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handoutMasterIdLst>
    <p:handoutMasterId r:id="rId70"/>
  </p:handoutMasterIdLst>
  <p:sldIdLst>
    <p:sldId id="257" r:id="rId2"/>
    <p:sldId id="546" r:id="rId3"/>
    <p:sldId id="664" r:id="rId4"/>
    <p:sldId id="637" r:id="rId5"/>
    <p:sldId id="653" r:id="rId6"/>
    <p:sldId id="661" r:id="rId7"/>
    <p:sldId id="662" r:id="rId8"/>
    <p:sldId id="663" r:id="rId9"/>
    <p:sldId id="587" r:id="rId10"/>
    <p:sldId id="645" r:id="rId11"/>
    <p:sldId id="671" r:id="rId12"/>
    <p:sldId id="672" r:id="rId13"/>
    <p:sldId id="665" r:id="rId14"/>
    <p:sldId id="666" r:id="rId15"/>
    <p:sldId id="667" r:id="rId16"/>
    <p:sldId id="668" r:id="rId17"/>
    <p:sldId id="669" r:id="rId18"/>
    <p:sldId id="670" r:id="rId19"/>
    <p:sldId id="551" r:id="rId20"/>
    <p:sldId id="498" r:id="rId21"/>
    <p:sldId id="549" r:id="rId22"/>
    <p:sldId id="610" r:id="rId23"/>
    <p:sldId id="611" r:id="rId24"/>
    <p:sldId id="590" r:id="rId25"/>
    <p:sldId id="591" r:id="rId26"/>
    <p:sldId id="654" r:id="rId27"/>
    <p:sldId id="655" r:id="rId28"/>
    <p:sldId id="656" r:id="rId29"/>
    <p:sldId id="657" r:id="rId30"/>
    <p:sldId id="658" r:id="rId31"/>
    <p:sldId id="659" r:id="rId32"/>
    <p:sldId id="635" r:id="rId33"/>
    <p:sldId id="660" r:id="rId34"/>
    <p:sldId id="646" r:id="rId35"/>
    <p:sldId id="647" r:id="rId36"/>
    <p:sldId id="649" r:id="rId37"/>
    <p:sldId id="501" r:id="rId38"/>
    <p:sldId id="628" r:id="rId39"/>
    <p:sldId id="503" r:id="rId40"/>
    <p:sldId id="612" r:id="rId41"/>
    <p:sldId id="613" r:id="rId42"/>
    <p:sldId id="614" r:id="rId43"/>
    <p:sldId id="615" r:id="rId44"/>
    <p:sldId id="504" r:id="rId45"/>
    <p:sldId id="629" r:id="rId46"/>
    <p:sldId id="630" r:id="rId47"/>
    <p:sldId id="631" r:id="rId48"/>
    <p:sldId id="592" r:id="rId49"/>
    <p:sldId id="632" r:id="rId50"/>
    <p:sldId id="633" r:id="rId51"/>
    <p:sldId id="634" r:id="rId52"/>
    <p:sldId id="600" r:id="rId53"/>
    <p:sldId id="616" r:id="rId54"/>
    <p:sldId id="593" r:id="rId55"/>
    <p:sldId id="601" r:id="rId56"/>
    <p:sldId id="604" r:id="rId57"/>
    <p:sldId id="605" r:id="rId58"/>
    <p:sldId id="606" r:id="rId59"/>
    <p:sldId id="607" r:id="rId60"/>
    <p:sldId id="608" r:id="rId61"/>
    <p:sldId id="609" r:id="rId62"/>
    <p:sldId id="596" r:id="rId63"/>
    <p:sldId id="597" r:id="rId64"/>
    <p:sldId id="651" r:id="rId65"/>
    <p:sldId id="652" r:id="rId66"/>
    <p:sldId id="644" r:id="rId67"/>
    <p:sldId id="263" r:id="rId68"/>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A4B1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352" autoAdjust="0"/>
    <p:restoredTop sz="94624" autoAdjust="0"/>
  </p:normalViewPr>
  <p:slideViewPr>
    <p:cSldViewPr snapToGrid="0" snapToObjects="1">
      <p:cViewPr>
        <p:scale>
          <a:sx n="125" d="100"/>
          <a:sy n="125" d="100"/>
        </p:scale>
        <p:origin x="-1224" y="72"/>
      </p:cViewPr>
      <p:guideLst>
        <p:guide orient="horz" pos="2358"/>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ＭＳ Ｐゴシック" pitchFamily="34" charset="-128"/>
                <a:cs typeface="+mn-cs"/>
              </a:defRPr>
            </a:lvl1pPr>
          </a:lstStyle>
          <a:p>
            <a:pPr>
              <a:defRPr/>
            </a:pPr>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ＭＳ Ｐゴシック" pitchFamily="34" charset="-128"/>
                <a:cs typeface="+mn-cs"/>
              </a:defRPr>
            </a:lvl1pPr>
          </a:lstStyle>
          <a:p>
            <a:pPr>
              <a:defRPr/>
            </a:pPr>
            <a:fld id="{DF03A656-B374-4D9B-A34E-4FBBED3BA81E}" type="datetimeFigureOut">
              <a:rPr lang="en-ZA"/>
              <a:pPr>
                <a:defRPr/>
              </a:pPr>
              <a:t>2017/10/27</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ea typeface="ＭＳ Ｐゴシック" pitchFamily="34" charset="-128"/>
                <a:cs typeface="+mn-cs"/>
              </a:defRPr>
            </a:lvl1pPr>
          </a:lstStyle>
          <a:p>
            <a:pPr>
              <a:defRPr/>
            </a:pPr>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ea typeface="ＭＳ Ｐゴシック" pitchFamily="34" charset="-128"/>
                <a:cs typeface="+mn-cs"/>
              </a:defRPr>
            </a:lvl1pPr>
          </a:lstStyle>
          <a:p>
            <a:pPr>
              <a:defRPr/>
            </a:pPr>
            <a:fld id="{C4DEFC4C-A967-4287-A399-82666B711D21}" type="slidenum">
              <a:rPr lang="en-ZA"/>
              <a:pPr>
                <a:defRPr/>
              </a:pPr>
              <a:t>‹#›</a:t>
            </a:fld>
            <a:endParaRPr lang="en-ZA" dirty="0"/>
          </a:p>
        </p:txBody>
      </p:sp>
    </p:spTree>
    <p:extLst>
      <p:ext uri="{BB962C8B-B14F-4D97-AF65-F5344CB8AC3E}">
        <p14:creationId xmlns:p14="http://schemas.microsoft.com/office/powerpoint/2010/main" xmlns="" val="262093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59A878FD-A674-4AEF-B7AE-0DD0BF469215}" type="datetimeFigureOut">
              <a:rPr lang="en-US"/>
              <a:pPr>
                <a:defRPr/>
              </a:pPr>
              <a:t>10/27/2017</a:t>
            </a:fld>
            <a:endParaRPr lang="en-US" dirty="0"/>
          </a:p>
        </p:txBody>
      </p:sp>
      <p:sp>
        <p:nvSpPr>
          <p:cNvPr id="727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cs typeface="+mn-cs"/>
              </a:defRPr>
            </a:lvl1pPr>
          </a:lstStyle>
          <a:p>
            <a:pPr>
              <a:defRPr/>
            </a:pPr>
            <a:fld id="{735B0173-BC05-4526-BE01-E97A97EFFF34}" type="slidenum">
              <a:rPr lang="en-US"/>
              <a:pPr>
                <a:defRPr/>
              </a:pPr>
              <a:t>‹#›</a:t>
            </a:fld>
            <a:endParaRPr lang="en-US" dirty="0"/>
          </a:p>
        </p:txBody>
      </p:sp>
    </p:spTree>
    <p:extLst>
      <p:ext uri="{BB962C8B-B14F-4D97-AF65-F5344CB8AC3E}">
        <p14:creationId xmlns:p14="http://schemas.microsoft.com/office/powerpoint/2010/main" xmlns="" val="2323924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156C8744-454D-42D4-A691-F36EFF7C735C}" type="slidenum">
              <a:rPr lang="en-US" smtClean="0"/>
              <a:pPr>
                <a:defRPr/>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156C8744-454D-42D4-A691-F36EFF7C735C}" type="slidenum">
              <a:rPr lang="en-US" smtClean="0"/>
              <a:pPr>
                <a:defRPr/>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p>
        </p:txBody>
      </p:sp>
      <p:sp>
        <p:nvSpPr>
          <p:cNvPr id="20484"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5650" indent="-290513">
              <a:defRPr sz="2400">
                <a:solidFill>
                  <a:schemeClr val="tx1"/>
                </a:solidFill>
                <a:latin typeface="Arial" pitchFamily="34" charset="0"/>
                <a:ea typeface="MS PGothic" pitchFamily="34" charset="-128"/>
              </a:defRPr>
            </a:lvl2pPr>
            <a:lvl3pPr marL="1163638" indent="-231775">
              <a:defRPr sz="2400">
                <a:solidFill>
                  <a:schemeClr val="tx1"/>
                </a:solidFill>
                <a:latin typeface="Arial" pitchFamily="34" charset="0"/>
                <a:ea typeface="MS PGothic" pitchFamily="34" charset="-128"/>
              </a:defRPr>
            </a:lvl3pPr>
            <a:lvl4pPr marL="1630363" indent="-231775">
              <a:defRPr sz="2400">
                <a:solidFill>
                  <a:schemeClr val="tx1"/>
                </a:solidFill>
                <a:latin typeface="Arial" pitchFamily="34" charset="0"/>
                <a:ea typeface="MS PGothic" pitchFamily="34" charset="-128"/>
              </a:defRPr>
            </a:lvl4pPr>
            <a:lvl5pPr marL="2095500" indent="-231775">
              <a:defRPr sz="2400">
                <a:solidFill>
                  <a:schemeClr val="tx1"/>
                </a:solidFill>
                <a:latin typeface="Arial" pitchFamily="34" charset="0"/>
                <a:ea typeface="MS PGothic" pitchFamily="34" charset="-128"/>
              </a:defRPr>
            </a:lvl5pPr>
            <a:lvl6pPr marL="2552700" indent="-231775"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3009900" indent="-231775"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67100" indent="-231775"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924300" indent="-231775"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850EC6C8-ABB1-4D70-A2B0-42158E1E1401}" type="slidenum">
              <a:rPr lang="en-US" altLang="en-US" sz="1200" smtClean="0">
                <a:latin typeface="Calibri" pitchFamily="34" charset="0"/>
              </a:rPr>
              <a:pPr>
                <a:defRPr/>
              </a:pPr>
              <a:t>26</a:t>
            </a:fld>
            <a:endParaRPr lang="en-US" altLang="en-US" sz="12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smtClean="0"/>
          </a:p>
        </p:txBody>
      </p:sp>
      <p:sp>
        <p:nvSpPr>
          <p:cNvPr id="2150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55650" indent="-290513">
              <a:defRPr sz="2400">
                <a:solidFill>
                  <a:schemeClr val="tx1"/>
                </a:solidFill>
                <a:latin typeface="Arial" pitchFamily="34" charset="0"/>
                <a:ea typeface="MS PGothic" pitchFamily="34" charset="-128"/>
              </a:defRPr>
            </a:lvl2pPr>
            <a:lvl3pPr marL="1163638" indent="-231775">
              <a:defRPr sz="2400">
                <a:solidFill>
                  <a:schemeClr val="tx1"/>
                </a:solidFill>
                <a:latin typeface="Arial" pitchFamily="34" charset="0"/>
                <a:ea typeface="MS PGothic" pitchFamily="34" charset="-128"/>
              </a:defRPr>
            </a:lvl3pPr>
            <a:lvl4pPr marL="1630363" indent="-231775">
              <a:defRPr sz="2400">
                <a:solidFill>
                  <a:schemeClr val="tx1"/>
                </a:solidFill>
                <a:latin typeface="Arial" pitchFamily="34" charset="0"/>
                <a:ea typeface="MS PGothic" pitchFamily="34" charset="-128"/>
              </a:defRPr>
            </a:lvl4pPr>
            <a:lvl5pPr marL="2095500" indent="-231775">
              <a:defRPr sz="2400">
                <a:solidFill>
                  <a:schemeClr val="tx1"/>
                </a:solidFill>
                <a:latin typeface="Arial" pitchFamily="34" charset="0"/>
                <a:ea typeface="MS PGothic" pitchFamily="34" charset="-128"/>
              </a:defRPr>
            </a:lvl5pPr>
            <a:lvl6pPr marL="2552700" indent="-231775"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3009900" indent="-231775"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67100" indent="-231775"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924300" indent="-231775"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8E6DBC9B-DE3A-44E6-8368-1B960AD894FD}" type="slidenum">
              <a:rPr lang="en-US" altLang="en-US" sz="1200" smtClean="0">
                <a:latin typeface="Calibri" pitchFamily="34" charset="0"/>
              </a:rPr>
              <a:pPr>
                <a:defRPr/>
              </a:pPr>
              <a:t>28</a:t>
            </a:fld>
            <a:endParaRPr lang="en-US" altLang="en-US" sz="12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CC774E5D-9F08-420D-93F2-BCAFFD333144}" type="datetime1">
              <a:rPr lang="en-US"/>
              <a:pPr>
                <a:defRPr/>
              </a:pPr>
              <a:t>10/27/2017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2BC97273-57A3-4699-B4C8-F3616E651395}" type="slidenum">
              <a:rPr lang="en-US"/>
              <a:pPr>
                <a:defRPr/>
              </a:pPr>
              <a:t>‹#›</a:t>
            </a:fld>
            <a:endParaRPr lang="en-US" dirty="0"/>
          </a:p>
        </p:txBody>
      </p:sp>
    </p:spTree>
    <p:extLst>
      <p:ext uri="{BB962C8B-B14F-4D97-AF65-F5344CB8AC3E}">
        <p14:creationId xmlns:p14="http://schemas.microsoft.com/office/powerpoint/2010/main" xmlns="" val="273277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A88AF0B5-E10D-4A5C-A419-766940550C16}" type="datetime1">
              <a:rPr lang="en-US"/>
              <a:pPr>
                <a:defRPr/>
              </a:pPr>
              <a:t>10/27/2017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2A0A190D-117D-4E85-B0A7-572B443A5944}" type="slidenum">
              <a:rPr lang="en-US"/>
              <a:pPr>
                <a:defRPr/>
              </a:pPr>
              <a:t>‹#›</a:t>
            </a:fld>
            <a:endParaRPr lang="en-US" dirty="0"/>
          </a:p>
        </p:txBody>
      </p:sp>
    </p:spTree>
    <p:extLst>
      <p:ext uri="{BB962C8B-B14F-4D97-AF65-F5344CB8AC3E}">
        <p14:creationId xmlns:p14="http://schemas.microsoft.com/office/powerpoint/2010/main" xmlns="" val="208969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9C1848D6-3DE3-492A-AB36-82FE9A1AD2DD}" type="datetime1">
              <a:rPr lang="en-US"/>
              <a:pPr>
                <a:defRPr/>
              </a:pPr>
              <a:t>10/27/2017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E7A0BF7F-4A76-4B8C-B231-5327053B8A9E}" type="slidenum">
              <a:rPr lang="en-US"/>
              <a:pPr>
                <a:defRPr/>
              </a:pPr>
              <a:t>‹#›</a:t>
            </a:fld>
            <a:endParaRPr lang="en-US" dirty="0"/>
          </a:p>
        </p:txBody>
      </p:sp>
    </p:spTree>
    <p:extLst>
      <p:ext uri="{BB962C8B-B14F-4D97-AF65-F5344CB8AC3E}">
        <p14:creationId xmlns:p14="http://schemas.microsoft.com/office/powerpoint/2010/main" xmlns="" val="110124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416" y="274638"/>
            <a:ext cx="7202384"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84416" y="1600200"/>
            <a:ext cx="7202384"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E0C65089-864A-4AF5-A1F6-869F9D38FA66}" type="datetime1">
              <a:rPr lang="en-US"/>
              <a:pPr>
                <a:defRPr/>
              </a:pPr>
              <a:t>10/27/2017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17855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34" charset="-128"/>
                <a:cs typeface="Arial" pitchFamily="34" charset="0"/>
              </a:defRPr>
            </a:lvl1pPr>
          </a:lstStyle>
          <a:p>
            <a:pPr>
              <a:defRPr/>
            </a:pPr>
            <a:fld id="{0B5B3E74-89CC-46D2-91CD-A40E47986D39}" type="slidenum">
              <a:rPr lang="en-US"/>
              <a:pPr>
                <a:defRPr/>
              </a:pPr>
              <a:t>‹#›</a:t>
            </a:fld>
            <a:endParaRPr lang="en-US" dirty="0"/>
          </a:p>
        </p:txBody>
      </p:sp>
    </p:spTree>
    <p:extLst>
      <p:ext uri="{BB962C8B-B14F-4D97-AF65-F5344CB8AC3E}">
        <p14:creationId xmlns:p14="http://schemas.microsoft.com/office/powerpoint/2010/main" xmlns="" val="413888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C328F045-1F3A-4516-B2E7-AF0EA92A5B50}" type="datetime1">
              <a:rPr lang="en-US"/>
              <a:pPr>
                <a:defRPr/>
              </a:pPr>
              <a:t>10/27/2017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73BCB8F8-3C87-4FC7-ADE7-B335B5FC7941}" type="slidenum">
              <a:rPr lang="en-US"/>
              <a:pPr>
                <a:defRPr/>
              </a:pPr>
              <a:t>‹#›</a:t>
            </a:fld>
            <a:endParaRPr lang="en-US" dirty="0"/>
          </a:p>
        </p:txBody>
      </p:sp>
    </p:spTree>
    <p:extLst>
      <p:ext uri="{BB962C8B-B14F-4D97-AF65-F5344CB8AC3E}">
        <p14:creationId xmlns:p14="http://schemas.microsoft.com/office/powerpoint/2010/main" xmlns="" val="385654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97327121-207A-4130-AFF9-A3CD515A09E8}" type="datetime1">
              <a:rPr lang="en-US"/>
              <a:pPr>
                <a:defRPr/>
              </a:pPr>
              <a:t>10/27/2017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C5B7FBD3-5593-4B3B-99AD-A9E935907FFD}" type="slidenum">
              <a:rPr lang="en-US"/>
              <a:pPr>
                <a:defRPr/>
              </a:pPr>
              <a:t>‹#›</a:t>
            </a:fld>
            <a:endParaRPr lang="en-US" dirty="0"/>
          </a:p>
        </p:txBody>
      </p:sp>
    </p:spTree>
    <p:extLst>
      <p:ext uri="{BB962C8B-B14F-4D97-AF65-F5344CB8AC3E}">
        <p14:creationId xmlns:p14="http://schemas.microsoft.com/office/powerpoint/2010/main" xmlns="" val="406335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BB1A0242-C916-4F24-B70A-F8596B8A7EA8}" type="datetime1">
              <a:rPr lang="en-US"/>
              <a:pPr>
                <a:defRPr/>
              </a:pPr>
              <a:t>10/27/2017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C4560B72-A31B-4FF5-89E0-A600B6553599}" type="slidenum">
              <a:rPr lang="en-US"/>
              <a:pPr>
                <a:defRPr/>
              </a:pPr>
              <a:t>‹#›</a:t>
            </a:fld>
            <a:endParaRPr lang="en-US" dirty="0"/>
          </a:p>
        </p:txBody>
      </p:sp>
    </p:spTree>
    <p:extLst>
      <p:ext uri="{BB962C8B-B14F-4D97-AF65-F5344CB8AC3E}">
        <p14:creationId xmlns:p14="http://schemas.microsoft.com/office/powerpoint/2010/main" xmlns="" val="99649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1015CB95-4451-4FE8-BA6B-1AFC975E4373}" type="datetime1">
              <a:rPr lang="en-US"/>
              <a:pPr>
                <a:defRPr/>
              </a:pPr>
              <a:t>10/27/2017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EB1CB331-4836-408D-B0B7-A4D0EC635144}" type="slidenum">
              <a:rPr lang="en-US"/>
              <a:pPr>
                <a:defRPr/>
              </a:pPr>
              <a:t>‹#›</a:t>
            </a:fld>
            <a:endParaRPr lang="en-US" dirty="0"/>
          </a:p>
        </p:txBody>
      </p:sp>
    </p:spTree>
    <p:extLst>
      <p:ext uri="{BB962C8B-B14F-4D97-AF65-F5344CB8AC3E}">
        <p14:creationId xmlns:p14="http://schemas.microsoft.com/office/powerpoint/2010/main" xmlns="" val="418474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19D8ACE4-0D4F-4E3B-94BA-7487AD200E83}" type="datetime1">
              <a:rPr lang="en-US"/>
              <a:pPr>
                <a:defRPr/>
              </a:pPr>
              <a:t>10/27/2017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A472F7B3-682E-4C0D-9982-E814F3602A14}" type="slidenum">
              <a:rPr lang="en-US"/>
              <a:pPr>
                <a:defRPr/>
              </a:pPr>
              <a:t>‹#›</a:t>
            </a:fld>
            <a:endParaRPr lang="en-US" dirty="0"/>
          </a:p>
        </p:txBody>
      </p:sp>
    </p:spTree>
    <p:extLst>
      <p:ext uri="{BB962C8B-B14F-4D97-AF65-F5344CB8AC3E}">
        <p14:creationId xmlns:p14="http://schemas.microsoft.com/office/powerpoint/2010/main" xmlns="" val="113612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5D29C4B5-3C20-43E7-B38E-CF0126ED9A43}" type="datetime1">
              <a:rPr lang="en-US"/>
              <a:pPr>
                <a:defRPr/>
              </a:pPr>
              <a:t>10/27/2017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B4F7F027-6683-4802-A2E3-7488D433A2B0}" type="slidenum">
              <a:rPr lang="en-US"/>
              <a:pPr>
                <a:defRPr/>
              </a:pPr>
              <a:t>‹#›</a:t>
            </a:fld>
            <a:endParaRPr lang="en-US" dirty="0"/>
          </a:p>
        </p:txBody>
      </p:sp>
    </p:spTree>
    <p:extLst>
      <p:ext uri="{BB962C8B-B14F-4D97-AF65-F5344CB8AC3E}">
        <p14:creationId xmlns:p14="http://schemas.microsoft.com/office/powerpoint/2010/main" xmlns="" val="99306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905FE666-7584-4041-94A1-1B12954E1954}" type="datetime1">
              <a:rPr lang="en-US"/>
              <a:pPr>
                <a:defRPr/>
              </a:pPr>
              <a:t>10/27/2017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cs typeface="+mn-cs"/>
              </a:defRPr>
            </a:lvl1pPr>
          </a:lstStyle>
          <a:p>
            <a:pPr>
              <a:defRPr/>
            </a:pPr>
            <a:fld id="{FD3A7234-6CA3-427C-A2B0-2ADED49A7A3D}" type="slidenum">
              <a:rPr lang="en-US"/>
              <a:pPr>
                <a:defRPr/>
              </a:pPr>
              <a:t>‹#›</a:t>
            </a:fld>
            <a:endParaRPr lang="en-US" dirty="0"/>
          </a:p>
        </p:txBody>
      </p:sp>
    </p:spTree>
    <p:extLst>
      <p:ext uri="{BB962C8B-B14F-4D97-AF65-F5344CB8AC3E}">
        <p14:creationId xmlns:p14="http://schemas.microsoft.com/office/powerpoint/2010/main" xmlns="" val="367298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b="1">
                <a:solidFill>
                  <a:schemeClr val="bg1"/>
                </a:solidFill>
                <a:latin typeface="Gill Sans MT" pitchFamily="34" charset="0"/>
              </a:rPr>
              <a:t>PRESENTATION TITLE</a:t>
            </a:r>
          </a:p>
          <a:p>
            <a:pPr eaLnBrk="1" hangingPunct="1"/>
            <a:endParaRPr lang="en-US" altLang="en-US" sz="1800">
              <a:solidFill>
                <a:schemeClr val="bg1"/>
              </a:solidFill>
              <a:latin typeface="Gill Sans"/>
            </a:endParaRPr>
          </a:p>
          <a:p>
            <a:pPr eaLnBrk="1" hangingPunct="1"/>
            <a:r>
              <a:rPr lang="en-US" altLang="en-US" sz="1800">
                <a:solidFill>
                  <a:schemeClr val="bg1"/>
                </a:solidFill>
                <a:latin typeface="Gill Sans Light"/>
              </a:rPr>
              <a:t>Presented by:</a:t>
            </a:r>
          </a:p>
          <a:p>
            <a:pPr eaLnBrk="1" hangingPunct="1"/>
            <a:r>
              <a:rPr lang="en-US" altLang="en-US" sz="1800">
                <a:solidFill>
                  <a:schemeClr val="bg1"/>
                </a:solidFill>
                <a:latin typeface="Gill Sans Light"/>
              </a:rPr>
              <a:t>Name Surname</a:t>
            </a:r>
          </a:p>
          <a:p>
            <a:pPr eaLnBrk="1" hangingPunct="1"/>
            <a:r>
              <a:rPr lang="en-US" altLang="en-US" sz="1800">
                <a:solidFill>
                  <a:schemeClr val="bg1"/>
                </a:solidFill>
                <a:latin typeface="Gill Sans Light"/>
              </a:rPr>
              <a:t>Directorate</a:t>
            </a:r>
          </a:p>
          <a:p>
            <a:pPr eaLnBrk="1" hangingPunct="1"/>
            <a:endParaRPr lang="en-US" altLang="en-US" sz="1400">
              <a:solidFill>
                <a:schemeClr val="bg1"/>
              </a:solidFill>
              <a:latin typeface="Gill Sans Light"/>
            </a:endParaRPr>
          </a:p>
          <a:p>
            <a:pPr eaLnBrk="1" hangingPunct="1"/>
            <a:r>
              <a:rPr lang="en-US" altLang="en-US" sz="1400">
                <a:solidFill>
                  <a:schemeClr val="bg1"/>
                </a:solidFill>
                <a:latin typeface="Gill Sans Light"/>
              </a:rPr>
              <a:t>Date</a:t>
            </a:r>
          </a:p>
        </p:txBody>
      </p:sp>
      <p:pic>
        <p:nvPicPr>
          <p:cNvPr id="13315" name="Picture 1" descr="DWS Slide Cover3.pd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1" descr="DWS Slide Cover pic4.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2"/>
          <p:cNvSpPr txBox="1">
            <a:spLocks noChangeArrowheads="1"/>
          </p:cNvSpPr>
          <p:nvPr/>
        </p:nvSpPr>
        <p:spPr bwMode="auto">
          <a:xfrm>
            <a:off x="203200" y="2370138"/>
            <a:ext cx="5308600" cy="335438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ZA" b="1" dirty="0" smtClean="0">
                <a:latin typeface="Gill Snas" charset="0"/>
                <a:cs typeface="Gill Snas" charset="0"/>
              </a:rPr>
              <a:t>OVERVIEW OF WATER INFRASTRUCTURE DEVELOPMENT</a:t>
            </a:r>
            <a:endParaRPr lang="en-US" b="1" dirty="0">
              <a:latin typeface="Gill Snas" charset="0"/>
              <a:cs typeface="Gill Snas" charset="0"/>
            </a:endParaRPr>
          </a:p>
          <a:p>
            <a:pPr eaLnBrk="1" hangingPunct="1">
              <a:defRPr/>
            </a:pPr>
            <a:endParaRPr lang="en-US" dirty="0" smtClean="0">
              <a:solidFill>
                <a:schemeClr val="bg2">
                  <a:lumMod val="25000"/>
                </a:schemeClr>
              </a:solidFill>
              <a:latin typeface="Gill Snas" charset="0"/>
              <a:cs typeface="Gill Snas" charset="0"/>
            </a:endParaRPr>
          </a:p>
          <a:p>
            <a:pPr eaLnBrk="1" hangingPunct="1">
              <a:defRPr/>
            </a:pPr>
            <a:endParaRPr lang="en-US" dirty="0" smtClean="0">
              <a:solidFill>
                <a:schemeClr val="bg2">
                  <a:lumMod val="25000"/>
                </a:schemeClr>
              </a:solidFill>
              <a:latin typeface="Gill Snas" charset="0"/>
              <a:cs typeface="Gill Snas" charset="0"/>
            </a:endParaRPr>
          </a:p>
          <a:p>
            <a:pPr eaLnBrk="1" hangingPunct="1">
              <a:defRPr/>
            </a:pPr>
            <a:endParaRPr lang="en-US" dirty="0" smtClean="0">
              <a:solidFill>
                <a:schemeClr val="bg2">
                  <a:lumMod val="25000"/>
                </a:schemeClr>
              </a:solidFill>
              <a:latin typeface="Gill Snas" charset="0"/>
              <a:cs typeface="Gill Snas" charset="0"/>
            </a:endParaRPr>
          </a:p>
          <a:p>
            <a:pPr eaLnBrk="1" hangingPunct="1">
              <a:defRPr/>
            </a:pPr>
            <a:r>
              <a:rPr lang="en-US" sz="1600" dirty="0" smtClean="0">
                <a:solidFill>
                  <a:schemeClr val="bg2">
                    <a:lumMod val="25000"/>
                  </a:schemeClr>
                </a:solidFill>
                <a:latin typeface="Gill Snas" charset="0"/>
                <a:cs typeface="Gill Snas" charset="0"/>
              </a:rPr>
              <a:t>Presented by: Zandile Mathe</a:t>
            </a:r>
          </a:p>
          <a:p>
            <a:pPr eaLnBrk="1" hangingPunct="1">
              <a:defRPr/>
            </a:pPr>
            <a:r>
              <a:rPr lang="en-US" sz="1600" dirty="0" smtClean="0">
                <a:solidFill>
                  <a:schemeClr val="bg2">
                    <a:lumMod val="25000"/>
                  </a:schemeClr>
                </a:solidFill>
                <a:latin typeface="Gill Snas" charset="0"/>
                <a:cs typeface="Gill Snas" charset="0"/>
              </a:rPr>
              <a:t>Deputy Director-General: NWRI</a:t>
            </a:r>
          </a:p>
          <a:p>
            <a:pPr eaLnBrk="1" hangingPunct="1">
              <a:defRPr/>
            </a:pPr>
            <a:endParaRPr lang="en-US" sz="2000" dirty="0" smtClean="0">
              <a:solidFill>
                <a:schemeClr val="bg2">
                  <a:lumMod val="25000"/>
                </a:schemeClr>
              </a:solidFill>
              <a:latin typeface="Gill Snas" charset="0"/>
              <a:cs typeface="Gill Snas" charset="0"/>
            </a:endParaRPr>
          </a:p>
          <a:p>
            <a:pPr eaLnBrk="1" hangingPunct="1">
              <a:defRPr/>
            </a:pPr>
            <a:endParaRPr lang="en-US" sz="1600" dirty="0" smtClean="0">
              <a:solidFill>
                <a:schemeClr val="bg2">
                  <a:lumMod val="25000"/>
                </a:schemeClr>
              </a:solidFill>
              <a:latin typeface="Gill Snas" charset="0"/>
              <a:cs typeface="Gill Sna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017588" y="187324"/>
            <a:ext cx="8032750" cy="10775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dirty="0" smtClean="0"/>
              <a:t>Budget breakdown for infrastructure development and rehabilitation</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FB567B1-37AB-4E41-AE14-39C1EB5E0910}" type="slidenum">
              <a:rPr lang="en-US" sz="1400" smtClean="0"/>
              <a:pPr eaLnBrk="1" hangingPunct="1"/>
              <a:t>10</a:t>
            </a:fld>
            <a:endParaRPr lang="en-US" sz="1400" smtClean="0"/>
          </a:p>
        </p:txBody>
      </p:sp>
      <p:graphicFrame>
        <p:nvGraphicFramePr>
          <p:cNvPr id="5" name="Content Placeholder 4"/>
          <p:cNvGraphicFramePr>
            <a:graphicFrameLocks noGrp="1"/>
          </p:cNvGraphicFramePr>
          <p:nvPr>
            <p:ph idx="1"/>
          </p:nvPr>
        </p:nvGraphicFramePr>
        <p:xfrm>
          <a:off x="1552575" y="1838325"/>
          <a:ext cx="7497763" cy="1470403"/>
        </p:xfrm>
        <a:graphic>
          <a:graphicData uri="http://schemas.openxmlformats.org/drawingml/2006/table">
            <a:tbl>
              <a:tblPr firstRow="1" bandRow="1">
                <a:tableStyleId>{C083E6E3-FA7D-4D7B-A595-EF9225AFEA82}</a:tableStyleId>
              </a:tblPr>
              <a:tblGrid>
                <a:gridCol w="4853127"/>
                <a:gridCol w="2644636"/>
              </a:tblGrid>
              <a:tr h="588421">
                <a:tc>
                  <a:txBody>
                    <a:bodyPr/>
                    <a:lstStyle/>
                    <a:p>
                      <a:r>
                        <a:rPr lang="en-ZA" sz="1400" dirty="0" smtClean="0">
                          <a:latin typeface="Arial" pitchFamily="34" charset="0"/>
                          <a:cs typeface="Arial" pitchFamily="34" charset="0"/>
                        </a:rPr>
                        <a:t>Sub-programme</a:t>
                      </a:r>
                      <a:endParaRPr lang="en-ZA" sz="1400" dirty="0">
                        <a:latin typeface="Arial" pitchFamily="34" charset="0"/>
                        <a:cs typeface="Arial" pitchFamily="34" charset="0"/>
                      </a:endParaRPr>
                    </a:p>
                  </a:txBody>
                  <a:tcPr marL="91445" marR="91445" marT="45667" marB="45667">
                    <a:lnR w="12700" cap="flat" cmpd="sng" algn="ctr">
                      <a:solidFill>
                        <a:schemeClr val="accent3">
                          <a:lumMod val="60000"/>
                          <a:lumOff val="40000"/>
                        </a:schemeClr>
                      </a:solidFill>
                      <a:prstDash val="solid"/>
                      <a:round/>
                      <a:headEnd type="none" w="med" len="med"/>
                      <a:tailEnd type="none" w="med" len="med"/>
                    </a:lnR>
                  </a:tcPr>
                </a:tc>
                <a:tc>
                  <a:txBody>
                    <a:bodyPr/>
                    <a:lstStyle/>
                    <a:p>
                      <a:r>
                        <a:rPr lang="en-ZA" sz="1400" dirty="0" smtClean="0">
                          <a:latin typeface="Arial" pitchFamily="34" charset="0"/>
                          <a:cs typeface="Arial" pitchFamily="34" charset="0"/>
                        </a:rPr>
                        <a:t>Adjusted budget in </a:t>
                      </a:r>
                    </a:p>
                    <a:p>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marL="91445" marR="91445" marT="45667" marB="45667">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r>
              <a:tr h="436045">
                <a:tc>
                  <a:txBody>
                    <a:bodyPr/>
                    <a:lstStyle/>
                    <a:p>
                      <a:pPr marL="0" algn="l" defTabSz="457200" rtl="0" eaLnBrk="1" fontAlgn="b" latinLnBrk="0" hangingPunct="1"/>
                      <a:r>
                        <a:rPr lang="en-ZA" sz="1400" kern="1200" dirty="0" smtClean="0">
                          <a:solidFill>
                            <a:schemeClr val="tx1"/>
                          </a:solidFill>
                          <a:latin typeface="Arial" pitchFamily="34" charset="0"/>
                          <a:ea typeface="+mn-ea"/>
                          <a:cs typeface="Arial" pitchFamily="34" charset="0"/>
                        </a:rPr>
                        <a:t>Infrastructure Development and Rehabilitation (Transfer to WTE as Augmentation)</a:t>
                      </a:r>
                      <a:endParaRPr lang="en-ZA" sz="1400" kern="1200" dirty="0">
                        <a:solidFill>
                          <a:schemeClr val="tx1"/>
                        </a:solidFill>
                        <a:latin typeface="Arial" pitchFamily="34" charset="0"/>
                        <a:ea typeface="+mn-ea"/>
                        <a:cs typeface="Arial" pitchFamily="34" charset="0"/>
                      </a:endParaRPr>
                    </a:p>
                  </a:txBody>
                  <a:tcPr marL="9526" marR="9526" marT="9514" marB="0" anchor="b">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400" kern="1200" dirty="0" smtClean="0">
                          <a:solidFill>
                            <a:schemeClr val="tx1"/>
                          </a:solidFill>
                          <a:latin typeface="Arial" pitchFamily="34" charset="0"/>
                          <a:ea typeface="+mn-ea"/>
                          <a:cs typeface="Arial" pitchFamily="34" charset="0"/>
                        </a:rPr>
                        <a:t>1 544 462</a:t>
                      </a:r>
                      <a:endParaRPr lang="en-ZA" sz="1400" kern="1200" dirty="0">
                        <a:solidFill>
                          <a:schemeClr val="tx1"/>
                        </a:solidFill>
                        <a:latin typeface="Arial" pitchFamily="34" charset="0"/>
                        <a:ea typeface="+mn-ea"/>
                        <a:cs typeface="Arial" pitchFamily="34" charset="0"/>
                      </a:endParaRPr>
                    </a:p>
                  </a:txBody>
                  <a:tcPr marL="9526" marR="9526" marT="951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r>
              <a:tr h="222779">
                <a:tc>
                  <a:txBody>
                    <a:bodyPr/>
                    <a:lstStyle/>
                    <a:p>
                      <a:pPr marL="0" algn="l" defTabSz="457200" rtl="0" eaLnBrk="1" fontAlgn="b" latinLnBrk="0" hangingPunct="1"/>
                      <a:r>
                        <a:rPr lang="en-ZA" sz="1400" kern="1200" dirty="0" smtClean="0">
                          <a:solidFill>
                            <a:schemeClr val="tx1"/>
                          </a:solidFill>
                          <a:latin typeface="Arial" pitchFamily="34" charset="0"/>
                          <a:ea typeface="+mn-ea"/>
                          <a:cs typeface="Arial" pitchFamily="34" charset="0"/>
                        </a:rPr>
                        <a:t>Komati Basin</a:t>
                      </a:r>
                      <a:r>
                        <a:rPr lang="en-ZA" sz="1400" kern="1200" baseline="0" dirty="0" smtClean="0">
                          <a:solidFill>
                            <a:schemeClr val="tx1"/>
                          </a:solidFill>
                          <a:latin typeface="Arial" pitchFamily="34" charset="0"/>
                          <a:ea typeface="+mn-ea"/>
                          <a:cs typeface="Arial" pitchFamily="34" charset="0"/>
                        </a:rPr>
                        <a:t> Water Authority (KOBWA)</a:t>
                      </a:r>
                      <a:endParaRPr lang="en-ZA" sz="1400" kern="1200" dirty="0">
                        <a:solidFill>
                          <a:schemeClr val="tx1"/>
                        </a:solidFill>
                        <a:latin typeface="Arial" pitchFamily="34" charset="0"/>
                        <a:ea typeface="+mn-ea"/>
                        <a:cs typeface="Arial" pitchFamily="34" charset="0"/>
                      </a:endParaRPr>
                    </a:p>
                  </a:txBody>
                  <a:tcPr marL="9526" marR="9526" marT="9514" marB="0" anchor="b">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400" kern="1200" dirty="0" smtClean="0">
                          <a:solidFill>
                            <a:schemeClr val="tx1"/>
                          </a:solidFill>
                          <a:latin typeface="Arial" pitchFamily="34" charset="0"/>
                          <a:ea typeface="+mn-ea"/>
                          <a:cs typeface="Arial" pitchFamily="34" charset="0"/>
                        </a:rPr>
                        <a:t>187 450</a:t>
                      </a:r>
                      <a:endParaRPr lang="en-ZA" sz="1400" kern="1200" dirty="0">
                        <a:solidFill>
                          <a:schemeClr val="tx1"/>
                        </a:solidFill>
                        <a:latin typeface="Arial" pitchFamily="34" charset="0"/>
                        <a:ea typeface="+mn-ea"/>
                        <a:cs typeface="Arial" pitchFamily="34" charset="0"/>
                      </a:endParaRPr>
                    </a:p>
                  </a:txBody>
                  <a:tcPr marL="9526" marR="9526" marT="951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r>
              <a:tr h="222779">
                <a:tc>
                  <a:txBody>
                    <a:bodyPr/>
                    <a:lstStyle/>
                    <a:p>
                      <a:pPr marL="0" algn="l" defTabSz="457200" rtl="0" eaLnBrk="1" fontAlgn="b" latinLnBrk="0" hangingPunct="1"/>
                      <a:r>
                        <a:rPr lang="en-ZA" sz="1400" kern="1200" dirty="0" smtClean="0">
                          <a:solidFill>
                            <a:schemeClr val="tx1"/>
                          </a:solidFill>
                          <a:latin typeface="Arial" pitchFamily="34" charset="0"/>
                          <a:ea typeface="+mn-ea"/>
                          <a:cs typeface="Arial" pitchFamily="34" charset="0"/>
                        </a:rPr>
                        <a:t>TOTAL</a:t>
                      </a:r>
                      <a:endParaRPr lang="en-ZA" sz="1400" kern="1200" dirty="0">
                        <a:solidFill>
                          <a:schemeClr val="tx1"/>
                        </a:solidFill>
                        <a:latin typeface="Arial" pitchFamily="34" charset="0"/>
                        <a:ea typeface="+mn-ea"/>
                        <a:cs typeface="Arial" pitchFamily="34" charset="0"/>
                      </a:endParaRPr>
                    </a:p>
                  </a:txBody>
                  <a:tcPr marL="9526" marR="9526" marT="9514" marB="0" anchor="b">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400" kern="1200" dirty="0" smtClean="0">
                          <a:solidFill>
                            <a:schemeClr val="tx1"/>
                          </a:solidFill>
                          <a:latin typeface="Arial" pitchFamily="34" charset="0"/>
                          <a:ea typeface="+mn-ea"/>
                          <a:cs typeface="Arial" pitchFamily="34" charset="0"/>
                        </a:rPr>
                        <a:t>1 731 912</a:t>
                      </a:r>
                      <a:endParaRPr lang="en-ZA" sz="1400" kern="1200" dirty="0">
                        <a:solidFill>
                          <a:schemeClr val="tx1"/>
                        </a:solidFill>
                        <a:latin typeface="Arial" pitchFamily="34" charset="0"/>
                        <a:ea typeface="+mn-ea"/>
                        <a:cs typeface="Arial" pitchFamily="34" charset="0"/>
                      </a:endParaRPr>
                    </a:p>
                  </a:txBody>
                  <a:tcPr marL="9526" marR="9526" marT="951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73787"/>
            <a:ext cx="2133600" cy="365125"/>
          </a:xfrm>
        </p:spPr>
        <p:txBody>
          <a:bodyPr/>
          <a:lstStyle/>
          <a:p>
            <a:pPr algn="r">
              <a:defRPr/>
            </a:pPr>
            <a:fld id="{6233D2A8-B5D1-4D12-9C08-6E1A38172D95}" type="slidenum">
              <a:rPr lang="en-US" smtClean="0"/>
              <a:pPr algn="r">
                <a:defRPr/>
              </a:pPr>
              <a:t>11</a:t>
            </a:fld>
            <a:endParaRPr lang="en-US" dirty="0"/>
          </a:p>
        </p:txBody>
      </p:sp>
      <p:sp>
        <p:nvSpPr>
          <p:cNvPr id="5" name="Title 1"/>
          <p:cNvSpPr txBox="1">
            <a:spLocks/>
          </p:cNvSpPr>
          <p:nvPr/>
        </p:nvSpPr>
        <p:spPr bwMode="auto">
          <a:xfrm>
            <a:off x="1484312" y="187325"/>
            <a:ext cx="7545388" cy="10443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400" dirty="0" smtClean="0"/>
              <a:t>Budget overview for Infrastructure </a:t>
            </a:r>
            <a:r>
              <a:rPr lang="en-ZA" sz="2400" dirty="0"/>
              <a:t>D</a:t>
            </a:r>
            <a:r>
              <a:rPr lang="en-ZA" sz="2400" dirty="0" smtClean="0"/>
              <a:t>evelopment and Rehabilitation</a:t>
            </a:r>
          </a:p>
        </p:txBody>
      </p:sp>
      <p:graphicFrame>
        <p:nvGraphicFramePr>
          <p:cNvPr id="6" name="Content Placeholder 5"/>
          <p:cNvGraphicFramePr>
            <a:graphicFrameLocks/>
          </p:cNvGraphicFramePr>
          <p:nvPr>
            <p:extLst>
              <p:ext uri="{D42A27DB-BD31-4B8C-83A1-F6EECF244321}">
                <p14:modId xmlns:p14="http://schemas.microsoft.com/office/powerpoint/2010/main" xmlns="" val="993821363"/>
              </p:ext>
            </p:extLst>
          </p:nvPr>
        </p:nvGraphicFramePr>
        <p:xfrm>
          <a:off x="1484312" y="1231704"/>
          <a:ext cx="7545388" cy="5092900"/>
        </p:xfrm>
        <a:graphic>
          <a:graphicData uri="http://schemas.openxmlformats.org/drawingml/2006/table">
            <a:tbl>
              <a:tblPr firstRow="1" bandRow="1">
                <a:tableStyleId>{F5AB1C69-6EDB-4FF4-983F-18BD219EF322}</a:tableStyleId>
              </a:tblPr>
              <a:tblGrid>
                <a:gridCol w="2562703"/>
                <a:gridCol w="1229586"/>
                <a:gridCol w="957933"/>
                <a:gridCol w="1029420"/>
                <a:gridCol w="843553"/>
                <a:gridCol w="922193"/>
              </a:tblGrid>
              <a:tr h="560178">
                <a:tc>
                  <a:txBody>
                    <a:bodyPr/>
                    <a:lstStyle/>
                    <a:p>
                      <a:pPr algn="l" rtl="0" fontAlgn="b"/>
                      <a:r>
                        <a:rPr lang="en-ZA" sz="1200" b="1" i="0" u="none" strike="noStrike" dirty="0" smtClean="0">
                          <a:solidFill>
                            <a:schemeClr val="bg1"/>
                          </a:solidFill>
                          <a:effectLst/>
                          <a:latin typeface="Arial"/>
                        </a:rPr>
                        <a:t> Project  name  </a:t>
                      </a:r>
                      <a:endParaRPr lang="en-ZA" sz="1200" b="1" i="0" u="none" strike="noStrike" dirty="0">
                        <a:solidFill>
                          <a:schemeClr val="bg1"/>
                        </a:solidFill>
                        <a:effectLst/>
                        <a:latin typeface="Arial"/>
                      </a:endParaRPr>
                    </a:p>
                  </a:txBody>
                  <a:tcPr marL="0" marR="0" marT="0" marB="0" anchor="ctr"/>
                </a:tc>
                <a:tc>
                  <a:txBody>
                    <a:bodyPr/>
                    <a:lstStyle/>
                    <a:p>
                      <a:pPr algn="ctr" rtl="0" fontAlgn="b"/>
                      <a:r>
                        <a:rPr lang="en-ZA" sz="1200" b="1" i="0" u="none" strike="noStrike" dirty="0" smtClean="0">
                          <a:solidFill>
                            <a:schemeClr val="bg1"/>
                          </a:solidFill>
                          <a:effectLst/>
                          <a:latin typeface="Arial"/>
                        </a:rPr>
                        <a:t> Adjusted budget </a:t>
                      </a:r>
                      <a:endParaRPr lang="en-ZA" sz="1200" b="1" i="0" u="none" strike="noStrike" dirty="0">
                        <a:solidFill>
                          <a:schemeClr val="bg1"/>
                        </a:solidFill>
                        <a:effectLst/>
                        <a:latin typeface="Arial"/>
                      </a:endParaRPr>
                    </a:p>
                  </a:txBody>
                  <a:tcPr marL="0" marR="0" marT="0" marB="0" anchor="ctr"/>
                </a:tc>
                <a:tc>
                  <a:txBody>
                    <a:bodyPr/>
                    <a:lstStyle/>
                    <a:p>
                      <a:pPr algn="ctr" rtl="0" fontAlgn="b"/>
                      <a:r>
                        <a:rPr lang="en-ZA" sz="1200" b="1" i="0" u="none" strike="noStrike" dirty="0" smtClean="0">
                          <a:solidFill>
                            <a:schemeClr val="bg1"/>
                          </a:solidFill>
                          <a:effectLst/>
                          <a:latin typeface="Arial"/>
                        </a:rPr>
                        <a:t> Actual </a:t>
                      </a:r>
                      <a:endParaRPr lang="en-ZA" sz="1200" b="1" i="0" u="none" strike="noStrike" dirty="0">
                        <a:solidFill>
                          <a:schemeClr val="bg1"/>
                        </a:solidFill>
                        <a:effectLst/>
                        <a:latin typeface="Arial"/>
                      </a:endParaRPr>
                    </a:p>
                  </a:txBody>
                  <a:tcPr marL="0" marR="0" marT="0" marB="0" anchor="ctr"/>
                </a:tc>
                <a:tc>
                  <a:txBody>
                    <a:bodyPr/>
                    <a:lstStyle/>
                    <a:p>
                      <a:pPr algn="ctr" rtl="0" fontAlgn="b"/>
                      <a:r>
                        <a:rPr lang="en-ZA" sz="1200" b="1" i="0" u="none" strike="noStrike" dirty="0" smtClean="0">
                          <a:solidFill>
                            <a:schemeClr val="bg1"/>
                          </a:solidFill>
                          <a:effectLst/>
                          <a:latin typeface="Arial"/>
                        </a:rPr>
                        <a:t> Variance </a:t>
                      </a:r>
                      <a:endParaRPr lang="en-ZA" sz="1200" b="1" i="0" u="none" strike="noStrike" dirty="0">
                        <a:solidFill>
                          <a:schemeClr val="bg1"/>
                        </a:solidFill>
                        <a:effectLst/>
                        <a:latin typeface="Arial"/>
                      </a:endParaRPr>
                    </a:p>
                  </a:txBody>
                  <a:tcPr marL="0" marR="0" marT="0" marB="0" anchor="ctr"/>
                </a:tc>
                <a:tc>
                  <a:txBody>
                    <a:bodyPr/>
                    <a:lstStyle/>
                    <a:p>
                      <a:pPr algn="ctr" rtl="0" fontAlgn="b"/>
                      <a:r>
                        <a:rPr lang="en-ZA" sz="1200" b="1" i="0" u="none" strike="noStrike" dirty="0" smtClean="0">
                          <a:solidFill>
                            <a:schemeClr val="bg1"/>
                          </a:solidFill>
                          <a:effectLst/>
                          <a:latin typeface="Arial"/>
                        </a:rPr>
                        <a:t> % Spent </a:t>
                      </a:r>
                      <a:endParaRPr lang="en-ZA" sz="1200" b="1" i="0" u="none" strike="noStrike" dirty="0">
                        <a:solidFill>
                          <a:schemeClr val="bg1"/>
                        </a:solidFill>
                        <a:effectLst/>
                        <a:latin typeface="Arial"/>
                      </a:endParaRPr>
                    </a:p>
                  </a:txBody>
                  <a:tcPr marL="0" marR="0" marT="0" marB="0" anchor="ctr"/>
                </a:tc>
                <a:tc>
                  <a:txBody>
                    <a:bodyPr/>
                    <a:lstStyle/>
                    <a:p>
                      <a:pPr algn="ctr" rtl="0" fontAlgn="b"/>
                      <a:r>
                        <a:rPr lang="en-ZA" sz="1200" b="1" i="0" u="none" strike="noStrike" dirty="0" smtClean="0">
                          <a:solidFill>
                            <a:schemeClr val="bg1"/>
                          </a:solidFill>
                          <a:effectLst/>
                          <a:latin typeface="Arial"/>
                        </a:rPr>
                        <a:t> Original budget </a:t>
                      </a:r>
                      <a:endParaRPr lang="en-ZA" sz="1200" b="1" i="0" u="none" strike="noStrike" dirty="0">
                        <a:solidFill>
                          <a:schemeClr val="bg1"/>
                        </a:solidFill>
                        <a:effectLst/>
                        <a:latin typeface="Arial"/>
                      </a:endParaRPr>
                    </a:p>
                  </a:txBody>
                  <a:tcPr marL="0" marR="0" marT="0" marB="0" anchor="ctr"/>
                </a:tc>
              </a:tr>
              <a:tr h="252714">
                <a:tc>
                  <a:txBody>
                    <a:bodyPr/>
                    <a:lstStyle/>
                    <a:p>
                      <a:pPr algn="l" rtl="0" fontAlgn="b"/>
                      <a:r>
                        <a:rPr lang="nl-NL" sz="1200" b="0" i="1" u="none" strike="noStrike" dirty="0" smtClean="0">
                          <a:solidFill>
                            <a:srgbClr val="000000"/>
                          </a:solidFill>
                          <a:effectLst/>
                          <a:latin typeface="Arial"/>
                        </a:rPr>
                        <a:t>ORWRDP </a:t>
                      </a:r>
                      <a:r>
                        <a:rPr lang="nl-NL" sz="1200" b="0" i="1" u="none" strike="noStrike" dirty="0">
                          <a:solidFill>
                            <a:srgbClr val="000000"/>
                          </a:solidFill>
                          <a:effectLst/>
                          <a:latin typeface="Arial"/>
                        </a:rPr>
                        <a:t>(Ph 2A) - De Hoop Dam </a:t>
                      </a:r>
                    </a:p>
                  </a:txBody>
                  <a:tcPr marL="0" marR="0" marT="0" marB="0"/>
                </a:tc>
                <a:tc>
                  <a:txBody>
                    <a:bodyPr/>
                    <a:lstStyle/>
                    <a:p>
                      <a:pPr algn="r" rtl="0" fontAlgn="b"/>
                      <a:r>
                        <a:rPr lang="en-ZA" sz="1200" b="0" i="1" u="none" strike="noStrike" dirty="0">
                          <a:solidFill>
                            <a:srgbClr val="000000"/>
                          </a:solidFill>
                          <a:effectLst/>
                          <a:latin typeface="Arial"/>
                        </a:rPr>
                        <a:t>  </a:t>
                      </a:r>
                      <a:r>
                        <a:rPr lang="en-ZA" sz="1200" b="0" i="1" u="none" strike="noStrike" dirty="0" smtClean="0">
                          <a:solidFill>
                            <a:srgbClr val="000000"/>
                          </a:solidFill>
                          <a:effectLst/>
                          <a:latin typeface="Arial"/>
                        </a:rPr>
                        <a:t>  </a:t>
                      </a:r>
                      <a:r>
                        <a:rPr lang="en-ZA" sz="1200" b="0" i="1" u="none" strike="noStrike" dirty="0">
                          <a:solidFill>
                            <a:srgbClr val="000000"/>
                          </a:solidFill>
                          <a:effectLst/>
                          <a:latin typeface="Arial"/>
                        </a:rPr>
                        <a:t>20 000 </a:t>
                      </a:r>
                    </a:p>
                  </a:txBody>
                  <a:tcPr marL="0" marR="0" marT="0" marB="0"/>
                </a:tc>
                <a:tc>
                  <a:txBody>
                    <a:bodyPr/>
                    <a:lstStyle/>
                    <a:p>
                      <a:pPr algn="r" rtl="0" fontAlgn="b"/>
                      <a:r>
                        <a:rPr lang="en-ZA" sz="1200" b="0" i="1" u="none" strike="noStrike" dirty="0">
                          <a:solidFill>
                            <a:srgbClr val="000000"/>
                          </a:solidFill>
                          <a:effectLst/>
                          <a:latin typeface="Arial"/>
                        </a:rPr>
                        <a:t>      15 673 </a:t>
                      </a:r>
                    </a:p>
                  </a:txBody>
                  <a:tcPr marL="0" marR="0" marT="0" marB="0"/>
                </a:tc>
                <a:tc>
                  <a:txBody>
                    <a:bodyPr/>
                    <a:lstStyle/>
                    <a:p>
                      <a:pPr algn="r" rtl="0" fontAlgn="b"/>
                      <a:r>
                        <a:rPr lang="en-ZA" sz="1200" b="0" i="1" u="none" strike="noStrike" dirty="0">
                          <a:solidFill>
                            <a:srgbClr val="000000"/>
                          </a:solidFill>
                          <a:effectLst/>
                          <a:latin typeface="Arial"/>
                        </a:rPr>
                        <a:t>        4 327 </a:t>
                      </a:r>
                    </a:p>
                  </a:txBody>
                  <a:tcPr marL="0" marR="0" marT="0" marB="0"/>
                </a:tc>
                <a:tc>
                  <a:txBody>
                    <a:bodyPr/>
                    <a:lstStyle/>
                    <a:p>
                      <a:pPr algn="ctr" rtl="0" fontAlgn="b"/>
                      <a:r>
                        <a:rPr lang="en-ZA" sz="1200" b="0" i="1" u="none" strike="noStrike" dirty="0">
                          <a:solidFill>
                            <a:srgbClr val="000000"/>
                          </a:solidFill>
                          <a:effectLst/>
                          <a:latin typeface="Arial"/>
                        </a:rPr>
                        <a:t>78%</a:t>
                      </a:r>
                    </a:p>
                  </a:txBody>
                  <a:tcPr marL="0" marR="0" marT="0" marB="0"/>
                </a:tc>
                <a:tc>
                  <a:txBody>
                    <a:bodyPr/>
                    <a:lstStyle/>
                    <a:p>
                      <a:pPr algn="r" fontAlgn="b"/>
                      <a:r>
                        <a:rPr lang="en-ZA" sz="1200" b="0" i="1" u="none" strike="noStrike">
                          <a:solidFill>
                            <a:srgbClr val="000000"/>
                          </a:solidFill>
                          <a:effectLst/>
                          <a:latin typeface="Arial"/>
                        </a:rPr>
                        <a:t>     22 000 </a:t>
                      </a:r>
                    </a:p>
                  </a:txBody>
                  <a:tcPr marL="0" marR="0" marT="0" marB="0"/>
                </a:tc>
              </a:tr>
              <a:tr h="252714">
                <a:tc>
                  <a:txBody>
                    <a:bodyPr/>
                    <a:lstStyle/>
                    <a:p>
                      <a:pPr algn="l" rtl="0" fontAlgn="b"/>
                      <a:r>
                        <a:rPr lang="en-ZA" sz="1200" b="0" i="1" u="none" strike="noStrike" dirty="0" smtClean="0">
                          <a:solidFill>
                            <a:srgbClr val="000000"/>
                          </a:solidFill>
                          <a:effectLst/>
                          <a:latin typeface="Arial"/>
                        </a:rPr>
                        <a:t>ORWRDP-2C </a:t>
                      </a:r>
                      <a:endParaRPr lang="en-ZA" sz="1200" b="0" i="1" u="none" strike="noStrike" dirty="0">
                        <a:solidFill>
                          <a:srgbClr val="000000"/>
                        </a:solidFill>
                        <a:effectLst/>
                        <a:latin typeface="Arial"/>
                      </a:endParaRPr>
                    </a:p>
                  </a:txBody>
                  <a:tcPr marL="0" marR="0" marT="0" marB="0"/>
                </a:tc>
                <a:tc>
                  <a:txBody>
                    <a:bodyPr/>
                    <a:lstStyle/>
                    <a:p>
                      <a:pPr algn="r" rtl="0" fontAlgn="b"/>
                      <a:r>
                        <a:rPr lang="en-ZA" sz="1200" b="0" i="1" u="none" strike="noStrike" dirty="0" smtClean="0">
                          <a:solidFill>
                            <a:srgbClr val="000000"/>
                          </a:solidFill>
                          <a:effectLst/>
                          <a:latin typeface="Arial"/>
                        </a:rPr>
                        <a:t>150 </a:t>
                      </a:r>
                      <a:r>
                        <a:rPr lang="en-ZA" sz="1200" b="0" i="1" u="none" strike="noStrike" dirty="0">
                          <a:solidFill>
                            <a:srgbClr val="000000"/>
                          </a:solidFill>
                          <a:effectLst/>
                          <a:latin typeface="Arial"/>
                        </a:rPr>
                        <a:t>000 </a:t>
                      </a:r>
                    </a:p>
                  </a:txBody>
                  <a:tcPr marL="0" marR="0" marT="0" marB="0"/>
                </a:tc>
                <a:tc>
                  <a:txBody>
                    <a:bodyPr/>
                    <a:lstStyle/>
                    <a:p>
                      <a:pPr algn="r" rtl="0" fontAlgn="b"/>
                      <a:r>
                        <a:rPr lang="en-ZA" sz="1200" b="0" i="1" u="none" strike="noStrike">
                          <a:solidFill>
                            <a:srgbClr val="000000"/>
                          </a:solidFill>
                          <a:effectLst/>
                          <a:latin typeface="Arial"/>
                        </a:rPr>
                        <a:t>    135 291 </a:t>
                      </a:r>
                    </a:p>
                  </a:txBody>
                  <a:tcPr marL="0" marR="0" marT="0" marB="0"/>
                </a:tc>
                <a:tc>
                  <a:txBody>
                    <a:bodyPr/>
                    <a:lstStyle/>
                    <a:p>
                      <a:pPr algn="r" rtl="0" fontAlgn="b"/>
                      <a:r>
                        <a:rPr lang="en-ZA" sz="1200" b="0" i="1" u="none" strike="noStrike" dirty="0">
                          <a:solidFill>
                            <a:srgbClr val="000000"/>
                          </a:solidFill>
                          <a:effectLst/>
                          <a:latin typeface="Arial"/>
                        </a:rPr>
                        <a:t>      14 709 </a:t>
                      </a:r>
                    </a:p>
                  </a:txBody>
                  <a:tcPr marL="0" marR="0" marT="0" marB="0"/>
                </a:tc>
                <a:tc>
                  <a:txBody>
                    <a:bodyPr/>
                    <a:lstStyle/>
                    <a:p>
                      <a:pPr algn="ctr" rtl="0" fontAlgn="b"/>
                      <a:r>
                        <a:rPr lang="en-ZA" sz="1200" b="0" i="1" u="none" strike="noStrike" dirty="0">
                          <a:solidFill>
                            <a:srgbClr val="000000"/>
                          </a:solidFill>
                          <a:effectLst/>
                          <a:latin typeface="Arial"/>
                        </a:rPr>
                        <a:t>90%</a:t>
                      </a:r>
                    </a:p>
                  </a:txBody>
                  <a:tcPr marL="0" marR="0" marT="0" marB="0"/>
                </a:tc>
                <a:tc>
                  <a:txBody>
                    <a:bodyPr/>
                    <a:lstStyle/>
                    <a:p>
                      <a:pPr algn="r" fontAlgn="b"/>
                      <a:r>
                        <a:rPr lang="en-ZA" sz="1200" b="0" i="1" u="none" strike="noStrike" dirty="0">
                          <a:solidFill>
                            <a:srgbClr val="000000"/>
                          </a:solidFill>
                          <a:effectLst/>
                          <a:latin typeface="Arial"/>
                        </a:rPr>
                        <a:t>   150 000 </a:t>
                      </a:r>
                    </a:p>
                  </a:txBody>
                  <a:tcPr marL="0" marR="0" marT="0" marB="0"/>
                </a:tc>
              </a:tr>
              <a:tr h="252714">
                <a:tc>
                  <a:txBody>
                    <a:bodyPr/>
                    <a:lstStyle/>
                    <a:p>
                      <a:pPr algn="l" rtl="0" fontAlgn="b"/>
                      <a:r>
                        <a:rPr lang="en-ZA" sz="1200" b="0" i="1" u="none" strike="noStrike" dirty="0" smtClean="0">
                          <a:solidFill>
                            <a:srgbClr val="000000"/>
                          </a:solidFill>
                          <a:effectLst/>
                          <a:latin typeface="Arial"/>
                        </a:rPr>
                        <a:t>ORWRDP-2D </a:t>
                      </a:r>
                      <a:endParaRPr lang="en-ZA" sz="1200" b="0" i="1" u="none" strike="noStrike" dirty="0">
                        <a:solidFill>
                          <a:srgbClr val="000000"/>
                        </a:solidFill>
                        <a:effectLst/>
                        <a:latin typeface="Arial"/>
                      </a:endParaRPr>
                    </a:p>
                  </a:txBody>
                  <a:tcPr marL="0" marR="0" marT="0" marB="0"/>
                </a:tc>
                <a:tc>
                  <a:txBody>
                    <a:bodyPr/>
                    <a:lstStyle/>
                    <a:p>
                      <a:pPr algn="r" rtl="0" fontAlgn="b"/>
                      <a:r>
                        <a:rPr lang="en-ZA" sz="1200" b="0" i="1" u="none" strike="noStrike" dirty="0" smtClean="0">
                          <a:solidFill>
                            <a:srgbClr val="000000"/>
                          </a:solidFill>
                          <a:effectLst/>
                          <a:latin typeface="Arial"/>
                        </a:rPr>
                        <a:t>287 </a:t>
                      </a:r>
                      <a:r>
                        <a:rPr lang="en-ZA" sz="1200" b="0" i="1" u="none" strike="noStrike" dirty="0">
                          <a:solidFill>
                            <a:srgbClr val="000000"/>
                          </a:solidFill>
                          <a:effectLst/>
                          <a:latin typeface="Arial"/>
                        </a:rPr>
                        <a:t>941 </a:t>
                      </a:r>
                    </a:p>
                  </a:txBody>
                  <a:tcPr marL="0" marR="0" marT="0" marB="0"/>
                </a:tc>
                <a:tc>
                  <a:txBody>
                    <a:bodyPr/>
                    <a:lstStyle/>
                    <a:p>
                      <a:pPr algn="r" rtl="0" fontAlgn="b"/>
                      <a:r>
                        <a:rPr lang="en-ZA" sz="1200" b="0" i="1" u="none" strike="noStrike">
                          <a:solidFill>
                            <a:srgbClr val="000000"/>
                          </a:solidFill>
                          <a:effectLst/>
                          <a:latin typeface="Arial"/>
                        </a:rPr>
                        <a:t>      68 922 </a:t>
                      </a:r>
                    </a:p>
                  </a:txBody>
                  <a:tcPr marL="0" marR="0" marT="0" marB="0"/>
                </a:tc>
                <a:tc>
                  <a:txBody>
                    <a:bodyPr/>
                    <a:lstStyle/>
                    <a:p>
                      <a:pPr algn="r" rtl="0" fontAlgn="b"/>
                      <a:r>
                        <a:rPr lang="en-ZA" sz="1200" b="0" i="1" u="none" strike="noStrike">
                          <a:solidFill>
                            <a:srgbClr val="000000"/>
                          </a:solidFill>
                          <a:effectLst/>
                          <a:latin typeface="Arial"/>
                        </a:rPr>
                        <a:t>    219 019 </a:t>
                      </a:r>
                    </a:p>
                  </a:txBody>
                  <a:tcPr marL="0" marR="0" marT="0" marB="0"/>
                </a:tc>
                <a:tc>
                  <a:txBody>
                    <a:bodyPr/>
                    <a:lstStyle/>
                    <a:p>
                      <a:pPr algn="ctr" rtl="0" fontAlgn="b"/>
                      <a:r>
                        <a:rPr lang="en-ZA" sz="1200" b="0" i="1" u="none" strike="noStrike" dirty="0">
                          <a:solidFill>
                            <a:srgbClr val="000000"/>
                          </a:solidFill>
                          <a:effectLst/>
                          <a:latin typeface="Arial"/>
                        </a:rPr>
                        <a:t>24%</a:t>
                      </a:r>
                    </a:p>
                  </a:txBody>
                  <a:tcPr marL="0" marR="0" marT="0" marB="0"/>
                </a:tc>
                <a:tc>
                  <a:txBody>
                    <a:bodyPr/>
                    <a:lstStyle/>
                    <a:p>
                      <a:pPr algn="r" fontAlgn="b"/>
                      <a:r>
                        <a:rPr lang="en-ZA" sz="1200" b="0" i="1" u="none" strike="noStrike" dirty="0">
                          <a:solidFill>
                            <a:srgbClr val="000000"/>
                          </a:solidFill>
                          <a:effectLst/>
                          <a:latin typeface="Arial"/>
                        </a:rPr>
                        <a:t>     56 896 </a:t>
                      </a:r>
                    </a:p>
                  </a:txBody>
                  <a:tcPr marL="0" marR="0" marT="0" marB="0"/>
                </a:tc>
              </a:tr>
              <a:tr h="252714">
                <a:tc>
                  <a:txBody>
                    <a:bodyPr/>
                    <a:lstStyle/>
                    <a:p>
                      <a:pPr algn="l" rtl="0" fontAlgn="b"/>
                      <a:r>
                        <a:rPr lang="en-ZA" sz="1200" b="0" i="1" u="none" strike="noStrike" dirty="0" smtClean="0">
                          <a:solidFill>
                            <a:srgbClr val="000000"/>
                          </a:solidFill>
                          <a:effectLst/>
                          <a:latin typeface="Arial"/>
                        </a:rPr>
                        <a:t>ORWRDP-2E </a:t>
                      </a:r>
                      <a:endParaRPr lang="en-ZA" sz="1200" b="0" i="1" u="none" strike="noStrike" dirty="0">
                        <a:solidFill>
                          <a:srgbClr val="000000"/>
                        </a:solidFill>
                        <a:effectLst/>
                        <a:latin typeface="Arial"/>
                      </a:endParaRPr>
                    </a:p>
                  </a:txBody>
                  <a:tcPr marL="0" marR="0" marT="0" marB="0"/>
                </a:tc>
                <a:tc>
                  <a:txBody>
                    <a:bodyPr/>
                    <a:lstStyle/>
                    <a:p>
                      <a:pPr algn="r" rtl="0" fontAlgn="b"/>
                      <a:r>
                        <a:rPr lang="en-ZA" sz="1200" b="0" i="1" u="none" strike="noStrike" dirty="0" smtClean="0">
                          <a:solidFill>
                            <a:srgbClr val="000000"/>
                          </a:solidFill>
                          <a:effectLst/>
                          <a:latin typeface="Arial"/>
                        </a:rPr>
                        <a:t>25 </a:t>
                      </a:r>
                      <a:r>
                        <a:rPr lang="en-ZA" sz="1200" b="0" i="1" u="none" strike="noStrike" dirty="0">
                          <a:solidFill>
                            <a:srgbClr val="000000"/>
                          </a:solidFill>
                          <a:effectLst/>
                          <a:latin typeface="Arial"/>
                        </a:rPr>
                        <a:t>767 </a:t>
                      </a:r>
                    </a:p>
                  </a:txBody>
                  <a:tcPr marL="0" marR="0" marT="0" marB="0"/>
                </a:tc>
                <a:tc>
                  <a:txBody>
                    <a:bodyPr/>
                    <a:lstStyle/>
                    <a:p>
                      <a:pPr algn="r" rtl="0" fontAlgn="b"/>
                      <a:r>
                        <a:rPr lang="en-ZA" sz="1200" b="0" i="1" u="none" strike="noStrike" dirty="0">
                          <a:solidFill>
                            <a:srgbClr val="000000"/>
                          </a:solidFill>
                          <a:effectLst/>
                          <a:latin typeface="Arial"/>
                        </a:rPr>
                        <a:t>      25 570 </a:t>
                      </a:r>
                    </a:p>
                  </a:txBody>
                  <a:tcPr marL="0" marR="0" marT="0" marB="0"/>
                </a:tc>
                <a:tc>
                  <a:txBody>
                    <a:bodyPr/>
                    <a:lstStyle/>
                    <a:p>
                      <a:pPr algn="r" rtl="0" fontAlgn="b"/>
                      <a:r>
                        <a:rPr lang="en-ZA" sz="1200" b="0" i="1" u="none" strike="noStrike">
                          <a:solidFill>
                            <a:srgbClr val="000000"/>
                          </a:solidFill>
                          <a:effectLst/>
                          <a:latin typeface="Arial"/>
                        </a:rPr>
                        <a:t>           197 </a:t>
                      </a:r>
                    </a:p>
                  </a:txBody>
                  <a:tcPr marL="0" marR="0" marT="0" marB="0"/>
                </a:tc>
                <a:tc>
                  <a:txBody>
                    <a:bodyPr/>
                    <a:lstStyle/>
                    <a:p>
                      <a:pPr algn="ctr" rtl="0" fontAlgn="b"/>
                      <a:r>
                        <a:rPr lang="en-ZA" sz="1200" b="0" i="1" u="none" strike="noStrike" dirty="0">
                          <a:solidFill>
                            <a:srgbClr val="000000"/>
                          </a:solidFill>
                          <a:effectLst/>
                          <a:latin typeface="Arial"/>
                        </a:rPr>
                        <a:t>99%</a:t>
                      </a:r>
                    </a:p>
                  </a:txBody>
                  <a:tcPr marL="0" marR="0" marT="0" marB="0"/>
                </a:tc>
                <a:tc>
                  <a:txBody>
                    <a:bodyPr/>
                    <a:lstStyle/>
                    <a:p>
                      <a:pPr algn="r" fontAlgn="b"/>
                      <a:r>
                        <a:rPr lang="en-ZA" sz="1200" b="0" i="1" u="none" strike="noStrike" dirty="0">
                          <a:solidFill>
                            <a:srgbClr val="000000"/>
                          </a:solidFill>
                          <a:effectLst/>
                          <a:latin typeface="Arial"/>
                        </a:rPr>
                        <a:t>     64 499 </a:t>
                      </a:r>
                    </a:p>
                  </a:txBody>
                  <a:tcPr marL="0" marR="0" marT="0" marB="0"/>
                </a:tc>
              </a:tr>
              <a:tr h="252714">
                <a:tc>
                  <a:txBody>
                    <a:bodyPr/>
                    <a:lstStyle/>
                    <a:p>
                      <a:pPr algn="l" rtl="0" fontAlgn="b"/>
                      <a:r>
                        <a:rPr lang="en-ZA" sz="1200" b="0" i="1" u="none" strike="noStrike" dirty="0" smtClean="0">
                          <a:solidFill>
                            <a:srgbClr val="000000"/>
                          </a:solidFill>
                          <a:effectLst/>
                          <a:latin typeface="Arial"/>
                        </a:rPr>
                        <a:t>ORWRDP-2F </a:t>
                      </a:r>
                      <a:endParaRPr lang="en-ZA" sz="1200" b="0" i="1" u="none" strike="noStrike" dirty="0">
                        <a:solidFill>
                          <a:srgbClr val="000000"/>
                        </a:solidFill>
                        <a:effectLst/>
                        <a:latin typeface="Arial"/>
                      </a:endParaRPr>
                    </a:p>
                  </a:txBody>
                  <a:tcPr marL="0" marR="0" marT="0" marB="0"/>
                </a:tc>
                <a:tc>
                  <a:txBody>
                    <a:bodyPr/>
                    <a:lstStyle/>
                    <a:p>
                      <a:pPr algn="r" rtl="0" fontAlgn="b"/>
                      <a:r>
                        <a:rPr lang="en-ZA" sz="1200" b="0" i="1" u="none" strike="noStrike" dirty="0" smtClean="0">
                          <a:solidFill>
                            <a:srgbClr val="000000"/>
                          </a:solidFill>
                          <a:effectLst/>
                          <a:latin typeface="Arial"/>
                        </a:rPr>
                        <a:t>38 </a:t>
                      </a:r>
                      <a:r>
                        <a:rPr lang="en-ZA" sz="1200" b="0" i="1" u="none" strike="noStrike" dirty="0">
                          <a:solidFill>
                            <a:srgbClr val="000000"/>
                          </a:solidFill>
                          <a:effectLst/>
                          <a:latin typeface="Arial"/>
                        </a:rPr>
                        <a:t>849 </a:t>
                      </a:r>
                    </a:p>
                  </a:txBody>
                  <a:tcPr marL="0" marR="0" marT="0" marB="0"/>
                </a:tc>
                <a:tc>
                  <a:txBody>
                    <a:bodyPr/>
                    <a:lstStyle/>
                    <a:p>
                      <a:pPr algn="r" rtl="0" fontAlgn="b"/>
                      <a:r>
                        <a:rPr lang="en-ZA" sz="1200" b="0" i="1" u="none" strike="noStrike">
                          <a:solidFill>
                            <a:srgbClr val="000000"/>
                          </a:solidFill>
                          <a:effectLst/>
                          <a:latin typeface="Arial"/>
                        </a:rPr>
                        <a:t>      10 380 </a:t>
                      </a:r>
                    </a:p>
                  </a:txBody>
                  <a:tcPr marL="0" marR="0" marT="0" marB="0"/>
                </a:tc>
                <a:tc>
                  <a:txBody>
                    <a:bodyPr/>
                    <a:lstStyle/>
                    <a:p>
                      <a:pPr algn="r" rtl="0" fontAlgn="b"/>
                      <a:r>
                        <a:rPr lang="en-ZA" sz="1200" b="0" i="1" u="none" strike="noStrike">
                          <a:solidFill>
                            <a:srgbClr val="000000"/>
                          </a:solidFill>
                          <a:effectLst/>
                          <a:latin typeface="Arial"/>
                        </a:rPr>
                        <a:t>      28 469 </a:t>
                      </a:r>
                    </a:p>
                  </a:txBody>
                  <a:tcPr marL="0" marR="0" marT="0" marB="0"/>
                </a:tc>
                <a:tc>
                  <a:txBody>
                    <a:bodyPr/>
                    <a:lstStyle/>
                    <a:p>
                      <a:pPr algn="ctr" rtl="0" fontAlgn="b"/>
                      <a:r>
                        <a:rPr lang="en-ZA" sz="1200" b="0" i="1" u="none" strike="noStrike" dirty="0">
                          <a:solidFill>
                            <a:srgbClr val="000000"/>
                          </a:solidFill>
                          <a:effectLst/>
                          <a:latin typeface="Arial"/>
                        </a:rPr>
                        <a:t>27%</a:t>
                      </a:r>
                    </a:p>
                  </a:txBody>
                  <a:tcPr marL="0" marR="0" marT="0" marB="0"/>
                </a:tc>
                <a:tc>
                  <a:txBody>
                    <a:bodyPr/>
                    <a:lstStyle/>
                    <a:p>
                      <a:pPr algn="r" fontAlgn="b"/>
                      <a:r>
                        <a:rPr lang="en-ZA" sz="1200" b="0" i="1" u="none" strike="noStrike" dirty="0">
                          <a:solidFill>
                            <a:srgbClr val="000000"/>
                          </a:solidFill>
                          <a:effectLst/>
                          <a:latin typeface="Arial"/>
                        </a:rPr>
                        <a:t>     64 499 </a:t>
                      </a:r>
                    </a:p>
                  </a:txBody>
                  <a:tcPr marL="0" marR="0" marT="0" marB="0"/>
                </a:tc>
              </a:tr>
              <a:tr h="252714">
                <a:tc>
                  <a:txBody>
                    <a:bodyPr/>
                    <a:lstStyle/>
                    <a:p>
                      <a:pPr algn="l" rtl="0" fontAlgn="b"/>
                      <a:r>
                        <a:rPr lang="en-ZA" sz="1200" b="0" i="1" u="none" strike="noStrike" dirty="0" err="1" smtClean="0">
                          <a:solidFill>
                            <a:srgbClr val="000000"/>
                          </a:solidFill>
                          <a:effectLst/>
                          <a:latin typeface="Arial"/>
                        </a:rPr>
                        <a:t>GLeWAP</a:t>
                      </a:r>
                      <a:r>
                        <a:rPr lang="en-ZA" sz="1200" b="0" i="1" u="none" strike="noStrike" dirty="0" smtClean="0">
                          <a:solidFill>
                            <a:srgbClr val="000000"/>
                          </a:solidFill>
                          <a:effectLst/>
                          <a:latin typeface="Arial"/>
                        </a:rPr>
                        <a:t> </a:t>
                      </a:r>
                      <a:r>
                        <a:rPr lang="en-ZA" sz="1200" b="0" i="1" u="none" strike="noStrike" dirty="0">
                          <a:solidFill>
                            <a:srgbClr val="000000"/>
                          </a:solidFill>
                          <a:effectLst/>
                          <a:latin typeface="Arial"/>
                        </a:rPr>
                        <a:t>Phase (Nwamitwa Dam) </a:t>
                      </a:r>
                    </a:p>
                  </a:txBody>
                  <a:tcPr marL="0" marR="0" marT="0" marB="0"/>
                </a:tc>
                <a:tc>
                  <a:txBody>
                    <a:bodyPr/>
                    <a:lstStyle/>
                    <a:p>
                      <a:pPr algn="r" rtl="0" fontAlgn="b"/>
                      <a:r>
                        <a:rPr lang="en-ZA" sz="1200" b="0" i="1" u="none" strike="noStrike" dirty="0" smtClean="0">
                          <a:solidFill>
                            <a:srgbClr val="000000"/>
                          </a:solidFill>
                          <a:effectLst/>
                          <a:latin typeface="Arial"/>
                        </a:rPr>
                        <a:t>155 </a:t>
                      </a:r>
                      <a:r>
                        <a:rPr lang="en-ZA" sz="1200" b="0" i="1" u="none" strike="noStrike" dirty="0">
                          <a:solidFill>
                            <a:srgbClr val="000000"/>
                          </a:solidFill>
                          <a:effectLst/>
                          <a:latin typeface="Arial"/>
                        </a:rPr>
                        <a:t>334 </a:t>
                      </a:r>
                    </a:p>
                  </a:txBody>
                  <a:tcPr marL="0" marR="0" marT="0" marB="0"/>
                </a:tc>
                <a:tc>
                  <a:txBody>
                    <a:bodyPr/>
                    <a:lstStyle/>
                    <a:p>
                      <a:pPr algn="r" rtl="0" fontAlgn="b"/>
                      <a:r>
                        <a:rPr lang="en-ZA" sz="1200" b="0" i="1" u="none" strike="noStrike">
                          <a:solidFill>
                            <a:srgbClr val="000000"/>
                          </a:solidFill>
                          <a:effectLst/>
                          <a:latin typeface="Arial"/>
                        </a:rPr>
                        <a:t>    155 328 </a:t>
                      </a:r>
                    </a:p>
                  </a:txBody>
                  <a:tcPr marL="0" marR="0" marT="0" marB="0"/>
                </a:tc>
                <a:tc>
                  <a:txBody>
                    <a:bodyPr/>
                    <a:lstStyle/>
                    <a:p>
                      <a:pPr algn="r" rtl="0" fontAlgn="b"/>
                      <a:r>
                        <a:rPr lang="en-ZA" sz="1200" b="0" i="1" u="none" strike="noStrike">
                          <a:solidFill>
                            <a:srgbClr val="000000"/>
                          </a:solidFill>
                          <a:effectLst/>
                          <a:latin typeface="Arial"/>
                        </a:rPr>
                        <a:t>               6 </a:t>
                      </a:r>
                    </a:p>
                  </a:txBody>
                  <a:tcPr marL="0" marR="0" marT="0" marB="0"/>
                </a:tc>
                <a:tc>
                  <a:txBody>
                    <a:bodyPr/>
                    <a:lstStyle/>
                    <a:p>
                      <a:pPr algn="ctr" rtl="0" fontAlgn="b"/>
                      <a:r>
                        <a:rPr lang="en-ZA" sz="1200" b="0" i="1" u="none" strike="noStrike" dirty="0">
                          <a:solidFill>
                            <a:srgbClr val="000000"/>
                          </a:solidFill>
                          <a:effectLst/>
                          <a:latin typeface="Arial"/>
                        </a:rPr>
                        <a:t>100%</a:t>
                      </a:r>
                    </a:p>
                  </a:txBody>
                  <a:tcPr marL="0" marR="0" marT="0" marB="0"/>
                </a:tc>
                <a:tc>
                  <a:txBody>
                    <a:bodyPr/>
                    <a:lstStyle/>
                    <a:p>
                      <a:pPr algn="r" fontAlgn="b"/>
                      <a:r>
                        <a:rPr lang="en-ZA" sz="1200" b="0" i="1" u="none" strike="noStrike" dirty="0">
                          <a:solidFill>
                            <a:srgbClr val="000000"/>
                          </a:solidFill>
                          <a:effectLst/>
                          <a:latin typeface="Arial"/>
                        </a:rPr>
                        <a:t>     98 544 </a:t>
                      </a:r>
                    </a:p>
                  </a:txBody>
                  <a:tcPr marL="0" marR="0" marT="0" marB="0"/>
                </a:tc>
              </a:tr>
              <a:tr h="438217">
                <a:tc>
                  <a:txBody>
                    <a:bodyPr/>
                    <a:lstStyle/>
                    <a:p>
                      <a:pPr algn="l" rtl="0" fontAlgn="b"/>
                      <a:r>
                        <a:rPr lang="en-ZA" sz="1200" b="0" i="1" u="none" strike="noStrike" dirty="0" err="1" smtClean="0">
                          <a:solidFill>
                            <a:srgbClr val="000000"/>
                          </a:solidFill>
                          <a:effectLst/>
                          <a:latin typeface="Arial"/>
                        </a:rPr>
                        <a:t>GLeWAP</a:t>
                      </a:r>
                      <a:r>
                        <a:rPr lang="en-ZA" sz="1200" b="0" i="1" u="none" strike="noStrike" dirty="0" smtClean="0">
                          <a:solidFill>
                            <a:srgbClr val="000000"/>
                          </a:solidFill>
                          <a:effectLst/>
                          <a:latin typeface="Arial"/>
                        </a:rPr>
                        <a:t> </a:t>
                      </a:r>
                      <a:r>
                        <a:rPr lang="en-ZA" sz="1200" b="0" i="1" u="none" strike="noStrike" dirty="0">
                          <a:solidFill>
                            <a:srgbClr val="000000"/>
                          </a:solidFill>
                          <a:effectLst/>
                          <a:latin typeface="Arial"/>
                        </a:rPr>
                        <a:t>Phase (Tzaneen Dam Raising) </a:t>
                      </a:r>
                    </a:p>
                  </a:txBody>
                  <a:tcPr marL="0" marR="0" marT="0" marB="0"/>
                </a:tc>
                <a:tc>
                  <a:txBody>
                    <a:bodyPr/>
                    <a:lstStyle/>
                    <a:p>
                      <a:pPr algn="r" rtl="0" fontAlgn="b"/>
                      <a:r>
                        <a:rPr lang="en-ZA" sz="1200" b="0" i="1" u="none" strike="noStrike" dirty="0" smtClean="0">
                          <a:solidFill>
                            <a:srgbClr val="000000"/>
                          </a:solidFill>
                          <a:effectLst/>
                          <a:latin typeface="Arial"/>
                        </a:rPr>
                        <a:t>48 </a:t>
                      </a:r>
                      <a:r>
                        <a:rPr lang="en-ZA" sz="1200" b="0" i="1" u="none" strike="noStrike" dirty="0">
                          <a:solidFill>
                            <a:srgbClr val="000000"/>
                          </a:solidFill>
                          <a:effectLst/>
                          <a:latin typeface="Arial"/>
                        </a:rPr>
                        <a:t>800 </a:t>
                      </a:r>
                    </a:p>
                  </a:txBody>
                  <a:tcPr marL="0" marR="0" marT="0" marB="0"/>
                </a:tc>
                <a:tc>
                  <a:txBody>
                    <a:bodyPr/>
                    <a:lstStyle/>
                    <a:p>
                      <a:pPr algn="r" rtl="0" fontAlgn="b"/>
                      <a:r>
                        <a:rPr lang="en-ZA" sz="1200" b="0" i="1" u="none" strike="noStrike">
                          <a:solidFill>
                            <a:srgbClr val="000000"/>
                          </a:solidFill>
                          <a:effectLst/>
                          <a:latin typeface="Arial"/>
                        </a:rPr>
                        <a:t>      47 028 </a:t>
                      </a:r>
                    </a:p>
                  </a:txBody>
                  <a:tcPr marL="0" marR="0" marT="0" marB="0"/>
                </a:tc>
                <a:tc>
                  <a:txBody>
                    <a:bodyPr/>
                    <a:lstStyle/>
                    <a:p>
                      <a:pPr algn="r" rtl="0" fontAlgn="b"/>
                      <a:r>
                        <a:rPr lang="en-ZA" sz="1200" b="0" i="1" u="none" strike="noStrike" dirty="0">
                          <a:solidFill>
                            <a:srgbClr val="000000"/>
                          </a:solidFill>
                          <a:effectLst/>
                          <a:latin typeface="Arial"/>
                        </a:rPr>
                        <a:t>        1 772 </a:t>
                      </a:r>
                    </a:p>
                  </a:txBody>
                  <a:tcPr marL="0" marR="0" marT="0" marB="0"/>
                </a:tc>
                <a:tc>
                  <a:txBody>
                    <a:bodyPr/>
                    <a:lstStyle/>
                    <a:p>
                      <a:pPr algn="ctr" rtl="0" fontAlgn="b"/>
                      <a:r>
                        <a:rPr lang="en-ZA" sz="1200" b="0" i="1" u="none" strike="noStrike" dirty="0">
                          <a:solidFill>
                            <a:srgbClr val="000000"/>
                          </a:solidFill>
                          <a:effectLst/>
                          <a:latin typeface="Arial"/>
                        </a:rPr>
                        <a:t>96%</a:t>
                      </a:r>
                    </a:p>
                  </a:txBody>
                  <a:tcPr marL="0" marR="0" marT="0" marB="0"/>
                </a:tc>
                <a:tc>
                  <a:txBody>
                    <a:bodyPr/>
                    <a:lstStyle/>
                    <a:p>
                      <a:pPr algn="r" fontAlgn="b"/>
                      <a:r>
                        <a:rPr lang="en-ZA" sz="1200" b="0" i="1" u="none" strike="noStrike" dirty="0">
                          <a:solidFill>
                            <a:srgbClr val="000000"/>
                          </a:solidFill>
                          <a:effectLst/>
                          <a:latin typeface="Arial"/>
                        </a:rPr>
                        <a:t>     36 800 </a:t>
                      </a:r>
                    </a:p>
                  </a:txBody>
                  <a:tcPr marL="0" marR="0" marT="0" marB="0"/>
                </a:tc>
              </a:tr>
              <a:tr h="438217">
                <a:tc>
                  <a:txBody>
                    <a:bodyPr/>
                    <a:lstStyle/>
                    <a:p>
                      <a:pPr algn="l" rtl="0" fontAlgn="b"/>
                      <a:r>
                        <a:rPr lang="en-US" sz="1200" b="0" i="1" u="none" strike="noStrike" dirty="0" smtClean="0">
                          <a:solidFill>
                            <a:srgbClr val="000000"/>
                          </a:solidFill>
                          <a:effectLst/>
                          <a:latin typeface="Arial"/>
                        </a:rPr>
                        <a:t>Dam </a:t>
                      </a:r>
                      <a:r>
                        <a:rPr lang="en-US" sz="1200" b="0" i="1" u="none" strike="noStrike" dirty="0">
                          <a:solidFill>
                            <a:srgbClr val="000000"/>
                          </a:solidFill>
                          <a:effectLst/>
                          <a:latin typeface="Arial"/>
                        </a:rPr>
                        <a:t>safety rehabilitation program  (DSRP)  </a:t>
                      </a:r>
                    </a:p>
                  </a:txBody>
                  <a:tcPr marL="0" marR="0" marT="0" marB="0"/>
                </a:tc>
                <a:tc>
                  <a:txBody>
                    <a:bodyPr/>
                    <a:lstStyle/>
                    <a:p>
                      <a:pPr algn="r" rtl="0" fontAlgn="b"/>
                      <a:r>
                        <a:rPr lang="en-ZA" sz="1200" b="0" i="1" u="none" strike="noStrike" dirty="0" smtClean="0">
                          <a:solidFill>
                            <a:srgbClr val="000000"/>
                          </a:solidFill>
                          <a:effectLst/>
                          <a:latin typeface="Arial"/>
                        </a:rPr>
                        <a:t>144 </a:t>
                      </a:r>
                      <a:r>
                        <a:rPr lang="en-ZA" sz="1200" b="0" i="1" u="none" strike="noStrike" dirty="0">
                          <a:solidFill>
                            <a:srgbClr val="000000"/>
                          </a:solidFill>
                          <a:effectLst/>
                          <a:latin typeface="Arial"/>
                        </a:rPr>
                        <a:t>761 </a:t>
                      </a:r>
                    </a:p>
                  </a:txBody>
                  <a:tcPr marL="0" marR="0" marT="0" marB="0"/>
                </a:tc>
                <a:tc>
                  <a:txBody>
                    <a:bodyPr/>
                    <a:lstStyle/>
                    <a:p>
                      <a:pPr algn="r" rtl="0" fontAlgn="b"/>
                      <a:r>
                        <a:rPr lang="en-ZA" sz="1200" b="0" i="1" u="none" strike="noStrike">
                          <a:solidFill>
                            <a:srgbClr val="000000"/>
                          </a:solidFill>
                          <a:effectLst/>
                          <a:latin typeface="Arial"/>
                        </a:rPr>
                        <a:t>      81 497 </a:t>
                      </a:r>
                    </a:p>
                  </a:txBody>
                  <a:tcPr marL="0" marR="0" marT="0" marB="0"/>
                </a:tc>
                <a:tc>
                  <a:txBody>
                    <a:bodyPr/>
                    <a:lstStyle/>
                    <a:p>
                      <a:pPr algn="r" rtl="0" fontAlgn="b"/>
                      <a:r>
                        <a:rPr lang="en-ZA" sz="1200" b="0" i="1" u="none" strike="noStrike">
                          <a:solidFill>
                            <a:srgbClr val="000000"/>
                          </a:solidFill>
                          <a:effectLst/>
                          <a:latin typeface="Arial"/>
                        </a:rPr>
                        <a:t>      63 264 </a:t>
                      </a:r>
                    </a:p>
                  </a:txBody>
                  <a:tcPr marL="0" marR="0" marT="0" marB="0"/>
                </a:tc>
                <a:tc>
                  <a:txBody>
                    <a:bodyPr/>
                    <a:lstStyle/>
                    <a:p>
                      <a:pPr algn="ctr" rtl="0" fontAlgn="b"/>
                      <a:r>
                        <a:rPr lang="en-ZA" sz="1200" b="0" i="1" u="none" strike="noStrike" dirty="0">
                          <a:solidFill>
                            <a:srgbClr val="000000"/>
                          </a:solidFill>
                          <a:effectLst/>
                          <a:latin typeface="Arial"/>
                        </a:rPr>
                        <a:t>56%</a:t>
                      </a:r>
                    </a:p>
                  </a:txBody>
                  <a:tcPr marL="0" marR="0" marT="0" marB="0"/>
                </a:tc>
                <a:tc>
                  <a:txBody>
                    <a:bodyPr/>
                    <a:lstStyle/>
                    <a:p>
                      <a:pPr algn="r" fontAlgn="b"/>
                      <a:r>
                        <a:rPr lang="en-ZA" sz="1200" b="0" i="1" u="none" strike="noStrike" dirty="0">
                          <a:solidFill>
                            <a:srgbClr val="000000"/>
                          </a:solidFill>
                          <a:effectLst/>
                          <a:latin typeface="Arial"/>
                        </a:rPr>
                        <a:t>   235 965 </a:t>
                      </a:r>
                    </a:p>
                  </a:txBody>
                  <a:tcPr marL="0" marR="0" marT="0" marB="0"/>
                </a:tc>
              </a:tr>
              <a:tr h="438217">
                <a:tc>
                  <a:txBody>
                    <a:bodyPr/>
                    <a:lstStyle/>
                    <a:p>
                      <a:pPr algn="l" rtl="0" fontAlgn="b"/>
                      <a:r>
                        <a:rPr lang="en-US" sz="1200" b="0" i="1" u="none" strike="noStrike" dirty="0" smtClean="0">
                          <a:solidFill>
                            <a:srgbClr val="000000"/>
                          </a:solidFill>
                          <a:effectLst/>
                          <a:latin typeface="Arial"/>
                        </a:rPr>
                        <a:t>Water </a:t>
                      </a:r>
                      <a:r>
                        <a:rPr lang="en-US" sz="1200" b="0" i="1" u="none" strike="noStrike" dirty="0">
                          <a:solidFill>
                            <a:srgbClr val="000000"/>
                          </a:solidFill>
                          <a:effectLst/>
                          <a:latin typeface="Arial"/>
                        </a:rPr>
                        <a:t>Resources Project: Raising of Clanwilliam Dam </a:t>
                      </a:r>
                    </a:p>
                  </a:txBody>
                  <a:tcPr marL="0" marR="0" marT="0" marB="0"/>
                </a:tc>
                <a:tc>
                  <a:txBody>
                    <a:bodyPr/>
                    <a:lstStyle/>
                    <a:p>
                      <a:pPr algn="r" rtl="0" fontAlgn="b"/>
                      <a:r>
                        <a:rPr lang="en-ZA" sz="1200" b="0" i="1" u="none" strike="noStrike" dirty="0" smtClean="0">
                          <a:solidFill>
                            <a:srgbClr val="000000"/>
                          </a:solidFill>
                          <a:effectLst/>
                          <a:latin typeface="Arial"/>
                        </a:rPr>
                        <a:t>109 </a:t>
                      </a:r>
                      <a:r>
                        <a:rPr lang="en-ZA" sz="1200" b="0" i="1" u="none" strike="noStrike" dirty="0">
                          <a:solidFill>
                            <a:srgbClr val="000000"/>
                          </a:solidFill>
                          <a:effectLst/>
                          <a:latin typeface="Arial"/>
                        </a:rPr>
                        <a:t>426 </a:t>
                      </a:r>
                    </a:p>
                  </a:txBody>
                  <a:tcPr marL="0" marR="0" marT="0" marB="0"/>
                </a:tc>
                <a:tc>
                  <a:txBody>
                    <a:bodyPr/>
                    <a:lstStyle/>
                    <a:p>
                      <a:pPr algn="r" rtl="0" fontAlgn="b"/>
                      <a:r>
                        <a:rPr lang="en-ZA" sz="1200" b="0" i="1" u="none" strike="noStrike">
                          <a:solidFill>
                            <a:srgbClr val="000000"/>
                          </a:solidFill>
                          <a:effectLst/>
                          <a:latin typeface="Arial"/>
                        </a:rPr>
                        <a:t>      78 635 </a:t>
                      </a:r>
                    </a:p>
                  </a:txBody>
                  <a:tcPr marL="0" marR="0" marT="0" marB="0"/>
                </a:tc>
                <a:tc>
                  <a:txBody>
                    <a:bodyPr/>
                    <a:lstStyle/>
                    <a:p>
                      <a:pPr algn="r" rtl="0" fontAlgn="b"/>
                      <a:r>
                        <a:rPr lang="en-ZA" sz="1200" b="0" i="1" u="none" strike="noStrike">
                          <a:solidFill>
                            <a:srgbClr val="000000"/>
                          </a:solidFill>
                          <a:effectLst/>
                          <a:latin typeface="Arial"/>
                        </a:rPr>
                        <a:t>      30 791 </a:t>
                      </a:r>
                    </a:p>
                  </a:txBody>
                  <a:tcPr marL="0" marR="0" marT="0" marB="0"/>
                </a:tc>
                <a:tc>
                  <a:txBody>
                    <a:bodyPr/>
                    <a:lstStyle/>
                    <a:p>
                      <a:pPr algn="ctr" rtl="0" fontAlgn="b"/>
                      <a:r>
                        <a:rPr lang="en-ZA" sz="1200" b="0" i="1" u="none" strike="noStrike" dirty="0">
                          <a:solidFill>
                            <a:srgbClr val="000000"/>
                          </a:solidFill>
                          <a:effectLst/>
                          <a:latin typeface="Arial"/>
                        </a:rPr>
                        <a:t>72%</a:t>
                      </a:r>
                    </a:p>
                  </a:txBody>
                  <a:tcPr marL="0" marR="0" marT="0" marB="0"/>
                </a:tc>
                <a:tc>
                  <a:txBody>
                    <a:bodyPr/>
                    <a:lstStyle/>
                    <a:p>
                      <a:pPr algn="r" fontAlgn="b"/>
                      <a:r>
                        <a:rPr lang="en-ZA" sz="1200" b="0" i="1" u="none" strike="noStrike" dirty="0">
                          <a:solidFill>
                            <a:srgbClr val="000000"/>
                          </a:solidFill>
                          <a:effectLst/>
                          <a:latin typeface="Arial"/>
                        </a:rPr>
                        <a:t>   209 177 </a:t>
                      </a:r>
                    </a:p>
                  </a:txBody>
                  <a:tcPr marL="0" marR="0" marT="0" marB="0"/>
                </a:tc>
              </a:tr>
              <a:tr h="438217">
                <a:tc>
                  <a:txBody>
                    <a:bodyPr/>
                    <a:lstStyle/>
                    <a:p>
                      <a:pPr algn="l" rtl="0" fontAlgn="b"/>
                      <a:r>
                        <a:rPr lang="en-US" sz="1200" b="0" i="1" u="none" strike="noStrike" dirty="0" smtClean="0">
                          <a:solidFill>
                            <a:srgbClr val="000000"/>
                          </a:solidFill>
                          <a:effectLst/>
                          <a:latin typeface="Arial"/>
                        </a:rPr>
                        <a:t>Development </a:t>
                      </a:r>
                      <a:r>
                        <a:rPr lang="en-US" sz="1200" b="0" i="1" u="none" strike="noStrike" dirty="0">
                          <a:solidFill>
                            <a:srgbClr val="000000"/>
                          </a:solidFill>
                          <a:effectLst/>
                          <a:latin typeface="Arial"/>
                        </a:rPr>
                        <a:t>of Raising of Hazelmere Dam </a:t>
                      </a:r>
                    </a:p>
                  </a:txBody>
                  <a:tcPr marL="0" marR="0" marT="0" marB="0"/>
                </a:tc>
                <a:tc>
                  <a:txBody>
                    <a:bodyPr/>
                    <a:lstStyle/>
                    <a:p>
                      <a:pPr algn="r" rtl="0" fontAlgn="b"/>
                      <a:r>
                        <a:rPr lang="en-ZA" sz="1200" b="0" i="1" u="none" strike="noStrike" dirty="0" smtClean="0">
                          <a:solidFill>
                            <a:srgbClr val="000000"/>
                          </a:solidFill>
                          <a:effectLst/>
                          <a:latin typeface="Arial"/>
                        </a:rPr>
                        <a:t>203 </a:t>
                      </a:r>
                      <a:r>
                        <a:rPr lang="en-ZA" sz="1200" b="0" i="1" u="none" strike="noStrike" dirty="0">
                          <a:solidFill>
                            <a:srgbClr val="000000"/>
                          </a:solidFill>
                          <a:effectLst/>
                          <a:latin typeface="Arial"/>
                        </a:rPr>
                        <a:t>164 </a:t>
                      </a:r>
                    </a:p>
                  </a:txBody>
                  <a:tcPr marL="0" marR="0" marT="0" marB="0"/>
                </a:tc>
                <a:tc>
                  <a:txBody>
                    <a:bodyPr/>
                    <a:lstStyle/>
                    <a:p>
                      <a:pPr algn="r" rtl="0" fontAlgn="b"/>
                      <a:r>
                        <a:rPr lang="en-ZA" sz="1200" b="0" i="1" u="none" strike="noStrike">
                          <a:solidFill>
                            <a:srgbClr val="000000"/>
                          </a:solidFill>
                          <a:effectLst/>
                          <a:latin typeface="Arial"/>
                        </a:rPr>
                        <a:t>    190 649 </a:t>
                      </a:r>
                    </a:p>
                  </a:txBody>
                  <a:tcPr marL="0" marR="0" marT="0" marB="0"/>
                </a:tc>
                <a:tc>
                  <a:txBody>
                    <a:bodyPr/>
                    <a:lstStyle/>
                    <a:p>
                      <a:pPr algn="r" rtl="0" fontAlgn="b"/>
                      <a:r>
                        <a:rPr lang="en-ZA" sz="1200" b="0" i="1" u="none" strike="noStrike">
                          <a:solidFill>
                            <a:srgbClr val="000000"/>
                          </a:solidFill>
                          <a:effectLst/>
                          <a:latin typeface="Arial"/>
                        </a:rPr>
                        <a:t>      12 515 </a:t>
                      </a:r>
                    </a:p>
                  </a:txBody>
                  <a:tcPr marL="0" marR="0" marT="0" marB="0"/>
                </a:tc>
                <a:tc>
                  <a:txBody>
                    <a:bodyPr/>
                    <a:lstStyle/>
                    <a:p>
                      <a:pPr algn="ctr" rtl="0" fontAlgn="b"/>
                      <a:r>
                        <a:rPr lang="en-ZA" sz="1200" b="0" i="1" u="none" strike="noStrike" dirty="0">
                          <a:solidFill>
                            <a:srgbClr val="000000"/>
                          </a:solidFill>
                          <a:effectLst/>
                          <a:latin typeface="Arial"/>
                        </a:rPr>
                        <a:t>94%</a:t>
                      </a:r>
                    </a:p>
                  </a:txBody>
                  <a:tcPr marL="0" marR="0" marT="0" marB="0"/>
                </a:tc>
                <a:tc>
                  <a:txBody>
                    <a:bodyPr/>
                    <a:lstStyle/>
                    <a:p>
                      <a:pPr algn="r" fontAlgn="b"/>
                      <a:r>
                        <a:rPr lang="en-ZA" sz="1200" b="0" i="1" u="none" strike="noStrike" dirty="0">
                          <a:solidFill>
                            <a:srgbClr val="000000"/>
                          </a:solidFill>
                          <a:effectLst/>
                          <a:latin typeface="Arial"/>
                        </a:rPr>
                        <a:t>   242 094 </a:t>
                      </a:r>
                    </a:p>
                  </a:txBody>
                  <a:tcPr marL="0" marR="0" marT="0" marB="0"/>
                </a:tc>
              </a:tr>
              <a:tr h="252714">
                <a:tc>
                  <a:txBody>
                    <a:bodyPr/>
                    <a:lstStyle/>
                    <a:p>
                      <a:pPr algn="l" rtl="0" fontAlgn="b"/>
                      <a:r>
                        <a:rPr lang="en-ZA" sz="1200" b="0" i="1" u="none" strike="noStrike" dirty="0" err="1" smtClean="0">
                          <a:solidFill>
                            <a:srgbClr val="000000"/>
                          </a:solidFill>
                          <a:effectLst/>
                          <a:latin typeface="Arial"/>
                        </a:rPr>
                        <a:t>Mzimvubu</a:t>
                      </a:r>
                      <a:r>
                        <a:rPr lang="en-ZA" sz="1200" b="0" i="1" u="none" strike="noStrike" dirty="0" smtClean="0">
                          <a:solidFill>
                            <a:srgbClr val="000000"/>
                          </a:solidFill>
                          <a:effectLst/>
                          <a:latin typeface="Arial"/>
                        </a:rPr>
                        <a:t> </a:t>
                      </a:r>
                      <a:r>
                        <a:rPr lang="en-ZA" sz="1200" b="0" i="1" u="none" strike="noStrike" dirty="0">
                          <a:solidFill>
                            <a:srgbClr val="000000"/>
                          </a:solidFill>
                          <a:effectLst/>
                          <a:latin typeface="Arial"/>
                        </a:rPr>
                        <a:t>Water Project  </a:t>
                      </a:r>
                    </a:p>
                  </a:txBody>
                  <a:tcPr marL="0" marR="0" marT="0" marB="0"/>
                </a:tc>
                <a:tc>
                  <a:txBody>
                    <a:bodyPr/>
                    <a:lstStyle/>
                    <a:p>
                      <a:pPr algn="r" rtl="0" fontAlgn="b"/>
                      <a:r>
                        <a:rPr lang="en-ZA" sz="1200" b="0" i="1" u="none" strike="noStrike" dirty="0" smtClean="0">
                          <a:solidFill>
                            <a:srgbClr val="000000"/>
                          </a:solidFill>
                          <a:effectLst/>
                          <a:latin typeface="Arial"/>
                        </a:rPr>
                        <a:t>113 </a:t>
                      </a:r>
                      <a:r>
                        <a:rPr lang="en-ZA" sz="1200" b="0" i="1" u="none" strike="noStrike" dirty="0">
                          <a:solidFill>
                            <a:srgbClr val="000000"/>
                          </a:solidFill>
                          <a:effectLst/>
                          <a:latin typeface="Arial"/>
                        </a:rPr>
                        <a:t>514 </a:t>
                      </a:r>
                    </a:p>
                  </a:txBody>
                  <a:tcPr marL="0" marR="0" marT="0" marB="0"/>
                </a:tc>
                <a:tc>
                  <a:txBody>
                    <a:bodyPr/>
                    <a:lstStyle/>
                    <a:p>
                      <a:pPr algn="r" rtl="0" fontAlgn="b"/>
                      <a:r>
                        <a:rPr lang="en-ZA" sz="1200" b="0" i="1" u="none" strike="noStrike">
                          <a:solidFill>
                            <a:srgbClr val="000000"/>
                          </a:solidFill>
                          <a:effectLst/>
                          <a:latin typeface="Arial"/>
                        </a:rPr>
                        <a:t>      73 999 </a:t>
                      </a:r>
                    </a:p>
                  </a:txBody>
                  <a:tcPr marL="0" marR="0" marT="0" marB="0"/>
                </a:tc>
                <a:tc>
                  <a:txBody>
                    <a:bodyPr/>
                    <a:lstStyle/>
                    <a:p>
                      <a:pPr algn="r" rtl="0" fontAlgn="b"/>
                      <a:r>
                        <a:rPr lang="en-ZA" sz="1200" b="0" i="1" u="none" strike="noStrike">
                          <a:solidFill>
                            <a:srgbClr val="000000"/>
                          </a:solidFill>
                          <a:effectLst/>
                          <a:latin typeface="Arial"/>
                        </a:rPr>
                        <a:t>      39 515 </a:t>
                      </a:r>
                    </a:p>
                  </a:txBody>
                  <a:tcPr marL="0" marR="0" marT="0" marB="0"/>
                </a:tc>
                <a:tc>
                  <a:txBody>
                    <a:bodyPr/>
                    <a:lstStyle/>
                    <a:p>
                      <a:pPr algn="ctr" rtl="0" fontAlgn="b"/>
                      <a:r>
                        <a:rPr lang="en-ZA" sz="1200" b="0" i="1" u="none" strike="noStrike" dirty="0">
                          <a:solidFill>
                            <a:srgbClr val="000000"/>
                          </a:solidFill>
                          <a:effectLst/>
                          <a:latin typeface="Arial"/>
                        </a:rPr>
                        <a:t>65%</a:t>
                      </a:r>
                    </a:p>
                  </a:txBody>
                  <a:tcPr marL="0" marR="0" marT="0" marB="0"/>
                </a:tc>
                <a:tc>
                  <a:txBody>
                    <a:bodyPr/>
                    <a:lstStyle/>
                    <a:p>
                      <a:pPr algn="r" fontAlgn="b"/>
                      <a:r>
                        <a:rPr lang="en-ZA" sz="1200" b="0" i="1" u="none" strike="noStrike" dirty="0">
                          <a:solidFill>
                            <a:srgbClr val="000000"/>
                          </a:solidFill>
                          <a:effectLst/>
                          <a:latin typeface="Arial"/>
                        </a:rPr>
                        <a:t>   208 287 </a:t>
                      </a:r>
                    </a:p>
                  </a:txBody>
                  <a:tcPr marL="0" marR="0" marT="0" marB="0"/>
                </a:tc>
              </a:tr>
              <a:tr h="252714">
                <a:tc>
                  <a:txBody>
                    <a:bodyPr/>
                    <a:lstStyle/>
                    <a:p>
                      <a:pPr algn="l" rtl="0" fontAlgn="b"/>
                      <a:r>
                        <a:rPr lang="en-ZA" sz="1200" b="0" i="1" u="none" strike="noStrike" dirty="0" smtClean="0">
                          <a:solidFill>
                            <a:srgbClr val="000000"/>
                          </a:solidFill>
                          <a:effectLst/>
                          <a:latin typeface="Arial"/>
                        </a:rPr>
                        <a:t>Acid </a:t>
                      </a:r>
                      <a:r>
                        <a:rPr lang="en-ZA" sz="1200" b="0" i="1" u="none" strike="noStrike" dirty="0">
                          <a:solidFill>
                            <a:srgbClr val="000000"/>
                          </a:solidFill>
                          <a:effectLst/>
                          <a:latin typeface="Arial"/>
                        </a:rPr>
                        <a:t>Mine Drainage (AMD) </a:t>
                      </a:r>
                    </a:p>
                  </a:txBody>
                  <a:tcPr marL="0" marR="0" marT="0" marB="0"/>
                </a:tc>
                <a:tc>
                  <a:txBody>
                    <a:bodyPr/>
                    <a:lstStyle/>
                    <a:p>
                      <a:pPr algn="r" rtl="0" fontAlgn="b"/>
                      <a:r>
                        <a:rPr lang="en-ZA" sz="1200" b="0" i="1" u="none" strike="noStrike" dirty="0" smtClean="0">
                          <a:solidFill>
                            <a:srgbClr val="000000"/>
                          </a:solidFill>
                          <a:effectLst/>
                          <a:latin typeface="Arial"/>
                        </a:rPr>
                        <a:t>599 </a:t>
                      </a:r>
                      <a:r>
                        <a:rPr lang="en-ZA" sz="1200" b="0" i="1" u="none" strike="noStrike" dirty="0">
                          <a:solidFill>
                            <a:srgbClr val="000000"/>
                          </a:solidFill>
                          <a:effectLst/>
                          <a:latin typeface="Arial"/>
                        </a:rPr>
                        <a:t>821 </a:t>
                      </a:r>
                    </a:p>
                  </a:txBody>
                  <a:tcPr marL="0" marR="0" marT="0" marB="0"/>
                </a:tc>
                <a:tc>
                  <a:txBody>
                    <a:bodyPr/>
                    <a:lstStyle/>
                    <a:p>
                      <a:pPr algn="r" rtl="0" fontAlgn="b"/>
                      <a:r>
                        <a:rPr lang="en-ZA" sz="1200" b="0" i="1" u="none" strike="noStrike">
                          <a:solidFill>
                            <a:srgbClr val="000000"/>
                          </a:solidFill>
                          <a:effectLst/>
                          <a:latin typeface="Arial"/>
                        </a:rPr>
                        <a:t>    599 821 </a:t>
                      </a:r>
                    </a:p>
                  </a:txBody>
                  <a:tcPr marL="0" marR="0" marT="0" marB="0"/>
                </a:tc>
                <a:tc>
                  <a:txBody>
                    <a:bodyPr/>
                    <a:lstStyle/>
                    <a:p>
                      <a:pPr algn="r" rtl="0" fontAlgn="b"/>
                      <a:r>
                        <a:rPr lang="en-ZA" sz="1200" b="0" i="1" u="none" strike="noStrike">
                          <a:solidFill>
                            <a:srgbClr val="000000"/>
                          </a:solidFill>
                          <a:effectLst/>
                          <a:latin typeface="Arial"/>
                        </a:rPr>
                        <a:t>               0 </a:t>
                      </a:r>
                    </a:p>
                  </a:txBody>
                  <a:tcPr marL="0" marR="0" marT="0" marB="0"/>
                </a:tc>
                <a:tc>
                  <a:txBody>
                    <a:bodyPr/>
                    <a:lstStyle/>
                    <a:p>
                      <a:pPr algn="ctr" rtl="0" fontAlgn="b"/>
                      <a:r>
                        <a:rPr lang="en-ZA" sz="1200" b="0" i="1" u="none" strike="noStrike" dirty="0">
                          <a:solidFill>
                            <a:srgbClr val="000000"/>
                          </a:solidFill>
                          <a:effectLst/>
                          <a:latin typeface="Arial"/>
                        </a:rPr>
                        <a:t>100%</a:t>
                      </a:r>
                    </a:p>
                  </a:txBody>
                  <a:tcPr marL="0" marR="0" marT="0" marB="0"/>
                </a:tc>
                <a:tc>
                  <a:txBody>
                    <a:bodyPr/>
                    <a:lstStyle/>
                    <a:p>
                      <a:pPr algn="r" fontAlgn="b"/>
                      <a:r>
                        <a:rPr lang="en-ZA" sz="1200" b="0" i="1" u="none" strike="noStrike" dirty="0">
                          <a:solidFill>
                            <a:srgbClr val="000000"/>
                          </a:solidFill>
                          <a:effectLst/>
                          <a:latin typeface="Arial"/>
                        </a:rPr>
                        <a:t>   599 821 </a:t>
                      </a:r>
                    </a:p>
                  </a:txBody>
                  <a:tcPr marL="0" marR="0" marT="0" marB="0"/>
                </a:tc>
              </a:tr>
              <a:tr h="252714">
                <a:tc>
                  <a:txBody>
                    <a:bodyPr/>
                    <a:lstStyle/>
                    <a:p>
                      <a:pPr algn="l" rtl="0" fontAlgn="b"/>
                      <a:r>
                        <a:rPr lang="en-ZA" sz="1200" b="1" i="0" u="none" strike="noStrike" dirty="0" smtClean="0">
                          <a:solidFill>
                            <a:srgbClr val="000000"/>
                          </a:solidFill>
                          <a:effectLst/>
                          <a:latin typeface="Arial"/>
                        </a:rPr>
                        <a:t>SUBTOTAL </a:t>
                      </a:r>
                      <a:endParaRPr lang="en-ZA" sz="1200" b="1" i="0" u="none" strike="noStrike" dirty="0">
                        <a:solidFill>
                          <a:srgbClr val="000000"/>
                        </a:solidFill>
                        <a:effectLst/>
                        <a:latin typeface="Arial"/>
                      </a:endParaRPr>
                    </a:p>
                  </a:txBody>
                  <a:tcPr marL="0" marR="0" marT="0" marB="0"/>
                </a:tc>
                <a:tc>
                  <a:txBody>
                    <a:bodyPr/>
                    <a:lstStyle/>
                    <a:p>
                      <a:pPr algn="r" rtl="0" fontAlgn="b"/>
                      <a:r>
                        <a:rPr lang="en-ZA" sz="1200" b="1" i="0" u="none" strike="noStrike" dirty="0" smtClean="0">
                          <a:solidFill>
                            <a:srgbClr val="000000"/>
                          </a:solidFill>
                          <a:effectLst/>
                          <a:latin typeface="Arial"/>
                        </a:rPr>
                        <a:t>1 </a:t>
                      </a:r>
                      <a:r>
                        <a:rPr lang="en-ZA" sz="1200" b="1" i="0" u="none" strike="noStrike" dirty="0">
                          <a:solidFill>
                            <a:srgbClr val="000000"/>
                          </a:solidFill>
                          <a:effectLst/>
                          <a:latin typeface="Arial"/>
                        </a:rPr>
                        <a:t>897 378 </a:t>
                      </a:r>
                    </a:p>
                  </a:txBody>
                  <a:tcPr marL="0" marR="0" marT="0" marB="0"/>
                </a:tc>
                <a:tc>
                  <a:txBody>
                    <a:bodyPr/>
                    <a:lstStyle/>
                    <a:p>
                      <a:pPr algn="r" rtl="0" fontAlgn="b"/>
                      <a:r>
                        <a:rPr lang="en-ZA" sz="1200" b="1" i="0" u="none" strike="noStrike">
                          <a:solidFill>
                            <a:srgbClr val="000000"/>
                          </a:solidFill>
                          <a:effectLst/>
                          <a:latin typeface="Arial"/>
                        </a:rPr>
                        <a:t> 1 482 794 </a:t>
                      </a:r>
                    </a:p>
                  </a:txBody>
                  <a:tcPr marL="0" marR="0" marT="0" marB="0"/>
                </a:tc>
                <a:tc>
                  <a:txBody>
                    <a:bodyPr/>
                    <a:lstStyle/>
                    <a:p>
                      <a:pPr algn="r" rtl="0" fontAlgn="b"/>
                      <a:r>
                        <a:rPr lang="en-ZA" sz="1200" b="1" i="0" u="none" strike="noStrike">
                          <a:solidFill>
                            <a:srgbClr val="000000"/>
                          </a:solidFill>
                          <a:effectLst/>
                          <a:latin typeface="Arial"/>
                        </a:rPr>
                        <a:t>    414 584 </a:t>
                      </a:r>
                    </a:p>
                  </a:txBody>
                  <a:tcPr marL="0" marR="0" marT="0" marB="0"/>
                </a:tc>
                <a:tc>
                  <a:txBody>
                    <a:bodyPr/>
                    <a:lstStyle/>
                    <a:p>
                      <a:pPr algn="ctr" rtl="0" fontAlgn="b"/>
                      <a:r>
                        <a:rPr lang="en-ZA" sz="1200" b="1" i="0" u="none" strike="noStrike" dirty="0">
                          <a:solidFill>
                            <a:srgbClr val="000000"/>
                          </a:solidFill>
                          <a:effectLst/>
                          <a:latin typeface="Arial"/>
                        </a:rPr>
                        <a:t>78%</a:t>
                      </a:r>
                    </a:p>
                  </a:txBody>
                  <a:tcPr marL="0" marR="0" marT="0" marB="0"/>
                </a:tc>
                <a:tc>
                  <a:txBody>
                    <a:bodyPr/>
                    <a:lstStyle/>
                    <a:p>
                      <a:pPr algn="r" rtl="0" fontAlgn="b"/>
                      <a:r>
                        <a:rPr lang="en-ZA" sz="1200" b="1" i="0" u="none" strike="noStrike" dirty="0">
                          <a:solidFill>
                            <a:srgbClr val="000000"/>
                          </a:solidFill>
                          <a:effectLst/>
                          <a:latin typeface="Arial"/>
                        </a:rPr>
                        <a:t> 1 988 582 </a:t>
                      </a:r>
                    </a:p>
                  </a:txBody>
                  <a:tcPr marL="0" marR="0" marT="0" marB="0"/>
                </a:tc>
              </a:tr>
              <a:tr h="252714">
                <a:tc>
                  <a:txBody>
                    <a:bodyPr/>
                    <a:lstStyle/>
                    <a:p>
                      <a:pPr algn="l" rtl="0" fontAlgn="b"/>
                      <a:r>
                        <a:rPr lang="en-ZA" sz="1200" b="1" i="0" u="none" strike="noStrike" dirty="0" smtClean="0">
                          <a:solidFill>
                            <a:srgbClr val="000000"/>
                          </a:solidFill>
                          <a:effectLst/>
                          <a:latin typeface="Arial"/>
                        </a:rPr>
                        <a:t>VAT  </a:t>
                      </a:r>
                      <a:endParaRPr lang="en-ZA" sz="1200" b="1" i="0" u="none" strike="noStrike" dirty="0">
                        <a:solidFill>
                          <a:srgbClr val="000000"/>
                        </a:solidFill>
                        <a:effectLst/>
                        <a:latin typeface="Arial"/>
                      </a:endParaRPr>
                    </a:p>
                  </a:txBody>
                  <a:tcPr marL="0" marR="0" marT="0" marB="0"/>
                </a:tc>
                <a:tc>
                  <a:txBody>
                    <a:bodyPr/>
                    <a:lstStyle/>
                    <a:p>
                      <a:pPr algn="r" rtl="0" fontAlgn="b"/>
                      <a:r>
                        <a:rPr lang="en-ZA" sz="1200" b="1" i="0" u="none" strike="noStrike" dirty="0" smtClean="0">
                          <a:solidFill>
                            <a:srgbClr val="000000"/>
                          </a:solidFill>
                          <a:effectLst/>
                          <a:latin typeface="Arial"/>
                        </a:rPr>
                        <a:t> </a:t>
                      </a:r>
                      <a:r>
                        <a:rPr lang="en-ZA" sz="1200" b="1" i="0" u="none" strike="noStrike" dirty="0">
                          <a:solidFill>
                            <a:srgbClr val="000000"/>
                          </a:solidFill>
                          <a:effectLst/>
                          <a:latin typeface="Arial"/>
                        </a:rPr>
                        <a:t>265 633 </a:t>
                      </a:r>
                    </a:p>
                  </a:txBody>
                  <a:tcPr marL="0" marR="0" marT="0" marB="0"/>
                </a:tc>
                <a:tc>
                  <a:txBody>
                    <a:bodyPr/>
                    <a:lstStyle/>
                    <a:p>
                      <a:pPr algn="r" rtl="0" fontAlgn="b"/>
                      <a:r>
                        <a:rPr lang="en-ZA" sz="1200" b="1" i="0" u="none" strike="noStrike">
                          <a:solidFill>
                            <a:srgbClr val="000000"/>
                          </a:solidFill>
                          <a:effectLst/>
                          <a:latin typeface="Arial"/>
                        </a:rPr>
                        <a:t>    207 591 </a:t>
                      </a:r>
                    </a:p>
                  </a:txBody>
                  <a:tcPr marL="0" marR="0" marT="0" marB="0"/>
                </a:tc>
                <a:tc>
                  <a:txBody>
                    <a:bodyPr/>
                    <a:lstStyle/>
                    <a:p>
                      <a:pPr algn="r" rtl="0" fontAlgn="b"/>
                      <a:r>
                        <a:rPr lang="en-ZA" sz="1200" b="1" i="0" u="none" strike="noStrike">
                          <a:solidFill>
                            <a:srgbClr val="000000"/>
                          </a:solidFill>
                          <a:effectLst/>
                          <a:latin typeface="Arial"/>
                        </a:rPr>
                        <a:t>      58 042 </a:t>
                      </a:r>
                    </a:p>
                  </a:txBody>
                  <a:tcPr marL="0" marR="0" marT="0" marB="0"/>
                </a:tc>
                <a:tc>
                  <a:txBody>
                    <a:bodyPr/>
                    <a:lstStyle/>
                    <a:p>
                      <a:pPr algn="ctr" rtl="0" fontAlgn="b"/>
                      <a:r>
                        <a:rPr lang="en-ZA" sz="1200" b="1" i="0" u="none" strike="noStrike" dirty="0">
                          <a:solidFill>
                            <a:srgbClr val="000000"/>
                          </a:solidFill>
                          <a:effectLst/>
                          <a:latin typeface="Arial"/>
                        </a:rPr>
                        <a:t>78%</a:t>
                      </a:r>
                    </a:p>
                  </a:txBody>
                  <a:tcPr marL="0" marR="0" marT="0" marB="0"/>
                </a:tc>
                <a:tc>
                  <a:txBody>
                    <a:bodyPr/>
                    <a:lstStyle/>
                    <a:p>
                      <a:pPr algn="r" rtl="0" fontAlgn="b"/>
                      <a:r>
                        <a:rPr lang="en-ZA" sz="1200" b="1" i="0" u="none" strike="noStrike" dirty="0">
                          <a:solidFill>
                            <a:srgbClr val="000000"/>
                          </a:solidFill>
                          <a:effectLst/>
                          <a:latin typeface="Arial"/>
                        </a:rPr>
                        <a:t>    278 401 </a:t>
                      </a:r>
                    </a:p>
                  </a:txBody>
                  <a:tcPr marL="0" marR="0" marT="0" marB="0"/>
                </a:tc>
              </a:tr>
              <a:tr h="252714">
                <a:tc>
                  <a:txBody>
                    <a:bodyPr/>
                    <a:lstStyle/>
                    <a:p>
                      <a:pPr algn="l" rtl="0" fontAlgn="b"/>
                      <a:r>
                        <a:rPr lang="en-ZA" sz="1200" b="1" i="0" u="none" strike="noStrike" dirty="0" smtClean="0">
                          <a:solidFill>
                            <a:srgbClr val="000000"/>
                          </a:solidFill>
                          <a:effectLst/>
                          <a:latin typeface="Arial"/>
                        </a:rPr>
                        <a:t>TOTAL  </a:t>
                      </a:r>
                      <a:endParaRPr lang="en-ZA" sz="1200" b="1" i="0" u="none" strike="noStrike" dirty="0">
                        <a:solidFill>
                          <a:srgbClr val="000000"/>
                        </a:solidFill>
                        <a:effectLst/>
                        <a:latin typeface="Arial"/>
                      </a:endParaRPr>
                    </a:p>
                  </a:txBody>
                  <a:tcPr marL="0" marR="0" marT="0" marB="0"/>
                </a:tc>
                <a:tc>
                  <a:txBody>
                    <a:bodyPr/>
                    <a:lstStyle/>
                    <a:p>
                      <a:pPr algn="r" rtl="0" fontAlgn="b"/>
                      <a:r>
                        <a:rPr lang="en-ZA" sz="1200" b="1" i="0" u="none" strike="noStrike" dirty="0">
                          <a:solidFill>
                            <a:srgbClr val="000000"/>
                          </a:solidFill>
                          <a:effectLst/>
                          <a:latin typeface="Arial"/>
                        </a:rPr>
                        <a:t> </a:t>
                      </a:r>
                      <a:r>
                        <a:rPr lang="en-ZA" sz="1200" b="1" i="0" u="none" strike="noStrike" dirty="0" smtClean="0">
                          <a:solidFill>
                            <a:srgbClr val="000000"/>
                          </a:solidFill>
                          <a:effectLst/>
                          <a:latin typeface="Arial"/>
                        </a:rPr>
                        <a:t>2 </a:t>
                      </a:r>
                      <a:r>
                        <a:rPr lang="en-ZA" sz="1200" b="1" i="0" u="none" strike="noStrike" dirty="0">
                          <a:solidFill>
                            <a:srgbClr val="000000"/>
                          </a:solidFill>
                          <a:effectLst/>
                          <a:latin typeface="Arial"/>
                        </a:rPr>
                        <a:t>163 011 </a:t>
                      </a:r>
                    </a:p>
                  </a:txBody>
                  <a:tcPr marL="0" marR="0" marT="0" marB="0"/>
                </a:tc>
                <a:tc>
                  <a:txBody>
                    <a:bodyPr/>
                    <a:lstStyle/>
                    <a:p>
                      <a:pPr algn="r" rtl="0" fontAlgn="b"/>
                      <a:r>
                        <a:rPr lang="en-ZA" sz="1200" b="1" i="0" u="none" strike="noStrike" dirty="0">
                          <a:solidFill>
                            <a:srgbClr val="000000"/>
                          </a:solidFill>
                          <a:effectLst/>
                          <a:latin typeface="Arial"/>
                        </a:rPr>
                        <a:t> 1 690 385 </a:t>
                      </a:r>
                    </a:p>
                  </a:txBody>
                  <a:tcPr marL="0" marR="0" marT="0" marB="0"/>
                </a:tc>
                <a:tc>
                  <a:txBody>
                    <a:bodyPr/>
                    <a:lstStyle/>
                    <a:p>
                      <a:pPr algn="r" rtl="0" fontAlgn="b"/>
                      <a:r>
                        <a:rPr lang="en-ZA" sz="1200" b="1" i="0" u="none" strike="noStrike" dirty="0">
                          <a:solidFill>
                            <a:srgbClr val="000000"/>
                          </a:solidFill>
                          <a:effectLst/>
                          <a:latin typeface="Arial"/>
                        </a:rPr>
                        <a:t>    472 626 </a:t>
                      </a:r>
                    </a:p>
                  </a:txBody>
                  <a:tcPr marL="0" marR="0" marT="0" marB="0"/>
                </a:tc>
                <a:tc>
                  <a:txBody>
                    <a:bodyPr/>
                    <a:lstStyle/>
                    <a:p>
                      <a:pPr algn="ctr" rtl="0" fontAlgn="b"/>
                      <a:r>
                        <a:rPr lang="en-ZA" sz="1200" b="1" i="0" u="none" strike="noStrike" dirty="0">
                          <a:solidFill>
                            <a:srgbClr val="000000"/>
                          </a:solidFill>
                          <a:effectLst/>
                          <a:latin typeface="Arial"/>
                        </a:rPr>
                        <a:t>78%</a:t>
                      </a:r>
                    </a:p>
                  </a:txBody>
                  <a:tcPr marL="0" marR="0" marT="0" marB="0"/>
                </a:tc>
                <a:tc>
                  <a:txBody>
                    <a:bodyPr/>
                    <a:lstStyle/>
                    <a:p>
                      <a:pPr algn="r" rtl="0" fontAlgn="b"/>
                      <a:r>
                        <a:rPr lang="en-ZA" sz="1200" b="1" i="0" u="none" strike="noStrike" dirty="0">
                          <a:solidFill>
                            <a:srgbClr val="000000"/>
                          </a:solidFill>
                          <a:effectLst/>
                          <a:latin typeface="Arial"/>
                        </a:rPr>
                        <a:t> 2 266 983 </a:t>
                      </a:r>
                    </a:p>
                  </a:txBody>
                  <a:tcPr marL="0" marR="0" marT="0" marB="0"/>
                </a:tc>
              </a:tr>
            </a:tbl>
          </a:graphicData>
        </a:graphic>
      </p:graphicFrame>
    </p:spTree>
    <p:extLst>
      <p:ext uri="{BB962C8B-B14F-4D97-AF65-F5344CB8AC3E}">
        <p14:creationId xmlns:p14="http://schemas.microsoft.com/office/powerpoint/2010/main" xmlns="" val="8005607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73787"/>
            <a:ext cx="2133600" cy="365125"/>
          </a:xfrm>
        </p:spPr>
        <p:txBody>
          <a:bodyPr/>
          <a:lstStyle/>
          <a:p>
            <a:pPr algn="r">
              <a:defRPr/>
            </a:pPr>
            <a:fld id="{6233D2A8-B5D1-4D12-9C08-6E1A38172D95}" type="slidenum">
              <a:rPr lang="en-US" smtClean="0"/>
              <a:pPr algn="r">
                <a:defRPr/>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4044289357"/>
              </p:ext>
            </p:extLst>
          </p:nvPr>
        </p:nvGraphicFramePr>
        <p:xfrm>
          <a:off x="1516380" y="667682"/>
          <a:ext cx="7234743" cy="2500332"/>
        </p:xfrm>
        <a:graphic>
          <a:graphicData uri="http://schemas.openxmlformats.org/drawingml/2006/table">
            <a:tbl>
              <a:tblPr/>
              <a:tblGrid>
                <a:gridCol w="4640800"/>
                <a:gridCol w="1365233"/>
                <a:gridCol w="1228710"/>
              </a:tblGrid>
              <a:tr h="324313">
                <a:tc gridSpan="3">
                  <a:txBody>
                    <a:bodyPr/>
                    <a:lstStyle/>
                    <a:p>
                      <a:pPr algn="ctr" rtl="0" fontAlgn="b"/>
                      <a:r>
                        <a:rPr lang="en-ZA" sz="1100" b="1" i="0" u="none" strike="noStrike" dirty="0">
                          <a:solidFill>
                            <a:srgbClr val="000000"/>
                          </a:solidFill>
                          <a:latin typeface="Arial"/>
                        </a:rPr>
                        <a:t>BUDGET SHORTFALL FOR INFRASTRUCTURE PROJECTS FOR 2016/17 FY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D"/>
                    </a:solidFill>
                  </a:tcPr>
                </a:tc>
                <a:tc hMerge="1">
                  <a:txBody>
                    <a:bodyPr/>
                    <a:lstStyle/>
                    <a:p>
                      <a:endParaRPr lang="en-ZA"/>
                    </a:p>
                  </a:txBody>
                  <a:tcPr/>
                </a:tc>
                <a:tc hMerge="1">
                  <a:txBody>
                    <a:bodyPr/>
                    <a:lstStyle/>
                    <a:p>
                      <a:endParaRPr lang="en-ZA"/>
                    </a:p>
                  </a:txBody>
                  <a:tcPr/>
                </a:tc>
              </a:tr>
              <a:tr h="407043">
                <a:tc rowSpan="2">
                  <a:txBody>
                    <a:bodyPr/>
                    <a:lstStyle/>
                    <a:p>
                      <a:pPr algn="l" rtl="0" fontAlgn="b"/>
                      <a:r>
                        <a:rPr lang="en-ZA" sz="1100" b="1" i="0" u="none" strike="noStrike" dirty="0">
                          <a:solidFill>
                            <a:srgbClr val="000000"/>
                          </a:solidFill>
                          <a:latin typeface="Arial"/>
                        </a:rPr>
                        <a:t>PROJECT  NAME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D"/>
                    </a:solidFill>
                  </a:tcPr>
                </a:tc>
                <a:tc>
                  <a:txBody>
                    <a:bodyPr/>
                    <a:lstStyle/>
                    <a:p>
                      <a:pPr algn="ctr" rtl="0" fontAlgn="b"/>
                      <a:r>
                        <a:rPr lang="en-ZA" sz="1100" b="1" i="0" u="none" strike="noStrike">
                          <a:solidFill>
                            <a:srgbClr val="000000"/>
                          </a:solidFill>
                          <a:latin typeface="Arial"/>
                        </a:rPr>
                        <a:t> ADJUSTED BUDGET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D"/>
                    </a:solidFill>
                  </a:tcPr>
                </a:tc>
                <a:tc>
                  <a:txBody>
                    <a:bodyPr/>
                    <a:lstStyle/>
                    <a:p>
                      <a:pPr algn="ctr" rtl="0" fontAlgn="b"/>
                      <a:r>
                        <a:rPr lang="en-ZA" sz="1100" b="1" i="0" u="none" strike="noStrike">
                          <a:solidFill>
                            <a:srgbClr val="000000"/>
                          </a:solidFill>
                          <a:latin typeface="Arial"/>
                        </a:rPr>
                        <a:t>ACTUAL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D"/>
                    </a:solidFill>
                  </a:tcPr>
                </a:tc>
              </a:tr>
              <a:tr h="250605">
                <a:tc vMerge="1">
                  <a:txBody>
                    <a:bodyPr/>
                    <a:lstStyle/>
                    <a:p>
                      <a:endParaRPr lang="en-ZA"/>
                    </a:p>
                  </a:txBody>
                  <a:tcPr/>
                </a:tc>
                <a:tc>
                  <a:txBody>
                    <a:bodyPr/>
                    <a:lstStyle/>
                    <a:p>
                      <a:pPr algn="ctr" rtl="0" fontAlgn="b"/>
                      <a:r>
                        <a:rPr lang="en-ZA" sz="1100" b="1" i="0" u="none" strike="noStrike">
                          <a:solidFill>
                            <a:srgbClr val="000000"/>
                          </a:solidFill>
                          <a:latin typeface="Arial"/>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D"/>
                    </a:solidFill>
                  </a:tcPr>
                </a:tc>
                <a:tc>
                  <a:txBody>
                    <a:bodyPr/>
                    <a:lstStyle/>
                    <a:p>
                      <a:pPr algn="ctr" rtl="0" fontAlgn="b"/>
                      <a:r>
                        <a:rPr lang="en-ZA" sz="1100" b="1" i="0" u="none" strike="noStrike">
                          <a:solidFill>
                            <a:srgbClr val="000000"/>
                          </a:solidFill>
                          <a:latin typeface="Arial"/>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D"/>
                    </a:solidFill>
                  </a:tcPr>
                </a:tc>
              </a:tr>
              <a:tr h="250605">
                <a:tc>
                  <a:txBody>
                    <a:bodyPr/>
                    <a:lstStyle/>
                    <a:p>
                      <a:pPr algn="l" rtl="0" fontAlgn="b"/>
                      <a:r>
                        <a:rPr lang="en-ZA" sz="1100" b="0" i="0" u="none" strike="noStrike" dirty="0">
                          <a:solidFill>
                            <a:srgbClr val="000000"/>
                          </a:solidFill>
                          <a:latin typeface="Arial"/>
                        </a:rPr>
                        <a:t>Infrastructure Development (VAT Inc.)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rtl="0" fontAlgn="b"/>
                      <a:r>
                        <a:rPr lang="en-ZA" sz="1100" b="0" i="0" u="none" strike="noStrike" dirty="0">
                          <a:solidFill>
                            <a:srgbClr val="000000"/>
                          </a:solidFill>
                          <a:latin typeface="Arial"/>
                        </a:rPr>
                        <a:t>   2 163 011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rtl="0" fontAlgn="b"/>
                      <a:r>
                        <a:rPr lang="en-ZA" sz="1100" b="0" i="0" u="none" strike="noStrike">
                          <a:solidFill>
                            <a:srgbClr val="000000"/>
                          </a:solidFill>
                          <a:latin typeface="Arial"/>
                        </a:rPr>
                        <a:t> 1 690 385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0605">
                <a:tc>
                  <a:txBody>
                    <a:bodyPr/>
                    <a:lstStyle/>
                    <a:p>
                      <a:pPr algn="l" rtl="0" fontAlgn="b"/>
                      <a:r>
                        <a:rPr lang="en-ZA" sz="1100" b="0" i="0" u="none" strike="noStrike" dirty="0">
                          <a:solidFill>
                            <a:srgbClr val="000000"/>
                          </a:solidFill>
                          <a:latin typeface="Arial"/>
                        </a:rPr>
                        <a:t>Budget Allocation (Main Account -VAT Inc.)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rtl="0" fontAlgn="b"/>
                      <a:r>
                        <a:rPr lang="en-ZA" sz="1100" b="0" i="0" u="none" strike="noStrike" dirty="0">
                          <a:solidFill>
                            <a:srgbClr val="000000"/>
                          </a:solidFill>
                          <a:latin typeface="Arial"/>
                        </a:rPr>
                        <a:t>   1 544 462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rtl="0" fontAlgn="b"/>
                      <a:r>
                        <a:rPr lang="en-ZA" sz="1100" b="0" i="0" u="none" strike="noStrike">
                          <a:solidFill>
                            <a:srgbClr val="000000"/>
                          </a:solidFill>
                          <a:latin typeface="Arial"/>
                        </a:rPr>
                        <a:t> 1 544 463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0605">
                <a:tc>
                  <a:txBody>
                    <a:bodyPr/>
                    <a:lstStyle/>
                    <a:p>
                      <a:pPr algn="l" rtl="0" fontAlgn="b"/>
                      <a:r>
                        <a:rPr lang="en-ZA" sz="1100" b="1" i="0" u="none" strike="noStrike" dirty="0">
                          <a:solidFill>
                            <a:srgbClr val="000000"/>
                          </a:solidFill>
                          <a:latin typeface="Arial"/>
                        </a:rPr>
                        <a:t>Shortfall (Funded from revenue source)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D"/>
                    </a:solidFill>
                  </a:tcPr>
                </a:tc>
                <a:tc>
                  <a:txBody>
                    <a:bodyPr/>
                    <a:lstStyle/>
                    <a:p>
                      <a:pPr algn="r" fontAlgn="b"/>
                      <a:r>
                        <a:rPr lang="en-ZA" sz="1100" b="1" i="0" u="none" strike="noStrike" dirty="0">
                          <a:solidFill>
                            <a:srgbClr val="000000"/>
                          </a:solidFill>
                          <a:latin typeface="Arial"/>
                        </a:rPr>
                        <a:t>( 618 549)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b"/>
                      <a:r>
                        <a:rPr lang="en-ZA" sz="1100" b="1" i="0" u="none" strike="noStrike" dirty="0">
                          <a:solidFill>
                            <a:srgbClr val="000000"/>
                          </a:solidFill>
                          <a:latin typeface="Arial"/>
                        </a:rPr>
                        <a:t>( 145 922)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50605">
                <a:tc>
                  <a:txBody>
                    <a:bodyPr/>
                    <a:lstStyle/>
                    <a:p>
                      <a:pPr algn="l" rtl="0" fontAlgn="b"/>
                      <a:r>
                        <a:rPr lang="en-ZA" sz="1100" b="0" i="0" u="none" strike="noStrike" dirty="0">
                          <a:solidFill>
                            <a:srgbClr val="000000"/>
                          </a:solidFill>
                          <a:latin typeface="Arial"/>
                        </a:rPr>
                        <a:t>Support Finance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n-ZA" sz="1100" b="0" i="0" u="none" strike="noStrike">
                          <a:solidFill>
                            <a:srgbClr val="000000"/>
                          </a:solidFill>
                          <a:latin typeface="Arial"/>
                        </a:rPr>
                        <a:t> 212 000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rtl="0" fontAlgn="b"/>
                      <a:r>
                        <a:rPr lang="en-ZA" sz="1100" b="0" i="0" u="none" strike="noStrike" dirty="0">
                          <a:solidFill>
                            <a:srgbClr val="000000"/>
                          </a:solidFill>
                          <a:latin typeface="Arial"/>
                        </a:rPr>
                        <a:t>    184 322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50605">
                <a:tc>
                  <a:txBody>
                    <a:bodyPr/>
                    <a:lstStyle/>
                    <a:p>
                      <a:pPr algn="l" rtl="0" fontAlgn="b"/>
                      <a:r>
                        <a:rPr lang="en-ZA" sz="1100" b="0" i="0" u="none" strike="noStrike" dirty="0">
                          <a:solidFill>
                            <a:srgbClr val="000000"/>
                          </a:solidFill>
                          <a:latin typeface="Arial"/>
                        </a:rPr>
                        <a:t>Support NWRI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en-ZA" sz="1100" b="0" i="0" u="none" strike="noStrike" dirty="0">
                          <a:solidFill>
                            <a:srgbClr val="000000"/>
                          </a:solidFill>
                          <a:latin typeface="Arial"/>
                        </a:rPr>
                        <a:t> 225 000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rtl="0" fontAlgn="b"/>
                      <a:r>
                        <a:rPr lang="en-ZA" sz="1100" b="0" i="0" u="none" strike="noStrike" dirty="0">
                          <a:solidFill>
                            <a:srgbClr val="000000"/>
                          </a:solidFill>
                          <a:latin typeface="Arial"/>
                        </a:rPr>
                        <a:t>    178 388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65346">
                <a:tc>
                  <a:txBody>
                    <a:bodyPr/>
                    <a:lstStyle/>
                    <a:p>
                      <a:pPr algn="l" rtl="0" fontAlgn="b"/>
                      <a:r>
                        <a:rPr lang="en-ZA" sz="1100" b="1" i="0" u="none" strike="noStrike" dirty="0">
                          <a:solidFill>
                            <a:srgbClr val="000000"/>
                          </a:solidFill>
                          <a:latin typeface="Arial"/>
                        </a:rPr>
                        <a:t>Shortfall (Funded from revenue source)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7E4BD"/>
                    </a:solidFill>
                  </a:tcPr>
                </a:tc>
                <a:tc>
                  <a:txBody>
                    <a:bodyPr/>
                    <a:lstStyle/>
                    <a:p>
                      <a:pPr algn="r" fontAlgn="b"/>
                      <a:r>
                        <a:rPr lang="en-ZA" sz="1100" b="1" i="0" u="none" strike="noStrike" dirty="0">
                          <a:solidFill>
                            <a:srgbClr val="000000"/>
                          </a:solidFill>
                          <a:latin typeface="Arial"/>
                        </a:rPr>
                        <a:t>(1 055 549)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7E4BC"/>
                    </a:solidFill>
                  </a:tcPr>
                </a:tc>
                <a:tc>
                  <a:txBody>
                    <a:bodyPr/>
                    <a:lstStyle/>
                    <a:p>
                      <a:pPr algn="r" fontAlgn="b"/>
                      <a:r>
                        <a:rPr lang="en-ZA" sz="1100" b="1" i="0" u="none" strike="noStrike" dirty="0">
                          <a:solidFill>
                            <a:srgbClr val="000000"/>
                          </a:solidFill>
                          <a:latin typeface="Arial"/>
                        </a:rPr>
                        <a:t>( 508 632)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7E4BC"/>
                    </a:solidFill>
                  </a:tcPr>
                </a:tc>
              </a:tr>
            </a:tbl>
          </a:graphicData>
        </a:graphic>
      </p:graphicFrame>
      <p:sp>
        <p:nvSpPr>
          <p:cNvPr id="7" name="Subtitle 5"/>
          <p:cNvSpPr txBox="1">
            <a:spLocks/>
          </p:cNvSpPr>
          <p:nvPr/>
        </p:nvSpPr>
        <p:spPr>
          <a:xfrm>
            <a:off x="1516380" y="3667124"/>
            <a:ext cx="7270462" cy="2314576"/>
          </a:xfrm>
          <a:prstGeom prst="rect">
            <a:avLst/>
          </a:prstGeom>
        </p:spPr>
        <p:style>
          <a:lnRef idx="2">
            <a:schemeClr val="accent3"/>
          </a:lnRef>
          <a:fillRef idx="1">
            <a:schemeClr val="lt1"/>
          </a:fillRef>
          <a:effectRef idx="0">
            <a:schemeClr val="accent3"/>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ZA" sz="1600" dirty="0" smtClean="0">
                <a:solidFill>
                  <a:schemeClr val="tx1"/>
                </a:solidFill>
                <a:latin typeface="Arial" pitchFamily="34" charset="0"/>
                <a:cs typeface="Arial" pitchFamily="34" charset="0"/>
              </a:rPr>
              <a:t>National Treasury allocated a </a:t>
            </a:r>
            <a:r>
              <a:rPr kumimoji="0" lang="en-ZA" sz="1600" b="0" i="0" u="none" strike="noStrike" kern="1200" cap="none" spc="0" normalizeH="0" baseline="0" noProof="0" dirty="0" smtClean="0">
                <a:ln>
                  <a:noFill/>
                </a:ln>
                <a:solidFill>
                  <a:schemeClr val="tx1"/>
                </a:solidFill>
                <a:effectLst/>
                <a:uLnTx/>
                <a:uFillTx/>
                <a:latin typeface="Arial" pitchFamily="34" charset="0"/>
                <a:cs typeface="Arial" pitchFamily="34" charset="0"/>
              </a:rPr>
              <a:t> budget of </a:t>
            </a:r>
            <a:r>
              <a:rPr kumimoji="0" lang="en-ZA" sz="1600" b="1" i="0" u="none" strike="noStrike" kern="1200" cap="none" spc="0" normalizeH="0" baseline="0" noProof="0" dirty="0" smtClean="0">
                <a:ln>
                  <a:noFill/>
                </a:ln>
                <a:solidFill>
                  <a:schemeClr val="tx1"/>
                </a:solidFill>
                <a:effectLst/>
                <a:uLnTx/>
                <a:uFillTx/>
                <a:latin typeface="Arial" pitchFamily="34" charset="0"/>
                <a:cs typeface="Arial" pitchFamily="34" charset="0"/>
              </a:rPr>
              <a:t>R1.5 billion </a:t>
            </a:r>
            <a:r>
              <a:rPr kumimoji="0" lang="en-ZA" sz="1600" b="0" i="0" u="none" strike="noStrike" kern="1200" cap="none" spc="0" normalizeH="0" noProof="0" dirty="0" smtClean="0">
                <a:ln>
                  <a:noFill/>
                </a:ln>
                <a:solidFill>
                  <a:schemeClr val="tx1"/>
                </a:solidFill>
                <a:effectLst/>
                <a:uLnTx/>
                <a:uFillTx/>
                <a:latin typeface="Arial" pitchFamily="34" charset="0"/>
                <a:cs typeface="Arial" pitchFamily="34" charset="0"/>
              </a:rPr>
              <a:t>for infrastructure development while the requirement amounted </a:t>
            </a:r>
            <a:r>
              <a:rPr kumimoji="0" lang="en-ZA" sz="1600" b="1" i="0" u="none" strike="noStrike" kern="1200" cap="none" spc="0" normalizeH="0" noProof="0" dirty="0" smtClean="0">
                <a:ln>
                  <a:noFill/>
                </a:ln>
                <a:solidFill>
                  <a:schemeClr val="tx1"/>
                </a:solidFill>
                <a:effectLst/>
                <a:uLnTx/>
                <a:uFillTx/>
                <a:latin typeface="Arial" pitchFamily="34" charset="0"/>
                <a:cs typeface="Arial" pitchFamily="34" charset="0"/>
              </a:rPr>
              <a:t>R2.163 billion </a:t>
            </a:r>
            <a:r>
              <a:rPr kumimoji="0" lang="en-ZA" sz="1600" b="0" i="0" u="none" strike="noStrike" kern="1200" cap="none" spc="0" normalizeH="0" noProof="0" dirty="0" smtClean="0">
                <a:ln>
                  <a:noFill/>
                </a:ln>
                <a:solidFill>
                  <a:schemeClr val="tx1"/>
                </a:solidFill>
                <a:effectLst/>
                <a:uLnTx/>
                <a:uFillTx/>
                <a:latin typeface="Arial" pitchFamily="34" charset="0"/>
                <a:cs typeface="Arial" pitchFamily="34" charset="0"/>
              </a:rPr>
              <a:t>(excluding support) which resulted in a budget shortfall of </a:t>
            </a:r>
            <a:r>
              <a:rPr kumimoji="0" lang="en-ZA" sz="1600" b="1" i="0" u="none" strike="noStrike" kern="1200" cap="none" spc="0" normalizeH="0" noProof="0" dirty="0" smtClean="0">
                <a:ln>
                  <a:noFill/>
                </a:ln>
                <a:solidFill>
                  <a:schemeClr val="tx1"/>
                </a:solidFill>
                <a:effectLst/>
                <a:uLnTx/>
                <a:uFillTx/>
                <a:latin typeface="Arial" pitchFamily="34" charset="0"/>
                <a:cs typeface="Arial" pitchFamily="34" charset="0"/>
              </a:rPr>
              <a:t>R618 million </a:t>
            </a:r>
            <a:r>
              <a:rPr kumimoji="0" lang="en-ZA" sz="1600" b="0" i="0" u="none" strike="noStrike" kern="1200" cap="none" spc="0" normalizeH="0" noProof="0" dirty="0" smtClean="0">
                <a:ln>
                  <a:noFill/>
                </a:ln>
                <a:solidFill>
                  <a:schemeClr val="tx1"/>
                </a:solidFill>
                <a:effectLst/>
                <a:uLnTx/>
                <a:uFillTx/>
                <a:latin typeface="Arial" pitchFamily="34" charset="0"/>
                <a:cs typeface="Arial" pitchFamily="34" charset="0"/>
              </a:rPr>
              <a:t>for the financial year 2016/17.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ZA" sz="1600" baseline="0" dirty="0" smtClean="0">
                <a:solidFill>
                  <a:schemeClr val="tx1"/>
                </a:solidFill>
                <a:latin typeface="Arial" pitchFamily="34" charset="0"/>
                <a:cs typeface="Arial" pitchFamily="34" charset="0"/>
              </a:rPr>
              <a:t>The</a:t>
            </a:r>
            <a:r>
              <a:rPr lang="en-ZA" sz="1600" dirty="0" smtClean="0">
                <a:solidFill>
                  <a:schemeClr val="tx1"/>
                </a:solidFill>
                <a:latin typeface="Arial" pitchFamily="34" charset="0"/>
                <a:cs typeface="Arial" pitchFamily="34" charset="0"/>
              </a:rPr>
              <a:t> total budget shortfall amounted to </a:t>
            </a:r>
            <a:r>
              <a:rPr lang="en-ZA" sz="1600" b="1" dirty="0" smtClean="0">
                <a:solidFill>
                  <a:schemeClr val="tx1"/>
                </a:solidFill>
                <a:latin typeface="Arial" pitchFamily="34" charset="0"/>
                <a:cs typeface="Arial" pitchFamily="34" charset="0"/>
              </a:rPr>
              <a:t>R1.055 billion </a:t>
            </a:r>
            <a:r>
              <a:rPr lang="en-ZA" sz="1600" dirty="0" smtClean="0">
                <a:solidFill>
                  <a:schemeClr val="tx1"/>
                </a:solidFill>
                <a:latin typeface="Arial" pitchFamily="34" charset="0"/>
                <a:cs typeface="Arial" pitchFamily="34" charset="0"/>
              </a:rPr>
              <a:t>which included support costs (not charged on the water tariff) and was previously funded from the fiscus/augmentation fund.</a:t>
            </a:r>
          </a:p>
          <a:p>
            <a:pPr marL="342900" lvl="0" indent="-342900">
              <a:spcBef>
                <a:spcPct val="20000"/>
              </a:spcBef>
              <a:buFont typeface="Arial" pitchFamily="34" charset="0"/>
              <a:buChar char="•"/>
            </a:pPr>
            <a:r>
              <a:rPr lang="en-ZA" sz="1600" dirty="0" smtClean="0">
                <a:solidFill>
                  <a:schemeClr val="tx1"/>
                </a:solidFill>
                <a:latin typeface="Arial" pitchFamily="34" charset="0"/>
                <a:cs typeface="Arial" pitchFamily="34" charset="0"/>
              </a:rPr>
              <a:t>The budget shortfall was covered from the revenue fund.</a:t>
            </a:r>
            <a:endParaRPr kumimoji="0" lang="en-ZA"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1794610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t>Notes for Olifants River Water Resource Development (Phase 2A): De Hoop Dam</a:t>
            </a:r>
            <a:endParaRPr lang="en-ZA" sz="2800" dirty="0"/>
          </a:p>
        </p:txBody>
      </p:sp>
      <p:sp>
        <p:nvSpPr>
          <p:cNvPr id="3" name="Content Placeholder 2"/>
          <p:cNvSpPr>
            <a:spLocks noGrp="1"/>
          </p:cNvSpPr>
          <p:nvPr>
            <p:ph idx="1"/>
          </p:nvPr>
        </p:nvSpPr>
        <p:spPr>
          <a:xfrm>
            <a:off x="1484416" y="1600200"/>
            <a:ext cx="7202384" cy="3626893"/>
          </a:xfrm>
        </p:spPr>
        <p:txBody>
          <a:bodyPr/>
          <a:lstStyle/>
          <a:p>
            <a:r>
              <a:rPr lang="en-ZA" sz="2400" b="1" u="sng" dirty="0" smtClean="0"/>
              <a:t>Expenditure</a:t>
            </a:r>
            <a:r>
              <a:rPr lang="en-ZA" sz="2400" dirty="0" smtClean="0"/>
              <a:t>: 78%</a:t>
            </a:r>
          </a:p>
          <a:p>
            <a:pPr algn="just"/>
            <a:r>
              <a:rPr lang="en-ZA" sz="2400" b="1" u="sng" dirty="0" smtClean="0"/>
              <a:t>Reasons for variance</a:t>
            </a:r>
            <a:r>
              <a:rPr lang="en-ZA" sz="2400" dirty="0" smtClean="0"/>
              <a:t>: The u</a:t>
            </a:r>
            <a:r>
              <a:rPr lang="nl-NL" sz="2400" dirty="0" smtClean="0"/>
              <a:t>nderexpenditure </a:t>
            </a:r>
            <a:r>
              <a:rPr lang="nl-NL" sz="2400" dirty="0"/>
              <a:t>resulted form the non-responsive tenders for the installation of the lift at the dam. Tenders were advertised, however No bids were </a:t>
            </a:r>
            <a:r>
              <a:rPr lang="nl-NL" sz="2400" dirty="0" smtClean="0"/>
              <a:t>received.</a:t>
            </a:r>
          </a:p>
          <a:p>
            <a:pPr algn="just"/>
            <a:r>
              <a:rPr lang="nl-NL" sz="2400" b="1" u="sng" dirty="0" smtClean="0"/>
              <a:t>Corrective action</a:t>
            </a:r>
            <a:r>
              <a:rPr lang="nl-NL" sz="2400" dirty="0" smtClean="0"/>
              <a:t>: </a:t>
            </a:r>
            <a:r>
              <a:rPr lang="nl-NL" sz="2400" dirty="0"/>
              <a:t>The </a:t>
            </a:r>
            <a:r>
              <a:rPr lang="nl-NL" sz="2400" dirty="0" smtClean="0"/>
              <a:t>bid </a:t>
            </a:r>
            <a:r>
              <a:rPr lang="nl-NL" sz="2400" dirty="0"/>
              <a:t>will be re-advertised, with a </a:t>
            </a:r>
            <a:r>
              <a:rPr lang="nl-NL" sz="2400" dirty="0" smtClean="0"/>
              <a:t>compulsory </a:t>
            </a:r>
            <a:r>
              <a:rPr lang="nl-NL" sz="2400" dirty="0"/>
              <a:t>briefing session to adress any concerns from prospective </a:t>
            </a:r>
            <a:r>
              <a:rPr lang="nl-NL" sz="2400" dirty="0" smtClean="0"/>
              <a:t>bidders.</a:t>
            </a:r>
            <a:endParaRPr lang="nl-NL" sz="2400" dirty="0"/>
          </a:p>
          <a:p>
            <a:pPr marL="0" indent="0" algn="just">
              <a:buNone/>
            </a:pPr>
            <a:r>
              <a:rPr lang="nl-NL" sz="2400" dirty="0" smtClean="0"/>
              <a:t> </a:t>
            </a:r>
            <a:endParaRPr lang="en-ZA" sz="2400" dirty="0"/>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13</a:t>
            </a:fld>
            <a:endParaRPr lang="en-US" dirty="0"/>
          </a:p>
        </p:txBody>
      </p:sp>
    </p:spTree>
    <p:extLst>
      <p:ext uri="{BB962C8B-B14F-4D97-AF65-F5344CB8AC3E}">
        <p14:creationId xmlns:p14="http://schemas.microsoft.com/office/powerpoint/2010/main" xmlns="" val="3269205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97213"/>
            <a:ext cx="7202384" cy="1349449"/>
          </a:xfrm>
        </p:spPr>
        <p:txBody>
          <a:bodyPr/>
          <a:lstStyle/>
          <a:p>
            <a:r>
              <a:rPr lang="en-ZA" sz="2800" dirty="0" smtClean="0"/>
              <a:t>Notes for Olifants River Water Resource Development (Phase 2D): Bulk </a:t>
            </a:r>
            <a:r>
              <a:rPr lang="en-ZA" sz="2800" dirty="0"/>
              <a:t>D</a:t>
            </a:r>
            <a:r>
              <a:rPr lang="en-ZA" sz="2800" dirty="0" smtClean="0"/>
              <a:t>istribution System</a:t>
            </a:r>
            <a:endParaRPr lang="en-ZA" sz="2800" dirty="0"/>
          </a:p>
        </p:txBody>
      </p:sp>
      <p:sp>
        <p:nvSpPr>
          <p:cNvPr id="3" name="Content Placeholder 2"/>
          <p:cNvSpPr>
            <a:spLocks noGrp="1"/>
          </p:cNvSpPr>
          <p:nvPr>
            <p:ph idx="1"/>
          </p:nvPr>
        </p:nvSpPr>
        <p:spPr>
          <a:xfrm>
            <a:off x="1484416" y="1668440"/>
            <a:ext cx="7202384" cy="4489432"/>
          </a:xfrm>
        </p:spPr>
        <p:txBody>
          <a:bodyPr/>
          <a:lstStyle/>
          <a:p>
            <a:r>
              <a:rPr lang="en-ZA" sz="2200" b="1" u="sng" dirty="0" smtClean="0"/>
              <a:t>Expenditure</a:t>
            </a:r>
            <a:r>
              <a:rPr lang="en-ZA" sz="2200" dirty="0" smtClean="0"/>
              <a:t>: 24%</a:t>
            </a:r>
          </a:p>
          <a:p>
            <a:pPr algn="just"/>
            <a:r>
              <a:rPr lang="en-ZA" sz="2200" b="1" u="sng" dirty="0" smtClean="0"/>
              <a:t>Reasons for variance</a:t>
            </a:r>
            <a:r>
              <a:rPr lang="en-ZA" sz="2200" dirty="0" smtClean="0"/>
              <a:t>: </a:t>
            </a:r>
            <a:r>
              <a:rPr lang="nl-NL" sz="2200" dirty="0"/>
              <a:t>The finalisation of the procurement stage to award the contract, took longer than anticipated and hence resulted in underexpenditure. </a:t>
            </a:r>
            <a:r>
              <a:rPr lang="nl-NL" sz="2200" dirty="0" smtClean="0"/>
              <a:t>In addition, the </a:t>
            </a:r>
            <a:r>
              <a:rPr lang="nl-NL" sz="2200" dirty="0"/>
              <a:t>project </a:t>
            </a:r>
            <a:r>
              <a:rPr lang="nl-NL" sz="2200" dirty="0" smtClean="0"/>
              <a:t>had to be transferred from </a:t>
            </a:r>
            <a:r>
              <a:rPr lang="nl-NL" sz="2200" dirty="0"/>
              <a:t>the </a:t>
            </a:r>
            <a:r>
              <a:rPr lang="nl-NL" sz="2200" dirty="0" smtClean="0"/>
              <a:t>implementing </a:t>
            </a:r>
            <a:r>
              <a:rPr lang="nl-NL" sz="2200" dirty="0"/>
              <a:t>agent </a:t>
            </a:r>
            <a:r>
              <a:rPr lang="nl-NL" sz="2200" dirty="0" smtClean="0"/>
              <a:t>to be </a:t>
            </a:r>
            <a:r>
              <a:rPr lang="nl-NL" sz="2200" dirty="0"/>
              <a:t>implemented by the </a:t>
            </a:r>
            <a:r>
              <a:rPr lang="nl-NL" sz="2200" dirty="0" smtClean="0"/>
              <a:t>department; requiring the transfer of contracts </a:t>
            </a:r>
            <a:r>
              <a:rPr lang="nl-NL" sz="2200" dirty="0"/>
              <a:t>for the professional team </a:t>
            </a:r>
            <a:r>
              <a:rPr lang="nl-NL" sz="2200" dirty="0" smtClean="0"/>
              <a:t>to </a:t>
            </a:r>
            <a:r>
              <a:rPr lang="nl-NL" sz="2200" dirty="0"/>
              <a:t>the department, via a legal </a:t>
            </a:r>
            <a:r>
              <a:rPr lang="nl-NL" sz="2200" dirty="0" smtClean="0"/>
              <a:t>process.</a:t>
            </a:r>
          </a:p>
          <a:p>
            <a:pPr algn="just"/>
            <a:r>
              <a:rPr lang="nl-NL" sz="2200" b="1" u="sng" dirty="0" smtClean="0"/>
              <a:t>Corrective action</a:t>
            </a:r>
            <a:r>
              <a:rPr lang="nl-NL" sz="2200" dirty="0"/>
              <a:t>: The </a:t>
            </a:r>
            <a:r>
              <a:rPr lang="nl-NL" sz="2200" dirty="0" smtClean="0"/>
              <a:t>bid </a:t>
            </a:r>
            <a:r>
              <a:rPr lang="nl-NL" sz="2200" dirty="0"/>
              <a:t>for the appointment of the contractor has been subsequently evaluated and awarded subject to the department raising funds for the implementation within 12 months.</a:t>
            </a:r>
          </a:p>
          <a:p>
            <a:pPr marL="0" indent="0" algn="just">
              <a:buNone/>
            </a:pPr>
            <a:r>
              <a:rPr lang="nl-NL" sz="2200" dirty="0" smtClean="0"/>
              <a:t> </a:t>
            </a:r>
            <a:endParaRPr lang="en-ZA" sz="2200" dirty="0"/>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14</a:t>
            </a:fld>
            <a:endParaRPr lang="en-US" dirty="0"/>
          </a:p>
        </p:txBody>
      </p:sp>
    </p:spTree>
    <p:extLst>
      <p:ext uri="{BB962C8B-B14F-4D97-AF65-F5344CB8AC3E}">
        <p14:creationId xmlns:p14="http://schemas.microsoft.com/office/powerpoint/2010/main" xmlns="" val="2468533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97213"/>
            <a:ext cx="7202384" cy="1349449"/>
          </a:xfrm>
        </p:spPr>
        <p:txBody>
          <a:bodyPr/>
          <a:lstStyle/>
          <a:p>
            <a:r>
              <a:rPr lang="en-ZA" sz="2800" dirty="0" smtClean="0"/>
              <a:t>Notes for Olifants River Water Resource Development (Phase 2F): Bulk </a:t>
            </a:r>
            <a:r>
              <a:rPr lang="en-ZA" sz="2800" dirty="0"/>
              <a:t>D</a:t>
            </a:r>
            <a:r>
              <a:rPr lang="en-ZA" sz="2800" dirty="0" smtClean="0"/>
              <a:t>istribution System</a:t>
            </a:r>
            <a:endParaRPr lang="en-ZA" sz="2800" dirty="0"/>
          </a:p>
        </p:txBody>
      </p:sp>
      <p:sp>
        <p:nvSpPr>
          <p:cNvPr id="3" name="Content Placeholder 2"/>
          <p:cNvSpPr>
            <a:spLocks noGrp="1"/>
          </p:cNvSpPr>
          <p:nvPr>
            <p:ph idx="1"/>
          </p:nvPr>
        </p:nvSpPr>
        <p:spPr>
          <a:xfrm>
            <a:off x="1484416" y="1627496"/>
            <a:ext cx="7202384" cy="4489432"/>
          </a:xfrm>
        </p:spPr>
        <p:txBody>
          <a:bodyPr/>
          <a:lstStyle/>
          <a:p>
            <a:r>
              <a:rPr lang="en-ZA" sz="2200" b="1" u="sng" dirty="0" smtClean="0"/>
              <a:t>Expenditure</a:t>
            </a:r>
            <a:r>
              <a:rPr lang="en-ZA" sz="2200" dirty="0" smtClean="0"/>
              <a:t>: 27%</a:t>
            </a:r>
          </a:p>
          <a:p>
            <a:pPr algn="just"/>
            <a:r>
              <a:rPr lang="en-ZA" sz="2200" b="1" u="sng" dirty="0" smtClean="0"/>
              <a:t>Reasons for variance</a:t>
            </a:r>
            <a:r>
              <a:rPr lang="en-ZA" sz="2200" dirty="0" smtClean="0"/>
              <a:t>: T</a:t>
            </a:r>
            <a:r>
              <a:rPr lang="nl-NL" sz="2200" dirty="0" smtClean="0"/>
              <a:t>he </a:t>
            </a:r>
            <a:r>
              <a:rPr lang="nl-NL" sz="2200" dirty="0"/>
              <a:t>project had to be transferred from the implementing agent to be implemented by the department; requiring the transfer of contracts for the professional team to the department, via a legal process</a:t>
            </a:r>
            <a:r>
              <a:rPr lang="nl-NL" sz="2200" dirty="0" smtClean="0"/>
              <a:t>. As a result </a:t>
            </a:r>
            <a:r>
              <a:rPr lang="nl-NL" sz="2200" dirty="0"/>
              <a:t>payments could not be made prior to the finalisation of the legal process</a:t>
            </a:r>
          </a:p>
          <a:p>
            <a:pPr algn="just"/>
            <a:r>
              <a:rPr lang="nl-NL" sz="2200" b="1" u="sng" dirty="0" smtClean="0"/>
              <a:t>Corrective action</a:t>
            </a:r>
            <a:r>
              <a:rPr lang="nl-NL" sz="2200" dirty="0"/>
              <a:t>: The transfer of the professional contracts have been finalised and the PSP has continued with work. Outstanding invoices are being settled, after the finalisation of the deliverables.</a:t>
            </a:r>
          </a:p>
          <a:p>
            <a:pPr algn="just"/>
            <a:endParaRPr lang="nl-NL" sz="2200" dirty="0"/>
          </a:p>
          <a:p>
            <a:pPr marL="0" indent="0" algn="just">
              <a:buNone/>
            </a:pPr>
            <a:r>
              <a:rPr lang="nl-NL" sz="2200" dirty="0" smtClean="0"/>
              <a:t> </a:t>
            </a:r>
            <a:endParaRPr lang="en-ZA" sz="2200" dirty="0"/>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15</a:t>
            </a:fld>
            <a:endParaRPr lang="en-US" dirty="0"/>
          </a:p>
        </p:txBody>
      </p:sp>
    </p:spTree>
    <p:extLst>
      <p:ext uri="{BB962C8B-B14F-4D97-AF65-F5344CB8AC3E}">
        <p14:creationId xmlns:p14="http://schemas.microsoft.com/office/powerpoint/2010/main" xmlns="" val="4285321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97213"/>
            <a:ext cx="7202384" cy="573347"/>
          </a:xfrm>
        </p:spPr>
        <p:txBody>
          <a:bodyPr/>
          <a:lstStyle/>
          <a:p>
            <a:r>
              <a:rPr lang="en-ZA" sz="2800" dirty="0" smtClean="0"/>
              <a:t>Notes for Raising of Clanwilliam Dam</a:t>
            </a:r>
            <a:endParaRPr lang="en-ZA" sz="2800" dirty="0"/>
          </a:p>
        </p:txBody>
      </p:sp>
      <p:sp>
        <p:nvSpPr>
          <p:cNvPr id="3" name="Content Placeholder 2"/>
          <p:cNvSpPr>
            <a:spLocks noGrp="1"/>
          </p:cNvSpPr>
          <p:nvPr>
            <p:ph idx="1"/>
          </p:nvPr>
        </p:nvSpPr>
        <p:spPr>
          <a:xfrm>
            <a:off x="1484416" y="1057903"/>
            <a:ext cx="7202384" cy="5203559"/>
          </a:xfrm>
        </p:spPr>
        <p:txBody>
          <a:bodyPr/>
          <a:lstStyle/>
          <a:p>
            <a:r>
              <a:rPr lang="en-ZA" sz="2400" b="1" u="sng" dirty="0" smtClean="0"/>
              <a:t>Expenditure</a:t>
            </a:r>
            <a:r>
              <a:rPr lang="en-ZA" sz="2400" dirty="0" smtClean="0"/>
              <a:t>: 78%</a:t>
            </a:r>
          </a:p>
          <a:p>
            <a:pPr algn="just"/>
            <a:r>
              <a:rPr lang="en-ZA" sz="2400" b="1" u="sng" dirty="0" smtClean="0"/>
              <a:t>Reasons for variance</a:t>
            </a:r>
            <a:r>
              <a:rPr lang="en-ZA" sz="2400" dirty="0" smtClean="0"/>
              <a:t>: </a:t>
            </a:r>
            <a:r>
              <a:rPr lang="en-ZA" sz="2400" dirty="0"/>
              <a:t>The bid was issued on 26 August 2016 and 4 tenders were </a:t>
            </a:r>
            <a:r>
              <a:rPr lang="en-ZA" sz="2400" dirty="0" smtClean="0"/>
              <a:t>received. </a:t>
            </a:r>
            <a:r>
              <a:rPr lang="en-ZA" sz="2400" dirty="0"/>
              <a:t>The tender </a:t>
            </a:r>
            <a:r>
              <a:rPr lang="en-ZA" sz="2400" dirty="0" smtClean="0"/>
              <a:t>closed in December; however, the evaluation </a:t>
            </a:r>
            <a:r>
              <a:rPr lang="en-ZA" sz="2400" dirty="0"/>
              <a:t>could not commence </a:t>
            </a:r>
            <a:r>
              <a:rPr lang="en-ZA" sz="2400" dirty="0" smtClean="0"/>
              <a:t>as the </a:t>
            </a:r>
            <a:r>
              <a:rPr lang="en-ZA" sz="2400" dirty="0"/>
              <a:t>department had received an allocation letter from </a:t>
            </a:r>
            <a:r>
              <a:rPr lang="en-ZA" sz="2400" dirty="0" smtClean="0"/>
              <a:t>the NT </a:t>
            </a:r>
            <a:r>
              <a:rPr lang="en-ZA" sz="2400" dirty="0"/>
              <a:t>that had significant budget cuts.</a:t>
            </a:r>
            <a:endParaRPr lang="en-ZA" sz="2400" dirty="0" smtClean="0"/>
          </a:p>
          <a:p>
            <a:pPr algn="just"/>
            <a:r>
              <a:rPr lang="nl-NL" sz="2400" b="1" u="sng" dirty="0" smtClean="0"/>
              <a:t>Corrective action</a:t>
            </a:r>
            <a:r>
              <a:rPr lang="nl-NL" sz="2400" dirty="0" smtClean="0"/>
              <a:t>:</a:t>
            </a:r>
            <a:r>
              <a:rPr lang="en-ZA" sz="2400" dirty="0"/>
              <a:t> The tender evaluation will </a:t>
            </a:r>
            <a:r>
              <a:rPr lang="en-ZA" sz="2400" dirty="0" smtClean="0"/>
              <a:t>be finalised </a:t>
            </a:r>
            <a:r>
              <a:rPr lang="en-ZA" sz="2400" dirty="0"/>
              <a:t>and </a:t>
            </a:r>
            <a:r>
              <a:rPr lang="en-ZA" sz="2400" dirty="0" smtClean="0"/>
              <a:t>an appointment </a:t>
            </a:r>
            <a:r>
              <a:rPr lang="en-ZA" sz="2400" dirty="0"/>
              <a:t>will be done by December 2017; however the letter will be issued subject to the availability of </a:t>
            </a:r>
            <a:r>
              <a:rPr lang="en-ZA" sz="2400" dirty="0" smtClean="0"/>
              <a:t>funds. </a:t>
            </a:r>
            <a:r>
              <a:rPr lang="en-ZA" sz="2400" dirty="0"/>
              <a:t>The construction will begin during the 2018/19 financial year.</a:t>
            </a:r>
            <a:endParaRPr lang="nl-NL" sz="2400" dirty="0"/>
          </a:p>
          <a:p>
            <a:pPr marL="0" indent="0" algn="just">
              <a:buNone/>
            </a:pPr>
            <a:r>
              <a:rPr lang="nl-NL" sz="2400" dirty="0" smtClean="0"/>
              <a:t> </a:t>
            </a:r>
            <a:endParaRPr lang="en-ZA" sz="2400" dirty="0"/>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16</a:t>
            </a:fld>
            <a:endParaRPr lang="en-US" dirty="0"/>
          </a:p>
        </p:txBody>
      </p:sp>
    </p:spTree>
    <p:extLst>
      <p:ext uri="{BB962C8B-B14F-4D97-AF65-F5344CB8AC3E}">
        <p14:creationId xmlns:p14="http://schemas.microsoft.com/office/powerpoint/2010/main" xmlns="" val="69598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97213"/>
            <a:ext cx="7202384" cy="573347"/>
          </a:xfrm>
        </p:spPr>
        <p:txBody>
          <a:bodyPr/>
          <a:lstStyle/>
          <a:p>
            <a:r>
              <a:rPr lang="en-ZA" sz="2800" dirty="0" smtClean="0"/>
              <a:t>Notes for Mzimvubu Water Project</a:t>
            </a:r>
            <a:endParaRPr lang="en-ZA" sz="2800" dirty="0"/>
          </a:p>
        </p:txBody>
      </p:sp>
      <p:sp>
        <p:nvSpPr>
          <p:cNvPr id="3" name="Content Placeholder 2"/>
          <p:cNvSpPr>
            <a:spLocks noGrp="1"/>
          </p:cNvSpPr>
          <p:nvPr>
            <p:ph idx="1"/>
          </p:nvPr>
        </p:nvSpPr>
        <p:spPr>
          <a:xfrm>
            <a:off x="1484416" y="901141"/>
            <a:ext cx="7202384" cy="5203559"/>
          </a:xfrm>
        </p:spPr>
        <p:txBody>
          <a:bodyPr/>
          <a:lstStyle/>
          <a:p>
            <a:r>
              <a:rPr lang="en-ZA" sz="2400" b="1" u="sng" dirty="0" smtClean="0"/>
              <a:t>Expenditure</a:t>
            </a:r>
            <a:r>
              <a:rPr lang="en-ZA" sz="2400" dirty="0" smtClean="0"/>
              <a:t>: 65%</a:t>
            </a:r>
          </a:p>
          <a:p>
            <a:pPr algn="just"/>
            <a:r>
              <a:rPr lang="en-ZA" sz="2400" b="1" u="sng" dirty="0" smtClean="0"/>
              <a:t>Reasons for variance</a:t>
            </a:r>
            <a:r>
              <a:rPr lang="en-ZA" sz="2400" dirty="0" smtClean="0"/>
              <a:t>: </a:t>
            </a:r>
            <a:r>
              <a:rPr lang="en-ZA" sz="2400" dirty="0">
                <a:solidFill>
                  <a:schemeClr val="dk1"/>
                </a:solidFill>
              </a:rPr>
              <a:t>The plan to have completed the contractor appointment for Ntabelanga Dam, </a:t>
            </a:r>
            <a:r>
              <a:rPr lang="en-ZA" sz="2400" dirty="0" err="1">
                <a:solidFill>
                  <a:schemeClr val="dk1"/>
                </a:solidFill>
              </a:rPr>
              <a:t>BDS</a:t>
            </a:r>
            <a:r>
              <a:rPr lang="en-ZA" sz="2400" dirty="0">
                <a:solidFill>
                  <a:schemeClr val="dk1"/>
                </a:solidFill>
              </a:rPr>
              <a:t> and WTW was not achieved due to the delays in </a:t>
            </a:r>
            <a:r>
              <a:rPr lang="en-ZA" sz="2400" dirty="0"/>
              <a:t>finalising the procurement process as well as delays in the completion of the designs. Initially surveys, geotechnical investigations and other support services  was to be procured as a separate tender.</a:t>
            </a:r>
            <a:endParaRPr lang="en-ZA" sz="2400" dirty="0" smtClean="0"/>
          </a:p>
          <a:p>
            <a:pPr algn="just"/>
            <a:r>
              <a:rPr lang="nl-NL" sz="2400" b="1" u="sng" dirty="0" smtClean="0"/>
              <a:t>Corrective action</a:t>
            </a:r>
            <a:r>
              <a:rPr lang="nl-NL" sz="2400" dirty="0" smtClean="0"/>
              <a:t>:</a:t>
            </a:r>
            <a:endParaRPr lang="nl-NL" sz="2400" dirty="0"/>
          </a:p>
          <a:p>
            <a:pPr marL="0" indent="0" algn="just">
              <a:buNone/>
            </a:pPr>
            <a:r>
              <a:rPr lang="nl-NL" sz="2400" dirty="0" smtClean="0"/>
              <a:t> </a:t>
            </a:r>
            <a:endParaRPr lang="en-ZA" sz="2400" dirty="0"/>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17</a:t>
            </a:fld>
            <a:endParaRPr lang="en-US" dirty="0"/>
          </a:p>
        </p:txBody>
      </p:sp>
    </p:spTree>
    <p:extLst>
      <p:ext uri="{BB962C8B-B14F-4D97-AF65-F5344CB8AC3E}">
        <p14:creationId xmlns:p14="http://schemas.microsoft.com/office/powerpoint/2010/main" xmlns="" val="258376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16" y="97213"/>
            <a:ext cx="7202384" cy="852021"/>
          </a:xfrm>
        </p:spPr>
        <p:txBody>
          <a:bodyPr/>
          <a:lstStyle/>
          <a:p>
            <a:r>
              <a:rPr lang="en-ZA" sz="2800" dirty="0" smtClean="0"/>
              <a:t>Notes for Dam Safety Rehabilitation Programme</a:t>
            </a:r>
            <a:endParaRPr lang="en-ZA" sz="2800" dirty="0"/>
          </a:p>
        </p:txBody>
      </p:sp>
      <p:sp>
        <p:nvSpPr>
          <p:cNvPr id="3" name="Content Placeholder 2"/>
          <p:cNvSpPr>
            <a:spLocks noGrp="1"/>
          </p:cNvSpPr>
          <p:nvPr>
            <p:ph idx="1"/>
          </p:nvPr>
        </p:nvSpPr>
        <p:spPr>
          <a:xfrm>
            <a:off x="1484416" y="1197247"/>
            <a:ext cx="7202384" cy="5203559"/>
          </a:xfrm>
        </p:spPr>
        <p:txBody>
          <a:bodyPr/>
          <a:lstStyle/>
          <a:p>
            <a:r>
              <a:rPr lang="en-ZA" sz="2400" b="1" u="sng" dirty="0" smtClean="0"/>
              <a:t>Expenditure</a:t>
            </a:r>
            <a:r>
              <a:rPr lang="en-ZA" sz="2400" dirty="0" smtClean="0"/>
              <a:t>: 56%</a:t>
            </a:r>
          </a:p>
          <a:p>
            <a:pPr algn="just"/>
            <a:r>
              <a:rPr lang="en-ZA" sz="2400" b="1" u="sng" dirty="0" smtClean="0"/>
              <a:t>Reasons for variance</a:t>
            </a:r>
            <a:r>
              <a:rPr lang="en-ZA" sz="2400" dirty="0" smtClean="0"/>
              <a:t>:</a:t>
            </a:r>
          </a:p>
          <a:p>
            <a:pPr lvl="1" algn="just">
              <a:buFont typeface="Wingdings" pitchFamily="2" charset="2"/>
              <a:buChar char="§"/>
            </a:pPr>
            <a:r>
              <a:rPr lang="en-ZA" sz="1300" b="1" u="sng" dirty="0" smtClean="0">
                <a:solidFill>
                  <a:prstClr val="black"/>
                </a:solidFill>
              </a:rPr>
              <a:t>Casteel Dam</a:t>
            </a:r>
            <a:r>
              <a:rPr lang="en-ZA" sz="1300" b="1" dirty="0" smtClean="0">
                <a:solidFill>
                  <a:prstClr val="black"/>
                </a:solidFill>
              </a:rPr>
              <a:t>:  </a:t>
            </a:r>
            <a:r>
              <a:rPr lang="en-ZA" sz="1300" dirty="0" smtClean="0">
                <a:solidFill>
                  <a:prstClr val="black"/>
                </a:solidFill>
              </a:rPr>
              <a:t>The </a:t>
            </a:r>
            <a:r>
              <a:rPr lang="en-ZA" sz="1300" dirty="0">
                <a:solidFill>
                  <a:prstClr val="black"/>
                </a:solidFill>
              </a:rPr>
              <a:t>design drawings have not yet been signed by an </a:t>
            </a:r>
            <a:r>
              <a:rPr lang="en-ZA" sz="1300" dirty="0" smtClean="0">
                <a:solidFill>
                  <a:prstClr val="black"/>
                </a:solidFill>
              </a:rPr>
              <a:t>Approved Professional Person (APP) </a:t>
            </a:r>
            <a:r>
              <a:rPr lang="en-ZA" sz="1300" dirty="0">
                <a:solidFill>
                  <a:prstClr val="black"/>
                </a:solidFill>
              </a:rPr>
              <a:t>and an approved </a:t>
            </a:r>
            <a:r>
              <a:rPr lang="en-ZA" sz="1300" dirty="0" smtClean="0">
                <a:solidFill>
                  <a:prstClr val="black"/>
                </a:solidFill>
              </a:rPr>
              <a:t>Environmental Management Plan (</a:t>
            </a:r>
            <a:r>
              <a:rPr lang="en-ZA" sz="1300" dirty="0" err="1" smtClean="0">
                <a:solidFill>
                  <a:prstClr val="black"/>
                </a:solidFill>
              </a:rPr>
              <a:t>EMP</a:t>
            </a:r>
            <a:r>
              <a:rPr lang="en-ZA" sz="1300" dirty="0" smtClean="0">
                <a:solidFill>
                  <a:prstClr val="black"/>
                </a:solidFill>
              </a:rPr>
              <a:t>) </a:t>
            </a:r>
            <a:r>
              <a:rPr lang="en-ZA" sz="1300" dirty="0">
                <a:solidFill>
                  <a:prstClr val="black"/>
                </a:solidFill>
              </a:rPr>
              <a:t>has not been </a:t>
            </a:r>
            <a:r>
              <a:rPr lang="en-ZA" sz="1300" dirty="0" smtClean="0">
                <a:solidFill>
                  <a:prstClr val="black"/>
                </a:solidFill>
              </a:rPr>
              <a:t>completed. </a:t>
            </a:r>
            <a:endParaRPr lang="en-ZA" sz="1300" dirty="0">
              <a:solidFill>
                <a:prstClr val="black"/>
              </a:solidFill>
            </a:endParaRPr>
          </a:p>
          <a:p>
            <a:pPr lvl="1" algn="just">
              <a:buFont typeface="Wingdings" pitchFamily="2" charset="2"/>
              <a:buChar char="§"/>
            </a:pPr>
            <a:r>
              <a:rPr lang="en-ZA" sz="1300" b="1" u="sng" dirty="0" err="1">
                <a:solidFill>
                  <a:prstClr val="black"/>
                </a:solidFill>
              </a:rPr>
              <a:t>Hammersdale</a:t>
            </a:r>
            <a:r>
              <a:rPr lang="en-ZA" sz="1300" u="sng" dirty="0">
                <a:solidFill>
                  <a:prstClr val="black"/>
                </a:solidFill>
              </a:rPr>
              <a:t> </a:t>
            </a:r>
            <a:r>
              <a:rPr lang="en-ZA" sz="1300" b="1" u="sng" dirty="0" smtClean="0">
                <a:solidFill>
                  <a:prstClr val="black"/>
                </a:solidFill>
              </a:rPr>
              <a:t>Dam</a:t>
            </a:r>
            <a:r>
              <a:rPr lang="en-ZA" sz="1300" dirty="0" smtClean="0">
                <a:solidFill>
                  <a:prstClr val="black"/>
                </a:solidFill>
              </a:rPr>
              <a:t>:  Outstanding </a:t>
            </a:r>
            <a:r>
              <a:rPr lang="en-ZA" sz="1300" dirty="0">
                <a:solidFill>
                  <a:prstClr val="black"/>
                </a:solidFill>
              </a:rPr>
              <a:t>supply and laying of  gabion and rock fill materials.</a:t>
            </a:r>
            <a:endParaRPr lang="en-US" sz="1300" dirty="0">
              <a:solidFill>
                <a:prstClr val="black"/>
              </a:solidFill>
            </a:endParaRPr>
          </a:p>
          <a:p>
            <a:pPr lvl="1" algn="just">
              <a:buFont typeface="Wingdings" pitchFamily="2" charset="2"/>
              <a:buChar char="§"/>
            </a:pPr>
            <a:r>
              <a:rPr lang="en-US" sz="1300" b="1" dirty="0">
                <a:solidFill>
                  <a:prstClr val="black"/>
                </a:solidFill>
              </a:rPr>
              <a:t>Ncora</a:t>
            </a:r>
            <a:r>
              <a:rPr lang="en-US" sz="1300" dirty="0">
                <a:solidFill>
                  <a:prstClr val="black"/>
                </a:solidFill>
              </a:rPr>
              <a:t> </a:t>
            </a:r>
            <a:r>
              <a:rPr lang="en-US" sz="1300" b="1" dirty="0" smtClean="0">
                <a:solidFill>
                  <a:prstClr val="black"/>
                </a:solidFill>
              </a:rPr>
              <a:t>Dam</a:t>
            </a:r>
            <a:r>
              <a:rPr lang="en-US" sz="1300" dirty="0" smtClean="0">
                <a:solidFill>
                  <a:prstClr val="black"/>
                </a:solidFill>
              </a:rPr>
              <a:t>: The </a:t>
            </a:r>
            <a:r>
              <a:rPr lang="en-ZA" sz="1300" dirty="0" smtClean="0"/>
              <a:t>designs </a:t>
            </a:r>
            <a:r>
              <a:rPr lang="en-ZA" sz="1300" dirty="0"/>
              <a:t>and tender documentation are completed. Awaiting appointment of contractor for construction, and </a:t>
            </a:r>
            <a:r>
              <a:rPr lang="en-ZA" sz="1300" dirty="0" err="1"/>
              <a:t>PSP</a:t>
            </a:r>
            <a:r>
              <a:rPr lang="en-ZA" sz="1300" dirty="0"/>
              <a:t> for construction supervision.</a:t>
            </a:r>
            <a:endParaRPr lang="en-US" sz="1300" dirty="0">
              <a:solidFill>
                <a:prstClr val="black"/>
              </a:solidFill>
            </a:endParaRPr>
          </a:p>
          <a:p>
            <a:pPr lvl="1" algn="just">
              <a:buFont typeface="Wingdings" pitchFamily="2" charset="2"/>
              <a:buChar char="§"/>
            </a:pPr>
            <a:r>
              <a:rPr lang="en-ZA" sz="1300" b="1" u="sng" dirty="0"/>
              <a:t>Marico-Bosveld  </a:t>
            </a:r>
            <a:r>
              <a:rPr lang="en-ZA" sz="1300" b="1" u="sng" dirty="0" smtClean="0"/>
              <a:t>Dam</a:t>
            </a:r>
            <a:r>
              <a:rPr lang="en-ZA" sz="1300" dirty="0" smtClean="0"/>
              <a:t>: Bids </a:t>
            </a:r>
            <a:r>
              <a:rPr lang="en-ZA" sz="1300" dirty="0"/>
              <a:t>were evaluated on 21 &amp; 22 February 2017 to appoint a </a:t>
            </a:r>
            <a:r>
              <a:rPr lang="en-ZA" sz="1300" dirty="0" smtClean="0"/>
              <a:t>contractor and the Bid Evaluation Committee (</a:t>
            </a:r>
            <a:r>
              <a:rPr lang="en-ZA" sz="1300" dirty="0" err="1" smtClean="0"/>
              <a:t>BEC</a:t>
            </a:r>
            <a:r>
              <a:rPr lang="en-ZA" sz="1300" dirty="0" smtClean="0"/>
              <a:t>) recommended </a:t>
            </a:r>
            <a:r>
              <a:rPr lang="en-ZA" sz="1300" dirty="0"/>
              <a:t>a successful bidder for </a:t>
            </a:r>
            <a:r>
              <a:rPr lang="en-ZA" sz="1300" dirty="0" smtClean="0"/>
              <a:t>approval. </a:t>
            </a:r>
            <a:r>
              <a:rPr lang="en-ZA" sz="1300" dirty="0"/>
              <a:t>Contracts negotiations are </a:t>
            </a:r>
            <a:r>
              <a:rPr lang="en-ZA" sz="1300" dirty="0" smtClean="0"/>
              <a:t>underway.</a:t>
            </a:r>
            <a:endParaRPr lang="en-ZA" sz="1300" dirty="0"/>
          </a:p>
          <a:p>
            <a:pPr lvl="1" algn="just">
              <a:buFont typeface="Wingdings" pitchFamily="2" charset="2"/>
              <a:buChar char="§"/>
            </a:pPr>
            <a:r>
              <a:rPr lang="en-ZA" sz="1300" b="1" u="sng" dirty="0" smtClean="0"/>
              <a:t>Nkadimeng Dam</a:t>
            </a:r>
            <a:r>
              <a:rPr lang="en-ZA" sz="1300" b="1" dirty="0" smtClean="0"/>
              <a:t>: </a:t>
            </a:r>
            <a:r>
              <a:rPr lang="en-ZA" sz="1300" dirty="0" smtClean="0"/>
              <a:t>The Departmental Bid Adjudication Committee </a:t>
            </a:r>
            <a:r>
              <a:rPr lang="en-ZA" sz="1300" dirty="0"/>
              <a:t>did not recommend the first bid at the evaluation meeting held in February 2016 to appoint a </a:t>
            </a:r>
            <a:r>
              <a:rPr lang="en-ZA" sz="1300" dirty="0" smtClean="0"/>
              <a:t>contractor and a new </a:t>
            </a:r>
            <a:r>
              <a:rPr lang="en-ZA" sz="1300" dirty="0"/>
              <a:t>procurement process was started. </a:t>
            </a:r>
            <a:r>
              <a:rPr lang="en-ZA" sz="1300" dirty="0" smtClean="0"/>
              <a:t>The tender </a:t>
            </a:r>
            <a:r>
              <a:rPr lang="en-ZA" sz="1300" dirty="0"/>
              <a:t>closed </a:t>
            </a:r>
            <a:r>
              <a:rPr lang="en-ZA" sz="1300" dirty="0" smtClean="0"/>
              <a:t>on 27 </a:t>
            </a:r>
            <a:r>
              <a:rPr lang="en-ZA" sz="1300" dirty="0"/>
              <a:t>October </a:t>
            </a:r>
            <a:r>
              <a:rPr lang="en-ZA" sz="1300" dirty="0" smtClean="0"/>
              <a:t>2016 with the valuation </a:t>
            </a:r>
            <a:r>
              <a:rPr lang="en-ZA" sz="1300" dirty="0"/>
              <a:t>of bids </a:t>
            </a:r>
            <a:r>
              <a:rPr lang="en-ZA" sz="1300" dirty="0" smtClean="0"/>
              <a:t>done </a:t>
            </a:r>
            <a:r>
              <a:rPr lang="en-ZA" sz="1300" dirty="0"/>
              <a:t>on the 30 March </a:t>
            </a:r>
            <a:r>
              <a:rPr lang="en-ZA" sz="1300" dirty="0" smtClean="0"/>
              <a:t>2017. The </a:t>
            </a:r>
            <a:r>
              <a:rPr lang="en-ZA" sz="1300" dirty="0" err="1" smtClean="0"/>
              <a:t>BEC</a:t>
            </a:r>
            <a:r>
              <a:rPr lang="en-ZA" sz="1300" dirty="0" smtClean="0"/>
              <a:t> </a:t>
            </a:r>
            <a:r>
              <a:rPr lang="en-ZA" sz="1300" dirty="0"/>
              <a:t>recommended a successful bidder for </a:t>
            </a:r>
            <a:r>
              <a:rPr lang="en-ZA" sz="1300" dirty="0" smtClean="0"/>
              <a:t>approval. </a:t>
            </a:r>
            <a:endParaRPr lang="en-ZA" sz="1300" dirty="0"/>
          </a:p>
          <a:p>
            <a:pPr algn="just"/>
            <a:r>
              <a:rPr lang="nl-NL" sz="2400" b="1" u="sng" dirty="0" smtClean="0"/>
              <a:t>Corrective action</a:t>
            </a:r>
            <a:r>
              <a:rPr lang="nl-NL" sz="2400" dirty="0" smtClean="0"/>
              <a:t>:</a:t>
            </a:r>
          </a:p>
          <a:p>
            <a:pPr lvl="1" algn="just">
              <a:buFont typeface="Wingdings" pitchFamily="2" charset="2"/>
              <a:buChar char="§"/>
            </a:pPr>
            <a:r>
              <a:rPr lang="en-ZA" sz="1300" dirty="0"/>
              <a:t>Re-advertise and accelerate procurement of both suppliers, Professional Service Providers  and Contractors.</a:t>
            </a:r>
          </a:p>
          <a:p>
            <a:pPr lvl="1" algn="just">
              <a:buFont typeface="Wingdings" pitchFamily="2" charset="2"/>
              <a:buChar char="§"/>
            </a:pPr>
            <a:r>
              <a:rPr lang="en-ZA" sz="1300" dirty="0"/>
              <a:t>Utilise in-house contractor to implement projects within set boundaries and targets.</a:t>
            </a:r>
            <a:endParaRPr lang="nl-NL" sz="2400" dirty="0"/>
          </a:p>
          <a:p>
            <a:pPr marL="0" indent="0" algn="just">
              <a:buNone/>
            </a:pPr>
            <a:r>
              <a:rPr lang="nl-NL" sz="2400" dirty="0" smtClean="0"/>
              <a:t> </a:t>
            </a:r>
            <a:endParaRPr lang="en-ZA" sz="2400" dirty="0"/>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smtClean="0"/>
              <a:pPr>
                <a:defRPr/>
              </a:pPr>
              <a:t>18</a:t>
            </a:fld>
            <a:endParaRPr lang="en-US" dirty="0"/>
          </a:p>
        </p:txBody>
      </p:sp>
    </p:spTree>
    <p:extLst>
      <p:ext uri="{BB962C8B-B14F-4D97-AF65-F5344CB8AC3E}">
        <p14:creationId xmlns:p14="http://schemas.microsoft.com/office/powerpoint/2010/main" xmlns="" val="2308142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484313" y="123825"/>
            <a:ext cx="7202487"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t>Sub-programme b</a:t>
            </a:r>
            <a:r>
              <a:rPr lang="en-US" altLang="en-US" sz="3200" smtClean="0"/>
              <a:t>udget overview </a:t>
            </a:r>
            <a:r>
              <a:rPr lang="en-ZA" altLang="en-US" sz="3200" smtClean="0"/>
              <a:t/>
            </a:r>
            <a:br>
              <a:rPr lang="en-ZA" altLang="en-US" sz="3200" smtClean="0"/>
            </a:br>
            <a:endParaRPr lang="en-ZA" altLang="en-US" sz="3200" smtClean="0"/>
          </a:p>
        </p:txBody>
      </p:sp>
      <p:sp>
        <p:nvSpPr>
          <p:cNvPr id="22531" name="Slide Number Placeholder 3"/>
          <p:cNvSpPr>
            <a:spLocks noGrp="1"/>
          </p:cNvSpPr>
          <p:nvPr>
            <p:ph type="sldNum" sz="quarter" idx="12"/>
          </p:nvPr>
        </p:nvSpPr>
        <p:spPr bwMode="auto">
          <a:xfrm>
            <a:off x="70104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B160457-2591-4E7B-A0F0-EE4926861812}" type="slidenum">
              <a:rPr lang="en-US" altLang="en-US" sz="1400" smtClean="0"/>
              <a:pPr eaLnBrk="1" hangingPunct="1"/>
              <a:t>19</a:t>
            </a:fld>
            <a:endParaRPr lang="en-US" altLang="en-US" sz="1400" smtClean="0"/>
          </a:p>
        </p:txBody>
      </p:sp>
      <p:graphicFrame>
        <p:nvGraphicFramePr>
          <p:cNvPr id="7" name="Content Placeholder 4"/>
          <p:cNvGraphicFramePr>
            <a:graphicFrameLocks noGrp="1"/>
          </p:cNvGraphicFramePr>
          <p:nvPr>
            <p:ph idx="1"/>
          </p:nvPr>
        </p:nvGraphicFramePr>
        <p:xfrm>
          <a:off x="1484313" y="1196975"/>
          <a:ext cx="7202486" cy="4602194"/>
        </p:xfrm>
        <a:graphic>
          <a:graphicData uri="http://schemas.openxmlformats.org/drawingml/2006/table">
            <a:tbl>
              <a:tblPr firstRow="1" bandRow="1">
                <a:tableStyleId>{C083E6E3-FA7D-4D7B-A595-EF9225AFEA82}</a:tableStyleId>
              </a:tblPr>
              <a:tblGrid>
                <a:gridCol w="2554288"/>
                <a:gridCol w="1391920"/>
                <a:gridCol w="1224280"/>
                <a:gridCol w="1224280"/>
                <a:gridCol w="807718"/>
              </a:tblGrid>
              <a:tr h="7314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dirty="0" smtClean="0">
                          <a:latin typeface="Arial" pitchFamily="34" charset="0"/>
                          <a:cs typeface="Arial" pitchFamily="34" charset="0"/>
                        </a:rPr>
                        <a:t>Economic classification</a:t>
                      </a:r>
                    </a:p>
                    <a:p>
                      <a:endParaRPr lang="en-ZA" sz="1400" dirty="0">
                        <a:latin typeface="Arial" pitchFamily="34" charset="0"/>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r>
                        <a:rPr lang="en-ZA" sz="1400" dirty="0" smtClean="0">
                          <a:latin typeface="Arial" pitchFamily="34" charset="0"/>
                          <a:cs typeface="Arial" pitchFamily="34" charset="0"/>
                        </a:rPr>
                        <a:t>Adjusted budget in </a:t>
                      </a:r>
                    </a:p>
                    <a:p>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marT="45709" marB="45709">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Actual expenditure in R’000</a:t>
                      </a:r>
                    </a:p>
                  </a:txBody>
                  <a:tcPr marT="45709" marB="45709">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Available budget in </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R’000</a:t>
                      </a:r>
                    </a:p>
                  </a:txBody>
                  <a:tcPr marT="45709" marB="45709">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r>
                        <a:rPr lang="en-ZA" sz="1400" dirty="0" smtClean="0">
                          <a:latin typeface="Arial" pitchFamily="34" charset="0"/>
                          <a:cs typeface="Arial" pitchFamily="34" charset="0"/>
                        </a:rPr>
                        <a:t>% spent</a:t>
                      </a:r>
                      <a:endParaRPr lang="en-ZA" sz="1400" dirty="0">
                        <a:latin typeface="Arial" pitchFamily="34" charset="0"/>
                        <a:cs typeface="Arial" pitchFamily="34" charset="0"/>
                      </a:endParaRPr>
                    </a:p>
                  </a:txBody>
                  <a:tcPr marT="45709" marB="45709">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tcPr>
                </a:tc>
              </a:tr>
              <a:tr h="289536">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Current payments</a:t>
                      </a:r>
                      <a:endParaRPr lang="en-ZA" sz="1300" b="1"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506 010</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587 123</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(81 113)</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116%</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Compensation</a:t>
                      </a:r>
                      <a:r>
                        <a:rPr lang="en-ZA" sz="1300" kern="1200" baseline="0" dirty="0" smtClean="0">
                          <a:solidFill>
                            <a:schemeClr val="tx1"/>
                          </a:solidFill>
                          <a:latin typeface="Arial" pitchFamily="34" charset="0"/>
                          <a:ea typeface="+mn-ea"/>
                          <a:cs typeface="Arial" pitchFamily="34" charset="0"/>
                        </a:rPr>
                        <a:t> of employees</a:t>
                      </a:r>
                      <a:endParaRPr lang="en-ZA" sz="1300"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100 315</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84 670</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50 645</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84,4%</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Goods and services </a:t>
                      </a:r>
                      <a:endParaRPr lang="en-ZA" sz="1300"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405 626</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502 385</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(96</a:t>
                      </a:r>
                      <a:r>
                        <a:rPr lang="en-ZA" sz="1300" kern="1200" baseline="0" dirty="0" smtClean="0">
                          <a:solidFill>
                            <a:schemeClr val="tx1"/>
                          </a:solidFill>
                          <a:latin typeface="Arial" pitchFamily="34" charset="0"/>
                          <a:ea typeface="+mn-ea"/>
                          <a:cs typeface="Arial" pitchFamily="34" charset="0"/>
                        </a:rPr>
                        <a:t> 759)</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123,9%</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Interest on rent and land</a:t>
                      </a:r>
                      <a:endParaRPr lang="en-ZA" sz="1300"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69</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68</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smtClean="0">
                          <a:solidFill>
                            <a:schemeClr val="tx1"/>
                          </a:solidFill>
                          <a:latin typeface="Arial" pitchFamily="34" charset="0"/>
                          <a:ea typeface="+mn-ea"/>
                          <a:cs typeface="Arial" pitchFamily="34" charset="0"/>
                        </a:rPr>
                        <a:t>1</a:t>
                      </a:r>
                      <a:endParaRPr lang="en-ZA" sz="130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98,6%</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Transfers and subsidies</a:t>
                      </a:r>
                      <a:endParaRPr lang="en-ZA" sz="1300" b="1"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5</a:t>
                      </a:r>
                      <a:r>
                        <a:rPr lang="en-ZA" sz="1300" b="1" kern="1200" baseline="0" dirty="0" smtClean="0">
                          <a:solidFill>
                            <a:schemeClr val="tx1"/>
                          </a:solidFill>
                          <a:latin typeface="Arial" pitchFamily="34" charset="0"/>
                          <a:ea typeface="+mn-ea"/>
                          <a:cs typeface="Arial" pitchFamily="34" charset="0"/>
                        </a:rPr>
                        <a:t> 542 281</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5 527 784</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14 497</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99,7%</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Province and municipalities</a:t>
                      </a:r>
                      <a:endParaRPr lang="en-ZA" sz="1300"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4 694 982</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4 680 773</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14 209</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99,7%</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487654">
                <a:tc>
                  <a:txBody>
                    <a:bodyPr/>
                    <a:lstStyle/>
                    <a:p>
                      <a:pPr marL="90488" indent="1588" algn="l" defTabSz="457200" rtl="0" eaLnBrk="1" latinLnBrk="0" hangingPunct="1"/>
                      <a:r>
                        <a:rPr lang="en-ZA" sz="1300" kern="1200" dirty="0" smtClean="0">
                          <a:solidFill>
                            <a:schemeClr val="tx1"/>
                          </a:solidFill>
                          <a:latin typeface="Arial" pitchFamily="34" charset="0"/>
                          <a:ea typeface="+mn-ea"/>
                          <a:cs typeface="Arial" pitchFamily="34" charset="0"/>
                        </a:rPr>
                        <a:t>Public corporation and private enterprise</a:t>
                      </a:r>
                      <a:endParaRPr lang="en-ZA" sz="1300"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844 773</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844 773</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0</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100%</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Households</a:t>
                      </a:r>
                      <a:endParaRPr lang="en-ZA" sz="1300"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2 526</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2 238</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288</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88,6%</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Payment of capital assets</a:t>
                      </a:r>
                      <a:endParaRPr lang="en-ZA" sz="1300" b="1"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4 185 115</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4 070 643</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114 472</a:t>
                      </a:r>
                      <a:endParaRPr lang="en-ZA" sz="1300" b="1"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97,3%</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487654">
                <a:tc>
                  <a:txBody>
                    <a:bodyPr/>
                    <a:lstStyle/>
                    <a:p>
                      <a:pPr marL="90488" indent="1588" algn="l" defTabSz="457200" rtl="0" eaLnBrk="1" latinLnBrk="0" hangingPunct="1"/>
                      <a:r>
                        <a:rPr lang="en-ZA" sz="1300" kern="1200" dirty="0" smtClean="0">
                          <a:solidFill>
                            <a:schemeClr val="tx1"/>
                          </a:solidFill>
                          <a:latin typeface="Arial" pitchFamily="34" charset="0"/>
                          <a:ea typeface="+mn-ea"/>
                          <a:cs typeface="Arial" pitchFamily="34" charset="0"/>
                        </a:rPr>
                        <a:t>Building and other fixed structure</a:t>
                      </a:r>
                      <a:endParaRPr lang="en-ZA" sz="1300"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4 180 474</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4</a:t>
                      </a:r>
                      <a:r>
                        <a:rPr lang="en-ZA" sz="1300" b="0" kern="1200" baseline="0" dirty="0" smtClean="0">
                          <a:solidFill>
                            <a:schemeClr val="tx1"/>
                          </a:solidFill>
                          <a:latin typeface="Arial" pitchFamily="34" charset="0"/>
                          <a:ea typeface="+mn-ea"/>
                          <a:cs typeface="Arial" pitchFamily="34" charset="0"/>
                        </a:rPr>
                        <a:t> 069 245</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111 229</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97,3%</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Machinery</a:t>
                      </a:r>
                      <a:r>
                        <a:rPr lang="en-ZA" sz="1300" kern="1200" baseline="0" dirty="0" smtClean="0">
                          <a:solidFill>
                            <a:schemeClr val="tx1"/>
                          </a:solidFill>
                          <a:latin typeface="Arial" pitchFamily="34" charset="0"/>
                          <a:ea typeface="+mn-ea"/>
                          <a:cs typeface="Arial" pitchFamily="34" charset="0"/>
                        </a:rPr>
                        <a:t> and equipment</a:t>
                      </a:r>
                      <a:endParaRPr lang="en-ZA" sz="1300" kern="1200" dirty="0">
                        <a:solidFill>
                          <a:schemeClr val="tx1"/>
                        </a:solidFill>
                        <a:latin typeface="Arial" pitchFamily="34" charset="0"/>
                        <a:ea typeface="+mn-ea"/>
                        <a:cs typeface="Arial" pitchFamily="34" charset="0"/>
                      </a:endParaRPr>
                    </a:p>
                  </a:txBody>
                  <a:tcPr marT="45709" marB="45709">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4 641</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1 398</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0" kern="1200" dirty="0" smtClean="0">
                          <a:solidFill>
                            <a:schemeClr val="tx1"/>
                          </a:solidFill>
                          <a:latin typeface="Arial" pitchFamily="34" charset="0"/>
                          <a:ea typeface="+mn-ea"/>
                          <a:cs typeface="Arial" pitchFamily="34" charset="0"/>
                        </a:rPr>
                        <a:t>3 243</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30,1%</a:t>
                      </a:r>
                      <a:endParaRPr lang="en-ZA" sz="1300" b="0" kern="1200" dirty="0">
                        <a:solidFill>
                          <a:schemeClr val="tx1"/>
                        </a:solidFill>
                        <a:latin typeface="Arial" pitchFamily="34" charset="0"/>
                        <a:ea typeface="+mn-ea"/>
                        <a:cs typeface="Arial" pitchFamily="34" charset="0"/>
                      </a:endParaRPr>
                    </a:p>
                  </a:txBody>
                  <a:tcPr marL="9525" marR="9525" marT="9524" marB="0" anchor="ctr">
                    <a:lnL w="12700" cap="flat" cmpd="sng" algn="ctr">
                      <a:solidFill>
                        <a:schemeClr val="accent3">
                          <a:lumMod val="60000"/>
                          <a:lumOff val="40000"/>
                        </a:schemeClr>
                      </a:solidFill>
                      <a:prstDash val="solid"/>
                      <a:round/>
                      <a:headEnd type="none" w="med" len="med"/>
                      <a:tailEnd type="none" w="med" len="med"/>
                    </a:lnL>
                  </a:tcPr>
                </a:tc>
              </a:tr>
              <a:tr h="289536">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Total</a:t>
                      </a:r>
                      <a:endParaRPr lang="en-ZA" sz="1300" b="1" kern="1200" dirty="0">
                        <a:solidFill>
                          <a:schemeClr val="tx1"/>
                        </a:solidFill>
                        <a:latin typeface="Arial" pitchFamily="34" charset="0"/>
                        <a:ea typeface="+mn-ea"/>
                        <a:cs typeface="Arial" pitchFamily="34" charset="0"/>
                      </a:endParaRPr>
                    </a:p>
                  </a:txBody>
                  <a:tcPr marT="45709" marB="45709"/>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10 233 406</a:t>
                      </a:r>
                      <a:endParaRPr lang="en-ZA" sz="1300" b="1" kern="1200" dirty="0">
                        <a:solidFill>
                          <a:schemeClr val="tx1"/>
                        </a:solidFill>
                        <a:latin typeface="Arial" pitchFamily="34" charset="0"/>
                        <a:ea typeface="+mn-ea"/>
                        <a:cs typeface="Arial" pitchFamily="34" charset="0"/>
                      </a:endParaRPr>
                    </a:p>
                  </a:txBody>
                  <a:tcPr marL="9525" marR="9525" marT="9524" marB="0" anchor="ct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10 185 550</a:t>
                      </a:r>
                      <a:endParaRPr lang="en-ZA" sz="1300" b="1" kern="1200" dirty="0">
                        <a:solidFill>
                          <a:schemeClr val="tx1"/>
                        </a:solidFill>
                        <a:latin typeface="Arial" pitchFamily="34" charset="0"/>
                        <a:ea typeface="+mn-ea"/>
                        <a:cs typeface="Arial" pitchFamily="34" charset="0"/>
                      </a:endParaRPr>
                    </a:p>
                  </a:txBody>
                  <a:tcPr marL="9525" marR="9525" marT="9524" marB="0" anchor="ctr"/>
                </a:tc>
                <a:tc>
                  <a:txBody>
                    <a:bodyPr/>
                    <a:lstStyle/>
                    <a:p>
                      <a:pPr marL="0" algn="r" defTabSz="457200" rtl="0" eaLnBrk="1" fontAlgn="b" latinLnBrk="0" hangingPunct="1"/>
                      <a:r>
                        <a:rPr lang="en-ZA" sz="1300" b="1" kern="1200" dirty="0" smtClean="0">
                          <a:solidFill>
                            <a:schemeClr val="tx1"/>
                          </a:solidFill>
                          <a:latin typeface="Arial" pitchFamily="34" charset="0"/>
                          <a:ea typeface="+mn-ea"/>
                          <a:cs typeface="Arial" pitchFamily="34" charset="0"/>
                        </a:rPr>
                        <a:t>47 856</a:t>
                      </a:r>
                      <a:endParaRPr lang="en-ZA" sz="1300" b="1" kern="1200" dirty="0">
                        <a:solidFill>
                          <a:schemeClr val="tx1"/>
                        </a:solidFill>
                        <a:latin typeface="Arial" pitchFamily="34" charset="0"/>
                        <a:ea typeface="+mn-ea"/>
                        <a:cs typeface="Arial" pitchFamily="34" charset="0"/>
                      </a:endParaRPr>
                    </a:p>
                  </a:txBody>
                  <a:tcPr marL="9525" marR="9525" marT="9524" marB="0" anchor="ctr"/>
                </a:tc>
                <a:tc>
                  <a:txBody>
                    <a:bodyPr/>
                    <a:lstStyle/>
                    <a:p>
                      <a:pPr marL="0" algn="ctr" defTabSz="457200" rtl="0" eaLnBrk="1" fontAlgn="b" latinLnBrk="0" hangingPunct="1"/>
                      <a:r>
                        <a:rPr lang="en-ZA" sz="1300" b="0" kern="1200" dirty="0" smtClean="0">
                          <a:solidFill>
                            <a:schemeClr val="tx1"/>
                          </a:solidFill>
                          <a:latin typeface="Arial" pitchFamily="34" charset="0"/>
                          <a:ea typeface="+mn-ea"/>
                          <a:cs typeface="Arial" pitchFamily="34" charset="0"/>
                        </a:rPr>
                        <a:t>99,5%</a:t>
                      </a:r>
                      <a:endParaRPr lang="en-ZA" sz="1300" b="0" kern="1200" dirty="0">
                        <a:solidFill>
                          <a:schemeClr val="tx1"/>
                        </a:solidFill>
                        <a:latin typeface="Arial" pitchFamily="34" charset="0"/>
                        <a:ea typeface="+mn-ea"/>
                        <a:cs typeface="Arial" pitchFamily="34" charset="0"/>
                      </a:endParaRPr>
                    </a:p>
                  </a:txBody>
                  <a:tcPr marL="9525" marR="9525" marT="9524"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1484313" y="117475"/>
            <a:ext cx="7202487" cy="1012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t>Branch </a:t>
            </a:r>
            <a:r>
              <a:rPr lang="en-ZA" altLang="en-US" sz="3200" smtClean="0"/>
              <a:t>purpose</a:t>
            </a:r>
          </a:p>
        </p:txBody>
      </p:sp>
      <p:sp>
        <p:nvSpPr>
          <p:cNvPr id="3" name="Content Placeholder 2"/>
          <p:cNvSpPr>
            <a:spLocks noGrp="1"/>
          </p:cNvSpPr>
          <p:nvPr>
            <p:ph idx="1"/>
          </p:nvPr>
        </p:nvSpPr>
        <p:spPr>
          <a:xfrm>
            <a:off x="1484313" y="877888"/>
            <a:ext cx="7202487" cy="5497512"/>
          </a:xfrm>
        </p:spPr>
        <p:txBody>
          <a:bodyPr/>
          <a:lstStyle/>
          <a:p>
            <a:pPr marL="354013" indent="-354013" algn="just">
              <a:lnSpc>
                <a:spcPct val="115000"/>
              </a:lnSpc>
              <a:spcBef>
                <a:spcPts val="1000"/>
              </a:spcBef>
              <a:spcAft>
                <a:spcPts val="0"/>
              </a:spcAft>
              <a:defRPr/>
            </a:pPr>
            <a:r>
              <a:rPr lang="en-US" sz="1600" b="1" dirty="0"/>
              <a:t>Water Resources Infrastructure:  </a:t>
            </a:r>
            <a:r>
              <a:rPr lang="en-US" sz="1600" dirty="0"/>
              <a:t>The purpose of the </a:t>
            </a:r>
            <a:r>
              <a:rPr lang="en-US" sz="1600" dirty="0" err="1"/>
              <a:t>programme</a:t>
            </a:r>
            <a:r>
              <a:rPr lang="en-US" sz="1600" dirty="0"/>
              <a:t> is to ensure a reliable supply of water from bulk raw water resources infrastructure to meet sustainable demand objectives for South Africa within acceptable risk parameters. Solicit and source funding to implement, operate and maintain bulk raw water resources infrastructure in an efficient and effective manner by strategically managing risks and assets.</a:t>
            </a:r>
          </a:p>
          <a:p>
            <a:pPr algn="just">
              <a:spcBef>
                <a:spcPts val="600"/>
              </a:spcBef>
              <a:spcAft>
                <a:spcPts val="1000"/>
              </a:spcAft>
              <a:defRPr/>
            </a:pPr>
            <a:r>
              <a:rPr lang="en-ZA" sz="1600" b="1" dirty="0"/>
              <a:t>Water Services  Infrastructure: </a:t>
            </a:r>
            <a:r>
              <a:rPr lang="en-ZA" sz="1600" dirty="0"/>
              <a:t>The purpose of the programme is to </a:t>
            </a:r>
            <a:r>
              <a:rPr lang="en-US" sz="1600" dirty="0"/>
              <a:t>develop new, refurbish, upgrade and replace ageing infrastructure that connects water resources to infrastructure serving extensive areas across municipal boundaries or large regional bulk infrastructure serving numerous communities over a large area within a municipality; to develop new,   refurbish, upgrade and replace ageing waste water infrastructure of regional significance;</a:t>
            </a:r>
            <a:r>
              <a:rPr lang="en-ZA" sz="1600" dirty="0"/>
              <a:t> t</a:t>
            </a:r>
            <a:r>
              <a:rPr lang="en-US" sz="1600" dirty="0"/>
              <a:t>o pilot regional Water Demand and Water Conservation (WC/WDM) projects or facilitate and contribute to the implementation of local WC / WDM projects that will directly have an impact on the bulk infrastructure requirements.</a:t>
            </a:r>
            <a:endParaRPr lang="en-ZA" sz="1600" dirty="0"/>
          </a:p>
          <a:p>
            <a:pPr>
              <a:defRPr/>
            </a:pPr>
            <a:endParaRPr lang="en-ZA" sz="1200" dirty="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E637323A-CF24-4605-83D0-C7DF0D3482A6}" type="slidenum">
              <a:rPr lang="en-US" altLang="en-US" sz="1400" smtClean="0"/>
              <a:pPr eaLnBrk="1" hangingPunct="1"/>
              <a:t>2</a:t>
            </a:fld>
            <a:endParaRPr lang="en-US" altLang="en-US"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484313" y="106363"/>
            <a:ext cx="7531100" cy="625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dirty="0" smtClean="0"/>
              <a:t>Budget vs. expenditure as at 31 March 2017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03514192"/>
              </p:ext>
            </p:extLst>
          </p:nvPr>
        </p:nvGraphicFramePr>
        <p:xfrm>
          <a:off x="1484313" y="1301329"/>
          <a:ext cx="7202488" cy="4645023"/>
        </p:xfrm>
        <a:graphic>
          <a:graphicData uri="http://schemas.openxmlformats.org/drawingml/2006/table">
            <a:tbl>
              <a:tblPr firstRow="1" bandRow="1">
                <a:tableStyleId>{F5AB1C69-6EDB-4FF4-983F-18BD219EF322}</a:tableStyleId>
              </a:tblPr>
              <a:tblGrid>
                <a:gridCol w="2523807"/>
                <a:gridCol w="1285241"/>
                <a:gridCol w="1285241"/>
                <a:gridCol w="1285241"/>
                <a:gridCol w="822958"/>
              </a:tblGrid>
              <a:tr h="518214">
                <a:tc rowSpan="2">
                  <a:txBody>
                    <a:bodyPr/>
                    <a:lstStyle/>
                    <a:p>
                      <a:r>
                        <a:rPr lang="en-ZA" sz="1400" dirty="0" smtClean="0">
                          <a:latin typeface="Arial" pitchFamily="34" charset="0"/>
                          <a:cs typeface="Arial" pitchFamily="34" charset="0"/>
                        </a:rPr>
                        <a:t>Summary of infrastructure programmes</a:t>
                      </a:r>
                      <a:endParaRPr lang="en-ZA" sz="1400" dirty="0">
                        <a:latin typeface="Arial" pitchFamily="34" charset="0"/>
                        <a:cs typeface="Arial" pitchFamily="34" charset="0"/>
                      </a:endParaRPr>
                    </a:p>
                  </a:txBody>
                  <a:tcPr marL="91441" marR="91441" marT="45725" marB="45725"/>
                </a:tc>
                <a:tc>
                  <a:txBody>
                    <a:bodyPr/>
                    <a:lstStyle/>
                    <a:p>
                      <a:r>
                        <a:rPr lang="en-ZA" sz="1400" dirty="0" smtClean="0">
                          <a:latin typeface="Arial" pitchFamily="34" charset="0"/>
                          <a:cs typeface="Arial" pitchFamily="34" charset="0"/>
                        </a:rPr>
                        <a:t>Adjusted budget</a:t>
                      </a:r>
                      <a:endParaRPr lang="en-ZA" sz="1400" dirty="0">
                        <a:latin typeface="Arial" pitchFamily="34" charset="0"/>
                        <a:cs typeface="Arial" pitchFamily="34" charset="0"/>
                      </a:endParaRPr>
                    </a:p>
                  </a:txBody>
                  <a:tcPr marL="91441" marR="91441" marT="45725" marB="45725"/>
                </a:tc>
                <a:tc>
                  <a:txBody>
                    <a:bodyPr/>
                    <a:lstStyle/>
                    <a:p>
                      <a:r>
                        <a:rPr lang="en-ZA" sz="1400" dirty="0" smtClean="0">
                          <a:latin typeface="Arial" pitchFamily="34" charset="0"/>
                          <a:cs typeface="Arial" pitchFamily="34" charset="0"/>
                        </a:rPr>
                        <a:t>Actual expenditure</a:t>
                      </a:r>
                      <a:endParaRPr lang="en-ZA" sz="1400" dirty="0">
                        <a:latin typeface="Arial" pitchFamily="34" charset="0"/>
                        <a:cs typeface="Arial" pitchFamily="34" charset="0"/>
                      </a:endParaRPr>
                    </a:p>
                  </a:txBody>
                  <a:tcPr marL="91441" marR="91441" marT="45725" marB="45725"/>
                </a:tc>
                <a:tc>
                  <a:txBody>
                    <a:bodyPr/>
                    <a:lstStyle/>
                    <a:p>
                      <a:r>
                        <a:rPr lang="en-ZA" sz="1400" dirty="0" smtClean="0">
                          <a:latin typeface="Arial" pitchFamily="34" charset="0"/>
                          <a:cs typeface="Arial" pitchFamily="34" charset="0"/>
                        </a:rPr>
                        <a:t>Available </a:t>
                      </a:r>
                      <a:endParaRPr lang="en-ZA" sz="1400" dirty="0">
                        <a:latin typeface="Arial" pitchFamily="34" charset="0"/>
                        <a:cs typeface="Arial" pitchFamily="34" charset="0"/>
                      </a:endParaRPr>
                    </a:p>
                  </a:txBody>
                  <a:tcPr marL="91441" marR="91441" marT="45725" marB="45725"/>
                </a:tc>
                <a:tc rowSpan="2">
                  <a:txBody>
                    <a:bodyPr/>
                    <a:lstStyle/>
                    <a:p>
                      <a:r>
                        <a:rPr lang="en-ZA" sz="1400" dirty="0" smtClean="0">
                          <a:latin typeface="Arial" pitchFamily="34" charset="0"/>
                          <a:cs typeface="Arial" pitchFamily="34" charset="0"/>
                        </a:rPr>
                        <a:t>% spent</a:t>
                      </a:r>
                      <a:endParaRPr lang="en-ZA" sz="1400" dirty="0">
                        <a:latin typeface="Arial" pitchFamily="34" charset="0"/>
                        <a:cs typeface="Arial" pitchFamily="34" charset="0"/>
                      </a:endParaRPr>
                    </a:p>
                  </a:txBody>
                  <a:tcPr marL="91441" marR="91441" marT="45725" marB="45725"/>
                </a:tc>
              </a:tr>
              <a:tr h="321529">
                <a:tc vMerge="1">
                  <a:txBody>
                    <a:bodyPr/>
                    <a:lstStyle/>
                    <a:p>
                      <a:endParaRPr lang="en-ZA" sz="1400" dirty="0">
                        <a:latin typeface="Arial" pitchFamily="34" charset="0"/>
                        <a:cs typeface="Arial" pitchFamily="34" charset="0"/>
                      </a:endParaRPr>
                    </a:p>
                  </a:txBody>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1" marR="91441" marT="45725" marB="45725">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1" marR="91441" marT="45725" marB="45725">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1" marR="91441" marT="45725" marB="45725">
                    <a:solidFill>
                      <a:schemeClr val="accent3"/>
                    </a:solidFill>
                  </a:tcPr>
                </a:tc>
                <a:tc vMerge="1">
                  <a:txBody>
                    <a:bodyPr/>
                    <a:lstStyle/>
                    <a:p>
                      <a:endParaRPr lang="en-ZA" dirty="0"/>
                    </a:p>
                  </a:txBody>
                  <a:tcPr/>
                </a:tc>
              </a:tr>
              <a:tr h="527827">
                <a:tc>
                  <a:txBody>
                    <a:bodyPr/>
                    <a:lstStyle/>
                    <a:p>
                      <a:pPr algn="l" fontAlgn="b"/>
                      <a:r>
                        <a:rPr lang="en-ZA" sz="1400" b="0" i="0" u="none" strike="noStrike" dirty="0">
                          <a:solidFill>
                            <a:srgbClr val="000000"/>
                          </a:solidFill>
                          <a:effectLst/>
                          <a:latin typeface="Arial" pitchFamily="34" charset="0"/>
                          <a:cs typeface="Arial" pitchFamily="34" charset="0"/>
                        </a:rPr>
                        <a:t>Regional Bulk </a:t>
                      </a:r>
                      <a:r>
                        <a:rPr lang="en-ZA" sz="1400" b="0" i="0" u="none" strike="noStrike" dirty="0" smtClean="0">
                          <a:solidFill>
                            <a:srgbClr val="000000"/>
                          </a:solidFill>
                          <a:effectLst/>
                          <a:latin typeface="Arial" pitchFamily="34" charset="0"/>
                          <a:cs typeface="Arial" pitchFamily="34" charset="0"/>
                        </a:rPr>
                        <a:t>Infrastructure Grant (</a:t>
                      </a:r>
                      <a:r>
                        <a:rPr lang="en-ZA" sz="1400" b="0" i="0" u="none" strike="noStrike" dirty="0">
                          <a:solidFill>
                            <a:srgbClr val="000000"/>
                          </a:solidFill>
                          <a:effectLst/>
                          <a:latin typeface="Arial" pitchFamily="34" charset="0"/>
                          <a:cs typeface="Arial" pitchFamily="34" charset="0"/>
                        </a:rPr>
                        <a:t>RBIG</a:t>
                      </a:r>
                      <a:r>
                        <a:rPr lang="en-ZA" sz="1400" b="0" i="0" u="none" strike="noStrike" dirty="0" smtClean="0">
                          <a:solidFill>
                            <a:srgbClr val="000000"/>
                          </a:solidFill>
                          <a:effectLst/>
                          <a:latin typeface="Arial" pitchFamily="34" charset="0"/>
                          <a:cs typeface="Arial" pitchFamily="34" charset="0"/>
                        </a:rPr>
                        <a:t>):</a:t>
                      </a:r>
                      <a:r>
                        <a:rPr lang="en-ZA" sz="1400" b="0" i="0" u="none" strike="noStrike" baseline="0" dirty="0" smtClean="0">
                          <a:solidFill>
                            <a:srgbClr val="000000"/>
                          </a:solidFill>
                          <a:effectLst/>
                          <a:latin typeface="Arial" pitchFamily="34" charset="0"/>
                          <a:cs typeface="Arial" pitchFamily="34" charset="0"/>
                        </a:rPr>
                        <a:t> </a:t>
                      </a:r>
                      <a:r>
                        <a:rPr lang="en-ZA" sz="1400" b="1" i="0" u="none" strike="noStrike" dirty="0" smtClean="0">
                          <a:solidFill>
                            <a:srgbClr val="000000"/>
                          </a:solidFill>
                          <a:effectLst/>
                          <a:latin typeface="Arial" pitchFamily="34" charset="0"/>
                          <a:cs typeface="Arial" pitchFamily="34" charset="0"/>
                        </a:rPr>
                        <a:t>Direct </a:t>
                      </a:r>
                      <a:r>
                        <a:rPr lang="en-ZA" sz="1400" b="1" i="0" u="none" strike="noStrike" dirty="0">
                          <a:solidFill>
                            <a:srgbClr val="000000"/>
                          </a:solidFill>
                          <a:effectLst/>
                          <a:latin typeface="Arial" pitchFamily="34" charset="0"/>
                          <a:cs typeface="Arial" pitchFamily="34" charset="0"/>
                        </a:rPr>
                        <a:t>Grant</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1 850 000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1 849 791 </a:t>
                      </a:r>
                    </a:p>
                  </a:txBody>
                  <a:tcPr marL="9525" marR="9525"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             209 </a:t>
                      </a:r>
                      <a:endParaRPr lang="en-ZA"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r>
                        <a:rPr lang="en-ZA" sz="1400" b="0" i="0" u="none" strike="noStrike">
                          <a:solidFill>
                            <a:srgbClr val="000000"/>
                          </a:solidFill>
                          <a:effectLst/>
                          <a:latin typeface="Arial" pitchFamily="34" charset="0"/>
                          <a:cs typeface="Arial" pitchFamily="34" charset="0"/>
                        </a:rPr>
                        <a:t>100%</a:t>
                      </a:r>
                    </a:p>
                  </a:txBody>
                  <a:tcPr marL="9525" marR="9525" marT="9526" marB="0"/>
                </a:tc>
              </a:tr>
              <a:tr h="436290">
                <a:tc>
                  <a:txBody>
                    <a:bodyPr/>
                    <a:lstStyle/>
                    <a:p>
                      <a:pPr algn="l" fontAlgn="b"/>
                      <a:r>
                        <a:rPr lang="en-ZA" sz="1400" b="0" i="0" u="none" strike="noStrike" dirty="0">
                          <a:solidFill>
                            <a:srgbClr val="000000"/>
                          </a:solidFill>
                          <a:effectLst/>
                          <a:latin typeface="Arial" pitchFamily="34" charset="0"/>
                          <a:cs typeface="Arial" pitchFamily="34" charset="0"/>
                        </a:rPr>
                        <a:t>Regional Bulk </a:t>
                      </a:r>
                      <a:r>
                        <a:rPr lang="en-ZA" sz="1400" b="0" i="0" u="none" strike="noStrike" dirty="0" smtClean="0">
                          <a:solidFill>
                            <a:srgbClr val="000000"/>
                          </a:solidFill>
                          <a:effectLst/>
                          <a:latin typeface="Arial" pitchFamily="34" charset="0"/>
                          <a:cs typeface="Arial" pitchFamily="34" charset="0"/>
                        </a:rPr>
                        <a:t>Infrastructure Grant (</a:t>
                      </a:r>
                      <a:r>
                        <a:rPr lang="en-ZA" sz="1400" b="0" i="0" u="none" strike="noStrike" dirty="0">
                          <a:solidFill>
                            <a:srgbClr val="000000"/>
                          </a:solidFill>
                          <a:effectLst/>
                          <a:latin typeface="Arial" pitchFamily="34" charset="0"/>
                          <a:cs typeface="Arial" pitchFamily="34" charset="0"/>
                        </a:rPr>
                        <a:t>RBIG</a:t>
                      </a:r>
                      <a:r>
                        <a:rPr lang="en-ZA" sz="1400" b="0" i="0" u="none" strike="noStrike" dirty="0" smtClean="0">
                          <a:solidFill>
                            <a:srgbClr val="000000"/>
                          </a:solidFill>
                          <a:effectLst/>
                          <a:latin typeface="Arial" pitchFamily="34" charset="0"/>
                          <a:cs typeface="Arial" pitchFamily="34" charset="0"/>
                        </a:rPr>
                        <a:t>):</a:t>
                      </a:r>
                      <a:r>
                        <a:rPr lang="en-ZA" sz="1400" b="0" i="0" u="none" strike="noStrike" baseline="0" dirty="0" smtClean="0">
                          <a:solidFill>
                            <a:srgbClr val="000000"/>
                          </a:solidFill>
                          <a:effectLst/>
                          <a:latin typeface="Arial" pitchFamily="34" charset="0"/>
                          <a:cs typeface="Arial" pitchFamily="34" charset="0"/>
                        </a:rPr>
                        <a:t> </a:t>
                      </a:r>
                      <a:r>
                        <a:rPr lang="en-ZA" sz="1400" b="1" i="0" u="none" strike="noStrike" dirty="0" smtClean="0">
                          <a:solidFill>
                            <a:srgbClr val="000000"/>
                          </a:solidFill>
                          <a:effectLst/>
                          <a:latin typeface="Arial" pitchFamily="34" charset="0"/>
                          <a:cs typeface="Arial" pitchFamily="34" charset="0"/>
                        </a:rPr>
                        <a:t>Indirect </a:t>
                      </a:r>
                      <a:r>
                        <a:rPr lang="en-ZA" sz="1400" b="1" i="0" u="none" strike="noStrike" dirty="0">
                          <a:solidFill>
                            <a:srgbClr val="000000"/>
                          </a:solidFill>
                          <a:effectLst/>
                          <a:latin typeface="Arial" pitchFamily="34" charset="0"/>
                          <a:cs typeface="Arial" pitchFamily="34" charset="0"/>
                        </a:rPr>
                        <a:t>Grant</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3 478 829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3 481 268 </a:t>
                      </a:r>
                    </a:p>
                  </a:txBody>
                  <a:tcPr marL="9525" marR="9525"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     </a:t>
                      </a:r>
                      <a:r>
                        <a:rPr lang="en-ZA" sz="1400" b="0" i="0" u="none" strike="noStrike" dirty="0">
                          <a:solidFill>
                            <a:srgbClr val="000000"/>
                          </a:solidFill>
                          <a:effectLst/>
                          <a:latin typeface="Arial" pitchFamily="34" charset="0"/>
                          <a:cs typeface="Arial" pitchFamily="34" charset="0"/>
                        </a:rPr>
                        <a:t>-</a:t>
                      </a:r>
                      <a:r>
                        <a:rPr lang="en-ZA" sz="1400" b="0" i="0" u="none" strike="noStrike" dirty="0" smtClean="0">
                          <a:solidFill>
                            <a:srgbClr val="000000"/>
                          </a:solidFill>
                          <a:effectLst/>
                          <a:latin typeface="Arial" pitchFamily="34" charset="0"/>
                          <a:cs typeface="Arial" pitchFamily="34" charset="0"/>
                        </a:rPr>
                        <a:t>2</a:t>
                      </a:r>
                      <a:r>
                        <a:rPr lang="en-ZA" sz="1400" b="0" i="0" u="none" strike="noStrike" baseline="0" dirty="0" smtClean="0">
                          <a:solidFill>
                            <a:srgbClr val="000000"/>
                          </a:solidFill>
                          <a:effectLst/>
                          <a:latin typeface="Arial" pitchFamily="34" charset="0"/>
                          <a:cs typeface="Arial" pitchFamily="34" charset="0"/>
                        </a:rPr>
                        <a:t> 439</a:t>
                      </a:r>
                      <a:r>
                        <a:rPr lang="en-ZA" sz="1400" b="0" i="0" u="none" strike="noStrike" dirty="0" smtClean="0">
                          <a:solidFill>
                            <a:srgbClr val="000000"/>
                          </a:solidFill>
                          <a:effectLst/>
                          <a:latin typeface="Arial" pitchFamily="34" charset="0"/>
                          <a:cs typeface="Arial" pitchFamily="34" charset="0"/>
                        </a:rPr>
                        <a:t> </a:t>
                      </a:r>
                      <a:endParaRPr lang="en-ZA"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r>
                        <a:rPr lang="en-ZA" sz="1400" b="0" i="0" u="none" strike="noStrike">
                          <a:solidFill>
                            <a:srgbClr val="000000"/>
                          </a:solidFill>
                          <a:effectLst/>
                          <a:latin typeface="Arial" pitchFamily="34" charset="0"/>
                          <a:cs typeface="Arial" pitchFamily="34" charset="0"/>
                        </a:rPr>
                        <a:t>100%</a:t>
                      </a:r>
                    </a:p>
                  </a:txBody>
                  <a:tcPr marL="9525" marR="9525" marT="9526" marB="0"/>
                </a:tc>
              </a:tr>
              <a:tr h="562434">
                <a:tc>
                  <a:txBody>
                    <a:bodyPr/>
                    <a:lstStyle/>
                    <a:p>
                      <a:pPr algn="l" fontAlgn="b"/>
                      <a:r>
                        <a:rPr lang="en-US" sz="1400" b="0" i="0" u="none" strike="noStrike" dirty="0">
                          <a:solidFill>
                            <a:srgbClr val="000000"/>
                          </a:solidFill>
                          <a:effectLst/>
                          <a:latin typeface="Arial" pitchFamily="34" charset="0"/>
                          <a:cs typeface="Arial" pitchFamily="34" charset="0"/>
                        </a:rPr>
                        <a:t>Regional Bulk </a:t>
                      </a:r>
                      <a:r>
                        <a:rPr lang="en-US" sz="1400" b="0" i="0" u="none" strike="noStrike" dirty="0" smtClean="0">
                          <a:solidFill>
                            <a:srgbClr val="000000"/>
                          </a:solidFill>
                          <a:effectLst/>
                          <a:latin typeface="Arial" pitchFamily="34" charset="0"/>
                          <a:cs typeface="Arial" pitchFamily="34" charset="0"/>
                        </a:rPr>
                        <a:t>Infrastructure </a:t>
                      </a:r>
                      <a:r>
                        <a:rPr lang="en-US" sz="1400" b="0" i="0" u="none" strike="noStrike" dirty="0">
                          <a:solidFill>
                            <a:srgbClr val="000000"/>
                          </a:solidFill>
                          <a:effectLst/>
                          <a:latin typeface="Arial" pitchFamily="34" charset="0"/>
                          <a:cs typeface="Arial" pitchFamily="34" charset="0"/>
                        </a:rPr>
                        <a:t>Grant (Water Boards)</a:t>
                      </a:r>
                    </a:p>
                  </a:txBody>
                  <a:tcPr marL="9525" marR="9525" marT="9526" marB="0"/>
                </a:tc>
                <a:tc>
                  <a:txBody>
                    <a:bodyPr/>
                    <a:lstStyle/>
                    <a:p>
                      <a:pPr algn="r" fontAlgn="b"/>
                      <a:r>
                        <a:rPr lang="en-ZA" sz="1400" b="0" i="0" u="none" strike="noStrike">
                          <a:solidFill>
                            <a:srgbClr val="000000"/>
                          </a:solidFill>
                          <a:effectLst/>
                          <a:latin typeface="Arial" pitchFamily="34" charset="0"/>
                          <a:cs typeface="Arial" pitchFamily="34" charset="0"/>
                        </a:rPr>
                        <a:t>         844 773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844 773 </a:t>
                      </a:r>
                    </a:p>
                  </a:txBody>
                  <a:tcPr marL="9525" marR="9525"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                 </a:t>
                      </a:r>
                      <a:r>
                        <a:rPr lang="en-ZA" sz="1400" b="0" i="0" u="none" strike="noStrike" dirty="0">
                          <a:solidFill>
                            <a:srgbClr val="000000"/>
                          </a:solidFill>
                          <a:effectLst/>
                          <a:latin typeface="Arial" pitchFamily="34" charset="0"/>
                          <a:cs typeface="Arial" pitchFamily="34" charset="0"/>
                        </a:rPr>
                        <a:t>-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100%</a:t>
                      </a:r>
                    </a:p>
                  </a:txBody>
                  <a:tcPr marL="9525" marR="9525" marT="9526" marB="0"/>
                </a:tc>
              </a:tr>
              <a:tr h="436290">
                <a:tc>
                  <a:txBody>
                    <a:bodyPr/>
                    <a:lstStyle/>
                    <a:p>
                      <a:pPr algn="l" fontAlgn="b"/>
                      <a:r>
                        <a:rPr lang="en-ZA" sz="1400" b="0" i="0" u="none" strike="noStrike" dirty="0">
                          <a:solidFill>
                            <a:srgbClr val="000000"/>
                          </a:solidFill>
                          <a:effectLst/>
                          <a:latin typeface="Arial" pitchFamily="34" charset="0"/>
                          <a:cs typeface="Arial" pitchFamily="34" charset="0"/>
                        </a:rPr>
                        <a:t>Water Services Infrastructure Grant (WSIG</a:t>
                      </a:r>
                      <a:r>
                        <a:rPr lang="en-ZA" sz="1400" b="0" i="0" u="none" strike="noStrike" dirty="0" smtClean="0">
                          <a:solidFill>
                            <a:srgbClr val="000000"/>
                          </a:solidFill>
                          <a:effectLst/>
                          <a:latin typeface="Arial" pitchFamily="34" charset="0"/>
                          <a:cs typeface="Arial" pitchFamily="34" charset="0"/>
                        </a:rPr>
                        <a:t>):</a:t>
                      </a:r>
                      <a:r>
                        <a:rPr lang="en-ZA" sz="1400" b="0" i="0" u="none" strike="noStrike" baseline="0" dirty="0" smtClean="0">
                          <a:solidFill>
                            <a:srgbClr val="000000"/>
                          </a:solidFill>
                          <a:effectLst/>
                          <a:latin typeface="Arial" pitchFamily="34" charset="0"/>
                          <a:cs typeface="Arial" pitchFamily="34" charset="0"/>
                        </a:rPr>
                        <a:t> </a:t>
                      </a:r>
                      <a:r>
                        <a:rPr lang="en-ZA" sz="1400" b="1" i="0" u="none" strike="noStrike" dirty="0" smtClean="0">
                          <a:solidFill>
                            <a:srgbClr val="000000"/>
                          </a:solidFill>
                          <a:effectLst/>
                          <a:latin typeface="Arial" pitchFamily="34" charset="0"/>
                          <a:cs typeface="Arial" pitchFamily="34" charset="0"/>
                        </a:rPr>
                        <a:t>Direct </a:t>
                      </a:r>
                      <a:r>
                        <a:rPr lang="en-ZA" sz="1400" b="1" i="0" u="none" strike="noStrike" dirty="0">
                          <a:solidFill>
                            <a:srgbClr val="000000"/>
                          </a:solidFill>
                          <a:effectLst/>
                          <a:latin typeface="Arial" pitchFamily="34" charset="0"/>
                          <a:cs typeface="Arial" pitchFamily="34" charset="0"/>
                        </a:rPr>
                        <a:t>Grant</a:t>
                      </a:r>
                    </a:p>
                  </a:txBody>
                  <a:tcPr marL="9525" marR="9525" marT="9526" marB="0"/>
                </a:tc>
                <a:tc>
                  <a:txBody>
                    <a:bodyPr/>
                    <a:lstStyle/>
                    <a:p>
                      <a:pPr algn="r" fontAlgn="b"/>
                      <a:r>
                        <a:rPr lang="en-ZA" sz="1400" b="0" i="0" u="none" strike="noStrike">
                          <a:solidFill>
                            <a:srgbClr val="000000"/>
                          </a:solidFill>
                          <a:effectLst/>
                          <a:latin typeface="Arial" pitchFamily="34" charset="0"/>
                          <a:cs typeface="Arial" pitchFamily="34" charset="0"/>
                        </a:rPr>
                        <a:t>      2 844 982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2 830 982 </a:t>
                      </a:r>
                    </a:p>
                  </a:txBody>
                  <a:tcPr marL="9525" marR="9525"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    </a:t>
                      </a:r>
                      <a:r>
                        <a:rPr lang="en-ZA" sz="1400" b="0" i="0" u="none" strike="noStrike" dirty="0">
                          <a:solidFill>
                            <a:srgbClr val="000000"/>
                          </a:solidFill>
                          <a:effectLst/>
                          <a:latin typeface="Arial" pitchFamily="34" charset="0"/>
                          <a:cs typeface="Arial" pitchFamily="34" charset="0"/>
                        </a:rPr>
                        <a:t>14 000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100%</a:t>
                      </a:r>
                    </a:p>
                  </a:txBody>
                  <a:tcPr marL="9525" marR="9525" marT="9526" marB="0"/>
                </a:tc>
              </a:tr>
              <a:tr h="436290">
                <a:tc>
                  <a:txBody>
                    <a:bodyPr/>
                    <a:lstStyle/>
                    <a:p>
                      <a:pPr algn="l" fontAlgn="b"/>
                      <a:r>
                        <a:rPr lang="en-ZA" sz="1400" b="0" i="0" u="none" strike="noStrike" dirty="0">
                          <a:solidFill>
                            <a:srgbClr val="000000"/>
                          </a:solidFill>
                          <a:effectLst/>
                          <a:latin typeface="Arial" pitchFamily="34" charset="0"/>
                          <a:cs typeface="Arial" pitchFamily="34" charset="0"/>
                        </a:rPr>
                        <a:t>Water Services Infrastructure </a:t>
                      </a:r>
                      <a:r>
                        <a:rPr lang="en-ZA" sz="1400" b="0" i="0" u="none" strike="noStrike" dirty="0" smtClean="0">
                          <a:solidFill>
                            <a:srgbClr val="000000"/>
                          </a:solidFill>
                          <a:effectLst/>
                          <a:latin typeface="Arial" pitchFamily="34" charset="0"/>
                          <a:cs typeface="Arial" pitchFamily="34" charset="0"/>
                        </a:rPr>
                        <a:t>Grant (</a:t>
                      </a:r>
                      <a:r>
                        <a:rPr lang="en-ZA" sz="1400" b="0" i="0" u="none" strike="noStrike" dirty="0">
                          <a:solidFill>
                            <a:srgbClr val="000000"/>
                          </a:solidFill>
                          <a:effectLst/>
                          <a:latin typeface="Arial" pitchFamily="34" charset="0"/>
                          <a:cs typeface="Arial" pitchFamily="34" charset="0"/>
                        </a:rPr>
                        <a:t>WSIG) : </a:t>
                      </a:r>
                      <a:r>
                        <a:rPr lang="en-ZA" sz="1400" b="1" i="0" u="none" strike="noStrike" dirty="0" smtClean="0">
                          <a:solidFill>
                            <a:srgbClr val="000000"/>
                          </a:solidFill>
                          <a:effectLst/>
                          <a:latin typeface="Arial" pitchFamily="34" charset="0"/>
                          <a:cs typeface="Arial" pitchFamily="34" charset="0"/>
                        </a:rPr>
                        <a:t>Indirect Grant</a:t>
                      </a:r>
                      <a:endParaRPr lang="en-ZA" sz="1400" b="1"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r>
                        <a:rPr lang="en-ZA" sz="1400" b="0" i="0" u="none" strike="noStrike">
                          <a:solidFill>
                            <a:srgbClr val="000000"/>
                          </a:solidFill>
                          <a:effectLst/>
                          <a:latin typeface="Arial" pitchFamily="34" charset="0"/>
                          <a:cs typeface="Arial" pitchFamily="34" charset="0"/>
                        </a:rPr>
                        <a:t>         362 145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413 259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a:t>
                      </a:r>
                      <a:r>
                        <a:rPr lang="en-ZA" sz="1400" b="0" i="0" u="none" strike="noStrike" dirty="0" smtClean="0">
                          <a:solidFill>
                            <a:srgbClr val="000000"/>
                          </a:solidFill>
                          <a:effectLst/>
                          <a:latin typeface="Arial" pitchFamily="34" charset="0"/>
                          <a:cs typeface="Arial" pitchFamily="34" charset="0"/>
                        </a:rPr>
                        <a:t>  </a:t>
                      </a:r>
                      <a:r>
                        <a:rPr lang="en-ZA" sz="1400" b="0" i="0" u="none" strike="noStrike" dirty="0">
                          <a:solidFill>
                            <a:srgbClr val="000000"/>
                          </a:solidFill>
                          <a:effectLst/>
                          <a:latin typeface="Arial" pitchFamily="34" charset="0"/>
                          <a:cs typeface="Arial" pitchFamily="34" charset="0"/>
                        </a:rPr>
                        <a:t>-51 114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114%</a:t>
                      </a:r>
                    </a:p>
                  </a:txBody>
                  <a:tcPr marL="9525" marR="9525" marT="9526" marB="0"/>
                </a:tc>
              </a:tr>
              <a:tr h="649673">
                <a:tc>
                  <a:txBody>
                    <a:bodyPr/>
                    <a:lstStyle/>
                    <a:p>
                      <a:pPr algn="l" fontAlgn="b"/>
                      <a:r>
                        <a:rPr lang="en-ZA" sz="1400" b="0" i="0" u="none" strike="noStrike" dirty="0">
                          <a:solidFill>
                            <a:srgbClr val="000000"/>
                          </a:solidFill>
                          <a:effectLst/>
                          <a:latin typeface="Arial" pitchFamily="34" charset="0"/>
                          <a:cs typeface="Arial" pitchFamily="34" charset="0"/>
                        </a:rPr>
                        <a:t>Accelerated </a:t>
                      </a:r>
                      <a:r>
                        <a:rPr lang="en-ZA" sz="1400" b="0" i="0" u="none" strike="noStrike" dirty="0" smtClean="0">
                          <a:solidFill>
                            <a:srgbClr val="000000"/>
                          </a:solidFill>
                          <a:effectLst/>
                          <a:latin typeface="Arial" pitchFamily="34" charset="0"/>
                          <a:cs typeface="Arial" pitchFamily="34" charset="0"/>
                        </a:rPr>
                        <a:t>Community  Infrastructure</a:t>
                      </a:r>
                      <a:r>
                        <a:rPr lang="en-ZA" sz="1400" b="0" i="0" u="none" strike="noStrike" baseline="0" dirty="0" smtClean="0">
                          <a:solidFill>
                            <a:srgbClr val="000000"/>
                          </a:solidFill>
                          <a:effectLst/>
                          <a:latin typeface="Arial" pitchFamily="34" charset="0"/>
                          <a:cs typeface="Arial" pitchFamily="34" charset="0"/>
                        </a:rPr>
                        <a:t> </a:t>
                      </a:r>
                      <a:r>
                        <a:rPr lang="en-ZA" sz="1400" b="0" i="0" u="none" strike="noStrike" dirty="0" smtClean="0">
                          <a:solidFill>
                            <a:srgbClr val="000000"/>
                          </a:solidFill>
                          <a:effectLst/>
                          <a:latin typeface="Arial" pitchFamily="34" charset="0"/>
                          <a:cs typeface="Arial" pitchFamily="34" charset="0"/>
                        </a:rPr>
                        <a:t>Programme</a:t>
                      </a:r>
                      <a:r>
                        <a:rPr lang="en-ZA" sz="1400" b="0" i="0" u="none" strike="noStrike" baseline="0" dirty="0" smtClean="0">
                          <a:solidFill>
                            <a:srgbClr val="000000"/>
                          </a:solidFill>
                          <a:effectLst/>
                          <a:latin typeface="Arial" pitchFamily="34" charset="0"/>
                          <a:cs typeface="Arial" pitchFamily="34" charset="0"/>
                        </a:rPr>
                        <a:t> </a:t>
                      </a:r>
                      <a:r>
                        <a:rPr lang="en-ZA" sz="1400" b="0" i="0" u="none" strike="noStrike" dirty="0" smtClean="0">
                          <a:solidFill>
                            <a:srgbClr val="000000"/>
                          </a:solidFill>
                          <a:effectLst/>
                          <a:latin typeface="Arial" pitchFamily="34" charset="0"/>
                          <a:cs typeface="Arial" pitchFamily="34" charset="0"/>
                        </a:rPr>
                        <a:t>(ACIP</a:t>
                      </a:r>
                      <a:r>
                        <a:rPr lang="en-ZA" sz="1400" b="0" i="0" u="none" strike="noStrike" dirty="0">
                          <a:solidFill>
                            <a:srgbClr val="000000"/>
                          </a:solidFill>
                          <a:effectLst/>
                          <a:latin typeface="Arial" pitchFamily="34" charset="0"/>
                          <a:cs typeface="Arial" pitchFamily="34" charset="0"/>
                        </a:rPr>
                        <a:t>)</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206 803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206 803 </a:t>
                      </a:r>
                    </a:p>
                  </a:txBody>
                  <a:tcPr marL="9525" marR="9525"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                 </a:t>
                      </a:r>
                      <a:r>
                        <a:rPr lang="en-ZA" sz="1400" b="0" i="0" u="none" strike="noStrike" dirty="0">
                          <a:solidFill>
                            <a:srgbClr val="000000"/>
                          </a:solidFill>
                          <a:effectLst/>
                          <a:latin typeface="Arial" pitchFamily="34" charset="0"/>
                          <a:cs typeface="Arial" pitchFamily="34" charset="0"/>
                        </a:rPr>
                        <a:t>-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100%</a:t>
                      </a:r>
                    </a:p>
                  </a:txBody>
                  <a:tcPr marL="9525" marR="9525" marT="9526" marB="0"/>
                </a:tc>
              </a:tr>
              <a:tr h="378238">
                <a:tc>
                  <a:txBody>
                    <a:bodyPr/>
                    <a:lstStyle/>
                    <a:p>
                      <a:pPr algn="l" fontAlgn="b"/>
                      <a:r>
                        <a:rPr lang="en-ZA" sz="1400" b="0" i="0" u="none" strike="noStrike" dirty="0">
                          <a:solidFill>
                            <a:srgbClr val="000000"/>
                          </a:solidFill>
                          <a:effectLst/>
                          <a:latin typeface="Arial" pitchFamily="34" charset="0"/>
                          <a:cs typeface="Arial" pitchFamily="34" charset="0"/>
                        </a:rPr>
                        <a:t>Desalination Plant</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301 168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         301 168 </a:t>
                      </a:r>
                    </a:p>
                  </a:txBody>
                  <a:tcPr marL="9525" marR="9525"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                  </a:t>
                      </a:r>
                      <a:r>
                        <a:rPr lang="en-ZA" sz="1400" b="0" i="0" u="none" strike="noStrike" dirty="0">
                          <a:solidFill>
                            <a:srgbClr val="000000"/>
                          </a:solidFill>
                          <a:effectLst/>
                          <a:latin typeface="Arial" pitchFamily="34" charset="0"/>
                          <a:cs typeface="Arial" pitchFamily="34" charset="0"/>
                        </a:rPr>
                        <a:t>-   </a:t>
                      </a:r>
                    </a:p>
                  </a:txBody>
                  <a:tcPr marL="9525" marR="9525" marT="9526" marB="0"/>
                </a:tc>
                <a:tc>
                  <a:txBody>
                    <a:bodyPr/>
                    <a:lstStyle/>
                    <a:p>
                      <a:pPr algn="r" fontAlgn="b"/>
                      <a:r>
                        <a:rPr lang="en-ZA" sz="1400" b="0" i="0" u="none" strike="noStrike" dirty="0">
                          <a:solidFill>
                            <a:srgbClr val="000000"/>
                          </a:solidFill>
                          <a:effectLst/>
                          <a:latin typeface="Arial" pitchFamily="34" charset="0"/>
                          <a:cs typeface="Arial" pitchFamily="34" charset="0"/>
                        </a:rPr>
                        <a:t>100%</a:t>
                      </a:r>
                    </a:p>
                  </a:txBody>
                  <a:tcPr marL="9525" marR="9525" marT="9526" marB="0"/>
                </a:tc>
              </a:tr>
              <a:tr h="378238">
                <a:tc>
                  <a:txBody>
                    <a:bodyPr/>
                    <a:lstStyle/>
                    <a:p>
                      <a:pPr algn="l" fontAlgn="b"/>
                      <a:r>
                        <a:rPr lang="fr-FR" sz="1400" b="1" i="0" u="none" strike="noStrike" dirty="0" smtClean="0">
                          <a:solidFill>
                            <a:srgbClr val="000000"/>
                          </a:solidFill>
                          <a:effectLst/>
                          <a:latin typeface="Arial" pitchFamily="34" charset="0"/>
                          <a:cs typeface="Arial" pitchFamily="34" charset="0"/>
                        </a:rPr>
                        <a:t>Total</a:t>
                      </a:r>
                      <a:endParaRPr lang="fr-FR" sz="1400" b="1" i="0" u="none" strike="noStrike" dirty="0">
                        <a:solidFill>
                          <a:srgbClr val="000000"/>
                        </a:solidFill>
                        <a:effectLst/>
                        <a:latin typeface="Arial" pitchFamily="34" charset="0"/>
                        <a:cs typeface="Arial" pitchFamily="34" charset="0"/>
                      </a:endParaRPr>
                    </a:p>
                  </a:txBody>
                  <a:tcPr marL="9525" marR="9525" marT="9526" marB="0"/>
                </a:tc>
                <a:tc>
                  <a:txBody>
                    <a:bodyPr/>
                    <a:lstStyle/>
                    <a:p>
                      <a:pPr marL="0" algn="r" defTabSz="457200" rtl="0" eaLnBrk="1" fontAlgn="b" latinLnBrk="0" hangingPunct="1"/>
                      <a:r>
                        <a:rPr lang="en-ZA" sz="1400" b="1" i="0" u="none" strike="noStrike" kern="1200" dirty="0">
                          <a:solidFill>
                            <a:srgbClr val="000000"/>
                          </a:solidFill>
                          <a:effectLst/>
                          <a:latin typeface="Arial" pitchFamily="34" charset="0"/>
                          <a:ea typeface="+mn-ea"/>
                          <a:cs typeface="Arial" pitchFamily="34" charset="0"/>
                        </a:rPr>
                        <a:t>9 888 700</a:t>
                      </a:r>
                    </a:p>
                  </a:txBody>
                  <a:tcPr marL="6350" marR="6350" marT="6351" marB="0"/>
                </a:tc>
                <a:tc>
                  <a:txBody>
                    <a:bodyPr/>
                    <a:lstStyle/>
                    <a:p>
                      <a:pPr marL="0" algn="r" defTabSz="457200" rtl="0" eaLnBrk="1" fontAlgn="b" latinLnBrk="0" hangingPunct="1"/>
                      <a:r>
                        <a:rPr lang="en-ZA" sz="1400" b="1" i="0" u="none" strike="noStrike" kern="1200" dirty="0">
                          <a:solidFill>
                            <a:srgbClr val="000000"/>
                          </a:solidFill>
                          <a:effectLst/>
                          <a:latin typeface="Arial" pitchFamily="34" charset="0"/>
                          <a:ea typeface="+mn-ea"/>
                          <a:cs typeface="Arial" pitchFamily="34" charset="0"/>
                        </a:rPr>
                        <a:t>9 928 044</a:t>
                      </a:r>
                    </a:p>
                  </a:txBody>
                  <a:tcPr marL="6350" marR="6350" marT="6351" marB="0"/>
                </a:tc>
                <a:tc>
                  <a:txBody>
                    <a:bodyPr/>
                    <a:lstStyle/>
                    <a:p>
                      <a:pPr marL="0" algn="r" defTabSz="457200" rtl="0" eaLnBrk="1" fontAlgn="b" latinLnBrk="0" hangingPunct="1"/>
                      <a:r>
                        <a:rPr lang="en-ZA" sz="1400" b="1" i="0" u="none" strike="noStrike" kern="1200" dirty="0">
                          <a:solidFill>
                            <a:srgbClr val="000000"/>
                          </a:solidFill>
                          <a:effectLst/>
                          <a:latin typeface="Arial" pitchFamily="34" charset="0"/>
                          <a:ea typeface="+mn-ea"/>
                          <a:cs typeface="Arial" pitchFamily="34" charset="0"/>
                        </a:rPr>
                        <a:t>-</a:t>
                      </a:r>
                      <a:r>
                        <a:rPr lang="en-ZA" sz="1400" b="1" i="0" u="none" strike="noStrike" kern="1200" dirty="0" smtClean="0">
                          <a:solidFill>
                            <a:srgbClr val="000000"/>
                          </a:solidFill>
                          <a:effectLst/>
                          <a:latin typeface="Arial" pitchFamily="34" charset="0"/>
                          <a:ea typeface="+mn-ea"/>
                          <a:cs typeface="Arial" pitchFamily="34" charset="0"/>
                        </a:rPr>
                        <a:t>39 344</a:t>
                      </a:r>
                      <a:endParaRPr lang="en-ZA" sz="1400" b="1" i="0" u="none" strike="noStrike" kern="1200" dirty="0">
                        <a:solidFill>
                          <a:srgbClr val="000000"/>
                        </a:solidFill>
                        <a:effectLst/>
                        <a:latin typeface="Arial" pitchFamily="34" charset="0"/>
                        <a:ea typeface="+mn-ea"/>
                        <a:cs typeface="Arial" pitchFamily="34" charset="0"/>
                      </a:endParaRPr>
                    </a:p>
                  </a:txBody>
                  <a:tcPr marL="6350" marR="6350" marT="6351"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5" marR="9525" marT="9526" marB="0"/>
                </a:tc>
              </a:tr>
            </a:tbl>
          </a:graphicData>
        </a:graphic>
      </p:graphicFrame>
      <p:sp>
        <p:nvSpPr>
          <p:cNvPr id="23627" name="Slide Number Placeholder 3"/>
          <p:cNvSpPr>
            <a:spLocks noGrp="1"/>
          </p:cNvSpPr>
          <p:nvPr>
            <p:ph type="sldNum" sz="quarter" idx="12"/>
          </p:nvPr>
        </p:nvSpPr>
        <p:spPr bwMode="auto">
          <a:xfrm>
            <a:off x="6994525"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4CD3501-7AD9-48EA-953F-032EF64B9664}" type="slidenum">
              <a:rPr lang="en-US" altLang="en-US" sz="1400" smtClean="0"/>
              <a:pPr eaLnBrk="1" hangingPunct="1"/>
              <a:t>20</a:t>
            </a:fld>
            <a:endParaRPr lang="en-US" altLang="en-US"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484313" y="106363"/>
            <a:ext cx="7202487" cy="1036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t>Regional bulk infrastructure grant </a:t>
            </a:r>
            <a:br>
              <a:rPr lang="en-ZA" altLang="en-US" sz="3200" smtClean="0"/>
            </a:br>
            <a:r>
              <a:rPr lang="en-ZA" altLang="en-US" sz="3200" smtClean="0"/>
              <a:t>(direct transfers – schedule 5B)</a:t>
            </a:r>
          </a:p>
        </p:txBody>
      </p:sp>
      <p:sp>
        <p:nvSpPr>
          <p:cNvPr id="24579"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C2DD62BC-30DC-4CA5-BB13-47B648C053AB}" type="slidenum">
              <a:rPr lang="en-US" altLang="en-US" sz="1400" smtClean="0"/>
              <a:pPr eaLnBrk="1" hangingPunct="1"/>
              <a:t>21</a:t>
            </a:fld>
            <a:endParaRPr lang="en-US" altLang="en-US" sz="1400" smtClean="0"/>
          </a:p>
        </p:txBody>
      </p:sp>
      <p:sp>
        <p:nvSpPr>
          <p:cNvPr id="24580" name="Content Placeholder 5"/>
          <p:cNvSpPr>
            <a:spLocks noGrp="1"/>
          </p:cNvSpPr>
          <p:nvPr>
            <p:ph idx="1"/>
          </p:nvPr>
        </p:nvSpPr>
        <p:spPr bwMode="auto">
          <a:xfrm>
            <a:off x="1484313" y="1395413"/>
            <a:ext cx="7202487" cy="47831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altLang="en-US" sz="1600" b="1" u="sng" smtClean="0"/>
              <a:t>Budget allocation for 2016/17</a:t>
            </a:r>
            <a:r>
              <a:rPr lang="en-ZA" altLang="en-US" sz="1600" smtClean="0"/>
              <a:t>: R 1,8 billion</a:t>
            </a:r>
          </a:p>
          <a:p>
            <a:pPr algn="just"/>
            <a:r>
              <a:rPr lang="en-ZA" altLang="en-US" sz="1600" b="1" u="sng" smtClean="0"/>
              <a:t>Number of projects planned for construction</a:t>
            </a:r>
            <a:r>
              <a:rPr lang="en-ZA" altLang="en-US" sz="1600" smtClean="0"/>
              <a:t>: 29 of which 28 were implemented</a:t>
            </a:r>
          </a:p>
          <a:p>
            <a:pPr algn="just"/>
            <a:r>
              <a:rPr lang="en-ZA" altLang="en-US" sz="1600" b="1" u="sng" smtClean="0"/>
              <a:t>Transferred amount for 2016/17</a:t>
            </a:r>
            <a:r>
              <a:rPr lang="en-ZA" altLang="en-US" sz="1600" smtClean="0"/>
              <a:t>: 99,98% (rounded off to 100%)</a:t>
            </a:r>
          </a:p>
          <a:p>
            <a:pPr algn="just"/>
            <a:r>
              <a:rPr lang="en-ZA" altLang="en-US" sz="1600" b="1" u="sng" smtClean="0"/>
              <a:t>Actual expenditure of transferred amount:</a:t>
            </a:r>
            <a:r>
              <a:rPr lang="en-ZA" altLang="en-US" sz="1600" smtClean="0"/>
              <a:t> The actual expenditure will be confirmed when the National Treasury has finalised the rollover applications from respective municipalities.</a:t>
            </a:r>
            <a:endParaRPr lang="en-ZA" altLang="en-US" sz="1600" b="1" u="sng" smtClean="0"/>
          </a:p>
          <a:p>
            <a:pPr algn="just"/>
            <a:r>
              <a:rPr lang="en-ZA" altLang="en-US" sz="1600" b="1" u="sng" smtClean="0"/>
              <a:t>Reasons for variance</a:t>
            </a:r>
            <a:r>
              <a:rPr lang="en-ZA" altLang="en-US" sz="1600" smtClean="0"/>
              <a:t>: The department withheld the transfer of R 209 000 to Cederberg municipality due to non-compliance with DoRA</a:t>
            </a:r>
            <a:endParaRPr lang="nl-NL" altLang="en-US" sz="1600" smtClean="0"/>
          </a:p>
          <a:p>
            <a:pPr algn="just"/>
            <a:endParaRPr lang="en-ZA" altLang="en-US"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idx="1"/>
          </p:nvPr>
        </p:nvSpPr>
        <p:spPr bwMode="auto">
          <a:xfrm>
            <a:off x="1095375" y="146050"/>
            <a:ext cx="8245475" cy="9255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endParaRPr lang="en-ZA" sz="2800" smtClean="0">
              <a:solidFill>
                <a:schemeClr val="tx1"/>
              </a:solidFill>
              <a:latin typeface="Arial" pitchFamily="34" charset="0"/>
              <a:cs typeface="Arial" pitchFamily="34" charset="0"/>
            </a:endParaRPr>
          </a:p>
          <a:p>
            <a:pPr algn="ctr"/>
            <a:endParaRPr lang="en-ZA" sz="2800" smtClean="0">
              <a:solidFill>
                <a:schemeClr val="tx1"/>
              </a:solidFill>
              <a:latin typeface="Arial" pitchFamily="34" charset="0"/>
              <a:cs typeface="Arial" pitchFamily="34" charset="0"/>
            </a:endParaRPr>
          </a:p>
          <a:p>
            <a:pPr algn="ctr"/>
            <a:endParaRPr lang="en-ZA" sz="2800" smtClean="0">
              <a:solidFill>
                <a:schemeClr val="tx1"/>
              </a:solidFill>
              <a:latin typeface="Arial" pitchFamily="34" charset="0"/>
              <a:cs typeface="Arial" pitchFamily="34" charset="0"/>
            </a:endParaRPr>
          </a:p>
          <a:p>
            <a:pPr algn="ctr"/>
            <a:r>
              <a:rPr lang="en-ZA" sz="3200" smtClean="0">
                <a:solidFill>
                  <a:schemeClr val="tx1"/>
                </a:solidFill>
                <a:latin typeface="Arial" pitchFamily="34" charset="0"/>
                <a:cs typeface="Arial" pitchFamily="34" charset="0"/>
              </a:rPr>
              <a:t>RBIG Schedule 5B Transfers and Actual Expenditure</a:t>
            </a:r>
          </a:p>
        </p:txBody>
      </p:sp>
      <p:sp>
        <p:nvSpPr>
          <p:cNvPr id="23555" name="Slide Number Placehold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fld id="{2DB2E24C-539A-4474-9196-6EE5BB1EB8DA}" type="slidenum">
              <a:rPr lang="en-US" sz="1800" smtClean="0">
                <a:latin typeface="Calibri" pitchFamily="34" charset="0"/>
              </a:rPr>
              <a:pPr eaLnBrk="1" hangingPunct="1">
                <a:defRPr/>
              </a:pPr>
              <a:t>22</a:t>
            </a:fld>
            <a:endParaRPr lang="en-US" sz="1800" smtClean="0">
              <a:latin typeface="Calibri" pitchFamily="34" charset="0"/>
            </a:endParaRPr>
          </a:p>
        </p:txBody>
      </p:sp>
      <p:graphicFrame>
        <p:nvGraphicFramePr>
          <p:cNvPr id="3" name="Table 2"/>
          <p:cNvGraphicFramePr>
            <a:graphicFrameLocks noGrp="1"/>
          </p:cNvGraphicFramePr>
          <p:nvPr/>
        </p:nvGraphicFramePr>
        <p:xfrm>
          <a:off x="1546225" y="1071563"/>
          <a:ext cx="7443788" cy="5192719"/>
        </p:xfrm>
        <a:graphic>
          <a:graphicData uri="http://schemas.openxmlformats.org/drawingml/2006/table">
            <a:tbl>
              <a:tblPr/>
              <a:tblGrid>
                <a:gridCol w="3836342"/>
                <a:gridCol w="1236054"/>
                <a:gridCol w="1190275"/>
                <a:gridCol w="1181117"/>
              </a:tblGrid>
              <a:tr h="309427">
                <a:tc>
                  <a:txBody>
                    <a:bodyPr/>
                    <a:lstStyle/>
                    <a:p>
                      <a:pPr algn="l" fontAlgn="t"/>
                      <a:r>
                        <a:rPr lang="en-ZA" sz="1000" b="1" i="0" u="none" strike="noStrike" dirty="0">
                          <a:solidFill>
                            <a:srgbClr val="000000"/>
                          </a:solidFill>
                          <a:effectLst/>
                          <a:latin typeface="Calibri"/>
                        </a:rPr>
                        <a:t>REGIONAL BULK INFRA GRANT</a:t>
                      </a:r>
                    </a:p>
                  </a:txBody>
                  <a:tcPr marL="4614" marR="4614" marT="46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t"/>
                      <a:r>
                        <a:rPr lang="en-ZA" sz="1000" b="1" i="0" u="none" strike="noStrike" dirty="0">
                          <a:solidFill>
                            <a:srgbClr val="000000"/>
                          </a:solidFill>
                          <a:effectLst/>
                          <a:latin typeface="Calibri"/>
                        </a:rPr>
                        <a:t>Revised Budget 2017/18</a:t>
                      </a:r>
                    </a:p>
                  </a:txBody>
                  <a:tcPr marL="4614" marR="4614" marT="46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t"/>
                      <a:r>
                        <a:rPr lang="en-ZA" sz="1000" b="1" i="0" u="none" strike="noStrike" dirty="0">
                          <a:solidFill>
                            <a:srgbClr val="000000"/>
                          </a:solidFill>
                          <a:effectLst/>
                          <a:latin typeface="Calibri"/>
                        </a:rPr>
                        <a:t>Actual Transferred         31 March  2017</a:t>
                      </a:r>
                    </a:p>
                  </a:txBody>
                  <a:tcPr marL="4614" marR="4614" marT="46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t"/>
                      <a:r>
                        <a:rPr lang="en-ZA" sz="1000" b="1" i="0" u="none" strike="noStrike" dirty="0">
                          <a:solidFill>
                            <a:srgbClr val="000000"/>
                          </a:solidFill>
                          <a:effectLst/>
                          <a:latin typeface="Calibri"/>
                        </a:rPr>
                        <a:t>Actual Expenditure by Municipality</a:t>
                      </a:r>
                    </a:p>
                  </a:txBody>
                  <a:tcPr marL="4614" marR="4614" marT="46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259">
                <a:tc>
                  <a:txBody>
                    <a:bodyPr/>
                    <a:lstStyle/>
                    <a:p>
                      <a:pPr algn="l" fontAlgn="b"/>
                      <a:r>
                        <a:rPr lang="en-ZA" sz="1000" b="0" i="0" u="none" strike="noStrike" dirty="0">
                          <a:solidFill>
                            <a:srgbClr val="000000"/>
                          </a:solidFill>
                          <a:effectLst/>
                          <a:latin typeface="Calibri"/>
                        </a:rPr>
                        <a:t>CD:FREE STATE REGION</a:t>
                      </a:r>
                    </a:p>
                  </a:txBody>
                  <a:tcPr marL="55366"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dirty="0">
                          <a:solidFill>
                            <a:srgbClr val="000000"/>
                          </a:solidFill>
                          <a:effectLst/>
                          <a:latin typeface="Calibri"/>
                        </a:rPr>
                        <a:t>FS191 SETSOTO</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45 716 000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45 716 000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40 212</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1" i="0" u="none" strike="noStrike" dirty="0">
                          <a:solidFill>
                            <a:srgbClr val="000000"/>
                          </a:solidFill>
                          <a:effectLst/>
                          <a:latin typeface="Calibri"/>
                        </a:rPr>
                        <a:t>TOTAL CD:FREE STATE REGION</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45 716 000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45 716 000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40 212</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259">
                <a:tc>
                  <a:txBody>
                    <a:bodyPr/>
                    <a:lstStyle/>
                    <a:p>
                      <a:pPr algn="l" fontAlgn="b"/>
                      <a:r>
                        <a:rPr lang="en-ZA" sz="1000" b="0" i="0" u="none" strike="noStrike" dirty="0">
                          <a:solidFill>
                            <a:srgbClr val="000000"/>
                          </a:solidFill>
                          <a:effectLst/>
                          <a:latin typeface="Calibri"/>
                        </a:rPr>
                        <a:t>CD:N WEST</a:t>
                      </a:r>
                    </a:p>
                  </a:txBody>
                  <a:tcPr marL="55366"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a:solidFill>
                            <a:srgbClr val="000000"/>
                          </a:solidFill>
                          <a:effectLst/>
                          <a:latin typeface="Calibri"/>
                        </a:rPr>
                        <a:t>DC39 DR RUTH SEGOMTSI MOMPTI MUN</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128 339 000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128 339 000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87 195 000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1" i="0" u="none" strike="noStrike" dirty="0">
                          <a:solidFill>
                            <a:srgbClr val="000000"/>
                          </a:solidFill>
                          <a:effectLst/>
                          <a:latin typeface="Calibri"/>
                        </a:rPr>
                        <a:t>TOTAL CD:N WEST</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128 339 000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128 339 000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87 195 000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259">
                <a:tc>
                  <a:txBody>
                    <a:bodyPr/>
                    <a:lstStyle/>
                    <a:p>
                      <a:pPr algn="l" fontAlgn="b"/>
                      <a:r>
                        <a:rPr lang="en-ZA" sz="1000" b="0" i="0" u="none" strike="noStrike" dirty="0">
                          <a:solidFill>
                            <a:srgbClr val="000000"/>
                          </a:solidFill>
                          <a:effectLst/>
                          <a:latin typeface="Calibri"/>
                        </a:rPr>
                        <a:t>EC:DIR:INFRASTRUCTURE DEV MAN</a:t>
                      </a:r>
                    </a:p>
                  </a:txBody>
                  <a:tcPr marL="55366"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fr-FR" sz="1000" b="0" i="0" u="none" strike="noStrike">
                          <a:solidFill>
                            <a:srgbClr val="000000"/>
                          </a:solidFill>
                          <a:effectLst/>
                          <a:latin typeface="Calibri"/>
                        </a:rPr>
                        <a:t>DC13 CHRIS HANI DIST MUNICIPALIT</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332 906 000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332 906 000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285 800 000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pt-BR" sz="1000" b="0" i="0" u="none" strike="noStrike" dirty="0">
                          <a:solidFill>
                            <a:srgbClr val="000000"/>
                          </a:solidFill>
                          <a:effectLst/>
                          <a:latin typeface="Calibri"/>
                        </a:rPr>
                        <a:t>DC14 JOE GQABI DISTR MUNICIPALTY</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12 945 000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12 945 000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9 728 000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a:solidFill>
                            <a:srgbClr val="000000"/>
                          </a:solidFill>
                          <a:effectLst/>
                          <a:latin typeface="Calibri"/>
                        </a:rPr>
                        <a:t>DC15 OR TAMBO DIST MUNICIPALITY</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343 183 000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343 183 000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343 053 000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1" i="0" u="none" strike="noStrike" dirty="0">
                          <a:solidFill>
                            <a:srgbClr val="000000"/>
                          </a:solidFill>
                          <a:effectLst/>
                          <a:latin typeface="Calibri"/>
                        </a:rPr>
                        <a:t>TOTAL EC:DIR:INFRASTRUCTURE DEV MAN</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689 034 000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689 034 000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638 581 000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259">
                <a:tc>
                  <a:txBody>
                    <a:bodyPr/>
                    <a:lstStyle/>
                    <a:p>
                      <a:pPr algn="l" fontAlgn="b"/>
                      <a:r>
                        <a:rPr lang="en-ZA" sz="1000" b="0" i="0" u="none" strike="noStrike">
                          <a:solidFill>
                            <a:srgbClr val="000000"/>
                          </a:solidFill>
                          <a:effectLst/>
                          <a:latin typeface="Calibri"/>
                        </a:rPr>
                        <a:t>    KZN:DIR:INFRASTRUCT DEV &amp; MAINT</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a:solidFill>
                            <a:srgbClr val="000000"/>
                          </a:solidFill>
                          <a:effectLst/>
                          <a:latin typeface="Calibri"/>
                        </a:rPr>
                        <a:t>DC21 UGU DISTRICT MUNICIPALITY</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12 776 000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12 776 000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4 819 000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a:solidFill>
                            <a:srgbClr val="000000"/>
                          </a:solidFill>
                          <a:effectLst/>
                          <a:latin typeface="Calibri"/>
                        </a:rPr>
                        <a:t>DC23 UTHUKELA DIST MUNICIPALITY</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64 000 000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64 000 000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11 908 000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a:solidFill>
                            <a:srgbClr val="000000"/>
                          </a:solidFill>
                          <a:effectLst/>
                          <a:latin typeface="Calibri"/>
                        </a:rPr>
                        <a:t>DC24 UMZINYATHI DIST MUNICIPAL</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106 377 000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106 377 000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71 754 000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a:solidFill>
                            <a:srgbClr val="000000"/>
                          </a:solidFill>
                          <a:effectLst/>
                          <a:latin typeface="Calibri"/>
                        </a:rPr>
                        <a:t>DC26 ZULULAND DIST MUNICIPALITY</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142 011 000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142 011 000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142 011 000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a:solidFill>
                            <a:srgbClr val="000000"/>
                          </a:solidFill>
                          <a:effectLst/>
                          <a:latin typeface="Calibri"/>
                        </a:rPr>
                        <a:t>DC28 UTHUNGULU DIST MUNICIPAL</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211 224 000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211 224 000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185 527 000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259">
                <a:tc>
                  <a:txBody>
                    <a:bodyPr/>
                    <a:lstStyle/>
                    <a:p>
                      <a:pPr algn="l" fontAlgn="b"/>
                      <a:r>
                        <a:rPr lang="en-ZA" sz="1000" b="0" i="0" u="none" strike="noStrike">
                          <a:solidFill>
                            <a:srgbClr val="000000"/>
                          </a:solidFill>
                          <a:effectLst/>
                          <a:latin typeface="Calibri"/>
                        </a:rPr>
                        <a:t>DC43 HARRY GWALA DISTRICT MUN</a:t>
                      </a:r>
                    </a:p>
                  </a:txBody>
                  <a:tcPr marL="110733"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48 000 000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48 000 000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2 554 000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630">
                <a:tc>
                  <a:txBody>
                    <a:bodyPr/>
                    <a:lstStyle/>
                    <a:p>
                      <a:pPr algn="l" fontAlgn="b"/>
                      <a:r>
                        <a:rPr lang="en-ZA" sz="1000" b="1" i="0" u="none" strike="noStrike" dirty="0">
                          <a:solidFill>
                            <a:srgbClr val="000000"/>
                          </a:solidFill>
                          <a:effectLst/>
                          <a:latin typeface="Calibri"/>
                        </a:rPr>
                        <a:t>TOTAL KZN:DIR:INFRASTRUCT DEV &amp; MAINT</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584 388 000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584 388 000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418 573 000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idx="1"/>
          </p:nvPr>
        </p:nvSpPr>
        <p:spPr bwMode="auto">
          <a:xfrm>
            <a:off x="931863" y="0"/>
            <a:ext cx="8143875" cy="1101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endParaRPr lang="en-ZA" sz="2800" b="1" smtClean="0">
              <a:solidFill>
                <a:schemeClr val="tx1"/>
              </a:solidFill>
              <a:latin typeface="Arial" pitchFamily="34" charset="0"/>
              <a:cs typeface="Arial" pitchFamily="34" charset="0"/>
            </a:endParaRPr>
          </a:p>
          <a:p>
            <a:pPr algn="ctr"/>
            <a:r>
              <a:rPr lang="en-ZA" sz="2800" b="1" smtClean="0">
                <a:solidFill>
                  <a:schemeClr val="tx1"/>
                </a:solidFill>
                <a:latin typeface="Arial" pitchFamily="34" charset="0"/>
                <a:cs typeface="Arial" pitchFamily="34" charset="0"/>
              </a:rPr>
              <a:t>   </a:t>
            </a:r>
            <a:r>
              <a:rPr lang="en-ZA" sz="3200" smtClean="0">
                <a:solidFill>
                  <a:schemeClr val="tx1"/>
                </a:solidFill>
                <a:latin typeface="Arial" pitchFamily="34" charset="0"/>
                <a:cs typeface="Arial" pitchFamily="34" charset="0"/>
              </a:rPr>
              <a:t>RBIG Schedule 5B Transfers and Actual Expenditure …</a:t>
            </a:r>
          </a:p>
        </p:txBody>
      </p:sp>
      <p:sp>
        <p:nvSpPr>
          <p:cNvPr id="24579" name="Slide Number Placehold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fld id="{70E0C41E-1E46-4355-A891-23AA65784B9C}" type="slidenum">
              <a:rPr lang="en-US" sz="1800" smtClean="0">
                <a:latin typeface="Calibri" pitchFamily="34" charset="0"/>
              </a:rPr>
              <a:pPr eaLnBrk="1" hangingPunct="1">
                <a:defRPr/>
              </a:pPr>
              <a:t>23</a:t>
            </a:fld>
            <a:endParaRPr lang="en-US" sz="1800" smtClean="0">
              <a:latin typeface="Calibri" pitchFamily="34" charset="0"/>
            </a:endParaRPr>
          </a:p>
        </p:txBody>
      </p:sp>
      <p:graphicFrame>
        <p:nvGraphicFramePr>
          <p:cNvPr id="3" name="Table 2"/>
          <p:cNvGraphicFramePr>
            <a:graphicFrameLocks noGrp="1"/>
          </p:cNvGraphicFramePr>
          <p:nvPr/>
        </p:nvGraphicFramePr>
        <p:xfrm>
          <a:off x="1546225" y="1255713"/>
          <a:ext cx="7434263" cy="5100635"/>
        </p:xfrm>
        <a:graphic>
          <a:graphicData uri="http://schemas.openxmlformats.org/drawingml/2006/table">
            <a:tbl>
              <a:tblPr/>
              <a:tblGrid>
                <a:gridCol w="3831434"/>
                <a:gridCol w="1234471"/>
                <a:gridCol w="1188752"/>
                <a:gridCol w="1179606"/>
              </a:tblGrid>
              <a:tr h="549479">
                <a:tc>
                  <a:txBody>
                    <a:bodyPr/>
                    <a:lstStyle/>
                    <a:p>
                      <a:pPr algn="l" fontAlgn="t"/>
                      <a:r>
                        <a:rPr lang="en-ZA" sz="1100" b="1" i="0" u="none" strike="noStrike" dirty="0">
                          <a:solidFill>
                            <a:srgbClr val="000000"/>
                          </a:solidFill>
                          <a:effectLst/>
                          <a:latin typeface="Calibri"/>
                        </a:rPr>
                        <a:t>REGIONAL BULK INFRA GRANT</a:t>
                      </a:r>
                    </a:p>
                  </a:txBody>
                  <a:tcPr marL="4614" marR="4614" marT="46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t"/>
                      <a:r>
                        <a:rPr lang="en-ZA" sz="1100" b="1" i="0" u="none" strike="noStrike" dirty="0">
                          <a:solidFill>
                            <a:srgbClr val="000000"/>
                          </a:solidFill>
                          <a:effectLst/>
                          <a:latin typeface="Calibri"/>
                        </a:rPr>
                        <a:t>Revised Budget 2017/18</a:t>
                      </a:r>
                    </a:p>
                  </a:txBody>
                  <a:tcPr marL="4614" marR="4614" marT="46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t"/>
                      <a:r>
                        <a:rPr lang="en-ZA" sz="1100" b="1" i="0" u="none" strike="noStrike" dirty="0">
                          <a:solidFill>
                            <a:srgbClr val="000000"/>
                          </a:solidFill>
                          <a:effectLst/>
                          <a:latin typeface="Calibri"/>
                        </a:rPr>
                        <a:t>Actual Transferred         31 March  2017</a:t>
                      </a:r>
                    </a:p>
                  </a:txBody>
                  <a:tcPr marL="4614" marR="4614" marT="46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t"/>
                      <a:r>
                        <a:rPr lang="en-ZA" sz="1100" b="1" i="0" u="none" strike="noStrike" dirty="0">
                          <a:solidFill>
                            <a:srgbClr val="000000"/>
                          </a:solidFill>
                          <a:effectLst/>
                          <a:latin typeface="Calibri"/>
                        </a:rPr>
                        <a:t>Actual Expenditure by Municipality</a:t>
                      </a:r>
                    </a:p>
                  </a:txBody>
                  <a:tcPr marL="4614" marR="4614" marT="46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842">
                <a:tc>
                  <a:txBody>
                    <a:bodyPr/>
                    <a:lstStyle/>
                    <a:p>
                      <a:pPr algn="l" fontAlgn="b"/>
                      <a:r>
                        <a:rPr lang="en-ZA" sz="1100" b="0" i="0" u="none" strike="noStrike" dirty="0">
                          <a:solidFill>
                            <a:srgbClr val="000000"/>
                          </a:solidFill>
                          <a:effectLst/>
                          <a:latin typeface="Calibri"/>
                        </a:rPr>
                        <a:t>   LP:DIR:INFRASTRUCT DEV &amp; MAINT</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0" i="0" u="none" strike="noStrike">
                          <a:solidFill>
                            <a:srgbClr val="000000"/>
                          </a:solidFill>
                          <a:effectLst/>
                          <a:latin typeface="Calibri"/>
                        </a:rPr>
                        <a:t>LIM354 POLOKWANE</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180 159 000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180 159 000</a:t>
                      </a:r>
                    </a:p>
                  </a:txBody>
                  <a:tcPr marL="4614" marR="4614" marT="461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180 159 000</a:t>
                      </a:r>
                    </a:p>
                  </a:txBody>
                  <a:tcPr marL="4614" marR="4614" marT="46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1" i="0" u="none" strike="noStrike" dirty="0">
                          <a:solidFill>
                            <a:srgbClr val="000000"/>
                          </a:solidFill>
                          <a:effectLst/>
                          <a:latin typeface="Calibri"/>
                        </a:rPr>
                        <a:t>TOTAL LP:DIR:INFRASTRUCT DEV &amp; MAINT</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180 159 000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180 159 000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180 159 000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842">
                <a:tc>
                  <a:txBody>
                    <a:bodyPr/>
                    <a:lstStyle/>
                    <a:p>
                      <a:pPr algn="l" fontAlgn="b"/>
                      <a:r>
                        <a:rPr lang="en-ZA" sz="1100" b="0" i="0" u="none" strike="noStrike">
                          <a:solidFill>
                            <a:srgbClr val="000000"/>
                          </a:solidFill>
                          <a:effectLst/>
                          <a:latin typeface="Calibri"/>
                        </a:rPr>
                        <a:t>MP:DIR:INFRASTRUCT DEV &amp; MAINT</a:t>
                      </a:r>
                    </a:p>
                  </a:txBody>
                  <a:tcPr marL="55359"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fr-FR" sz="1100" b="0" i="0" u="none" strike="noStrike">
                          <a:solidFill>
                            <a:srgbClr val="000000"/>
                          </a:solidFill>
                          <a:effectLst/>
                          <a:latin typeface="Calibri"/>
                        </a:rPr>
                        <a:t>DC30 GERT SIBANDE DIST MUNICIPAL</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97 264 000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97 264 000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67 106 000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0" i="0" u="none" strike="noStrike">
                          <a:solidFill>
                            <a:srgbClr val="000000"/>
                          </a:solidFill>
                          <a:effectLst/>
                          <a:latin typeface="Calibri"/>
                        </a:rPr>
                        <a:t>MP325 BUSHBUCKRIDGE</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40 000 000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40 000 000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33 605 000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1" i="0" u="none" strike="noStrike" dirty="0">
                          <a:solidFill>
                            <a:srgbClr val="000000"/>
                          </a:solidFill>
                          <a:effectLst/>
                          <a:latin typeface="Calibri"/>
                        </a:rPr>
                        <a:t>TOTAL MP:DIR:INFRASTRUCT DEV &amp; MAINT</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137 264 000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137 264 000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100 711 000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842">
                <a:tc>
                  <a:txBody>
                    <a:bodyPr/>
                    <a:lstStyle/>
                    <a:p>
                      <a:pPr algn="l" fontAlgn="b"/>
                      <a:r>
                        <a:rPr lang="en-ZA" sz="1100" b="0" i="0" u="none" strike="noStrike">
                          <a:solidFill>
                            <a:srgbClr val="000000"/>
                          </a:solidFill>
                          <a:effectLst/>
                          <a:latin typeface="Calibri"/>
                        </a:rPr>
                        <a:t>NC:DIR:INFRASTRUCT DEV &amp; MAINT</a:t>
                      </a:r>
                    </a:p>
                  </a:txBody>
                  <a:tcPr marL="55359"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0" i="0" u="none" strike="noStrike">
                          <a:solidFill>
                            <a:srgbClr val="000000"/>
                          </a:solidFill>
                          <a:effectLst/>
                          <a:latin typeface="Calibri"/>
                        </a:rPr>
                        <a:t>NC065 HANTAM</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19 494 000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19 494 000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19 494 000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0" i="0" u="none" strike="noStrike">
                          <a:solidFill>
                            <a:srgbClr val="000000"/>
                          </a:solidFill>
                          <a:effectLst/>
                          <a:latin typeface="Calibri"/>
                        </a:rPr>
                        <a:t>NC074 KAREEBERG</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15 000 000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15 000 000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2 264 000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0" i="0" u="none" strike="noStrike" dirty="0">
                          <a:solidFill>
                            <a:srgbClr val="000000"/>
                          </a:solidFill>
                          <a:effectLst/>
                          <a:latin typeface="Calibri"/>
                        </a:rPr>
                        <a:t>NC093 EMTHANJENI</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750 000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750 000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1" i="0" u="none" strike="noStrike" dirty="0">
                          <a:solidFill>
                            <a:srgbClr val="000000"/>
                          </a:solidFill>
                          <a:effectLst/>
                          <a:latin typeface="Calibri"/>
                        </a:rPr>
                        <a:t>TOTAL NC:DIR:INFRASTRUCT DEV &amp; MAINT</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35 244 000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35 244 000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21 758 000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842">
                <a:tc>
                  <a:txBody>
                    <a:bodyPr/>
                    <a:lstStyle/>
                    <a:p>
                      <a:pPr algn="l" fontAlgn="b"/>
                      <a:r>
                        <a:rPr lang="en-ZA" sz="1100" b="0" i="0" u="none" strike="noStrike" dirty="0">
                          <a:solidFill>
                            <a:srgbClr val="000000"/>
                          </a:solidFill>
                          <a:effectLst/>
                          <a:latin typeface="Calibri"/>
                        </a:rPr>
                        <a:t>WC:DIR:INFRASTRUCT DEV &amp; MAINT</a:t>
                      </a:r>
                    </a:p>
                  </a:txBody>
                  <a:tcPr marL="55359"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0" i="0" u="none" strike="noStrike">
                          <a:solidFill>
                            <a:srgbClr val="000000"/>
                          </a:solidFill>
                          <a:effectLst/>
                          <a:latin typeface="Calibri"/>
                        </a:rPr>
                        <a:t>WC012 CEDERBERG</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17 047 000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16 838 000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8 097 000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0" i="0" u="none" strike="noStrike">
                          <a:solidFill>
                            <a:srgbClr val="000000"/>
                          </a:solidFill>
                          <a:effectLst/>
                          <a:latin typeface="Calibri"/>
                        </a:rPr>
                        <a:t>WC024 STELLENBOSCH</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32 809 000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32 809 000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32 809 000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1" i="0" u="none" strike="noStrike" dirty="0">
                          <a:solidFill>
                            <a:srgbClr val="000000"/>
                          </a:solidFill>
                          <a:effectLst/>
                          <a:latin typeface="Calibri"/>
                        </a:rPr>
                        <a:t>TOTAL WC:DIR:INFRASTRUCT DEV &amp; MAINT</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49 856 000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49 647 000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40 906 000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2842">
                <a:tc>
                  <a:txBody>
                    <a:bodyPr/>
                    <a:lstStyle/>
                    <a:p>
                      <a:pPr algn="l" fontAlgn="b"/>
                      <a:r>
                        <a:rPr lang="en-ZA" sz="1100" b="0" i="0" u="none" strike="noStrike">
                          <a:solidFill>
                            <a:srgbClr val="000000"/>
                          </a:solidFill>
                          <a:effectLst/>
                          <a:latin typeface="Calibri"/>
                        </a:rPr>
                        <a:t> </a:t>
                      </a:r>
                    </a:p>
                  </a:txBody>
                  <a:tcPr marL="110718"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0" i="0" u="none" strike="noStrike" dirty="0">
                          <a:solidFill>
                            <a:srgbClr val="000000"/>
                          </a:solidFill>
                          <a:effectLst/>
                          <a:latin typeface="Calibri"/>
                        </a:rPr>
                        <a:t> </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42">
                <a:tc>
                  <a:txBody>
                    <a:bodyPr/>
                    <a:lstStyle/>
                    <a:p>
                      <a:pPr algn="l" fontAlgn="b"/>
                      <a:r>
                        <a:rPr lang="en-ZA" sz="1100" b="1" i="0" u="none" strike="noStrike" dirty="0">
                          <a:solidFill>
                            <a:srgbClr val="000000"/>
                          </a:solidFill>
                          <a:effectLst/>
                          <a:latin typeface="Calibri"/>
                        </a:rPr>
                        <a:t>GRAND TOTAL: SCHEDULE 5B</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a:solidFill>
                            <a:srgbClr val="000000"/>
                          </a:solidFill>
                          <a:effectLst/>
                          <a:latin typeface="Calibri"/>
                        </a:rPr>
                        <a:t>1 850 000 000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a:solidFill>
                            <a:srgbClr val="000000"/>
                          </a:solidFill>
                          <a:effectLst/>
                          <a:latin typeface="Calibri"/>
                        </a:rPr>
                        <a:t>1 849 791 000</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100" b="1" i="0" u="none" strike="noStrike" dirty="0">
                          <a:solidFill>
                            <a:srgbClr val="000000"/>
                          </a:solidFill>
                          <a:effectLst/>
                          <a:latin typeface="Calibri"/>
                        </a:rPr>
                        <a:t>1 487 923 212</a:t>
                      </a:r>
                    </a:p>
                  </a:txBody>
                  <a:tcPr marL="4614" marR="4614" marT="4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1484313" y="30163"/>
            <a:ext cx="7202487" cy="1035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400" smtClean="0"/>
              <a:t>Regional bulk infrastructure grant</a:t>
            </a:r>
            <a:br>
              <a:rPr lang="en-ZA" altLang="en-US" sz="2400" smtClean="0"/>
            </a:br>
            <a:r>
              <a:rPr lang="en-ZA" altLang="en-US" sz="2400" smtClean="0"/>
              <a:t>(indirect transfers – schedule 6B)</a:t>
            </a:r>
          </a:p>
        </p:txBody>
      </p:sp>
      <p:sp>
        <p:nvSpPr>
          <p:cNvPr id="27651"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F78544C-5479-4C02-88AC-0167E81CB848}" type="slidenum">
              <a:rPr lang="en-US" altLang="en-US" sz="1400" smtClean="0"/>
              <a:pPr eaLnBrk="1" hangingPunct="1"/>
              <a:t>24</a:t>
            </a:fld>
            <a:endParaRPr lang="en-US" altLang="en-US" sz="1400" smtClean="0"/>
          </a:p>
        </p:txBody>
      </p:sp>
      <p:sp>
        <p:nvSpPr>
          <p:cNvPr id="27652" name="Content Placeholder 5"/>
          <p:cNvSpPr>
            <a:spLocks noGrp="1"/>
          </p:cNvSpPr>
          <p:nvPr>
            <p:ph idx="1"/>
          </p:nvPr>
        </p:nvSpPr>
        <p:spPr bwMode="auto">
          <a:xfrm>
            <a:off x="1484313" y="833438"/>
            <a:ext cx="7202487" cy="57483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altLang="en-US" sz="1600" b="1" u="sng" smtClean="0"/>
              <a:t>Budget allocation for 2016/17</a:t>
            </a:r>
            <a:r>
              <a:rPr lang="en-ZA" altLang="en-US" sz="1600" smtClean="0"/>
              <a:t>: R 3,4 billion</a:t>
            </a:r>
          </a:p>
          <a:p>
            <a:pPr algn="just"/>
            <a:r>
              <a:rPr lang="en-ZA" altLang="en-US" sz="1600" b="1" u="sng" smtClean="0"/>
              <a:t>Number of projects planned for construction</a:t>
            </a:r>
            <a:r>
              <a:rPr lang="en-ZA" altLang="en-US" sz="1600" smtClean="0"/>
              <a:t>: 56 of which all were implemented</a:t>
            </a:r>
          </a:p>
          <a:p>
            <a:pPr algn="just"/>
            <a:r>
              <a:rPr lang="en-ZA" altLang="en-US" sz="1600" b="1" u="sng" smtClean="0"/>
              <a:t>Number of projects planned for completion:</a:t>
            </a:r>
            <a:r>
              <a:rPr lang="en-ZA" altLang="en-US" sz="1600" b="1" smtClean="0"/>
              <a:t> </a:t>
            </a:r>
            <a:r>
              <a:rPr lang="en-ZA" altLang="en-US" sz="1600" smtClean="0"/>
              <a:t>10 of which 5 were completed</a:t>
            </a:r>
          </a:p>
          <a:p>
            <a:pPr algn="just"/>
            <a:r>
              <a:rPr lang="en-ZA" altLang="en-US" sz="1600" b="1" u="sng" smtClean="0"/>
              <a:t>Actual expenditure:</a:t>
            </a:r>
            <a:r>
              <a:rPr lang="en-ZA" altLang="en-US" sz="1600" smtClean="0"/>
              <a:t> R 3,4 billion was spent on the targeted projects.</a:t>
            </a:r>
            <a:endParaRPr lang="en-ZA" altLang="en-US" sz="1600" b="1" u="sng" smtClean="0"/>
          </a:p>
          <a:p>
            <a:pPr algn="just"/>
            <a:r>
              <a:rPr lang="en-ZA" altLang="en-US" sz="1600" b="1" u="sng" smtClean="0"/>
              <a:t>Reasons for variance</a:t>
            </a:r>
            <a:r>
              <a:rPr lang="en-ZA" altLang="en-US" sz="1600" smtClean="0"/>
              <a:t>: A </a:t>
            </a:r>
            <a:r>
              <a:rPr lang="en-US" altLang="en-US" sz="1600" smtClean="0"/>
              <a:t>budget reprioritisation of R 1,2 billion was done from 51 projects under construction to increase the allocation for the following projects: Criteria was based on performance</a:t>
            </a:r>
          </a:p>
          <a:p>
            <a:pPr lvl="1" algn="just"/>
            <a:r>
              <a:rPr lang="en-US" altLang="en-US" sz="1600" smtClean="0"/>
              <a:t>Giyani emergency project by </a:t>
            </a:r>
            <a:r>
              <a:rPr lang="en-US" altLang="en-US" sz="1600" b="1" smtClean="0"/>
              <a:t>R772 million, (</a:t>
            </a:r>
            <a:r>
              <a:rPr lang="en-US" altLang="en-US" sz="1600" smtClean="0"/>
              <a:t>original Budget R140 million and Expenditure  R913 million).  Construction was accelerated</a:t>
            </a:r>
          </a:p>
          <a:p>
            <a:pPr lvl="1" algn="just"/>
            <a:r>
              <a:rPr lang="en-US" altLang="en-US" sz="1600" smtClean="0"/>
              <a:t>Nandoni Nsami (drought relief) by </a:t>
            </a:r>
            <a:r>
              <a:rPr lang="en-US" altLang="en-US" sz="1600" b="1" smtClean="0"/>
              <a:t>R133 million, (</a:t>
            </a:r>
            <a:r>
              <a:rPr lang="en-US" altLang="en-US" sz="1600" smtClean="0"/>
              <a:t>original Budget R20 million and Expenditure R153 million) . Construction was accelerated</a:t>
            </a:r>
          </a:p>
          <a:p>
            <a:pPr lvl="1" algn="just"/>
            <a:r>
              <a:rPr lang="en-US" altLang="en-US" sz="1600" smtClean="0"/>
              <a:t>Kroonstad (boreholes) by</a:t>
            </a:r>
            <a:r>
              <a:rPr lang="en-US" altLang="en-US" sz="1600" b="1" smtClean="0"/>
              <a:t> R12,9 million, </a:t>
            </a:r>
            <a:r>
              <a:rPr lang="en-US" altLang="en-US" sz="1600" smtClean="0"/>
              <a:t>original Budget R0 million and Expenditure R12.9 million) . The reason for  reallocation was due to drought.</a:t>
            </a:r>
          </a:p>
          <a:p>
            <a:pPr lvl="1" algn="just"/>
            <a:r>
              <a:rPr lang="en-US" altLang="en-US" sz="1600" smtClean="0"/>
              <a:t>Reitz (bulk bucket) by </a:t>
            </a:r>
            <a:r>
              <a:rPr lang="en-US" altLang="en-US" sz="1600" b="1" smtClean="0"/>
              <a:t>R 39 million </a:t>
            </a:r>
            <a:r>
              <a:rPr lang="en-US" altLang="en-US" sz="1600" smtClean="0"/>
              <a:t>original Budget R0 million and Expenditure R39 million), the project was to construct a package plant for alignment  with bucket eradication programme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484313" y="30163"/>
            <a:ext cx="7202487" cy="1035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t>Regional bulk infrastructure grant</a:t>
            </a:r>
            <a:br>
              <a:rPr lang="en-ZA" altLang="en-US" sz="3200" smtClean="0"/>
            </a:br>
            <a:r>
              <a:rPr lang="en-ZA" altLang="en-US" sz="3200" smtClean="0"/>
              <a:t>(indirect transfers – schedule 6B) continue</a:t>
            </a:r>
          </a:p>
        </p:txBody>
      </p:sp>
      <p:sp>
        <p:nvSpPr>
          <p:cNvPr id="28675"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25</a:t>
            </a:fld>
            <a:endParaRPr lang="en-US" altLang="en-US" sz="1400" dirty="0" smtClean="0"/>
          </a:p>
        </p:txBody>
      </p:sp>
      <p:sp>
        <p:nvSpPr>
          <p:cNvPr id="28676" name="Content Placeholder 5"/>
          <p:cNvSpPr>
            <a:spLocks noGrp="1"/>
          </p:cNvSpPr>
          <p:nvPr>
            <p:ph idx="1"/>
          </p:nvPr>
        </p:nvSpPr>
        <p:spPr bwMode="auto">
          <a:xfrm>
            <a:off x="1484313" y="1503363"/>
            <a:ext cx="7202487" cy="50784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gn="just"/>
            <a:r>
              <a:rPr lang="en-US" altLang="en-US" sz="1600" smtClean="0"/>
              <a:t>Welbedacht pipeline </a:t>
            </a:r>
            <a:r>
              <a:rPr lang="en-US" altLang="en-US" sz="1600" b="1" smtClean="0"/>
              <a:t>by R 17,1 million (</a:t>
            </a:r>
            <a:r>
              <a:rPr lang="en-US" altLang="en-US" sz="1600" smtClean="0"/>
              <a:t>original Budget R0 million and Expenditure R17.1 million). The reallocation was to address continuous pipe burst due to ageing infrastructure which affected water supply in Mangaung Metro  and its surrounding areas</a:t>
            </a:r>
            <a:r>
              <a:rPr lang="en-US" altLang="en-US" sz="1600" b="1" smtClean="0"/>
              <a:t>  </a:t>
            </a:r>
          </a:p>
          <a:p>
            <a:pPr lvl="1" algn="just"/>
            <a:r>
              <a:rPr lang="en-US" altLang="en-US" sz="1600" smtClean="0"/>
              <a:t>Greater Letaba Water Augmentation Project distribution system </a:t>
            </a:r>
            <a:r>
              <a:rPr lang="en-US" altLang="en-US" sz="1600" b="1" smtClean="0"/>
              <a:t>by R 6,5 million </a:t>
            </a:r>
            <a:r>
              <a:rPr lang="en-US" altLang="en-US" sz="1600" smtClean="0"/>
              <a:t>(budget was 0 and expenditure was R6.5 million) It’s a water services project that was under WTE, subsequently was transferred to RBIG</a:t>
            </a:r>
          </a:p>
          <a:p>
            <a:pPr lvl="1" algn="just"/>
            <a:r>
              <a:rPr lang="en-US" altLang="en-US" sz="1600" smtClean="0"/>
              <a:t>Eleven projects (i.e. 8 in EC and 3 in KZN) were converted from schedule 6B to 5B. Due to the misalignment of financial years the amount of </a:t>
            </a:r>
            <a:r>
              <a:rPr lang="en-US" altLang="en-US" sz="1600" b="1" smtClean="0"/>
              <a:t>R255 million </a:t>
            </a:r>
            <a:r>
              <a:rPr lang="en-US" altLang="en-US" sz="1600" smtClean="0"/>
              <a:t>was reprioritised </a:t>
            </a:r>
            <a:r>
              <a:rPr lang="en-US" altLang="en-US" sz="1600" b="1" smtClean="0"/>
              <a:t>to </a:t>
            </a:r>
            <a:r>
              <a:rPr lang="en-US" altLang="en-US" sz="1600" smtClean="0"/>
              <a:t>pay invoices.</a:t>
            </a:r>
          </a:p>
          <a:p>
            <a:pPr lvl="1" algn="just">
              <a:buFont typeface="Arial" pitchFamily="34" charset="0"/>
              <a:buNone/>
            </a:pPr>
            <a:endParaRPr lang="nl-NL" altLang="en-US" sz="16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17563"/>
            <a:ext cx="7680325" cy="4416425"/>
          </a:xfrm>
        </p:spPr>
        <p:txBody>
          <a:bodyPr>
            <a:normAutofit fontScale="85000" lnSpcReduction="20000"/>
          </a:bodyPr>
          <a:lstStyle/>
          <a:p>
            <a:pPr marL="0" indent="0" fontAlgn="t">
              <a:buFont typeface="Arial" pitchFamily="34" charset="0"/>
              <a:buNone/>
              <a:defRPr/>
            </a:pPr>
            <a:r>
              <a:rPr lang="en-GB" sz="1667" b="1" dirty="0"/>
              <a:t> </a:t>
            </a:r>
            <a:endParaRPr lang="en-GB" sz="1667" dirty="0"/>
          </a:p>
          <a:p>
            <a:pPr marL="0" indent="0" fontAlgn="t">
              <a:buFont typeface="Arial" pitchFamily="34" charset="0"/>
              <a:buNone/>
              <a:defRPr/>
            </a:pPr>
            <a:r>
              <a:rPr lang="en-GB" sz="2100" dirty="0"/>
              <a:t> </a:t>
            </a:r>
            <a:r>
              <a:rPr lang="en-ZA" altLang="en-US" sz="2400" b="1" dirty="0">
                <a:ea typeface="ＭＳ Ｐゴシック" panose="020B0600070205080204" pitchFamily="34" charset="-128"/>
              </a:rPr>
              <a:t> </a:t>
            </a:r>
            <a:r>
              <a:rPr lang="en-ZA" altLang="en-US" sz="2400" b="1" dirty="0" smtClean="0">
                <a:ea typeface="ＭＳ Ｐゴシック" panose="020B0600070205080204" pitchFamily="34" charset="-128"/>
              </a:rPr>
              <a:t>   CRITICAL </a:t>
            </a:r>
            <a:r>
              <a:rPr lang="en-ZA" altLang="en-US" sz="2400" b="1" dirty="0">
                <a:ea typeface="ＭＳ Ｐゴシック" panose="020B0600070205080204" pitchFamily="34" charset="-128"/>
              </a:rPr>
              <a:t>EMERGENCY PROJECTS</a:t>
            </a:r>
            <a:endParaRPr lang="en-GB" sz="2100" b="1" dirty="0"/>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endParaRPr lang="en-GB" sz="1800" b="1" dirty="0">
              <a:solidFill>
                <a:schemeClr val="accent5">
                  <a:lumMod val="60000"/>
                  <a:lumOff val="40000"/>
                </a:schemeClr>
              </a:solidFill>
            </a:endParaRPr>
          </a:p>
          <a:p>
            <a:pPr marL="109728" indent="0" algn="ctr" eaLnBrk="1" fontAlgn="t" hangingPunct="1">
              <a:buFont typeface="Arial" pitchFamily="34" charset="0"/>
              <a:buNone/>
              <a:defRPr/>
            </a:pPr>
            <a:r>
              <a:rPr lang="en-GB" sz="1800" b="1" dirty="0">
                <a:solidFill>
                  <a:schemeClr val="accent5">
                    <a:lumMod val="60000"/>
                    <a:lumOff val="40000"/>
                  </a:schemeClr>
                </a:solidFill>
              </a:rPr>
              <a:t>ALL EMERGENCY WORKS COMPLETED AND TO BE HANDED OVER TO THE RELEVANT AUTHORITIES</a:t>
            </a:r>
          </a:p>
          <a:p>
            <a:pPr marL="0" indent="0" fontAlgn="t">
              <a:buFont typeface="Arial" pitchFamily="34" charset="0"/>
              <a:buNone/>
              <a:defRPr/>
            </a:pPr>
            <a:r>
              <a:rPr lang="en-GB" sz="1667" b="1" dirty="0"/>
              <a:t> </a:t>
            </a:r>
            <a:endParaRPr lang="en-GB" sz="1667" dirty="0"/>
          </a:p>
          <a:p>
            <a:pPr marL="0" indent="0">
              <a:lnSpc>
                <a:spcPct val="150000"/>
              </a:lnSpc>
              <a:spcBef>
                <a:spcPts val="0"/>
              </a:spcBef>
              <a:buFont typeface="Arial" pitchFamily="34" charset="0"/>
              <a:buNone/>
              <a:defRPr/>
            </a:pPr>
            <a:endParaRPr lang="en-ZA" sz="1333" dirty="0">
              <a:solidFill>
                <a:prstClr val="black"/>
              </a:solidFill>
            </a:endParaRPr>
          </a:p>
          <a:p>
            <a:pPr marL="142869" indent="-142869">
              <a:lnSpc>
                <a:spcPct val="150000"/>
              </a:lnSpc>
              <a:spcBef>
                <a:spcPts val="0"/>
              </a:spcBef>
              <a:defRPr/>
            </a:pPr>
            <a:endParaRPr lang="en-ZA" sz="1000" dirty="0"/>
          </a:p>
        </p:txBody>
      </p:sp>
      <p:graphicFrame>
        <p:nvGraphicFramePr>
          <p:cNvPr id="5" name="Table 4"/>
          <p:cNvGraphicFramePr>
            <a:graphicFrameLocks noGrp="1"/>
          </p:cNvGraphicFramePr>
          <p:nvPr/>
        </p:nvGraphicFramePr>
        <p:xfrm>
          <a:off x="1546225" y="1660525"/>
          <a:ext cx="7597775" cy="4503738"/>
        </p:xfrm>
        <a:graphic>
          <a:graphicData uri="http://schemas.openxmlformats.org/drawingml/2006/table">
            <a:tbl>
              <a:tblPr firstRow="1" bandRow="1">
                <a:tableStyleId>{5C22544A-7EE6-4342-B048-85BDC9FD1C3A}</a:tableStyleId>
              </a:tblPr>
              <a:tblGrid>
                <a:gridCol w="4248837"/>
                <a:gridCol w="3348938"/>
              </a:tblGrid>
              <a:tr h="218856">
                <a:tc>
                  <a:txBody>
                    <a:bodyPr/>
                    <a:lstStyle/>
                    <a:p>
                      <a:pPr marL="0" marR="0" algn="l">
                        <a:lnSpc>
                          <a:spcPct val="107000"/>
                        </a:lnSpc>
                        <a:spcBef>
                          <a:spcPts val="0"/>
                        </a:spcBef>
                        <a:spcAft>
                          <a:spcPts val="800"/>
                        </a:spcAft>
                      </a:pPr>
                      <a:r>
                        <a:rPr lang="en-US" sz="1200" b="1" dirty="0">
                          <a:solidFill>
                            <a:schemeClr val="tx1"/>
                          </a:solidFill>
                          <a:effectLst/>
                          <a:latin typeface="Arial" panose="020B0604020202020204" pitchFamily="34" charset="0"/>
                          <a:cs typeface="Arial" panose="020B0604020202020204" pitchFamily="34" charset="0"/>
                        </a:rPr>
                        <a:t>Project</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b="1" dirty="0">
                          <a:solidFill>
                            <a:schemeClr val="tx1"/>
                          </a:solidFill>
                          <a:effectLst/>
                          <a:latin typeface="Arial" panose="020B0604020202020204" pitchFamily="34" charset="0"/>
                          <a:cs typeface="Arial" panose="020B0604020202020204" pitchFamily="34" charset="0"/>
                        </a:rPr>
                        <a:t>Status </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12385">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16 Priority Villages Groundwater Augmentation</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01182">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Nkhensani Hospital Groundwater Augmentation</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02583">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Giyani WWTW 1.5Ml/day (package plant)</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12385">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Giyani WWTW (refurb-existing plant)</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232448">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Morogholo Transfer Pumpstation</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02583">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Kremetart Transfer Pumpstation</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12385">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Khanyisa Booster Pumpstation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01182">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Nsami Water Treatment Plant (Refurb of old plant)</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02583">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Nsami Water Treatment Plant </a:t>
                      </a:r>
                      <a:r>
                        <a:rPr lang="en-GB" sz="1200" dirty="0" smtClean="0">
                          <a:solidFill>
                            <a:schemeClr val="tx1"/>
                          </a:solidFill>
                          <a:effectLst/>
                          <a:latin typeface="Arial" panose="020B0604020202020204" pitchFamily="34" charset="0"/>
                          <a:cs typeface="Arial" panose="020B0604020202020204" pitchFamily="34" charset="0"/>
                        </a:rPr>
                        <a:t>(New)</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02583">
                <a:tc>
                  <a:txBody>
                    <a:bodyPr/>
                    <a:lstStyle/>
                    <a:p>
                      <a:pPr marL="342900" marR="0" lvl="0" indent="-342900">
                        <a:lnSpc>
                          <a:spcPct val="107000"/>
                        </a:lnSpc>
                        <a:spcBef>
                          <a:spcPts val="0"/>
                        </a:spcBef>
                        <a:spcAft>
                          <a:spcPts val="800"/>
                        </a:spcAft>
                        <a:buFont typeface="Symbol" panose="05050102010706020507" pitchFamily="18" charset="2"/>
                        <a:buChar char=""/>
                      </a:pPr>
                      <a:r>
                        <a:rPr lang="en-GB" sz="1200" dirty="0">
                          <a:solidFill>
                            <a:schemeClr val="tx1"/>
                          </a:solidFill>
                          <a:effectLst/>
                          <a:latin typeface="Arial" panose="020B0604020202020204" pitchFamily="34" charset="0"/>
                          <a:cs typeface="Arial" panose="020B0604020202020204" pitchFamily="34" charset="0"/>
                        </a:rPr>
                        <a:t>Kremetart High &amp; Low Reservoirs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c>
                  <a:txBody>
                    <a:bodyPr/>
                    <a:lstStyle/>
                    <a:p>
                      <a:pPr marL="0" marR="0">
                        <a:lnSpc>
                          <a:spcPct val="107000"/>
                        </a:lnSpc>
                        <a:spcBef>
                          <a:spcPts val="0"/>
                        </a:spcBef>
                        <a:spcAft>
                          <a:spcPts val="800"/>
                        </a:spcAft>
                      </a:pPr>
                      <a:r>
                        <a:rPr lang="en-US" sz="1200" dirty="0">
                          <a:solidFill>
                            <a:schemeClr val="tx1"/>
                          </a:solidFill>
                          <a:effectLst/>
                          <a:latin typeface="Arial" panose="020B0604020202020204" pitchFamily="34" charset="0"/>
                          <a:cs typeface="Arial" panose="020B0604020202020204" pitchFamily="34" charset="0"/>
                        </a:rPr>
                        <a:t>Completed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080" marR="5080" marT="5081" marB="0">
                    <a:solidFill>
                      <a:schemeClr val="bg2"/>
                    </a:solidFill>
                  </a:tcPr>
                </a:tc>
              </a:tr>
              <a:tr h="402583">
                <a:tc gridSpan="2">
                  <a:txBody>
                    <a:bodyPr/>
                    <a:lstStyle/>
                    <a:p>
                      <a:pPr marL="0" marR="0" algn="ctr">
                        <a:lnSpc>
                          <a:spcPct val="107000"/>
                        </a:lnSpc>
                        <a:spcBef>
                          <a:spcPts val="0"/>
                        </a:spcBef>
                        <a:spcAft>
                          <a:spcPts val="800"/>
                        </a:spcAft>
                      </a:pPr>
                      <a:r>
                        <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PROJECTS</a:t>
                      </a:r>
                      <a:r>
                        <a:rPr lang="en-US" sz="1400" b="1"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COMPLETED AND READY FOR HANDOVER</a:t>
                      </a:r>
                      <a:endPar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80" marR="5080" marT="5081" marB="0">
                    <a:solidFill>
                      <a:schemeClr val="bg2"/>
                    </a:solidFill>
                  </a:tcPr>
                </a:tc>
                <a:tc hMerge="1">
                  <a:txBody>
                    <a:bodyPr/>
                    <a:lstStyle/>
                    <a:p>
                      <a:endParaRPr lang="en-US"/>
                    </a:p>
                  </a:txBody>
                  <a:tcPr/>
                </a:tc>
              </a:tr>
            </a:tbl>
          </a:graphicData>
        </a:graphic>
      </p:graphicFrame>
      <p:sp>
        <p:nvSpPr>
          <p:cNvPr id="8" name="Title 1"/>
          <p:cNvSpPr txBox="1">
            <a:spLocks/>
          </p:cNvSpPr>
          <p:nvPr/>
        </p:nvSpPr>
        <p:spPr bwMode="auto">
          <a:xfrm>
            <a:off x="1546224" y="116370"/>
            <a:ext cx="7403465" cy="535676"/>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6200" tIns="38100" rIns="76200" bIns="38100">
            <a:scene3d>
              <a:camera prst="orthographicFront"/>
              <a:lightRig rig="soft" dir="t"/>
            </a:scene3d>
            <a:sp3d prstMaterial="softEdge">
              <a:bevelT w="25400" h="25400"/>
            </a:sp3d>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ZA" altLang="en-US" sz="3200" dirty="0">
                <a:latin typeface="Arial" pitchFamily="34" charset="0"/>
                <a:ea typeface="ＭＳ Ｐゴシック" panose="020B0600070205080204" pitchFamily="34" charset="-128"/>
                <a:cs typeface="Arial" pitchFamily="34" charset="0"/>
              </a:rPr>
              <a:t>Giyani Project</a:t>
            </a:r>
          </a:p>
        </p:txBody>
      </p:sp>
      <p:sp>
        <p:nvSpPr>
          <p:cNvPr id="6"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26</a:t>
            </a:fld>
            <a:endParaRPr lang="en-US" altLang="en-US" sz="1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154430" y="127945"/>
            <a:ext cx="7795260" cy="53567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rtlCol="0" anchor="t" anchorCtr="0" compatLnSpc="1">
            <a:prstTxWarp prst="textNoShape">
              <a:avLst/>
            </a:prstTxWarp>
            <a:noAutofit/>
            <a:scene3d>
              <a:camera prst="orthographicFront"/>
              <a:lightRig rig="soft" dir="t"/>
            </a:scene3d>
            <a:sp3d prstMaterial="softEdge">
              <a:bevelT w="25400" h="25400"/>
            </a:sp3d>
          </a:bodyPr>
          <a:lstStyle/>
          <a:p>
            <a:pPr>
              <a:defRPr/>
            </a:pPr>
            <a:r>
              <a:rPr lang="en-ZA" altLang="en-US" sz="3200" dirty="0">
                <a:ea typeface="ＭＳ Ｐゴシック" panose="020B0600070205080204" pitchFamily="34" charset="-128"/>
              </a:rPr>
              <a:t>Giyani Project</a:t>
            </a:r>
          </a:p>
        </p:txBody>
      </p:sp>
      <p:sp>
        <p:nvSpPr>
          <p:cNvPr id="15363" name="Content Placeholder 2"/>
          <p:cNvSpPr>
            <a:spLocks noGrp="1"/>
          </p:cNvSpPr>
          <p:nvPr>
            <p:ph idx="1"/>
          </p:nvPr>
        </p:nvSpPr>
        <p:spPr bwMode="auto">
          <a:xfrm>
            <a:off x="1493838" y="800100"/>
            <a:ext cx="7558087" cy="55038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pPr marL="109728" indent="0" algn="just">
              <a:lnSpc>
                <a:spcPct val="150000"/>
              </a:lnSpc>
              <a:buFont typeface="Arial" pitchFamily="34" charset="0"/>
              <a:buNone/>
              <a:defRPr/>
            </a:pPr>
            <a:r>
              <a:rPr lang="en-ZA" altLang="en-US" sz="1400" b="1" dirty="0" smtClean="0">
                <a:ea typeface="ＭＳ Ｐゴシック" pitchFamily="34" charset="-128"/>
              </a:rPr>
              <a:t>PROBLEM STATEMENT</a:t>
            </a:r>
          </a:p>
          <a:p>
            <a:pPr>
              <a:lnSpc>
                <a:spcPct val="150000"/>
              </a:lnSpc>
              <a:defRPr/>
            </a:pPr>
            <a:r>
              <a:rPr lang="en-ZA" altLang="en-US" sz="1600" dirty="0" smtClean="0">
                <a:ea typeface="ＭＳ Ｐゴシック" pitchFamily="34" charset="-128"/>
              </a:rPr>
              <a:t>Whilst addressing the critical emergency  with a view to repair the existing infrastructure an assessment showed that the entire infrastructure consisted of: </a:t>
            </a:r>
          </a:p>
          <a:p>
            <a:pPr lvl="1">
              <a:defRPr/>
            </a:pPr>
            <a:r>
              <a:rPr lang="en-ZA" altLang="en-US" sz="1500" dirty="0" smtClean="0">
                <a:ea typeface="ＭＳ Ｐゴシック" pitchFamily="34" charset="-128"/>
              </a:rPr>
              <a:t>Decayed pipelines which are not repairable</a:t>
            </a:r>
          </a:p>
          <a:p>
            <a:pPr lvl="1">
              <a:defRPr/>
            </a:pPr>
            <a:r>
              <a:rPr lang="en-ZA" altLang="en-US" sz="1500" dirty="0">
                <a:ea typeface="ＭＳ Ｐゴシック" pitchFamily="34" charset="-128"/>
              </a:rPr>
              <a:t>Asbestos pipes which are no longer  permissible </a:t>
            </a:r>
            <a:endParaRPr lang="en-ZA" altLang="en-US" sz="1500" dirty="0" smtClean="0">
              <a:ea typeface="ＭＳ Ｐゴシック" pitchFamily="34" charset="-128"/>
            </a:endParaRPr>
          </a:p>
          <a:p>
            <a:pPr lvl="1">
              <a:defRPr/>
            </a:pPr>
            <a:r>
              <a:rPr lang="en-ZA" altLang="en-US" sz="1500" dirty="0" smtClean="0">
                <a:ea typeface="ＭＳ Ｐゴシック" pitchFamily="34" charset="-128"/>
              </a:rPr>
              <a:t>Aged infrastructure ( over 40yrs old)</a:t>
            </a:r>
          </a:p>
          <a:p>
            <a:pPr lvl="1">
              <a:defRPr/>
            </a:pPr>
            <a:r>
              <a:rPr lang="en-ZA" altLang="en-US" sz="1500" dirty="0" smtClean="0">
                <a:ea typeface="ＭＳ Ｐゴシック" pitchFamily="34" charset="-128"/>
              </a:rPr>
              <a:t>Boreholes were either dry or pumping water not suitable for human consumption</a:t>
            </a:r>
          </a:p>
          <a:p>
            <a:pPr>
              <a:lnSpc>
                <a:spcPct val="150000"/>
              </a:lnSpc>
              <a:defRPr/>
            </a:pPr>
            <a:r>
              <a:rPr lang="en-ZA" altLang="en-US" sz="1600" dirty="0">
                <a:ea typeface="ＭＳ Ｐゴシック" pitchFamily="34" charset="-128"/>
              </a:rPr>
              <a:t>In </a:t>
            </a:r>
            <a:r>
              <a:rPr lang="en-ZA" altLang="en-US" sz="1600" dirty="0" smtClean="0">
                <a:ea typeface="ＭＳ Ｐゴシック" pitchFamily="34" charset="-128"/>
              </a:rPr>
              <a:t>addition </a:t>
            </a:r>
          </a:p>
          <a:p>
            <a:pPr lvl="1">
              <a:defRPr/>
            </a:pPr>
            <a:r>
              <a:rPr lang="en-ZA" altLang="en-US" sz="1500" dirty="0" smtClean="0">
                <a:ea typeface="ＭＳ Ｐゴシック" pitchFamily="34" charset="-128"/>
              </a:rPr>
              <a:t>Communities with no water for  over 20yrs</a:t>
            </a:r>
          </a:p>
          <a:p>
            <a:pPr lvl="1">
              <a:defRPr/>
            </a:pPr>
            <a:r>
              <a:rPr lang="en-ZA" altLang="en-US" sz="1500" dirty="0" smtClean="0">
                <a:ea typeface="ＭＳ Ｐゴシック" pitchFamily="34" charset="-128"/>
              </a:rPr>
              <a:t>Fetching water from the river which was polluted by the raw sewer discharging into the river </a:t>
            </a:r>
          </a:p>
          <a:p>
            <a:pPr lvl="1">
              <a:defRPr/>
            </a:pPr>
            <a:r>
              <a:rPr lang="en-ZA" altLang="en-US" sz="1500" dirty="0" smtClean="0">
                <a:ea typeface="ＭＳ Ｐゴシック" pitchFamily="34" charset="-128"/>
              </a:rPr>
              <a:t>Women being raped whilst fetching water </a:t>
            </a:r>
          </a:p>
          <a:p>
            <a:pPr>
              <a:lnSpc>
                <a:spcPct val="150000"/>
              </a:lnSpc>
              <a:defRPr/>
            </a:pPr>
            <a:r>
              <a:rPr lang="en-ZA" altLang="en-US" sz="1600" dirty="0" smtClean="0">
                <a:ea typeface="ＭＳ Ｐゴシック" pitchFamily="34" charset="-128"/>
              </a:rPr>
              <a:t>To address </a:t>
            </a:r>
            <a:r>
              <a:rPr lang="en-ZA" altLang="en-US" sz="1600" dirty="0">
                <a:ea typeface="ＭＳ Ｐゴシック" pitchFamily="34" charset="-128"/>
              </a:rPr>
              <a:t>the </a:t>
            </a:r>
            <a:r>
              <a:rPr lang="en-ZA" altLang="en-US" sz="1600" dirty="0" smtClean="0">
                <a:ea typeface="ＭＳ Ｐゴシック" pitchFamily="34" charset="-128"/>
              </a:rPr>
              <a:t>above, </a:t>
            </a:r>
            <a:r>
              <a:rPr lang="en-ZA" altLang="en-US" sz="1600" dirty="0">
                <a:ea typeface="ＭＳ Ｐゴシック" pitchFamily="34" charset="-128"/>
              </a:rPr>
              <a:t>an estimated </a:t>
            </a:r>
            <a:r>
              <a:rPr lang="en-ZA" altLang="en-US" sz="1600" dirty="0" smtClean="0">
                <a:ea typeface="ＭＳ Ｐゴシック" pitchFamily="34" charset="-128"/>
              </a:rPr>
              <a:t>budget </a:t>
            </a:r>
            <a:r>
              <a:rPr lang="en-ZA" altLang="en-US" sz="1600" dirty="0">
                <a:ea typeface="ＭＳ Ｐゴシック" pitchFamily="34" charset="-128"/>
              </a:rPr>
              <a:t>of </a:t>
            </a:r>
            <a:r>
              <a:rPr lang="en-ZA" altLang="en-US" sz="1600" dirty="0" smtClean="0">
                <a:ea typeface="ＭＳ Ｐゴシック" pitchFamily="34" charset="-128"/>
              </a:rPr>
              <a:t>R2.2bil </a:t>
            </a:r>
            <a:r>
              <a:rPr lang="en-ZA" altLang="en-US" sz="1600" dirty="0">
                <a:ea typeface="ＭＳ Ｐゴシック" pitchFamily="34" charset="-128"/>
              </a:rPr>
              <a:t>was </a:t>
            </a:r>
            <a:r>
              <a:rPr lang="en-ZA" altLang="en-US" sz="1600" dirty="0" smtClean="0">
                <a:ea typeface="ＭＳ Ｐゴシック" pitchFamily="34" charset="-128"/>
              </a:rPr>
              <a:t>provided, funded by DWS</a:t>
            </a:r>
          </a:p>
          <a:p>
            <a:pPr>
              <a:lnSpc>
                <a:spcPct val="150000"/>
              </a:lnSpc>
              <a:defRPr/>
            </a:pPr>
            <a:r>
              <a:rPr lang="en-ZA" altLang="en-US" sz="1600" dirty="0">
                <a:ea typeface="ＭＳ Ｐゴシック" pitchFamily="34" charset="-128"/>
              </a:rPr>
              <a:t>T</a:t>
            </a:r>
            <a:r>
              <a:rPr lang="en-ZA" altLang="en-US" sz="1600" dirty="0" smtClean="0">
                <a:ea typeface="ＭＳ Ｐゴシック" pitchFamily="34" charset="-128"/>
              </a:rPr>
              <a:t>he </a:t>
            </a:r>
            <a:r>
              <a:rPr lang="en-ZA" altLang="en-US" sz="1600" dirty="0">
                <a:ea typeface="ＭＳ Ｐゴシック" pitchFamily="34" charset="-128"/>
              </a:rPr>
              <a:t>following projects were, amongst others, carried out </a:t>
            </a:r>
            <a:r>
              <a:rPr lang="en-ZA" altLang="en-US" sz="1600" dirty="0" smtClean="0">
                <a:ea typeface="ＭＳ Ｐゴシック" pitchFamily="34" charset="-128"/>
              </a:rPr>
              <a:t>: </a:t>
            </a:r>
            <a:endParaRPr lang="en-ZA" altLang="en-US" sz="1600" dirty="0">
              <a:ea typeface="ＭＳ Ｐゴシック" pitchFamily="34" charset="-128"/>
            </a:endParaRPr>
          </a:p>
          <a:p>
            <a:pPr>
              <a:lnSpc>
                <a:spcPct val="150000"/>
              </a:lnSpc>
              <a:defRPr/>
            </a:pPr>
            <a:endParaRPr lang="en-ZA" altLang="en-US" sz="1400" dirty="0" smtClean="0">
              <a:ea typeface="ＭＳ Ｐゴシック" pitchFamily="34" charset="-128"/>
            </a:endParaRPr>
          </a:p>
          <a:p>
            <a:pPr lvl="1">
              <a:lnSpc>
                <a:spcPct val="150000"/>
              </a:lnSpc>
              <a:defRPr/>
            </a:pPr>
            <a:endParaRPr lang="en-ZA" altLang="en-US" sz="1400" dirty="0">
              <a:ea typeface="ＭＳ Ｐゴシック" pitchFamily="34" charset="-128"/>
            </a:endParaRPr>
          </a:p>
          <a:p>
            <a:pPr>
              <a:lnSpc>
                <a:spcPct val="150000"/>
              </a:lnSpc>
              <a:defRPr/>
            </a:pPr>
            <a:endParaRPr lang="en-ZA" altLang="en-US" sz="1400" dirty="0">
              <a:ea typeface="ＭＳ Ｐゴシック" pitchFamily="34" charset="-128"/>
            </a:endParaRPr>
          </a:p>
          <a:p>
            <a:pPr>
              <a:lnSpc>
                <a:spcPct val="150000"/>
              </a:lnSpc>
              <a:defRPr/>
            </a:pPr>
            <a:endParaRPr lang="en-ZA" altLang="en-US" sz="1400" dirty="0">
              <a:ea typeface="ＭＳ Ｐゴシック" pitchFamily="34" charset="-128"/>
            </a:endParaRPr>
          </a:p>
          <a:p>
            <a:pPr>
              <a:lnSpc>
                <a:spcPct val="150000"/>
              </a:lnSpc>
              <a:defRPr/>
            </a:pPr>
            <a:endParaRPr lang="en-ZA" altLang="en-US" sz="1400" dirty="0">
              <a:ea typeface="ＭＳ Ｐゴシック" pitchFamily="34" charset="-128"/>
            </a:endParaRPr>
          </a:p>
          <a:p>
            <a:pPr>
              <a:lnSpc>
                <a:spcPct val="150000"/>
              </a:lnSpc>
              <a:defRPr/>
            </a:pPr>
            <a:endParaRPr lang="en-ZA" altLang="en-US" sz="1400" dirty="0">
              <a:ea typeface="ＭＳ Ｐゴシック" pitchFamily="34" charset="-128"/>
            </a:endParaRPr>
          </a:p>
          <a:p>
            <a:pPr marL="0" indent="0">
              <a:lnSpc>
                <a:spcPct val="150000"/>
              </a:lnSpc>
              <a:buFont typeface="Arial" pitchFamily="34" charset="0"/>
              <a:buNone/>
              <a:defRPr/>
            </a:pPr>
            <a:endParaRPr lang="en-ZA" altLang="en-US" sz="1400" dirty="0">
              <a:ea typeface="ＭＳ Ｐゴシック" pitchFamily="34" charset="-128"/>
            </a:endParaRPr>
          </a:p>
          <a:p>
            <a:pPr>
              <a:lnSpc>
                <a:spcPct val="150000"/>
              </a:lnSpc>
              <a:defRPr/>
            </a:pPr>
            <a:endParaRPr lang="en-ZA" altLang="en-US" sz="1400" dirty="0">
              <a:ea typeface="ＭＳ Ｐゴシック" pitchFamily="34" charset="-128"/>
            </a:endParaRPr>
          </a:p>
        </p:txBody>
      </p:sp>
      <p:sp>
        <p:nvSpPr>
          <p:cNvPr id="4"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27</a:t>
            </a:fld>
            <a:endParaRPr lang="en-US" altLang="en-US" sz="1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493838" y="1647825"/>
          <a:ext cx="7472362" cy="3529012"/>
        </p:xfrm>
        <a:graphic>
          <a:graphicData uri="http://schemas.openxmlformats.org/drawingml/2006/table">
            <a:tbl>
              <a:tblPr firstRow="1" bandRow="1">
                <a:tableStyleId>{5C22544A-7EE6-4342-B048-85BDC9FD1C3A}</a:tableStyleId>
              </a:tblPr>
              <a:tblGrid>
                <a:gridCol w="1203280"/>
                <a:gridCol w="2274197"/>
                <a:gridCol w="758066"/>
                <a:gridCol w="3236819"/>
              </a:tblGrid>
              <a:tr h="419602">
                <a:tc>
                  <a:txBody>
                    <a:bodyPr/>
                    <a:lstStyle/>
                    <a:p>
                      <a:pPr marL="0" marR="0" algn="just">
                        <a:lnSpc>
                          <a:spcPct val="150000"/>
                        </a:lnSpc>
                        <a:spcBef>
                          <a:spcPts val="0"/>
                        </a:spcBef>
                        <a:spcAft>
                          <a:spcPts val="0"/>
                        </a:spcAft>
                        <a:tabLst>
                          <a:tab pos="1043940" algn="l"/>
                        </a:tabLst>
                      </a:pPr>
                      <a:r>
                        <a:rPr lang="en-US" sz="1200" dirty="0">
                          <a:solidFill>
                            <a:schemeClr val="tx1"/>
                          </a:solidFill>
                          <a:effectLst/>
                          <a:latin typeface="Arial" panose="020B0604020202020204" pitchFamily="34" charset="0"/>
                          <a:cs typeface="Arial" panose="020B0604020202020204" pitchFamily="34" charset="0"/>
                        </a:rPr>
                        <a:t>Project</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just">
                        <a:lnSpc>
                          <a:spcPct val="150000"/>
                        </a:lnSpc>
                        <a:spcBef>
                          <a:spcPts val="0"/>
                        </a:spcBef>
                        <a:spcAft>
                          <a:spcPts val="0"/>
                        </a:spcAft>
                        <a:tabLst>
                          <a:tab pos="1043940" algn="l"/>
                        </a:tabLst>
                      </a:pPr>
                      <a:r>
                        <a:rPr lang="en-US" sz="1200" dirty="0">
                          <a:solidFill>
                            <a:schemeClr val="tx1"/>
                          </a:solidFill>
                          <a:effectLst/>
                          <a:latin typeface="Arial" panose="020B0604020202020204" pitchFamily="34" charset="0"/>
                          <a:cs typeface="Arial" panose="020B0604020202020204" pitchFamily="34" charset="0"/>
                        </a:rPr>
                        <a:t>Summary </a:t>
                      </a:r>
                      <a:r>
                        <a:rPr lang="en-US" sz="1200" dirty="0" smtClean="0">
                          <a:solidFill>
                            <a:schemeClr val="tx1"/>
                          </a:solidFill>
                          <a:effectLst/>
                          <a:latin typeface="Arial" panose="020B0604020202020204" pitchFamily="34" charset="0"/>
                          <a:cs typeface="Arial" panose="020B0604020202020204" pitchFamily="34" charset="0"/>
                        </a:rPr>
                        <a:t>Scope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just">
                        <a:lnSpc>
                          <a:spcPct val="150000"/>
                        </a:lnSpc>
                        <a:spcBef>
                          <a:spcPts val="0"/>
                        </a:spcBef>
                        <a:spcAft>
                          <a:spcPts val="0"/>
                        </a:spcAft>
                        <a:tabLst>
                          <a:tab pos="1043940" algn="l"/>
                        </a:tabLst>
                      </a:pPr>
                      <a:r>
                        <a:rPr lang="en-US" sz="1200" dirty="0" smtClean="0">
                          <a:solidFill>
                            <a:schemeClr val="tx1"/>
                          </a:solidFill>
                          <a:effectLst/>
                          <a:latin typeface="Arial" panose="020B0604020202020204" pitchFamily="34" charset="0"/>
                          <a:cs typeface="Arial" panose="020B0604020202020204" pitchFamily="34" charset="0"/>
                        </a:rPr>
                        <a:t>Progress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just">
                        <a:lnSpc>
                          <a:spcPct val="150000"/>
                        </a:lnSpc>
                        <a:spcBef>
                          <a:spcPts val="0"/>
                        </a:spcBef>
                        <a:spcAft>
                          <a:spcPts val="0"/>
                        </a:spcAft>
                        <a:tabLst>
                          <a:tab pos="1043940" algn="l"/>
                        </a:tabLst>
                      </a:pPr>
                      <a:r>
                        <a:rPr lang="en-US" sz="1200" dirty="0" smtClean="0">
                          <a:solidFill>
                            <a:schemeClr val="tx1"/>
                          </a:solidFill>
                          <a:effectLst/>
                          <a:latin typeface="Arial" panose="020B0604020202020204" pitchFamily="34" charset="0"/>
                          <a:cs typeface="Arial" panose="020B0604020202020204" pitchFamily="34" charset="0"/>
                        </a:rPr>
                        <a:t>Revised Completion </a:t>
                      </a:r>
                      <a:r>
                        <a:rPr lang="en-US" sz="1200" dirty="0">
                          <a:solidFill>
                            <a:schemeClr val="tx1"/>
                          </a:solidFill>
                          <a:effectLst/>
                          <a:latin typeface="Arial" panose="020B0604020202020204" pitchFamily="34" charset="0"/>
                          <a:cs typeface="Arial" panose="020B0604020202020204" pitchFamily="34" charset="0"/>
                        </a:rPr>
                        <a:t>date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17526">
                <a:tc>
                  <a:txBody>
                    <a:bodyPr/>
                    <a:lstStyle/>
                    <a:p>
                      <a:pPr marL="0" marR="0" algn="l">
                        <a:lnSpc>
                          <a:spcPct val="150000"/>
                        </a:lnSpc>
                        <a:spcBef>
                          <a:spcPts val="0"/>
                        </a:spcBef>
                        <a:spcAft>
                          <a:spcPts val="0"/>
                        </a:spcAft>
                        <a:tabLst>
                          <a:tab pos="1043940" algn="l"/>
                        </a:tabLst>
                      </a:pPr>
                      <a:r>
                        <a:rPr lang="en-US" sz="1100" dirty="0">
                          <a:solidFill>
                            <a:schemeClr val="tx1"/>
                          </a:solidFill>
                          <a:effectLst/>
                          <a:latin typeface="Arial" panose="020B0604020202020204" pitchFamily="34" charset="0"/>
                          <a:cs typeface="Arial" panose="020B0604020202020204" pitchFamily="34" charset="0"/>
                        </a:rPr>
                        <a:t>Pipeline A</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dirty="0">
                          <a:solidFill>
                            <a:schemeClr val="tx1"/>
                          </a:solidFill>
                          <a:effectLst/>
                          <a:latin typeface="Arial" panose="020B0604020202020204" pitchFamily="34" charset="0"/>
                          <a:cs typeface="Arial" panose="020B0604020202020204" pitchFamily="34" charset="0"/>
                        </a:rPr>
                        <a:t>Length of 37.9 km (incl branches)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ctr">
                        <a:lnSpc>
                          <a:spcPct val="150000"/>
                        </a:lnSpc>
                        <a:spcBef>
                          <a:spcPts val="0"/>
                        </a:spcBef>
                        <a:spcAft>
                          <a:spcPts val="0"/>
                        </a:spcAft>
                        <a:tabLst>
                          <a:tab pos="1043940" algn="l"/>
                        </a:tabLst>
                      </a:pPr>
                      <a:r>
                        <a:rPr lang="en-US" sz="1100" dirty="0" smtClean="0">
                          <a:solidFill>
                            <a:schemeClr val="tx1"/>
                          </a:solidFill>
                          <a:effectLst/>
                          <a:latin typeface="Arial" panose="020B0604020202020204" pitchFamily="34" charset="0"/>
                          <a:cs typeface="Arial" panose="020B0604020202020204" pitchFamily="34" charset="0"/>
                        </a:rPr>
                        <a:t>96%</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baseline="0" dirty="0" smtClean="0">
                          <a:solidFill>
                            <a:schemeClr val="tx1"/>
                          </a:solidFill>
                          <a:effectLst/>
                          <a:latin typeface="Arial" panose="020B0604020202020204" pitchFamily="34" charset="0"/>
                          <a:cs typeface="Arial" panose="020B0604020202020204" pitchFamily="34" charset="0"/>
                        </a:rPr>
                        <a:t>December 20</a:t>
                      </a:r>
                      <a:r>
                        <a:rPr lang="en-US" sz="1100" dirty="0" smtClean="0">
                          <a:solidFill>
                            <a:schemeClr val="tx1"/>
                          </a:solidFill>
                          <a:effectLst/>
                          <a:latin typeface="Arial" panose="020B0604020202020204" pitchFamily="34" charset="0"/>
                          <a:cs typeface="Arial" panose="020B0604020202020204" pitchFamily="34" charset="0"/>
                        </a:rPr>
                        <a:t>17</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24754">
                <a:tc>
                  <a:txBody>
                    <a:bodyPr/>
                    <a:lstStyle/>
                    <a:p>
                      <a:pPr marL="0" marR="0" algn="l">
                        <a:lnSpc>
                          <a:spcPct val="150000"/>
                        </a:lnSpc>
                        <a:spcBef>
                          <a:spcPts val="0"/>
                        </a:spcBef>
                        <a:spcAft>
                          <a:spcPts val="0"/>
                        </a:spcAft>
                        <a:tabLst>
                          <a:tab pos="1043940" algn="l"/>
                        </a:tabLst>
                      </a:pPr>
                      <a:r>
                        <a:rPr lang="en-US" sz="1100" dirty="0">
                          <a:effectLst/>
                          <a:latin typeface="Arial" panose="020B0604020202020204" pitchFamily="34" charset="0"/>
                          <a:cs typeface="Arial" panose="020B0604020202020204" pitchFamily="34" charset="0"/>
                        </a:rPr>
                        <a:t>Pipeline B</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dirty="0">
                          <a:solidFill>
                            <a:schemeClr val="tx1"/>
                          </a:solidFill>
                          <a:effectLst/>
                          <a:latin typeface="Arial" panose="020B0604020202020204" pitchFamily="34" charset="0"/>
                          <a:cs typeface="Arial" panose="020B0604020202020204" pitchFamily="34" charset="0"/>
                        </a:rPr>
                        <a:t>Length of 81.8 km (incl branches)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ctr">
                        <a:lnSpc>
                          <a:spcPct val="150000"/>
                        </a:lnSpc>
                        <a:spcBef>
                          <a:spcPts val="0"/>
                        </a:spcBef>
                        <a:spcAft>
                          <a:spcPts val="0"/>
                        </a:spcAft>
                        <a:tabLst>
                          <a:tab pos="1043940" algn="l"/>
                        </a:tabLst>
                      </a:pPr>
                      <a:r>
                        <a:rPr lang="en-US" sz="1100" dirty="0" smtClean="0">
                          <a:effectLst/>
                          <a:latin typeface="Arial" panose="020B0604020202020204" pitchFamily="34" charset="0"/>
                          <a:cs typeface="Arial" panose="020B0604020202020204" pitchFamily="34" charset="0"/>
                        </a:rPr>
                        <a:t>95%</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baseline="0" dirty="0" smtClean="0">
                          <a:solidFill>
                            <a:schemeClr val="tx1"/>
                          </a:solidFill>
                          <a:effectLst/>
                          <a:latin typeface="Arial" panose="020B0604020202020204" pitchFamily="34" charset="0"/>
                          <a:cs typeface="Arial" panose="020B0604020202020204" pitchFamily="34" charset="0"/>
                        </a:rPr>
                        <a:t>December 20</a:t>
                      </a:r>
                      <a:r>
                        <a:rPr lang="en-US" sz="1100" dirty="0" smtClean="0">
                          <a:solidFill>
                            <a:schemeClr val="tx1"/>
                          </a:solidFill>
                          <a:effectLst/>
                          <a:latin typeface="Arial" panose="020B0604020202020204" pitchFamily="34" charset="0"/>
                          <a:cs typeface="Arial" panose="020B0604020202020204" pitchFamily="34" charset="0"/>
                        </a:rPr>
                        <a:t>17</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12725">
                <a:tc>
                  <a:txBody>
                    <a:bodyPr/>
                    <a:lstStyle/>
                    <a:p>
                      <a:pPr marL="0" marR="0" algn="l">
                        <a:lnSpc>
                          <a:spcPct val="150000"/>
                        </a:lnSpc>
                        <a:spcBef>
                          <a:spcPts val="0"/>
                        </a:spcBef>
                        <a:spcAft>
                          <a:spcPts val="0"/>
                        </a:spcAft>
                        <a:tabLst>
                          <a:tab pos="1043940" algn="l"/>
                        </a:tabLst>
                      </a:pPr>
                      <a:r>
                        <a:rPr lang="en-US" sz="1100" dirty="0">
                          <a:effectLst/>
                          <a:latin typeface="Arial" panose="020B0604020202020204" pitchFamily="34" charset="0"/>
                          <a:cs typeface="Arial" panose="020B0604020202020204" pitchFamily="34" charset="0"/>
                        </a:rPr>
                        <a:t>Pipeline </a:t>
                      </a:r>
                      <a:r>
                        <a:rPr lang="en-US" sz="1100" dirty="0" smtClean="0">
                          <a:effectLst/>
                          <a:latin typeface="Arial" panose="020B0604020202020204" pitchFamily="34" charset="0"/>
                          <a:cs typeface="Arial" panose="020B0604020202020204" pitchFamily="34" charset="0"/>
                        </a:rPr>
                        <a:t>C1 &amp; D1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dirty="0">
                          <a:solidFill>
                            <a:schemeClr val="tx1"/>
                          </a:solidFill>
                          <a:effectLst/>
                          <a:latin typeface="Arial" panose="020B0604020202020204" pitchFamily="34" charset="0"/>
                          <a:cs typeface="Arial" panose="020B0604020202020204" pitchFamily="34" charset="0"/>
                        </a:rPr>
                        <a:t>Length of </a:t>
                      </a:r>
                      <a:r>
                        <a:rPr lang="en-US" sz="1100" dirty="0" smtClean="0">
                          <a:solidFill>
                            <a:schemeClr val="tx1"/>
                          </a:solidFill>
                          <a:effectLst/>
                          <a:latin typeface="Arial" panose="020B0604020202020204" pitchFamily="34" charset="0"/>
                          <a:cs typeface="Arial" panose="020B0604020202020204" pitchFamily="34" charset="0"/>
                        </a:rPr>
                        <a:t>11.3 </a:t>
                      </a:r>
                      <a:r>
                        <a:rPr lang="en-US" sz="1100" dirty="0">
                          <a:solidFill>
                            <a:schemeClr val="tx1"/>
                          </a:solidFill>
                          <a:effectLst/>
                          <a:latin typeface="Arial" panose="020B0604020202020204" pitchFamily="34" charset="0"/>
                          <a:cs typeface="Arial" panose="020B0604020202020204" pitchFamily="34" charset="0"/>
                        </a:rPr>
                        <a:t>km (incl branches)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ctr">
                        <a:lnSpc>
                          <a:spcPct val="150000"/>
                        </a:lnSpc>
                        <a:spcBef>
                          <a:spcPts val="0"/>
                        </a:spcBef>
                        <a:spcAft>
                          <a:spcPts val="0"/>
                        </a:spcAft>
                        <a:tabLst>
                          <a:tab pos="1043940" algn="l"/>
                        </a:tabLst>
                      </a:pPr>
                      <a:r>
                        <a:rPr lang="en-US" sz="1100" dirty="0" smtClean="0">
                          <a:effectLst/>
                          <a:latin typeface="Arial" panose="020B0604020202020204" pitchFamily="34" charset="0"/>
                          <a:cs typeface="Arial" panose="020B0604020202020204" pitchFamily="34" charset="0"/>
                        </a:rPr>
                        <a:t>100%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dirty="0" smtClean="0">
                          <a:effectLst/>
                          <a:latin typeface="Arial" panose="020B0604020202020204" pitchFamily="34" charset="0"/>
                          <a:ea typeface="+mn-ea"/>
                          <a:cs typeface="Arial" panose="020B0604020202020204" pitchFamily="34" charset="0"/>
                        </a:rPr>
                        <a:t>Completed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48808">
                <a:tc>
                  <a:txBody>
                    <a:bodyPr/>
                    <a:lstStyle/>
                    <a:p>
                      <a:pPr marL="0" marR="0" algn="l">
                        <a:lnSpc>
                          <a:spcPct val="150000"/>
                        </a:lnSpc>
                        <a:spcBef>
                          <a:spcPts val="0"/>
                        </a:spcBef>
                        <a:spcAft>
                          <a:spcPts val="0"/>
                        </a:spcAft>
                        <a:tabLst>
                          <a:tab pos="1043940" algn="l"/>
                        </a:tabLst>
                      </a:pPr>
                      <a:r>
                        <a:rPr lang="en-US" sz="1100" dirty="0" smtClean="0">
                          <a:effectLst/>
                          <a:latin typeface="Arial" panose="020B0604020202020204" pitchFamily="34" charset="0"/>
                          <a:ea typeface="Calibri" panose="020F0502020204030204" pitchFamily="34" charset="0"/>
                          <a:cs typeface="Arial" panose="020B0604020202020204" pitchFamily="34" charset="0"/>
                        </a:rPr>
                        <a:t>Pipeline C2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1043940" algn="l"/>
                        </a:tabLst>
                        <a:defRPr/>
                      </a:pP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Length 10.2</a:t>
                      </a:r>
                      <a:r>
                        <a:rPr lang="en-US" sz="11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km (including branches)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tab pos="1043940" algn="l"/>
                        </a:tabLst>
                        <a:defRPr/>
                      </a:pPr>
                      <a:r>
                        <a:rPr lang="en-US" sz="1100" dirty="0" smtClean="0">
                          <a:effectLst/>
                          <a:latin typeface="Arial" panose="020B0604020202020204" pitchFamily="34" charset="0"/>
                          <a:ea typeface="Calibri" panose="020F0502020204030204" pitchFamily="34" charset="0"/>
                          <a:cs typeface="Arial" panose="020B0604020202020204" pitchFamily="34" charset="0"/>
                        </a:rPr>
                        <a:t>66%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baseline="0" dirty="0" smtClean="0">
                          <a:solidFill>
                            <a:schemeClr val="tx1"/>
                          </a:solidFill>
                          <a:effectLst/>
                          <a:latin typeface="Arial" panose="020B0604020202020204" pitchFamily="34" charset="0"/>
                          <a:cs typeface="Arial" panose="020B0604020202020204" pitchFamily="34" charset="0"/>
                        </a:rPr>
                        <a:t>December 20</a:t>
                      </a:r>
                      <a:r>
                        <a:rPr lang="en-US" sz="1100" dirty="0" smtClean="0">
                          <a:solidFill>
                            <a:schemeClr val="tx1"/>
                          </a:solidFill>
                          <a:effectLst/>
                          <a:latin typeface="Arial" panose="020B0604020202020204" pitchFamily="34" charset="0"/>
                          <a:cs typeface="Arial" panose="020B0604020202020204" pitchFamily="34" charset="0"/>
                        </a:rPr>
                        <a:t>17</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36782">
                <a:tc>
                  <a:txBody>
                    <a:bodyPr/>
                    <a:lstStyle/>
                    <a:p>
                      <a:pPr marL="0" marR="0" algn="l">
                        <a:lnSpc>
                          <a:spcPct val="150000"/>
                        </a:lnSpc>
                        <a:spcBef>
                          <a:spcPts val="0"/>
                        </a:spcBef>
                        <a:spcAft>
                          <a:spcPts val="0"/>
                        </a:spcAft>
                        <a:tabLst>
                          <a:tab pos="1043940" algn="l"/>
                        </a:tabLst>
                      </a:pPr>
                      <a:r>
                        <a:rPr lang="en-US" sz="1100" dirty="0" smtClean="0">
                          <a:effectLst/>
                          <a:latin typeface="Arial" panose="020B0604020202020204" pitchFamily="34" charset="0"/>
                          <a:ea typeface="Calibri" panose="020F0502020204030204" pitchFamily="34" charset="0"/>
                          <a:cs typeface="Arial" panose="020B0604020202020204" pitchFamily="34" charset="0"/>
                        </a:rPr>
                        <a:t>Pipeline D2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Length 7</a:t>
                      </a:r>
                      <a:r>
                        <a:rPr lang="en-US" sz="11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11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km (including branches)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ctr">
                        <a:lnSpc>
                          <a:spcPct val="150000"/>
                        </a:lnSpc>
                        <a:spcBef>
                          <a:spcPts val="0"/>
                        </a:spcBef>
                        <a:spcAft>
                          <a:spcPts val="0"/>
                        </a:spcAft>
                        <a:tabLst>
                          <a:tab pos="1043940" algn="l"/>
                        </a:tabLst>
                      </a:pPr>
                      <a:r>
                        <a:rPr lang="en-US" sz="1100" dirty="0" smtClean="0">
                          <a:effectLst/>
                          <a:latin typeface="Arial" panose="020B0604020202020204" pitchFamily="34" charset="0"/>
                          <a:ea typeface="Calibri" panose="020F0502020204030204" pitchFamily="34" charset="0"/>
                          <a:cs typeface="Arial" panose="020B0604020202020204" pitchFamily="34" charset="0"/>
                        </a:rPr>
                        <a:t>50%</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baseline="0" dirty="0" smtClean="0">
                          <a:solidFill>
                            <a:schemeClr val="tx1"/>
                          </a:solidFill>
                          <a:effectLst/>
                          <a:latin typeface="Arial" panose="020B0604020202020204" pitchFamily="34" charset="0"/>
                          <a:cs typeface="Arial" panose="020B0604020202020204" pitchFamily="34" charset="0"/>
                        </a:rPr>
                        <a:t>December 20</a:t>
                      </a:r>
                      <a:r>
                        <a:rPr lang="en-US" sz="1100" dirty="0" smtClean="0">
                          <a:solidFill>
                            <a:schemeClr val="tx1"/>
                          </a:solidFill>
                          <a:effectLst/>
                          <a:latin typeface="Arial" panose="020B0604020202020204" pitchFamily="34" charset="0"/>
                          <a:cs typeface="Arial" panose="020B0604020202020204" pitchFamily="34" charset="0"/>
                        </a:rPr>
                        <a:t>17</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96921">
                <a:tc>
                  <a:txBody>
                    <a:bodyPr/>
                    <a:lstStyle/>
                    <a:p>
                      <a:pPr marL="0" marR="0" algn="l">
                        <a:lnSpc>
                          <a:spcPct val="150000"/>
                        </a:lnSpc>
                        <a:spcBef>
                          <a:spcPts val="0"/>
                        </a:spcBef>
                        <a:spcAft>
                          <a:spcPts val="0"/>
                        </a:spcAft>
                        <a:tabLst>
                          <a:tab pos="1043940" algn="l"/>
                        </a:tabLst>
                      </a:pPr>
                      <a:r>
                        <a:rPr lang="en-US" sz="1100" dirty="0" smtClean="0">
                          <a:effectLst/>
                          <a:latin typeface="Arial" panose="020B0604020202020204" pitchFamily="34" charset="0"/>
                          <a:cs typeface="Arial" panose="020B0604020202020204" pitchFamily="34" charset="0"/>
                        </a:rPr>
                        <a:t>Pipeline D outline</a:t>
                      </a:r>
                      <a:r>
                        <a:rPr lang="en-US" sz="1100" baseline="0" dirty="0" smtClean="0">
                          <a:effectLst/>
                          <a:latin typeface="Arial" panose="020B0604020202020204" pitchFamily="34" charset="0"/>
                          <a:cs typeface="Arial" panose="020B0604020202020204" pitchFamily="34" charset="0"/>
                        </a:rPr>
                        <a:t>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dirty="0">
                          <a:solidFill>
                            <a:schemeClr val="tx1"/>
                          </a:solidFill>
                          <a:effectLst/>
                          <a:latin typeface="Arial" panose="020B0604020202020204" pitchFamily="34" charset="0"/>
                          <a:cs typeface="Arial" panose="020B0604020202020204" pitchFamily="34" charset="0"/>
                        </a:rPr>
                        <a:t>Length of </a:t>
                      </a:r>
                      <a:r>
                        <a:rPr lang="en-US" sz="1100" dirty="0" smtClean="0">
                          <a:solidFill>
                            <a:schemeClr val="tx1"/>
                          </a:solidFill>
                          <a:effectLst/>
                          <a:latin typeface="Arial" panose="020B0604020202020204" pitchFamily="34" charset="0"/>
                          <a:cs typeface="Arial" panose="020B0604020202020204" pitchFamily="34" charset="0"/>
                        </a:rPr>
                        <a:t>107.7 </a:t>
                      </a:r>
                      <a:r>
                        <a:rPr lang="en-US" sz="1100" dirty="0">
                          <a:solidFill>
                            <a:schemeClr val="tx1"/>
                          </a:solidFill>
                          <a:effectLst/>
                          <a:latin typeface="Arial" panose="020B0604020202020204" pitchFamily="34" charset="0"/>
                          <a:cs typeface="Arial" panose="020B0604020202020204" pitchFamily="34" charset="0"/>
                        </a:rPr>
                        <a:t>km (incl branches)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ctr">
                        <a:lnSpc>
                          <a:spcPct val="150000"/>
                        </a:lnSpc>
                        <a:spcBef>
                          <a:spcPts val="0"/>
                        </a:spcBef>
                        <a:spcAft>
                          <a:spcPts val="0"/>
                        </a:spcAft>
                        <a:tabLst>
                          <a:tab pos="1043940" algn="l"/>
                        </a:tabLst>
                      </a:pPr>
                      <a:r>
                        <a:rPr lang="en-US" sz="1100" dirty="0" smtClean="0">
                          <a:effectLst/>
                          <a:latin typeface="Arial" panose="020B0604020202020204" pitchFamily="34" charset="0"/>
                          <a:cs typeface="Arial" panose="020B0604020202020204" pitchFamily="34" charset="0"/>
                        </a:rPr>
                        <a:t>92%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baseline="0" dirty="0" smtClean="0">
                          <a:solidFill>
                            <a:schemeClr val="tx1"/>
                          </a:solidFill>
                          <a:effectLst/>
                          <a:latin typeface="Arial" panose="020B0604020202020204" pitchFamily="34" charset="0"/>
                          <a:cs typeface="Arial" panose="020B0604020202020204" pitchFamily="34" charset="0"/>
                        </a:rPr>
                        <a:t>December 20</a:t>
                      </a:r>
                      <a:r>
                        <a:rPr lang="en-US" sz="1100" dirty="0" smtClean="0">
                          <a:solidFill>
                            <a:schemeClr val="tx1"/>
                          </a:solidFill>
                          <a:effectLst/>
                          <a:latin typeface="Arial" panose="020B0604020202020204" pitchFamily="34" charset="0"/>
                          <a:cs typeface="Arial" panose="020B0604020202020204" pitchFamily="34" charset="0"/>
                        </a:rPr>
                        <a:t>17</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12725">
                <a:tc>
                  <a:txBody>
                    <a:bodyPr/>
                    <a:lstStyle/>
                    <a:p>
                      <a:pPr marL="0" marR="0" algn="l">
                        <a:lnSpc>
                          <a:spcPct val="150000"/>
                        </a:lnSpc>
                        <a:spcBef>
                          <a:spcPts val="0"/>
                        </a:spcBef>
                        <a:spcAft>
                          <a:spcPts val="0"/>
                        </a:spcAft>
                        <a:tabLst>
                          <a:tab pos="1043940" algn="l"/>
                        </a:tabLst>
                      </a:pPr>
                      <a:r>
                        <a:rPr lang="en-US" sz="1100" dirty="0">
                          <a:effectLst/>
                          <a:latin typeface="Arial" panose="020B0604020202020204" pitchFamily="34" charset="0"/>
                          <a:cs typeface="Arial" panose="020B0604020202020204" pitchFamily="34" charset="0"/>
                        </a:rPr>
                        <a:t>Pipeline F1</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dirty="0">
                          <a:solidFill>
                            <a:schemeClr val="tx1"/>
                          </a:solidFill>
                          <a:effectLst/>
                          <a:latin typeface="Arial" panose="020B0604020202020204" pitchFamily="34" charset="0"/>
                          <a:cs typeface="Arial" panose="020B0604020202020204" pitchFamily="34" charset="0"/>
                        </a:rPr>
                        <a:t>Length of </a:t>
                      </a:r>
                      <a:r>
                        <a:rPr lang="en-US" sz="1100" dirty="0" smtClean="0">
                          <a:solidFill>
                            <a:schemeClr val="tx1"/>
                          </a:solidFill>
                          <a:effectLst/>
                          <a:latin typeface="Arial" panose="020B0604020202020204" pitchFamily="34" charset="0"/>
                          <a:cs typeface="Arial" panose="020B0604020202020204" pitchFamily="34" charset="0"/>
                        </a:rPr>
                        <a:t>45.3 </a:t>
                      </a:r>
                      <a:r>
                        <a:rPr lang="en-US" sz="1100" dirty="0">
                          <a:solidFill>
                            <a:schemeClr val="tx1"/>
                          </a:solidFill>
                          <a:effectLst/>
                          <a:latin typeface="Arial" panose="020B0604020202020204" pitchFamily="34" charset="0"/>
                          <a:cs typeface="Arial" panose="020B0604020202020204" pitchFamily="34" charset="0"/>
                        </a:rPr>
                        <a:t>km (incl branches)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ctr">
                        <a:lnSpc>
                          <a:spcPct val="150000"/>
                        </a:lnSpc>
                        <a:spcBef>
                          <a:spcPts val="0"/>
                        </a:spcBef>
                        <a:spcAft>
                          <a:spcPts val="0"/>
                        </a:spcAft>
                        <a:tabLst>
                          <a:tab pos="1043940" algn="l"/>
                        </a:tabLst>
                      </a:pPr>
                      <a:r>
                        <a:rPr lang="en-US" sz="1100" dirty="0" smtClean="0">
                          <a:effectLst/>
                          <a:latin typeface="Arial" panose="020B0604020202020204" pitchFamily="34" charset="0"/>
                          <a:cs typeface="Arial" panose="020B0604020202020204" pitchFamily="34" charset="0"/>
                        </a:rPr>
                        <a:t>68%</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baseline="0" dirty="0" smtClean="0">
                          <a:solidFill>
                            <a:schemeClr val="tx1"/>
                          </a:solidFill>
                          <a:effectLst/>
                          <a:latin typeface="Arial" panose="020B0604020202020204" pitchFamily="34" charset="0"/>
                          <a:cs typeface="Arial" panose="020B0604020202020204" pitchFamily="34" charset="0"/>
                        </a:rPr>
                        <a:t>December 20</a:t>
                      </a:r>
                      <a:r>
                        <a:rPr lang="en-US" sz="1100" dirty="0" smtClean="0">
                          <a:solidFill>
                            <a:schemeClr val="tx1"/>
                          </a:solidFill>
                          <a:effectLst/>
                          <a:latin typeface="Arial" panose="020B0604020202020204" pitchFamily="34" charset="0"/>
                          <a:cs typeface="Arial" panose="020B0604020202020204" pitchFamily="34" charset="0"/>
                        </a:rPr>
                        <a:t>17</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84892">
                <a:tc>
                  <a:txBody>
                    <a:bodyPr/>
                    <a:lstStyle/>
                    <a:p>
                      <a:pPr marL="0" marR="0" algn="l">
                        <a:lnSpc>
                          <a:spcPct val="150000"/>
                        </a:lnSpc>
                        <a:spcBef>
                          <a:spcPts val="0"/>
                        </a:spcBef>
                        <a:spcAft>
                          <a:spcPts val="0"/>
                        </a:spcAft>
                        <a:tabLst>
                          <a:tab pos="1043940" algn="l"/>
                        </a:tabLst>
                      </a:pPr>
                      <a:r>
                        <a:rPr lang="en-US" sz="1100" dirty="0">
                          <a:effectLst/>
                          <a:latin typeface="Arial" panose="020B0604020202020204" pitchFamily="34" charset="0"/>
                          <a:cs typeface="Arial" panose="020B0604020202020204" pitchFamily="34" charset="0"/>
                        </a:rPr>
                        <a:t>Pipeline F2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dirty="0">
                          <a:solidFill>
                            <a:schemeClr val="tx1"/>
                          </a:solidFill>
                          <a:effectLst/>
                          <a:latin typeface="Arial" panose="020B0604020202020204" pitchFamily="34" charset="0"/>
                          <a:cs typeface="Arial" panose="020B0604020202020204" pitchFamily="34" charset="0"/>
                        </a:rPr>
                        <a:t>Length of 21.8 km (incl branches)</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ctr">
                        <a:lnSpc>
                          <a:spcPct val="150000"/>
                        </a:lnSpc>
                        <a:spcBef>
                          <a:spcPts val="0"/>
                        </a:spcBef>
                        <a:spcAft>
                          <a:spcPts val="0"/>
                        </a:spcAft>
                        <a:tabLst>
                          <a:tab pos="1043940" algn="l"/>
                        </a:tabLst>
                      </a:pPr>
                      <a:r>
                        <a:rPr lang="en-US" sz="1100" dirty="0" smtClean="0">
                          <a:effectLst/>
                          <a:latin typeface="Arial" panose="020B0604020202020204" pitchFamily="34" charset="0"/>
                          <a:cs typeface="Arial" panose="020B0604020202020204" pitchFamily="34" charset="0"/>
                        </a:rPr>
                        <a:t>99%</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a:txBody>
                    <a:bodyPr/>
                    <a:lstStyle/>
                    <a:p>
                      <a:pPr marL="0" marR="0" algn="l">
                        <a:lnSpc>
                          <a:spcPct val="150000"/>
                        </a:lnSpc>
                        <a:spcBef>
                          <a:spcPts val="0"/>
                        </a:spcBef>
                        <a:spcAft>
                          <a:spcPts val="0"/>
                        </a:spcAft>
                        <a:tabLst>
                          <a:tab pos="1043940" algn="l"/>
                        </a:tabLst>
                      </a:pPr>
                      <a:r>
                        <a:rPr lang="en-US" sz="1100" baseline="0" dirty="0" smtClean="0">
                          <a:solidFill>
                            <a:schemeClr val="tx1"/>
                          </a:solidFill>
                          <a:effectLst/>
                          <a:latin typeface="Arial" panose="020B0604020202020204" pitchFamily="34" charset="0"/>
                          <a:cs typeface="Arial" panose="020B0604020202020204" pitchFamily="34" charset="0"/>
                        </a:rPr>
                        <a:t>December 20</a:t>
                      </a:r>
                      <a:r>
                        <a:rPr lang="en-US" sz="1100" dirty="0" smtClean="0">
                          <a:solidFill>
                            <a:schemeClr val="tx1"/>
                          </a:solidFill>
                          <a:effectLst/>
                          <a:latin typeface="Arial" panose="020B0604020202020204" pitchFamily="34" charset="0"/>
                          <a:cs typeface="Arial" panose="020B0604020202020204" pitchFamily="34" charset="0"/>
                        </a:rPr>
                        <a:t>17</a:t>
                      </a: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r>
              <a:tr h="374277">
                <a:tc gridSpan="4">
                  <a:txBody>
                    <a:bodyPr/>
                    <a:lstStyle/>
                    <a:p>
                      <a:pPr marL="0" marR="0" algn="ctr">
                        <a:lnSpc>
                          <a:spcPct val="150000"/>
                        </a:lnSpc>
                        <a:spcBef>
                          <a:spcPts val="0"/>
                        </a:spcBef>
                        <a:spcAft>
                          <a:spcPts val="0"/>
                        </a:spcAft>
                        <a:tabLst>
                          <a:tab pos="1043940" algn="l"/>
                        </a:tabLst>
                      </a:pPr>
                      <a:r>
                        <a:rPr lang="en-US" sz="11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THE ANTICIPATED COMPLETION DATES ARE PROVISIONAL AND DEPENDENT</a:t>
                      </a:r>
                      <a:r>
                        <a:rPr lang="en-US" sz="1100" b="1" baseline="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ON AVAILABILITY OF FUNDS</a:t>
                      </a:r>
                      <a:endParaRPr lang="en-US"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6" marB="0">
                    <a:solidFill>
                      <a:schemeClr val="bg2"/>
                    </a:solidFill>
                  </a:tcPr>
                </a:tc>
                <a:tc hMerge="1">
                  <a:txBody>
                    <a:bodyPr/>
                    <a:lstStyle/>
                    <a:p>
                      <a:pPr marL="0" marR="0" algn="just">
                        <a:lnSpc>
                          <a:spcPct val="150000"/>
                        </a:lnSpc>
                        <a:spcBef>
                          <a:spcPts val="0"/>
                        </a:spcBef>
                        <a:spcAft>
                          <a:spcPts val="0"/>
                        </a:spcAft>
                        <a:tabLst>
                          <a:tab pos="1043940" algn="l"/>
                        </a:tabLst>
                      </a:pPr>
                      <a:endParaRPr lang="en-US" sz="1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57" marR="4557" marT="4557" marB="0"/>
                </a:tc>
                <a:tc hMerge="1">
                  <a:txBody>
                    <a:bodyPr/>
                    <a:lstStyle/>
                    <a:p>
                      <a:pPr marL="0" marR="0" algn="just">
                        <a:lnSpc>
                          <a:spcPct val="150000"/>
                        </a:lnSpc>
                        <a:spcBef>
                          <a:spcPts val="0"/>
                        </a:spcBef>
                        <a:spcAft>
                          <a:spcPts val="0"/>
                        </a:spcAft>
                        <a:tabLst>
                          <a:tab pos="1043940" algn="l"/>
                        </a:tabLs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7" marB="0"/>
                </a:tc>
                <a:tc hMerge="1">
                  <a:txBody>
                    <a:bodyPr/>
                    <a:lstStyle/>
                    <a:p>
                      <a:pPr marL="0" marR="0" algn="just">
                        <a:lnSpc>
                          <a:spcPct val="150000"/>
                        </a:lnSpc>
                        <a:spcBef>
                          <a:spcPts val="0"/>
                        </a:spcBef>
                        <a:spcAft>
                          <a:spcPts val="0"/>
                        </a:spcAft>
                        <a:tabLst>
                          <a:tab pos="1043940" algn="l"/>
                        </a:tabLs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4557" marR="4557" marT="4557" marB="0"/>
                </a:tc>
              </a:tr>
            </a:tbl>
          </a:graphicData>
        </a:graphic>
      </p:graphicFrame>
      <p:sp>
        <p:nvSpPr>
          <p:cNvPr id="31800" name="Rectangle 1"/>
          <p:cNvSpPr>
            <a:spLocks noChangeArrowheads="1"/>
          </p:cNvSpPr>
          <p:nvPr/>
        </p:nvSpPr>
        <p:spPr bwMode="auto">
          <a:xfrm>
            <a:off x="1528763" y="823913"/>
            <a:ext cx="45720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t"/>
            <a:r>
              <a:rPr lang="en-ZA" altLang="en-US" sz="2000" b="1"/>
              <a:t>DETAILED SCOPE </a:t>
            </a:r>
            <a:endParaRPr lang="en-GB" altLang="en-US" sz="2000" b="1"/>
          </a:p>
        </p:txBody>
      </p:sp>
      <p:sp>
        <p:nvSpPr>
          <p:cNvPr id="8" name="Title 1"/>
          <p:cNvSpPr>
            <a:spLocks noGrp="1"/>
          </p:cNvSpPr>
          <p:nvPr>
            <p:ph type="title"/>
          </p:nvPr>
        </p:nvSpPr>
        <p:spPr bwMode="auto">
          <a:xfrm>
            <a:off x="476000" y="143697"/>
            <a:ext cx="8229600" cy="52029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rtlCol="0" anchor="t" anchorCtr="0" compatLnSpc="1">
            <a:prstTxWarp prst="textNoShape">
              <a:avLst/>
            </a:prstTxWarp>
            <a:noAutofit/>
            <a:scene3d>
              <a:camera prst="orthographicFront"/>
              <a:lightRig rig="soft" dir="t"/>
            </a:scene3d>
            <a:sp3d prstMaterial="softEdge">
              <a:bevelT w="25400" h="25400"/>
            </a:sp3d>
          </a:bodyPr>
          <a:lstStyle/>
          <a:p>
            <a:pPr>
              <a:defRPr/>
            </a:pPr>
            <a:r>
              <a:rPr lang="en-ZA" altLang="en-US" sz="3200" dirty="0" smtClean="0">
                <a:ea typeface="ＭＳ Ｐゴシック" panose="020B0600070205080204" pitchFamily="34" charset="-128"/>
              </a:rPr>
              <a:t>Giyani Project</a:t>
            </a:r>
            <a:endParaRPr lang="en-ZA" altLang="en-US" sz="3200" dirty="0">
              <a:ea typeface="ＭＳ Ｐゴシック" panose="020B0600070205080204" pitchFamily="34" charset="-128"/>
            </a:endParaRPr>
          </a:p>
        </p:txBody>
      </p:sp>
      <p:sp>
        <p:nvSpPr>
          <p:cNvPr id="6"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28</a:t>
            </a:fld>
            <a:endParaRPr lang="en-US" altLang="en-US" sz="1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154430" y="140350"/>
            <a:ext cx="7795260" cy="53567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rtlCol="0" anchor="t" anchorCtr="0" compatLnSpc="1">
            <a:prstTxWarp prst="textNoShape">
              <a:avLst/>
            </a:prstTxWarp>
            <a:noAutofit/>
            <a:scene3d>
              <a:camera prst="orthographicFront"/>
              <a:lightRig rig="soft" dir="t"/>
            </a:scene3d>
            <a:sp3d prstMaterial="softEdge">
              <a:bevelT w="25400" h="25400"/>
            </a:sp3d>
          </a:bodyPr>
          <a:lstStyle/>
          <a:p>
            <a:pPr>
              <a:defRPr/>
            </a:pPr>
            <a:r>
              <a:rPr lang="en-ZA" altLang="en-US" sz="3200" dirty="0" smtClean="0">
                <a:ea typeface="ＭＳ Ｐゴシック" panose="020B0600070205080204" pitchFamily="34" charset="-128"/>
              </a:rPr>
              <a:t>Giyani Project</a:t>
            </a:r>
            <a:endParaRPr lang="en-ZA" altLang="en-US" sz="3200" dirty="0">
              <a:ea typeface="ＭＳ Ｐゴシック" panose="020B0600070205080204" pitchFamily="34" charset="-128"/>
            </a:endParaRPr>
          </a:p>
        </p:txBody>
      </p:sp>
      <p:sp>
        <p:nvSpPr>
          <p:cNvPr id="15363" name="Content Placeholder 2"/>
          <p:cNvSpPr>
            <a:spLocks noGrp="1"/>
          </p:cNvSpPr>
          <p:nvPr>
            <p:ph idx="1"/>
          </p:nvPr>
        </p:nvSpPr>
        <p:spPr bwMode="auto">
          <a:xfrm>
            <a:off x="1441450" y="855663"/>
            <a:ext cx="7610475" cy="43148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rmAutofit fontScale="92500" lnSpcReduction="10000"/>
          </a:bodyPr>
          <a:lstStyle/>
          <a:p>
            <a:pPr marL="109728" indent="0" algn="just">
              <a:lnSpc>
                <a:spcPct val="150000"/>
              </a:lnSpc>
              <a:buFont typeface="Arial" pitchFamily="34" charset="0"/>
              <a:buNone/>
              <a:defRPr/>
            </a:pPr>
            <a:r>
              <a:rPr lang="en-ZA" altLang="en-US" sz="2400" b="1" dirty="0" smtClean="0">
                <a:ea typeface="ＭＳ Ｐゴシック" pitchFamily="34" charset="-128"/>
              </a:rPr>
              <a:t>154 Boreholes in 55 Villages</a:t>
            </a:r>
          </a:p>
          <a:p>
            <a:pPr>
              <a:lnSpc>
                <a:spcPct val="150000"/>
              </a:lnSpc>
              <a:defRPr/>
            </a:pPr>
            <a:r>
              <a:rPr lang="en-ZA" altLang="en-US" sz="1700" dirty="0" smtClean="0">
                <a:ea typeface="ＭＳ Ｐゴシック" pitchFamily="34" charset="-128"/>
              </a:rPr>
              <a:t>154 boreholes were refurbished and/or re-drilled as an interim measure while the bulk pipelines are being installed</a:t>
            </a:r>
            <a:endParaRPr lang="en-ZA" altLang="en-US" sz="1700" dirty="0">
              <a:ea typeface="ＭＳ Ｐゴシック" pitchFamily="34" charset="-128"/>
            </a:endParaRPr>
          </a:p>
          <a:p>
            <a:pPr>
              <a:lnSpc>
                <a:spcPct val="150000"/>
              </a:lnSpc>
              <a:defRPr/>
            </a:pPr>
            <a:r>
              <a:rPr lang="en-ZA" altLang="en-US" sz="1700" dirty="0" smtClean="0">
                <a:ea typeface="ＭＳ Ｐゴシック" pitchFamily="34" charset="-128"/>
              </a:rPr>
              <a:t>Of the 154, 137 boreholes are completed and operational</a:t>
            </a:r>
          </a:p>
          <a:p>
            <a:pPr>
              <a:lnSpc>
                <a:spcPct val="150000"/>
              </a:lnSpc>
              <a:defRPr/>
            </a:pPr>
            <a:r>
              <a:rPr lang="en-ZA" altLang="en-US" sz="1700" dirty="0" smtClean="0">
                <a:ea typeface="ＭＳ Ｐゴシック" pitchFamily="34" charset="-128"/>
              </a:rPr>
              <a:t>17 could not be completed due to budgetary constraints</a:t>
            </a:r>
          </a:p>
          <a:p>
            <a:pPr marL="0" indent="0">
              <a:lnSpc>
                <a:spcPct val="150000"/>
              </a:lnSpc>
              <a:buFont typeface="Arial" pitchFamily="34" charset="0"/>
              <a:buNone/>
              <a:defRPr/>
            </a:pPr>
            <a:r>
              <a:rPr lang="en-ZA" altLang="en-US" sz="1700" dirty="0" smtClean="0">
                <a:ea typeface="ＭＳ Ｐゴシック" pitchFamily="34" charset="-128"/>
              </a:rPr>
              <a:t>The project had to be accelerated due to the fact that when we began with the project , the construction collapsed the entire system rendering the whole place of Giyani waterless</a:t>
            </a:r>
          </a:p>
          <a:p>
            <a:pPr marL="0" indent="0">
              <a:lnSpc>
                <a:spcPct val="150000"/>
              </a:lnSpc>
              <a:buFont typeface="Arial" pitchFamily="34" charset="0"/>
              <a:buNone/>
              <a:defRPr/>
            </a:pPr>
            <a:r>
              <a:rPr lang="en-ZA" altLang="en-US" sz="1700" dirty="0" smtClean="0">
                <a:ea typeface="ＭＳ Ｐゴシック" pitchFamily="34" charset="-128"/>
              </a:rPr>
              <a:t>The original budget as at the beginning of the financial year was R140m</a:t>
            </a:r>
          </a:p>
          <a:p>
            <a:pPr marL="0" indent="0">
              <a:lnSpc>
                <a:spcPct val="150000"/>
              </a:lnSpc>
              <a:buFont typeface="Arial" pitchFamily="34" charset="0"/>
              <a:buNone/>
              <a:defRPr/>
            </a:pPr>
            <a:r>
              <a:rPr lang="en-ZA" altLang="en-US" sz="1700" dirty="0" smtClean="0">
                <a:ea typeface="ＭＳ Ｐゴシック" pitchFamily="34" charset="-128"/>
              </a:rPr>
              <a:t>Total Expenditure 16/17 financial year is R913m</a:t>
            </a:r>
          </a:p>
          <a:p>
            <a:pPr marL="0" indent="0">
              <a:lnSpc>
                <a:spcPct val="150000"/>
              </a:lnSpc>
              <a:buFont typeface="Arial" pitchFamily="34" charset="0"/>
              <a:buNone/>
              <a:defRPr/>
            </a:pPr>
            <a:r>
              <a:rPr lang="en-ZA" altLang="en-US" sz="1700" dirty="0" smtClean="0">
                <a:ea typeface="ＭＳ Ｐゴシック" pitchFamily="34" charset="-128"/>
              </a:rPr>
              <a:t>Funds were reprioritised from slow performing funds in line with DORA conditions</a:t>
            </a:r>
            <a:endParaRPr lang="en-ZA" altLang="en-US" sz="1700" dirty="0">
              <a:ea typeface="ＭＳ Ｐゴシック" pitchFamily="34" charset="-128"/>
            </a:endParaRPr>
          </a:p>
          <a:p>
            <a:pPr>
              <a:lnSpc>
                <a:spcPct val="150000"/>
              </a:lnSpc>
              <a:defRPr/>
            </a:pPr>
            <a:endParaRPr lang="en-ZA" altLang="en-US" sz="1667" dirty="0">
              <a:ea typeface="ＭＳ Ｐゴシック" pitchFamily="34" charset="-128"/>
            </a:endParaRPr>
          </a:p>
        </p:txBody>
      </p:sp>
      <p:sp>
        <p:nvSpPr>
          <p:cNvPr id="4"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29</a:t>
            </a:fld>
            <a:endParaRPr lang="en-US" altLang="en-US"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76" y="125248"/>
            <a:ext cx="7207624" cy="623433"/>
          </a:xfrm>
        </p:spPr>
        <p:txBody>
          <a:bodyPr/>
          <a:lstStyle/>
          <a:p>
            <a:r>
              <a:rPr lang="en-ZA" sz="3200" dirty="0" smtClean="0"/>
              <a:t>Analysis of performance</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83304859"/>
              </p:ext>
            </p:extLst>
          </p:nvPr>
        </p:nvGraphicFramePr>
        <p:xfrm>
          <a:off x="1479550" y="924544"/>
          <a:ext cx="7207251" cy="3997960"/>
        </p:xfrm>
        <a:graphic>
          <a:graphicData uri="http://schemas.openxmlformats.org/drawingml/2006/table">
            <a:tbl>
              <a:tblPr firstRow="1" bandRow="1">
                <a:tableStyleId>{F5AB1C69-6EDB-4FF4-983F-18BD219EF322}</a:tableStyleId>
              </a:tblPr>
              <a:tblGrid>
                <a:gridCol w="2275201"/>
                <a:gridCol w="1387139"/>
                <a:gridCol w="1210994"/>
                <a:gridCol w="1166958"/>
                <a:gridCol w="1166959"/>
              </a:tblGrid>
              <a:tr h="370840">
                <a:tc rowSpan="2">
                  <a:txBody>
                    <a:bodyPr/>
                    <a:lstStyle/>
                    <a:p>
                      <a:r>
                        <a:rPr lang="en-ZA" sz="1600" dirty="0" smtClean="0">
                          <a:latin typeface="Arial" pitchFamily="34" charset="0"/>
                          <a:cs typeface="Arial" pitchFamily="34" charset="0"/>
                        </a:rPr>
                        <a:t>Sub-programme </a:t>
                      </a:r>
                      <a:endParaRPr lang="en-ZA" sz="1600" dirty="0">
                        <a:latin typeface="Arial" pitchFamily="34" charset="0"/>
                        <a:cs typeface="Arial" pitchFamily="34" charset="0"/>
                      </a:endParaRPr>
                    </a:p>
                  </a:txBody>
                  <a:tcPr/>
                </a:tc>
                <a:tc gridSpan="4">
                  <a:txBody>
                    <a:bodyPr/>
                    <a:lstStyle/>
                    <a:p>
                      <a:pPr algn="ctr"/>
                      <a:r>
                        <a:rPr lang="en-ZA" sz="1600" dirty="0" smtClean="0">
                          <a:latin typeface="Arial" pitchFamily="34" charset="0"/>
                          <a:cs typeface="Arial" pitchFamily="34" charset="0"/>
                        </a:rPr>
                        <a:t>Total number of indicators</a:t>
                      </a:r>
                      <a:endParaRPr lang="en-ZA" sz="1600" dirty="0">
                        <a:latin typeface="Arial" pitchFamily="34" charset="0"/>
                        <a:cs typeface="Arial" pitchFamily="34" charset="0"/>
                      </a:endParaRPr>
                    </a:p>
                  </a:txBody>
                  <a:tcPr/>
                </a:tc>
                <a:tc hMerge="1">
                  <a:txBody>
                    <a:bodyPr/>
                    <a:lstStyle/>
                    <a:p>
                      <a:endParaRPr lang="en-ZA" sz="1600" dirty="0">
                        <a:latin typeface="Arial" pitchFamily="34" charset="0"/>
                        <a:cs typeface="Arial" pitchFamily="34" charset="0"/>
                      </a:endParaRPr>
                    </a:p>
                  </a:txBody>
                  <a:tcPr/>
                </a:tc>
                <a:tc hMerge="1">
                  <a:txBody>
                    <a:bodyPr/>
                    <a:lstStyle/>
                    <a:p>
                      <a:endParaRPr lang="en-ZA" sz="1600" dirty="0">
                        <a:latin typeface="Arial" pitchFamily="34" charset="0"/>
                        <a:cs typeface="Arial" pitchFamily="34" charset="0"/>
                      </a:endParaRPr>
                    </a:p>
                  </a:txBody>
                  <a:tcPr/>
                </a:tc>
                <a:tc hMerge="1">
                  <a:txBody>
                    <a:bodyPr/>
                    <a:lstStyle/>
                    <a:p>
                      <a:endParaRPr lang="en-ZA" sz="1600" dirty="0">
                        <a:latin typeface="Arial" pitchFamily="34" charset="0"/>
                        <a:cs typeface="Arial" pitchFamily="34" charset="0"/>
                      </a:endParaRPr>
                    </a:p>
                  </a:txBody>
                  <a:tcPr/>
                </a:tc>
              </a:tr>
              <a:tr h="370840">
                <a:tc vMerge="1">
                  <a:txBody>
                    <a:bodyPr/>
                    <a:lstStyle/>
                    <a:p>
                      <a:endParaRPr lang="en-ZA" sz="1600" dirty="0">
                        <a:latin typeface="Arial" pitchFamily="34" charset="0"/>
                        <a:cs typeface="Arial" pitchFamily="34" charset="0"/>
                      </a:endParaRPr>
                    </a:p>
                  </a:txBody>
                  <a:tcPr/>
                </a:tc>
                <a:tc>
                  <a:txBody>
                    <a:bodyPr/>
                    <a:lstStyle/>
                    <a:p>
                      <a:pPr algn="ctr"/>
                      <a:r>
                        <a:rPr lang="en-ZA" sz="1600" b="1" dirty="0" smtClean="0">
                          <a:solidFill>
                            <a:schemeClr val="bg1"/>
                          </a:solidFill>
                          <a:latin typeface="Arial" pitchFamily="34" charset="0"/>
                          <a:cs typeface="Arial" pitchFamily="34" charset="0"/>
                        </a:rPr>
                        <a:t>Per sub-programme </a:t>
                      </a:r>
                      <a:endParaRPr lang="en-ZA" sz="1600" b="1" dirty="0">
                        <a:solidFill>
                          <a:schemeClr val="bg1"/>
                        </a:solidFill>
                        <a:latin typeface="Arial" pitchFamily="34" charset="0"/>
                        <a:cs typeface="Arial" pitchFamily="34" charset="0"/>
                      </a:endParaRPr>
                    </a:p>
                  </a:txBody>
                  <a:tcPr>
                    <a:solidFill>
                      <a:schemeClr val="accent3"/>
                    </a:solidFill>
                  </a:tcPr>
                </a:tc>
                <a:tc>
                  <a:txBody>
                    <a:bodyPr/>
                    <a:lstStyle/>
                    <a:p>
                      <a:pPr algn="ctr"/>
                      <a:r>
                        <a:rPr lang="en-ZA" sz="1600" b="1" baseline="0" dirty="0" smtClean="0">
                          <a:solidFill>
                            <a:schemeClr val="bg1"/>
                          </a:solidFill>
                          <a:latin typeface="Arial" pitchFamily="34" charset="0"/>
                          <a:cs typeface="Arial" pitchFamily="34" charset="0"/>
                        </a:rPr>
                        <a:t>Achieved </a:t>
                      </a:r>
                      <a:endParaRPr lang="en-ZA" sz="1600" b="1" dirty="0">
                        <a:solidFill>
                          <a:schemeClr val="bg1"/>
                        </a:solidFill>
                        <a:latin typeface="Arial" pitchFamily="34" charset="0"/>
                        <a:cs typeface="Arial" pitchFamily="34" charset="0"/>
                      </a:endParaRPr>
                    </a:p>
                  </a:txBody>
                  <a:tcPr>
                    <a:solidFill>
                      <a:schemeClr val="accent3"/>
                    </a:solidFill>
                  </a:tcPr>
                </a:tc>
                <a:tc>
                  <a:txBody>
                    <a:bodyPr/>
                    <a:lstStyle/>
                    <a:p>
                      <a:pPr algn="ctr"/>
                      <a:r>
                        <a:rPr lang="en-ZA" sz="1600" b="1" dirty="0" smtClean="0">
                          <a:solidFill>
                            <a:schemeClr val="bg1"/>
                          </a:solidFill>
                          <a:latin typeface="Arial" pitchFamily="34" charset="0"/>
                          <a:cs typeface="Arial" pitchFamily="34" charset="0"/>
                        </a:rPr>
                        <a:t>Partially achieved</a:t>
                      </a:r>
                      <a:endParaRPr lang="en-ZA" sz="1600" b="1" dirty="0">
                        <a:solidFill>
                          <a:schemeClr val="bg1"/>
                        </a:solidFill>
                        <a:latin typeface="Arial" pitchFamily="34" charset="0"/>
                        <a:cs typeface="Arial" pitchFamily="34" charset="0"/>
                      </a:endParaRPr>
                    </a:p>
                  </a:txBody>
                  <a:tcPr>
                    <a:solidFill>
                      <a:schemeClr val="accent3"/>
                    </a:solidFill>
                  </a:tcPr>
                </a:tc>
                <a:tc>
                  <a:txBody>
                    <a:bodyPr/>
                    <a:lstStyle/>
                    <a:p>
                      <a:pPr algn="ctr"/>
                      <a:r>
                        <a:rPr lang="en-ZA" sz="1600" b="1" dirty="0" smtClean="0">
                          <a:solidFill>
                            <a:schemeClr val="bg1"/>
                          </a:solidFill>
                          <a:latin typeface="Arial" pitchFamily="34" charset="0"/>
                          <a:cs typeface="Arial" pitchFamily="34" charset="0"/>
                        </a:rPr>
                        <a:t>Not achieved</a:t>
                      </a:r>
                      <a:endParaRPr lang="en-ZA" sz="1600" b="1" dirty="0">
                        <a:solidFill>
                          <a:schemeClr val="bg1"/>
                        </a:solidFill>
                        <a:latin typeface="Arial" pitchFamily="34" charset="0"/>
                        <a:cs typeface="Arial" pitchFamily="34" charset="0"/>
                      </a:endParaRPr>
                    </a:p>
                  </a:txBody>
                  <a:tcPr>
                    <a:solidFill>
                      <a:schemeClr val="accent3"/>
                    </a:solidFill>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itchFamily="34" charset="0"/>
                          <a:ea typeface="+mn-ea"/>
                          <a:cs typeface="Arial" pitchFamily="34" charset="0"/>
                        </a:rPr>
                        <a:t>Infrastructure Development &amp; Rehabilitation</a:t>
                      </a:r>
                    </a:p>
                  </a:txBody>
                  <a:tcPr/>
                </a:tc>
                <a:tc>
                  <a:txBody>
                    <a:bodyPr/>
                    <a:lstStyle/>
                    <a:p>
                      <a:pPr algn="ctr"/>
                      <a:r>
                        <a:rPr lang="en-ZA" sz="1600" b="1" dirty="0" smtClean="0">
                          <a:latin typeface="Arial" pitchFamily="34" charset="0"/>
                          <a:cs typeface="Arial" pitchFamily="34" charset="0"/>
                        </a:rPr>
                        <a:t>4</a:t>
                      </a:r>
                      <a:endParaRPr lang="en-ZA" sz="1600" b="1"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1</a:t>
                      </a:r>
                      <a:endParaRPr lang="en-ZA" sz="1600"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1</a:t>
                      </a:r>
                      <a:endParaRPr lang="en-ZA" sz="1600"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2</a:t>
                      </a:r>
                      <a:endParaRPr lang="en-ZA" sz="1600" dirty="0">
                        <a:latin typeface="Arial" pitchFamily="34" charset="0"/>
                        <a:cs typeface="Arial"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itchFamily="34" charset="0"/>
                          <a:ea typeface="+mn-ea"/>
                          <a:cs typeface="Arial" pitchFamily="34" charset="0"/>
                        </a:rPr>
                        <a:t>Operation of Water Resources</a:t>
                      </a:r>
                    </a:p>
                  </a:txBody>
                  <a:tcPr/>
                </a:tc>
                <a:tc>
                  <a:txBody>
                    <a:bodyPr/>
                    <a:lstStyle/>
                    <a:p>
                      <a:pPr algn="ctr"/>
                      <a:r>
                        <a:rPr lang="en-ZA" sz="1600" b="1" dirty="0" smtClean="0">
                          <a:latin typeface="Arial" pitchFamily="34" charset="0"/>
                          <a:cs typeface="Arial" pitchFamily="34" charset="0"/>
                        </a:rPr>
                        <a:t>6</a:t>
                      </a:r>
                      <a:endParaRPr lang="en-ZA" sz="1600" b="1"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3</a:t>
                      </a:r>
                      <a:endParaRPr lang="en-ZA" sz="1600"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1</a:t>
                      </a:r>
                      <a:endParaRPr lang="en-ZA" sz="1600"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2</a:t>
                      </a:r>
                      <a:endParaRPr lang="en-ZA" sz="1600" dirty="0">
                        <a:latin typeface="Arial" pitchFamily="34" charset="0"/>
                        <a:cs typeface="Arial"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tx1"/>
                          </a:solidFill>
                          <a:latin typeface="Arial" pitchFamily="34" charset="0"/>
                          <a:ea typeface="+mn-ea"/>
                          <a:cs typeface="Arial" pitchFamily="34" charset="0"/>
                        </a:rPr>
                        <a:t>Water Services Infrastructure</a:t>
                      </a:r>
                    </a:p>
                  </a:txBody>
                  <a:tcPr/>
                </a:tc>
                <a:tc>
                  <a:txBody>
                    <a:bodyPr/>
                    <a:lstStyle/>
                    <a:p>
                      <a:pPr algn="ctr"/>
                      <a:r>
                        <a:rPr lang="en-ZA" sz="1600" b="1" dirty="0" smtClean="0">
                          <a:latin typeface="Arial" pitchFamily="34" charset="0"/>
                          <a:cs typeface="Arial" pitchFamily="34" charset="0"/>
                        </a:rPr>
                        <a:t>8</a:t>
                      </a:r>
                      <a:endParaRPr lang="en-ZA" sz="1600" b="1"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2</a:t>
                      </a:r>
                      <a:endParaRPr lang="en-ZA" sz="1600"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3</a:t>
                      </a:r>
                      <a:endParaRPr lang="en-ZA" sz="1600"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3</a:t>
                      </a:r>
                      <a:endParaRPr lang="en-ZA" sz="1600" dirty="0">
                        <a:latin typeface="Arial" pitchFamily="34" charset="0"/>
                        <a:cs typeface="Arial" pitchFamily="34" charset="0"/>
                      </a:endParaRPr>
                    </a:p>
                  </a:txBody>
                  <a:tcPr/>
                </a:tc>
              </a:tr>
              <a:tr h="370840">
                <a:tc>
                  <a:txBody>
                    <a:bodyPr/>
                    <a:lstStyle/>
                    <a:p>
                      <a:r>
                        <a:rPr lang="en-ZA" sz="1600" b="1" dirty="0" smtClean="0">
                          <a:latin typeface="Arial" pitchFamily="34" charset="0"/>
                          <a:cs typeface="Arial" pitchFamily="34" charset="0"/>
                        </a:rPr>
                        <a:t>Total</a:t>
                      </a:r>
                      <a:r>
                        <a:rPr lang="en-ZA" sz="1600" b="1" baseline="0" dirty="0" smtClean="0">
                          <a:latin typeface="Arial" pitchFamily="34" charset="0"/>
                          <a:cs typeface="Arial" pitchFamily="34" charset="0"/>
                        </a:rPr>
                        <a:t> for </a:t>
                      </a:r>
                      <a:r>
                        <a:rPr lang="en-ZA" sz="1600" b="1" dirty="0" smtClean="0">
                          <a:latin typeface="Arial" pitchFamily="34" charset="0"/>
                          <a:cs typeface="Arial" pitchFamily="34" charset="0"/>
                        </a:rPr>
                        <a:t>Water Infrastructure Development programme</a:t>
                      </a:r>
                      <a:endParaRPr lang="en-ZA" sz="1600" b="1" dirty="0">
                        <a:latin typeface="Arial" pitchFamily="34" charset="0"/>
                        <a:cs typeface="Arial" pitchFamily="34" charset="0"/>
                      </a:endParaRPr>
                    </a:p>
                  </a:txBody>
                  <a:tcPr/>
                </a:tc>
                <a:tc>
                  <a:txBody>
                    <a:bodyPr/>
                    <a:lstStyle/>
                    <a:p>
                      <a:pPr algn="ctr"/>
                      <a:r>
                        <a:rPr lang="en-ZA" sz="1600" b="1" dirty="0" smtClean="0">
                          <a:latin typeface="Arial" pitchFamily="34" charset="0"/>
                          <a:cs typeface="Arial" pitchFamily="34" charset="0"/>
                        </a:rPr>
                        <a:t>18</a:t>
                      </a:r>
                      <a:endParaRPr lang="en-ZA" sz="1600" b="1"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6</a:t>
                      </a:r>
                      <a:endParaRPr lang="en-ZA" sz="1600"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5</a:t>
                      </a:r>
                      <a:endParaRPr lang="en-ZA" sz="1600" dirty="0">
                        <a:latin typeface="Arial" pitchFamily="34" charset="0"/>
                        <a:cs typeface="Arial" pitchFamily="34" charset="0"/>
                      </a:endParaRPr>
                    </a:p>
                  </a:txBody>
                  <a:tcPr/>
                </a:tc>
                <a:tc>
                  <a:txBody>
                    <a:bodyPr/>
                    <a:lstStyle/>
                    <a:p>
                      <a:pPr algn="ctr"/>
                      <a:r>
                        <a:rPr lang="en-ZA" sz="1600" dirty="0" smtClean="0">
                          <a:latin typeface="Arial" pitchFamily="34" charset="0"/>
                          <a:cs typeface="Arial" pitchFamily="34" charset="0"/>
                        </a:rPr>
                        <a:t>7</a:t>
                      </a:r>
                      <a:endParaRPr lang="en-ZA" sz="1600" dirty="0">
                        <a:latin typeface="Arial"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a:xfrm>
            <a:off x="6553200" y="6178926"/>
            <a:ext cx="2133600" cy="365125"/>
          </a:xfrm>
        </p:spPr>
        <p:txBody>
          <a:bodyPr/>
          <a:lstStyle/>
          <a:p>
            <a:fld id="{48F0A114-0370-4CC0-9313-334D49B2E98A}" type="slidenum">
              <a:rPr lang="en-ZA" smtClean="0"/>
              <a:pPr/>
              <a:t>3</a:t>
            </a:fld>
            <a:endParaRPr lang="en-ZA" dirty="0"/>
          </a:p>
        </p:txBody>
      </p:sp>
      <p:sp>
        <p:nvSpPr>
          <p:cNvPr id="6" name="Title 1"/>
          <p:cNvSpPr txBox="1">
            <a:spLocks/>
          </p:cNvSpPr>
          <p:nvPr/>
        </p:nvSpPr>
        <p:spPr bwMode="auto">
          <a:xfrm>
            <a:off x="1466850" y="5024513"/>
            <a:ext cx="7219951" cy="740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a:r>
              <a:rPr lang="en-ZA" sz="1600" dirty="0" smtClean="0"/>
              <a:t>A total of 33% for the 2016/17 financial year was achieved (i.e. 6 of 18 performance targets)   </a:t>
            </a:r>
            <a:endParaRPr lang="en-ZA" sz="1600" dirty="0"/>
          </a:p>
        </p:txBody>
      </p:sp>
    </p:spTree>
    <p:extLst>
      <p:ext uri="{BB962C8B-B14F-4D97-AF65-F5344CB8AC3E}">
        <p14:creationId xmlns:p14="http://schemas.microsoft.com/office/powerpoint/2010/main" xmlns="" val="2526335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154430" y="154827"/>
            <a:ext cx="7795260" cy="53567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rtlCol="0" anchor="t" anchorCtr="0" compatLnSpc="1">
            <a:prstTxWarp prst="textNoShape">
              <a:avLst/>
            </a:prstTxWarp>
            <a:noAutofit/>
            <a:scene3d>
              <a:camera prst="orthographicFront"/>
              <a:lightRig rig="soft" dir="t"/>
            </a:scene3d>
            <a:sp3d prstMaterial="softEdge">
              <a:bevelT w="25400" h="25400"/>
            </a:sp3d>
          </a:bodyPr>
          <a:lstStyle/>
          <a:p>
            <a:pPr>
              <a:defRPr/>
            </a:pPr>
            <a:r>
              <a:rPr lang="en-ZA" altLang="en-US" sz="3200" dirty="0" err="1">
                <a:ea typeface="ＭＳ Ｐゴシック" panose="020B0600070205080204" pitchFamily="34" charset="-128"/>
              </a:rPr>
              <a:t>Nandoni-Nsami</a:t>
            </a:r>
            <a:r>
              <a:rPr lang="en-ZA" altLang="en-US" sz="3200" dirty="0">
                <a:ea typeface="ＭＳ Ｐゴシック" panose="020B0600070205080204" pitchFamily="34" charset="-128"/>
              </a:rPr>
              <a:t> Bulk water pipeline </a:t>
            </a:r>
          </a:p>
        </p:txBody>
      </p:sp>
      <p:sp>
        <p:nvSpPr>
          <p:cNvPr id="15363" name="Content Placeholder 2"/>
          <p:cNvSpPr>
            <a:spLocks noGrp="1"/>
          </p:cNvSpPr>
          <p:nvPr>
            <p:ph idx="1"/>
          </p:nvPr>
        </p:nvSpPr>
        <p:spPr bwMode="auto">
          <a:xfrm>
            <a:off x="1493838" y="938213"/>
            <a:ext cx="7558087" cy="43148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rmAutofit/>
          </a:bodyPr>
          <a:lstStyle/>
          <a:p>
            <a:pPr marL="109728" indent="0" algn="just">
              <a:lnSpc>
                <a:spcPct val="150000"/>
              </a:lnSpc>
              <a:buFont typeface="Arial" pitchFamily="34" charset="0"/>
              <a:buNone/>
              <a:defRPr/>
            </a:pPr>
            <a:endParaRPr lang="en-ZA" altLang="en-US" sz="1600" b="1" dirty="0" smtClean="0">
              <a:ea typeface="ＭＳ Ｐゴシック" pitchFamily="34" charset="-128"/>
            </a:endParaRPr>
          </a:p>
          <a:p>
            <a:pPr>
              <a:lnSpc>
                <a:spcPct val="150000"/>
              </a:lnSpc>
              <a:defRPr/>
            </a:pPr>
            <a:r>
              <a:rPr lang="en-ZA" altLang="en-US" sz="1600" dirty="0" smtClean="0">
                <a:ea typeface="ＭＳ Ｐゴシック" pitchFamily="34" charset="-128"/>
              </a:rPr>
              <a:t>The scope of work is 52km of bulk water pipeline from Nandoni to Giyani.</a:t>
            </a:r>
          </a:p>
          <a:p>
            <a:pPr>
              <a:lnSpc>
                <a:spcPct val="150000"/>
              </a:lnSpc>
              <a:defRPr/>
            </a:pPr>
            <a:r>
              <a:rPr lang="en-ZA" altLang="en-US" sz="1600" dirty="0" smtClean="0">
                <a:ea typeface="ＭＳ Ｐゴシック" pitchFamily="34" charset="-128"/>
              </a:rPr>
              <a:t>The pipeline will also benefit 12 villages in </a:t>
            </a:r>
            <a:r>
              <a:rPr lang="en-ZA" altLang="en-US" sz="1600" dirty="0" err="1" smtClean="0">
                <a:ea typeface="ＭＳ Ｐゴシック" pitchFamily="34" charset="-128"/>
              </a:rPr>
              <a:t>Malamulele</a:t>
            </a:r>
            <a:r>
              <a:rPr lang="en-ZA" altLang="en-US" sz="1600" dirty="0" smtClean="0">
                <a:ea typeface="ＭＳ Ｐゴシック" pitchFamily="34" charset="-128"/>
              </a:rPr>
              <a:t> area which lies between Nandoni and Giyani.</a:t>
            </a:r>
          </a:p>
          <a:p>
            <a:pPr>
              <a:lnSpc>
                <a:spcPct val="150000"/>
              </a:lnSpc>
              <a:defRPr/>
            </a:pPr>
            <a:r>
              <a:rPr lang="en-ZA" altLang="en-US" sz="1600" dirty="0" smtClean="0">
                <a:ea typeface="ＭＳ Ｐゴシック" pitchFamily="34" charset="-128"/>
              </a:rPr>
              <a:t>The date of completion is December 2018 </a:t>
            </a:r>
          </a:p>
          <a:p>
            <a:pPr marL="0" indent="0">
              <a:lnSpc>
                <a:spcPct val="150000"/>
              </a:lnSpc>
              <a:buFont typeface="Arial" charset="0"/>
              <a:buNone/>
              <a:defRPr/>
            </a:pPr>
            <a:endParaRPr lang="en-ZA" altLang="en-US" sz="1667" dirty="0" smtClean="0">
              <a:ea typeface="ＭＳ Ｐゴシック" pitchFamily="34" charset="-128"/>
            </a:endParaRPr>
          </a:p>
          <a:p>
            <a:pPr marL="0" indent="0">
              <a:lnSpc>
                <a:spcPct val="150000"/>
              </a:lnSpc>
              <a:buFont typeface="Arial" charset="0"/>
              <a:buNone/>
              <a:defRPr/>
            </a:pPr>
            <a:endParaRPr lang="en-ZA" altLang="en-US" sz="1667" dirty="0" smtClean="0">
              <a:ea typeface="ＭＳ Ｐゴシック" pitchFamily="34" charset="-128"/>
            </a:endParaRPr>
          </a:p>
          <a:p>
            <a:pPr>
              <a:lnSpc>
                <a:spcPct val="150000"/>
              </a:lnSpc>
              <a:defRPr/>
            </a:pPr>
            <a:endParaRPr lang="en-ZA" altLang="en-US" sz="1667" dirty="0">
              <a:ea typeface="ＭＳ Ｐゴシック" pitchFamily="34" charset="-128"/>
            </a:endParaRPr>
          </a:p>
          <a:p>
            <a:pPr>
              <a:lnSpc>
                <a:spcPct val="150000"/>
              </a:lnSpc>
              <a:defRPr/>
            </a:pPr>
            <a:endParaRPr lang="en-ZA" altLang="en-US" sz="1667" dirty="0">
              <a:ea typeface="ＭＳ Ｐゴシック" pitchFamily="34" charset="-128"/>
            </a:endParaRPr>
          </a:p>
          <a:p>
            <a:pPr marL="0" indent="0">
              <a:lnSpc>
                <a:spcPct val="150000"/>
              </a:lnSpc>
              <a:buFont typeface="Arial" pitchFamily="34" charset="0"/>
              <a:buNone/>
              <a:defRPr/>
            </a:pPr>
            <a:endParaRPr lang="en-ZA" altLang="en-US" sz="1667" dirty="0">
              <a:ea typeface="ＭＳ Ｐゴシック" pitchFamily="34" charset="-128"/>
            </a:endParaRPr>
          </a:p>
          <a:p>
            <a:pPr>
              <a:lnSpc>
                <a:spcPct val="150000"/>
              </a:lnSpc>
              <a:defRPr/>
            </a:pPr>
            <a:endParaRPr lang="en-ZA" altLang="en-US" sz="1667" dirty="0">
              <a:ea typeface="ＭＳ Ｐゴシック" pitchFamily="34" charset="-128"/>
            </a:endParaRPr>
          </a:p>
        </p:txBody>
      </p:sp>
      <p:sp>
        <p:nvSpPr>
          <p:cNvPr id="4"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30</a:t>
            </a:fld>
            <a:endParaRPr lang="en-US" altLang="en-US" sz="1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154430" y="85552"/>
            <a:ext cx="7795260" cy="535676"/>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rtlCol="0" anchor="t" anchorCtr="0" compatLnSpc="1">
            <a:prstTxWarp prst="textNoShape">
              <a:avLst/>
            </a:prstTxWarp>
            <a:noAutofit/>
            <a:scene3d>
              <a:camera prst="orthographicFront"/>
              <a:lightRig rig="soft" dir="t"/>
            </a:scene3d>
            <a:sp3d prstMaterial="softEdge">
              <a:bevelT w="25400" h="25400"/>
            </a:sp3d>
          </a:bodyPr>
          <a:lstStyle/>
          <a:p>
            <a:pPr>
              <a:defRPr/>
            </a:pPr>
            <a:r>
              <a:rPr lang="en-ZA" altLang="en-US" sz="3200" dirty="0" err="1">
                <a:ea typeface="ＭＳ Ｐゴシック" panose="020B0600070205080204" pitchFamily="34" charset="-128"/>
              </a:rPr>
              <a:t>Nandoni-Nsami</a:t>
            </a:r>
            <a:r>
              <a:rPr lang="en-ZA" altLang="en-US" sz="3200" dirty="0">
                <a:ea typeface="ＭＳ Ｐゴシック" panose="020B0600070205080204" pitchFamily="34" charset="-128"/>
              </a:rPr>
              <a:t> Bulk water pipeline </a:t>
            </a:r>
          </a:p>
        </p:txBody>
      </p:sp>
      <p:sp>
        <p:nvSpPr>
          <p:cNvPr id="15363" name="Content Placeholder 2"/>
          <p:cNvSpPr>
            <a:spLocks noGrp="1"/>
          </p:cNvSpPr>
          <p:nvPr>
            <p:ph idx="1"/>
          </p:nvPr>
        </p:nvSpPr>
        <p:spPr bwMode="auto">
          <a:xfrm>
            <a:off x="1493838" y="691978"/>
            <a:ext cx="7558087" cy="572529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noAutofit/>
          </a:bodyPr>
          <a:lstStyle/>
          <a:p>
            <a:pPr marL="0" indent="0">
              <a:lnSpc>
                <a:spcPct val="150000"/>
              </a:lnSpc>
              <a:buFont typeface="Arial" charset="0"/>
              <a:buNone/>
              <a:defRPr/>
            </a:pPr>
            <a:r>
              <a:rPr lang="en-ZA" altLang="en-US" sz="1600" b="1" dirty="0" err="1">
                <a:ea typeface="ＭＳ Ｐゴシック" pitchFamily="34" charset="-128"/>
              </a:rPr>
              <a:t>Nandoni-Nsami</a:t>
            </a:r>
            <a:r>
              <a:rPr lang="en-ZA" altLang="en-US" sz="1600" b="1" dirty="0">
                <a:ea typeface="ＭＳ Ｐゴシック" pitchFamily="34" charset="-128"/>
              </a:rPr>
              <a:t> Bulk water pipeline </a:t>
            </a:r>
          </a:p>
          <a:p>
            <a:pPr marL="0" indent="0">
              <a:lnSpc>
                <a:spcPct val="150000"/>
              </a:lnSpc>
              <a:buFont typeface="Arial" charset="0"/>
              <a:buNone/>
              <a:defRPr/>
            </a:pPr>
            <a:r>
              <a:rPr lang="en-ZA" altLang="en-US" sz="1400" dirty="0" smtClean="0">
                <a:ea typeface="ＭＳ Ｐゴシック" pitchFamily="34" charset="-128"/>
              </a:rPr>
              <a:t>The </a:t>
            </a:r>
            <a:r>
              <a:rPr lang="en-ZA" altLang="en-US" sz="1400" dirty="0">
                <a:ea typeface="ＭＳ Ｐゴシック" pitchFamily="34" charset="-128"/>
              </a:rPr>
              <a:t>affected area was declared a disaster area (drought) by means of Notice 315 of 2009 in terms of Section 41(1) of the Disaster Management Act 57 of 2007, which was published in the Government Gazette of 09/09/2010.</a:t>
            </a:r>
          </a:p>
          <a:p>
            <a:pPr marL="0" indent="0">
              <a:lnSpc>
                <a:spcPct val="150000"/>
              </a:lnSpc>
              <a:buFont typeface="Arial" charset="0"/>
              <a:buNone/>
              <a:defRPr/>
            </a:pPr>
            <a:r>
              <a:rPr lang="en-ZA" altLang="en-US" sz="1400" dirty="0" smtClean="0">
                <a:ea typeface="ＭＳ Ｐゴシック" pitchFamily="34" charset="-128"/>
              </a:rPr>
              <a:t>Project Initially Implemented through Mopani District Municipality which acted as an implementing agent</a:t>
            </a:r>
          </a:p>
          <a:p>
            <a:pPr marL="0" indent="0">
              <a:buFont typeface="Arial" charset="0"/>
              <a:buNone/>
              <a:defRPr/>
            </a:pPr>
            <a:endParaRPr lang="en-ZA" altLang="en-US" sz="1400" dirty="0" smtClean="0">
              <a:ea typeface="ＭＳ Ｐゴシック" pitchFamily="34" charset="-128"/>
            </a:endParaRPr>
          </a:p>
          <a:p>
            <a:pPr marL="0" indent="0">
              <a:lnSpc>
                <a:spcPct val="150000"/>
              </a:lnSpc>
              <a:buFont typeface="Arial" charset="0"/>
              <a:buNone/>
              <a:defRPr/>
            </a:pPr>
            <a:r>
              <a:rPr lang="en-ZA" altLang="en-US" sz="1400" dirty="0" smtClean="0">
                <a:ea typeface="ＭＳ Ｐゴシック" pitchFamily="34" charset="-128"/>
              </a:rPr>
              <a:t>2014/15 Supreme Court took a decision that the project which was already half way through, that the Department takes back the implementation.</a:t>
            </a:r>
          </a:p>
          <a:p>
            <a:pPr marL="0" indent="0">
              <a:buFont typeface="Arial" charset="0"/>
              <a:buNone/>
              <a:defRPr/>
            </a:pPr>
            <a:endParaRPr lang="en-ZA" altLang="en-US" sz="1400" dirty="0" smtClean="0">
              <a:ea typeface="ＭＳ Ｐゴシック" pitchFamily="34" charset="-128"/>
            </a:endParaRPr>
          </a:p>
          <a:p>
            <a:pPr marL="0" indent="0">
              <a:lnSpc>
                <a:spcPct val="150000"/>
              </a:lnSpc>
              <a:buFont typeface="Arial" charset="0"/>
              <a:buNone/>
              <a:defRPr/>
            </a:pPr>
            <a:r>
              <a:rPr lang="en-ZA" altLang="en-US" sz="1400" dirty="0" smtClean="0">
                <a:ea typeface="ＭＳ Ｐゴシック" pitchFamily="34" charset="-128"/>
              </a:rPr>
              <a:t>Due to the legal process the project was delayed and its budget was redirected</a:t>
            </a:r>
          </a:p>
          <a:p>
            <a:pPr marL="0" indent="0">
              <a:lnSpc>
                <a:spcPct val="150000"/>
              </a:lnSpc>
              <a:buFont typeface="Arial" charset="0"/>
              <a:buNone/>
              <a:defRPr/>
            </a:pPr>
            <a:r>
              <a:rPr lang="en-ZA" altLang="en-US" sz="1400" dirty="0" smtClean="0">
                <a:ea typeface="ＭＳ Ｐゴシック" pitchFamily="34" charset="-128"/>
              </a:rPr>
              <a:t>2016/17 Department appointed a new contractor and the budget process had been finalised hence the R20m</a:t>
            </a:r>
          </a:p>
          <a:p>
            <a:pPr marL="0" indent="0">
              <a:buFont typeface="Arial" charset="0"/>
              <a:buNone/>
              <a:defRPr/>
            </a:pPr>
            <a:endParaRPr lang="en-ZA" altLang="en-US" sz="1400" dirty="0" smtClean="0">
              <a:ea typeface="ＭＳ Ｐゴシック" pitchFamily="34" charset="-128"/>
            </a:endParaRPr>
          </a:p>
          <a:p>
            <a:pPr marL="0" indent="0">
              <a:lnSpc>
                <a:spcPct val="150000"/>
              </a:lnSpc>
              <a:buFont typeface="Arial" charset="0"/>
              <a:buNone/>
              <a:defRPr/>
            </a:pPr>
            <a:r>
              <a:rPr lang="en-ZA" altLang="en-US" sz="1400" dirty="0" smtClean="0">
                <a:ea typeface="ＭＳ Ｐゴシック" pitchFamily="34" charset="-128"/>
              </a:rPr>
              <a:t>As the pace of the new contractor increased, funds were moved from slow moving project in line with DORA conditions </a:t>
            </a:r>
          </a:p>
          <a:p>
            <a:pPr marL="0" indent="0">
              <a:lnSpc>
                <a:spcPct val="150000"/>
              </a:lnSpc>
              <a:buFont typeface="Arial" charset="0"/>
              <a:buNone/>
              <a:defRPr/>
            </a:pPr>
            <a:r>
              <a:rPr lang="en-ZA" altLang="en-US" sz="1400" dirty="0" smtClean="0">
                <a:ea typeface="ＭＳ Ｐゴシック" pitchFamily="34" charset="-128"/>
              </a:rPr>
              <a:t>Expenditure for 2016/17 was R153m</a:t>
            </a:r>
          </a:p>
          <a:p>
            <a:pPr marL="0" indent="0">
              <a:lnSpc>
                <a:spcPct val="150000"/>
              </a:lnSpc>
              <a:buFont typeface="Arial" charset="0"/>
              <a:buNone/>
              <a:defRPr/>
            </a:pPr>
            <a:endParaRPr lang="en-ZA" altLang="en-US" sz="1400" dirty="0" smtClean="0">
              <a:ea typeface="ＭＳ Ｐゴシック" pitchFamily="34" charset="-128"/>
            </a:endParaRPr>
          </a:p>
          <a:p>
            <a:pPr marL="0" indent="0">
              <a:lnSpc>
                <a:spcPct val="150000"/>
              </a:lnSpc>
              <a:buFont typeface="Arial" charset="0"/>
              <a:buNone/>
              <a:defRPr/>
            </a:pPr>
            <a:endParaRPr lang="en-ZA" altLang="en-US" sz="1400" dirty="0" smtClean="0">
              <a:ea typeface="ＭＳ Ｐゴシック" pitchFamily="34" charset="-128"/>
            </a:endParaRPr>
          </a:p>
          <a:p>
            <a:pPr marL="0" indent="0">
              <a:lnSpc>
                <a:spcPct val="150000"/>
              </a:lnSpc>
              <a:buFont typeface="Arial" charset="0"/>
              <a:buNone/>
              <a:defRPr/>
            </a:pPr>
            <a:endParaRPr lang="en-ZA" altLang="en-US" sz="1400" dirty="0" smtClean="0">
              <a:ea typeface="ＭＳ Ｐゴシック" pitchFamily="34" charset="-128"/>
            </a:endParaRPr>
          </a:p>
          <a:p>
            <a:pPr>
              <a:lnSpc>
                <a:spcPct val="150000"/>
              </a:lnSpc>
              <a:defRPr/>
            </a:pPr>
            <a:endParaRPr lang="en-ZA" altLang="en-US" sz="1600" dirty="0">
              <a:ea typeface="ＭＳ Ｐゴシック" pitchFamily="34" charset="-128"/>
            </a:endParaRPr>
          </a:p>
          <a:p>
            <a:pPr>
              <a:lnSpc>
                <a:spcPct val="150000"/>
              </a:lnSpc>
              <a:defRPr/>
            </a:pPr>
            <a:endParaRPr lang="en-ZA" altLang="en-US" sz="1600" dirty="0">
              <a:ea typeface="ＭＳ Ｐゴシック" pitchFamily="34" charset="-128"/>
            </a:endParaRPr>
          </a:p>
          <a:p>
            <a:pPr marL="0" indent="0">
              <a:lnSpc>
                <a:spcPct val="150000"/>
              </a:lnSpc>
              <a:buFont typeface="Arial" pitchFamily="34" charset="0"/>
              <a:buNone/>
              <a:defRPr/>
            </a:pPr>
            <a:endParaRPr lang="en-ZA" altLang="en-US" sz="1600" dirty="0">
              <a:ea typeface="ＭＳ Ｐゴシック" pitchFamily="34" charset="-128"/>
            </a:endParaRPr>
          </a:p>
          <a:p>
            <a:pPr>
              <a:lnSpc>
                <a:spcPct val="150000"/>
              </a:lnSpc>
              <a:defRPr/>
            </a:pPr>
            <a:endParaRPr lang="en-ZA" altLang="en-US" sz="1600" dirty="0">
              <a:ea typeface="ＭＳ Ｐゴシック" pitchFamily="34" charset="-128"/>
            </a:endParaRPr>
          </a:p>
        </p:txBody>
      </p:sp>
      <p:sp>
        <p:nvSpPr>
          <p:cNvPr id="4"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31</a:t>
            </a:fld>
            <a:endParaRPr lang="en-US" altLang="en-US" sz="1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1484313" y="30163"/>
            <a:ext cx="7202487" cy="1035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400" smtClean="0"/>
              <a:t>Regional bulk infrastructure grant</a:t>
            </a:r>
            <a:br>
              <a:rPr lang="en-ZA" sz="2400" smtClean="0"/>
            </a:br>
            <a:r>
              <a:rPr lang="en-ZA" sz="2400" smtClean="0"/>
              <a:t>(indirect transfers – schedule 6B)…</a:t>
            </a:r>
          </a:p>
        </p:txBody>
      </p:sp>
      <p:sp>
        <p:nvSpPr>
          <p:cNvPr id="35843"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1BB1A29-8430-455B-8765-B8AE423CC846}" type="slidenum">
              <a:rPr lang="en-US" sz="1400" smtClean="0"/>
              <a:pPr eaLnBrk="1" hangingPunct="1"/>
              <a:t>32</a:t>
            </a:fld>
            <a:endParaRPr lang="en-US" sz="1400" smtClean="0"/>
          </a:p>
        </p:txBody>
      </p:sp>
      <p:sp>
        <p:nvSpPr>
          <p:cNvPr id="35844" name="Content Placeholder 5"/>
          <p:cNvSpPr>
            <a:spLocks noGrp="1"/>
          </p:cNvSpPr>
          <p:nvPr>
            <p:ph idx="1"/>
          </p:nvPr>
        </p:nvSpPr>
        <p:spPr bwMode="auto">
          <a:xfrm>
            <a:off x="1484313" y="1055865"/>
            <a:ext cx="7202487" cy="52378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000" dirty="0" smtClean="0"/>
              <a:t>Eleven projects (i.e. 8 in EC and 3 in KZN) were converted from schedule 6B to 5B. Due to the misalignment of financial years the amount of </a:t>
            </a:r>
            <a:r>
              <a:rPr lang="en-US" sz="2000" b="1" dirty="0" smtClean="0"/>
              <a:t>R255 million </a:t>
            </a:r>
            <a:r>
              <a:rPr lang="en-US" sz="2000" dirty="0" smtClean="0"/>
              <a:t>was </a:t>
            </a:r>
            <a:r>
              <a:rPr lang="en-US" sz="2000" dirty="0" err="1" smtClean="0"/>
              <a:t>reprioritised</a:t>
            </a:r>
            <a:r>
              <a:rPr lang="en-US" sz="2000" dirty="0" smtClean="0"/>
              <a:t> to</a:t>
            </a:r>
            <a:r>
              <a:rPr lang="en-US" sz="2000" b="1" dirty="0" smtClean="0"/>
              <a:t> </a:t>
            </a:r>
            <a:r>
              <a:rPr lang="en-US" sz="2000" dirty="0" smtClean="0"/>
              <a:t>pay invoices.</a:t>
            </a:r>
          </a:p>
          <a:p>
            <a:pPr algn="just"/>
            <a:r>
              <a:rPr lang="en-US" sz="2000" dirty="0" smtClean="0"/>
              <a:t>Below projects had zero budget at the beginning of the financial year, and the actual expenditure 2016/17 </a:t>
            </a:r>
          </a:p>
          <a:p>
            <a:pPr marL="457200" lvl="1" indent="258763" algn="just">
              <a:buNone/>
            </a:pPr>
            <a:r>
              <a:rPr lang="en-US" sz="1600" dirty="0"/>
              <a:t>EC Projects</a:t>
            </a:r>
          </a:p>
          <a:p>
            <a:pPr lvl="2" algn="just"/>
            <a:r>
              <a:rPr lang="nl-NL" sz="1200" dirty="0" smtClean="0"/>
              <a:t>Chris Hani Cluster 4 BWS - actual expenditure R32 660 315</a:t>
            </a:r>
          </a:p>
          <a:p>
            <a:pPr lvl="2" algn="just"/>
            <a:r>
              <a:rPr lang="nl-NL" sz="1200" dirty="0" smtClean="0"/>
              <a:t>Chris Hani Cluster 6 BWS -actual expenditure R4 328 280</a:t>
            </a:r>
          </a:p>
          <a:p>
            <a:pPr lvl="2" algn="just"/>
            <a:r>
              <a:rPr lang="nl-NL" sz="1200" dirty="0" smtClean="0"/>
              <a:t>Xonxa Bulk Water Supply - actual expenditure R7 764 766</a:t>
            </a:r>
          </a:p>
          <a:p>
            <a:pPr lvl="2" algn="just"/>
            <a:r>
              <a:rPr lang="nl-NL" sz="1200" dirty="0" smtClean="0"/>
              <a:t>Hofmeyer Groundwater Dev - actual expenditure R4 789 298</a:t>
            </a:r>
          </a:p>
          <a:p>
            <a:pPr lvl="2" algn="just"/>
            <a:r>
              <a:rPr lang="nl-NL" sz="1200" dirty="0" smtClean="0"/>
              <a:t>Cluster 9 Chdm Blk Wtr Sply - actual expenditure R810 826</a:t>
            </a:r>
          </a:p>
          <a:p>
            <a:pPr lvl="2" algn="just"/>
            <a:r>
              <a:rPr lang="nl-NL" sz="1200" dirty="0" smtClean="0"/>
              <a:t>Sterkspruit Bulk Water Sply - actual expenditure R3 628 434</a:t>
            </a:r>
          </a:p>
          <a:p>
            <a:pPr lvl="2" algn="just"/>
            <a:r>
              <a:rPr lang="nl-NL" sz="1200" dirty="0" smtClean="0"/>
              <a:t>Mthata Ksd Sanitation - actual expenditure R67 898 774</a:t>
            </a:r>
          </a:p>
          <a:p>
            <a:pPr lvl="2" algn="just"/>
            <a:r>
              <a:rPr lang="nl-NL" sz="1200" dirty="0" smtClean="0"/>
              <a:t>Mthata Ksd BWS - actual expenditure R84 411 889</a:t>
            </a:r>
          </a:p>
          <a:p>
            <a:pPr marL="457200" lvl="1" indent="258763" algn="just">
              <a:buNone/>
            </a:pPr>
            <a:r>
              <a:rPr lang="nl-NL" sz="1600" dirty="0"/>
              <a:t>KZN projects</a:t>
            </a:r>
          </a:p>
          <a:p>
            <a:pPr lvl="2" algn="just"/>
            <a:r>
              <a:rPr lang="nl-NL" sz="1200" dirty="0"/>
              <a:t>Greytown Rbs - actual expenditure R1 986 756</a:t>
            </a:r>
          </a:p>
          <a:p>
            <a:pPr lvl="2" algn="just"/>
            <a:r>
              <a:rPr lang="nl-NL" sz="1200" dirty="0"/>
              <a:t>Nongoma Bws - actual expenditure R45 810 236</a:t>
            </a:r>
          </a:p>
          <a:p>
            <a:pPr lvl="2" algn="just"/>
            <a:r>
              <a:rPr lang="nl-NL" sz="1200" dirty="0"/>
              <a:t>Mandlakazi Wtr Treatmnt WK - actual expenditure R1 106 974</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8000"/>
          </a:xfrm>
        </p:spPr>
        <p:txBody>
          <a:bodyPr>
            <a:normAutofit fontScale="90000"/>
          </a:bodyPr>
          <a:lstStyle/>
          <a:p>
            <a:pPr>
              <a:defRPr/>
            </a:pPr>
            <a:r>
              <a:rPr lang="en-ZA" sz="3200" dirty="0" smtClean="0"/>
              <a:t>Summary of RBIG 6B Projects</a:t>
            </a:r>
            <a:endParaRPr lang="en-GB"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1040945050"/>
              </p:ext>
            </p:extLst>
          </p:nvPr>
        </p:nvGraphicFramePr>
        <p:xfrm>
          <a:off x="1655763" y="1033463"/>
          <a:ext cx="7335837" cy="4736961"/>
        </p:xfrm>
        <a:graphic>
          <a:graphicData uri="http://schemas.openxmlformats.org/drawingml/2006/table">
            <a:tbl>
              <a:tblPr/>
              <a:tblGrid>
                <a:gridCol w="2376952"/>
                <a:gridCol w="1355939"/>
                <a:gridCol w="1272678"/>
                <a:gridCol w="1260785"/>
                <a:gridCol w="1069483"/>
              </a:tblGrid>
              <a:tr h="492822">
                <a:tc>
                  <a:txBody>
                    <a:bodyPr/>
                    <a:lstStyle/>
                    <a:p>
                      <a:pPr algn="l" fontAlgn="b"/>
                      <a:r>
                        <a:rPr lang="en-ZA" sz="1200" b="1" i="0" u="none" strike="noStrike" dirty="0">
                          <a:solidFill>
                            <a:srgbClr val="000000"/>
                          </a:solidFill>
                          <a:effectLst/>
                          <a:latin typeface="Calibri"/>
                        </a:rPr>
                        <a:t>Region</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ZA" sz="1200" b="1" i="0" u="none" strike="noStrike" dirty="0">
                          <a:solidFill>
                            <a:srgbClr val="000000"/>
                          </a:solidFill>
                          <a:effectLst/>
                          <a:latin typeface="Calibri"/>
                        </a:rPr>
                        <a:t> Original </a:t>
                      </a:r>
                      <a:r>
                        <a:rPr lang="en-ZA" sz="1200" b="1" i="0" u="none" strike="noStrike" dirty="0" smtClean="0">
                          <a:solidFill>
                            <a:srgbClr val="000000"/>
                          </a:solidFill>
                          <a:effectLst/>
                          <a:latin typeface="Calibri"/>
                        </a:rPr>
                        <a:t>Budget R’000</a:t>
                      </a:r>
                      <a:endParaRPr lang="en-ZA" sz="1200" b="1" i="0" u="none" strike="noStrike" dirty="0">
                        <a:solidFill>
                          <a:srgbClr val="000000"/>
                        </a:solidFill>
                        <a:effectLst/>
                        <a:latin typeface="Calibri"/>
                      </a:endParaRP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ZA" sz="1200" b="1" i="0" u="none" strike="noStrike" dirty="0">
                          <a:solidFill>
                            <a:srgbClr val="000000"/>
                          </a:solidFill>
                          <a:effectLst/>
                          <a:latin typeface="Calibri"/>
                        </a:rPr>
                        <a:t> Fund </a:t>
                      </a:r>
                      <a:r>
                        <a:rPr lang="en-ZA" sz="1200" b="1" i="0" u="none" strike="noStrike" dirty="0" smtClean="0">
                          <a:solidFill>
                            <a:srgbClr val="000000"/>
                          </a:solidFill>
                          <a:effectLst/>
                          <a:latin typeface="Calibri"/>
                        </a:rPr>
                        <a:t>Shift        R’000</a:t>
                      </a:r>
                      <a:endParaRPr lang="en-ZA" sz="1200" b="1" i="0" u="none" strike="noStrike" dirty="0">
                        <a:solidFill>
                          <a:srgbClr val="000000"/>
                        </a:solidFill>
                        <a:effectLst/>
                        <a:latin typeface="Calibri"/>
                      </a:endParaRP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ZA" sz="1200" b="1" i="0" u="none" strike="noStrike" dirty="0">
                          <a:solidFill>
                            <a:srgbClr val="000000"/>
                          </a:solidFill>
                          <a:effectLst/>
                          <a:latin typeface="Calibri"/>
                        </a:rPr>
                        <a:t>Final </a:t>
                      </a:r>
                      <a:r>
                        <a:rPr lang="en-ZA" sz="1200" b="1" i="0" u="none" strike="noStrike" dirty="0" smtClean="0">
                          <a:solidFill>
                            <a:srgbClr val="000000"/>
                          </a:solidFill>
                          <a:effectLst/>
                          <a:latin typeface="Calibri"/>
                        </a:rPr>
                        <a:t>Budget R’0000</a:t>
                      </a:r>
                      <a:endParaRPr lang="en-ZA" sz="1200" b="1" i="0" u="none" strike="noStrike" dirty="0">
                        <a:solidFill>
                          <a:srgbClr val="000000"/>
                        </a:solidFill>
                        <a:effectLst/>
                        <a:latin typeface="Calibri"/>
                      </a:endParaRP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ZA" sz="1200" b="1" i="0" u="none" strike="noStrike" dirty="0">
                          <a:solidFill>
                            <a:srgbClr val="000000"/>
                          </a:solidFill>
                          <a:effectLst/>
                          <a:latin typeface="Calibri"/>
                        </a:rPr>
                        <a:t>Total </a:t>
                      </a:r>
                      <a:r>
                        <a:rPr lang="en-ZA" sz="1200" b="1" i="0" u="none" strike="noStrike" dirty="0" smtClean="0">
                          <a:solidFill>
                            <a:srgbClr val="000000"/>
                          </a:solidFill>
                          <a:effectLst/>
                          <a:latin typeface="Calibri"/>
                        </a:rPr>
                        <a:t>Expenditure R’000</a:t>
                      </a:r>
                      <a:endParaRPr lang="en-ZA" sz="1200" b="1" i="0" u="none" strike="noStrike" dirty="0">
                        <a:solidFill>
                          <a:srgbClr val="000000"/>
                        </a:solidFill>
                        <a:effectLst/>
                        <a:latin typeface="Calibri"/>
                      </a:endParaRP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350679">
                <a:tc>
                  <a:txBody>
                    <a:bodyPr/>
                    <a:lstStyle/>
                    <a:p>
                      <a:pPr algn="l" fontAlgn="b"/>
                      <a:r>
                        <a:rPr lang="en-ZA" sz="1200" b="0" i="0" u="none" strike="noStrike" dirty="0">
                          <a:solidFill>
                            <a:srgbClr val="000000"/>
                          </a:solidFill>
                          <a:effectLst/>
                          <a:latin typeface="Calibri"/>
                        </a:rPr>
                        <a:t>CD:FREE STATE REGION</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488 554</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-91 903</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396 651</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396 651</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91115">
                <a:tc>
                  <a:txBody>
                    <a:bodyPr/>
                    <a:lstStyle/>
                    <a:p>
                      <a:pPr algn="l" fontAlgn="b"/>
                      <a:r>
                        <a:rPr lang="en-ZA" sz="1200" b="0" i="0" u="none" strike="noStrike" dirty="0">
                          <a:solidFill>
                            <a:srgbClr val="000000"/>
                          </a:solidFill>
                          <a:effectLst/>
                          <a:latin typeface="Calibri"/>
                        </a:rPr>
                        <a:t>CD:N WEST</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437 565</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-165 388</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272 177</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272 177</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65827">
                <a:tc>
                  <a:txBody>
                    <a:bodyPr/>
                    <a:lstStyle/>
                    <a:p>
                      <a:pPr algn="l" fontAlgn="b"/>
                      <a:r>
                        <a:rPr lang="en-ZA" sz="1200" b="0" i="0" u="none" strike="noStrike">
                          <a:solidFill>
                            <a:srgbClr val="000000"/>
                          </a:solidFill>
                          <a:effectLst/>
                          <a:latin typeface="Calibri"/>
                        </a:rPr>
                        <a:t>EC:DIR:INFRASTRUCTURE DEV MAN</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575 565</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-86 226</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489 339</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489 339</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65827">
                <a:tc>
                  <a:txBody>
                    <a:bodyPr/>
                    <a:lstStyle/>
                    <a:p>
                      <a:pPr algn="l" fontAlgn="b"/>
                      <a:r>
                        <a:rPr lang="en-ZA" sz="1200" b="0" i="0" u="none" strike="noStrike">
                          <a:solidFill>
                            <a:srgbClr val="000000"/>
                          </a:solidFill>
                          <a:effectLst/>
                          <a:latin typeface="Calibri"/>
                        </a:rPr>
                        <a:t>GP:DIR:INFRASTRUCT DEV &amp; MAINT</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dirty="0">
                          <a:solidFill>
                            <a:srgbClr val="000000"/>
                          </a:solidFill>
                          <a:effectLst/>
                          <a:latin typeface="Calibri"/>
                        </a:rPr>
                        <a:t>346 500</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dirty="0">
                          <a:solidFill>
                            <a:srgbClr val="000000"/>
                          </a:solidFill>
                          <a:effectLst/>
                          <a:latin typeface="Calibri"/>
                        </a:rPr>
                        <a:t>-93 223</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253 277</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253 277</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65827">
                <a:tc>
                  <a:txBody>
                    <a:bodyPr/>
                    <a:lstStyle/>
                    <a:p>
                      <a:pPr algn="l" fontAlgn="b"/>
                      <a:r>
                        <a:rPr lang="en-ZA" sz="1200" b="0" i="0" u="none" strike="noStrike">
                          <a:solidFill>
                            <a:srgbClr val="000000"/>
                          </a:solidFill>
                          <a:effectLst/>
                          <a:latin typeface="Calibri"/>
                        </a:rPr>
                        <a:t>KZN:DIR:INFRASTRUCT DEV &amp; MAINT</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216 341</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79 017</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295 358</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295 358</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65827">
                <a:tc>
                  <a:txBody>
                    <a:bodyPr/>
                    <a:lstStyle/>
                    <a:p>
                      <a:pPr algn="l" fontAlgn="b"/>
                      <a:r>
                        <a:rPr lang="en-ZA" sz="1200" b="0" i="0" u="none" strike="noStrike">
                          <a:solidFill>
                            <a:srgbClr val="000000"/>
                          </a:solidFill>
                          <a:effectLst/>
                          <a:latin typeface="Calibri"/>
                        </a:rPr>
                        <a:t>LP:DIR:INFRASTRUCT DEV &amp; MAINT</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850 208</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dirty="0">
                          <a:solidFill>
                            <a:srgbClr val="000000"/>
                          </a:solidFill>
                          <a:effectLst/>
                          <a:latin typeface="Calibri"/>
                        </a:rPr>
                        <a:t>647 265</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1 497 473</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1 497 473</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65827">
                <a:tc>
                  <a:txBody>
                    <a:bodyPr/>
                    <a:lstStyle/>
                    <a:p>
                      <a:pPr algn="l" fontAlgn="b"/>
                      <a:r>
                        <a:rPr lang="en-ZA" sz="1200" b="0" i="0" u="none" strike="noStrike">
                          <a:solidFill>
                            <a:srgbClr val="000000"/>
                          </a:solidFill>
                          <a:effectLst/>
                          <a:latin typeface="Calibri"/>
                        </a:rPr>
                        <a:t>MP:DIR:INFRASTRUCT DEV &amp; MAINT</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343 183</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dirty="0">
                          <a:solidFill>
                            <a:srgbClr val="000000"/>
                          </a:solidFill>
                          <a:effectLst/>
                          <a:latin typeface="Calibri"/>
                        </a:rPr>
                        <a:t>-139 902</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203 281</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203 281</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65827">
                <a:tc>
                  <a:txBody>
                    <a:bodyPr/>
                    <a:lstStyle/>
                    <a:p>
                      <a:pPr algn="l" fontAlgn="b"/>
                      <a:r>
                        <a:rPr lang="en-ZA" sz="1200" b="0" i="0" u="none" strike="noStrike">
                          <a:solidFill>
                            <a:srgbClr val="000000"/>
                          </a:solidFill>
                          <a:effectLst/>
                          <a:latin typeface="Calibri"/>
                        </a:rPr>
                        <a:t>NC:DIR:INFRASTRUCT DEV &amp; MAINT</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164 598</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dirty="0">
                          <a:solidFill>
                            <a:srgbClr val="000000"/>
                          </a:solidFill>
                          <a:effectLst/>
                          <a:latin typeface="Calibri"/>
                        </a:rPr>
                        <a:t>-101 176</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63 422</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63 422</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21593">
                <a:tc>
                  <a:txBody>
                    <a:bodyPr/>
                    <a:lstStyle/>
                    <a:p>
                      <a:pPr algn="l" fontAlgn="b"/>
                      <a:r>
                        <a:rPr lang="en-ZA" sz="1200" b="0" i="0" u="none" strike="noStrike">
                          <a:solidFill>
                            <a:srgbClr val="000000"/>
                          </a:solidFill>
                          <a:effectLst/>
                          <a:latin typeface="Calibri"/>
                        </a:rPr>
                        <a:t>WC:DIR:INFRASTRUCT DEV &amp; MAINT</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56 315</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-50 068</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6 247</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A" sz="1400" b="0" i="0" u="none" strike="noStrike">
                          <a:solidFill>
                            <a:srgbClr val="000000"/>
                          </a:solidFill>
                          <a:effectLst/>
                          <a:latin typeface="Calibri"/>
                        </a:rPr>
                        <a:t>6 247</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24191">
                <a:tc>
                  <a:txBody>
                    <a:bodyPr/>
                    <a:lstStyle/>
                    <a:p>
                      <a:pPr algn="l" fontAlgn="b"/>
                      <a:r>
                        <a:rPr lang="en-ZA" sz="1200" b="0" i="0" u="none" strike="noStrike" dirty="0">
                          <a:solidFill>
                            <a:srgbClr val="000000"/>
                          </a:solidFill>
                          <a:effectLst/>
                          <a:latin typeface="Calibri"/>
                        </a:rPr>
                        <a:t>GRAND TOTAL</a:t>
                      </a:r>
                    </a:p>
                  </a:txBody>
                  <a:tcPr marL="5780" marR="5780" marT="57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400" b="1" i="0" u="none" strike="noStrike">
                          <a:solidFill>
                            <a:srgbClr val="000000"/>
                          </a:solidFill>
                          <a:effectLst/>
                          <a:latin typeface="Calibri"/>
                        </a:rPr>
                        <a:t>3 478 829</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l" fontAlgn="b"/>
                      <a:r>
                        <a:rPr lang="en-ZA" sz="1400" b="1" i="0" u="none" strike="noStrike" dirty="0">
                          <a:solidFill>
                            <a:srgbClr val="000000"/>
                          </a:solidFill>
                          <a:effectLst/>
                          <a:latin typeface="Calibri"/>
                        </a:rPr>
                        <a:t> </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400" b="1" i="0" u="none" strike="noStrike">
                          <a:solidFill>
                            <a:srgbClr val="000000"/>
                          </a:solidFill>
                          <a:effectLst/>
                          <a:latin typeface="Calibri"/>
                        </a:rPr>
                        <a:t>3 477 225</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400" b="1" i="0" u="none" strike="noStrike" dirty="0">
                          <a:solidFill>
                            <a:srgbClr val="000000"/>
                          </a:solidFill>
                          <a:effectLst/>
                          <a:latin typeface="Calibri"/>
                        </a:rPr>
                        <a:t>3 477 225</a:t>
                      </a:r>
                    </a:p>
                  </a:txBody>
                  <a:tcPr marL="7621" marR="7621" marT="76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bl>
          </a:graphicData>
        </a:graphic>
      </p:graphicFrame>
      <p:sp>
        <p:nvSpPr>
          <p:cNvPr id="4"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33</a:t>
            </a:fld>
            <a:endParaRPr lang="en-US" altLang="en-US" sz="1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bwMode="auto">
          <a:xfrm>
            <a:off x="1484313" y="87313"/>
            <a:ext cx="7202487" cy="863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800" smtClean="0"/>
              <a:t>Public Finance Management Act No1 Of 1999</a:t>
            </a:r>
            <a:r>
              <a:rPr lang="en-ZA" sz="2800" b="1" smtClean="0"/>
              <a:t/>
            </a:r>
            <a:br>
              <a:rPr lang="en-ZA" sz="2800" b="1" smtClean="0"/>
            </a:br>
            <a:r>
              <a:rPr lang="en-ZA" sz="2800" b="1" smtClean="0"/>
              <a:t/>
            </a:r>
            <a:br>
              <a:rPr lang="en-ZA" sz="2800" b="1" smtClean="0"/>
            </a:br>
            <a:endParaRPr lang="en-ZA" sz="2800" smtClean="0"/>
          </a:p>
        </p:txBody>
      </p:sp>
      <p:sp>
        <p:nvSpPr>
          <p:cNvPr id="37891" name="Content Placeholder 4"/>
          <p:cNvSpPr>
            <a:spLocks noGrp="1"/>
          </p:cNvSpPr>
          <p:nvPr>
            <p:ph idx="1"/>
          </p:nvPr>
        </p:nvSpPr>
        <p:spPr bwMode="auto">
          <a:xfrm>
            <a:off x="1484313" y="1227438"/>
            <a:ext cx="7202487" cy="48356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Arial" pitchFamily="34" charset="0"/>
              <a:buNone/>
            </a:pPr>
            <a:r>
              <a:rPr lang="en-ZA" sz="1600" b="1" dirty="0" smtClean="0"/>
              <a:t>30. National adjustments budgets.</a:t>
            </a:r>
            <a:r>
              <a:rPr lang="en-ZA" sz="1600" dirty="0" smtClean="0"/>
              <a:t>—(1) The Minister may table an adjustments budget in the National Assembly as and when necessary. </a:t>
            </a:r>
          </a:p>
          <a:p>
            <a:pPr marL="0" indent="0" algn="just">
              <a:buFont typeface="Arial" pitchFamily="34" charset="0"/>
              <a:buNone/>
            </a:pPr>
            <a:r>
              <a:rPr lang="en-ZA" sz="1600" dirty="0" smtClean="0"/>
              <a:t>(2) </a:t>
            </a:r>
            <a:r>
              <a:rPr lang="en-ZA" sz="1600" b="1" dirty="0" smtClean="0"/>
              <a:t>A national adjustments budget may only provide for— </a:t>
            </a:r>
          </a:p>
          <a:p>
            <a:pPr marL="0" indent="0" algn="just">
              <a:buFont typeface="Arial" pitchFamily="34" charset="0"/>
              <a:buNone/>
            </a:pPr>
            <a:r>
              <a:rPr lang="en-ZA" sz="1600" b="1" dirty="0" smtClean="0"/>
              <a:t>(</a:t>
            </a:r>
            <a:r>
              <a:rPr lang="en-ZA" sz="1600" b="1" i="1" dirty="0" smtClean="0"/>
              <a:t>a</a:t>
            </a:r>
            <a:r>
              <a:rPr lang="en-ZA" sz="1600" b="1" dirty="0" smtClean="0"/>
              <a:t>) adjustments required due to significant and unforeseeable economic and financial events affecting the fiscal targets set by the annual budget; </a:t>
            </a:r>
          </a:p>
          <a:p>
            <a:pPr marL="0" indent="0" algn="just">
              <a:buFont typeface="Arial" pitchFamily="34" charset="0"/>
              <a:buNone/>
            </a:pPr>
            <a:r>
              <a:rPr lang="en-ZA" sz="1600" dirty="0" smtClean="0"/>
              <a:t>(</a:t>
            </a:r>
            <a:r>
              <a:rPr lang="en-ZA" sz="1600" i="1" dirty="0" smtClean="0"/>
              <a:t>b</a:t>
            </a:r>
            <a:r>
              <a:rPr lang="en-ZA" sz="1600" dirty="0" smtClean="0"/>
              <a:t>) unforeseeable and unavoidable expenditure recommended by the national executive or any committee of Cabinet members to whom this task has been assigned; </a:t>
            </a:r>
          </a:p>
          <a:p>
            <a:pPr marL="0" indent="0" algn="just">
              <a:buFont typeface="Arial" pitchFamily="34" charset="0"/>
              <a:buNone/>
            </a:pPr>
            <a:r>
              <a:rPr lang="en-ZA" sz="1600" dirty="0" smtClean="0"/>
              <a:t>(</a:t>
            </a:r>
            <a:r>
              <a:rPr lang="en-ZA" sz="1600" i="1" dirty="0" smtClean="0"/>
              <a:t>c</a:t>
            </a:r>
            <a:r>
              <a:rPr lang="en-ZA" sz="1600" dirty="0" smtClean="0"/>
              <a:t>) any expenditure in terms of section 16; </a:t>
            </a:r>
          </a:p>
          <a:p>
            <a:pPr marL="0" indent="0" algn="just">
              <a:buFont typeface="Arial" pitchFamily="34" charset="0"/>
              <a:buNone/>
            </a:pPr>
            <a:r>
              <a:rPr lang="en-ZA" sz="1600" dirty="0" smtClean="0"/>
              <a:t>(</a:t>
            </a:r>
            <a:r>
              <a:rPr lang="en-ZA" sz="1600" i="1" dirty="0" smtClean="0"/>
              <a:t>d</a:t>
            </a:r>
            <a:r>
              <a:rPr lang="en-ZA" sz="1600" dirty="0" smtClean="0"/>
              <a:t>) money to be appropriated for expenditure already announced by the Minister during the tabling of the annual budget; </a:t>
            </a:r>
          </a:p>
          <a:p>
            <a:pPr marL="0" indent="0" algn="just">
              <a:buFont typeface="Arial" pitchFamily="34" charset="0"/>
              <a:buNone/>
            </a:pPr>
            <a:r>
              <a:rPr lang="en-ZA" sz="1600" dirty="0" smtClean="0"/>
              <a:t>(</a:t>
            </a:r>
            <a:r>
              <a:rPr lang="en-ZA" sz="1600" i="1" dirty="0" smtClean="0"/>
              <a:t>e</a:t>
            </a:r>
            <a:r>
              <a:rPr lang="en-ZA" sz="1600" dirty="0" smtClean="0"/>
              <a:t>) the shifting of funds between and within votes or to follow the transfer of functions in terms of section 42; </a:t>
            </a:r>
          </a:p>
          <a:p>
            <a:pPr marL="0" indent="0" algn="just">
              <a:buFont typeface="Arial" pitchFamily="34" charset="0"/>
              <a:buNone/>
            </a:pPr>
            <a:r>
              <a:rPr lang="en-ZA" sz="1600" dirty="0" smtClean="0"/>
              <a:t>(</a:t>
            </a:r>
            <a:r>
              <a:rPr lang="en-ZA" sz="1600" i="1" dirty="0" smtClean="0"/>
              <a:t>f</a:t>
            </a:r>
            <a:r>
              <a:rPr lang="en-ZA" sz="1600" dirty="0" smtClean="0"/>
              <a:t>) the utilisation of savings under a main division of a vote for the defrayment of excess expenditure under another main division of the same vote in terms of section 43;</a:t>
            </a:r>
          </a:p>
          <a:p>
            <a:pPr marL="0" indent="0" algn="just">
              <a:buFont typeface="Arial" pitchFamily="34" charset="0"/>
              <a:buNone/>
            </a:pPr>
            <a:endParaRPr lang="en-ZA" sz="1200" dirty="0" smtClean="0"/>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7E5D1A9-989F-44D3-8F04-16C0FEA14DF1}" type="slidenum">
              <a:rPr lang="en-US" sz="1800" smtClean="0">
                <a:solidFill>
                  <a:srgbClr val="000000"/>
                </a:solidFill>
                <a:latin typeface="Calibri" pitchFamily="34" charset="0"/>
              </a:rPr>
              <a:pPr eaLnBrk="1" hangingPunct="1"/>
              <a:t>34</a:t>
            </a:fld>
            <a:endParaRPr lang="en-US" sz="1800" smtClean="0">
              <a:solidFill>
                <a:srgbClr val="000000"/>
              </a:solidFill>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bwMode="auto">
          <a:xfrm>
            <a:off x="1484312" y="128588"/>
            <a:ext cx="7083039" cy="7116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800" dirty="0" smtClean="0"/>
              <a:t>Division of Revenue Act no 3 of 2016: Reallocation</a:t>
            </a:r>
            <a:r>
              <a:rPr lang="en-ZA" sz="2800" b="1" dirty="0" smtClean="0"/>
              <a:t/>
            </a:r>
            <a:br>
              <a:rPr lang="en-ZA" sz="2800" b="1" dirty="0" smtClean="0"/>
            </a:br>
            <a:endParaRPr lang="en-ZA" sz="2800" dirty="0" smtClean="0"/>
          </a:p>
        </p:txBody>
      </p:sp>
      <p:sp>
        <p:nvSpPr>
          <p:cNvPr id="38915" name="Content Placeholder 4"/>
          <p:cNvSpPr>
            <a:spLocks noGrp="1"/>
          </p:cNvSpPr>
          <p:nvPr>
            <p:ph idx="1"/>
          </p:nvPr>
        </p:nvSpPr>
        <p:spPr bwMode="auto">
          <a:xfrm>
            <a:off x="1484313" y="1136821"/>
            <a:ext cx="7202487" cy="514882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Arial" pitchFamily="34" charset="0"/>
              <a:buNone/>
            </a:pPr>
            <a:r>
              <a:rPr lang="en-ZA" sz="1300" b="1" dirty="0" smtClean="0"/>
              <a:t>20. (1) When a Schedule 4 or 5 allocation or a portion thereof is stopped in terms of section 19(1)</a:t>
            </a:r>
            <a:r>
              <a:rPr lang="en-ZA" sz="1300" b="1" i="1" dirty="0" smtClean="0"/>
              <a:t>(a) </a:t>
            </a:r>
            <a:r>
              <a:rPr lang="en-ZA" sz="1300" b="1" dirty="0" smtClean="0"/>
              <a:t>or </a:t>
            </a:r>
            <a:r>
              <a:rPr lang="en-ZA" sz="1300" b="1" i="1" dirty="0" smtClean="0"/>
              <a:t>(b)</a:t>
            </a:r>
            <a:r>
              <a:rPr lang="en-ZA" sz="1300" b="1" dirty="0" smtClean="0"/>
              <a:t>, the National Treasury may, after consultation with the transferring officer and the relevant provincial treasury, determine the portion of the allocation to be reallocated, as the same type of allocation as it was allocated originally, to one or more provinces or municipalities, on condition that the allocation must be spent by the end of the 2016/17 financial year.</a:t>
            </a:r>
          </a:p>
          <a:p>
            <a:pPr marL="0" indent="0" algn="just">
              <a:buFont typeface="Arial" pitchFamily="34" charset="0"/>
              <a:buNone/>
            </a:pPr>
            <a:r>
              <a:rPr lang="en-ZA" sz="1300" dirty="0" smtClean="0"/>
              <a:t>(2) </a:t>
            </a:r>
            <a:r>
              <a:rPr lang="en-ZA" sz="1300" i="1" dirty="0" smtClean="0"/>
              <a:t>(a) </a:t>
            </a:r>
            <a:r>
              <a:rPr lang="en-ZA" sz="1300" dirty="0" smtClean="0"/>
              <a:t>When a Schedule 4 or 5 allocation, or a portion thereof, is stopped in terms of section 19(1)</a:t>
            </a:r>
            <a:r>
              <a:rPr lang="en-ZA" sz="1300" i="1" dirty="0" smtClean="0"/>
              <a:t>(c)</a:t>
            </a:r>
            <a:r>
              <a:rPr lang="en-ZA" sz="1300" dirty="0" smtClean="0"/>
              <a:t>, the National Treasury must, after consultation with the transferring officer and the relevant provincial treasury, determine the portion of the allocation to be reallocated, as the same type of allocation as it was allocated originally, to the affected municipalities, on condition that the allocation must be spent by the end of the 2016/17 Financial.</a:t>
            </a:r>
          </a:p>
          <a:p>
            <a:pPr marL="0" indent="0" algn="just">
              <a:buFont typeface="Arial" pitchFamily="34" charset="0"/>
              <a:buNone/>
            </a:pPr>
            <a:r>
              <a:rPr lang="en-ZA" sz="1300" i="1" dirty="0" smtClean="0">
                <a:solidFill>
                  <a:srgbClr val="000000"/>
                </a:solidFill>
              </a:rPr>
              <a:t>(b) </a:t>
            </a:r>
            <a:r>
              <a:rPr lang="en-ZA" sz="1300" dirty="0" smtClean="0">
                <a:solidFill>
                  <a:srgbClr val="000000"/>
                </a:solidFill>
              </a:rPr>
              <a:t>The portion of the allocation reallocated in terms of paragraph </a:t>
            </a:r>
            <a:r>
              <a:rPr lang="en-ZA" sz="1300" i="1" dirty="0" smtClean="0">
                <a:solidFill>
                  <a:srgbClr val="000000"/>
                </a:solidFill>
              </a:rPr>
              <a:t>(a) </a:t>
            </a:r>
            <a:r>
              <a:rPr lang="en-ZA" sz="1300" dirty="0" smtClean="0">
                <a:solidFill>
                  <a:srgbClr val="000000"/>
                </a:solidFill>
              </a:rPr>
              <a:t>is, with effect from the notice in the </a:t>
            </a:r>
            <a:r>
              <a:rPr lang="en-ZA" sz="1300" i="1" dirty="0" smtClean="0">
                <a:solidFill>
                  <a:srgbClr val="000000"/>
                </a:solidFill>
              </a:rPr>
              <a:t>Gazette </a:t>
            </a:r>
            <a:r>
              <a:rPr lang="en-ZA" sz="1300" dirty="0" smtClean="0">
                <a:solidFill>
                  <a:srgbClr val="000000"/>
                </a:solidFill>
              </a:rPr>
              <a:t>in terms of subsection (3)</a:t>
            </a:r>
            <a:r>
              <a:rPr lang="en-ZA" sz="1300" i="1" dirty="0" smtClean="0">
                <a:solidFill>
                  <a:srgbClr val="000000"/>
                </a:solidFill>
              </a:rPr>
              <a:t>(a)</a:t>
            </a:r>
            <a:r>
              <a:rPr lang="en-ZA" sz="1300" dirty="0" smtClean="0">
                <a:solidFill>
                  <a:srgbClr val="000000"/>
                </a:solidFill>
              </a:rPr>
              <a:t>, regarded as having been converted to an allocation in Part B of the same Schedule it appears before the reallocation.</a:t>
            </a:r>
          </a:p>
          <a:p>
            <a:pPr marL="0" indent="0" algn="just">
              <a:buFont typeface="Arial" pitchFamily="34" charset="0"/>
              <a:buNone/>
            </a:pPr>
            <a:r>
              <a:rPr lang="en-ZA" sz="1300" b="1" dirty="0" smtClean="0">
                <a:solidFill>
                  <a:srgbClr val="000000"/>
                </a:solidFill>
              </a:rPr>
              <a:t>(3) </a:t>
            </a:r>
            <a:r>
              <a:rPr lang="en-ZA" sz="1300" b="1" i="1" dirty="0" smtClean="0">
                <a:solidFill>
                  <a:srgbClr val="000000"/>
                </a:solidFill>
              </a:rPr>
              <a:t>(a) </a:t>
            </a:r>
            <a:r>
              <a:rPr lang="en-ZA" sz="1300" b="1" dirty="0" smtClean="0">
                <a:solidFill>
                  <a:srgbClr val="000000"/>
                </a:solidFill>
              </a:rPr>
              <a:t>If the transferring officer of a Schedule 6 allocation indicates in writing to the National Treasury that a portion of the allocation is likely to be underspent, or needs to be reprioritised to meet a priority, the National Treasury may, at the request of the transferring officer, determine that the portion be reallocated, as the same type of allocation as it was allocated originally, to a provincial department of another province or to another municipality.</a:t>
            </a:r>
          </a:p>
          <a:p>
            <a:pPr marL="0" indent="0" algn="just">
              <a:buFont typeface="Arial" pitchFamily="34" charset="0"/>
              <a:buNone/>
            </a:pPr>
            <a:r>
              <a:rPr lang="en-ZA" sz="1300" i="1" dirty="0" smtClean="0">
                <a:solidFill>
                  <a:srgbClr val="000000"/>
                </a:solidFill>
                <a:latin typeface="TimesNewRomanPS-ItalicMT"/>
              </a:rPr>
              <a:t>(b) </a:t>
            </a:r>
            <a:r>
              <a:rPr lang="en-ZA" sz="1300" dirty="0" smtClean="0">
                <a:solidFill>
                  <a:srgbClr val="000000"/>
                </a:solidFill>
                <a:latin typeface="TimesNewRomanPSMT"/>
              </a:rPr>
              <a:t>Before requesting a reallocation, the transferring officer must notify the affected provincial department or municipality of the proposed reallocation and give the provincial department or municipality at least 14 days to provide comments and propose changes.</a:t>
            </a:r>
          </a:p>
          <a:p>
            <a:pPr marL="0" indent="0" algn="just">
              <a:buFont typeface="Arial" pitchFamily="34" charset="0"/>
              <a:buNone/>
            </a:pPr>
            <a:endParaRPr lang="en-ZA" sz="1300" dirty="0" smtClean="0"/>
          </a:p>
        </p:txBody>
      </p:sp>
      <p:sp>
        <p:nvSpPr>
          <p:cNvPr id="5"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F76066-01EE-4886-B2EB-5FFC9BE4D896}" type="slidenum">
              <a:rPr lang="en-US" altLang="en-US" sz="1400" smtClean="0"/>
              <a:pPr eaLnBrk="1" hangingPunct="1"/>
              <a:t>35</a:t>
            </a:fld>
            <a:endParaRPr lang="en-US" altLang="en-US" sz="1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bwMode="auto">
          <a:xfrm>
            <a:off x="1484313" y="87313"/>
            <a:ext cx="7202487"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800" smtClean="0"/>
              <a:t>Division of Revenue Act no 3 of 2016: Reallocation…</a:t>
            </a:r>
            <a:br>
              <a:rPr lang="en-ZA" sz="2800" smtClean="0"/>
            </a:br>
            <a:endParaRPr lang="en-ZA" sz="2800" smtClean="0"/>
          </a:p>
        </p:txBody>
      </p:sp>
      <p:sp>
        <p:nvSpPr>
          <p:cNvPr id="39939" name="Content Placeholder 4"/>
          <p:cNvSpPr>
            <a:spLocks noGrp="1"/>
          </p:cNvSpPr>
          <p:nvPr>
            <p:ph idx="1"/>
          </p:nvPr>
        </p:nvSpPr>
        <p:spPr bwMode="auto">
          <a:xfrm>
            <a:off x="1492250" y="1019175"/>
            <a:ext cx="7202488"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Arial" pitchFamily="34" charset="0"/>
              <a:buNone/>
            </a:pPr>
            <a:r>
              <a:rPr lang="en-ZA" sz="1600" i="1" dirty="0" smtClean="0">
                <a:latin typeface="TimesNewRomanPS-ItalicMT"/>
              </a:rPr>
              <a:t>(c) </a:t>
            </a:r>
            <a:r>
              <a:rPr lang="en-ZA" sz="1600" dirty="0" smtClean="0">
                <a:latin typeface="TimesNewRomanPSMT"/>
              </a:rPr>
              <a:t>When making a request in terms of paragraph </a:t>
            </a:r>
            <a:r>
              <a:rPr lang="en-ZA" sz="1600" i="1" dirty="0" smtClean="0">
                <a:latin typeface="TimesNewRomanPS-ItalicMT"/>
              </a:rPr>
              <a:t>(a)</a:t>
            </a:r>
            <a:r>
              <a:rPr lang="en-ZA" sz="1600" dirty="0" smtClean="0">
                <a:latin typeface="TimesNewRomanPSMT"/>
              </a:rPr>
              <a:t>, the transferring officer must submit to the National Treasury comments and proposed changes provided by the affected provincial department or municipality in terms of paragraph </a:t>
            </a:r>
            <a:r>
              <a:rPr lang="en-ZA" sz="1600" i="1" dirty="0" smtClean="0">
                <a:latin typeface="TimesNewRomanPS-ItalicMT"/>
              </a:rPr>
              <a:t>(b)</a:t>
            </a:r>
            <a:r>
              <a:rPr lang="en-ZA" sz="1600" dirty="0" smtClean="0">
                <a:latin typeface="TimesNewRomanPSMT"/>
              </a:rPr>
              <a:t>.</a:t>
            </a:r>
          </a:p>
          <a:p>
            <a:pPr marL="0" indent="0" algn="just">
              <a:buFont typeface="Arial" pitchFamily="34" charset="0"/>
              <a:buNone/>
            </a:pPr>
            <a:r>
              <a:rPr lang="en-ZA" sz="1600" i="1" dirty="0" smtClean="0">
                <a:latin typeface="TimesNewRomanPS-ItalicMT"/>
              </a:rPr>
              <a:t>(d) </a:t>
            </a:r>
            <a:r>
              <a:rPr lang="en-ZA" sz="1600" dirty="0" smtClean="0">
                <a:latin typeface="TimesNewRomanPSMT"/>
              </a:rPr>
              <a:t>The reallocated portion must be spent by the end of the 2016/17 financial year.</a:t>
            </a:r>
          </a:p>
          <a:p>
            <a:pPr marL="0" indent="0" algn="just">
              <a:buFont typeface="Arial" pitchFamily="34" charset="0"/>
              <a:buNone/>
            </a:pPr>
            <a:r>
              <a:rPr lang="en-ZA" sz="1600" i="1" dirty="0" smtClean="0">
                <a:latin typeface="TimesNewRomanPS-ItalicMT"/>
              </a:rPr>
              <a:t>(e) </a:t>
            </a:r>
            <a:r>
              <a:rPr lang="en-ZA" sz="1600" b="1" dirty="0" smtClean="0">
                <a:latin typeface="TimesNewRomanPSMT"/>
              </a:rPr>
              <a:t>The reallocated portion is regarded as having been converted to an allocation to the relevant provincial department or municipality with effect from the date of the notice in the </a:t>
            </a:r>
            <a:r>
              <a:rPr lang="en-ZA" sz="1600" b="1" i="1" dirty="0" smtClean="0">
                <a:latin typeface="TimesNewRomanPS-ItalicMT"/>
              </a:rPr>
              <a:t>Gazette </a:t>
            </a:r>
            <a:r>
              <a:rPr lang="en-ZA" sz="1600" b="1" dirty="0" smtClean="0">
                <a:latin typeface="TimesNewRomanPSMT"/>
              </a:rPr>
              <a:t>in terms of subsection (4)</a:t>
            </a:r>
            <a:r>
              <a:rPr lang="en-ZA" sz="1600" b="1" i="1" dirty="0" smtClean="0">
                <a:latin typeface="TimesNewRomanPS-ItalicMT"/>
              </a:rPr>
              <a:t>(a)</a:t>
            </a:r>
            <a:r>
              <a:rPr lang="en-ZA" sz="1600" b="1" dirty="0" smtClean="0">
                <a:latin typeface="TimesNewRomanPSMT"/>
              </a:rPr>
              <a:t>.</a:t>
            </a:r>
          </a:p>
          <a:p>
            <a:pPr marL="0" indent="0" algn="just">
              <a:buFont typeface="Arial" pitchFamily="34" charset="0"/>
              <a:buNone/>
            </a:pPr>
            <a:r>
              <a:rPr lang="en-ZA" sz="1600" dirty="0" smtClean="0">
                <a:latin typeface="TimesNewRomanPSMT"/>
              </a:rPr>
              <a:t>(4) </a:t>
            </a:r>
            <a:r>
              <a:rPr lang="en-ZA" sz="1600" i="1" dirty="0" smtClean="0">
                <a:latin typeface="TimesNewRomanPS-ItalicMT"/>
              </a:rPr>
              <a:t>(a) </a:t>
            </a:r>
            <a:r>
              <a:rPr lang="en-ZA" sz="1600" dirty="0" smtClean="0">
                <a:latin typeface="TimesNewRomanPSMT"/>
              </a:rPr>
              <a:t>The National Treasury must—</a:t>
            </a:r>
          </a:p>
          <a:p>
            <a:pPr marL="0" indent="0" algn="just">
              <a:buFont typeface="Arial" pitchFamily="34" charset="0"/>
              <a:buNone/>
            </a:pPr>
            <a:r>
              <a:rPr lang="en-ZA" sz="1600" dirty="0" smtClean="0">
                <a:latin typeface="TimesNewRomanPSMT"/>
              </a:rPr>
              <a:t>(i) give notice in the </a:t>
            </a:r>
            <a:r>
              <a:rPr lang="en-ZA" sz="1600" i="1" dirty="0" smtClean="0">
                <a:latin typeface="TimesNewRomanPS-ItalicMT"/>
              </a:rPr>
              <a:t>Gazette </a:t>
            </a:r>
            <a:r>
              <a:rPr lang="en-ZA" sz="1600" dirty="0" smtClean="0">
                <a:latin typeface="TimesNewRomanPSMT"/>
              </a:rPr>
              <a:t>of a reallocation in terms of subsection (1), (2) or (3); and</a:t>
            </a:r>
          </a:p>
          <a:p>
            <a:pPr marL="0" indent="0" algn="just">
              <a:buFont typeface="Arial" pitchFamily="34" charset="0"/>
              <a:buNone/>
            </a:pPr>
            <a:r>
              <a:rPr lang="en-ZA" sz="1600" dirty="0" smtClean="0">
                <a:latin typeface="TimesNewRomanPSMT"/>
              </a:rPr>
              <a:t>(ii) provide a copy of the notice to the transferring officer and each affected receiving officer.</a:t>
            </a:r>
          </a:p>
          <a:p>
            <a:pPr marL="0" indent="0" algn="just">
              <a:buFont typeface="Arial" pitchFamily="34" charset="0"/>
              <a:buNone/>
            </a:pPr>
            <a:r>
              <a:rPr lang="en-ZA" sz="1600" i="1" dirty="0" smtClean="0">
                <a:latin typeface="TimesNewRomanPS-ItalicMT"/>
              </a:rPr>
              <a:t>(b) </a:t>
            </a:r>
            <a:r>
              <a:rPr lang="en-ZA" sz="1600" dirty="0" smtClean="0">
                <a:latin typeface="TimesNewRomanPSMT"/>
              </a:rPr>
              <a:t>The reallocation of a portion of an allocation not spent by the end of 2016/17 financial year is eligible for a roll-over in terms of section 22(2).</a:t>
            </a:r>
            <a:endParaRPr lang="en-ZA" sz="1600" dirty="0" smtClean="0"/>
          </a:p>
          <a:p>
            <a:pPr marL="0" indent="0">
              <a:buFont typeface="Arial" pitchFamily="34" charset="0"/>
              <a:buNone/>
            </a:pPr>
            <a:endParaRPr lang="en-ZA" sz="1800" dirty="0" smtClean="0"/>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381601B-D58D-450A-B1E8-5178D56FB6A2}" type="slidenum">
              <a:rPr lang="en-US" sz="1800" smtClean="0">
                <a:solidFill>
                  <a:srgbClr val="000000"/>
                </a:solidFill>
                <a:latin typeface="Calibri" pitchFamily="34" charset="0"/>
              </a:rPr>
              <a:pPr eaLnBrk="1" hangingPunct="1"/>
              <a:t>36</a:t>
            </a:fld>
            <a:endParaRPr lang="en-US" sz="1800" smtClean="0">
              <a:solidFill>
                <a:srgbClr val="000000"/>
              </a:solidFill>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xfrm>
            <a:off x="6994525"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EA580C3-8CDB-4C44-82FE-129879280BF1}" type="slidenum">
              <a:rPr lang="en-US" altLang="en-US" sz="1400" smtClean="0"/>
              <a:pPr eaLnBrk="1" hangingPunct="1"/>
              <a:t>37</a:t>
            </a:fld>
            <a:endParaRPr lang="en-US" altLang="en-US" sz="1400" smtClean="0"/>
          </a:p>
        </p:txBody>
      </p:sp>
      <p:sp>
        <p:nvSpPr>
          <p:cNvPr id="40963" name="Title 2"/>
          <p:cNvSpPr>
            <a:spLocks noGrp="1"/>
          </p:cNvSpPr>
          <p:nvPr>
            <p:ph type="title"/>
          </p:nvPr>
        </p:nvSpPr>
        <p:spPr bwMode="auto">
          <a:xfrm>
            <a:off x="1484313" y="274638"/>
            <a:ext cx="7202487"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800" smtClean="0"/>
              <a:t>Regional bulk infrastructure grant</a:t>
            </a:r>
            <a:br>
              <a:rPr lang="en-ZA" altLang="en-US" sz="2800" smtClean="0"/>
            </a:br>
            <a:r>
              <a:rPr lang="en-ZA" altLang="en-US" sz="2800" smtClean="0"/>
              <a:t>(Water Boards)</a:t>
            </a:r>
          </a:p>
        </p:txBody>
      </p:sp>
      <p:sp>
        <p:nvSpPr>
          <p:cNvPr id="40964" name="Content Placeholder 5"/>
          <p:cNvSpPr>
            <a:spLocks noGrp="1"/>
          </p:cNvSpPr>
          <p:nvPr>
            <p:ph idx="1"/>
          </p:nvPr>
        </p:nvSpPr>
        <p:spPr bwMode="auto">
          <a:xfrm>
            <a:off x="1484313" y="1600200"/>
            <a:ext cx="7202487"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altLang="en-US" sz="1600" b="1" u="sng" smtClean="0"/>
              <a:t>Budget allocation for 2016/17</a:t>
            </a:r>
            <a:r>
              <a:rPr lang="en-ZA" altLang="en-US" sz="1600" smtClean="0"/>
              <a:t>: R 844 million</a:t>
            </a:r>
          </a:p>
          <a:p>
            <a:pPr algn="just"/>
            <a:r>
              <a:rPr lang="en-ZA" altLang="en-US" sz="1600" b="1" u="sng" smtClean="0"/>
              <a:t>Number of projects planned for construction</a:t>
            </a:r>
            <a:r>
              <a:rPr lang="en-ZA" altLang="en-US" sz="1600" smtClean="0"/>
              <a:t>: 5 of which all were implemented</a:t>
            </a:r>
          </a:p>
          <a:p>
            <a:pPr algn="just"/>
            <a:r>
              <a:rPr lang="en-ZA" altLang="en-US" sz="1600" b="1" u="sng" smtClean="0"/>
              <a:t>Number of projects planned for completion:</a:t>
            </a:r>
            <a:r>
              <a:rPr lang="en-ZA" altLang="en-US" sz="1600" b="1" smtClean="0"/>
              <a:t> </a:t>
            </a:r>
            <a:r>
              <a:rPr lang="en-ZA" altLang="en-US" sz="1600" smtClean="0"/>
              <a:t>None were planned for completion as they are multi-year projects</a:t>
            </a:r>
          </a:p>
          <a:p>
            <a:pPr algn="just"/>
            <a:r>
              <a:rPr lang="en-ZA" altLang="en-US" sz="1600" b="1" u="sng" smtClean="0"/>
              <a:t>Actual expenditure of transferred amount </a:t>
            </a:r>
            <a:r>
              <a:rPr lang="en-ZA" altLang="en-US" sz="1600" smtClean="0"/>
              <a:t>: 100%</a:t>
            </a:r>
          </a:p>
          <a:p>
            <a:pPr algn="just"/>
            <a:r>
              <a:rPr lang="en-ZA" altLang="en-US" sz="1600" b="1" u="sng" smtClean="0"/>
              <a:t>Reasons for variance</a:t>
            </a:r>
            <a:r>
              <a:rPr lang="en-ZA" altLang="en-US" sz="1600" smtClean="0"/>
              <a:t>: N/A</a:t>
            </a:r>
            <a:endParaRPr lang="nl-NL" altLang="en-US" sz="1600" smtClean="0"/>
          </a:p>
          <a:p>
            <a:endParaRPr lang="en-ZA" altLang="en-US" sz="20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0825" y="717550"/>
          <a:ext cx="7358064" cy="4348165"/>
        </p:xfrm>
        <a:graphic>
          <a:graphicData uri="http://schemas.openxmlformats.org/drawingml/2006/table">
            <a:tbl>
              <a:tblPr/>
              <a:tblGrid>
                <a:gridCol w="982238"/>
                <a:gridCol w="1435578"/>
                <a:gridCol w="833061"/>
                <a:gridCol w="881496"/>
                <a:gridCol w="707133"/>
                <a:gridCol w="774940"/>
                <a:gridCol w="871809"/>
                <a:gridCol w="871809"/>
              </a:tblGrid>
              <a:tr h="311545">
                <a:tc>
                  <a:txBody>
                    <a:bodyPr/>
                    <a:lstStyle/>
                    <a:p>
                      <a:pPr algn="l" fontAlgn="b"/>
                      <a:r>
                        <a:rPr lang="en-ZA" sz="1000" b="1" i="0" u="none" strike="noStrike" dirty="0">
                          <a:solidFill>
                            <a:srgbClr val="000000"/>
                          </a:solidFill>
                          <a:effectLst/>
                          <a:latin typeface="Calibri"/>
                        </a:rPr>
                        <a:t>Municipality (LM/DM)</a:t>
                      </a:r>
                    </a:p>
                  </a:txBody>
                  <a:tcPr marL="6746" marR="6746" marT="67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en-ZA" sz="1000" b="1" i="0" u="none" strike="noStrike" dirty="0">
                          <a:solidFill>
                            <a:srgbClr val="000000"/>
                          </a:solidFill>
                          <a:effectLst/>
                          <a:latin typeface="Calibri"/>
                        </a:rPr>
                        <a:t>REG BLK INFR GRNT:ALL-IN-KIND L</a:t>
                      </a:r>
                    </a:p>
                  </a:txBody>
                  <a:tcPr marL="6746" marR="6746" marT="67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en-ZA" sz="1000" b="1" i="0" u="none" strike="noStrike" dirty="0">
                          <a:solidFill>
                            <a:srgbClr val="000000"/>
                          </a:solidFill>
                          <a:effectLst/>
                          <a:latin typeface="Calibri"/>
                        </a:rPr>
                        <a:t> Original Budget</a:t>
                      </a:r>
                    </a:p>
                  </a:txBody>
                  <a:tcPr marL="6746" marR="6746" marT="67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en-ZA" sz="1000" b="1" i="0" u="none" strike="noStrike" dirty="0">
                          <a:solidFill>
                            <a:srgbClr val="000000"/>
                          </a:solidFill>
                          <a:effectLst/>
                          <a:latin typeface="Calibri"/>
                        </a:rPr>
                        <a:t> </a:t>
                      </a:r>
                      <a:r>
                        <a:rPr lang="en-ZA" sz="1000" b="1" i="0" u="none" strike="noStrike" dirty="0" smtClean="0">
                          <a:solidFill>
                            <a:srgbClr val="000000"/>
                          </a:solidFill>
                          <a:effectLst/>
                          <a:latin typeface="Calibri"/>
                        </a:rPr>
                        <a:t>Midyear</a:t>
                      </a:r>
                      <a:r>
                        <a:rPr lang="en-ZA" sz="1000" b="1" i="0" u="none" strike="noStrike" baseline="0" dirty="0" smtClean="0">
                          <a:solidFill>
                            <a:srgbClr val="000000"/>
                          </a:solidFill>
                          <a:effectLst/>
                          <a:latin typeface="Calibri"/>
                        </a:rPr>
                        <a:t> Adjustment</a:t>
                      </a:r>
                      <a:endParaRPr lang="en-ZA" sz="1000" b="1" i="0" u="none" strike="noStrike" dirty="0">
                        <a:solidFill>
                          <a:srgbClr val="000000"/>
                        </a:solidFill>
                        <a:effectLst/>
                        <a:latin typeface="Calibri"/>
                      </a:endParaRPr>
                    </a:p>
                  </a:txBody>
                  <a:tcPr marL="5893" marR="5893" marT="58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en-ZA" sz="1000" b="1" i="0" u="none" strike="noStrike" dirty="0">
                          <a:solidFill>
                            <a:srgbClr val="000000"/>
                          </a:solidFill>
                          <a:effectLst/>
                          <a:latin typeface="Calibri"/>
                        </a:rPr>
                        <a:t> </a:t>
                      </a:r>
                      <a:r>
                        <a:rPr lang="en-ZA" sz="1000" b="1" i="0" u="none" strike="noStrike" dirty="0" smtClean="0">
                          <a:solidFill>
                            <a:srgbClr val="000000"/>
                          </a:solidFill>
                          <a:effectLst/>
                          <a:latin typeface="Calibri"/>
                        </a:rPr>
                        <a:t>Final Adjustment</a:t>
                      </a:r>
                      <a:endParaRPr lang="en-ZA" sz="1000" b="1" i="0" u="none" strike="noStrike" dirty="0">
                        <a:solidFill>
                          <a:srgbClr val="000000"/>
                        </a:solidFill>
                        <a:effectLst/>
                        <a:latin typeface="Calibri"/>
                      </a:endParaRPr>
                    </a:p>
                  </a:txBody>
                  <a:tcPr marL="5893" marR="5893" marT="589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en-ZA" sz="1000" b="1" i="0" u="none" strike="noStrike" dirty="0">
                          <a:solidFill>
                            <a:srgbClr val="000000"/>
                          </a:solidFill>
                          <a:effectLst/>
                          <a:latin typeface="Calibri"/>
                        </a:rPr>
                        <a:t>Current Budget</a:t>
                      </a:r>
                    </a:p>
                  </a:txBody>
                  <a:tcPr marL="6746" marR="6746" marT="67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en-ZA" sz="1000" b="1" i="0" u="none" strike="noStrike" dirty="0">
                          <a:solidFill>
                            <a:srgbClr val="000000"/>
                          </a:solidFill>
                          <a:effectLst/>
                          <a:latin typeface="Calibri"/>
                        </a:rPr>
                        <a:t>Total Expenditure</a:t>
                      </a:r>
                    </a:p>
                  </a:txBody>
                  <a:tcPr marL="6746" marR="6746" marT="67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fontAlgn="b"/>
                      <a:r>
                        <a:rPr lang="en-ZA" sz="1000" b="1" i="0" u="none" strike="noStrike" dirty="0" smtClean="0">
                          <a:solidFill>
                            <a:srgbClr val="000000"/>
                          </a:solidFill>
                          <a:effectLst/>
                          <a:latin typeface="Calibri"/>
                        </a:rPr>
                        <a:t>Project Status</a:t>
                      </a:r>
                      <a:endParaRPr lang="en-ZA" sz="1000" b="1" i="0" u="none" strike="noStrike" dirty="0">
                        <a:solidFill>
                          <a:srgbClr val="000000"/>
                        </a:solidFill>
                        <a:effectLst/>
                        <a:latin typeface="Calibri"/>
                      </a:endParaRPr>
                    </a:p>
                  </a:txBody>
                  <a:tcPr marL="6746" marR="6746" marT="67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94855">
                <a:tc>
                  <a:txBody>
                    <a:bodyPr/>
                    <a:lstStyle/>
                    <a:p>
                      <a:pPr algn="l" fontAlgn="b"/>
                      <a:r>
                        <a:rPr lang="en-ZA" sz="1000" b="0" i="0" u="none" strike="noStrike" dirty="0" err="1">
                          <a:solidFill>
                            <a:srgbClr val="000000"/>
                          </a:solidFill>
                          <a:effectLst/>
                          <a:latin typeface="Calibri"/>
                        </a:rPr>
                        <a:t>iLEMBE</a:t>
                      </a:r>
                      <a:r>
                        <a:rPr lang="en-ZA" sz="1000" b="0" i="0" u="none" strike="noStrike" dirty="0">
                          <a:solidFill>
                            <a:srgbClr val="000000"/>
                          </a:solidFill>
                          <a:effectLst/>
                          <a:latin typeface="Calibri"/>
                        </a:rPr>
                        <a:t> DM</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RM07-LOWER THUKELA RBWS</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400 000 000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-186 931 000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213 069 000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213 069 000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smtClean="0">
                          <a:solidFill>
                            <a:srgbClr val="000000"/>
                          </a:solidFill>
                          <a:effectLst/>
                          <a:latin typeface="Calibri"/>
                        </a:rPr>
                        <a:t>Construction</a:t>
                      </a:r>
                      <a:endParaRPr lang="en-ZA" sz="1000" b="0"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855">
                <a:tc>
                  <a:txBody>
                    <a:bodyPr/>
                    <a:lstStyle/>
                    <a:p>
                      <a:pPr algn="l" fontAlgn="b"/>
                      <a:r>
                        <a:rPr lang="en-ZA" sz="1000" b="0" i="0" u="none" strike="noStrike">
                          <a:solidFill>
                            <a:srgbClr val="000000"/>
                          </a:solidFill>
                          <a:effectLst/>
                          <a:latin typeface="Calibri"/>
                        </a:rPr>
                        <a:t>UMGUNGUNDLOVU DM</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RM13-UMSHWATHI RBS</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209 935 340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209 935 340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209 935 340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mn-lt"/>
                        </a:rPr>
                        <a:t>Construction</a:t>
                      </a:r>
                    </a:p>
                    <a:p>
                      <a:pPr algn="r" fontAlgn="b"/>
                      <a:endParaRPr lang="en-ZA" sz="1000" b="0"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50">
                <a:tc gridSpan="2">
                  <a:txBody>
                    <a:bodyPr/>
                    <a:lstStyle/>
                    <a:p>
                      <a:pPr algn="l" fontAlgn="b"/>
                      <a:r>
                        <a:rPr lang="en-ZA" sz="1000" b="1" i="0" u="none" strike="noStrike" dirty="0">
                          <a:solidFill>
                            <a:srgbClr val="000000"/>
                          </a:solidFill>
                          <a:effectLst/>
                          <a:latin typeface="Calibri"/>
                        </a:rPr>
                        <a:t>KZN:DIR:INFRASTRUCT DEV &amp; MAINT</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a:txBody>
                    <a:bodyPr/>
                    <a:lstStyle/>
                    <a:p>
                      <a:pPr algn="r" fontAlgn="b"/>
                      <a:r>
                        <a:rPr lang="en-ZA" sz="1000" b="1" i="0" u="none" strike="noStrike" dirty="0">
                          <a:solidFill>
                            <a:srgbClr val="000000"/>
                          </a:solidFill>
                          <a:effectLst/>
                          <a:latin typeface="Calibri"/>
                        </a:rPr>
                        <a:t>400 000 000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23 004 340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423 004 340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423 004 340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endParaRPr lang="en-ZA" sz="1000" b="1"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7150">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50">
                <a:tc>
                  <a:txBody>
                    <a:bodyPr/>
                    <a:lstStyle/>
                    <a:p>
                      <a:pPr algn="l" fontAlgn="b"/>
                      <a:r>
                        <a:rPr lang="en-ZA" sz="1000" b="0" i="0" u="none" strike="noStrike">
                          <a:solidFill>
                            <a:srgbClr val="000000"/>
                          </a:solidFill>
                          <a:effectLst/>
                          <a:latin typeface="Calibri"/>
                        </a:rPr>
                        <a:t>NAMAKWA DM</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RL08-NAMAKWA BWS</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153 000 000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-90 000 000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375 051</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63 375 051</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63 375 051</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smtClean="0">
                          <a:solidFill>
                            <a:srgbClr val="000000"/>
                          </a:solidFill>
                          <a:effectLst/>
                          <a:latin typeface="Calibri"/>
                        </a:rPr>
                        <a:t>Construction</a:t>
                      </a:r>
                      <a:endParaRPr lang="en-ZA" sz="1000" b="0"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855">
                <a:tc>
                  <a:txBody>
                    <a:bodyPr/>
                    <a:lstStyle/>
                    <a:p>
                      <a:pPr algn="l" fontAlgn="b"/>
                      <a:r>
                        <a:rPr lang="en-ZA" sz="1000" b="0" i="0" u="none" strike="noStrike" dirty="0">
                          <a:solidFill>
                            <a:srgbClr val="000000"/>
                          </a:solidFill>
                          <a:effectLst/>
                          <a:latin typeface="Calibri"/>
                        </a:rPr>
                        <a:t>GAMAGARA LM</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RM03-VAAL GAMAGARA GROUND</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65 000 000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151 000 000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-375 051</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215 624 949</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215 624 949</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smtClean="0">
                          <a:solidFill>
                            <a:srgbClr val="000000"/>
                          </a:solidFill>
                          <a:effectLst/>
                          <a:latin typeface="Calibri"/>
                        </a:rPr>
                        <a:t>Construction</a:t>
                      </a:r>
                      <a:endParaRPr lang="en-ZA" sz="1000" b="0"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50">
                <a:tc gridSpan="2">
                  <a:txBody>
                    <a:bodyPr/>
                    <a:lstStyle/>
                    <a:p>
                      <a:pPr algn="l" fontAlgn="b"/>
                      <a:r>
                        <a:rPr lang="en-ZA" sz="1000" b="1" i="0" u="none" strike="noStrike" dirty="0">
                          <a:solidFill>
                            <a:srgbClr val="000000"/>
                          </a:solidFill>
                          <a:effectLst/>
                          <a:latin typeface="Calibri"/>
                        </a:rPr>
                        <a:t>NC:DIR:INFRASTRUCT DEV &amp; MAINT</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a:txBody>
                    <a:bodyPr/>
                    <a:lstStyle/>
                    <a:p>
                      <a:pPr algn="r" fontAlgn="b"/>
                      <a:r>
                        <a:rPr lang="en-ZA" sz="1000" b="1" i="0" u="none" strike="noStrike">
                          <a:solidFill>
                            <a:srgbClr val="000000"/>
                          </a:solidFill>
                          <a:effectLst/>
                          <a:latin typeface="Calibri"/>
                        </a:rPr>
                        <a:t>218 000 000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61 000 000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279 000 000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279 000 000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endParaRPr lang="en-ZA" sz="1000" b="1"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7150">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4855">
                <a:tc>
                  <a:txBody>
                    <a:bodyPr/>
                    <a:lstStyle/>
                    <a:p>
                      <a:pPr algn="l" fontAlgn="b"/>
                      <a:r>
                        <a:rPr lang="en-ZA" sz="1000" b="0" i="0" u="none" strike="noStrike">
                          <a:solidFill>
                            <a:srgbClr val="000000"/>
                          </a:solidFill>
                          <a:effectLst/>
                          <a:latin typeface="Calibri"/>
                        </a:rPr>
                        <a:t>BOJANALA PLATINUM</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RL10-PILANESBERG N/S BWS</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226 773 000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-84 004 340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142 768 660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Calibri"/>
                        </a:rPr>
                        <a:t>142 768 660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mn-lt"/>
                        </a:rPr>
                        <a:t>Construction</a:t>
                      </a:r>
                    </a:p>
                    <a:p>
                      <a:pPr algn="r" fontAlgn="b"/>
                      <a:endParaRPr lang="en-ZA" sz="1000" b="0"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50">
                <a:tc gridSpan="2">
                  <a:txBody>
                    <a:bodyPr/>
                    <a:lstStyle/>
                    <a:p>
                      <a:pPr algn="l" fontAlgn="b"/>
                      <a:r>
                        <a:rPr lang="en-ZA" sz="1000" b="1" i="0" u="none" strike="noStrike" dirty="0">
                          <a:solidFill>
                            <a:srgbClr val="000000"/>
                          </a:solidFill>
                          <a:effectLst/>
                          <a:latin typeface="Calibri"/>
                        </a:rPr>
                        <a:t>CD:N WEST</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a:txBody>
                    <a:bodyPr/>
                    <a:lstStyle/>
                    <a:p>
                      <a:pPr algn="r" fontAlgn="b"/>
                      <a:r>
                        <a:rPr lang="en-ZA" sz="1000" b="1" i="0" u="none" strike="noStrike" dirty="0">
                          <a:solidFill>
                            <a:srgbClr val="000000"/>
                          </a:solidFill>
                          <a:effectLst/>
                          <a:latin typeface="Calibri"/>
                        </a:rPr>
                        <a:t>226 773 000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-84 004 340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142 768 660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142 768 660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endParaRPr lang="en-ZA" sz="1000" b="1"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r h="257150">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Calibri"/>
                        </a:rPr>
                        <a:t> </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50">
                <a:tc gridSpan="2">
                  <a:txBody>
                    <a:bodyPr/>
                    <a:lstStyle/>
                    <a:p>
                      <a:pPr algn="l" fontAlgn="b"/>
                      <a:r>
                        <a:rPr lang="en-ZA" sz="1000" b="1" i="0" u="none" strike="noStrike" dirty="0">
                          <a:solidFill>
                            <a:srgbClr val="000000"/>
                          </a:solidFill>
                          <a:effectLst/>
                          <a:latin typeface="Calibri"/>
                        </a:rPr>
                        <a:t>TOTAL</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hMerge="1">
                  <a:txBody>
                    <a:bodyPr/>
                    <a:lstStyle/>
                    <a:p>
                      <a:endParaRPr lang="en-ZA"/>
                    </a:p>
                  </a:txBody>
                  <a:tcPr/>
                </a:tc>
                <a:tc>
                  <a:txBody>
                    <a:bodyPr/>
                    <a:lstStyle/>
                    <a:p>
                      <a:pPr algn="r" fontAlgn="b"/>
                      <a:r>
                        <a:rPr lang="en-ZA" sz="1000" b="1" i="0" u="none" strike="noStrike" dirty="0">
                          <a:solidFill>
                            <a:srgbClr val="000000"/>
                          </a:solidFill>
                          <a:effectLst/>
                          <a:latin typeface="Calibri"/>
                        </a:rPr>
                        <a:t>844 773 000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844 773 000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000" b="1" i="0" u="none" strike="noStrike" dirty="0">
                          <a:solidFill>
                            <a:srgbClr val="000000"/>
                          </a:solidFill>
                          <a:effectLst/>
                          <a:latin typeface="Calibri"/>
                        </a:rPr>
                        <a:t>844 773 000</a:t>
                      </a: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c>
                  <a:txBody>
                    <a:bodyPr/>
                    <a:lstStyle/>
                    <a:p>
                      <a:pPr algn="r" fontAlgn="b"/>
                      <a:endParaRPr lang="en-ZA" sz="1000" b="1" i="0" u="none" strike="noStrike" dirty="0">
                        <a:solidFill>
                          <a:srgbClr val="000000"/>
                        </a:solidFill>
                        <a:effectLst/>
                        <a:latin typeface="Calibri"/>
                      </a:endParaRPr>
                    </a:p>
                  </a:txBody>
                  <a:tcPr marL="6746" marR="6746" marT="6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solidFill>
                  </a:tcPr>
                </a:tc>
              </a:tr>
            </a:tbl>
          </a:graphicData>
        </a:graphic>
      </p:graphicFrame>
      <p:sp>
        <p:nvSpPr>
          <p:cNvPr id="42123" name="Text Placeholder 2"/>
          <p:cNvSpPr>
            <a:spLocks noGrp="1"/>
          </p:cNvSpPr>
          <p:nvPr>
            <p:ph type="body" idx="1"/>
          </p:nvPr>
        </p:nvSpPr>
        <p:spPr bwMode="auto">
          <a:xfrm>
            <a:off x="1520825" y="179388"/>
            <a:ext cx="7512050" cy="4445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ZA" sz="3200" smtClean="0">
                <a:solidFill>
                  <a:schemeClr val="tx1"/>
                </a:solidFill>
                <a:latin typeface="Arial" pitchFamily="34" charset="0"/>
                <a:cs typeface="Arial" pitchFamily="34" charset="0"/>
              </a:rPr>
              <a:t>Transfer of Water Boards</a:t>
            </a:r>
          </a:p>
        </p:txBody>
      </p:sp>
      <p:sp>
        <p:nvSpPr>
          <p:cNvPr id="5" name="Slide Number Placeholder 3"/>
          <p:cNvSpPr>
            <a:spLocks noGrp="1"/>
          </p:cNvSpPr>
          <p:nvPr>
            <p:ph type="sldNum" sz="quarter" idx="12"/>
          </p:nvPr>
        </p:nvSpPr>
        <p:spPr bwMode="auto">
          <a:xfrm>
            <a:off x="67056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72F76066-01EE-4886-B2EB-5FFC9BE4D896}" type="slidenum">
              <a:rPr lang="en-US" altLang="en-US" sz="1400" smtClean="0"/>
              <a:pPr algn="r" eaLnBrk="1" hangingPunct="1"/>
              <a:t>38</a:t>
            </a:fld>
            <a:endParaRPr lang="en-US" altLang="en-US" sz="1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1484313" y="106363"/>
            <a:ext cx="7202487" cy="1036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t>Water services infrastructure grant</a:t>
            </a:r>
            <a:br>
              <a:rPr lang="en-ZA" altLang="en-US" sz="3200" smtClean="0"/>
            </a:br>
            <a:r>
              <a:rPr lang="en-ZA" altLang="en-US" sz="3200" smtClean="0"/>
              <a:t>(direct transfers – schedule 5B)</a:t>
            </a:r>
          </a:p>
        </p:txBody>
      </p:sp>
      <p:sp>
        <p:nvSpPr>
          <p:cNvPr id="43011" name="Slide Number Placeholder 3"/>
          <p:cNvSpPr>
            <a:spLocks noGrp="1"/>
          </p:cNvSpPr>
          <p:nvPr>
            <p:ph type="sldNum" sz="quarter" idx="12"/>
          </p:nvPr>
        </p:nvSpPr>
        <p:spPr bwMode="auto">
          <a:xfrm>
            <a:off x="6994525"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FA024F4-504A-4723-9BAA-C110D065EF65}" type="slidenum">
              <a:rPr lang="en-US" altLang="en-US" sz="1400" smtClean="0"/>
              <a:pPr eaLnBrk="1" hangingPunct="1"/>
              <a:t>39</a:t>
            </a:fld>
            <a:endParaRPr lang="en-US" altLang="en-US" sz="1400" smtClean="0"/>
          </a:p>
        </p:txBody>
      </p:sp>
      <p:sp>
        <p:nvSpPr>
          <p:cNvPr id="43012" name="Content Placeholder 5"/>
          <p:cNvSpPr>
            <a:spLocks noGrp="1"/>
          </p:cNvSpPr>
          <p:nvPr>
            <p:ph idx="1"/>
          </p:nvPr>
        </p:nvSpPr>
        <p:spPr bwMode="auto">
          <a:xfrm>
            <a:off x="1484313" y="1419225"/>
            <a:ext cx="7202487"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altLang="en-US" sz="1600" b="1" u="sng" smtClean="0"/>
              <a:t>Budget allocation for 2016/17</a:t>
            </a:r>
            <a:r>
              <a:rPr lang="en-ZA" altLang="en-US" sz="1600" smtClean="0"/>
              <a:t>: R 2,8 billion</a:t>
            </a:r>
          </a:p>
          <a:p>
            <a:pPr algn="just"/>
            <a:r>
              <a:rPr lang="en-ZA" altLang="en-US" sz="1600" b="1" u="sng" smtClean="0"/>
              <a:t>Number of projects planned for construction</a:t>
            </a:r>
            <a:r>
              <a:rPr lang="en-ZA" altLang="en-US" sz="1600" smtClean="0"/>
              <a:t>: 371 of which all were implemented</a:t>
            </a:r>
          </a:p>
          <a:p>
            <a:pPr algn="just"/>
            <a:r>
              <a:rPr lang="en-ZA" altLang="en-US" sz="1600" b="1" u="sng" smtClean="0"/>
              <a:t>Transferred amount for 2016/17</a:t>
            </a:r>
            <a:r>
              <a:rPr lang="en-ZA" altLang="en-US" sz="1600" smtClean="0"/>
              <a:t>: 99,5% (rounded off to 100%)</a:t>
            </a:r>
          </a:p>
          <a:p>
            <a:pPr algn="just"/>
            <a:r>
              <a:rPr lang="en-ZA" altLang="en-US" sz="1600" b="1" u="sng" smtClean="0"/>
              <a:t>Actual expenditure of transferred amount:</a:t>
            </a:r>
            <a:r>
              <a:rPr lang="en-ZA" altLang="en-US" sz="1600" smtClean="0"/>
              <a:t> The actual expenditure will be confirmed when the National Treasury has finalised the rollover applications from respective municipalities.</a:t>
            </a:r>
            <a:endParaRPr lang="en-ZA" altLang="en-US" sz="1600" b="1" u="sng" smtClean="0"/>
          </a:p>
          <a:p>
            <a:pPr algn="just"/>
            <a:r>
              <a:rPr lang="en-ZA" altLang="en-US" sz="1600" b="1" u="sng" smtClean="0"/>
              <a:t>Reasons for variance</a:t>
            </a:r>
            <a:r>
              <a:rPr lang="en-ZA" altLang="en-US" sz="1600" smtClean="0"/>
              <a:t>: The department withheld the transfer of R 14 million to Thabazimbi municipality due to non-compliance with DoRA</a:t>
            </a:r>
            <a:endParaRPr lang="nl-NL" altLang="en-US" sz="16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484313" y="274638"/>
            <a:ext cx="7202487" cy="625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t>Challenges facing 27 DMs</a:t>
            </a:r>
            <a:endParaRPr lang="en-ZA" sz="3200" dirty="0" smtClean="0"/>
          </a:p>
        </p:txBody>
      </p:sp>
      <p:sp>
        <p:nvSpPr>
          <p:cNvPr id="15363" name="Content Placeholder 2"/>
          <p:cNvSpPr>
            <a:spLocks noGrp="1"/>
          </p:cNvSpPr>
          <p:nvPr>
            <p:ph idx="1"/>
          </p:nvPr>
        </p:nvSpPr>
        <p:spPr bwMode="auto">
          <a:xfrm>
            <a:off x="1484313" y="1097557"/>
            <a:ext cx="7202487" cy="4979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1800" dirty="0" smtClean="0"/>
              <a:t>Lack of capacity and required skills to operate and maintain the infrastructure (Technical, Financial and project and Programme management)</a:t>
            </a:r>
          </a:p>
          <a:p>
            <a:pPr algn="just"/>
            <a:r>
              <a:rPr lang="en-US" sz="1800" dirty="0" smtClean="0"/>
              <a:t>Most municipalities don’t have revenue strategies to deal with cost recovery issues in order to efficiently maintain and operate the infrastructure</a:t>
            </a:r>
          </a:p>
          <a:p>
            <a:pPr algn="just"/>
            <a:r>
              <a:rPr lang="en-US" sz="1800" dirty="0" smtClean="0"/>
              <a:t>Ring-fencing of the water services function within the equitable share</a:t>
            </a:r>
          </a:p>
          <a:p>
            <a:pPr algn="just"/>
            <a:r>
              <a:rPr lang="en-US" sz="1800" dirty="0" smtClean="0"/>
              <a:t>Inability to raise co-funding which result in incomplete projects</a:t>
            </a:r>
          </a:p>
          <a:p>
            <a:pPr algn="just"/>
            <a:r>
              <a:rPr lang="en-US" sz="1800" dirty="0" smtClean="0"/>
              <a:t>Leadership instability within the municipal environment</a:t>
            </a:r>
          </a:p>
          <a:p>
            <a:pPr algn="just"/>
            <a:r>
              <a:rPr lang="en-US" sz="1800" dirty="0" smtClean="0"/>
              <a:t>Lack of intergraded planning within the water sector</a:t>
            </a:r>
          </a:p>
          <a:p>
            <a:pPr algn="just"/>
            <a:r>
              <a:rPr lang="en-US" sz="1800" dirty="0" smtClean="0"/>
              <a:t>Grant dependency </a:t>
            </a:r>
          </a:p>
          <a:p>
            <a:pPr algn="just"/>
            <a:r>
              <a:rPr lang="en-US" sz="1800" dirty="0" smtClean="0"/>
              <a:t>Misuse of grant for unintended purpose</a:t>
            </a:r>
          </a:p>
          <a:p>
            <a:pPr algn="just"/>
            <a:r>
              <a:rPr lang="en-US" sz="1800" dirty="0" smtClean="0"/>
              <a:t>Lack of reporting by municipalities</a:t>
            </a:r>
          </a:p>
          <a:p>
            <a:pPr algn="just"/>
            <a:r>
              <a:rPr lang="en-US" sz="1800" dirty="0" smtClean="0"/>
              <a:t>Misalignment of financial years between National and Local impacting on planning and implementation</a:t>
            </a:r>
          </a:p>
          <a:p>
            <a:pPr algn="just"/>
            <a:endParaRPr lang="en-US" sz="1800" dirty="0" smtClean="0"/>
          </a:p>
          <a:p>
            <a:pPr algn="just"/>
            <a:endParaRPr lang="en-US" sz="1800" dirty="0" smtClean="0"/>
          </a:p>
          <a:p>
            <a:pPr algn="just"/>
            <a:endParaRPr lang="en-US" sz="1800" dirty="0" smtClean="0"/>
          </a:p>
          <a:p>
            <a:pPr algn="just"/>
            <a:endParaRPr lang="en-ZA" sz="1800" dirty="0" smtClean="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CB0CBBE-CAAC-4E20-AF2E-BEDF166FC572}" type="slidenum">
              <a:rPr lang="en-US" sz="1400" smtClean="0"/>
              <a:pPr eaLnBrk="1" hangingPunct="1"/>
              <a:t>4</a:t>
            </a:fld>
            <a:endParaRPr lang="en-US"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1484313" y="158750"/>
            <a:ext cx="7202487" cy="3667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WSIG  Schedule 5b Performance</a:t>
            </a:r>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C0CCCC0-DE87-4FB2-9F07-F7FFC2A5A26B}" type="slidenum">
              <a:rPr lang="en-US" sz="1400" smtClean="0"/>
              <a:pPr eaLnBrk="1" hangingPunct="1"/>
              <a:t>40</a:t>
            </a:fld>
            <a:endParaRPr lang="en-US" sz="140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45676802"/>
              </p:ext>
            </p:extLst>
          </p:nvPr>
        </p:nvGraphicFramePr>
        <p:xfrm>
          <a:off x="1484313" y="725488"/>
          <a:ext cx="7477124" cy="5208209"/>
        </p:xfrm>
        <a:graphic>
          <a:graphicData uri="http://schemas.openxmlformats.org/drawingml/2006/table">
            <a:tbl>
              <a:tblPr firstRow="1" bandRow="1">
                <a:tableStyleId>{F5AB1C69-6EDB-4FF4-983F-18BD219EF322}</a:tableStyleId>
              </a:tblPr>
              <a:tblGrid>
                <a:gridCol w="2477104"/>
                <a:gridCol w="2477104"/>
                <a:gridCol w="1261458"/>
                <a:gridCol w="1261458"/>
              </a:tblGrid>
              <a:tr h="463412">
                <a:tc rowSpan="2">
                  <a:txBody>
                    <a:bodyPr/>
                    <a:lstStyle/>
                    <a:p>
                      <a:r>
                        <a:rPr lang="en-ZA" sz="1400" dirty="0" smtClean="0">
                          <a:latin typeface="Arial" pitchFamily="34" charset="0"/>
                          <a:cs typeface="Arial" pitchFamily="34" charset="0"/>
                        </a:rPr>
                        <a:t>REGION</a:t>
                      </a:r>
                      <a:endParaRPr lang="en-ZA" sz="1400" dirty="0">
                        <a:latin typeface="Arial" pitchFamily="34" charset="0"/>
                        <a:cs typeface="Arial" pitchFamily="34" charset="0"/>
                      </a:endParaRPr>
                    </a:p>
                  </a:txBody>
                  <a:tcPr marL="91446" marR="91446" marT="45721" marB="45721"/>
                </a:tc>
                <a:tc rowSpan="2">
                  <a:txBody>
                    <a:bodyPr/>
                    <a:lstStyle/>
                    <a:p>
                      <a:r>
                        <a:rPr lang="en-ZA" sz="1400" dirty="0" smtClean="0">
                          <a:latin typeface="Arial" pitchFamily="34" charset="0"/>
                          <a:cs typeface="Arial" pitchFamily="34" charset="0"/>
                        </a:rPr>
                        <a:t>MUNICIPALITY</a:t>
                      </a:r>
                      <a:endParaRPr lang="en-ZA" sz="1400" dirty="0">
                        <a:latin typeface="Arial" pitchFamily="34" charset="0"/>
                        <a:cs typeface="Arial" pitchFamily="34" charset="0"/>
                      </a:endParaRPr>
                    </a:p>
                  </a:txBody>
                  <a:tcPr marL="91446" marR="91446" marT="45721" marB="45721"/>
                </a:tc>
                <a:tc>
                  <a:txBody>
                    <a:bodyPr/>
                    <a:lstStyle/>
                    <a:p>
                      <a:r>
                        <a:rPr lang="en-ZA" sz="1400" dirty="0" smtClean="0">
                          <a:latin typeface="Arial" pitchFamily="34" charset="0"/>
                          <a:cs typeface="Arial" pitchFamily="34" charset="0"/>
                        </a:rPr>
                        <a:t>Allocation / Transferred</a:t>
                      </a:r>
                      <a:endParaRPr lang="en-ZA" sz="1400" dirty="0">
                        <a:latin typeface="Arial" pitchFamily="34" charset="0"/>
                        <a:cs typeface="Arial" pitchFamily="34" charset="0"/>
                      </a:endParaRPr>
                    </a:p>
                  </a:txBody>
                  <a:tcPr marL="91446" marR="91446" marT="45721" marB="45721"/>
                </a:tc>
                <a:tc>
                  <a:txBody>
                    <a:bodyPr/>
                    <a:lstStyle/>
                    <a:p>
                      <a:r>
                        <a:rPr lang="en-ZA" sz="1400" dirty="0" smtClean="0">
                          <a:latin typeface="Arial" pitchFamily="34" charset="0"/>
                          <a:cs typeface="Arial" pitchFamily="34" charset="0"/>
                        </a:rPr>
                        <a:t>Actual expenditure</a:t>
                      </a:r>
                      <a:endParaRPr lang="en-ZA" sz="1400" dirty="0">
                        <a:latin typeface="Arial" pitchFamily="34" charset="0"/>
                        <a:cs typeface="Arial" pitchFamily="34" charset="0"/>
                      </a:endParaRPr>
                    </a:p>
                  </a:txBody>
                  <a:tcPr marL="91446" marR="91446" marT="45721" marB="45721"/>
                </a:tc>
              </a:tr>
              <a:tr h="272596">
                <a:tc vMerge="1">
                  <a:txBody>
                    <a:bodyPr/>
                    <a:lstStyle/>
                    <a:p>
                      <a:endParaRPr lang="en-ZA"/>
                    </a:p>
                  </a:txBody>
                  <a:tcPr/>
                </a:tc>
                <a:tc vMerge="1">
                  <a:txBody>
                    <a:bodyPr/>
                    <a:lstStyle/>
                    <a:p>
                      <a:endParaRPr lang="en-ZA" sz="1400" dirty="0">
                        <a:latin typeface="Arial" pitchFamily="34" charset="0"/>
                        <a:cs typeface="Arial" pitchFamily="34" charset="0"/>
                      </a:endParaRPr>
                    </a:p>
                  </a:txBody>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21" marB="45721">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21" marB="45721">
                    <a:solidFill>
                      <a:schemeClr val="accent3"/>
                    </a:solidFill>
                  </a:tcPr>
                </a:tc>
              </a:tr>
              <a:tr h="285611">
                <a:tc>
                  <a:txBody>
                    <a:bodyPr/>
                    <a:lstStyle/>
                    <a:p>
                      <a:pPr algn="l" fontAlgn="b"/>
                      <a:r>
                        <a:rPr lang="en-ZA" sz="1400" b="0" i="0" u="none" strike="noStrike" dirty="0" smtClean="0">
                          <a:solidFill>
                            <a:srgbClr val="000000"/>
                          </a:solidFill>
                          <a:effectLst/>
                          <a:latin typeface="Arial" pitchFamily="34" charset="0"/>
                          <a:cs typeface="Arial" pitchFamily="34" charset="0"/>
                        </a:rPr>
                        <a:t>EASTERN CAPE</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smtClean="0">
                          <a:solidFill>
                            <a:srgbClr val="000000"/>
                          </a:solidFill>
                          <a:effectLst/>
                          <a:latin typeface="Arial" pitchFamily="34" charset="0"/>
                          <a:cs typeface="Arial" pitchFamily="34" charset="0"/>
                        </a:rPr>
                        <a:t>Amatole DM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119 190</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119 190</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15661">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smtClean="0">
                          <a:solidFill>
                            <a:srgbClr val="000000"/>
                          </a:solidFill>
                          <a:effectLst/>
                          <a:latin typeface="Arial" pitchFamily="34" charset="0"/>
                          <a:cs typeface="Arial" pitchFamily="34" charset="0"/>
                        </a:rPr>
                        <a:t>Chris Hani DM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101 597 </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66 057</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41757">
                <a:tc>
                  <a:txBody>
                    <a:bodyPr/>
                    <a:lstStyle/>
                    <a:p>
                      <a:pPr algn="l" fontAlgn="b"/>
                      <a:endParaRPr lang="en-US"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US" sz="1400" b="0" i="0" u="none" strike="noStrike" dirty="0" smtClean="0">
                          <a:solidFill>
                            <a:srgbClr val="000000"/>
                          </a:solidFill>
                          <a:effectLst/>
                          <a:latin typeface="Arial" pitchFamily="34" charset="0"/>
                          <a:cs typeface="Arial" pitchFamily="34" charset="0"/>
                        </a:rPr>
                        <a:t>Joe </a:t>
                      </a:r>
                      <a:r>
                        <a:rPr lang="en-US" sz="1400" b="0" i="0" u="none" strike="noStrike" dirty="0" err="1" smtClean="0">
                          <a:solidFill>
                            <a:srgbClr val="000000"/>
                          </a:solidFill>
                          <a:effectLst/>
                          <a:latin typeface="Arial" pitchFamily="34" charset="0"/>
                          <a:cs typeface="Arial" pitchFamily="34" charset="0"/>
                        </a:rPr>
                        <a:t>Gqabi</a:t>
                      </a:r>
                      <a:r>
                        <a:rPr lang="en-US" sz="1400" b="0" i="0" u="none" strike="noStrike" dirty="0" smtClean="0">
                          <a:solidFill>
                            <a:srgbClr val="000000"/>
                          </a:solidFill>
                          <a:effectLst/>
                          <a:latin typeface="Arial" pitchFamily="34" charset="0"/>
                          <a:cs typeface="Arial" pitchFamily="34" charset="0"/>
                        </a:rPr>
                        <a:t> DM</a:t>
                      </a:r>
                      <a:endParaRPr lang="en-US"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71 828</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71 828</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67670">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smtClean="0">
                          <a:solidFill>
                            <a:srgbClr val="000000"/>
                          </a:solidFill>
                          <a:effectLst/>
                          <a:latin typeface="Arial" pitchFamily="34" charset="0"/>
                          <a:cs typeface="Arial" pitchFamily="34" charset="0"/>
                        </a:rPr>
                        <a:t>OR Tambo DM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109 739</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109 739</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87975">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smtClean="0">
                          <a:solidFill>
                            <a:srgbClr val="000000"/>
                          </a:solidFill>
                          <a:effectLst/>
                          <a:latin typeface="Arial" pitchFamily="34" charset="0"/>
                          <a:cs typeface="Arial" pitchFamily="34" charset="0"/>
                        </a:rPr>
                        <a:t>Alfred Nzo DM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101 171</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101 171</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40895">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EASTERN CAPE</a:t>
                      </a:r>
                      <a:endParaRPr lang="en-ZA" sz="1400" b="1" i="0" u="none" strike="noStrike" dirty="0">
                        <a:solidFill>
                          <a:srgbClr val="000000"/>
                        </a:solidFill>
                        <a:effectLst/>
                        <a:latin typeface="Arial" pitchFamily="34" charset="0"/>
                        <a:cs typeface="Arial" pitchFamily="34" charset="0"/>
                      </a:endParaRPr>
                    </a:p>
                  </a:txBody>
                  <a:tcPr marL="9526" marR="9526" marT="9525"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r>
                        <a:rPr lang="en-ZA" sz="1400" b="1" i="0" u="none" strike="noStrike" dirty="0" smtClean="0">
                          <a:solidFill>
                            <a:srgbClr val="000000"/>
                          </a:solidFill>
                          <a:effectLst/>
                          <a:latin typeface="Arial" pitchFamily="34" charset="0"/>
                          <a:cs typeface="Arial" pitchFamily="34" charset="0"/>
                        </a:rPr>
                        <a:t>503 525</a:t>
                      </a:r>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467 985</a:t>
                      </a:r>
                      <a:endParaRPr lang="en-ZA" sz="1400" b="1" i="0" u="none" strike="noStrike" dirty="0">
                        <a:solidFill>
                          <a:srgbClr val="000000"/>
                        </a:solidFill>
                        <a:effectLst/>
                        <a:latin typeface="Arial" pitchFamily="34" charset="0"/>
                        <a:cs typeface="Arial" pitchFamily="34" charset="0"/>
                      </a:endParaRPr>
                    </a:p>
                  </a:txBody>
                  <a:tcPr marL="9526" marR="9526" marT="9525" marB="0"/>
                </a:tc>
              </a:tr>
              <a:tr h="215983">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5" marB="0"/>
                </a:tc>
              </a:tr>
              <a:tr h="215983">
                <a:tc>
                  <a:txBody>
                    <a:bodyPr/>
                    <a:lstStyle/>
                    <a:p>
                      <a:pPr algn="l" fontAlgn="b"/>
                      <a:r>
                        <a:rPr lang="en-ZA" sz="1400" b="0" i="0" u="none" strike="noStrike" dirty="0" smtClean="0">
                          <a:solidFill>
                            <a:srgbClr val="000000"/>
                          </a:solidFill>
                          <a:effectLst/>
                          <a:latin typeface="Arial" pitchFamily="34" charset="0"/>
                          <a:cs typeface="Arial" pitchFamily="34" charset="0"/>
                        </a:rPr>
                        <a:t>FREE STATE</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Letsemeng</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60 140</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39 969</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15983">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Kopanong</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20 562</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6 344</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15983">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Mohokare</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30 265</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18 094</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15983">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Maluti</a:t>
                      </a:r>
                      <a:r>
                        <a:rPr lang="en-ZA" sz="1400" b="0" i="0" u="none" strike="noStrike" dirty="0" smtClean="0">
                          <a:solidFill>
                            <a:srgbClr val="000000"/>
                          </a:solidFill>
                          <a:effectLst/>
                          <a:latin typeface="Arial" pitchFamily="34" charset="0"/>
                          <a:cs typeface="Arial" pitchFamily="34" charset="0"/>
                        </a:rPr>
                        <a:t>-a-</a:t>
                      </a:r>
                      <a:r>
                        <a:rPr lang="en-ZA" sz="1400" b="0" i="0" u="none" strike="noStrike" dirty="0" err="1" smtClean="0">
                          <a:solidFill>
                            <a:srgbClr val="000000"/>
                          </a:solidFill>
                          <a:effectLst/>
                          <a:latin typeface="Arial" pitchFamily="34" charset="0"/>
                          <a:cs typeface="Arial" pitchFamily="34" charset="0"/>
                        </a:rPr>
                        <a:t>Phofung</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20 000</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10 479</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15983">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FREE STATE</a:t>
                      </a:r>
                      <a:endParaRPr lang="en-ZA" sz="1400" b="1" i="0" u="none" strike="noStrike" dirty="0">
                        <a:solidFill>
                          <a:srgbClr val="000000"/>
                        </a:solidFill>
                        <a:effectLst/>
                        <a:latin typeface="Arial" pitchFamily="34" charset="0"/>
                        <a:cs typeface="Arial" pitchFamily="34" charset="0"/>
                      </a:endParaRPr>
                    </a:p>
                  </a:txBody>
                  <a:tcPr marL="9526" marR="9526" marT="9525"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r>
                        <a:rPr lang="en-ZA" sz="1400" b="1" i="0" u="none" strike="noStrike" dirty="0" smtClean="0">
                          <a:solidFill>
                            <a:srgbClr val="000000"/>
                          </a:solidFill>
                          <a:effectLst/>
                          <a:latin typeface="Arial" pitchFamily="34" charset="0"/>
                          <a:cs typeface="Arial" pitchFamily="34" charset="0"/>
                        </a:rPr>
                        <a:t>130 967</a:t>
                      </a:r>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74 886</a:t>
                      </a:r>
                      <a:endParaRPr lang="en-ZA" sz="1400" b="1" i="0" u="none" strike="noStrike" dirty="0">
                        <a:solidFill>
                          <a:srgbClr val="000000"/>
                        </a:solidFill>
                        <a:effectLst/>
                        <a:latin typeface="Arial" pitchFamily="34" charset="0"/>
                        <a:cs typeface="Arial" pitchFamily="34" charset="0"/>
                      </a:endParaRPr>
                    </a:p>
                  </a:txBody>
                  <a:tcPr marL="9526" marR="9526" marT="9525" marB="0"/>
                </a:tc>
              </a:tr>
              <a:tr h="215983">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5" marB="0"/>
                </a:tc>
              </a:tr>
              <a:tr h="304930">
                <a:tc>
                  <a:txBody>
                    <a:bodyPr/>
                    <a:lstStyle/>
                    <a:p>
                      <a:pPr algn="l" fontAlgn="b"/>
                      <a:r>
                        <a:rPr lang="en-ZA" sz="1400" b="0" i="0" u="none" strike="noStrike" dirty="0" smtClean="0">
                          <a:solidFill>
                            <a:srgbClr val="000000"/>
                          </a:solidFill>
                          <a:effectLst/>
                          <a:latin typeface="Arial" pitchFamily="34" charset="0"/>
                          <a:cs typeface="Arial" pitchFamily="34" charset="0"/>
                        </a:rPr>
                        <a:t>GAUTENG</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Mogale</a:t>
                      </a:r>
                      <a:r>
                        <a:rPr lang="en-ZA" sz="1400" b="0" i="0" u="none" strike="noStrike" dirty="0" smtClean="0">
                          <a:solidFill>
                            <a:srgbClr val="000000"/>
                          </a:solidFill>
                          <a:effectLst/>
                          <a:latin typeface="Arial" pitchFamily="34" charset="0"/>
                          <a:cs typeface="Arial" pitchFamily="34" charset="0"/>
                        </a:rPr>
                        <a:t> City LM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20 000</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15 200</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36333">
                <a:tc>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fr-FR" sz="1400" b="0" i="0" u="none" strike="noStrike" dirty="0" err="1" smtClean="0">
                          <a:solidFill>
                            <a:srgbClr val="000000"/>
                          </a:solidFill>
                          <a:effectLst/>
                          <a:latin typeface="Arial" pitchFamily="34" charset="0"/>
                          <a:cs typeface="Arial" pitchFamily="34" charset="0"/>
                        </a:rPr>
                        <a:t>Merafong</a:t>
                      </a:r>
                      <a:r>
                        <a:rPr lang="fr-FR" sz="1400" b="0" i="0" u="none" strike="noStrike" dirty="0" smtClean="0">
                          <a:solidFill>
                            <a:srgbClr val="000000"/>
                          </a:solidFill>
                          <a:effectLst/>
                          <a:latin typeface="Arial" pitchFamily="34" charset="0"/>
                          <a:cs typeface="Arial" pitchFamily="34" charset="0"/>
                        </a:rPr>
                        <a:t> City LM</a:t>
                      </a:r>
                      <a:endParaRPr lang="fr-FR"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20 000</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0"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12 225</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0" marB="0"/>
                </a:tc>
              </a:tr>
              <a:tr h="368497">
                <a:tc>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fr-FR" sz="1400" b="0" i="0" u="none" strike="noStrike" dirty="0" smtClean="0">
                          <a:solidFill>
                            <a:srgbClr val="000000"/>
                          </a:solidFill>
                          <a:effectLst/>
                          <a:latin typeface="Arial" pitchFamily="34" charset="0"/>
                          <a:cs typeface="Arial" pitchFamily="34" charset="0"/>
                        </a:rPr>
                        <a:t>Rand West LM</a:t>
                      </a:r>
                      <a:endParaRPr lang="fr-FR"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30 000</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0"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29 337</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0" marB="0"/>
                </a:tc>
              </a:tr>
              <a:tr h="368497">
                <a:tc gridSpan="2">
                  <a:txBody>
                    <a:bodyPr/>
                    <a:lstStyle/>
                    <a:p>
                      <a:pPr algn="l" fontAlgn="b"/>
                      <a:r>
                        <a:rPr lang="fr-FR" sz="1400" b="1" i="0" u="none" strike="noStrike" dirty="0" smtClean="0">
                          <a:solidFill>
                            <a:srgbClr val="000000"/>
                          </a:solidFill>
                          <a:effectLst/>
                          <a:latin typeface="Arial" pitchFamily="34" charset="0"/>
                          <a:cs typeface="Arial" pitchFamily="34" charset="0"/>
                        </a:rPr>
                        <a:t>TOTAL GAUTENG</a:t>
                      </a:r>
                      <a:endParaRPr lang="fr-FR" sz="1400" b="1" i="0" u="none" strike="noStrike" dirty="0">
                        <a:solidFill>
                          <a:srgbClr val="000000"/>
                        </a:solidFill>
                        <a:effectLst/>
                        <a:latin typeface="Arial" pitchFamily="34" charset="0"/>
                        <a:cs typeface="Arial" pitchFamily="34" charset="0"/>
                      </a:endParaRPr>
                    </a:p>
                  </a:txBody>
                  <a:tcPr marL="9526" marR="9526" marT="9525" marB="0"/>
                </a:tc>
                <a:tc hMerge="1">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5" marR="9525" marT="9526" marB="0"/>
                </a:tc>
                <a:tc>
                  <a:txBody>
                    <a:bodyPr/>
                    <a:lstStyle/>
                    <a:p>
                      <a:pPr marL="0" algn="r" defTabSz="457200" rtl="0" eaLnBrk="1" fontAlgn="b" latinLnBrk="0" hangingPunct="1"/>
                      <a:r>
                        <a:rPr lang="en-ZA" sz="1400" b="1" i="0" u="none" strike="noStrike" kern="1200" dirty="0" smtClean="0">
                          <a:solidFill>
                            <a:srgbClr val="000000"/>
                          </a:solidFill>
                          <a:effectLst/>
                          <a:latin typeface="Arial" pitchFamily="34" charset="0"/>
                          <a:ea typeface="+mn-ea"/>
                          <a:cs typeface="Arial" pitchFamily="34" charset="0"/>
                        </a:rPr>
                        <a:t>70 000</a:t>
                      </a:r>
                      <a:endParaRPr lang="en-ZA" sz="1400" b="1" i="0" u="none" strike="noStrike" kern="1200" dirty="0">
                        <a:solidFill>
                          <a:srgbClr val="000000"/>
                        </a:solidFill>
                        <a:effectLst/>
                        <a:latin typeface="Arial" pitchFamily="34" charset="0"/>
                        <a:ea typeface="+mn-ea"/>
                        <a:cs typeface="Arial" pitchFamily="34" charset="0"/>
                      </a:endParaRPr>
                    </a:p>
                  </a:txBody>
                  <a:tcPr marL="6350" marR="6350" marT="6350" marB="0"/>
                </a:tc>
                <a:tc>
                  <a:txBody>
                    <a:bodyPr/>
                    <a:lstStyle/>
                    <a:p>
                      <a:pPr marL="0" algn="r" defTabSz="457200" rtl="0" eaLnBrk="1" fontAlgn="b" latinLnBrk="0" hangingPunct="1"/>
                      <a:r>
                        <a:rPr lang="en-ZA" sz="1400" b="1" i="0" u="none" strike="noStrike" kern="1200" dirty="0" smtClean="0">
                          <a:solidFill>
                            <a:srgbClr val="000000"/>
                          </a:solidFill>
                          <a:effectLst/>
                          <a:latin typeface="Arial" pitchFamily="34" charset="0"/>
                          <a:ea typeface="+mn-ea"/>
                          <a:cs typeface="Arial" pitchFamily="34" charset="0"/>
                        </a:rPr>
                        <a:t>56 762</a:t>
                      </a:r>
                      <a:endParaRPr lang="en-ZA" sz="1400" b="1" i="0" u="none" strike="noStrike" kern="1200" dirty="0">
                        <a:solidFill>
                          <a:srgbClr val="000000"/>
                        </a:solidFill>
                        <a:effectLst/>
                        <a:latin typeface="Arial" pitchFamily="34" charset="0"/>
                        <a:ea typeface="+mn-ea"/>
                        <a:cs typeface="Arial" pitchFamily="34" charset="0"/>
                      </a:endParaRPr>
                    </a:p>
                  </a:txBody>
                  <a:tcPr marL="6350" marR="6350" marT="6350" marB="0"/>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1484313" y="198438"/>
            <a:ext cx="7202487" cy="4143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WSIG  Schedule 5b Performance</a:t>
            </a:r>
          </a:p>
        </p:txBody>
      </p:sp>
      <p:sp>
        <p:nvSpPr>
          <p:cNvPr id="450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73E36A0-A0C3-449B-AFE1-72F7C297E195}" type="slidenum">
              <a:rPr lang="en-US" sz="1400" smtClean="0"/>
              <a:pPr eaLnBrk="1" hangingPunct="1"/>
              <a:t>41</a:t>
            </a:fld>
            <a:endParaRPr lang="en-US" sz="1400" smtClean="0"/>
          </a:p>
        </p:txBody>
      </p:sp>
      <p:graphicFrame>
        <p:nvGraphicFramePr>
          <p:cNvPr id="5" name="Content Placeholder 4"/>
          <p:cNvGraphicFramePr>
            <a:graphicFrameLocks noGrp="1"/>
          </p:cNvGraphicFramePr>
          <p:nvPr>
            <p:ph idx="1"/>
          </p:nvPr>
        </p:nvGraphicFramePr>
        <p:xfrm>
          <a:off x="1484313" y="854075"/>
          <a:ext cx="7477124" cy="4552954"/>
        </p:xfrm>
        <a:graphic>
          <a:graphicData uri="http://schemas.openxmlformats.org/drawingml/2006/table">
            <a:tbl>
              <a:tblPr firstRow="1" bandRow="1">
                <a:tableStyleId>{F5AB1C69-6EDB-4FF4-983F-18BD219EF322}</a:tableStyleId>
              </a:tblPr>
              <a:tblGrid>
                <a:gridCol w="2477104"/>
                <a:gridCol w="2477104"/>
                <a:gridCol w="1261458"/>
                <a:gridCol w="1261458"/>
              </a:tblGrid>
              <a:tr h="518232">
                <a:tc rowSpan="2">
                  <a:txBody>
                    <a:bodyPr/>
                    <a:lstStyle/>
                    <a:p>
                      <a:r>
                        <a:rPr lang="en-ZA" sz="1400" dirty="0" smtClean="0">
                          <a:latin typeface="Arial" pitchFamily="34" charset="0"/>
                          <a:cs typeface="Arial" pitchFamily="34" charset="0"/>
                        </a:rPr>
                        <a:t>REGION</a:t>
                      </a:r>
                      <a:endParaRPr lang="en-ZA" sz="1400" dirty="0">
                        <a:latin typeface="Arial" pitchFamily="34" charset="0"/>
                        <a:cs typeface="Arial" pitchFamily="34" charset="0"/>
                      </a:endParaRPr>
                    </a:p>
                  </a:txBody>
                  <a:tcPr marL="91446" marR="91446" marT="45733" marB="45733"/>
                </a:tc>
                <a:tc rowSpan="2">
                  <a:txBody>
                    <a:bodyPr/>
                    <a:lstStyle/>
                    <a:p>
                      <a:r>
                        <a:rPr lang="en-ZA" sz="1400" dirty="0" smtClean="0">
                          <a:latin typeface="Arial" pitchFamily="34" charset="0"/>
                          <a:cs typeface="Arial" pitchFamily="34" charset="0"/>
                        </a:rPr>
                        <a:t>MUNICIPALITY</a:t>
                      </a:r>
                      <a:endParaRPr lang="en-ZA" sz="1400" dirty="0">
                        <a:latin typeface="Arial" pitchFamily="34" charset="0"/>
                        <a:cs typeface="Arial" pitchFamily="34" charset="0"/>
                      </a:endParaRPr>
                    </a:p>
                  </a:txBody>
                  <a:tcPr marL="91446" marR="91446" marT="45733" marB="45733"/>
                </a:tc>
                <a:tc>
                  <a:txBody>
                    <a:bodyPr/>
                    <a:lstStyle/>
                    <a:p>
                      <a:r>
                        <a:rPr lang="en-ZA" sz="1400" dirty="0" smtClean="0">
                          <a:latin typeface="Arial" pitchFamily="34" charset="0"/>
                          <a:cs typeface="Arial" pitchFamily="34" charset="0"/>
                        </a:rPr>
                        <a:t>Allocation / Transferred</a:t>
                      </a:r>
                      <a:endParaRPr lang="en-ZA" sz="1400" dirty="0">
                        <a:latin typeface="Arial" pitchFamily="34" charset="0"/>
                        <a:cs typeface="Arial" pitchFamily="34" charset="0"/>
                      </a:endParaRPr>
                    </a:p>
                  </a:txBody>
                  <a:tcPr marL="91446" marR="91446" marT="45733" marB="45733"/>
                </a:tc>
                <a:tc>
                  <a:txBody>
                    <a:bodyPr/>
                    <a:lstStyle/>
                    <a:p>
                      <a:r>
                        <a:rPr lang="en-ZA" sz="1400" dirty="0" smtClean="0">
                          <a:latin typeface="Arial" pitchFamily="34" charset="0"/>
                          <a:cs typeface="Arial" pitchFamily="34" charset="0"/>
                        </a:rPr>
                        <a:t>Actual expenditure</a:t>
                      </a:r>
                      <a:endParaRPr lang="en-ZA" sz="1400" dirty="0">
                        <a:latin typeface="Arial" pitchFamily="34" charset="0"/>
                        <a:cs typeface="Arial" pitchFamily="34" charset="0"/>
                      </a:endParaRPr>
                    </a:p>
                  </a:txBody>
                  <a:tcPr marL="91446" marR="91446" marT="45733" marB="45733"/>
                </a:tc>
              </a:tr>
              <a:tr h="304849">
                <a:tc vMerge="1">
                  <a:txBody>
                    <a:bodyPr/>
                    <a:lstStyle/>
                    <a:p>
                      <a:endParaRPr lang="en-ZA"/>
                    </a:p>
                  </a:txBody>
                  <a:tcPr/>
                </a:tc>
                <a:tc vMerge="1">
                  <a:txBody>
                    <a:bodyPr/>
                    <a:lstStyle/>
                    <a:p>
                      <a:endParaRPr lang="en-ZA" sz="1400" dirty="0">
                        <a:latin typeface="Arial" pitchFamily="34" charset="0"/>
                        <a:cs typeface="Arial" pitchFamily="34" charset="0"/>
                      </a:endParaRPr>
                    </a:p>
                  </a:txBody>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33" marB="45733">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33" marB="45733">
                    <a:solidFill>
                      <a:schemeClr val="accent3"/>
                    </a:solidFill>
                  </a:tcPr>
                </a:tc>
              </a:tr>
              <a:tr h="274556">
                <a:tc>
                  <a:txBody>
                    <a:bodyPr/>
                    <a:lstStyle/>
                    <a:p>
                      <a:pPr algn="l" fontAlgn="b"/>
                      <a:r>
                        <a:rPr lang="en-ZA" sz="1400" b="0" i="0" u="none" strike="noStrike" dirty="0" smtClean="0">
                          <a:solidFill>
                            <a:srgbClr val="000000"/>
                          </a:solidFill>
                          <a:effectLst/>
                          <a:latin typeface="Arial" pitchFamily="34" charset="0"/>
                          <a:cs typeface="Arial" pitchFamily="34" charset="0"/>
                        </a:rPr>
                        <a:t>KWAZULU NATAL</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Ugu</a:t>
                      </a:r>
                      <a:r>
                        <a:rPr lang="en-ZA" sz="1400" b="0" i="0" u="none" strike="noStrike" dirty="0" smtClean="0">
                          <a:solidFill>
                            <a:srgbClr val="000000"/>
                          </a:solidFill>
                          <a:effectLst/>
                          <a:latin typeface="Arial" pitchFamily="34" charset="0"/>
                          <a:cs typeface="Arial" pitchFamily="34" charset="0"/>
                        </a:rPr>
                        <a:t> DM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58 570</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58 570</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78339">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Msunduzi</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36 721</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36721</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55771">
                <a:tc>
                  <a:txBody>
                    <a:bodyPr/>
                    <a:lstStyle/>
                    <a:p>
                      <a:pPr algn="l" fontAlgn="b"/>
                      <a:endParaRPr lang="en-US"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US" sz="1400" b="0" i="0" u="none" strike="noStrike" dirty="0" err="1" smtClean="0">
                          <a:solidFill>
                            <a:srgbClr val="000000"/>
                          </a:solidFill>
                          <a:effectLst/>
                          <a:latin typeface="Arial" pitchFamily="34" charset="0"/>
                          <a:cs typeface="Arial" pitchFamily="34" charset="0"/>
                        </a:rPr>
                        <a:t>Mngungundlovu</a:t>
                      </a:r>
                      <a:r>
                        <a:rPr lang="en-US" sz="1400" b="0" i="0" u="none" strike="noStrike" dirty="0" smtClean="0">
                          <a:solidFill>
                            <a:srgbClr val="000000"/>
                          </a:solidFill>
                          <a:effectLst/>
                          <a:latin typeface="Arial" pitchFamily="34" charset="0"/>
                          <a:cs typeface="Arial" pitchFamily="34" charset="0"/>
                        </a:rPr>
                        <a:t> DM</a:t>
                      </a:r>
                      <a:endParaRPr lang="en-US"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50 235</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50235</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83186">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Uthukela</a:t>
                      </a:r>
                      <a:r>
                        <a:rPr lang="en-ZA" sz="1400" b="0" i="0" u="none" strike="noStrike" dirty="0" smtClean="0">
                          <a:solidFill>
                            <a:srgbClr val="000000"/>
                          </a:solidFill>
                          <a:effectLst/>
                          <a:latin typeface="Arial" pitchFamily="34" charset="0"/>
                          <a:cs typeface="Arial" pitchFamily="34" charset="0"/>
                        </a:rPr>
                        <a:t> DM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81 807</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81807</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304668">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Umzinyathi</a:t>
                      </a:r>
                      <a:r>
                        <a:rPr lang="en-ZA" sz="1400" b="0" i="0" u="none" strike="noStrike" dirty="0" smtClean="0">
                          <a:solidFill>
                            <a:srgbClr val="000000"/>
                          </a:solidFill>
                          <a:effectLst/>
                          <a:latin typeface="Arial" pitchFamily="34" charset="0"/>
                          <a:cs typeface="Arial" pitchFamily="34" charset="0"/>
                        </a:rPr>
                        <a:t> DM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84 111</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77476</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28501">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smtClean="0">
                          <a:solidFill>
                            <a:srgbClr val="000000"/>
                          </a:solidFill>
                          <a:effectLst/>
                          <a:latin typeface="Arial" pitchFamily="34" charset="0"/>
                          <a:cs typeface="Arial" pitchFamily="34" charset="0"/>
                        </a:rPr>
                        <a:t>Newcastle LM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40 613</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35568</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28501">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smtClean="0">
                          <a:solidFill>
                            <a:srgbClr val="000000"/>
                          </a:solidFill>
                          <a:effectLst/>
                          <a:latin typeface="Arial" pitchFamily="34" charset="0"/>
                          <a:cs typeface="Arial" pitchFamily="34" charset="0"/>
                        </a:rPr>
                        <a:t>Amajuba DM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49 400</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31132</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28501">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smtClean="0">
                          <a:solidFill>
                            <a:srgbClr val="000000"/>
                          </a:solidFill>
                          <a:effectLst/>
                          <a:latin typeface="Arial" pitchFamily="34" charset="0"/>
                          <a:cs typeface="Arial" pitchFamily="34" charset="0"/>
                        </a:rPr>
                        <a:t>Zululand DM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109 071</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109071</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28501">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Umkhanyakude</a:t>
                      </a:r>
                      <a:r>
                        <a:rPr lang="en-ZA" sz="1400" b="0" i="0" u="none" strike="noStrike" dirty="0" smtClean="0">
                          <a:solidFill>
                            <a:srgbClr val="000000"/>
                          </a:solidFill>
                          <a:effectLst/>
                          <a:latin typeface="Arial" pitchFamily="34" charset="0"/>
                          <a:cs typeface="Arial" pitchFamily="34" charset="0"/>
                        </a:rPr>
                        <a:t> DM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70 371</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38166</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28355">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Mhlathuze</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40 736</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29456</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28501">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smtClean="0">
                          <a:solidFill>
                            <a:srgbClr val="000000"/>
                          </a:solidFill>
                          <a:effectLst/>
                          <a:latin typeface="Arial" pitchFamily="34" charset="0"/>
                          <a:cs typeface="Arial" pitchFamily="34" charset="0"/>
                        </a:rPr>
                        <a:t>King </a:t>
                      </a:r>
                      <a:r>
                        <a:rPr lang="en-ZA" sz="1400" b="0" i="0" u="none" strike="noStrike" dirty="0" err="1" smtClean="0">
                          <a:solidFill>
                            <a:srgbClr val="000000"/>
                          </a:solidFill>
                          <a:effectLst/>
                          <a:latin typeface="Arial" pitchFamily="34" charset="0"/>
                          <a:cs typeface="Arial" pitchFamily="34" charset="0"/>
                        </a:rPr>
                        <a:t>Cetshwayo</a:t>
                      </a:r>
                      <a:r>
                        <a:rPr lang="en-ZA" sz="1400" b="0" i="0" u="none" strike="noStrike" dirty="0" smtClean="0">
                          <a:solidFill>
                            <a:srgbClr val="000000"/>
                          </a:solidFill>
                          <a:effectLst/>
                          <a:latin typeface="Arial" pitchFamily="34" charset="0"/>
                          <a:cs typeface="Arial" pitchFamily="34" charset="0"/>
                        </a:rPr>
                        <a:t> DM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85 369</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64851</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322605">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ilembe</a:t>
                      </a:r>
                      <a:r>
                        <a:rPr lang="en-ZA" sz="1400" b="0" i="0" u="none" strike="noStrike" dirty="0" smtClean="0">
                          <a:solidFill>
                            <a:srgbClr val="000000"/>
                          </a:solidFill>
                          <a:effectLst/>
                          <a:latin typeface="Arial" pitchFamily="34" charset="0"/>
                          <a:cs typeface="Arial" pitchFamily="34" charset="0"/>
                        </a:rPr>
                        <a:t> DM</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62 500</a:t>
                      </a:r>
                      <a:endParaRPr lang="en-ZA"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algn="r" fontAlgn="b"/>
                      <a:r>
                        <a:rPr lang="en-ZA" sz="1400" b="0" i="0" u="none" strike="noStrike" dirty="0" smtClean="0">
                          <a:solidFill>
                            <a:srgbClr val="000000"/>
                          </a:solidFill>
                          <a:effectLst/>
                          <a:latin typeface="Arial" pitchFamily="34" charset="0"/>
                          <a:cs typeface="Arial" pitchFamily="34" charset="0"/>
                        </a:rPr>
                        <a:t>62500</a:t>
                      </a:r>
                      <a:endParaRPr lang="en-ZA" sz="1400" b="0" i="0" u="none" strike="noStrike" dirty="0">
                        <a:solidFill>
                          <a:srgbClr val="000000"/>
                        </a:solidFill>
                        <a:effectLst/>
                        <a:latin typeface="Arial" pitchFamily="34" charset="0"/>
                        <a:cs typeface="Arial" pitchFamily="34" charset="0"/>
                      </a:endParaRPr>
                    </a:p>
                  </a:txBody>
                  <a:tcPr marL="9526" marR="9526" marT="9528" marB="0"/>
                </a:tc>
              </a:tr>
              <a:tr h="250031">
                <a:tc>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6" marR="9526" marT="9528" marB="0"/>
                </a:tc>
                <a:tc>
                  <a:txBody>
                    <a:bodyPr/>
                    <a:lstStyle/>
                    <a:p>
                      <a:pPr algn="l" fontAlgn="b"/>
                      <a:r>
                        <a:rPr lang="fr-FR" sz="1400" b="0" i="0" u="none" strike="noStrike" dirty="0" smtClean="0">
                          <a:solidFill>
                            <a:srgbClr val="000000"/>
                          </a:solidFill>
                          <a:effectLst/>
                          <a:latin typeface="Arial" pitchFamily="34" charset="0"/>
                          <a:cs typeface="Arial" pitchFamily="34" charset="0"/>
                        </a:rPr>
                        <a:t>Harry </a:t>
                      </a:r>
                      <a:r>
                        <a:rPr lang="fr-FR" sz="1400" b="0" i="0" u="none" strike="noStrike" dirty="0" err="1" smtClean="0">
                          <a:solidFill>
                            <a:srgbClr val="000000"/>
                          </a:solidFill>
                          <a:effectLst/>
                          <a:latin typeface="Arial" pitchFamily="34" charset="0"/>
                          <a:cs typeface="Arial" pitchFamily="34" charset="0"/>
                        </a:rPr>
                        <a:t>Gwala</a:t>
                      </a:r>
                      <a:r>
                        <a:rPr lang="fr-FR" sz="1400" b="0" i="0" u="none" strike="noStrike" dirty="0" smtClean="0">
                          <a:solidFill>
                            <a:srgbClr val="000000"/>
                          </a:solidFill>
                          <a:effectLst/>
                          <a:latin typeface="Arial" pitchFamily="34" charset="0"/>
                          <a:cs typeface="Arial" pitchFamily="34" charset="0"/>
                        </a:rPr>
                        <a:t> DM</a:t>
                      </a:r>
                      <a:endParaRPr lang="fr-FR" sz="1400" b="0" i="0" u="none" strike="noStrike" dirty="0">
                        <a:solidFill>
                          <a:srgbClr val="000000"/>
                        </a:solidFill>
                        <a:effectLst/>
                        <a:latin typeface="Arial" pitchFamily="34" charset="0"/>
                        <a:cs typeface="Arial" pitchFamily="34" charset="0"/>
                      </a:endParaRPr>
                    </a:p>
                  </a:txBody>
                  <a:tcPr marL="9526" marR="9526" marT="9528"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86 118</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2"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60861</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2" marB="0"/>
                </a:tc>
              </a:tr>
              <a:tr h="389857">
                <a:tc gridSpan="2">
                  <a:txBody>
                    <a:bodyPr/>
                    <a:lstStyle/>
                    <a:p>
                      <a:pPr algn="l" fontAlgn="b"/>
                      <a:r>
                        <a:rPr lang="fr-FR" sz="1400" b="1" i="0" u="none" strike="noStrike" dirty="0" smtClean="0">
                          <a:solidFill>
                            <a:srgbClr val="000000"/>
                          </a:solidFill>
                          <a:effectLst/>
                          <a:latin typeface="Arial" pitchFamily="34" charset="0"/>
                          <a:cs typeface="Arial" pitchFamily="34" charset="0"/>
                        </a:rPr>
                        <a:t>TOTAL KWAZULU NATAL</a:t>
                      </a:r>
                      <a:endParaRPr lang="fr-FR" sz="1400" b="1" i="0" u="none" strike="noStrike" dirty="0">
                        <a:solidFill>
                          <a:srgbClr val="000000"/>
                        </a:solidFill>
                        <a:effectLst/>
                        <a:latin typeface="Arial" pitchFamily="34" charset="0"/>
                        <a:cs typeface="Arial" pitchFamily="34" charset="0"/>
                      </a:endParaRPr>
                    </a:p>
                  </a:txBody>
                  <a:tcPr marL="9526" marR="9526" marT="9528" marB="0"/>
                </a:tc>
                <a:tc hMerge="1">
                  <a:txBody>
                    <a:bodyPr/>
                    <a:lstStyle/>
                    <a:p>
                      <a:pPr algn="l" fontAlgn="b"/>
                      <a:endParaRPr lang="fr-FR"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marL="0" algn="r" defTabSz="457200" rtl="0" eaLnBrk="1" fontAlgn="b" latinLnBrk="0" hangingPunct="1"/>
                      <a:r>
                        <a:rPr lang="en-ZA" sz="1400" b="1" i="0" u="none" strike="noStrike" kern="1200" dirty="0" smtClean="0">
                          <a:solidFill>
                            <a:srgbClr val="000000"/>
                          </a:solidFill>
                          <a:effectLst/>
                          <a:latin typeface="Arial" pitchFamily="34" charset="0"/>
                          <a:ea typeface="+mn-ea"/>
                          <a:cs typeface="Arial" pitchFamily="34" charset="0"/>
                        </a:rPr>
                        <a:t>855 622</a:t>
                      </a:r>
                      <a:endParaRPr lang="en-ZA" sz="1400" b="1" i="0" u="none" strike="noStrike" kern="1200" dirty="0">
                        <a:solidFill>
                          <a:srgbClr val="000000"/>
                        </a:solidFill>
                        <a:effectLst/>
                        <a:latin typeface="Arial" pitchFamily="34" charset="0"/>
                        <a:ea typeface="+mn-ea"/>
                        <a:cs typeface="Arial" pitchFamily="34" charset="0"/>
                      </a:endParaRPr>
                    </a:p>
                  </a:txBody>
                  <a:tcPr marL="6350" marR="6350" marT="6352" marB="0"/>
                </a:tc>
                <a:tc>
                  <a:txBody>
                    <a:bodyPr/>
                    <a:lstStyle/>
                    <a:p>
                      <a:pPr marL="0" algn="r" defTabSz="457200" rtl="0" eaLnBrk="1" fontAlgn="b" latinLnBrk="0" hangingPunct="1"/>
                      <a:r>
                        <a:rPr lang="en-ZA" sz="1400" b="1" i="0" u="none" strike="noStrike" kern="1200" dirty="0" smtClean="0">
                          <a:solidFill>
                            <a:srgbClr val="000000"/>
                          </a:solidFill>
                          <a:effectLst/>
                          <a:latin typeface="Arial" pitchFamily="34" charset="0"/>
                          <a:ea typeface="+mn-ea"/>
                          <a:cs typeface="Arial" pitchFamily="34" charset="0"/>
                        </a:rPr>
                        <a:t>748 102</a:t>
                      </a:r>
                      <a:endParaRPr lang="en-ZA" sz="1400" b="1" i="0" u="none" strike="noStrike" kern="1200" dirty="0">
                        <a:solidFill>
                          <a:srgbClr val="000000"/>
                        </a:solidFill>
                        <a:effectLst/>
                        <a:latin typeface="Arial" pitchFamily="34" charset="0"/>
                        <a:ea typeface="+mn-ea"/>
                        <a:cs typeface="Arial" pitchFamily="34" charset="0"/>
                      </a:endParaRPr>
                    </a:p>
                  </a:txBody>
                  <a:tcPr marL="6350" marR="6350" marT="6352"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1484313" y="142875"/>
            <a:ext cx="7202487" cy="374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400" smtClean="0"/>
              <a:t>WSIG  Schedule 5b Performance</a:t>
            </a: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CD6E36AC-9043-4BFA-87B3-0783AFF67766}" type="slidenum">
              <a:rPr lang="en-US" sz="1400" smtClean="0"/>
              <a:pPr eaLnBrk="1" hangingPunct="1"/>
              <a:t>42</a:t>
            </a:fld>
            <a:endParaRPr lang="en-US" sz="140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92521014"/>
              </p:ext>
            </p:extLst>
          </p:nvPr>
        </p:nvGraphicFramePr>
        <p:xfrm>
          <a:off x="1484313" y="718617"/>
          <a:ext cx="7477124" cy="5281363"/>
        </p:xfrm>
        <a:graphic>
          <a:graphicData uri="http://schemas.openxmlformats.org/drawingml/2006/table">
            <a:tbl>
              <a:tblPr firstRow="1" bandRow="1">
                <a:tableStyleId>{F5AB1C69-6EDB-4FF4-983F-18BD219EF322}</a:tableStyleId>
              </a:tblPr>
              <a:tblGrid>
                <a:gridCol w="2477104"/>
                <a:gridCol w="2477104"/>
                <a:gridCol w="1261458"/>
                <a:gridCol w="1261458"/>
              </a:tblGrid>
              <a:tr h="495621">
                <a:tc rowSpan="2">
                  <a:txBody>
                    <a:bodyPr/>
                    <a:lstStyle/>
                    <a:p>
                      <a:r>
                        <a:rPr lang="en-ZA" sz="1400" dirty="0" smtClean="0">
                          <a:latin typeface="Arial" pitchFamily="34" charset="0"/>
                          <a:cs typeface="Arial" pitchFamily="34" charset="0"/>
                        </a:rPr>
                        <a:t>REGION</a:t>
                      </a:r>
                      <a:endParaRPr lang="en-ZA" sz="1400" dirty="0">
                        <a:latin typeface="Arial" pitchFamily="34" charset="0"/>
                        <a:cs typeface="Arial" pitchFamily="34" charset="0"/>
                      </a:endParaRPr>
                    </a:p>
                  </a:txBody>
                  <a:tcPr marL="91446" marR="91446" marT="45725" marB="45725"/>
                </a:tc>
                <a:tc rowSpan="2">
                  <a:txBody>
                    <a:bodyPr/>
                    <a:lstStyle/>
                    <a:p>
                      <a:r>
                        <a:rPr lang="en-ZA" sz="1400" dirty="0" smtClean="0">
                          <a:latin typeface="Arial" pitchFamily="34" charset="0"/>
                          <a:cs typeface="Arial" pitchFamily="34" charset="0"/>
                        </a:rPr>
                        <a:t>MUNICIPALITY</a:t>
                      </a:r>
                      <a:endParaRPr lang="en-ZA" sz="1400" dirty="0">
                        <a:latin typeface="Arial" pitchFamily="34" charset="0"/>
                        <a:cs typeface="Arial" pitchFamily="34" charset="0"/>
                      </a:endParaRPr>
                    </a:p>
                  </a:txBody>
                  <a:tcPr marL="91446" marR="91446" marT="45725" marB="45725"/>
                </a:tc>
                <a:tc>
                  <a:txBody>
                    <a:bodyPr/>
                    <a:lstStyle/>
                    <a:p>
                      <a:r>
                        <a:rPr lang="en-ZA" sz="1400" dirty="0" smtClean="0">
                          <a:latin typeface="Arial" pitchFamily="34" charset="0"/>
                          <a:cs typeface="Arial" pitchFamily="34" charset="0"/>
                        </a:rPr>
                        <a:t>Allocation / Transferred</a:t>
                      </a:r>
                      <a:endParaRPr lang="en-ZA" sz="1400" dirty="0">
                        <a:latin typeface="Arial" pitchFamily="34" charset="0"/>
                        <a:cs typeface="Arial" pitchFamily="34" charset="0"/>
                      </a:endParaRPr>
                    </a:p>
                  </a:txBody>
                  <a:tcPr marL="91446" marR="91446" marT="45725" marB="45725"/>
                </a:tc>
                <a:tc>
                  <a:txBody>
                    <a:bodyPr/>
                    <a:lstStyle/>
                    <a:p>
                      <a:r>
                        <a:rPr lang="en-ZA" sz="1400" dirty="0" smtClean="0">
                          <a:latin typeface="Arial" pitchFamily="34" charset="0"/>
                          <a:cs typeface="Arial" pitchFamily="34" charset="0"/>
                        </a:rPr>
                        <a:t>Actual expenditure</a:t>
                      </a:r>
                      <a:endParaRPr lang="en-ZA" sz="1400" dirty="0">
                        <a:latin typeface="Arial" pitchFamily="34" charset="0"/>
                        <a:cs typeface="Arial" pitchFamily="34" charset="0"/>
                      </a:endParaRPr>
                    </a:p>
                  </a:txBody>
                  <a:tcPr marL="91446" marR="91446" marT="45725" marB="45725"/>
                </a:tc>
              </a:tr>
              <a:tr h="291546">
                <a:tc vMerge="1">
                  <a:txBody>
                    <a:bodyPr/>
                    <a:lstStyle/>
                    <a:p>
                      <a:endParaRPr lang="en-ZA"/>
                    </a:p>
                  </a:txBody>
                  <a:tcPr/>
                </a:tc>
                <a:tc vMerge="1">
                  <a:txBody>
                    <a:bodyPr/>
                    <a:lstStyle/>
                    <a:p>
                      <a:endParaRPr lang="en-ZA" sz="1400" dirty="0">
                        <a:latin typeface="Arial" pitchFamily="34" charset="0"/>
                        <a:cs typeface="Arial" pitchFamily="34" charset="0"/>
                      </a:endParaRPr>
                    </a:p>
                  </a:txBody>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25" marB="45725">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25" marB="45725">
                    <a:solidFill>
                      <a:schemeClr val="accent3"/>
                    </a:solidFill>
                  </a:tcPr>
                </a:tc>
              </a:tr>
              <a:tr h="278851">
                <a:tc>
                  <a:txBody>
                    <a:bodyPr/>
                    <a:lstStyle/>
                    <a:p>
                      <a:pPr algn="l" fontAlgn="b"/>
                      <a:r>
                        <a:rPr lang="en-ZA" sz="1400" b="0" i="0" u="none" strike="noStrike" dirty="0" smtClean="0">
                          <a:solidFill>
                            <a:srgbClr val="000000"/>
                          </a:solidFill>
                          <a:effectLst/>
                          <a:latin typeface="Arial" pitchFamily="34" charset="0"/>
                          <a:cs typeface="Arial" pitchFamily="34" charset="0"/>
                        </a:rPr>
                        <a:t>LIMPOPO</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smtClean="0">
                          <a:solidFill>
                            <a:srgbClr val="000000"/>
                          </a:solidFill>
                          <a:effectLst/>
                          <a:latin typeface="Arial" pitchFamily="34" charset="0"/>
                          <a:cs typeface="Arial" pitchFamily="34" charset="0"/>
                        </a:rPr>
                        <a:t>Mopani DM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109 288</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72123</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13187">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smtClean="0">
                          <a:solidFill>
                            <a:srgbClr val="000000"/>
                          </a:solidFill>
                          <a:effectLst/>
                          <a:latin typeface="Arial" pitchFamily="34" charset="0"/>
                          <a:cs typeface="Arial" pitchFamily="34" charset="0"/>
                        </a:rPr>
                        <a:t>Vhembe DM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108 000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93926</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36034">
                <a:tc>
                  <a:txBody>
                    <a:bodyPr/>
                    <a:lstStyle/>
                    <a:p>
                      <a:pPr algn="l" fontAlgn="b"/>
                      <a:endParaRPr lang="en-US"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US" sz="1400" b="0" i="0" u="none" strike="noStrike" dirty="0" smtClean="0">
                          <a:solidFill>
                            <a:srgbClr val="000000"/>
                          </a:solidFill>
                          <a:effectLst/>
                          <a:latin typeface="Arial" pitchFamily="34" charset="0"/>
                          <a:cs typeface="Arial" pitchFamily="34" charset="0"/>
                        </a:rPr>
                        <a:t>Capricorn DM</a:t>
                      </a:r>
                      <a:endParaRPr lang="en-US"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102 800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91198</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61335">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Thabazimbi</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6 000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0</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81160">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Lephalale</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31 185</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11 330</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13187">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Bela-bela</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30 000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30 000</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13187">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Mogalakwena</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30 000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25 651</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13187">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smtClean="0">
                          <a:solidFill>
                            <a:srgbClr val="000000"/>
                          </a:solidFill>
                          <a:effectLst/>
                          <a:latin typeface="Arial" pitchFamily="34" charset="0"/>
                          <a:cs typeface="Arial" pitchFamily="34" charset="0"/>
                        </a:rPr>
                        <a:t>LIM 368</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45 000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41 194</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13187">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smtClean="0">
                          <a:solidFill>
                            <a:srgbClr val="000000"/>
                          </a:solidFill>
                          <a:effectLst/>
                          <a:latin typeface="Arial" pitchFamily="34" charset="0"/>
                          <a:cs typeface="Arial" pitchFamily="34" charset="0"/>
                        </a:rPr>
                        <a:t>Sekhukhune DM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64 000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46 000</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13187">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LIMPOPO</a:t>
                      </a:r>
                      <a:endParaRPr lang="en-ZA" sz="1400" b="1" i="0" u="none" strike="noStrike" dirty="0">
                        <a:solidFill>
                          <a:srgbClr val="000000"/>
                        </a:solidFill>
                        <a:effectLst/>
                        <a:latin typeface="Arial" pitchFamily="34" charset="0"/>
                        <a:cs typeface="Arial" pitchFamily="34" charset="0"/>
                      </a:endParaRPr>
                    </a:p>
                  </a:txBody>
                  <a:tcPr marL="9526" marR="9526" marT="9526"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r>
                        <a:rPr lang="en-ZA" sz="1400" b="1" i="0" u="none" strike="noStrike" dirty="0" smtClean="0">
                          <a:solidFill>
                            <a:srgbClr val="000000"/>
                          </a:solidFill>
                          <a:effectLst/>
                          <a:latin typeface="Arial" pitchFamily="34" charset="0"/>
                          <a:cs typeface="Arial" pitchFamily="34" charset="0"/>
                        </a:rPr>
                        <a:t>526 273</a:t>
                      </a:r>
                      <a:endParaRPr lang="en-ZA" sz="1400" b="1"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1" i="0" u="none" strike="noStrike" dirty="0" smtClean="0">
                          <a:solidFill>
                            <a:srgbClr val="000000"/>
                          </a:solidFill>
                          <a:effectLst/>
                          <a:latin typeface="Arial" pitchFamily="34" charset="0"/>
                          <a:cs typeface="Arial" pitchFamily="34" charset="0"/>
                        </a:rPr>
                        <a:t>411 422</a:t>
                      </a:r>
                      <a:endParaRPr lang="en-ZA" sz="1400" b="1" i="0" u="none" strike="noStrike" dirty="0">
                        <a:solidFill>
                          <a:srgbClr val="000000"/>
                        </a:solidFill>
                        <a:effectLst/>
                        <a:latin typeface="Arial" pitchFamily="34" charset="0"/>
                        <a:cs typeface="Arial" pitchFamily="34" charset="0"/>
                      </a:endParaRPr>
                    </a:p>
                  </a:txBody>
                  <a:tcPr marL="9526" marR="9526" marT="9526" marB="0"/>
                </a:tc>
              </a:tr>
              <a:tr h="213187">
                <a:tc gridSpan="2">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6"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endParaRPr lang="en-ZA" sz="1400" b="1"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endParaRPr lang="en-ZA" sz="1400" b="1" i="0" u="none" strike="noStrike" dirty="0">
                        <a:solidFill>
                          <a:srgbClr val="000000"/>
                        </a:solidFill>
                        <a:effectLst/>
                        <a:latin typeface="Arial" pitchFamily="34" charset="0"/>
                        <a:cs typeface="Arial" pitchFamily="34" charset="0"/>
                      </a:endParaRPr>
                    </a:p>
                  </a:txBody>
                  <a:tcPr marL="9526" marR="9526" marT="9526" marB="0"/>
                </a:tc>
              </a:tr>
              <a:tr h="213187">
                <a:tc>
                  <a:txBody>
                    <a:bodyPr/>
                    <a:lstStyle/>
                    <a:p>
                      <a:pPr algn="l" fontAlgn="b"/>
                      <a:r>
                        <a:rPr lang="en-ZA" sz="1400" b="0" i="0" u="none" strike="noStrike" dirty="0" smtClean="0">
                          <a:solidFill>
                            <a:srgbClr val="000000"/>
                          </a:solidFill>
                          <a:effectLst/>
                          <a:latin typeface="Arial" pitchFamily="34" charset="0"/>
                          <a:cs typeface="Arial" pitchFamily="34" charset="0"/>
                        </a:rPr>
                        <a:t>MPUMALANGA</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smtClean="0">
                          <a:solidFill>
                            <a:srgbClr val="000000"/>
                          </a:solidFill>
                          <a:effectLst/>
                          <a:latin typeface="Arial" pitchFamily="34" charset="0"/>
                          <a:cs typeface="Arial" pitchFamily="34" charset="0"/>
                        </a:rPr>
                        <a:t>Albert Luthuli LM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20 500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20 500</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97712">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Thembisile</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29 000</a:t>
                      </a:r>
                      <a:endParaRPr lang="en-ZA"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algn="r" fontAlgn="b"/>
                      <a:r>
                        <a:rPr lang="en-ZA" sz="1400" b="0" i="0" u="none" strike="noStrike" dirty="0" smtClean="0">
                          <a:solidFill>
                            <a:srgbClr val="000000"/>
                          </a:solidFill>
                          <a:effectLst/>
                          <a:latin typeface="Arial" pitchFamily="34" charset="0"/>
                          <a:cs typeface="Arial" pitchFamily="34" charset="0"/>
                        </a:rPr>
                        <a:t>29 000</a:t>
                      </a:r>
                      <a:endParaRPr lang="en-ZA" sz="1400" b="0" i="0" u="none" strike="noStrike" dirty="0">
                        <a:solidFill>
                          <a:srgbClr val="000000"/>
                        </a:solidFill>
                        <a:effectLst/>
                        <a:latin typeface="Arial" pitchFamily="34" charset="0"/>
                        <a:cs typeface="Arial" pitchFamily="34" charset="0"/>
                      </a:endParaRPr>
                    </a:p>
                  </a:txBody>
                  <a:tcPr marL="9526" marR="9526" marT="9526" marB="0"/>
                </a:tc>
              </a:tr>
              <a:tr h="230738">
                <a:tc>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fr-FR" sz="1400" b="0" i="0" u="none" strike="noStrike" dirty="0" err="1" smtClean="0">
                          <a:solidFill>
                            <a:srgbClr val="000000"/>
                          </a:solidFill>
                          <a:effectLst/>
                          <a:latin typeface="Arial" pitchFamily="34" charset="0"/>
                          <a:cs typeface="Arial" pitchFamily="34" charset="0"/>
                        </a:rPr>
                        <a:t>Thaba</a:t>
                      </a:r>
                      <a:r>
                        <a:rPr lang="fr-FR" sz="1400" b="0" i="0" u="none" strike="noStrike" dirty="0" smtClean="0">
                          <a:solidFill>
                            <a:srgbClr val="000000"/>
                          </a:solidFill>
                          <a:effectLst/>
                          <a:latin typeface="Arial" pitchFamily="34" charset="0"/>
                          <a:cs typeface="Arial" pitchFamily="34" charset="0"/>
                        </a:rPr>
                        <a:t> </a:t>
                      </a:r>
                      <a:r>
                        <a:rPr lang="fr-FR" sz="1400" b="0" i="0" u="none" strike="noStrike" dirty="0" err="1" smtClean="0">
                          <a:solidFill>
                            <a:srgbClr val="000000"/>
                          </a:solidFill>
                          <a:effectLst/>
                          <a:latin typeface="Arial" pitchFamily="34" charset="0"/>
                          <a:cs typeface="Arial" pitchFamily="34" charset="0"/>
                        </a:rPr>
                        <a:t>Chweu</a:t>
                      </a:r>
                      <a:r>
                        <a:rPr lang="fr-FR" sz="1400" b="0" i="0" u="none" strike="noStrike" dirty="0" smtClean="0">
                          <a:solidFill>
                            <a:srgbClr val="000000"/>
                          </a:solidFill>
                          <a:effectLst/>
                          <a:latin typeface="Arial" pitchFamily="34" charset="0"/>
                          <a:cs typeface="Arial" pitchFamily="34" charset="0"/>
                        </a:rPr>
                        <a:t> LM</a:t>
                      </a:r>
                      <a:endParaRPr lang="fr-FR"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34 643 </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1"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27 854</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1" marB="0"/>
                </a:tc>
              </a:tr>
              <a:tr h="236792">
                <a:tc>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fr-FR" sz="1400" b="0" i="0" u="none" strike="noStrike" dirty="0" err="1" smtClean="0">
                          <a:solidFill>
                            <a:srgbClr val="000000"/>
                          </a:solidFill>
                          <a:effectLst/>
                          <a:latin typeface="Arial" pitchFamily="34" charset="0"/>
                          <a:cs typeface="Arial" pitchFamily="34" charset="0"/>
                        </a:rPr>
                        <a:t>Nkomazi</a:t>
                      </a:r>
                      <a:r>
                        <a:rPr lang="fr-FR" sz="1400" b="0" i="0" u="none" strike="noStrike" dirty="0" smtClean="0">
                          <a:solidFill>
                            <a:srgbClr val="000000"/>
                          </a:solidFill>
                          <a:effectLst/>
                          <a:latin typeface="Arial" pitchFamily="34" charset="0"/>
                          <a:cs typeface="Arial" pitchFamily="34" charset="0"/>
                        </a:rPr>
                        <a:t> LM</a:t>
                      </a:r>
                      <a:endParaRPr lang="fr-FR"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69 192</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1"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66 164</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1" marB="0"/>
                </a:tc>
              </a:tr>
              <a:tr h="249920">
                <a:tc>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fr-FR" sz="1400" b="0" i="0" u="none" strike="noStrike" dirty="0" err="1" smtClean="0">
                          <a:solidFill>
                            <a:srgbClr val="000000"/>
                          </a:solidFill>
                          <a:effectLst/>
                          <a:latin typeface="Arial" pitchFamily="34" charset="0"/>
                          <a:cs typeface="Arial" pitchFamily="34" charset="0"/>
                        </a:rPr>
                        <a:t>Bushbuckridge</a:t>
                      </a:r>
                      <a:r>
                        <a:rPr lang="fr-FR" sz="1400" b="0" i="0" u="none" strike="noStrike" dirty="0" smtClean="0">
                          <a:solidFill>
                            <a:srgbClr val="000000"/>
                          </a:solidFill>
                          <a:effectLst/>
                          <a:latin typeface="Arial" pitchFamily="34" charset="0"/>
                          <a:cs typeface="Arial" pitchFamily="34" charset="0"/>
                        </a:rPr>
                        <a:t> LM</a:t>
                      </a:r>
                      <a:endParaRPr lang="fr-FR"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150 000</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1"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136 322</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1" marB="0"/>
                </a:tc>
              </a:tr>
              <a:tr h="242977">
                <a:tc>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6" marR="9526" marT="9526" marB="0"/>
                </a:tc>
                <a:tc>
                  <a:txBody>
                    <a:bodyPr/>
                    <a:lstStyle/>
                    <a:p>
                      <a:pPr algn="l" fontAlgn="b"/>
                      <a:r>
                        <a:rPr lang="fr-FR" sz="1400" b="0" i="0" u="none" strike="noStrike" dirty="0" smtClean="0">
                          <a:solidFill>
                            <a:srgbClr val="000000"/>
                          </a:solidFill>
                          <a:effectLst/>
                          <a:latin typeface="Arial" pitchFamily="34" charset="0"/>
                          <a:cs typeface="Arial" pitchFamily="34" charset="0"/>
                        </a:rPr>
                        <a:t>City of </a:t>
                      </a:r>
                      <a:r>
                        <a:rPr lang="fr-FR" sz="1400" b="0" i="0" u="none" strike="noStrike" dirty="0" err="1" smtClean="0">
                          <a:solidFill>
                            <a:srgbClr val="000000"/>
                          </a:solidFill>
                          <a:effectLst/>
                          <a:latin typeface="Arial" pitchFamily="34" charset="0"/>
                          <a:cs typeface="Arial" pitchFamily="34" charset="0"/>
                        </a:rPr>
                        <a:t>Mbombela</a:t>
                      </a:r>
                      <a:r>
                        <a:rPr lang="fr-FR" sz="1400" b="0" i="0" u="none" strike="noStrike" dirty="0" smtClean="0">
                          <a:solidFill>
                            <a:srgbClr val="000000"/>
                          </a:solidFill>
                          <a:effectLst/>
                          <a:latin typeface="Arial" pitchFamily="34" charset="0"/>
                          <a:cs typeface="Arial" pitchFamily="34" charset="0"/>
                        </a:rPr>
                        <a:t> LM</a:t>
                      </a:r>
                      <a:endParaRPr lang="fr-FR" sz="1400" b="0" i="0" u="none" strike="noStrike" dirty="0">
                        <a:solidFill>
                          <a:srgbClr val="000000"/>
                        </a:solidFill>
                        <a:effectLst/>
                        <a:latin typeface="Arial" pitchFamily="34" charset="0"/>
                        <a:cs typeface="Arial" pitchFamily="34" charset="0"/>
                      </a:endParaRPr>
                    </a:p>
                  </a:txBody>
                  <a:tcPr marL="9526" marR="9526" marT="9526"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95 372</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1" marB="0"/>
                </a:tc>
                <a:tc>
                  <a:txBody>
                    <a:bodyPr/>
                    <a:lstStyle/>
                    <a:p>
                      <a:pPr marL="0" algn="r" defTabSz="457200" rtl="0" eaLnBrk="1" fontAlgn="b" latinLnBrk="0" hangingPunct="1"/>
                      <a:r>
                        <a:rPr lang="en-ZA" sz="1400" b="0" i="0" u="none" strike="noStrike" kern="1200" dirty="0" smtClean="0">
                          <a:solidFill>
                            <a:srgbClr val="000000"/>
                          </a:solidFill>
                          <a:effectLst/>
                          <a:latin typeface="Arial" pitchFamily="34" charset="0"/>
                          <a:ea typeface="+mn-ea"/>
                          <a:cs typeface="Arial" pitchFamily="34" charset="0"/>
                        </a:rPr>
                        <a:t>78 730</a:t>
                      </a:r>
                      <a:endParaRPr lang="en-ZA" sz="1400" b="0" i="0" u="none" strike="noStrike" kern="1200" dirty="0">
                        <a:solidFill>
                          <a:srgbClr val="000000"/>
                        </a:solidFill>
                        <a:effectLst/>
                        <a:latin typeface="Arial" pitchFamily="34" charset="0"/>
                        <a:ea typeface="+mn-ea"/>
                        <a:cs typeface="Arial" pitchFamily="34" charset="0"/>
                      </a:endParaRPr>
                    </a:p>
                  </a:txBody>
                  <a:tcPr marL="6350" marR="6350" marT="6351" marB="0"/>
                </a:tc>
              </a:tr>
              <a:tr h="359776">
                <a:tc gridSpan="2">
                  <a:txBody>
                    <a:bodyPr/>
                    <a:lstStyle/>
                    <a:p>
                      <a:pPr algn="l" fontAlgn="b"/>
                      <a:r>
                        <a:rPr lang="fr-FR" sz="1400" b="1" i="0" u="none" strike="noStrike" dirty="0" smtClean="0">
                          <a:solidFill>
                            <a:srgbClr val="000000"/>
                          </a:solidFill>
                          <a:effectLst/>
                          <a:latin typeface="Arial" pitchFamily="34" charset="0"/>
                          <a:cs typeface="Arial" pitchFamily="34" charset="0"/>
                        </a:rPr>
                        <a:t>TOTAL MPUMALANGA</a:t>
                      </a:r>
                      <a:endParaRPr lang="fr-FR" sz="1400" b="1" i="0" u="none" strike="noStrike" dirty="0">
                        <a:solidFill>
                          <a:srgbClr val="000000"/>
                        </a:solidFill>
                        <a:effectLst/>
                        <a:latin typeface="Arial" pitchFamily="34" charset="0"/>
                        <a:cs typeface="Arial" pitchFamily="34" charset="0"/>
                      </a:endParaRPr>
                    </a:p>
                  </a:txBody>
                  <a:tcPr marL="9526" marR="9526" marT="9526" marB="0"/>
                </a:tc>
                <a:tc hMerge="1">
                  <a:txBody>
                    <a:bodyPr/>
                    <a:lstStyle/>
                    <a:p>
                      <a:pPr algn="l" fontAlgn="b"/>
                      <a:endParaRPr lang="fr-FR" sz="1400" b="1" i="0" u="none" strike="noStrike" dirty="0">
                        <a:solidFill>
                          <a:srgbClr val="000000"/>
                        </a:solidFill>
                        <a:effectLst/>
                        <a:latin typeface="Arial" pitchFamily="34" charset="0"/>
                        <a:cs typeface="Arial" pitchFamily="34" charset="0"/>
                      </a:endParaRPr>
                    </a:p>
                  </a:txBody>
                  <a:tcPr marL="9525" marR="9525" marT="9526" marB="0"/>
                </a:tc>
                <a:tc>
                  <a:txBody>
                    <a:bodyPr/>
                    <a:lstStyle/>
                    <a:p>
                      <a:pPr marL="0" algn="r" defTabSz="457200" rtl="0" eaLnBrk="1" fontAlgn="b" latinLnBrk="0" hangingPunct="1"/>
                      <a:r>
                        <a:rPr lang="en-ZA" sz="1400" b="1" i="0" u="none" strike="noStrike" kern="1200" dirty="0" smtClean="0">
                          <a:solidFill>
                            <a:srgbClr val="000000"/>
                          </a:solidFill>
                          <a:effectLst/>
                          <a:latin typeface="Arial" pitchFamily="34" charset="0"/>
                          <a:ea typeface="+mn-ea"/>
                          <a:cs typeface="Arial" pitchFamily="34" charset="0"/>
                        </a:rPr>
                        <a:t>398 707</a:t>
                      </a:r>
                      <a:endParaRPr lang="en-ZA" sz="1400" b="1" i="0" u="none" strike="noStrike" kern="1200" dirty="0">
                        <a:solidFill>
                          <a:srgbClr val="000000"/>
                        </a:solidFill>
                        <a:effectLst/>
                        <a:latin typeface="Arial" pitchFamily="34" charset="0"/>
                        <a:ea typeface="+mn-ea"/>
                        <a:cs typeface="Arial" pitchFamily="34" charset="0"/>
                      </a:endParaRPr>
                    </a:p>
                  </a:txBody>
                  <a:tcPr marL="6350" marR="6350" marT="6351" marB="0"/>
                </a:tc>
                <a:tc>
                  <a:txBody>
                    <a:bodyPr/>
                    <a:lstStyle/>
                    <a:p>
                      <a:pPr marL="0" algn="r" defTabSz="457200" rtl="0" eaLnBrk="1" fontAlgn="b" latinLnBrk="0" hangingPunct="1"/>
                      <a:r>
                        <a:rPr lang="en-ZA" sz="1400" b="1" i="0" u="none" strike="noStrike" kern="1200" dirty="0" smtClean="0">
                          <a:solidFill>
                            <a:srgbClr val="000000"/>
                          </a:solidFill>
                          <a:effectLst/>
                          <a:latin typeface="Arial" pitchFamily="34" charset="0"/>
                          <a:ea typeface="+mn-ea"/>
                          <a:cs typeface="Arial" pitchFamily="34" charset="0"/>
                        </a:rPr>
                        <a:t>309 070</a:t>
                      </a:r>
                      <a:endParaRPr lang="en-ZA" sz="1400" b="1" i="0" u="none" strike="noStrike" kern="1200" dirty="0">
                        <a:solidFill>
                          <a:srgbClr val="000000"/>
                        </a:solidFill>
                        <a:effectLst/>
                        <a:latin typeface="Arial" pitchFamily="34" charset="0"/>
                        <a:ea typeface="+mn-ea"/>
                        <a:cs typeface="Arial" pitchFamily="34" charset="0"/>
                      </a:endParaRPr>
                    </a:p>
                  </a:txBody>
                  <a:tcPr marL="6350" marR="6350" marT="6351" marB="0"/>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1484313" y="174625"/>
            <a:ext cx="7202487" cy="4143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WSIG  Schedule 5b Performance</a:t>
            </a:r>
          </a:p>
        </p:txBody>
      </p:sp>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AEC5E6EE-A454-41F4-B77F-464701DA3D2D}" type="slidenum">
              <a:rPr lang="en-US" sz="1400" smtClean="0"/>
              <a:pPr eaLnBrk="1" hangingPunct="1"/>
              <a:t>43</a:t>
            </a:fld>
            <a:endParaRPr lang="en-US" sz="1400" smtClean="0"/>
          </a:p>
        </p:txBody>
      </p:sp>
      <p:graphicFrame>
        <p:nvGraphicFramePr>
          <p:cNvPr id="5" name="Content Placeholder 4"/>
          <p:cNvGraphicFramePr>
            <a:graphicFrameLocks noGrp="1"/>
          </p:cNvGraphicFramePr>
          <p:nvPr>
            <p:ph idx="1"/>
          </p:nvPr>
        </p:nvGraphicFramePr>
        <p:xfrm>
          <a:off x="1484313" y="889000"/>
          <a:ext cx="7477124" cy="4140418"/>
        </p:xfrm>
        <a:graphic>
          <a:graphicData uri="http://schemas.openxmlformats.org/drawingml/2006/table">
            <a:tbl>
              <a:tblPr firstRow="1" bandRow="1">
                <a:tableStyleId>{F5AB1C69-6EDB-4FF4-983F-18BD219EF322}</a:tableStyleId>
              </a:tblPr>
              <a:tblGrid>
                <a:gridCol w="2477104"/>
                <a:gridCol w="2477104"/>
                <a:gridCol w="1261458"/>
                <a:gridCol w="1261458"/>
              </a:tblGrid>
              <a:tr h="518092">
                <a:tc rowSpan="2">
                  <a:txBody>
                    <a:bodyPr/>
                    <a:lstStyle/>
                    <a:p>
                      <a:r>
                        <a:rPr lang="en-ZA" sz="1400" dirty="0" smtClean="0">
                          <a:latin typeface="Arial" pitchFamily="34" charset="0"/>
                          <a:cs typeface="Arial" pitchFamily="34" charset="0"/>
                        </a:rPr>
                        <a:t>REGION</a:t>
                      </a:r>
                      <a:endParaRPr lang="en-ZA" sz="1400" dirty="0">
                        <a:latin typeface="Arial" pitchFamily="34" charset="0"/>
                        <a:cs typeface="Arial" pitchFamily="34" charset="0"/>
                      </a:endParaRPr>
                    </a:p>
                  </a:txBody>
                  <a:tcPr marL="91446" marR="91446" marT="45710" marB="45710"/>
                </a:tc>
                <a:tc rowSpan="2">
                  <a:txBody>
                    <a:bodyPr/>
                    <a:lstStyle/>
                    <a:p>
                      <a:r>
                        <a:rPr lang="en-ZA" sz="1400" dirty="0" smtClean="0">
                          <a:latin typeface="Arial" pitchFamily="34" charset="0"/>
                          <a:cs typeface="Arial" pitchFamily="34" charset="0"/>
                        </a:rPr>
                        <a:t>MUNICIPALITY</a:t>
                      </a:r>
                      <a:endParaRPr lang="en-ZA" sz="1400" dirty="0">
                        <a:latin typeface="Arial" pitchFamily="34" charset="0"/>
                        <a:cs typeface="Arial" pitchFamily="34" charset="0"/>
                      </a:endParaRPr>
                    </a:p>
                  </a:txBody>
                  <a:tcPr marL="91446" marR="91446" marT="45710" marB="45710"/>
                </a:tc>
                <a:tc>
                  <a:txBody>
                    <a:bodyPr/>
                    <a:lstStyle/>
                    <a:p>
                      <a:r>
                        <a:rPr lang="en-ZA" sz="1400" dirty="0" smtClean="0">
                          <a:latin typeface="Arial" pitchFamily="34" charset="0"/>
                          <a:cs typeface="Arial" pitchFamily="34" charset="0"/>
                        </a:rPr>
                        <a:t>Allocation / Transferred</a:t>
                      </a:r>
                      <a:endParaRPr lang="en-ZA" sz="1400" dirty="0">
                        <a:latin typeface="Arial" pitchFamily="34" charset="0"/>
                        <a:cs typeface="Arial" pitchFamily="34" charset="0"/>
                      </a:endParaRPr>
                    </a:p>
                  </a:txBody>
                  <a:tcPr marL="91446" marR="91446" marT="45710" marB="45710"/>
                </a:tc>
                <a:tc>
                  <a:txBody>
                    <a:bodyPr/>
                    <a:lstStyle/>
                    <a:p>
                      <a:r>
                        <a:rPr lang="en-ZA" sz="1400" dirty="0" smtClean="0">
                          <a:latin typeface="Arial" pitchFamily="34" charset="0"/>
                          <a:cs typeface="Arial" pitchFamily="34" charset="0"/>
                        </a:rPr>
                        <a:t>Actual expenditure</a:t>
                      </a:r>
                      <a:endParaRPr lang="en-ZA" sz="1400" dirty="0">
                        <a:latin typeface="Arial" pitchFamily="34" charset="0"/>
                        <a:cs typeface="Arial" pitchFamily="34" charset="0"/>
                      </a:endParaRPr>
                    </a:p>
                  </a:txBody>
                  <a:tcPr marL="91446" marR="91446" marT="45710" marB="45710"/>
                </a:tc>
              </a:tr>
              <a:tr h="304756">
                <a:tc vMerge="1">
                  <a:txBody>
                    <a:bodyPr/>
                    <a:lstStyle/>
                    <a:p>
                      <a:endParaRPr lang="en-ZA"/>
                    </a:p>
                  </a:txBody>
                  <a:tcPr/>
                </a:tc>
                <a:tc vMerge="1">
                  <a:txBody>
                    <a:bodyPr/>
                    <a:lstStyle/>
                    <a:p>
                      <a:endParaRPr lang="en-ZA" sz="1400" dirty="0">
                        <a:latin typeface="Arial" pitchFamily="34" charset="0"/>
                        <a:cs typeface="Arial" pitchFamily="34" charset="0"/>
                      </a:endParaRPr>
                    </a:p>
                  </a:txBody>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10" marB="45710">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10" marB="45710">
                    <a:solidFill>
                      <a:schemeClr val="accent3"/>
                    </a:solidFill>
                  </a:tcPr>
                </a:tc>
              </a:tr>
              <a:tr h="292314">
                <a:tc>
                  <a:txBody>
                    <a:bodyPr/>
                    <a:lstStyle/>
                    <a:p>
                      <a:pPr algn="l" fontAlgn="b"/>
                      <a:r>
                        <a:rPr lang="en-ZA" sz="1400" b="0" i="0" u="none" strike="noStrike" dirty="0" smtClean="0">
                          <a:solidFill>
                            <a:srgbClr val="000000"/>
                          </a:solidFill>
                          <a:effectLst/>
                          <a:latin typeface="Arial" pitchFamily="34" charset="0"/>
                          <a:cs typeface="Arial" pitchFamily="34" charset="0"/>
                        </a:rPr>
                        <a:t>NORTHERN CAPE</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smtClean="0">
                          <a:solidFill>
                            <a:srgbClr val="000000"/>
                          </a:solidFill>
                          <a:effectLst/>
                          <a:latin typeface="Arial" pitchFamily="34" charset="0"/>
                          <a:cs typeface="Arial" pitchFamily="34" charset="0"/>
                        </a:rPr>
                        <a:t>Joe </a:t>
                      </a:r>
                      <a:r>
                        <a:rPr lang="en-ZA" sz="1400" b="0" i="0" u="none" strike="noStrike" dirty="0" err="1" smtClean="0">
                          <a:solidFill>
                            <a:srgbClr val="000000"/>
                          </a:solidFill>
                          <a:effectLst/>
                          <a:latin typeface="Arial" pitchFamily="34" charset="0"/>
                          <a:cs typeface="Arial" pitchFamily="34" charset="0"/>
                        </a:rPr>
                        <a:t>Morolong</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85 184</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73 029</a:t>
                      </a:r>
                      <a:endParaRPr lang="en-ZA" sz="1400" b="0" i="0" u="none" strike="noStrike" dirty="0">
                        <a:solidFill>
                          <a:srgbClr val="000000"/>
                        </a:solidFill>
                        <a:effectLst/>
                        <a:latin typeface="Arial" pitchFamily="34" charset="0"/>
                        <a:cs typeface="Arial" pitchFamily="34" charset="0"/>
                      </a:endParaRPr>
                    </a:p>
                  </a:txBody>
                  <a:tcPr marL="9526" marR="9526" marT="9523" marB="0"/>
                </a:tc>
              </a:tr>
              <a:tr h="222859">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Ga-Segonyana</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55 800</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54 478</a:t>
                      </a:r>
                      <a:endParaRPr lang="en-ZA" sz="1400" b="0" i="0" u="none" strike="noStrike" dirty="0">
                        <a:solidFill>
                          <a:srgbClr val="000000"/>
                        </a:solidFill>
                        <a:effectLst/>
                        <a:latin typeface="Arial" pitchFamily="34" charset="0"/>
                        <a:cs typeface="Arial" pitchFamily="34" charset="0"/>
                      </a:endParaRPr>
                    </a:p>
                  </a:txBody>
                  <a:tcPr marL="9526" marR="9526" marT="9523" marB="0"/>
                </a:tc>
              </a:tr>
              <a:tr h="247431">
                <a:tc gridSpan="2">
                  <a:txBody>
                    <a:bodyPr/>
                    <a:lstStyle/>
                    <a:p>
                      <a:pPr algn="l" fontAlgn="b"/>
                      <a:r>
                        <a:rPr lang="en-US" sz="1400" b="1" i="0" u="none" strike="noStrike" dirty="0" smtClean="0">
                          <a:solidFill>
                            <a:srgbClr val="000000"/>
                          </a:solidFill>
                          <a:effectLst/>
                          <a:latin typeface="Arial" pitchFamily="34" charset="0"/>
                          <a:cs typeface="Arial" pitchFamily="34" charset="0"/>
                        </a:rPr>
                        <a:t>TOTAL NORTHERN CAPE</a:t>
                      </a:r>
                      <a:endParaRPr lang="en-US" sz="1400" b="1" i="0" u="none" strike="noStrike" dirty="0">
                        <a:solidFill>
                          <a:srgbClr val="000000"/>
                        </a:solidFill>
                        <a:effectLst/>
                        <a:latin typeface="Arial" pitchFamily="34" charset="0"/>
                        <a:cs typeface="Arial" pitchFamily="34" charset="0"/>
                      </a:endParaRPr>
                    </a:p>
                  </a:txBody>
                  <a:tcPr marL="9526" marR="9526" marT="9523" marB="0"/>
                </a:tc>
                <a:tc hMerge="1">
                  <a:txBody>
                    <a:bodyPr/>
                    <a:lstStyle/>
                    <a:p>
                      <a:pPr algn="l" fontAlgn="b"/>
                      <a:endParaRPr lang="en-US"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r>
                        <a:rPr lang="en-ZA" sz="1400" b="1" i="0" u="none" strike="noStrike" dirty="0" smtClean="0">
                          <a:solidFill>
                            <a:srgbClr val="000000"/>
                          </a:solidFill>
                          <a:effectLst/>
                          <a:latin typeface="Arial" pitchFamily="34" charset="0"/>
                          <a:cs typeface="Arial" pitchFamily="34" charset="0"/>
                        </a:rPr>
                        <a:t>140 984</a:t>
                      </a:r>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1" i="0" u="none" strike="noStrike" dirty="0" smtClean="0">
                          <a:solidFill>
                            <a:srgbClr val="000000"/>
                          </a:solidFill>
                          <a:effectLst/>
                          <a:latin typeface="Arial" pitchFamily="34" charset="0"/>
                          <a:cs typeface="Arial" pitchFamily="34" charset="0"/>
                        </a:rPr>
                        <a:t>127 507</a:t>
                      </a:r>
                      <a:endParaRPr lang="en-ZA" sz="1400" b="1" i="0" u="none" strike="noStrike" dirty="0">
                        <a:solidFill>
                          <a:srgbClr val="000000"/>
                        </a:solidFill>
                        <a:effectLst/>
                        <a:latin typeface="Arial" pitchFamily="34" charset="0"/>
                        <a:cs typeface="Arial" pitchFamily="34" charset="0"/>
                      </a:endParaRPr>
                    </a:p>
                  </a:txBody>
                  <a:tcPr marL="9526" marR="9526" marT="9523" marB="0"/>
                </a:tc>
              </a:tr>
              <a:tr h="273953">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3" marB="0"/>
                </a:tc>
              </a:tr>
              <a:tr h="230244">
                <a:tc>
                  <a:txBody>
                    <a:bodyPr/>
                    <a:lstStyle/>
                    <a:p>
                      <a:pPr algn="l" fontAlgn="b"/>
                      <a:r>
                        <a:rPr lang="en-ZA" sz="1400" b="1" i="0" u="none" strike="noStrike" dirty="0" smtClean="0">
                          <a:solidFill>
                            <a:srgbClr val="000000"/>
                          </a:solidFill>
                          <a:effectLst/>
                          <a:latin typeface="Arial" pitchFamily="34" charset="0"/>
                          <a:cs typeface="Arial" pitchFamily="34" charset="0"/>
                        </a:rPr>
                        <a:t>NORTH WEST</a:t>
                      </a:r>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Moretele</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45095</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127646</a:t>
                      </a:r>
                      <a:endParaRPr lang="en-ZA" sz="1400" b="0" i="0" u="none" strike="noStrike" dirty="0">
                        <a:solidFill>
                          <a:srgbClr val="000000"/>
                        </a:solidFill>
                        <a:effectLst/>
                        <a:latin typeface="Arial" pitchFamily="34" charset="0"/>
                        <a:cs typeface="Arial" pitchFamily="34" charset="0"/>
                      </a:endParaRPr>
                    </a:p>
                  </a:txBody>
                  <a:tcPr marL="9526" marR="9526" marT="9523" marB="0"/>
                </a:tc>
              </a:tr>
              <a:tr h="222859">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smtClean="0">
                          <a:solidFill>
                            <a:srgbClr val="000000"/>
                          </a:solidFill>
                          <a:effectLst/>
                          <a:latin typeface="Arial" pitchFamily="34" charset="0"/>
                          <a:cs typeface="Arial" pitchFamily="34" charset="0"/>
                        </a:rPr>
                        <a:t>Rustenburg LM</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30000</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14240</a:t>
                      </a:r>
                      <a:endParaRPr lang="en-ZA" sz="1400" b="0" i="0" u="none" strike="noStrike" dirty="0">
                        <a:solidFill>
                          <a:srgbClr val="000000"/>
                        </a:solidFill>
                        <a:effectLst/>
                        <a:latin typeface="Arial" pitchFamily="34" charset="0"/>
                        <a:cs typeface="Arial" pitchFamily="34" charset="0"/>
                      </a:endParaRPr>
                    </a:p>
                  </a:txBody>
                  <a:tcPr marL="9526" marR="9526" marT="9523" marB="0"/>
                </a:tc>
              </a:tr>
              <a:tr h="222859">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Kgetlengrivier</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9500</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0</a:t>
                      </a:r>
                      <a:endParaRPr lang="en-ZA" sz="1400" b="0" i="0" u="none" strike="noStrike" dirty="0">
                        <a:solidFill>
                          <a:srgbClr val="000000"/>
                        </a:solidFill>
                        <a:effectLst/>
                        <a:latin typeface="Arial" pitchFamily="34" charset="0"/>
                        <a:cs typeface="Arial" pitchFamily="34" charset="0"/>
                      </a:endParaRPr>
                    </a:p>
                  </a:txBody>
                  <a:tcPr marL="9526" marR="9526" marT="9523" marB="0"/>
                </a:tc>
              </a:tr>
              <a:tr h="222859">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smtClean="0">
                          <a:solidFill>
                            <a:srgbClr val="000000"/>
                          </a:solidFill>
                          <a:effectLst/>
                          <a:latin typeface="Arial" pitchFamily="34" charset="0"/>
                          <a:cs typeface="Arial" pitchFamily="34" charset="0"/>
                        </a:rPr>
                        <a:t>Moses </a:t>
                      </a:r>
                      <a:r>
                        <a:rPr lang="en-ZA" sz="1400" b="0" i="0" u="none" strike="noStrike" dirty="0" err="1" smtClean="0">
                          <a:solidFill>
                            <a:srgbClr val="000000"/>
                          </a:solidFill>
                          <a:effectLst/>
                          <a:latin typeface="Arial" pitchFamily="34" charset="0"/>
                          <a:cs typeface="Arial" pitchFamily="34" charset="0"/>
                        </a:rPr>
                        <a:t>Kotane</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38609</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21185</a:t>
                      </a:r>
                      <a:endParaRPr lang="en-ZA" sz="1400" b="0" i="0" u="none" strike="noStrike" dirty="0">
                        <a:solidFill>
                          <a:srgbClr val="000000"/>
                        </a:solidFill>
                        <a:effectLst/>
                        <a:latin typeface="Arial" pitchFamily="34" charset="0"/>
                        <a:cs typeface="Arial" pitchFamily="34" charset="0"/>
                      </a:endParaRPr>
                    </a:p>
                  </a:txBody>
                  <a:tcPr marL="9526" marR="9526" marT="9523" marB="0"/>
                </a:tc>
              </a:tr>
              <a:tr h="222859">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Ngaka</a:t>
                      </a:r>
                      <a:r>
                        <a:rPr lang="en-ZA" sz="1400" b="0" i="0" u="none" strike="noStrike" dirty="0" smtClean="0">
                          <a:solidFill>
                            <a:srgbClr val="000000"/>
                          </a:solidFill>
                          <a:effectLst/>
                          <a:latin typeface="Arial" pitchFamily="34" charset="0"/>
                          <a:cs typeface="Arial" pitchFamily="34" charset="0"/>
                        </a:rPr>
                        <a:t> </a:t>
                      </a:r>
                      <a:r>
                        <a:rPr lang="en-ZA" sz="1400" b="0" i="0" u="none" strike="noStrike" dirty="0" err="1" smtClean="0">
                          <a:solidFill>
                            <a:srgbClr val="000000"/>
                          </a:solidFill>
                          <a:effectLst/>
                          <a:latin typeface="Arial" pitchFamily="34" charset="0"/>
                          <a:cs typeface="Arial" pitchFamily="34" charset="0"/>
                        </a:rPr>
                        <a:t>Modiri</a:t>
                      </a:r>
                      <a:r>
                        <a:rPr lang="en-ZA" sz="1400" b="0" i="0" u="none" strike="noStrike" dirty="0" smtClean="0">
                          <a:solidFill>
                            <a:srgbClr val="000000"/>
                          </a:solidFill>
                          <a:effectLst/>
                          <a:latin typeface="Arial" pitchFamily="34" charset="0"/>
                          <a:cs typeface="Arial" pitchFamily="34" charset="0"/>
                        </a:rPr>
                        <a:t> </a:t>
                      </a:r>
                      <a:r>
                        <a:rPr lang="en-ZA" sz="1400" b="0" i="0" u="none" strike="noStrike" dirty="0" err="1" smtClean="0">
                          <a:solidFill>
                            <a:srgbClr val="000000"/>
                          </a:solidFill>
                          <a:effectLst/>
                          <a:latin typeface="Arial" pitchFamily="34" charset="0"/>
                          <a:cs typeface="Arial" pitchFamily="34" charset="0"/>
                        </a:rPr>
                        <a:t>Molema</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4000</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0</a:t>
                      </a:r>
                      <a:endParaRPr lang="en-ZA" sz="1400" b="0" i="0" u="none" strike="noStrike" dirty="0">
                        <a:solidFill>
                          <a:srgbClr val="000000"/>
                        </a:solidFill>
                        <a:effectLst/>
                        <a:latin typeface="Arial" pitchFamily="34" charset="0"/>
                        <a:cs typeface="Arial" pitchFamily="34" charset="0"/>
                      </a:endParaRPr>
                    </a:p>
                  </a:txBody>
                  <a:tcPr marL="9526" marR="9526" marT="9523" marB="0"/>
                </a:tc>
              </a:tr>
              <a:tr h="222859">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smtClean="0">
                          <a:solidFill>
                            <a:srgbClr val="000000"/>
                          </a:solidFill>
                          <a:effectLst/>
                          <a:latin typeface="Arial" pitchFamily="34" charset="0"/>
                          <a:cs typeface="Arial" pitchFamily="34" charset="0"/>
                        </a:rPr>
                        <a:t>Dr Ruth </a:t>
                      </a:r>
                      <a:r>
                        <a:rPr lang="en-ZA" sz="1400" b="0" i="0" u="none" strike="noStrike" dirty="0" err="1" smtClean="0">
                          <a:solidFill>
                            <a:srgbClr val="000000"/>
                          </a:solidFill>
                          <a:effectLst/>
                          <a:latin typeface="Arial" pitchFamily="34" charset="0"/>
                          <a:cs typeface="Arial" pitchFamily="34" charset="0"/>
                        </a:rPr>
                        <a:t>Mompati</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77700</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0" i="0" u="none" strike="noStrike" dirty="0" smtClean="0">
                          <a:solidFill>
                            <a:srgbClr val="000000"/>
                          </a:solidFill>
                          <a:effectLst/>
                          <a:latin typeface="Arial" pitchFamily="34" charset="0"/>
                          <a:cs typeface="Arial" pitchFamily="34" charset="0"/>
                        </a:rPr>
                        <a:t>58921</a:t>
                      </a:r>
                      <a:endParaRPr lang="en-ZA" sz="1400" b="0" i="0" u="none" strike="noStrike" dirty="0">
                        <a:solidFill>
                          <a:srgbClr val="000000"/>
                        </a:solidFill>
                        <a:effectLst/>
                        <a:latin typeface="Arial" pitchFamily="34" charset="0"/>
                        <a:cs typeface="Arial" pitchFamily="34" charset="0"/>
                      </a:endParaRPr>
                    </a:p>
                  </a:txBody>
                  <a:tcPr marL="9526" marR="9526" marT="9523" marB="0"/>
                </a:tc>
              </a:tr>
              <a:tr h="312086">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NORTH WEST</a:t>
                      </a:r>
                      <a:endParaRPr lang="en-ZA" sz="1400" b="1" i="0" u="none" strike="noStrike" dirty="0">
                        <a:solidFill>
                          <a:srgbClr val="000000"/>
                        </a:solidFill>
                        <a:effectLst/>
                        <a:latin typeface="Arial" pitchFamily="34" charset="0"/>
                        <a:cs typeface="Arial" pitchFamily="34" charset="0"/>
                      </a:endParaRPr>
                    </a:p>
                  </a:txBody>
                  <a:tcPr marL="9526" marR="9526" marT="9523"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5" marR="9525" marT="9526" marB="0"/>
                </a:tc>
                <a:tc>
                  <a:txBody>
                    <a:bodyPr/>
                    <a:lstStyle/>
                    <a:p>
                      <a:pPr algn="r" fontAlgn="b"/>
                      <a:r>
                        <a:rPr lang="en-ZA" sz="1400" b="1" i="0" u="none" strike="noStrike" dirty="0" smtClean="0">
                          <a:solidFill>
                            <a:srgbClr val="000000"/>
                          </a:solidFill>
                          <a:effectLst/>
                          <a:latin typeface="Arial" pitchFamily="34" charset="0"/>
                          <a:cs typeface="Arial" pitchFamily="34" charset="0"/>
                        </a:rPr>
                        <a:t>204 904</a:t>
                      </a:r>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1" i="0" u="none" strike="noStrike" dirty="0" smtClean="0">
                          <a:solidFill>
                            <a:srgbClr val="000000"/>
                          </a:solidFill>
                          <a:effectLst/>
                          <a:latin typeface="Arial" pitchFamily="34" charset="0"/>
                          <a:cs typeface="Arial" pitchFamily="34" charset="0"/>
                        </a:rPr>
                        <a:t>121 992</a:t>
                      </a:r>
                      <a:endParaRPr lang="en-ZA" sz="1400" b="1" i="0" u="none" strike="noStrike" dirty="0">
                        <a:solidFill>
                          <a:srgbClr val="000000"/>
                        </a:solidFill>
                        <a:effectLst/>
                        <a:latin typeface="Arial" pitchFamily="34" charset="0"/>
                        <a:cs typeface="Arial" pitchFamily="34" charset="0"/>
                      </a:endParaRPr>
                    </a:p>
                  </a:txBody>
                  <a:tcPr marL="9526" marR="9526" marT="9523" marB="0"/>
                </a:tc>
              </a:tr>
              <a:tr h="312086">
                <a:tc gridSpan="2">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3" marB="0"/>
                </a:tc>
                <a:tc hMerge="1">
                  <a:txBody>
                    <a:bodyPr/>
                    <a:lstStyle/>
                    <a:p>
                      <a:endParaRPr lang="en-ZA"/>
                    </a:p>
                  </a:txBody>
                  <a:tcPr/>
                </a:tc>
                <a:tc>
                  <a:txBody>
                    <a:bodyPr/>
                    <a:lstStyle/>
                    <a:p>
                      <a:pPr algn="r" fontAlgn="b"/>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endParaRPr lang="en-ZA" sz="1400" b="1" i="0" u="none" strike="noStrike" dirty="0">
                        <a:solidFill>
                          <a:srgbClr val="000000"/>
                        </a:solidFill>
                        <a:effectLst/>
                        <a:latin typeface="Arial" pitchFamily="34" charset="0"/>
                        <a:cs typeface="Arial" pitchFamily="34" charset="0"/>
                      </a:endParaRPr>
                    </a:p>
                  </a:txBody>
                  <a:tcPr marL="9526" marR="9526" marT="9523" marB="0"/>
                </a:tc>
              </a:tr>
              <a:tr h="312086">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NATIONAL</a:t>
                      </a:r>
                      <a:endParaRPr lang="en-ZA" sz="1400" b="1" i="0" u="none" strike="noStrike" dirty="0">
                        <a:solidFill>
                          <a:srgbClr val="000000"/>
                        </a:solidFill>
                        <a:effectLst/>
                        <a:latin typeface="Arial" pitchFamily="34" charset="0"/>
                        <a:cs typeface="Arial" pitchFamily="34" charset="0"/>
                      </a:endParaRPr>
                    </a:p>
                  </a:txBody>
                  <a:tcPr marL="9526" marR="9526" marT="9523" marB="0"/>
                </a:tc>
                <a:tc hMerge="1">
                  <a:txBody>
                    <a:bodyPr/>
                    <a:lstStyle/>
                    <a:p>
                      <a:endParaRPr lang="en-ZA"/>
                    </a:p>
                  </a:txBody>
                  <a:tcPr/>
                </a:tc>
                <a:tc>
                  <a:txBody>
                    <a:bodyPr/>
                    <a:lstStyle/>
                    <a:p>
                      <a:pPr algn="r" fontAlgn="b"/>
                      <a:r>
                        <a:rPr lang="en-ZA" sz="1400" b="1" i="0" u="none" strike="noStrike" dirty="0" smtClean="0">
                          <a:solidFill>
                            <a:srgbClr val="000000"/>
                          </a:solidFill>
                          <a:effectLst/>
                          <a:latin typeface="Arial" pitchFamily="34" charset="0"/>
                          <a:cs typeface="Arial" pitchFamily="34" charset="0"/>
                        </a:rPr>
                        <a:t>2 830 982</a:t>
                      </a:r>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pPr algn="r" fontAlgn="b"/>
                      <a:r>
                        <a:rPr lang="en-ZA" sz="1400" b="1" i="0" u="none" strike="noStrike" dirty="0" smtClean="0">
                          <a:solidFill>
                            <a:srgbClr val="000000"/>
                          </a:solidFill>
                          <a:effectLst/>
                          <a:latin typeface="Arial" pitchFamily="34" charset="0"/>
                          <a:cs typeface="Arial" pitchFamily="34" charset="0"/>
                        </a:rPr>
                        <a:t>2 367 226</a:t>
                      </a:r>
                      <a:endParaRPr lang="en-ZA" sz="1400" b="1" i="0" u="none" strike="noStrike" dirty="0">
                        <a:solidFill>
                          <a:srgbClr val="000000"/>
                        </a:solidFill>
                        <a:effectLst/>
                        <a:latin typeface="Arial" pitchFamily="34" charset="0"/>
                        <a:cs typeface="Arial" pitchFamily="34" charset="0"/>
                      </a:endParaRPr>
                    </a:p>
                  </a:txBody>
                  <a:tcPr marL="9526" marR="9526" marT="9523" marB="0"/>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1484313" y="106363"/>
            <a:ext cx="7202487" cy="1036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t>Water Services Infrastructure Grant </a:t>
            </a:r>
            <a:br>
              <a:rPr lang="en-ZA" altLang="en-US" sz="3200" smtClean="0"/>
            </a:br>
            <a:r>
              <a:rPr lang="en-ZA" altLang="en-US" sz="3200" smtClean="0"/>
              <a:t>(Indirect Transfers – Schedule 6B)</a:t>
            </a:r>
          </a:p>
        </p:txBody>
      </p:sp>
      <p:sp>
        <p:nvSpPr>
          <p:cNvPr id="48131" name="Slide Number Placeholder 3"/>
          <p:cNvSpPr>
            <a:spLocks noGrp="1"/>
          </p:cNvSpPr>
          <p:nvPr>
            <p:ph type="sldNum" sz="quarter" idx="12"/>
          </p:nvPr>
        </p:nvSpPr>
        <p:spPr bwMode="auto">
          <a:xfrm>
            <a:off x="6994525"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FBD55A4-4704-4F9D-88AF-C94E1A607FFB}" type="slidenum">
              <a:rPr lang="en-US" altLang="en-US" sz="1400" smtClean="0"/>
              <a:pPr eaLnBrk="1" hangingPunct="1"/>
              <a:t>44</a:t>
            </a:fld>
            <a:endParaRPr lang="en-US" altLang="en-US" sz="1400" smtClean="0"/>
          </a:p>
        </p:txBody>
      </p:sp>
      <p:sp>
        <p:nvSpPr>
          <p:cNvPr id="48132" name="Content Placeholder 5"/>
          <p:cNvSpPr>
            <a:spLocks noGrp="1"/>
          </p:cNvSpPr>
          <p:nvPr>
            <p:ph idx="1"/>
          </p:nvPr>
        </p:nvSpPr>
        <p:spPr bwMode="auto">
          <a:xfrm>
            <a:off x="1484313" y="1600200"/>
            <a:ext cx="7202487"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altLang="en-US" sz="1600" b="1" u="sng" smtClean="0"/>
              <a:t>Budget allocation for 2016/17</a:t>
            </a:r>
            <a:r>
              <a:rPr lang="en-ZA" altLang="en-US" sz="1600" smtClean="0"/>
              <a:t>: R 362 million (inclusive of R 50,6 million allocated for drought)</a:t>
            </a:r>
          </a:p>
          <a:p>
            <a:pPr algn="just"/>
            <a:r>
              <a:rPr lang="en-ZA" altLang="en-US" sz="1600" b="1" u="sng" smtClean="0"/>
              <a:t>Number of projects planned for construction</a:t>
            </a:r>
            <a:r>
              <a:rPr lang="en-ZA" altLang="en-US" sz="1600" smtClean="0"/>
              <a:t>: 371 of which all were implemented</a:t>
            </a:r>
          </a:p>
          <a:p>
            <a:pPr algn="just"/>
            <a:r>
              <a:rPr lang="en-ZA" altLang="en-US" sz="1600" b="1" u="sng" smtClean="0"/>
              <a:t>Number of projects planned for completion:</a:t>
            </a:r>
            <a:r>
              <a:rPr lang="en-ZA" altLang="en-US" sz="1600" b="1" smtClean="0"/>
              <a:t> </a:t>
            </a:r>
            <a:r>
              <a:rPr lang="en-ZA" altLang="en-US" sz="1600" smtClean="0"/>
              <a:t>191 of which 11 were completed</a:t>
            </a:r>
          </a:p>
          <a:p>
            <a:pPr algn="just"/>
            <a:r>
              <a:rPr lang="en-ZA" altLang="en-US" sz="1600" b="1" u="sng" smtClean="0"/>
              <a:t>Actual expenditure:</a:t>
            </a:r>
            <a:r>
              <a:rPr lang="en-ZA" altLang="en-US" sz="1600" smtClean="0"/>
              <a:t> R 413 million was spent.</a:t>
            </a:r>
            <a:endParaRPr lang="en-ZA" altLang="en-US" sz="1600" b="1" u="sng" smtClean="0"/>
          </a:p>
          <a:p>
            <a:pPr algn="just"/>
            <a:r>
              <a:rPr lang="en-ZA" altLang="en-US" sz="1600" b="1" u="sng" smtClean="0"/>
              <a:t>Reasons for variance</a:t>
            </a:r>
            <a:r>
              <a:rPr lang="en-ZA" altLang="en-US" sz="1600" smtClean="0"/>
              <a:t>: The budget was over spent to address water shortages in drought stricken areas country-wide</a:t>
            </a:r>
            <a:endParaRPr lang="en-US" altLang="en-US" sz="1600" smtClean="0"/>
          </a:p>
          <a:p>
            <a:endParaRPr lang="en-ZA" altLang="en-US" sz="20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1484313" y="158750"/>
            <a:ext cx="7202487" cy="3667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WSIG  Schedule 6b Performance</a:t>
            </a:r>
          </a:p>
        </p:txBody>
      </p:sp>
      <p:sp>
        <p:nvSpPr>
          <p:cNvPr id="4915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EC69B3C-0F3A-4465-A825-FA278B031F0F}" type="slidenum">
              <a:rPr lang="en-US" sz="1400" smtClean="0"/>
              <a:pPr eaLnBrk="1" hangingPunct="1"/>
              <a:t>45</a:t>
            </a:fld>
            <a:endParaRPr lang="en-US" sz="1400" smtClean="0"/>
          </a:p>
        </p:txBody>
      </p:sp>
      <p:graphicFrame>
        <p:nvGraphicFramePr>
          <p:cNvPr id="5" name="Content Placeholder 4"/>
          <p:cNvGraphicFramePr>
            <a:graphicFrameLocks noGrp="1"/>
          </p:cNvGraphicFramePr>
          <p:nvPr>
            <p:ph idx="1"/>
          </p:nvPr>
        </p:nvGraphicFramePr>
        <p:xfrm>
          <a:off x="1484313" y="874713"/>
          <a:ext cx="7477124" cy="3716557"/>
        </p:xfrm>
        <a:graphic>
          <a:graphicData uri="http://schemas.openxmlformats.org/drawingml/2006/table">
            <a:tbl>
              <a:tblPr firstRow="1" bandRow="1">
                <a:tableStyleId>{F5AB1C69-6EDB-4FF4-983F-18BD219EF322}</a:tableStyleId>
              </a:tblPr>
              <a:tblGrid>
                <a:gridCol w="2477104"/>
                <a:gridCol w="2351919"/>
                <a:gridCol w="1386643"/>
                <a:gridCol w="1261458"/>
              </a:tblGrid>
              <a:tr h="518118">
                <a:tc rowSpan="2">
                  <a:txBody>
                    <a:bodyPr/>
                    <a:lstStyle/>
                    <a:p>
                      <a:r>
                        <a:rPr lang="en-ZA" sz="1400" dirty="0" smtClean="0">
                          <a:latin typeface="Arial" pitchFamily="34" charset="0"/>
                          <a:cs typeface="Arial" pitchFamily="34" charset="0"/>
                        </a:rPr>
                        <a:t>REGION</a:t>
                      </a:r>
                      <a:endParaRPr lang="en-ZA" sz="1400" dirty="0">
                        <a:latin typeface="Arial" pitchFamily="34" charset="0"/>
                        <a:cs typeface="Arial" pitchFamily="34" charset="0"/>
                      </a:endParaRPr>
                    </a:p>
                  </a:txBody>
                  <a:tcPr marL="91446" marR="91446" marT="45715" marB="45715"/>
                </a:tc>
                <a:tc rowSpan="2">
                  <a:txBody>
                    <a:bodyPr/>
                    <a:lstStyle/>
                    <a:p>
                      <a:r>
                        <a:rPr lang="en-ZA" sz="1400" dirty="0" smtClean="0">
                          <a:latin typeface="Arial" pitchFamily="34" charset="0"/>
                          <a:cs typeface="Arial" pitchFamily="34" charset="0"/>
                        </a:rPr>
                        <a:t>MUNICIPLAITY</a:t>
                      </a:r>
                      <a:endParaRPr lang="en-ZA" sz="1400" dirty="0">
                        <a:latin typeface="Arial" pitchFamily="34" charset="0"/>
                        <a:cs typeface="Arial" pitchFamily="34" charset="0"/>
                      </a:endParaRPr>
                    </a:p>
                  </a:txBody>
                  <a:tcPr marL="91446" marR="91446" marT="45715" marB="45715"/>
                </a:tc>
                <a:tc>
                  <a:txBody>
                    <a:bodyPr/>
                    <a:lstStyle/>
                    <a:p>
                      <a:r>
                        <a:rPr lang="en-ZA" sz="1400" dirty="0" smtClean="0">
                          <a:latin typeface="Arial" pitchFamily="34" charset="0"/>
                          <a:cs typeface="Arial" pitchFamily="34" charset="0"/>
                        </a:rPr>
                        <a:t>Allocation / Transferred</a:t>
                      </a:r>
                      <a:endParaRPr lang="en-ZA" sz="1400" dirty="0">
                        <a:latin typeface="Arial" pitchFamily="34" charset="0"/>
                        <a:cs typeface="Arial" pitchFamily="34" charset="0"/>
                      </a:endParaRPr>
                    </a:p>
                  </a:txBody>
                  <a:tcPr marL="91446" marR="91446" marT="45715" marB="45715"/>
                </a:tc>
                <a:tc>
                  <a:txBody>
                    <a:bodyPr/>
                    <a:lstStyle/>
                    <a:p>
                      <a:r>
                        <a:rPr lang="en-ZA" sz="1400" dirty="0" smtClean="0">
                          <a:latin typeface="Arial" pitchFamily="34" charset="0"/>
                          <a:cs typeface="Arial" pitchFamily="34" charset="0"/>
                        </a:rPr>
                        <a:t>Actual expenditure</a:t>
                      </a:r>
                      <a:endParaRPr lang="en-ZA" sz="1400" dirty="0">
                        <a:latin typeface="Arial" pitchFamily="34" charset="0"/>
                        <a:cs typeface="Arial" pitchFamily="34" charset="0"/>
                      </a:endParaRPr>
                    </a:p>
                  </a:txBody>
                  <a:tcPr marL="91446" marR="91446" marT="45715" marB="45715"/>
                </a:tc>
              </a:tr>
              <a:tr h="304774">
                <a:tc vMerge="1">
                  <a:txBody>
                    <a:bodyPr/>
                    <a:lstStyle/>
                    <a:p>
                      <a:endParaRPr lang="en-ZA"/>
                    </a:p>
                  </a:txBody>
                  <a:tcPr/>
                </a:tc>
                <a:tc vMerge="1">
                  <a:txBody>
                    <a:bodyPr/>
                    <a:lstStyle/>
                    <a:p>
                      <a:endParaRPr lang="en-ZA" sz="1400" dirty="0">
                        <a:latin typeface="Arial" pitchFamily="34" charset="0"/>
                        <a:cs typeface="Arial" pitchFamily="34" charset="0"/>
                      </a:endParaRPr>
                    </a:p>
                  </a:txBody>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15" marB="45715">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15" marB="45715">
                    <a:solidFill>
                      <a:schemeClr val="accent3"/>
                    </a:solidFill>
                  </a:tcPr>
                </a:tc>
              </a:tr>
              <a:tr h="304772">
                <a:tc>
                  <a:txBody>
                    <a:bodyPr/>
                    <a:lstStyle/>
                    <a:p>
                      <a:pPr algn="l" fontAlgn="b"/>
                      <a:r>
                        <a:rPr lang="en-ZA" sz="1400" b="0" i="0" u="none" strike="noStrike" dirty="0" smtClean="0">
                          <a:solidFill>
                            <a:srgbClr val="000000"/>
                          </a:solidFill>
                          <a:effectLst/>
                          <a:latin typeface="Arial" pitchFamily="34" charset="0"/>
                          <a:cs typeface="Arial" pitchFamily="34" charset="0"/>
                        </a:rPr>
                        <a:t>EASTERN CAPE</a:t>
                      </a:r>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dirty="0" err="1" smtClean="0">
                          <a:solidFill>
                            <a:srgbClr val="000000"/>
                          </a:solidFill>
                          <a:latin typeface="Arial" pitchFamily="34" charset="0"/>
                          <a:cs typeface="Arial" pitchFamily="34" charset="0"/>
                        </a:rPr>
                        <a:t>Intsika</a:t>
                      </a:r>
                      <a:r>
                        <a:rPr lang="en-ZA" sz="1400" b="0" i="0" u="none" strike="noStrike" dirty="0" smtClean="0">
                          <a:solidFill>
                            <a:srgbClr val="000000"/>
                          </a:solidFill>
                          <a:latin typeface="Arial" pitchFamily="34" charset="0"/>
                          <a:cs typeface="Arial" pitchFamily="34" charset="0"/>
                        </a:rPr>
                        <a:t> </a:t>
                      </a:r>
                      <a:r>
                        <a:rPr lang="en-ZA" sz="1400" b="0" i="0" u="none" strike="noStrike" dirty="0" err="1" smtClean="0">
                          <a:solidFill>
                            <a:srgbClr val="000000"/>
                          </a:solidFill>
                          <a:latin typeface="Arial" pitchFamily="34" charset="0"/>
                          <a:cs typeface="Arial" pitchFamily="34" charset="0"/>
                        </a:rPr>
                        <a:t>Yethu</a:t>
                      </a:r>
                      <a:r>
                        <a:rPr lang="en-ZA" sz="1400" b="0" i="0" u="none" strike="noStrike" dirty="0" smtClean="0">
                          <a:solidFill>
                            <a:srgbClr val="000000"/>
                          </a:solidFill>
                          <a:latin typeface="Arial" pitchFamily="34" charset="0"/>
                          <a:cs typeface="Arial" pitchFamily="34" charset="0"/>
                        </a:rPr>
                        <a:t> LM</a:t>
                      </a:r>
                    </a:p>
                  </a:txBody>
                  <a:tcPr marL="91451" marR="91451" marT="45714" marB="45714"/>
                </a:tc>
                <a:tc>
                  <a:txBody>
                    <a:bodyPr/>
                    <a:lstStyle/>
                    <a:p>
                      <a:pPr algn="ctr" fontAlgn="b"/>
                      <a:r>
                        <a:rPr lang="en-ZA" sz="1600" b="0" i="0" u="none" strike="noStrike" dirty="0" smtClean="0">
                          <a:solidFill>
                            <a:srgbClr val="000000"/>
                          </a:solidFill>
                          <a:latin typeface="Calibri"/>
                        </a:rPr>
                        <a:t>648 </a:t>
                      </a:r>
                      <a:endParaRPr lang="en-ZA" sz="1600" b="0" i="0" u="none" strike="noStrike" dirty="0">
                        <a:solidFill>
                          <a:srgbClr val="000000"/>
                        </a:solidFill>
                        <a:latin typeface="Calibri"/>
                      </a:endParaRPr>
                    </a:p>
                  </a:txBody>
                  <a:tcPr marL="9526" marR="9526" marT="9523" marB="0" anchor="ctr"/>
                </a:tc>
                <a:tc>
                  <a:txBody>
                    <a:bodyPr/>
                    <a:lstStyle/>
                    <a:p>
                      <a:pPr algn="ctr" fontAlgn="b"/>
                      <a:r>
                        <a:rPr lang="en-ZA" sz="1600" b="0" i="0" u="none" strike="noStrike" dirty="0" smtClean="0">
                          <a:solidFill>
                            <a:srgbClr val="000000"/>
                          </a:solidFill>
                          <a:latin typeface="Calibri"/>
                        </a:rPr>
                        <a:t>648 </a:t>
                      </a:r>
                      <a:endParaRPr lang="en-ZA" sz="1600" b="0" i="0" u="none" strike="noStrike" dirty="0">
                        <a:solidFill>
                          <a:srgbClr val="000000"/>
                        </a:solidFill>
                        <a:latin typeface="Calibri"/>
                      </a:endParaRPr>
                    </a:p>
                  </a:txBody>
                  <a:tcPr marL="9526" marR="9526" marT="9523" marB="0" anchor="ctr"/>
                </a:tc>
              </a:tr>
              <a:tr h="253346">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algn="l" fontAlgn="b"/>
                      <a:r>
                        <a:rPr lang="en-ZA" sz="1400" b="0" i="0" u="none" strike="noStrike" dirty="0">
                          <a:solidFill>
                            <a:srgbClr val="000000"/>
                          </a:solidFill>
                          <a:latin typeface="Arial" pitchFamily="34" charset="0"/>
                          <a:cs typeface="Arial" pitchFamily="34" charset="0"/>
                        </a:rPr>
                        <a:t>Ntabankulu </a:t>
                      </a:r>
                      <a:r>
                        <a:rPr lang="en-ZA" sz="1400" b="0" i="0" u="none" strike="noStrike" dirty="0" smtClean="0">
                          <a:solidFill>
                            <a:srgbClr val="000000"/>
                          </a:solidFill>
                          <a:latin typeface="Arial" pitchFamily="34" charset="0"/>
                          <a:cs typeface="Arial" pitchFamily="34" charset="0"/>
                        </a:rPr>
                        <a:t>LM</a:t>
                      </a:r>
                      <a:endParaRPr lang="en-ZA" sz="1400" b="0" i="0" u="none" strike="noStrike" dirty="0">
                        <a:solidFill>
                          <a:srgbClr val="000000"/>
                        </a:solidFill>
                        <a:latin typeface="Arial" pitchFamily="34" charset="0"/>
                        <a:cs typeface="Arial" pitchFamily="34" charset="0"/>
                      </a:endParaRPr>
                    </a:p>
                  </a:txBody>
                  <a:tcPr marL="9526" marR="9526" marT="9523" marB="0" anchor="b"/>
                </a:tc>
                <a:tc>
                  <a:txBody>
                    <a:bodyPr/>
                    <a:lstStyle/>
                    <a:p>
                      <a:pPr algn="ctr" fontAlgn="b"/>
                      <a:r>
                        <a:rPr lang="en-ZA" sz="1600" b="0" i="0" u="none" strike="noStrike" dirty="0" smtClean="0">
                          <a:solidFill>
                            <a:srgbClr val="000000"/>
                          </a:solidFill>
                          <a:latin typeface="Calibri"/>
                        </a:rPr>
                        <a:t>639</a:t>
                      </a:r>
                    </a:p>
                  </a:txBody>
                  <a:tcPr marL="9526" marR="9526" marT="9523" marB="0" anchor="ctr"/>
                </a:tc>
                <a:tc>
                  <a:txBody>
                    <a:bodyPr/>
                    <a:lstStyle/>
                    <a:p>
                      <a:pPr algn="ctr" fontAlgn="b"/>
                      <a:r>
                        <a:rPr lang="en-ZA" sz="1600" b="0" i="0" u="none" strike="noStrike" dirty="0" smtClean="0">
                          <a:solidFill>
                            <a:srgbClr val="000000"/>
                          </a:solidFill>
                          <a:latin typeface="Calibri"/>
                        </a:rPr>
                        <a:t>639</a:t>
                      </a:r>
                    </a:p>
                  </a:txBody>
                  <a:tcPr marL="9526" marR="9526" marT="9523" marB="0" anchor="ctr"/>
                </a:tc>
              </a:tr>
              <a:tr h="253346">
                <a:tc>
                  <a:txBody>
                    <a:bodyPr/>
                    <a:lstStyle/>
                    <a:p>
                      <a:pPr algn="l" fontAlgn="b"/>
                      <a:endParaRPr lang="en-US"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err="1" smtClean="0">
                          <a:solidFill>
                            <a:srgbClr val="000000"/>
                          </a:solidFill>
                          <a:latin typeface="Arial" pitchFamily="34" charset="0"/>
                          <a:cs typeface="Arial" pitchFamily="34" charset="0"/>
                        </a:rPr>
                        <a:t>Emalahleni</a:t>
                      </a:r>
                      <a:r>
                        <a:rPr lang="en-ZA" sz="1400" b="0" i="0" u="none" strike="noStrike" dirty="0" smtClean="0">
                          <a:solidFill>
                            <a:srgbClr val="000000"/>
                          </a:solidFill>
                          <a:latin typeface="Arial" pitchFamily="34" charset="0"/>
                          <a:cs typeface="Arial" pitchFamily="34" charset="0"/>
                        </a:rPr>
                        <a:t> LM</a:t>
                      </a:r>
                    </a:p>
                  </a:txBody>
                  <a:tcPr marL="9526" marR="9526" marT="9523" marB="0" anchor="b"/>
                </a:tc>
                <a:tc>
                  <a:txBody>
                    <a:bodyPr/>
                    <a:lstStyle/>
                    <a:p>
                      <a:pPr algn="ctr" fontAlgn="b"/>
                      <a:r>
                        <a:rPr lang="en-ZA" sz="1600" b="0" i="0" u="none" strike="noStrike" dirty="0" smtClean="0">
                          <a:solidFill>
                            <a:srgbClr val="000000"/>
                          </a:solidFill>
                          <a:latin typeface="Calibri"/>
                        </a:rPr>
                        <a:t>770 </a:t>
                      </a:r>
                      <a:endParaRPr lang="en-ZA" sz="1600" b="0" i="0" u="none" strike="noStrike" dirty="0">
                        <a:solidFill>
                          <a:srgbClr val="000000"/>
                        </a:solidFill>
                        <a:latin typeface="Calibri"/>
                      </a:endParaRPr>
                    </a:p>
                  </a:txBody>
                  <a:tcPr marL="9526" marR="9526" marT="9523" marB="0" anchor="ctr"/>
                </a:tc>
                <a:tc>
                  <a:txBody>
                    <a:bodyPr/>
                    <a:lstStyle/>
                    <a:p>
                      <a:pPr algn="ctr" fontAlgn="b"/>
                      <a:r>
                        <a:rPr lang="en-ZA" sz="1600" b="0" i="0" u="none" strike="noStrike" dirty="0" smtClean="0">
                          <a:solidFill>
                            <a:srgbClr val="000000"/>
                          </a:solidFill>
                          <a:latin typeface="Calibri"/>
                        </a:rPr>
                        <a:t>770 </a:t>
                      </a:r>
                      <a:endParaRPr lang="en-ZA" sz="1600" b="0" i="0" u="none" strike="noStrike" dirty="0">
                        <a:solidFill>
                          <a:srgbClr val="000000"/>
                        </a:solidFill>
                        <a:latin typeface="Calibri"/>
                      </a:endParaRPr>
                    </a:p>
                  </a:txBody>
                  <a:tcPr marL="9526" marR="9526" marT="9523" marB="0" anchor="ctr"/>
                </a:tc>
              </a:tr>
              <a:tr h="335250">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r>
                        <a:rPr lang="en-ZA" sz="1400" dirty="0" err="1" smtClean="0">
                          <a:latin typeface="Arial" pitchFamily="34" charset="0"/>
                          <a:cs typeface="Arial" pitchFamily="34" charset="0"/>
                        </a:rPr>
                        <a:t>Mbhashe</a:t>
                      </a:r>
                      <a:endParaRPr lang="en-ZA" sz="1400" dirty="0">
                        <a:latin typeface="Arial" pitchFamily="34" charset="0"/>
                        <a:cs typeface="Arial" pitchFamily="34" charset="0"/>
                      </a:endParaRPr>
                    </a:p>
                  </a:txBody>
                  <a:tcPr marL="91451" marR="91451" marT="45714" marB="45714"/>
                </a:tc>
                <a:tc>
                  <a:txBody>
                    <a:bodyPr/>
                    <a:lstStyle/>
                    <a:p>
                      <a:pPr algn="ctr"/>
                      <a:r>
                        <a:rPr lang="en-ZA" sz="1600" dirty="0" smtClean="0"/>
                        <a:t>1</a:t>
                      </a:r>
                      <a:r>
                        <a:rPr lang="en-ZA" sz="1600" baseline="0" dirty="0" smtClean="0"/>
                        <a:t> 332 </a:t>
                      </a:r>
                      <a:endParaRPr lang="en-ZA" sz="1600" dirty="0"/>
                    </a:p>
                  </a:txBody>
                  <a:tcPr marL="91451" marR="91451" marT="45714" marB="45714"/>
                </a:tc>
                <a:tc>
                  <a:txBody>
                    <a:bodyPr/>
                    <a:lstStyle/>
                    <a:p>
                      <a:pPr algn="ctr"/>
                      <a:r>
                        <a:rPr lang="en-ZA" sz="1600" dirty="0" smtClean="0"/>
                        <a:t>1</a:t>
                      </a:r>
                      <a:r>
                        <a:rPr lang="en-ZA" sz="1600" baseline="0" dirty="0" smtClean="0"/>
                        <a:t> 332 </a:t>
                      </a:r>
                      <a:endParaRPr lang="en-ZA" sz="1600" dirty="0"/>
                    </a:p>
                  </a:txBody>
                  <a:tcPr marL="91451" marR="91451" marT="45714" marB="45714"/>
                </a:tc>
              </a:tr>
              <a:tr h="335250">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r>
                        <a:rPr lang="en-ZA" sz="1400" dirty="0" err="1" smtClean="0">
                          <a:latin typeface="Arial" pitchFamily="34" charset="0"/>
                          <a:cs typeface="Arial" pitchFamily="34" charset="0"/>
                        </a:rPr>
                        <a:t>Mbizana</a:t>
                      </a:r>
                      <a:endParaRPr lang="en-ZA" sz="1400" dirty="0">
                        <a:latin typeface="Arial" pitchFamily="34" charset="0"/>
                        <a:cs typeface="Arial" pitchFamily="34" charset="0"/>
                      </a:endParaRPr>
                    </a:p>
                  </a:txBody>
                  <a:tcPr marL="91451" marR="91451" marT="45714" marB="45714"/>
                </a:tc>
                <a:tc>
                  <a:txBody>
                    <a:bodyPr/>
                    <a:lstStyle/>
                    <a:p>
                      <a:pPr algn="ctr"/>
                      <a:r>
                        <a:rPr lang="en-ZA" sz="1600" dirty="0" smtClean="0"/>
                        <a:t> 633 </a:t>
                      </a:r>
                      <a:endParaRPr lang="en-ZA" sz="1600" dirty="0"/>
                    </a:p>
                  </a:txBody>
                  <a:tcPr marL="91451" marR="91451" marT="45714" marB="45714"/>
                </a:tc>
                <a:tc>
                  <a:txBody>
                    <a:bodyPr/>
                    <a:lstStyle/>
                    <a:p>
                      <a:pPr algn="ctr"/>
                      <a:r>
                        <a:rPr lang="en-ZA" sz="1600" dirty="0" smtClean="0"/>
                        <a:t> 633 </a:t>
                      </a:r>
                      <a:endParaRPr lang="en-ZA" sz="1600" dirty="0"/>
                    </a:p>
                  </a:txBody>
                  <a:tcPr marL="91451" marR="91451" marT="45714" marB="45714"/>
                </a:tc>
              </a:tr>
              <a:tr h="335250">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r>
                        <a:rPr lang="en-ZA" sz="1400" dirty="0" err="1" smtClean="0">
                          <a:latin typeface="Arial" pitchFamily="34" charset="0"/>
                          <a:cs typeface="Arial" pitchFamily="34" charset="0"/>
                        </a:rPr>
                        <a:t>Port’st</a:t>
                      </a:r>
                      <a:r>
                        <a:rPr lang="en-ZA" sz="1400" baseline="0" dirty="0" smtClean="0">
                          <a:latin typeface="Arial" pitchFamily="34" charset="0"/>
                          <a:cs typeface="Arial" pitchFamily="34" charset="0"/>
                        </a:rPr>
                        <a:t> Johns</a:t>
                      </a:r>
                      <a:endParaRPr lang="en-ZA" sz="1400" dirty="0">
                        <a:latin typeface="Arial" pitchFamily="34" charset="0"/>
                        <a:cs typeface="Arial" pitchFamily="34" charset="0"/>
                      </a:endParaRPr>
                    </a:p>
                  </a:txBody>
                  <a:tcPr marL="91451" marR="91451" marT="45714" marB="45714"/>
                </a:tc>
                <a:tc>
                  <a:txBody>
                    <a:bodyPr/>
                    <a:lstStyle/>
                    <a:p>
                      <a:pPr algn="ctr"/>
                      <a:r>
                        <a:rPr lang="en-ZA" sz="1600" dirty="0" smtClean="0"/>
                        <a:t> 660 </a:t>
                      </a:r>
                      <a:endParaRPr lang="en-ZA" sz="1600" dirty="0"/>
                    </a:p>
                  </a:txBody>
                  <a:tcPr marL="91451" marR="91451" marT="45714" marB="45714"/>
                </a:tc>
                <a:tc>
                  <a:txBody>
                    <a:bodyPr/>
                    <a:lstStyle/>
                    <a:p>
                      <a:pPr algn="ctr"/>
                      <a:r>
                        <a:rPr lang="en-ZA" sz="1600" dirty="0" smtClean="0"/>
                        <a:t> 660 </a:t>
                      </a:r>
                      <a:endParaRPr lang="en-ZA" sz="1600" dirty="0"/>
                    </a:p>
                  </a:txBody>
                  <a:tcPr marL="91451" marR="91451" marT="45714" marB="45714"/>
                </a:tc>
              </a:tr>
              <a:tr h="335250">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r>
                        <a:rPr lang="en-ZA" sz="1400" dirty="0" err="1" smtClean="0">
                          <a:latin typeface="Arial" pitchFamily="34" charset="0"/>
                          <a:cs typeface="Arial" pitchFamily="34" charset="0"/>
                        </a:rPr>
                        <a:t>Elundini</a:t>
                      </a:r>
                      <a:endParaRPr lang="en-ZA" sz="1400" dirty="0">
                        <a:latin typeface="Arial" pitchFamily="34" charset="0"/>
                        <a:cs typeface="Arial" pitchFamily="34" charset="0"/>
                      </a:endParaRPr>
                    </a:p>
                  </a:txBody>
                  <a:tcPr marL="91451" marR="91451" marT="45714" marB="45714"/>
                </a:tc>
                <a:tc>
                  <a:txBody>
                    <a:bodyPr/>
                    <a:lstStyle/>
                    <a:p>
                      <a:pPr algn="ctr"/>
                      <a:r>
                        <a:rPr lang="en-ZA" sz="1600" dirty="0" smtClean="0"/>
                        <a:t> 600 </a:t>
                      </a:r>
                      <a:endParaRPr lang="en-ZA" sz="1600" dirty="0"/>
                    </a:p>
                  </a:txBody>
                  <a:tcPr marL="91451" marR="91451" marT="45714" marB="45714"/>
                </a:tc>
                <a:tc>
                  <a:txBody>
                    <a:bodyPr/>
                    <a:lstStyle/>
                    <a:p>
                      <a:pPr algn="ctr"/>
                      <a:r>
                        <a:rPr lang="en-ZA" sz="1600" dirty="0" smtClean="0"/>
                        <a:t> 600 </a:t>
                      </a:r>
                      <a:endParaRPr lang="en-ZA" sz="1600" dirty="0"/>
                    </a:p>
                  </a:txBody>
                  <a:tcPr marL="91451" marR="91451" marT="45714" marB="45714"/>
                </a:tc>
              </a:tr>
              <a:tr h="518116">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3"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King </a:t>
                      </a:r>
                      <a:r>
                        <a:rPr lang="en-ZA" sz="1400" dirty="0" err="1" smtClean="0">
                          <a:latin typeface="Arial" pitchFamily="34" charset="0"/>
                          <a:cs typeface="Arial" pitchFamily="34" charset="0"/>
                        </a:rPr>
                        <a:t>Sabatha</a:t>
                      </a:r>
                      <a:r>
                        <a:rPr lang="en-ZA" sz="1400" dirty="0" smtClean="0">
                          <a:latin typeface="Arial" pitchFamily="34" charset="0"/>
                          <a:cs typeface="Arial" pitchFamily="34" charset="0"/>
                        </a:rPr>
                        <a:t> </a:t>
                      </a:r>
                      <a:r>
                        <a:rPr lang="en-ZA" sz="1400" dirty="0" err="1" smtClean="0">
                          <a:latin typeface="Arial" pitchFamily="34" charset="0"/>
                          <a:cs typeface="Arial" pitchFamily="34" charset="0"/>
                        </a:rPr>
                        <a:t>Ndalindyebo</a:t>
                      </a:r>
                      <a:r>
                        <a:rPr lang="en-ZA" sz="1400" baseline="0" dirty="0" smtClean="0">
                          <a:latin typeface="Arial" pitchFamily="34" charset="0"/>
                          <a:cs typeface="Arial" pitchFamily="34" charset="0"/>
                        </a:rPr>
                        <a:t>(KSD)</a:t>
                      </a:r>
                      <a:endParaRPr lang="en-ZA" sz="1400" dirty="0" smtClean="0">
                        <a:latin typeface="Arial" pitchFamily="34" charset="0"/>
                        <a:cs typeface="Arial" pitchFamily="34" charset="0"/>
                      </a:endParaRPr>
                    </a:p>
                  </a:txBody>
                  <a:tcPr marL="91451" marR="91451" marT="45714" marB="4571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dirty="0" smtClean="0"/>
                        <a:t> 600 </a:t>
                      </a:r>
                    </a:p>
                  </a:txBody>
                  <a:tcPr marL="91451" marR="91451" marT="45714" marB="4571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dirty="0" smtClean="0"/>
                        <a:t> 600 </a:t>
                      </a:r>
                    </a:p>
                  </a:txBody>
                  <a:tcPr marL="91451" marR="91451" marT="45714" marB="45714"/>
                </a:tc>
              </a:tr>
              <a:tr h="222868">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EASTERN CAPE</a:t>
                      </a:r>
                      <a:endParaRPr lang="en-ZA" sz="1400" b="1" i="0" u="none" strike="noStrike" dirty="0">
                        <a:solidFill>
                          <a:srgbClr val="000000"/>
                        </a:solidFill>
                        <a:effectLst/>
                        <a:latin typeface="Arial" pitchFamily="34" charset="0"/>
                        <a:cs typeface="Arial" pitchFamily="34" charset="0"/>
                      </a:endParaRPr>
                    </a:p>
                  </a:txBody>
                  <a:tcPr marL="9526" marR="9526" marT="9523"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ctr" fontAlgn="b"/>
                      <a:r>
                        <a:rPr lang="en-ZA" sz="1400" b="1" i="0" u="none" strike="noStrike" dirty="0" smtClean="0">
                          <a:solidFill>
                            <a:srgbClr val="000000"/>
                          </a:solidFill>
                          <a:effectLst/>
                          <a:latin typeface="Arial" pitchFamily="34" charset="0"/>
                          <a:cs typeface="Arial" pitchFamily="34" charset="0"/>
                        </a:rPr>
                        <a:t>5 883</a:t>
                      </a:r>
                      <a:endParaRPr lang="en-ZA" sz="1400" b="1" i="0" u="none" strike="noStrike" dirty="0">
                        <a:solidFill>
                          <a:srgbClr val="000000"/>
                        </a:solidFill>
                        <a:effectLst/>
                        <a:latin typeface="Arial" pitchFamily="34" charset="0"/>
                        <a:cs typeface="Arial" pitchFamily="34" charset="0"/>
                      </a:endParaRPr>
                    </a:p>
                  </a:txBody>
                  <a:tcPr marL="9526" marR="9526" marT="9523" marB="0"/>
                </a:tc>
                <a:tc>
                  <a:txBody>
                    <a:bodyPr/>
                    <a:lstStyle/>
                    <a:p>
                      <a:pPr algn="ctr" fontAlgn="b"/>
                      <a:r>
                        <a:rPr lang="en-ZA" sz="1400" b="1" i="0" u="none" strike="noStrike" dirty="0" smtClean="0">
                          <a:solidFill>
                            <a:srgbClr val="000000"/>
                          </a:solidFill>
                          <a:effectLst/>
                          <a:latin typeface="Arial" pitchFamily="34" charset="0"/>
                          <a:cs typeface="Arial" pitchFamily="34" charset="0"/>
                        </a:rPr>
                        <a:t>5 883</a:t>
                      </a:r>
                      <a:endParaRPr lang="en-ZA" sz="1400" b="1" i="0" u="none" strike="noStrike" dirty="0">
                        <a:solidFill>
                          <a:srgbClr val="000000"/>
                        </a:solidFill>
                        <a:effectLst/>
                        <a:latin typeface="Arial" pitchFamily="34" charset="0"/>
                        <a:cs typeface="Arial" pitchFamily="34" charset="0"/>
                      </a:endParaRPr>
                    </a:p>
                  </a:txBody>
                  <a:tcPr marL="9526" marR="9526" marT="9523" marB="0"/>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914400" y="158750"/>
            <a:ext cx="8047038" cy="6445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WSIG  Schedule 6b Performance</a:t>
            </a:r>
          </a:p>
        </p:txBody>
      </p:sp>
      <p:sp>
        <p:nvSpPr>
          <p:cNvPr id="5017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4B58D2E-1523-4146-A928-464F66138D8A}" type="slidenum">
              <a:rPr lang="en-US" sz="1400" smtClean="0"/>
              <a:pPr eaLnBrk="1" hangingPunct="1"/>
              <a:t>46</a:t>
            </a:fld>
            <a:endParaRPr lang="en-US" sz="1400" smtClean="0"/>
          </a:p>
        </p:txBody>
      </p:sp>
      <p:graphicFrame>
        <p:nvGraphicFramePr>
          <p:cNvPr id="6" name="Content Placeholder 4"/>
          <p:cNvGraphicFramePr>
            <a:graphicFrameLocks noGrp="1"/>
          </p:cNvGraphicFramePr>
          <p:nvPr>
            <p:ph idx="1"/>
          </p:nvPr>
        </p:nvGraphicFramePr>
        <p:xfrm>
          <a:off x="1484313" y="1308100"/>
          <a:ext cx="7477124" cy="4373636"/>
        </p:xfrm>
        <a:graphic>
          <a:graphicData uri="http://schemas.openxmlformats.org/drawingml/2006/table">
            <a:tbl>
              <a:tblPr firstRow="1" bandRow="1">
                <a:tableStyleId>{F5AB1C69-6EDB-4FF4-983F-18BD219EF322}</a:tableStyleId>
              </a:tblPr>
              <a:tblGrid>
                <a:gridCol w="2477104"/>
                <a:gridCol w="2477104"/>
                <a:gridCol w="1261458"/>
                <a:gridCol w="1261458"/>
              </a:tblGrid>
              <a:tr h="518147">
                <a:tc rowSpan="2">
                  <a:txBody>
                    <a:bodyPr/>
                    <a:lstStyle/>
                    <a:p>
                      <a:r>
                        <a:rPr lang="en-ZA" sz="1400" dirty="0" smtClean="0">
                          <a:latin typeface="Arial" pitchFamily="34" charset="0"/>
                          <a:cs typeface="Arial" pitchFamily="34" charset="0"/>
                        </a:rPr>
                        <a:t>REGION</a:t>
                      </a:r>
                      <a:endParaRPr lang="en-ZA" sz="1400" dirty="0">
                        <a:latin typeface="Arial" pitchFamily="34" charset="0"/>
                        <a:cs typeface="Arial" pitchFamily="34" charset="0"/>
                      </a:endParaRPr>
                    </a:p>
                  </a:txBody>
                  <a:tcPr marL="91446" marR="91446"/>
                </a:tc>
                <a:tc rowSpan="2">
                  <a:txBody>
                    <a:bodyPr/>
                    <a:lstStyle/>
                    <a:p>
                      <a:r>
                        <a:rPr lang="en-ZA" sz="1400" dirty="0" smtClean="0">
                          <a:latin typeface="Arial" pitchFamily="34" charset="0"/>
                          <a:cs typeface="Arial" pitchFamily="34" charset="0"/>
                        </a:rPr>
                        <a:t>MUNICIPLAITY</a:t>
                      </a:r>
                      <a:endParaRPr lang="en-ZA" sz="1400" dirty="0">
                        <a:latin typeface="Arial" pitchFamily="34" charset="0"/>
                        <a:cs typeface="Arial" pitchFamily="34" charset="0"/>
                      </a:endParaRPr>
                    </a:p>
                  </a:txBody>
                  <a:tcPr marL="91446" marR="91446"/>
                </a:tc>
                <a:tc>
                  <a:txBody>
                    <a:bodyPr/>
                    <a:lstStyle/>
                    <a:p>
                      <a:r>
                        <a:rPr lang="en-ZA" sz="1400" dirty="0" smtClean="0">
                          <a:latin typeface="Arial" pitchFamily="34" charset="0"/>
                          <a:cs typeface="Arial" pitchFamily="34" charset="0"/>
                        </a:rPr>
                        <a:t>Allocation / Transferred</a:t>
                      </a:r>
                      <a:endParaRPr lang="en-ZA" sz="1400" dirty="0">
                        <a:latin typeface="Arial" pitchFamily="34" charset="0"/>
                        <a:cs typeface="Arial" pitchFamily="34" charset="0"/>
                      </a:endParaRPr>
                    </a:p>
                  </a:txBody>
                  <a:tcPr marL="91446" marR="91446"/>
                </a:tc>
                <a:tc>
                  <a:txBody>
                    <a:bodyPr/>
                    <a:lstStyle/>
                    <a:p>
                      <a:r>
                        <a:rPr lang="en-ZA" sz="1400" dirty="0" smtClean="0">
                          <a:latin typeface="Arial" pitchFamily="34" charset="0"/>
                          <a:cs typeface="Arial" pitchFamily="34" charset="0"/>
                        </a:rPr>
                        <a:t>Actual expenditure</a:t>
                      </a:r>
                      <a:endParaRPr lang="en-ZA" sz="1400" dirty="0">
                        <a:latin typeface="Arial" pitchFamily="34" charset="0"/>
                        <a:cs typeface="Arial" pitchFamily="34" charset="0"/>
                      </a:endParaRPr>
                    </a:p>
                  </a:txBody>
                  <a:tcPr marL="91446" marR="91446"/>
                </a:tc>
              </a:tr>
              <a:tr h="304793">
                <a:tc vMerge="1">
                  <a:txBody>
                    <a:bodyPr/>
                    <a:lstStyle/>
                    <a:p>
                      <a:endParaRPr lang="en-ZA"/>
                    </a:p>
                  </a:txBody>
                  <a:tcPr/>
                </a:tc>
                <a:tc vMerge="1">
                  <a:txBody>
                    <a:bodyPr/>
                    <a:lstStyle/>
                    <a:p>
                      <a:endParaRPr lang="en-ZA" sz="1400" dirty="0">
                        <a:latin typeface="Arial" pitchFamily="34" charset="0"/>
                        <a:cs typeface="Arial" pitchFamily="34" charset="0"/>
                      </a:endParaRPr>
                    </a:p>
                  </a:txBody>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a:solidFill>
                      <a:schemeClr val="accent3"/>
                    </a:solidFill>
                  </a:tcPr>
                </a:tc>
              </a:tr>
              <a:tr h="304793">
                <a:tc>
                  <a:txBody>
                    <a:bodyPr/>
                    <a:lstStyle/>
                    <a:p>
                      <a:pPr algn="l" fontAlgn="b"/>
                      <a:r>
                        <a:rPr lang="en-ZA" sz="1400" b="0" i="0" u="none" strike="noStrike" dirty="0" smtClean="0">
                          <a:solidFill>
                            <a:srgbClr val="000000"/>
                          </a:solidFill>
                          <a:effectLst/>
                          <a:latin typeface="Arial" pitchFamily="34" charset="0"/>
                          <a:cs typeface="Arial" pitchFamily="34" charset="0"/>
                        </a:rPr>
                        <a:t>FREE STATE</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a:r>
                        <a:rPr lang="en-ZA" sz="1400" dirty="0" smtClean="0">
                          <a:latin typeface="Arial" pitchFamily="34" charset="0"/>
                          <a:cs typeface="Arial" pitchFamily="34" charset="0"/>
                        </a:rPr>
                        <a:t>Maluti- A-</a:t>
                      </a:r>
                      <a:r>
                        <a:rPr lang="en-ZA" sz="1400" dirty="0" err="1" smtClean="0">
                          <a:latin typeface="Arial" pitchFamily="34" charset="0"/>
                          <a:cs typeface="Arial" pitchFamily="34" charset="0"/>
                        </a:rPr>
                        <a:t>Phofung</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1437" marR="91437" anchor="ctr"/>
                </a:tc>
                <a:tc>
                  <a:txBody>
                    <a:bodyPr/>
                    <a:lstStyle/>
                    <a:p>
                      <a:pPr algn="r" fontAlgn="b"/>
                      <a:r>
                        <a:rPr lang="en-ZA" sz="1400" b="0" i="0" u="none" strike="noStrike" dirty="0" smtClean="0">
                          <a:solidFill>
                            <a:srgbClr val="000000"/>
                          </a:solidFill>
                          <a:latin typeface="Arial" pitchFamily="34" charset="0"/>
                          <a:cs typeface="Arial" pitchFamily="34" charset="0"/>
                        </a:rPr>
                        <a:t>14 520</a:t>
                      </a:r>
                      <a:endParaRPr lang="en-ZA"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r" fontAlgn="b"/>
                      <a:r>
                        <a:rPr lang="en-ZA" sz="1400" b="0" i="0" u="none" strike="noStrike" dirty="0" smtClean="0">
                          <a:solidFill>
                            <a:srgbClr val="000000"/>
                          </a:solidFill>
                          <a:latin typeface="Arial" pitchFamily="34" charset="0"/>
                          <a:cs typeface="Arial" pitchFamily="34" charset="0"/>
                        </a:rPr>
                        <a:t>14 520</a:t>
                      </a:r>
                      <a:endParaRPr lang="en-ZA" sz="1400" b="0" i="0" u="none" strike="noStrike" dirty="0">
                        <a:solidFill>
                          <a:srgbClr val="000000"/>
                        </a:solidFill>
                        <a:latin typeface="Arial" pitchFamily="34" charset="0"/>
                        <a:cs typeface="Arial" pitchFamily="34" charset="0"/>
                      </a:endParaRPr>
                    </a:p>
                  </a:txBody>
                  <a:tcPr marL="9525" marR="9525" marT="9525" marB="0" anchor="ctr"/>
                </a:tc>
              </a:tr>
              <a:tr h="242254">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err="1" smtClean="0">
                          <a:solidFill>
                            <a:srgbClr val="000000"/>
                          </a:solidFill>
                          <a:latin typeface="Arial" pitchFamily="34" charset="0"/>
                          <a:cs typeface="Arial" pitchFamily="34" charset="0"/>
                        </a:rPr>
                        <a:t>Moqhaka</a:t>
                      </a:r>
                      <a:r>
                        <a:rPr lang="en-ZA" sz="1400" b="0" i="0" u="none" strike="noStrike" dirty="0" smtClean="0">
                          <a:solidFill>
                            <a:srgbClr val="000000"/>
                          </a:solidFill>
                          <a:latin typeface="Arial" pitchFamily="34" charset="0"/>
                          <a:cs typeface="Arial" pitchFamily="34" charset="0"/>
                        </a:rPr>
                        <a:t> LM</a:t>
                      </a:r>
                      <a:endParaRPr lang="en-ZA"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r" fontAlgn="b"/>
                      <a:r>
                        <a:rPr lang="en-ZA" sz="1400" b="0" i="0" u="none" strike="noStrike" dirty="0" smtClean="0">
                          <a:solidFill>
                            <a:srgbClr val="000000"/>
                          </a:solidFill>
                          <a:latin typeface="Arial" pitchFamily="34" charset="0"/>
                          <a:cs typeface="Arial" pitchFamily="34" charset="0"/>
                        </a:rPr>
                        <a:t>4 200</a:t>
                      </a:r>
                      <a:endParaRPr lang="en-ZA"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r" fontAlgn="b"/>
                      <a:r>
                        <a:rPr lang="en-ZA" sz="1400" b="0" i="0" u="none" strike="noStrike" dirty="0" smtClean="0">
                          <a:solidFill>
                            <a:srgbClr val="000000"/>
                          </a:solidFill>
                          <a:latin typeface="Arial" pitchFamily="34" charset="0"/>
                          <a:cs typeface="Arial" pitchFamily="34" charset="0"/>
                        </a:rPr>
                        <a:t>4 200</a:t>
                      </a:r>
                      <a:endParaRPr lang="en-ZA" sz="1400" b="0" i="0" u="none" strike="noStrike" dirty="0">
                        <a:solidFill>
                          <a:srgbClr val="000000"/>
                        </a:solidFill>
                        <a:latin typeface="Arial" pitchFamily="34" charset="0"/>
                        <a:cs typeface="Arial" pitchFamily="34" charset="0"/>
                      </a:endParaRPr>
                    </a:p>
                  </a:txBody>
                  <a:tcPr marL="9525" marR="9525" marT="9525" marB="0" anchor="ctr"/>
                </a:tc>
              </a:tr>
              <a:tr h="222878">
                <a:tc>
                  <a:txBody>
                    <a:bodyPr/>
                    <a:lstStyle/>
                    <a:p>
                      <a:pPr algn="l" fontAlgn="b"/>
                      <a:endParaRPr lang="en-US"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err="1" smtClean="0">
                          <a:solidFill>
                            <a:srgbClr val="000000"/>
                          </a:solidFill>
                          <a:latin typeface="Arial" pitchFamily="34" charset="0"/>
                          <a:cs typeface="Arial" pitchFamily="34" charset="0"/>
                        </a:rPr>
                        <a:t>Setsoto</a:t>
                      </a:r>
                      <a:r>
                        <a:rPr lang="en-ZA" sz="1400" b="0" i="0" u="none" strike="noStrike" dirty="0" smtClean="0">
                          <a:solidFill>
                            <a:srgbClr val="000000"/>
                          </a:solidFill>
                          <a:latin typeface="Arial" pitchFamily="34" charset="0"/>
                          <a:cs typeface="Arial" pitchFamily="34" charset="0"/>
                        </a:rPr>
                        <a:t> LM</a:t>
                      </a:r>
                      <a:endParaRPr lang="en-ZA"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r" fontAlgn="b"/>
                      <a:r>
                        <a:rPr lang="en-ZA" sz="1400" b="0" i="0" u="none" strike="noStrike" dirty="0" smtClean="0">
                          <a:solidFill>
                            <a:srgbClr val="000000"/>
                          </a:solidFill>
                          <a:latin typeface="Arial" pitchFamily="34" charset="0"/>
                          <a:cs typeface="Arial" pitchFamily="34" charset="0"/>
                        </a:rPr>
                        <a:t>1 720</a:t>
                      </a:r>
                      <a:endParaRPr lang="en-ZA"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r" fontAlgn="b"/>
                      <a:r>
                        <a:rPr lang="en-ZA" sz="1400" b="0" i="0" u="none" strike="noStrike" dirty="0" smtClean="0">
                          <a:solidFill>
                            <a:srgbClr val="000000"/>
                          </a:solidFill>
                          <a:latin typeface="Arial" pitchFamily="34" charset="0"/>
                          <a:cs typeface="Arial" pitchFamily="34" charset="0"/>
                        </a:rPr>
                        <a:t>1 720</a:t>
                      </a:r>
                      <a:endParaRPr lang="en-ZA" sz="1400" b="0" i="0" u="none" strike="noStrike" dirty="0">
                        <a:solidFill>
                          <a:srgbClr val="000000"/>
                        </a:solidFill>
                        <a:latin typeface="Arial" pitchFamily="34" charset="0"/>
                        <a:cs typeface="Arial" pitchFamily="34" charset="0"/>
                      </a:endParaRPr>
                    </a:p>
                  </a:txBody>
                  <a:tcPr marL="9525" marR="9525" marT="9525" marB="0" anchor="ctr"/>
                </a:tc>
              </a:tr>
              <a:tr h="304793">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l"/>
                      <a:r>
                        <a:rPr lang="en-ZA" sz="1400" dirty="0" err="1" smtClean="0">
                          <a:latin typeface="Arial" pitchFamily="34" charset="0"/>
                          <a:cs typeface="Arial" pitchFamily="34" charset="0"/>
                        </a:rPr>
                        <a:t>Mafube</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1437" marR="91437" anchor="ctr"/>
                </a:tc>
                <a:tc>
                  <a:txBody>
                    <a:bodyPr/>
                    <a:lstStyle/>
                    <a:p>
                      <a:pPr algn="r"/>
                      <a:r>
                        <a:rPr lang="en-ZA" sz="1400" dirty="0" smtClean="0">
                          <a:latin typeface="Arial" pitchFamily="34" charset="0"/>
                          <a:cs typeface="Arial" pitchFamily="34" charset="0"/>
                        </a:rPr>
                        <a:t>660</a:t>
                      </a:r>
                      <a:endParaRPr lang="en-ZA" sz="1400" dirty="0">
                        <a:latin typeface="Arial" pitchFamily="34" charset="0"/>
                        <a:cs typeface="Arial" pitchFamily="34" charset="0"/>
                      </a:endParaRPr>
                    </a:p>
                  </a:txBody>
                  <a:tcPr marL="91437" marR="91437" anchor="ctr"/>
                </a:tc>
                <a:tc>
                  <a:txBody>
                    <a:bodyPr/>
                    <a:lstStyle/>
                    <a:p>
                      <a:pPr algn="r"/>
                      <a:r>
                        <a:rPr lang="en-ZA" sz="1400" dirty="0" smtClean="0">
                          <a:latin typeface="Arial" pitchFamily="34" charset="0"/>
                          <a:cs typeface="Arial" pitchFamily="34" charset="0"/>
                        </a:rPr>
                        <a:t>660</a:t>
                      </a:r>
                      <a:endParaRPr lang="en-ZA" sz="1400" dirty="0">
                        <a:latin typeface="Arial" pitchFamily="34" charset="0"/>
                        <a:cs typeface="Arial" pitchFamily="34" charset="0"/>
                      </a:endParaRPr>
                    </a:p>
                  </a:txBody>
                  <a:tcPr marL="91437" marR="91437" marT="45715" marB="45715" anchor="ctr"/>
                </a:tc>
              </a:tr>
              <a:tr h="222878">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FREE STATE</a:t>
                      </a:r>
                      <a:endParaRPr lang="en-ZA" sz="1400" b="1" i="0" u="none" strike="noStrike" dirty="0">
                        <a:solidFill>
                          <a:srgbClr val="000000"/>
                        </a:solidFill>
                        <a:effectLst/>
                        <a:latin typeface="Arial" pitchFamily="34" charset="0"/>
                        <a:cs typeface="Arial" pitchFamily="34" charset="0"/>
                      </a:endParaRPr>
                    </a:p>
                  </a:txBody>
                  <a:tcPr marL="9526" marR="9526" marT="9525"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21 100</a:t>
                      </a:r>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21 000</a:t>
                      </a:r>
                      <a:endParaRPr lang="en-ZA" sz="1400" b="1" i="0" u="none" strike="noStrike" dirty="0">
                        <a:solidFill>
                          <a:srgbClr val="000000"/>
                        </a:solidFill>
                        <a:effectLst/>
                        <a:latin typeface="Arial" pitchFamily="34" charset="0"/>
                        <a:cs typeface="Arial" pitchFamily="34" charset="0"/>
                      </a:endParaRPr>
                    </a:p>
                  </a:txBody>
                  <a:tcPr marL="9526" marR="9526" marT="9525" marB="0"/>
                </a:tc>
              </a:tr>
              <a:tr h="222878">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5" marB="0"/>
                </a:tc>
              </a:tr>
              <a:tr h="277089">
                <a:tc>
                  <a:txBody>
                    <a:bodyPr/>
                    <a:lstStyle/>
                    <a:p>
                      <a:pPr algn="l" fontAlgn="b"/>
                      <a:r>
                        <a:rPr lang="en-ZA" sz="1400" b="0" i="0" u="none" strike="noStrike" dirty="0" smtClean="0">
                          <a:solidFill>
                            <a:srgbClr val="000000"/>
                          </a:solidFill>
                          <a:effectLst/>
                          <a:latin typeface="Arial" pitchFamily="34" charset="0"/>
                          <a:cs typeface="Arial" pitchFamily="34" charset="0"/>
                        </a:rPr>
                        <a:t>LIMPOPO</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smtClean="0">
                          <a:solidFill>
                            <a:srgbClr val="000000"/>
                          </a:solidFill>
                          <a:effectLst/>
                          <a:latin typeface="Arial" pitchFamily="34" charset="0"/>
                          <a:cs typeface="Arial" pitchFamily="34" charset="0"/>
                        </a:rPr>
                        <a:t>Mopani DM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46 000</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39 613</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22878">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smtClean="0">
                          <a:solidFill>
                            <a:srgbClr val="000000"/>
                          </a:solidFill>
                          <a:effectLst/>
                          <a:latin typeface="Arial" pitchFamily="34" charset="0"/>
                          <a:cs typeface="Arial" pitchFamily="34" charset="0"/>
                        </a:rPr>
                        <a:t>Vhembe DM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46 545</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44 923</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34542">
                <a:tc>
                  <a:txBody>
                    <a:bodyPr/>
                    <a:lstStyle/>
                    <a:p>
                      <a:pPr algn="l" fontAlgn="b"/>
                      <a:endParaRPr lang="en-US"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US" sz="1400" b="0" i="0" u="none" strike="noStrike" dirty="0" smtClean="0">
                          <a:solidFill>
                            <a:srgbClr val="000000"/>
                          </a:solidFill>
                          <a:effectLst/>
                          <a:latin typeface="Arial" pitchFamily="34" charset="0"/>
                          <a:cs typeface="Arial" pitchFamily="34" charset="0"/>
                        </a:rPr>
                        <a:t>Sekhukhune DM</a:t>
                      </a:r>
                      <a:endParaRPr lang="en-US"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80 000</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62 533</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59683">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LIMPOPO</a:t>
                      </a:r>
                      <a:endParaRPr lang="en-ZA" sz="1400" b="1" i="0" u="none" strike="noStrike" dirty="0">
                        <a:solidFill>
                          <a:srgbClr val="000000"/>
                        </a:solidFill>
                        <a:effectLst/>
                        <a:latin typeface="Arial" pitchFamily="34" charset="0"/>
                        <a:cs typeface="Arial" pitchFamily="34" charset="0"/>
                      </a:endParaRPr>
                    </a:p>
                  </a:txBody>
                  <a:tcPr marL="9526" marR="9526" marT="9525"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172 545</a:t>
                      </a:r>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147 069</a:t>
                      </a:r>
                      <a:endParaRPr lang="en-ZA" sz="1400" b="1" i="0" u="none" strike="noStrike" dirty="0">
                        <a:solidFill>
                          <a:srgbClr val="000000"/>
                        </a:solidFill>
                        <a:effectLst/>
                        <a:latin typeface="Arial" pitchFamily="34" charset="0"/>
                        <a:cs typeface="Arial" pitchFamily="34" charset="0"/>
                      </a:endParaRPr>
                    </a:p>
                  </a:txBody>
                  <a:tcPr marL="9526" marR="9526" marT="9525" marB="0"/>
                </a:tc>
              </a:tr>
              <a:tr h="279382">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endParaRPr lang="en-ZA" sz="1400" b="0" i="0" u="none" strike="noStrike" dirty="0">
                        <a:solidFill>
                          <a:srgbClr val="000000"/>
                        </a:solidFill>
                        <a:effectLst/>
                        <a:latin typeface="Arial" pitchFamily="34" charset="0"/>
                        <a:cs typeface="Arial" pitchFamily="34" charset="0"/>
                      </a:endParaRPr>
                    </a:p>
                  </a:txBody>
                  <a:tcPr marL="9526" marR="9526" marT="9525" marB="0"/>
                </a:tc>
              </a:tr>
              <a:tr h="222878">
                <a:tc>
                  <a:txBody>
                    <a:bodyPr/>
                    <a:lstStyle/>
                    <a:p>
                      <a:pPr algn="l" fontAlgn="b"/>
                      <a:r>
                        <a:rPr lang="en-ZA" sz="1400" b="0" i="0" u="none" strike="noStrike" dirty="0" smtClean="0">
                          <a:solidFill>
                            <a:srgbClr val="000000"/>
                          </a:solidFill>
                          <a:effectLst/>
                          <a:latin typeface="Arial" pitchFamily="34" charset="0"/>
                          <a:cs typeface="Arial" pitchFamily="34" charset="0"/>
                        </a:rPr>
                        <a:t>MPUMALANGA</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err="1" smtClean="0">
                          <a:solidFill>
                            <a:srgbClr val="000000"/>
                          </a:solidFill>
                          <a:effectLst/>
                          <a:latin typeface="Arial" pitchFamily="34" charset="0"/>
                          <a:cs typeface="Arial" pitchFamily="34" charset="0"/>
                        </a:rPr>
                        <a:t>Thaba</a:t>
                      </a:r>
                      <a:r>
                        <a:rPr lang="en-ZA" sz="1400" b="0" i="0" u="none" strike="noStrike" dirty="0" smtClean="0">
                          <a:solidFill>
                            <a:srgbClr val="000000"/>
                          </a:solidFill>
                          <a:effectLst/>
                          <a:latin typeface="Arial" pitchFamily="34" charset="0"/>
                          <a:cs typeface="Arial" pitchFamily="34" charset="0"/>
                        </a:rPr>
                        <a:t> </a:t>
                      </a:r>
                      <a:r>
                        <a:rPr lang="en-ZA" sz="1400" b="0" i="0" u="none" strike="noStrike" dirty="0" err="1" smtClean="0">
                          <a:solidFill>
                            <a:srgbClr val="000000"/>
                          </a:solidFill>
                          <a:effectLst/>
                          <a:latin typeface="Arial" pitchFamily="34" charset="0"/>
                          <a:cs typeface="Arial" pitchFamily="34" charset="0"/>
                        </a:rPr>
                        <a:t>Chweu</a:t>
                      </a:r>
                      <a:r>
                        <a:rPr lang="en-ZA" sz="1400" b="0" i="0" u="none" strike="noStrike" dirty="0" smtClean="0">
                          <a:solidFill>
                            <a:srgbClr val="000000"/>
                          </a:solidFill>
                          <a:effectLst/>
                          <a:latin typeface="Arial" pitchFamily="34" charset="0"/>
                          <a:cs typeface="Arial" pitchFamily="34" charset="0"/>
                        </a:rPr>
                        <a:t> LM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1 000</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574</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222878">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r>
                        <a:rPr lang="en-ZA" sz="1400" b="0" i="0" u="none" strike="noStrike" dirty="0" smtClean="0">
                          <a:solidFill>
                            <a:srgbClr val="000000"/>
                          </a:solidFill>
                          <a:effectLst/>
                          <a:latin typeface="Arial" pitchFamily="34" charset="0"/>
                          <a:cs typeface="Arial" pitchFamily="34" charset="0"/>
                        </a:rPr>
                        <a:t>Bushbuckridge LM</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38 000</a:t>
                      </a:r>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0" i="0" u="none" strike="noStrike" dirty="0" smtClean="0">
                          <a:solidFill>
                            <a:srgbClr val="000000"/>
                          </a:solidFill>
                          <a:effectLst/>
                          <a:latin typeface="Arial" pitchFamily="34" charset="0"/>
                          <a:cs typeface="Arial" pitchFamily="34" charset="0"/>
                        </a:rPr>
                        <a:t>704</a:t>
                      </a:r>
                      <a:endParaRPr lang="en-ZA" sz="1400" b="0" i="0" u="none" strike="noStrike" dirty="0">
                        <a:solidFill>
                          <a:srgbClr val="000000"/>
                        </a:solidFill>
                        <a:effectLst/>
                        <a:latin typeface="Arial" pitchFamily="34" charset="0"/>
                        <a:cs typeface="Arial" pitchFamily="34" charset="0"/>
                      </a:endParaRPr>
                    </a:p>
                  </a:txBody>
                  <a:tcPr marL="9526" marR="9526" marT="9525" marB="0"/>
                </a:tc>
              </a:tr>
              <a:tr h="310816">
                <a:tc>
                  <a:txBody>
                    <a:bodyPr/>
                    <a:lstStyle/>
                    <a:p>
                      <a:pPr algn="l" fontAlgn="b"/>
                      <a:r>
                        <a:rPr lang="en-ZA" sz="1400" b="1" i="0" u="none" strike="noStrike" dirty="0" smtClean="0">
                          <a:solidFill>
                            <a:srgbClr val="000000"/>
                          </a:solidFill>
                          <a:effectLst/>
                          <a:latin typeface="Arial" pitchFamily="34" charset="0"/>
                          <a:cs typeface="Arial" pitchFamily="34" charset="0"/>
                        </a:rPr>
                        <a:t>TOTAL MPUMALANGA</a:t>
                      </a:r>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39 000</a:t>
                      </a:r>
                      <a:endParaRPr lang="en-ZA" sz="1400" b="1"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1 278</a:t>
                      </a:r>
                      <a:endParaRPr lang="en-ZA" sz="1400" b="1" i="0" u="none" strike="noStrike" dirty="0">
                        <a:solidFill>
                          <a:srgbClr val="000000"/>
                        </a:solidFill>
                        <a:effectLst/>
                        <a:latin typeface="Arial" pitchFamily="34" charset="0"/>
                        <a:cs typeface="Arial" pitchFamily="34" charset="0"/>
                      </a:endParaRPr>
                    </a:p>
                  </a:txBody>
                  <a:tcPr marL="9526" marR="9526" marT="9525"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1484313" y="274638"/>
            <a:ext cx="7202487" cy="4333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WSIG  Schedule 6b Performance</a:t>
            </a:r>
          </a:p>
        </p:txBody>
      </p:sp>
      <p:sp>
        <p:nvSpPr>
          <p:cNvPr id="5120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EF7A185F-6F09-4474-9528-0D76CACD1EB1}" type="slidenum">
              <a:rPr lang="en-US" sz="1400" smtClean="0"/>
              <a:pPr eaLnBrk="1" hangingPunct="1"/>
              <a:t>47</a:t>
            </a:fld>
            <a:endParaRPr lang="en-US" sz="1400" smtClean="0"/>
          </a:p>
        </p:txBody>
      </p:sp>
      <p:graphicFrame>
        <p:nvGraphicFramePr>
          <p:cNvPr id="5" name="Content Placeholder 4"/>
          <p:cNvGraphicFramePr>
            <a:graphicFrameLocks noGrp="1"/>
          </p:cNvGraphicFramePr>
          <p:nvPr>
            <p:ph idx="1"/>
          </p:nvPr>
        </p:nvGraphicFramePr>
        <p:xfrm>
          <a:off x="1484313" y="1230313"/>
          <a:ext cx="7477124" cy="4733947"/>
        </p:xfrm>
        <a:graphic>
          <a:graphicData uri="http://schemas.openxmlformats.org/drawingml/2006/table">
            <a:tbl>
              <a:tblPr firstRow="1" bandRow="1">
                <a:tableStyleId>{F5AB1C69-6EDB-4FF4-983F-18BD219EF322}</a:tableStyleId>
              </a:tblPr>
              <a:tblGrid>
                <a:gridCol w="2477104"/>
                <a:gridCol w="2351919"/>
                <a:gridCol w="1386643"/>
                <a:gridCol w="1261458"/>
              </a:tblGrid>
              <a:tr h="518146">
                <a:tc rowSpan="2">
                  <a:txBody>
                    <a:bodyPr/>
                    <a:lstStyle/>
                    <a:p>
                      <a:r>
                        <a:rPr lang="en-ZA" sz="1400" dirty="0" smtClean="0">
                          <a:latin typeface="Arial" pitchFamily="34" charset="0"/>
                          <a:cs typeface="Arial" pitchFamily="34" charset="0"/>
                        </a:rPr>
                        <a:t>REGION</a:t>
                      </a:r>
                      <a:endParaRPr lang="en-ZA" sz="1400" dirty="0">
                        <a:latin typeface="Arial" pitchFamily="34" charset="0"/>
                        <a:cs typeface="Arial" pitchFamily="34" charset="0"/>
                      </a:endParaRPr>
                    </a:p>
                  </a:txBody>
                  <a:tcPr marL="91446" marR="91446" marT="45715" marB="45715"/>
                </a:tc>
                <a:tc rowSpan="2">
                  <a:txBody>
                    <a:bodyPr/>
                    <a:lstStyle/>
                    <a:p>
                      <a:r>
                        <a:rPr lang="en-ZA" sz="1400" dirty="0" smtClean="0">
                          <a:latin typeface="Arial" pitchFamily="34" charset="0"/>
                          <a:cs typeface="Arial" pitchFamily="34" charset="0"/>
                        </a:rPr>
                        <a:t>MUNICIPLAITY</a:t>
                      </a:r>
                      <a:endParaRPr lang="en-ZA" sz="1400" dirty="0">
                        <a:latin typeface="Arial" pitchFamily="34" charset="0"/>
                        <a:cs typeface="Arial" pitchFamily="34" charset="0"/>
                      </a:endParaRPr>
                    </a:p>
                  </a:txBody>
                  <a:tcPr marL="91446" marR="91446" marT="45715" marB="45715"/>
                </a:tc>
                <a:tc>
                  <a:txBody>
                    <a:bodyPr/>
                    <a:lstStyle/>
                    <a:p>
                      <a:r>
                        <a:rPr lang="en-ZA" sz="1400" dirty="0" smtClean="0">
                          <a:latin typeface="Arial" pitchFamily="34" charset="0"/>
                          <a:cs typeface="Arial" pitchFamily="34" charset="0"/>
                        </a:rPr>
                        <a:t>Allocation / Transferred</a:t>
                      </a:r>
                      <a:endParaRPr lang="en-ZA" sz="1400" dirty="0">
                        <a:latin typeface="Arial" pitchFamily="34" charset="0"/>
                        <a:cs typeface="Arial" pitchFamily="34" charset="0"/>
                      </a:endParaRPr>
                    </a:p>
                  </a:txBody>
                  <a:tcPr marL="91446" marR="91446" marT="45715" marB="45715"/>
                </a:tc>
                <a:tc>
                  <a:txBody>
                    <a:bodyPr/>
                    <a:lstStyle/>
                    <a:p>
                      <a:r>
                        <a:rPr lang="en-ZA" sz="1400" dirty="0" smtClean="0">
                          <a:latin typeface="Arial" pitchFamily="34" charset="0"/>
                          <a:cs typeface="Arial" pitchFamily="34" charset="0"/>
                        </a:rPr>
                        <a:t>Actual expenditure</a:t>
                      </a:r>
                      <a:endParaRPr lang="en-ZA" sz="1400" dirty="0">
                        <a:latin typeface="Arial" pitchFamily="34" charset="0"/>
                        <a:cs typeface="Arial" pitchFamily="34" charset="0"/>
                      </a:endParaRPr>
                    </a:p>
                  </a:txBody>
                  <a:tcPr marL="91446" marR="91446" marT="45715" marB="45715"/>
                </a:tc>
              </a:tr>
              <a:tr h="304788">
                <a:tc vMerge="1">
                  <a:txBody>
                    <a:bodyPr/>
                    <a:lstStyle/>
                    <a:p>
                      <a:endParaRPr lang="en-ZA"/>
                    </a:p>
                  </a:txBody>
                  <a:tcPr/>
                </a:tc>
                <a:tc vMerge="1">
                  <a:txBody>
                    <a:bodyPr/>
                    <a:lstStyle/>
                    <a:p>
                      <a:endParaRPr lang="en-ZA" sz="1400" dirty="0">
                        <a:latin typeface="Arial" pitchFamily="34" charset="0"/>
                        <a:cs typeface="Arial" pitchFamily="34" charset="0"/>
                      </a:endParaRPr>
                    </a:p>
                  </a:txBody>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15" marB="45715">
                    <a:solidFill>
                      <a:schemeClr val="accent3"/>
                    </a:solidFill>
                  </a:tcPr>
                </a:tc>
                <a:tc>
                  <a:txBody>
                    <a:bodyPr/>
                    <a:lstStyle/>
                    <a:p>
                      <a:pPr algn="ctr"/>
                      <a:r>
                        <a:rPr lang="en-ZA" sz="1400" b="1" i="0" u="none" strike="noStrike" kern="1200" dirty="0" smtClean="0">
                          <a:solidFill>
                            <a:schemeClr val="bg1"/>
                          </a:solidFill>
                          <a:effectLst/>
                          <a:latin typeface="Arial" pitchFamily="34" charset="0"/>
                          <a:ea typeface="+mn-ea"/>
                          <a:cs typeface="Arial" pitchFamily="34" charset="0"/>
                        </a:rPr>
                        <a:t>R’000</a:t>
                      </a:r>
                      <a:endParaRPr lang="en-ZA" sz="1400" b="1" i="0" u="none" strike="noStrike" kern="1200" dirty="0">
                        <a:solidFill>
                          <a:schemeClr val="bg1"/>
                        </a:solidFill>
                        <a:effectLst/>
                        <a:latin typeface="Arial" pitchFamily="34" charset="0"/>
                        <a:ea typeface="+mn-ea"/>
                        <a:cs typeface="Arial" pitchFamily="34" charset="0"/>
                      </a:endParaRPr>
                    </a:p>
                  </a:txBody>
                  <a:tcPr marL="91446" marR="91446" marT="45715" marB="45715">
                    <a:solidFill>
                      <a:schemeClr val="accent3"/>
                    </a:solidFill>
                  </a:tcPr>
                </a:tc>
              </a:tr>
              <a:tr h="304778">
                <a:tc>
                  <a:txBody>
                    <a:bodyPr/>
                    <a:lstStyle/>
                    <a:p>
                      <a:pPr algn="l" fontAlgn="b"/>
                      <a:r>
                        <a:rPr lang="en-ZA" sz="1400" b="0" i="0" u="none" strike="noStrike" dirty="0" smtClean="0">
                          <a:solidFill>
                            <a:srgbClr val="000000"/>
                          </a:solidFill>
                          <a:effectLst/>
                          <a:latin typeface="Arial" pitchFamily="34" charset="0"/>
                          <a:cs typeface="Arial" pitchFamily="34" charset="0"/>
                        </a:rPr>
                        <a:t>NORTH WEST</a:t>
                      </a:r>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l"/>
                      <a:r>
                        <a:rPr lang="en-ZA" sz="1400" dirty="0" smtClean="0">
                          <a:latin typeface="Arial" pitchFamily="34" charset="0"/>
                          <a:cs typeface="Arial" pitchFamily="34" charset="0"/>
                        </a:rPr>
                        <a:t>Kgetleng </a:t>
                      </a:r>
                      <a:r>
                        <a:rPr lang="en-ZA" sz="1400" dirty="0" err="1" smtClean="0">
                          <a:latin typeface="Arial" pitchFamily="34" charset="0"/>
                          <a:cs typeface="Arial" pitchFamily="34" charset="0"/>
                        </a:rPr>
                        <a:t>Rivier</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1437" marR="91437" marT="45710" marB="45710"/>
                </a:tc>
                <a:tc>
                  <a:txBody>
                    <a:bodyPr/>
                    <a:lstStyle/>
                    <a:p>
                      <a:pPr algn="r" fontAlgn="b"/>
                      <a:r>
                        <a:rPr lang="en-ZA" sz="1400" b="0" i="0" u="none" strike="noStrike" dirty="0" smtClean="0">
                          <a:solidFill>
                            <a:srgbClr val="000000"/>
                          </a:solidFill>
                          <a:latin typeface="Arial" pitchFamily="34" charset="0"/>
                          <a:cs typeface="Arial" pitchFamily="34" charset="0"/>
                        </a:rPr>
                        <a:t>5 311</a:t>
                      </a:r>
                      <a:endParaRPr lang="en-ZA" sz="1400" b="0" i="0" u="none" strike="noStrike" dirty="0">
                        <a:solidFill>
                          <a:srgbClr val="000000"/>
                        </a:solidFill>
                        <a:latin typeface="Arial" pitchFamily="34" charset="0"/>
                        <a:cs typeface="Arial" pitchFamily="34" charset="0"/>
                      </a:endParaRPr>
                    </a:p>
                  </a:txBody>
                  <a:tcPr marL="9525" marR="9525" marT="9523" marB="0" anchor="ctr"/>
                </a:tc>
                <a:tc>
                  <a:txBody>
                    <a:bodyPr/>
                    <a:lstStyle/>
                    <a:p>
                      <a:pPr algn="r" fontAlgn="b"/>
                      <a:r>
                        <a:rPr lang="en-ZA" sz="1400" b="0" i="0" u="none" strike="noStrike" dirty="0" smtClean="0">
                          <a:solidFill>
                            <a:srgbClr val="000000"/>
                          </a:solidFill>
                          <a:latin typeface="Arial" pitchFamily="34" charset="0"/>
                          <a:cs typeface="Arial" pitchFamily="34" charset="0"/>
                        </a:rPr>
                        <a:t>5 311</a:t>
                      </a:r>
                      <a:endParaRPr lang="en-ZA" sz="1400" b="0" i="0" u="none" strike="noStrike" dirty="0">
                        <a:solidFill>
                          <a:srgbClr val="000000"/>
                        </a:solidFill>
                        <a:latin typeface="Arial" pitchFamily="34" charset="0"/>
                        <a:cs typeface="Arial" pitchFamily="34" charset="0"/>
                      </a:endParaRPr>
                    </a:p>
                  </a:txBody>
                  <a:tcPr marL="9525" marR="9525" marT="9523" marB="0" anchor="ctr"/>
                </a:tc>
              </a:tr>
              <a:tr h="224726">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l" fontAlgn="b"/>
                      <a:r>
                        <a:rPr lang="en-ZA" sz="1400" b="0" i="0" u="none" strike="noStrike" dirty="0" smtClean="0">
                          <a:solidFill>
                            <a:srgbClr val="000000"/>
                          </a:solidFill>
                          <a:latin typeface="Arial" pitchFamily="34" charset="0"/>
                          <a:cs typeface="Arial" pitchFamily="34" charset="0"/>
                        </a:rPr>
                        <a:t>Moses </a:t>
                      </a:r>
                      <a:r>
                        <a:rPr lang="en-ZA" sz="1400" b="0" i="0" u="none" strike="noStrike" dirty="0" err="1" smtClean="0">
                          <a:solidFill>
                            <a:srgbClr val="000000"/>
                          </a:solidFill>
                          <a:latin typeface="Arial" pitchFamily="34" charset="0"/>
                          <a:cs typeface="Arial" pitchFamily="34" charset="0"/>
                        </a:rPr>
                        <a:t>Kotane</a:t>
                      </a:r>
                      <a:r>
                        <a:rPr lang="en-ZA" sz="1400" b="0" i="0" u="none" strike="noStrike" dirty="0" smtClean="0">
                          <a:solidFill>
                            <a:srgbClr val="000000"/>
                          </a:solidFill>
                          <a:latin typeface="Arial" pitchFamily="34" charset="0"/>
                          <a:cs typeface="Arial" pitchFamily="34" charset="0"/>
                        </a:rPr>
                        <a:t> LM</a:t>
                      </a:r>
                      <a:endParaRPr lang="en-ZA" sz="1400" b="0" i="0" u="none" strike="noStrike" dirty="0">
                        <a:solidFill>
                          <a:srgbClr val="000000"/>
                        </a:solidFill>
                        <a:latin typeface="Arial" pitchFamily="34" charset="0"/>
                        <a:cs typeface="Arial" pitchFamily="34" charset="0"/>
                      </a:endParaRPr>
                    </a:p>
                  </a:txBody>
                  <a:tcPr marL="9525" marR="9525" marT="9523" marB="0" anchor="b"/>
                </a:tc>
                <a:tc>
                  <a:txBody>
                    <a:bodyPr/>
                    <a:lstStyle/>
                    <a:p>
                      <a:pPr algn="r" fontAlgn="b"/>
                      <a:r>
                        <a:rPr lang="en-ZA" sz="1400" b="0" i="0" u="none" strike="noStrike" dirty="0" smtClean="0">
                          <a:solidFill>
                            <a:srgbClr val="000000"/>
                          </a:solidFill>
                          <a:latin typeface="Arial" pitchFamily="34" charset="0"/>
                          <a:cs typeface="Arial" pitchFamily="34" charset="0"/>
                        </a:rPr>
                        <a:t>788</a:t>
                      </a:r>
                      <a:endParaRPr lang="en-ZA" sz="1400" b="0" i="0" u="none" strike="noStrike" dirty="0">
                        <a:solidFill>
                          <a:srgbClr val="000000"/>
                        </a:solidFill>
                        <a:latin typeface="Arial" pitchFamily="34" charset="0"/>
                        <a:cs typeface="Arial" pitchFamily="34" charset="0"/>
                      </a:endParaRPr>
                    </a:p>
                  </a:txBody>
                  <a:tcPr marL="9525" marR="9525" marT="9523" marB="0" anchor="ctr"/>
                </a:tc>
                <a:tc>
                  <a:txBody>
                    <a:bodyPr/>
                    <a:lstStyle/>
                    <a:p>
                      <a:pPr algn="r" fontAlgn="b"/>
                      <a:r>
                        <a:rPr lang="en-ZA" sz="1400" b="0" i="0" u="none" strike="noStrike" dirty="0" smtClean="0">
                          <a:solidFill>
                            <a:srgbClr val="000000"/>
                          </a:solidFill>
                          <a:latin typeface="Arial" pitchFamily="34" charset="0"/>
                          <a:cs typeface="Arial" pitchFamily="34" charset="0"/>
                        </a:rPr>
                        <a:t>788</a:t>
                      </a:r>
                      <a:endParaRPr lang="en-ZA" sz="1400" b="0" i="0" u="none" strike="noStrike" dirty="0">
                        <a:solidFill>
                          <a:srgbClr val="000000"/>
                        </a:solidFill>
                        <a:latin typeface="Arial" pitchFamily="34" charset="0"/>
                        <a:cs typeface="Arial" pitchFamily="34" charset="0"/>
                      </a:endParaRPr>
                    </a:p>
                  </a:txBody>
                  <a:tcPr marL="9525" marR="9525" marT="9523" marB="0" anchor="ctr"/>
                </a:tc>
              </a:tr>
              <a:tr h="233878">
                <a:tc>
                  <a:txBody>
                    <a:bodyPr/>
                    <a:lstStyle/>
                    <a:p>
                      <a:pPr algn="l" fontAlgn="b"/>
                      <a:endParaRPr lang="en-US"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l" fontAlgn="b"/>
                      <a:r>
                        <a:rPr lang="en-ZA" sz="1400" b="0" i="0" u="none" strike="noStrike" dirty="0" err="1" smtClean="0">
                          <a:solidFill>
                            <a:srgbClr val="000000"/>
                          </a:solidFill>
                          <a:latin typeface="Arial" pitchFamily="34" charset="0"/>
                          <a:cs typeface="Arial" pitchFamily="34" charset="0"/>
                        </a:rPr>
                        <a:t>Mamusa</a:t>
                      </a:r>
                      <a:r>
                        <a:rPr lang="en-ZA" sz="1400" b="0" i="0" u="none" strike="noStrike" dirty="0" smtClean="0">
                          <a:solidFill>
                            <a:srgbClr val="000000"/>
                          </a:solidFill>
                          <a:latin typeface="Arial" pitchFamily="34" charset="0"/>
                          <a:cs typeface="Arial" pitchFamily="34" charset="0"/>
                        </a:rPr>
                        <a:t> LM</a:t>
                      </a:r>
                      <a:endParaRPr lang="en-ZA" sz="1400" b="0" i="0" u="none" strike="noStrike" dirty="0">
                        <a:solidFill>
                          <a:srgbClr val="000000"/>
                        </a:solidFill>
                        <a:latin typeface="Arial" pitchFamily="34" charset="0"/>
                        <a:cs typeface="Arial" pitchFamily="34" charset="0"/>
                      </a:endParaRPr>
                    </a:p>
                  </a:txBody>
                  <a:tcPr marL="9525" marR="9525" marT="9523" marB="0" anchor="b"/>
                </a:tc>
                <a:tc>
                  <a:txBody>
                    <a:bodyPr/>
                    <a:lstStyle/>
                    <a:p>
                      <a:pPr algn="r" fontAlgn="b"/>
                      <a:r>
                        <a:rPr lang="en-ZA" sz="1400" b="0" i="0" u="none" strike="noStrike" dirty="0" smtClean="0">
                          <a:solidFill>
                            <a:srgbClr val="000000"/>
                          </a:solidFill>
                          <a:latin typeface="Arial" pitchFamily="34" charset="0"/>
                          <a:cs typeface="Arial" pitchFamily="34" charset="0"/>
                        </a:rPr>
                        <a:t>3 406</a:t>
                      </a:r>
                      <a:endParaRPr lang="en-ZA" sz="1400" b="0" i="0" u="none" strike="noStrike" dirty="0">
                        <a:solidFill>
                          <a:srgbClr val="000000"/>
                        </a:solidFill>
                        <a:latin typeface="Arial" pitchFamily="34" charset="0"/>
                        <a:cs typeface="Arial" pitchFamily="34" charset="0"/>
                      </a:endParaRPr>
                    </a:p>
                  </a:txBody>
                  <a:tcPr marL="9525" marR="9525" marT="9523" marB="0" anchor="ctr"/>
                </a:tc>
                <a:tc>
                  <a:txBody>
                    <a:bodyPr/>
                    <a:lstStyle/>
                    <a:p>
                      <a:pPr algn="r" fontAlgn="b"/>
                      <a:r>
                        <a:rPr lang="en-ZA" sz="1400" b="0" i="0" u="none" strike="noStrike" dirty="0" smtClean="0">
                          <a:solidFill>
                            <a:srgbClr val="000000"/>
                          </a:solidFill>
                          <a:latin typeface="Arial" pitchFamily="34" charset="0"/>
                          <a:cs typeface="Arial" pitchFamily="34" charset="0"/>
                        </a:rPr>
                        <a:t>3 406</a:t>
                      </a:r>
                      <a:endParaRPr lang="en-ZA" sz="1400" b="0" i="0" u="none" strike="noStrike" dirty="0">
                        <a:solidFill>
                          <a:srgbClr val="000000"/>
                        </a:solidFill>
                        <a:latin typeface="Arial" pitchFamily="34" charset="0"/>
                        <a:cs typeface="Arial" pitchFamily="34" charset="0"/>
                      </a:endParaRPr>
                    </a:p>
                  </a:txBody>
                  <a:tcPr marL="9525" marR="9525" marT="9523" marB="0" anchor="ctr"/>
                </a:tc>
              </a:tr>
              <a:tr h="304778">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4" marB="0"/>
                </a:tc>
                <a:tc>
                  <a:txBody>
                    <a:bodyPr/>
                    <a:lstStyle/>
                    <a:p>
                      <a:pPr algn="l"/>
                      <a:r>
                        <a:rPr lang="en-ZA" sz="1400" dirty="0" err="1" smtClean="0">
                          <a:latin typeface="Arial" pitchFamily="34" charset="0"/>
                          <a:cs typeface="Arial" pitchFamily="34" charset="0"/>
                        </a:rPr>
                        <a:t>Mahikeng</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1437" marR="91437" marT="45710" marB="45710"/>
                </a:tc>
                <a:tc>
                  <a:txBody>
                    <a:bodyPr/>
                    <a:lstStyle/>
                    <a:p>
                      <a:pPr algn="r"/>
                      <a:r>
                        <a:rPr lang="en-ZA" sz="1400" dirty="0" smtClean="0">
                          <a:latin typeface="Arial" pitchFamily="34" charset="0"/>
                          <a:cs typeface="Arial" pitchFamily="34" charset="0"/>
                        </a:rPr>
                        <a:t>    4 464</a:t>
                      </a:r>
                      <a:endParaRPr lang="en-ZA" sz="1400" dirty="0">
                        <a:latin typeface="Arial" pitchFamily="34" charset="0"/>
                        <a:cs typeface="Arial" pitchFamily="34" charset="0"/>
                      </a:endParaRPr>
                    </a:p>
                  </a:txBody>
                  <a:tcPr marL="91437" marR="91437" marT="45710" marB="45710" anchor="ctr"/>
                </a:tc>
                <a:tc>
                  <a:txBody>
                    <a:bodyPr/>
                    <a:lstStyle/>
                    <a:p>
                      <a:pPr algn="r"/>
                      <a:r>
                        <a:rPr lang="en-ZA" sz="1400" dirty="0" smtClean="0">
                          <a:latin typeface="Arial" pitchFamily="34" charset="0"/>
                          <a:cs typeface="Arial" pitchFamily="34" charset="0"/>
                        </a:rPr>
                        <a:t>    4 464</a:t>
                      </a:r>
                      <a:endParaRPr lang="en-ZA" sz="1400" dirty="0">
                        <a:latin typeface="Arial" pitchFamily="34" charset="0"/>
                        <a:cs typeface="Arial" pitchFamily="34" charset="0"/>
                      </a:endParaRPr>
                    </a:p>
                  </a:txBody>
                  <a:tcPr marL="91437" marR="91437" marT="45710" marB="45710" anchor="ctr"/>
                </a:tc>
              </a:tr>
              <a:tr h="304778">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l"/>
                      <a:r>
                        <a:rPr lang="en-ZA" sz="1400" dirty="0" smtClean="0">
                          <a:latin typeface="Arial" pitchFamily="34" charset="0"/>
                          <a:cs typeface="Arial" pitchFamily="34" charset="0"/>
                        </a:rPr>
                        <a:t>Ramotshere </a:t>
                      </a:r>
                      <a:r>
                        <a:rPr lang="en-ZA" sz="1400" dirty="0" err="1" smtClean="0">
                          <a:latin typeface="Arial" pitchFamily="34" charset="0"/>
                          <a:cs typeface="Arial" pitchFamily="34" charset="0"/>
                        </a:rPr>
                        <a:t>Moiloa</a:t>
                      </a:r>
                      <a:r>
                        <a:rPr lang="en-ZA" sz="1400" dirty="0" smtClean="0">
                          <a:latin typeface="Arial" pitchFamily="34" charset="0"/>
                          <a:cs typeface="Arial" pitchFamily="34" charset="0"/>
                        </a:rPr>
                        <a:t> LM </a:t>
                      </a:r>
                      <a:endParaRPr lang="en-ZA" sz="1400" dirty="0">
                        <a:latin typeface="Arial" pitchFamily="34" charset="0"/>
                        <a:cs typeface="Arial" pitchFamily="34" charset="0"/>
                      </a:endParaRPr>
                    </a:p>
                  </a:txBody>
                  <a:tcPr marL="91437" marR="91437" marT="45710" marB="45710"/>
                </a:tc>
                <a:tc>
                  <a:txBody>
                    <a:bodyPr/>
                    <a:lstStyle/>
                    <a:p>
                      <a:pPr algn="r"/>
                      <a:r>
                        <a:rPr lang="en-ZA" sz="1400" dirty="0" smtClean="0">
                          <a:latin typeface="Arial" pitchFamily="34" charset="0"/>
                          <a:cs typeface="Arial" pitchFamily="34" charset="0"/>
                        </a:rPr>
                        <a:t>1 020</a:t>
                      </a:r>
                      <a:endParaRPr lang="en-ZA" sz="1400" dirty="0">
                        <a:latin typeface="Arial" pitchFamily="34" charset="0"/>
                        <a:cs typeface="Arial" pitchFamily="34" charset="0"/>
                      </a:endParaRPr>
                    </a:p>
                  </a:txBody>
                  <a:tcPr marL="91437" marR="91437" marT="45710" marB="45710" anchor="ctr"/>
                </a:tc>
                <a:tc>
                  <a:txBody>
                    <a:bodyPr/>
                    <a:lstStyle/>
                    <a:p>
                      <a:pPr algn="r"/>
                      <a:r>
                        <a:rPr lang="en-ZA" sz="1400" dirty="0" smtClean="0">
                          <a:latin typeface="Arial" pitchFamily="34" charset="0"/>
                          <a:cs typeface="Arial" pitchFamily="34" charset="0"/>
                        </a:rPr>
                        <a:t>1 020</a:t>
                      </a:r>
                      <a:endParaRPr lang="en-ZA" sz="1400" dirty="0">
                        <a:latin typeface="Arial" pitchFamily="34" charset="0"/>
                        <a:cs typeface="Arial" pitchFamily="34" charset="0"/>
                      </a:endParaRPr>
                    </a:p>
                  </a:txBody>
                  <a:tcPr marL="91437" marR="91437" marT="45710" marB="45710" anchor="ctr"/>
                </a:tc>
              </a:tr>
              <a:tr h="304778">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l"/>
                      <a:r>
                        <a:rPr lang="en-ZA" sz="1400" dirty="0" err="1" smtClean="0">
                          <a:latin typeface="Arial" pitchFamily="34" charset="0"/>
                          <a:cs typeface="Arial" pitchFamily="34" charset="0"/>
                        </a:rPr>
                        <a:t>Ratlou</a:t>
                      </a:r>
                      <a:r>
                        <a:rPr lang="en-ZA" sz="1400" dirty="0" smtClean="0">
                          <a:latin typeface="Arial" pitchFamily="34" charset="0"/>
                          <a:cs typeface="Arial" pitchFamily="34" charset="0"/>
                        </a:rPr>
                        <a:t> LM </a:t>
                      </a:r>
                      <a:endParaRPr lang="en-ZA" sz="1400" dirty="0">
                        <a:latin typeface="Arial" pitchFamily="34" charset="0"/>
                        <a:cs typeface="Arial" pitchFamily="34" charset="0"/>
                      </a:endParaRPr>
                    </a:p>
                  </a:txBody>
                  <a:tcPr marL="91437" marR="91437" marT="45710" marB="45710"/>
                </a:tc>
                <a:tc>
                  <a:txBody>
                    <a:bodyPr/>
                    <a:lstStyle/>
                    <a:p>
                      <a:pPr algn="r"/>
                      <a:r>
                        <a:rPr lang="en-ZA" sz="1400" dirty="0" smtClean="0">
                          <a:latin typeface="Arial" pitchFamily="34" charset="0"/>
                          <a:cs typeface="Arial" pitchFamily="34" charset="0"/>
                        </a:rPr>
                        <a:t>1879</a:t>
                      </a:r>
                      <a:endParaRPr lang="en-ZA" sz="1400" dirty="0">
                        <a:latin typeface="Arial" pitchFamily="34" charset="0"/>
                        <a:cs typeface="Arial" pitchFamily="34" charset="0"/>
                      </a:endParaRPr>
                    </a:p>
                  </a:txBody>
                  <a:tcPr marL="91437" marR="91437" marT="45710" marB="45710" anchor="ctr"/>
                </a:tc>
                <a:tc>
                  <a:txBody>
                    <a:bodyPr/>
                    <a:lstStyle/>
                    <a:p>
                      <a:pPr algn="r"/>
                      <a:r>
                        <a:rPr lang="en-ZA" sz="1400" dirty="0" smtClean="0">
                          <a:latin typeface="Arial" pitchFamily="34" charset="0"/>
                          <a:cs typeface="Arial" pitchFamily="34" charset="0"/>
                        </a:rPr>
                        <a:t>1879</a:t>
                      </a:r>
                      <a:endParaRPr lang="en-ZA" sz="1400" dirty="0">
                        <a:latin typeface="Arial" pitchFamily="34" charset="0"/>
                        <a:cs typeface="Arial" pitchFamily="34" charset="0"/>
                      </a:endParaRPr>
                    </a:p>
                  </a:txBody>
                  <a:tcPr marL="91437" marR="91437" marT="45710" marB="45710" anchor="ctr"/>
                </a:tc>
              </a:tr>
              <a:tr h="304778">
                <a:tc>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4" marB="0"/>
                </a:tc>
                <a:tc>
                  <a:txBody>
                    <a:bodyPr/>
                    <a:lstStyle/>
                    <a:p>
                      <a:pPr algn="l"/>
                      <a:r>
                        <a:rPr lang="en-ZA" sz="1400" dirty="0" err="1" smtClean="0">
                          <a:latin typeface="Arial" pitchFamily="34" charset="0"/>
                          <a:cs typeface="Arial" pitchFamily="34" charset="0"/>
                        </a:rPr>
                        <a:t>Tswaing</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1437" marR="91437" marT="45710" marB="45710"/>
                </a:tc>
                <a:tc>
                  <a:txBody>
                    <a:bodyPr/>
                    <a:lstStyle/>
                    <a:p>
                      <a:pPr algn="r"/>
                      <a:r>
                        <a:rPr lang="en-ZA" sz="1400" dirty="0" smtClean="0">
                          <a:latin typeface="Arial" pitchFamily="34" charset="0"/>
                          <a:cs typeface="Arial" pitchFamily="34" charset="0"/>
                        </a:rPr>
                        <a:t>5849</a:t>
                      </a:r>
                      <a:endParaRPr lang="en-ZA" sz="1400" dirty="0">
                        <a:latin typeface="Arial" pitchFamily="34" charset="0"/>
                        <a:cs typeface="Arial" pitchFamily="34" charset="0"/>
                      </a:endParaRPr>
                    </a:p>
                  </a:txBody>
                  <a:tcPr marL="91437" marR="91437" marT="45710" marB="45710" anchor="ctr"/>
                </a:tc>
                <a:tc>
                  <a:txBody>
                    <a:bodyPr/>
                    <a:lstStyle/>
                    <a:p>
                      <a:pPr algn="r"/>
                      <a:r>
                        <a:rPr lang="en-ZA" sz="1400" dirty="0" smtClean="0">
                          <a:latin typeface="Arial" pitchFamily="34" charset="0"/>
                          <a:cs typeface="Arial" pitchFamily="34" charset="0"/>
                        </a:rPr>
                        <a:t>5849</a:t>
                      </a:r>
                      <a:endParaRPr lang="en-ZA" sz="1400" dirty="0">
                        <a:latin typeface="Arial" pitchFamily="34" charset="0"/>
                        <a:cs typeface="Arial" pitchFamily="34" charset="0"/>
                      </a:endParaRPr>
                    </a:p>
                  </a:txBody>
                  <a:tcPr marL="91437" marR="91437" marT="45710" marB="45710" anchor="ctr"/>
                </a:tc>
              </a:tr>
              <a:tr h="459591">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l"/>
                      <a:r>
                        <a:rPr lang="en-ZA" sz="1400" dirty="0" err="1" smtClean="0">
                          <a:latin typeface="Arial" pitchFamily="34" charset="0"/>
                          <a:cs typeface="Arial" pitchFamily="34" charset="0"/>
                        </a:rPr>
                        <a:t>Ventersdorp</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1437" marR="91437" marT="45710" marB="45710"/>
                </a:tc>
                <a:tc>
                  <a:txBody>
                    <a:bodyPr/>
                    <a:lstStyle/>
                    <a:p>
                      <a:pPr algn="r"/>
                      <a:r>
                        <a:rPr lang="en-ZA" sz="1400" dirty="0" smtClean="0">
                          <a:latin typeface="Arial" pitchFamily="34" charset="0"/>
                          <a:cs typeface="Arial" pitchFamily="34" charset="0"/>
                        </a:rPr>
                        <a:t>900</a:t>
                      </a:r>
                      <a:endParaRPr lang="en-ZA" sz="1400" dirty="0">
                        <a:latin typeface="Arial" pitchFamily="34" charset="0"/>
                        <a:cs typeface="Arial" pitchFamily="34" charset="0"/>
                      </a:endParaRPr>
                    </a:p>
                  </a:txBody>
                  <a:tcPr marL="91437" marR="91437" marT="45710" marB="45710" anchor="ctr"/>
                </a:tc>
                <a:tc>
                  <a:txBody>
                    <a:bodyPr/>
                    <a:lstStyle/>
                    <a:p>
                      <a:pPr algn="r"/>
                      <a:r>
                        <a:rPr lang="en-ZA" sz="1400" dirty="0" smtClean="0">
                          <a:latin typeface="Arial" pitchFamily="34" charset="0"/>
                          <a:cs typeface="Arial" pitchFamily="34" charset="0"/>
                        </a:rPr>
                        <a:t>900</a:t>
                      </a:r>
                      <a:endParaRPr lang="en-ZA" sz="1400" dirty="0">
                        <a:latin typeface="Arial" pitchFamily="34" charset="0"/>
                        <a:cs typeface="Arial" pitchFamily="34" charset="0"/>
                      </a:endParaRPr>
                    </a:p>
                  </a:txBody>
                  <a:tcPr marL="91437" marR="91437" marT="45710" marB="45710" anchor="ctr"/>
                </a:tc>
              </a:tr>
              <a:tr h="459591">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l"/>
                      <a:r>
                        <a:rPr lang="en-ZA" sz="1400" dirty="0" err="1" smtClean="0">
                          <a:latin typeface="Arial" pitchFamily="34" charset="0"/>
                          <a:cs typeface="Arial" pitchFamily="34" charset="0"/>
                        </a:rPr>
                        <a:t>Madibeng</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1437" marR="91437" marT="45710" marB="45710"/>
                </a:tc>
                <a:tc>
                  <a:txBody>
                    <a:bodyPr/>
                    <a:lstStyle/>
                    <a:p>
                      <a:pPr algn="r" fontAlgn="b"/>
                      <a:r>
                        <a:rPr lang="en-ZA" sz="1400" b="0" i="0" u="none" strike="noStrike" dirty="0" smtClean="0">
                          <a:solidFill>
                            <a:srgbClr val="000000"/>
                          </a:solidFill>
                          <a:effectLst/>
                          <a:latin typeface="Arial" pitchFamily="34" charset="0"/>
                          <a:cs typeface="Arial" pitchFamily="34" charset="0"/>
                        </a:rPr>
                        <a:t>25 000</a:t>
                      </a:r>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r" fontAlgn="b"/>
                      <a:r>
                        <a:rPr lang="en-ZA" sz="1400" b="0" i="0" u="none" strike="noStrike" dirty="0" smtClean="0">
                          <a:solidFill>
                            <a:srgbClr val="000000"/>
                          </a:solidFill>
                          <a:effectLst/>
                          <a:latin typeface="Arial" pitchFamily="34" charset="0"/>
                          <a:cs typeface="Arial" pitchFamily="34" charset="0"/>
                        </a:rPr>
                        <a:t>0</a:t>
                      </a:r>
                      <a:endParaRPr lang="en-ZA" sz="1400" b="0" i="0" u="none" strike="noStrike" dirty="0">
                        <a:solidFill>
                          <a:srgbClr val="000000"/>
                        </a:solidFill>
                        <a:effectLst/>
                        <a:latin typeface="Arial" pitchFamily="34" charset="0"/>
                        <a:cs typeface="Arial" pitchFamily="34" charset="0"/>
                      </a:endParaRPr>
                    </a:p>
                  </a:txBody>
                  <a:tcPr marL="9526" marR="9526" marT="9524" marB="0"/>
                </a:tc>
              </a:tr>
              <a:tr h="340669">
                <a:tc>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l"/>
                      <a:r>
                        <a:rPr lang="en-ZA" sz="1400" dirty="0" err="1" smtClean="0">
                          <a:latin typeface="Arial" pitchFamily="34" charset="0"/>
                          <a:cs typeface="Arial" pitchFamily="34" charset="0"/>
                        </a:rPr>
                        <a:t>Ngaka</a:t>
                      </a:r>
                      <a:r>
                        <a:rPr lang="en-ZA" sz="1400" dirty="0" smtClean="0">
                          <a:latin typeface="Arial" pitchFamily="34" charset="0"/>
                          <a:cs typeface="Arial" pitchFamily="34" charset="0"/>
                        </a:rPr>
                        <a:t> </a:t>
                      </a:r>
                      <a:r>
                        <a:rPr lang="en-ZA" sz="1400" dirty="0" err="1" smtClean="0">
                          <a:latin typeface="Arial" pitchFamily="34" charset="0"/>
                          <a:cs typeface="Arial" pitchFamily="34" charset="0"/>
                        </a:rPr>
                        <a:t>Mopdiri</a:t>
                      </a:r>
                      <a:r>
                        <a:rPr lang="en-ZA" sz="1400" dirty="0" smtClean="0">
                          <a:latin typeface="Arial" pitchFamily="34" charset="0"/>
                          <a:cs typeface="Arial" pitchFamily="34" charset="0"/>
                        </a:rPr>
                        <a:t> DM</a:t>
                      </a:r>
                      <a:endParaRPr lang="en-ZA" sz="1400" dirty="0">
                        <a:latin typeface="Arial" pitchFamily="34" charset="0"/>
                        <a:cs typeface="Arial" pitchFamily="34" charset="0"/>
                      </a:endParaRPr>
                    </a:p>
                  </a:txBody>
                  <a:tcPr marL="91437" marR="91437" marT="45710" marB="45710"/>
                </a:tc>
                <a:tc>
                  <a:txBody>
                    <a:bodyPr/>
                    <a:lstStyle/>
                    <a:p>
                      <a:pPr algn="r" fontAlgn="b"/>
                      <a:r>
                        <a:rPr lang="en-ZA" sz="1400" b="0" i="0" u="none" strike="noStrike" dirty="0" smtClean="0">
                          <a:solidFill>
                            <a:srgbClr val="000000"/>
                          </a:solidFill>
                          <a:effectLst/>
                          <a:latin typeface="Arial" pitchFamily="34" charset="0"/>
                          <a:cs typeface="Arial" pitchFamily="34" charset="0"/>
                        </a:rPr>
                        <a:t>75 000</a:t>
                      </a:r>
                      <a:endParaRPr lang="en-ZA" sz="1400" b="0" i="0" u="none" strike="noStrike" dirty="0">
                        <a:solidFill>
                          <a:srgbClr val="000000"/>
                        </a:solidFill>
                        <a:effectLst/>
                        <a:latin typeface="Arial" pitchFamily="34" charset="0"/>
                        <a:cs typeface="Arial" pitchFamily="34" charset="0"/>
                      </a:endParaRPr>
                    </a:p>
                  </a:txBody>
                  <a:tcPr marL="9526" marR="9526" marT="9524" marB="0"/>
                </a:tc>
                <a:tc>
                  <a:txBody>
                    <a:bodyPr/>
                    <a:lstStyle/>
                    <a:p>
                      <a:pPr algn="r" fontAlgn="b"/>
                      <a:r>
                        <a:rPr lang="en-ZA" sz="1400" b="0" i="0" u="none" strike="noStrike" dirty="0" smtClean="0">
                          <a:solidFill>
                            <a:srgbClr val="000000"/>
                          </a:solidFill>
                          <a:effectLst/>
                          <a:latin typeface="Arial" pitchFamily="34" charset="0"/>
                          <a:cs typeface="Arial" pitchFamily="34" charset="0"/>
                        </a:rPr>
                        <a:t>75 000</a:t>
                      </a:r>
                      <a:endParaRPr lang="en-ZA" sz="1400" b="0" i="0" u="none" strike="noStrike" dirty="0">
                        <a:solidFill>
                          <a:srgbClr val="000000"/>
                        </a:solidFill>
                        <a:effectLst/>
                        <a:latin typeface="Arial" pitchFamily="34" charset="0"/>
                        <a:cs typeface="Arial" pitchFamily="34" charset="0"/>
                      </a:endParaRPr>
                    </a:p>
                  </a:txBody>
                  <a:tcPr marL="9526" marR="9526" marT="9524" marB="0"/>
                </a:tc>
              </a:tr>
              <a:tr h="222882">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NORTH WEST</a:t>
                      </a:r>
                      <a:endParaRPr lang="en-ZA" sz="1400" b="1" i="0" u="none" strike="noStrike" dirty="0">
                        <a:solidFill>
                          <a:srgbClr val="000000"/>
                        </a:solidFill>
                        <a:effectLst/>
                        <a:latin typeface="Arial" pitchFamily="34" charset="0"/>
                        <a:cs typeface="Arial" pitchFamily="34" charset="0"/>
                      </a:endParaRPr>
                    </a:p>
                  </a:txBody>
                  <a:tcPr marL="9526" marR="9526" marT="9524" marB="0"/>
                </a:tc>
                <a:tc hMerge="1">
                  <a:txBody>
                    <a:bodyPr/>
                    <a:lstStyle/>
                    <a:p>
                      <a:pPr algn="l" fontAlgn="b"/>
                      <a:endParaRPr lang="en-ZA" sz="1400" b="0" i="0" u="none" strike="noStrike" dirty="0">
                        <a:solidFill>
                          <a:srgbClr val="000000"/>
                        </a:solidFill>
                        <a:effectLst/>
                        <a:latin typeface="Arial" pitchFamily="34" charset="0"/>
                        <a:cs typeface="Arial" pitchFamily="34" charset="0"/>
                      </a:endParaRPr>
                    </a:p>
                  </a:txBody>
                  <a:tcPr marL="9526" marR="9526" marT="9525" marB="0"/>
                </a:tc>
                <a:tc>
                  <a:txBody>
                    <a:bodyPr/>
                    <a:lstStyle/>
                    <a:p>
                      <a:pPr algn="r" fontAlgn="b"/>
                      <a:r>
                        <a:rPr lang="en-ZA" sz="1400" b="1" i="0" u="none" strike="noStrike" dirty="0" smtClean="0">
                          <a:solidFill>
                            <a:srgbClr val="000000"/>
                          </a:solidFill>
                          <a:effectLst/>
                          <a:latin typeface="Arial" pitchFamily="34" charset="0"/>
                          <a:cs typeface="Arial" pitchFamily="34" charset="0"/>
                        </a:rPr>
                        <a:t>123 617</a:t>
                      </a:r>
                      <a:endParaRPr lang="en-ZA" sz="1400" b="1" i="0" u="none" strike="noStrike" dirty="0">
                        <a:solidFill>
                          <a:srgbClr val="000000"/>
                        </a:solidFill>
                        <a:effectLst/>
                        <a:latin typeface="Arial" pitchFamily="34" charset="0"/>
                        <a:cs typeface="Arial" pitchFamily="34" charset="0"/>
                      </a:endParaRPr>
                    </a:p>
                  </a:txBody>
                  <a:tcPr marL="9526" marR="9526" marT="9524" marB="0"/>
                </a:tc>
                <a:tc>
                  <a:txBody>
                    <a:bodyPr/>
                    <a:lstStyle/>
                    <a:p>
                      <a:pPr algn="r" fontAlgn="b"/>
                      <a:r>
                        <a:rPr lang="en-ZA" sz="1400" b="1" i="0" u="none" strike="noStrike" dirty="0" smtClean="0">
                          <a:solidFill>
                            <a:srgbClr val="000000"/>
                          </a:solidFill>
                          <a:effectLst/>
                          <a:latin typeface="Arial" pitchFamily="34" charset="0"/>
                          <a:cs typeface="Arial" pitchFamily="34" charset="0"/>
                        </a:rPr>
                        <a:t>98 617</a:t>
                      </a:r>
                      <a:endParaRPr lang="en-ZA" sz="1400" b="1" i="0" u="none" strike="noStrike" dirty="0">
                        <a:solidFill>
                          <a:srgbClr val="000000"/>
                        </a:solidFill>
                        <a:effectLst/>
                        <a:latin typeface="Arial" pitchFamily="34" charset="0"/>
                        <a:cs typeface="Arial" pitchFamily="34" charset="0"/>
                      </a:endParaRPr>
                    </a:p>
                  </a:txBody>
                  <a:tcPr marL="9526" marR="9526" marT="9524" marB="0"/>
                </a:tc>
              </a:tr>
              <a:tr h="222882">
                <a:tc gridSpan="2">
                  <a:txBody>
                    <a:bodyPr/>
                    <a:lstStyle/>
                    <a:p>
                      <a:pPr algn="l" fontAlgn="b"/>
                      <a:endParaRPr lang="en-ZA" sz="1400" b="1" i="0" u="none" strike="noStrike" dirty="0">
                        <a:solidFill>
                          <a:srgbClr val="000000"/>
                        </a:solidFill>
                        <a:effectLst/>
                        <a:latin typeface="Arial" pitchFamily="34" charset="0"/>
                        <a:cs typeface="Arial" pitchFamily="34" charset="0"/>
                      </a:endParaRPr>
                    </a:p>
                  </a:txBody>
                  <a:tcPr marL="9526" marR="9526" marT="9524" marB="0"/>
                </a:tc>
                <a:tc hMerge="1">
                  <a:txBody>
                    <a:bodyPr/>
                    <a:lstStyle/>
                    <a:p>
                      <a:endParaRPr lang="en-ZA"/>
                    </a:p>
                  </a:txBody>
                  <a:tcPr/>
                </a:tc>
                <a:tc>
                  <a:txBody>
                    <a:bodyPr/>
                    <a:lstStyle/>
                    <a:p>
                      <a:pPr algn="r" fontAlgn="b"/>
                      <a:endParaRPr lang="en-ZA" sz="1400" b="1" i="0" u="none" strike="noStrike" dirty="0">
                        <a:solidFill>
                          <a:srgbClr val="000000"/>
                        </a:solidFill>
                        <a:effectLst/>
                        <a:latin typeface="Arial" pitchFamily="34" charset="0"/>
                        <a:cs typeface="Arial" pitchFamily="34" charset="0"/>
                      </a:endParaRPr>
                    </a:p>
                  </a:txBody>
                  <a:tcPr marL="9526" marR="9526" marT="9524" marB="0"/>
                </a:tc>
                <a:tc>
                  <a:txBody>
                    <a:bodyPr/>
                    <a:lstStyle/>
                    <a:p>
                      <a:pPr algn="r" fontAlgn="b"/>
                      <a:endParaRPr lang="en-ZA" sz="1400" b="1" i="0" u="none" strike="noStrike" dirty="0">
                        <a:solidFill>
                          <a:srgbClr val="000000"/>
                        </a:solidFill>
                        <a:effectLst/>
                        <a:latin typeface="Arial" pitchFamily="34" charset="0"/>
                        <a:cs typeface="Arial" pitchFamily="34" charset="0"/>
                      </a:endParaRPr>
                    </a:p>
                  </a:txBody>
                  <a:tcPr marL="9526" marR="9526" marT="9524" marB="0"/>
                </a:tc>
              </a:tr>
              <a:tr h="222882">
                <a:tc gridSpan="2">
                  <a:txBody>
                    <a:bodyPr/>
                    <a:lstStyle/>
                    <a:p>
                      <a:pPr algn="l" fontAlgn="b"/>
                      <a:r>
                        <a:rPr lang="en-ZA" sz="1400" b="1" i="0" u="none" strike="noStrike" dirty="0" smtClean="0">
                          <a:solidFill>
                            <a:srgbClr val="000000"/>
                          </a:solidFill>
                          <a:effectLst/>
                          <a:latin typeface="Arial" pitchFamily="34" charset="0"/>
                          <a:cs typeface="Arial" pitchFamily="34" charset="0"/>
                        </a:rPr>
                        <a:t>TOTAL NATIONAL</a:t>
                      </a:r>
                      <a:endParaRPr lang="en-ZA" sz="1400" b="1" i="0" u="none" strike="noStrike" dirty="0">
                        <a:solidFill>
                          <a:srgbClr val="000000"/>
                        </a:solidFill>
                        <a:effectLst/>
                        <a:latin typeface="Arial" pitchFamily="34" charset="0"/>
                        <a:cs typeface="Arial" pitchFamily="34" charset="0"/>
                      </a:endParaRPr>
                    </a:p>
                  </a:txBody>
                  <a:tcPr marL="9526" marR="9526" marT="9524" marB="0"/>
                </a:tc>
                <a:tc hMerge="1">
                  <a:txBody>
                    <a:bodyPr/>
                    <a:lstStyle/>
                    <a:p>
                      <a:endParaRPr lang="en-ZA"/>
                    </a:p>
                  </a:txBody>
                  <a:tcPr/>
                </a:tc>
                <a:tc>
                  <a:txBody>
                    <a:bodyPr/>
                    <a:lstStyle/>
                    <a:p>
                      <a:pPr algn="r" fontAlgn="b"/>
                      <a:r>
                        <a:rPr lang="en-ZA" sz="1400" b="1" i="0" u="none" strike="noStrike" dirty="0" smtClean="0">
                          <a:solidFill>
                            <a:srgbClr val="000000"/>
                          </a:solidFill>
                          <a:effectLst/>
                          <a:latin typeface="Arial" pitchFamily="34" charset="0"/>
                          <a:cs typeface="Arial" pitchFamily="34" charset="0"/>
                        </a:rPr>
                        <a:t>362 545</a:t>
                      </a:r>
                      <a:endParaRPr lang="en-ZA" sz="1400" b="1" i="0" u="none" strike="noStrike" dirty="0">
                        <a:solidFill>
                          <a:srgbClr val="000000"/>
                        </a:solidFill>
                        <a:effectLst/>
                        <a:latin typeface="Arial" pitchFamily="34" charset="0"/>
                        <a:cs typeface="Arial" pitchFamily="34" charset="0"/>
                      </a:endParaRPr>
                    </a:p>
                  </a:txBody>
                  <a:tcPr marL="9526" marR="9526" marT="9524" marB="0"/>
                </a:tc>
                <a:tc>
                  <a:txBody>
                    <a:bodyPr/>
                    <a:lstStyle/>
                    <a:p>
                      <a:pPr algn="r" fontAlgn="b"/>
                      <a:r>
                        <a:rPr lang="en-ZA" sz="1400" b="1" i="0" u="none" strike="noStrike" dirty="0" smtClean="0">
                          <a:solidFill>
                            <a:srgbClr val="000000"/>
                          </a:solidFill>
                          <a:effectLst/>
                          <a:latin typeface="Arial" pitchFamily="34" charset="0"/>
                          <a:cs typeface="Arial" pitchFamily="34" charset="0"/>
                        </a:rPr>
                        <a:t>273 847</a:t>
                      </a:r>
                      <a:endParaRPr lang="en-ZA" sz="1400" b="1" i="0" u="none" strike="noStrike" dirty="0">
                        <a:solidFill>
                          <a:srgbClr val="000000"/>
                        </a:solidFill>
                        <a:effectLst/>
                        <a:latin typeface="Arial" pitchFamily="34" charset="0"/>
                        <a:cs typeface="Arial" pitchFamily="34" charset="0"/>
                      </a:endParaRPr>
                    </a:p>
                  </a:txBody>
                  <a:tcPr marL="9526" marR="9526" marT="9524" marB="0"/>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1484313" y="106363"/>
            <a:ext cx="7202487" cy="1036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t>Accelerated Community Infrastructure Projects</a:t>
            </a:r>
          </a:p>
        </p:txBody>
      </p:sp>
      <p:sp>
        <p:nvSpPr>
          <p:cNvPr id="52227" name="Slide Number Placeholder 3"/>
          <p:cNvSpPr>
            <a:spLocks noGrp="1"/>
          </p:cNvSpPr>
          <p:nvPr>
            <p:ph type="sldNum" sz="quarter" idx="12"/>
          </p:nvPr>
        </p:nvSpPr>
        <p:spPr bwMode="auto">
          <a:xfrm>
            <a:off x="6994525"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0F8D7EE-1FC0-4611-A211-9257761254EF}" type="slidenum">
              <a:rPr lang="en-US" altLang="en-US" sz="1400" smtClean="0"/>
              <a:pPr eaLnBrk="1" hangingPunct="1"/>
              <a:t>48</a:t>
            </a:fld>
            <a:endParaRPr lang="en-US" altLang="en-US" sz="1400" smtClean="0"/>
          </a:p>
        </p:txBody>
      </p:sp>
      <p:sp>
        <p:nvSpPr>
          <p:cNvPr id="52228" name="Content Placeholder 5"/>
          <p:cNvSpPr>
            <a:spLocks noGrp="1"/>
          </p:cNvSpPr>
          <p:nvPr>
            <p:ph idx="1"/>
          </p:nvPr>
        </p:nvSpPr>
        <p:spPr bwMode="auto">
          <a:xfrm>
            <a:off x="1484313" y="1600200"/>
            <a:ext cx="7202487"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altLang="en-US" sz="1600" b="1" u="sng" smtClean="0"/>
              <a:t>Budget allocation for 2016/17</a:t>
            </a:r>
            <a:r>
              <a:rPr lang="en-ZA" altLang="en-US" sz="1600" smtClean="0"/>
              <a:t>: R 206 million</a:t>
            </a:r>
          </a:p>
          <a:p>
            <a:pPr algn="just"/>
            <a:r>
              <a:rPr lang="en-ZA" altLang="en-US" sz="1600" b="1" u="sng" smtClean="0"/>
              <a:t>Number of projects planned for construction</a:t>
            </a:r>
            <a:r>
              <a:rPr lang="en-ZA" altLang="en-US" sz="1600" smtClean="0"/>
              <a:t>: 59 of which 19 were implemented</a:t>
            </a:r>
          </a:p>
          <a:p>
            <a:pPr algn="just"/>
            <a:r>
              <a:rPr lang="en-ZA" altLang="en-US" sz="1600" b="1" u="sng" smtClean="0"/>
              <a:t>Number of projects planned for completion:</a:t>
            </a:r>
            <a:r>
              <a:rPr lang="en-ZA" altLang="en-US" sz="1600" b="1" smtClean="0"/>
              <a:t> </a:t>
            </a:r>
            <a:r>
              <a:rPr lang="en-ZA" altLang="en-US" sz="1600" smtClean="0"/>
              <a:t>59 of which 14 were completed</a:t>
            </a:r>
          </a:p>
          <a:p>
            <a:pPr algn="just"/>
            <a:r>
              <a:rPr lang="en-ZA" altLang="en-US" sz="1600" b="1" u="sng" smtClean="0"/>
              <a:t>Actual expenditure:</a:t>
            </a:r>
            <a:r>
              <a:rPr lang="en-ZA" altLang="en-US" sz="1600" smtClean="0"/>
              <a:t> R 206 million was spent.</a:t>
            </a:r>
            <a:endParaRPr lang="en-ZA" altLang="en-US" sz="1600" b="1" u="sng" smtClean="0"/>
          </a:p>
          <a:p>
            <a:pPr algn="just"/>
            <a:r>
              <a:rPr lang="en-ZA" altLang="en-US" sz="1600" b="1" u="sng" smtClean="0"/>
              <a:t>Reasons for variance</a:t>
            </a:r>
            <a:r>
              <a:rPr lang="en-ZA" altLang="en-US" sz="1600" smtClean="0"/>
              <a:t>: A </a:t>
            </a:r>
            <a:r>
              <a:rPr lang="en-US" altLang="en-US" sz="1600" smtClean="0"/>
              <a:t>budget reprioritisation of R 114 million was reprioritised fromm 40 projects to pay operations and maintenance for Sedibeng water.</a:t>
            </a:r>
          </a:p>
          <a:p>
            <a:endParaRPr lang="en-ZA" altLang="en-US" sz="16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1484313" y="82550"/>
            <a:ext cx="7202487" cy="727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t>Payment to Sedibeng Water</a:t>
            </a:r>
          </a:p>
        </p:txBody>
      </p:sp>
      <p:sp>
        <p:nvSpPr>
          <p:cNvPr id="53251" name="Content Placeholder 2"/>
          <p:cNvSpPr>
            <a:spLocks noGrp="1"/>
          </p:cNvSpPr>
          <p:nvPr>
            <p:ph idx="1"/>
          </p:nvPr>
        </p:nvSpPr>
        <p:spPr bwMode="auto">
          <a:xfrm>
            <a:off x="1484313" y="1033463"/>
            <a:ext cx="7202487" cy="5510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sz="1800" dirty="0" smtClean="0"/>
              <a:t>The budget of R114 was reprioritized from the Accelerated Community Infrastructure Programme (ACIP).</a:t>
            </a:r>
          </a:p>
          <a:p>
            <a:pPr algn="just"/>
            <a:r>
              <a:rPr lang="en-US" altLang="en-US" sz="1800" dirty="0" smtClean="0"/>
              <a:t>The affected Regions are NW, FS and NC, </a:t>
            </a:r>
          </a:p>
          <a:p>
            <a:pPr algn="just"/>
            <a:r>
              <a:rPr lang="en-US" altLang="en-US" sz="1800" dirty="0" smtClean="0"/>
              <a:t>The Utility carried out the Operations &amp; Maintenance interventions to prevent the infrastructure from falling apart due to maintenance failure by the municipalities.</a:t>
            </a:r>
          </a:p>
          <a:p>
            <a:pPr algn="just"/>
            <a:r>
              <a:rPr lang="en-US" altLang="en-US" sz="1800" dirty="0" smtClean="0"/>
              <a:t>The utility also carried out drought intervention around North West.</a:t>
            </a:r>
          </a:p>
          <a:p>
            <a:pPr algn="just"/>
            <a:r>
              <a:rPr lang="en-US" altLang="en-US" sz="1800" dirty="0" smtClean="0"/>
              <a:t>The municipalities which benefitted from this intervention are the following:</a:t>
            </a:r>
          </a:p>
          <a:p>
            <a:pPr lvl="1" algn="just"/>
            <a:r>
              <a:rPr lang="en-US" altLang="en-US" sz="1400" dirty="0" err="1" smtClean="0"/>
              <a:t>Dikgatlong</a:t>
            </a:r>
            <a:endParaRPr lang="en-US" altLang="en-US" sz="1400" dirty="0" smtClean="0"/>
          </a:p>
          <a:p>
            <a:pPr lvl="1" algn="just"/>
            <a:r>
              <a:rPr lang="en-US" altLang="en-US" sz="1400" dirty="0" err="1" smtClean="0"/>
              <a:t>Ngaka</a:t>
            </a:r>
            <a:r>
              <a:rPr lang="en-US" altLang="en-US" sz="1400" dirty="0" smtClean="0"/>
              <a:t> </a:t>
            </a:r>
            <a:r>
              <a:rPr lang="en-US" altLang="en-US" sz="1400" dirty="0" err="1" smtClean="0"/>
              <a:t>Modiri</a:t>
            </a:r>
            <a:r>
              <a:rPr lang="en-US" altLang="en-US" sz="1400" dirty="0" smtClean="0"/>
              <a:t> </a:t>
            </a:r>
            <a:r>
              <a:rPr lang="en-US" altLang="en-US" sz="1400" dirty="0" err="1" smtClean="0"/>
              <a:t>Molema</a:t>
            </a:r>
            <a:endParaRPr lang="en-US" altLang="en-US" sz="1400" dirty="0" smtClean="0"/>
          </a:p>
          <a:p>
            <a:pPr lvl="1" algn="just"/>
            <a:r>
              <a:rPr lang="en-US" altLang="en-US" sz="1400" dirty="0" err="1" smtClean="0"/>
              <a:t>Matjhabeng</a:t>
            </a:r>
            <a:endParaRPr lang="en-US" altLang="en-US" sz="1400" dirty="0" smtClean="0"/>
          </a:p>
          <a:p>
            <a:pPr lvl="1" algn="just"/>
            <a:r>
              <a:rPr lang="en-US" altLang="en-US" sz="1400" dirty="0" err="1" smtClean="0"/>
              <a:t>Namakhoi</a:t>
            </a:r>
            <a:endParaRPr lang="en-US" altLang="en-US" sz="1400" dirty="0" smtClean="0"/>
          </a:p>
          <a:p>
            <a:pPr lvl="1" algn="just"/>
            <a:r>
              <a:rPr lang="en-US" altLang="en-US" sz="1400" dirty="0" err="1" smtClean="0"/>
              <a:t>Ditsobotla</a:t>
            </a:r>
            <a:endParaRPr lang="en-US" altLang="en-US" sz="1400" dirty="0" smtClean="0"/>
          </a:p>
          <a:p>
            <a:pPr algn="just">
              <a:buFont typeface="Calibri" pitchFamily="34" charset="0"/>
              <a:buAutoNum type="arabicPeriod"/>
            </a:pPr>
            <a:endParaRPr lang="en-US" altLang="en-US" sz="1800" dirty="0" smtClean="0"/>
          </a:p>
          <a:p>
            <a:pPr algn="just"/>
            <a:endParaRPr lang="en-ZA" altLang="en-US" dirty="0" smtClean="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DC26F3D-5C19-407C-913D-8352575DC025}" type="slidenum">
              <a:rPr lang="en-US" altLang="en-US" sz="1400" smtClean="0"/>
              <a:pPr eaLnBrk="1" hangingPunct="1"/>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484313" y="274638"/>
            <a:ext cx="7202487" cy="6540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600" smtClean="0"/>
              <a:t>The Impact Of Prior Years Roll Over Decline</a:t>
            </a:r>
          </a:p>
        </p:txBody>
      </p:sp>
      <p:sp>
        <p:nvSpPr>
          <p:cNvPr id="16387" name="Content Placeholder 2"/>
          <p:cNvSpPr>
            <a:spLocks noGrp="1"/>
          </p:cNvSpPr>
          <p:nvPr>
            <p:ph idx="1"/>
          </p:nvPr>
        </p:nvSpPr>
        <p:spPr bwMode="auto">
          <a:xfrm>
            <a:off x="1484313" y="963613"/>
            <a:ext cx="7202487" cy="49625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sz="1600" dirty="0" smtClean="0"/>
              <a:t>During the 2014/15 financial year the Department requested a roll over of R919 million to implement 41 RBIG multi year projects which was declined.</a:t>
            </a:r>
          </a:p>
          <a:p>
            <a:pPr algn="just"/>
            <a:r>
              <a:rPr lang="en-ZA" sz="1600" dirty="0" smtClean="0"/>
              <a:t>This decline rollover had the following impact:</a:t>
            </a:r>
          </a:p>
          <a:p>
            <a:pPr lvl="1" algn="just"/>
            <a:r>
              <a:rPr lang="en-ZA" sz="1600" dirty="0" smtClean="0"/>
              <a:t>The implementation of projects under construction had to be delayed due to payment of accruals using the 2015/16 budget allocation.</a:t>
            </a:r>
          </a:p>
          <a:p>
            <a:pPr lvl="1" algn="just"/>
            <a:r>
              <a:rPr lang="en-ZA" sz="1600" smtClean="0"/>
              <a:t>The completion timeline of projects under construction had to be revised.</a:t>
            </a:r>
          </a:p>
          <a:p>
            <a:pPr algn="just"/>
            <a:endParaRPr lang="en-ZA" sz="1800" dirty="0" smtClean="0"/>
          </a:p>
          <a:p>
            <a:pPr algn="just">
              <a:buFont typeface="Arial" pitchFamily="34" charset="0"/>
              <a:buNone/>
            </a:pPr>
            <a:endParaRPr lang="en-ZA" sz="1800" dirty="0" smtClean="0"/>
          </a:p>
          <a:p>
            <a:endParaRPr lang="en-ZA" sz="1400" dirty="0" smtClean="0"/>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FD65E6B-6BB1-483D-97BA-BB23171CB143}" type="slidenum">
              <a:rPr lang="en-US" sz="1400" smtClean="0"/>
              <a:pPr eaLnBrk="1" hangingPunct="1"/>
              <a:t>5</a:t>
            </a:fld>
            <a:endParaRPr lang="en-US" sz="14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1484313" y="304800"/>
            <a:ext cx="7202487" cy="7286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smtClean="0"/>
              <a:t>Breakdown of Payments</a:t>
            </a:r>
          </a:p>
        </p:txBody>
      </p:sp>
      <p:sp>
        <p:nvSpPr>
          <p:cNvPr id="54275" name="Content Placeholder 2"/>
          <p:cNvSpPr>
            <a:spLocks noGrp="1"/>
          </p:cNvSpPr>
          <p:nvPr>
            <p:ph idx="1"/>
          </p:nvPr>
        </p:nvSpPr>
        <p:spPr bwMode="auto">
          <a:xfrm>
            <a:off x="1484313" y="1033463"/>
            <a:ext cx="7202487" cy="5184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endParaRPr lang="en-US" altLang="en-US" sz="1800" smtClean="0"/>
          </a:p>
          <a:p>
            <a:pPr algn="just"/>
            <a:endParaRPr lang="en-ZA" altLang="en-US" smtClean="0"/>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6CE1E75-7535-4AAE-A603-AAABA5124CEB}" type="slidenum">
              <a:rPr lang="en-US" altLang="en-US" sz="1400" smtClean="0"/>
              <a:pPr eaLnBrk="1" hangingPunct="1"/>
              <a:t>50</a:t>
            </a:fld>
            <a:endParaRPr lang="en-US" altLang="en-US" sz="1400" smtClean="0"/>
          </a:p>
        </p:txBody>
      </p:sp>
      <p:graphicFrame>
        <p:nvGraphicFramePr>
          <p:cNvPr id="5" name="Table 4"/>
          <p:cNvGraphicFramePr>
            <a:graphicFrameLocks noGrp="1"/>
          </p:cNvGraphicFramePr>
          <p:nvPr/>
        </p:nvGraphicFramePr>
        <p:xfrm>
          <a:off x="1787525" y="1289050"/>
          <a:ext cx="5805488" cy="2640015"/>
        </p:xfrm>
        <a:graphic>
          <a:graphicData uri="http://schemas.openxmlformats.org/drawingml/2006/table">
            <a:tbl>
              <a:tblPr firstRow="1" bandRow="1">
                <a:tableStyleId>{5C22544A-7EE6-4342-B048-85BDC9FD1C3A}</a:tableStyleId>
              </a:tblPr>
              <a:tblGrid>
                <a:gridCol w="3562460"/>
                <a:gridCol w="2243028"/>
              </a:tblGrid>
              <a:tr h="377145">
                <a:tc>
                  <a:txBody>
                    <a:bodyPr/>
                    <a:lstStyle/>
                    <a:p>
                      <a:r>
                        <a:rPr lang="en-ZA" sz="1800" dirty="0" smtClean="0"/>
                        <a:t>Region</a:t>
                      </a:r>
                      <a:endParaRPr lang="en-ZA" sz="1800" dirty="0"/>
                    </a:p>
                  </a:txBody>
                  <a:tcPr marL="9526" marR="9526" marT="9527" marB="0" anchor="b">
                    <a:solidFill>
                      <a:schemeClr val="accent3"/>
                    </a:solidFill>
                  </a:tcPr>
                </a:tc>
                <a:tc>
                  <a:txBody>
                    <a:bodyPr/>
                    <a:lstStyle/>
                    <a:p>
                      <a:r>
                        <a:rPr lang="en-ZA" sz="1800" dirty="0" smtClean="0"/>
                        <a:t>Amount claimed R’000</a:t>
                      </a:r>
                      <a:endParaRPr lang="en-ZA" sz="1800" dirty="0"/>
                    </a:p>
                  </a:txBody>
                  <a:tcPr marL="9526" marR="9526" marT="9527" marB="0" anchor="b">
                    <a:solidFill>
                      <a:schemeClr val="accent3"/>
                    </a:solidFill>
                  </a:tcPr>
                </a:tc>
              </a:tr>
              <a:tr h="377145">
                <a:tc>
                  <a:txBody>
                    <a:bodyPr/>
                    <a:lstStyle/>
                    <a:p>
                      <a:pPr algn="l" fontAlgn="b"/>
                      <a:r>
                        <a:rPr lang="en-ZA" sz="1400" b="0" i="0" u="none" strike="noStrike" dirty="0">
                          <a:solidFill>
                            <a:srgbClr val="000000"/>
                          </a:solidFill>
                          <a:latin typeface="Arial" pitchFamily="34" charset="0"/>
                          <a:cs typeface="Arial" pitchFamily="34" charset="0"/>
                        </a:rPr>
                        <a:t>Free state</a:t>
                      </a:r>
                    </a:p>
                  </a:txBody>
                  <a:tcPr marL="9526" marR="9526" marT="9527" marB="0" anchor="b">
                    <a:solidFill>
                      <a:schemeClr val="accent3">
                        <a:lumMod val="20000"/>
                        <a:lumOff val="80000"/>
                      </a:schemeClr>
                    </a:solidFill>
                  </a:tcPr>
                </a:tc>
                <a:tc>
                  <a:txBody>
                    <a:bodyPr/>
                    <a:lstStyle/>
                    <a:p>
                      <a:pPr algn="r" fontAlgn="b"/>
                      <a:r>
                        <a:rPr lang="en-ZA" sz="1400" b="0" i="0" u="none" strike="noStrike" dirty="0" smtClean="0">
                          <a:solidFill>
                            <a:srgbClr val="000000"/>
                          </a:solidFill>
                          <a:latin typeface="Arial" pitchFamily="34" charset="0"/>
                          <a:cs typeface="Arial" pitchFamily="34" charset="0"/>
                        </a:rPr>
                        <a:t>60 269 </a:t>
                      </a:r>
                      <a:endParaRPr lang="en-ZA" sz="1400" b="0"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r>
              <a:tr h="377145">
                <a:tc>
                  <a:txBody>
                    <a:bodyPr/>
                    <a:lstStyle/>
                    <a:p>
                      <a:pPr algn="l" fontAlgn="b"/>
                      <a:r>
                        <a:rPr lang="en-ZA" sz="1400" b="0" i="0" u="none" strike="noStrike" dirty="0">
                          <a:solidFill>
                            <a:srgbClr val="000000"/>
                          </a:solidFill>
                          <a:latin typeface="Arial" pitchFamily="34" charset="0"/>
                          <a:cs typeface="Arial" pitchFamily="34" charset="0"/>
                        </a:rPr>
                        <a:t>NW region</a:t>
                      </a:r>
                    </a:p>
                  </a:txBody>
                  <a:tcPr marL="9526" marR="9526" marT="9527" marB="0" anchor="b">
                    <a:solidFill>
                      <a:schemeClr val="accent3">
                        <a:lumMod val="20000"/>
                        <a:lumOff val="80000"/>
                      </a:schemeClr>
                    </a:solidFill>
                  </a:tcPr>
                </a:tc>
                <a:tc>
                  <a:txBody>
                    <a:bodyPr/>
                    <a:lstStyle/>
                    <a:p>
                      <a:pPr algn="r" fontAlgn="b"/>
                      <a:r>
                        <a:rPr lang="en-ZA" sz="1400" b="0" i="0" u="none" strike="noStrike" dirty="0" smtClean="0">
                          <a:solidFill>
                            <a:srgbClr val="000000"/>
                          </a:solidFill>
                          <a:latin typeface="Arial" pitchFamily="34" charset="0"/>
                          <a:cs typeface="Arial" pitchFamily="34" charset="0"/>
                        </a:rPr>
                        <a:t>23 630</a:t>
                      </a:r>
                      <a:endParaRPr lang="en-ZA" sz="1400" b="0"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r>
              <a:tr h="377145">
                <a:tc>
                  <a:txBody>
                    <a:bodyPr/>
                    <a:lstStyle/>
                    <a:p>
                      <a:pPr algn="l" fontAlgn="b"/>
                      <a:r>
                        <a:rPr lang="en-ZA" sz="1400" b="0" i="0" u="none" strike="noStrike" dirty="0">
                          <a:solidFill>
                            <a:srgbClr val="000000"/>
                          </a:solidFill>
                          <a:latin typeface="Arial" pitchFamily="34" charset="0"/>
                          <a:cs typeface="Arial" pitchFamily="34" charset="0"/>
                        </a:rPr>
                        <a:t>Vaal </a:t>
                      </a:r>
                      <a:r>
                        <a:rPr lang="en-ZA" sz="1400" b="0" i="0" u="none" strike="noStrike" dirty="0" err="1">
                          <a:solidFill>
                            <a:srgbClr val="000000"/>
                          </a:solidFill>
                          <a:latin typeface="Arial" pitchFamily="34" charset="0"/>
                          <a:cs typeface="Arial" pitchFamily="34" charset="0"/>
                        </a:rPr>
                        <a:t>Gamagara</a:t>
                      </a:r>
                      <a:endParaRPr lang="en-ZA" sz="1400" b="0"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c>
                  <a:txBody>
                    <a:bodyPr/>
                    <a:lstStyle/>
                    <a:p>
                      <a:pPr algn="r" fontAlgn="b"/>
                      <a:r>
                        <a:rPr lang="en-ZA" sz="1400" b="0" i="0" u="none" strike="noStrike" dirty="0" smtClean="0">
                          <a:solidFill>
                            <a:srgbClr val="000000"/>
                          </a:solidFill>
                          <a:latin typeface="Arial" pitchFamily="34" charset="0"/>
                          <a:cs typeface="Arial" pitchFamily="34" charset="0"/>
                        </a:rPr>
                        <a:t>54 419 </a:t>
                      </a:r>
                      <a:endParaRPr lang="en-ZA" sz="1400" b="0"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r>
              <a:tr h="377145">
                <a:tc>
                  <a:txBody>
                    <a:bodyPr/>
                    <a:lstStyle/>
                    <a:p>
                      <a:pPr algn="l" fontAlgn="b"/>
                      <a:r>
                        <a:rPr lang="en-ZA" sz="1400" b="0" i="0" u="none" strike="noStrike" dirty="0">
                          <a:solidFill>
                            <a:srgbClr val="000000"/>
                          </a:solidFill>
                          <a:latin typeface="Arial" pitchFamily="34" charset="0"/>
                          <a:cs typeface="Arial" pitchFamily="34" charset="0"/>
                        </a:rPr>
                        <a:t>Namakwa</a:t>
                      </a:r>
                    </a:p>
                  </a:txBody>
                  <a:tcPr marL="9526" marR="9526" marT="9527" marB="0" anchor="b">
                    <a:solidFill>
                      <a:schemeClr val="accent3">
                        <a:lumMod val="20000"/>
                        <a:lumOff val="80000"/>
                      </a:schemeClr>
                    </a:solidFill>
                  </a:tcPr>
                </a:tc>
                <a:tc>
                  <a:txBody>
                    <a:bodyPr/>
                    <a:lstStyle/>
                    <a:p>
                      <a:pPr algn="r" fontAlgn="b"/>
                      <a:r>
                        <a:rPr lang="en-ZA" sz="1400" b="0" i="0" u="none" strike="noStrike" dirty="0" smtClean="0">
                          <a:solidFill>
                            <a:srgbClr val="000000"/>
                          </a:solidFill>
                          <a:latin typeface="Arial" pitchFamily="34" charset="0"/>
                          <a:cs typeface="Arial" pitchFamily="34" charset="0"/>
                        </a:rPr>
                        <a:t>8 225</a:t>
                      </a:r>
                      <a:endParaRPr lang="en-ZA" sz="1400" b="0"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r>
              <a:tr h="377145">
                <a:tc>
                  <a:txBody>
                    <a:bodyPr/>
                    <a:lstStyle/>
                    <a:p>
                      <a:pPr algn="l" fontAlgn="b"/>
                      <a:r>
                        <a:rPr lang="en-ZA" sz="1400" b="0" i="0" u="none" strike="noStrike" dirty="0" err="1">
                          <a:solidFill>
                            <a:srgbClr val="000000"/>
                          </a:solidFill>
                          <a:latin typeface="Arial" pitchFamily="34" charset="0"/>
                          <a:cs typeface="Arial" pitchFamily="34" charset="0"/>
                        </a:rPr>
                        <a:t>Mahikeng</a:t>
                      </a:r>
                      <a:endParaRPr lang="en-ZA" sz="1400" b="0"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c>
                  <a:txBody>
                    <a:bodyPr/>
                    <a:lstStyle/>
                    <a:p>
                      <a:pPr algn="r" fontAlgn="b"/>
                      <a:r>
                        <a:rPr lang="en-ZA" sz="1400" b="0" i="0" u="none" strike="noStrike" dirty="0" smtClean="0">
                          <a:solidFill>
                            <a:srgbClr val="000000"/>
                          </a:solidFill>
                          <a:latin typeface="Arial" pitchFamily="34" charset="0"/>
                          <a:cs typeface="Arial" pitchFamily="34" charset="0"/>
                        </a:rPr>
                        <a:t>17 139</a:t>
                      </a:r>
                      <a:endParaRPr lang="en-ZA" sz="1400" b="0"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r>
              <a:tr h="377145">
                <a:tc>
                  <a:txBody>
                    <a:bodyPr/>
                    <a:lstStyle/>
                    <a:p>
                      <a:pPr algn="l" fontAlgn="b"/>
                      <a:r>
                        <a:rPr lang="en-ZA" sz="1400" b="1" i="0" u="none" strike="noStrike" dirty="0" smtClean="0">
                          <a:solidFill>
                            <a:srgbClr val="000000"/>
                          </a:solidFill>
                          <a:latin typeface="Arial" pitchFamily="34" charset="0"/>
                          <a:cs typeface="Arial" pitchFamily="34" charset="0"/>
                        </a:rPr>
                        <a:t>Total</a:t>
                      </a:r>
                      <a:r>
                        <a:rPr lang="en-ZA" sz="1400" b="1" i="0" u="none" strike="noStrike" baseline="0" dirty="0" smtClean="0">
                          <a:solidFill>
                            <a:srgbClr val="000000"/>
                          </a:solidFill>
                          <a:latin typeface="Arial" pitchFamily="34" charset="0"/>
                          <a:cs typeface="Arial" pitchFamily="34" charset="0"/>
                        </a:rPr>
                        <a:t> paid</a:t>
                      </a:r>
                      <a:endParaRPr lang="en-ZA" sz="1400" b="1"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c>
                  <a:txBody>
                    <a:bodyPr/>
                    <a:lstStyle/>
                    <a:p>
                      <a:pPr algn="r" fontAlgn="b"/>
                      <a:r>
                        <a:rPr lang="en-ZA" sz="1400" b="1" i="0" u="none" strike="noStrike" dirty="0" smtClean="0">
                          <a:solidFill>
                            <a:srgbClr val="000000"/>
                          </a:solidFill>
                          <a:latin typeface="Arial" pitchFamily="34" charset="0"/>
                          <a:cs typeface="Arial" pitchFamily="34" charset="0"/>
                        </a:rPr>
                        <a:t>114 704</a:t>
                      </a:r>
                      <a:endParaRPr lang="en-ZA" sz="1400" b="1" i="0" u="none" strike="noStrike" dirty="0">
                        <a:solidFill>
                          <a:srgbClr val="000000"/>
                        </a:solidFill>
                        <a:latin typeface="Arial" pitchFamily="34" charset="0"/>
                        <a:cs typeface="Arial" pitchFamily="34" charset="0"/>
                      </a:endParaRPr>
                    </a:p>
                  </a:txBody>
                  <a:tcPr marL="9526" marR="9526" marT="9527" marB="0" anchor="b">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xfrm>
            <a:off x="1498600" y="274638"/>
            <a:ext cx="6786563"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List of ACIP projects affected by the R114 reprioritisation</a:t>
            </a:r>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ABE2D6C-7646-4F99-843A-A9231A6F3A0A}" type="slidenum">
              <a:rPr lang="en-US" sz="1400" smtClean="0"/>
              <a:pPr eaLnBrk="1" hangingPunct="1"/>
              <a:t>51</a:t>
            </a:fld>
            <a:endParaRPr lang="en-US" sz="1400" smtClean="0"/>
          </a:p>
        </p:txBody>
      </p:sp>
      <p:graphicFrame>
        <p:nvGraphicFramePr>
          <p:cNvPr id="6" name="Table 5"/>
          <p:cNvGraphicFramePr>
            <a:graphicFrameLocks noGrp="1"/>
          </p:cNvGraphicFramePr>
          <p:nvPr/>
        </p:nvGraphicFramePr>
        <p:xfrm>
          <a:off x="1574800" y="1665288"/>
          <a:ext cx="6710364" cy="3359150"/>
        </p:xfrm>
        <a:graphic>
          <a:graphicData uri="http://schemas.openxmlformats.org/drawingml/2006/table">
            <a:tbl>
              <a:tblPr/>
              <a:tblGrid>
                <a:gridCol w="2856079"/>
                <a:gridCol w="1051491"/>
                <a:gridCol w="1065701"/>
                <a:gridCol w="767305"/>
                <a:gridCol w="969788"/>
              </a:tblGrid>
              <a:tr h="724056">
                <a:tc>
                  <a:txBody>
                    <a:bodyPr/>
                    <a:lstStyle/>
                    <a:p>
                      <a:pPr algn="l" fontAlgn="t"/>
                      <a:r>
                        <a:rPr lang="en-ZA" sz="1400" b="1" i="0" u="none" strike="noStrike" dirty="0">
                          <a:solidFill>
                            <a:srgbClr val="000000"/>
                          </a:solidFill>
                          <a:latin typeface="Calibri"/>
                        </a:rPr>
                        <a:t>REGION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t"/>
                      <a:r>
                        <a:rPr lang="en-ZA" sz="1400" b="1" i="0" u="none" strike="noStrike" dirty="0">
                          <a:solidFill>
                            <a:srgbClr val="000000"/>
                          </a:solidFill>
                          <a:latin typeface="Calibri"/>
                        </a:rPr>
                        <a:t>REVISED ALLOCATION</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t"/>
                      <a:r>
                        <a:rPr lang="en-ZA" sz="1400" b="1" i="0" u="none" strike="noStrike" dirty="0">
                          <a:solidFill>
                            <a:srgbClr val="000000"/>
                          </a:solidFill>
                          <a:latin typeface="Calibri"/>
                        </a:rPr>
                        <a:t>ACTUAL EXPENDITURE AS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t"/>
                      <a:r>
                        <a:rPr lang="en-ZA" sz="1400" b="1" i="0" u="none" strike="noStrike" dirty="0">
                          <a:solidFill>
                            <a:srgbClr val="000000"/>
                          </a:solidFill>
                          <a:latin typeface="Calibri"/>
                        </a:rPr>
                        <a:t>% Spent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t"/>
                      <a:r>
                        <a:rPr lang="en-ZA" sz="1400" b="1" i="0" u="none" strike="noStrike" dirty="0">
                          <a:solidFill>
                            <a:srgbClr val="000000"/>
                          </a:solidFill>
                          <a:latin typeface="Calibri"/>
                        </a:rPr>
                        <a:t>TOTAL AVAILABLE BUDGET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237396">
                <a:tc>
                  <a:txBody>
                    <a:bodyPr/>
                    <a:lstStyle/>
                    <a:p>
                      <a:pPr algn="l" fontAlgn="b"/>
                      <a:r>
                        <a:rPr lang="en-ZA" sz="1400" b="0" i="0" u="none" strike="noStrike">
                          <a:solidFill>
                            <a:srgbClr val="000000"/>
                          </a:solidFill>
                          <a:latin typeface="Calibri"/>
                        </a:rPr>
                        <a:t>EASTERN 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21 752 665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25 660 560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118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-3 907 895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6">
                <a:tc>
                  <a:txBody>
                    <a:bodyPr/>
                    <a:lstStyle/>
                    <a:p>
                      <a:pPr algn="l" fontAlgn="b"/>
                      <a:r>
                        <a:rPr lang="en-ZA" sz="1400" b="0" i="0" u="none" strike="noStrike">
                          <a:solidFill>
                            <a:srgbClr val="000000"/>
                          </a:solidFill>
                          <a:latin typeface="Calibri"/>
                        </a:rPr>
                        <a:t>FREE STATE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30 368 500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9 501 187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20 867 313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6">
                <a:tc>
                  <a:txBody>
                    <a:bodyPr/>
                    <a:lstStyle/>
                    <a:p>
                      <a:pPr algn="l" fontAlgn="b"/>
                      <a:r>
                        <a:rPr lang="en-ZA" sz="1400" b="0" i="0" u="none" strike="noStrike">
                          <a:solidFill>
                            <a:srgbClr val="000000"/>
                          </a:solidFill>
                          <a:latin typeface="Calibri"/>
                        </a:rPr>
                        <a:t>GAUTENG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6">
                <a:tc>
                  <a:txBody>
                    <a:bodyPr/>
                    <a:lstStyle/>
                    <a:p>
                      <a:pPr algn="l" fontAlgn="b"/>
                      <a:r>
                        <a:rPr lang="en-ZA" sz="1400" b="0" i="0" u="none" strike="noStrike">
                          <a:solidFill>
                            <a:srgbClr val="000000"/>
                          </a:solidFill>
                          <a:latin typeface="Calibri"/>
                        </a:rPr>
                        <a:t>KWAZULU NATAL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12 600 000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5 318 333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7 281 667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6">
                <a:tc>
                  <a:txBody>
                    <a:bodyPr/>
                    <a:lstStyle/>
                    <a:p>
                      <a:pPr algn="l" fontAlgn="b"/>
                      <a:r>
                        <a:rPr lang="en-ZA" sz="1400" b="0" i="0" u="none" strike="noStrike">
                          <a:solidFill>
                            <a:srgbClr val="000000"/>
                          </a:solidFill>
                          <a:latin typeface="Calibri"/>
                        </a:rPr>
                        <a:t>LIMPOPO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200 184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200 184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6">
                <a:tc>
                  <a:txBody>
                    <a:bodyPr/>
                    <a:lstStyle/>
                    <a:p>
                      <a:pPr algn="l" fontAlgn="b"/>
                      <a:r>
                        <a:rPr lang="en-ZA" sz="1400" b="0" i="0" u="none" strike="noStrike">
                          <a:solidFill>
                            <a:srgbClr val="000000"/>
                          </a:solidFill>
                          <a:latin typeface="Calibri"/>
                        </a:rPr>
                        <a:t>MPUMALANGA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28 649 655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28 642 814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6 841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6">
                <a:tc>
                  <a:txBody>
                    <a:bodyPr/>
                    <a:lstStyle/>
                    <a:p>
                      <a:pPr algn="l" fontAlgn="b"/>
                      <a:r>
                        <a:rPr lang="en-ZA" sz="1400" b="0" i="0" u="none" strike="noStrike">
                          <a:solidFill>
                            <a:srgbClr val="000000"/>
                          </a:solidFill>
                          <a:latin typeface="Calibri"/>
                        </a:rPr>
                        <a:t>NORTHERN 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3 000 000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117 654 199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3 922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-114 654 199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6">
                <a:tc>
                  <a:txBody>
                    <a:bodyPr/>
                    <a:lstStyle/>
                    <a:p>
                      <a:pPr algn="l" fontAlgn="b"/>
                      <a:r>
                        <a:rPr lang="en-ZA" sz="1400" b="0" i="0" u="none" strike="noStrike">
                          <a:solidFill>
                            <a:srgbClr val="000000"/>
                          </a:solidFill>
                          <a:latin typeface="Calibri"/>
                        </a:rPr>
                        <a:t>NORTH WEST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15 472 376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16 625 042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107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-1 152 666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396">
                <a:tc>
                  <a:txBody>
                    <a:bodyPr/>
                    <a:lstStyle/>
                    <a:p>
                      <a:pPr algn="l" fontAlgn="b"/>
                      <a:r>
                        <a:rPr lang="en-ZA" sz="1400" b="0" i="0" u="none" strike="noStrike">
                          <a:solidFill>
                            <a:srgbClr val="000000"/>
                          </a:solidFill>
                          <a:latin typeface="Calibri"/>
                        </a:rPr>
                        <a:t>WESTERN CAPE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3 199 558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3 199 558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65">
                <a:tc>
                  <a:txBody>
                    <a:bodyPr/>
                    <a:lstStyle/>
                    <a:p>
                      <a:pPr algn="l" fontAlgn="b"/>
                      <a:r>
                        <a:rPr lang="en-ZA" sz="1400" b="0" i="0" u="none" strike="noStrike">
                          <a:solidFill>
                            <a:srgbClr val="000000"/>
                          </a:solidFill>
                          <a:latin typeface="Calibri"/>
                        </a:rPr>
                        <a:t>NO PROJECTS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99 845 062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latin typeface="Calibri"/>
                        </a:rPr>
                        <a:t>99 845 062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65">
                <a:tc>
                  <a:txBody>
                    <a:bodyPr/>
                    <a:lstStyle/>
                    <a:p>
                      <a:pPr algn="l" fontAlgn="b"/>
                      <a:r>
                        <a:rPr lang="en-ZA" sz="1400" b="1" i="0" u="none" strike="noStrike" dirty="0">
                          <a:solidFill>
                            <a:srgbClr val="000000"/>
                          </a:solidFill>
                          <a:latin typeface="Calibri"/>
                        </a:rPr>
                        <a:t>TOTAL ACIP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400" b="1" i="0" u="none" strike="noStrike" dirty="0">
                          <a:solidFill>
                            <a:srgbClr val="000000"/>
                          </a:solidFill>
                          <a:latin typeface="Calibri"/>
                        </a:rPr>
                        <a:t>215 088 000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400" b="1" i="0" u="none" strike="noStrike" dirty="0">
                          <a:solidFill>
                            <a:srgbClr val="000000"/>
                          </a:solidFill>
                          <a:latin typeface="Calibri"/>
                        </a:rPr>
                        <a:t>206 801 877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b"/>
                      <a:r>
                        <a:rPr lang="en-ZA" sz="1400" b="1" i="0" u="none" strike="noStrike" dirty="0">
                          <a:solidFill>
                            <a:srgbClr val="000000"/>
                          </a:solidFill>
                          <a:latin typeface="Calibri"/>
                        </a:rPr>
                        <a:t>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r" fontAlgn="b"/>
                      <a:r>
                        <a:rPr lang="en-ZA" sz="1400" b="1" i="0" u="none" strike="noStrike" dirty="0">
                          <a:solidFill>
                            <a:srgbClr val="000000"/>
                          </a:solidFill>
                          <a:latin typeface="Calibri"/>
                        </a:rPr>
                        <a:t>8 286 123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2725" y="3209925"/>
            <a:ext cx="7011988" cy="1362075"/>
          </a:xfrm>
        </p:spPr>
        <p:txBody>
          <a:bodyPr>
            <a:normAutofit/>
          </a:bodyPr>
          <a:lstStyle/>
          <a:p>
            <a:pPr algn="just">
              <a:defRPr/>
            </a:pPr>
            <a:r>
              <a:rPr lang="en-US" sz="2000" dirty="0">
                <a:latin typeface="Arial" pitchFamily="34" charset="0"/>
                <a:ea typeface="ＭＳ Ｐゴシック" charset="0"/>
                <a:cs typeface="Arial" pitchFamily="34" charset="0"/>
              </a:rPr>
              <a:t>Part </a:t>
            </a:r>
            <a:r>
              <a:rPr lang="en-US" sz="2000" dirty="0" smtClean="0">
                <a:latin typeface="Arial" pitchFamily="34" charset="0"/>
                <a:ea typeface="ＭＳ Ｐゴシック" charset="0"/>
                <a:cs typeface="Arial" pitchFamily="34" charset="0"/>
              </a:rPr>
              <a:t>: </a:t>
            </a:r>
            <a:r>
              <a:rPr lang="en-ZA" sz="2000" dirty="0" smtClean="0">
                <a:latin typeface="Arial" pitchFamily="34" charset="0"/>
                <a:ea typeface="ＭＳ Ｐゴシック" charset="0"/>
                <a:cs typeface="Arial" pitchFamily="34" charset="0"/>
              </a:rPr>
              <a:t>Drought related expenditure</a:t>
            </a:r>
            <a:endParaRPr lang="en-ZA" sz="2000" dirty="0">
              <a:latin typeface="Arial" pitchFamily="34" charset="0"/>
              <a:ea typeface="ＭＳ Ｐゴシック" charset="0"/>
              <a:cs typeface="Arial" pitchFamily="34" charset="0"/>
            </a:endParaRPr>
          </a:p>
        </p:txBody>
      </p:sp>
      <p:sp>
        <p:nvSpPr>
          <p:cNvPr id="57347" name="Slide Number Placeholder 3"/>
          <p:cNvSpPr>
            <a:spLocks noGrp="1"/>
          </p:cNvSpPr>
          <p:nvPr>
            <p:ph type="sldNum" sz="quarter" idx="12"/>
          </p:nvPr>
        </p:nvSpPr>
        <p:spPr bwMode="auto">
          <a:xfrm>
            <a:off x="6553200" y="6119813"/>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fld id="{7B56B1C9-DE7E-4E2B-8E58-43761B46E81B}" type="slidenum">
              <a:rPr lang="en-ZA" altLang="en-US" sz="1400" smtClean="0"/>
              <a:pPr algn="r" eaLnBrk="1" hangingPunct="1">
                <a:defRPr/>
              </a:pPr>
              <a:t>52</a:t>
            </a:fld>
            <a:endParaRPr lang="en-ZA" alt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bwMode="auto">
          <a:xfrm>
            <a:off x="6553200" y="6119813"/>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fld id="{F7071F75-EF37-4657-9354-EA739B7A67BD}" type="slidenum">
              <a:rPr lang="en-ZA" altLang="en-US" sz="1400" smtClean="0"/>
              <a:pPr algn="r" eaLnBrk="1" hangingPunct="1">
                <a:defRPr/>
              </a:pPr>
              <a:t>53</a:t>
            </a:fld>
            <a:endParaRPr lang="en-ZA" altLang="en-US" sz="1400" smtClean="0"/>
          </a:p>
        </p:txBody>
      </p:sp>
      <p:graphicFrame>
        <p:nvGraphicFramePr>
          <p:cNvPr id="2" name="Table 1"/>
          <p:cNvGraphicFramePr>
            <a:graphicFrameLocks noGrp="1"/>
          </p:cNvGraphicFramePr>
          <p:nvPr/>
        </p:nvGraphicFramePr>
        <p:xfrm>
          <a:off x="1484313" y="889000"/>
          <a:ext cx="7429500" cy="3881439"/>
        </p:xfrm>
        <a:graphic>
          <a:graphicData uri="http://schemas.openxmlformats.org/drawingml/2006/table">
            <a:tbl>
              <a:tblPr>
                <a:tableStyleId>{5C22544A-7EE6-4342-B048-85BDC9FD1C3A}</a:tableStyleId>
              </a:tblPr>
              <a:tblGrid>
                <a:gridCol w="1976594"/>
                <a:gridCol w="1608756"/>
                <a:gridCol w="3844150"/>
              </a:tblGrid>
              <a:tr h="388418">
                <a:tc gridSpan="2">
                  <a:txBody>
                    <a:bodyPr/>
                    <a:lstStyle/>
                    <a:p>
                      <a:pPr algn="l" fontAlgn="b"/>
                      <a:r>
                        <a:rPr lang="en-ZA" sz="1400" b="1" u="sng" strike="noStrike" dirty="0">
                          <a:effectLst/>
                        </a:rPr>
                        <a:t>Interventions related Expenditure </a:t>
                      </a:r>
                      <a:endParaRPr lang="en-ZA" sz="1400" b="1" i="0" u="sng" strike="noStrike" dirty="0">
                        <a:solidFill>
                          <a:srgbClr val="000000"/>
                        </a:solidFill>
                        <a:effectLst/>
                        <a:latin typeface="Calibri"/>
                      </a:endParaRPr>
                    </a:p>
                  </a:txBody>
                  <a:tcPr marL="9526" marR="9526" marT="9527" marB="0" anchor="b"/>
                </a:tc>
                <a:tc hMerge="1">
                  <a:txBody>
                    <a:bodyPr/>
                    <a:lstStyle/>
                    <a:p>
                      <a:endParaRPr lang="en-ZA"/>
                    </a:p>
                  </a:txBody>
                  <a:tcPr/>
                </a:tc>
                <a:tc>
                  <a:txBody>
                    <a:bodyPr/>
                    <a:lstStyle/>
                    <a:p>
                      <a:endParaRPr lang="en-ZA" sz="1800"/>
                    </a:p>
                  </a:txBody>
                  <a:tcPr marL="9526" marR="9526" marT="9527" marB="0" anchor="b"/>
                </a:tc>
              </a:tr>
              <a:tr h="589914">
                <a:tc>
                  <a:txBody>
                    <a:bodyPr/>
                    <a:lstStyle/>
                    <a:p>
                      <a:pPr algn="l" fontAlgn="b"/>
                      <a:r>
                        <a:rPr lang="en-ZA" sz="1400" b="1" u="sng" strike="noStrike" dirty="0" smtClean="0">
                          <a:effectLst/>
                        </a:rPr>
                        <a:t>Detail</a:t>
                      </a:r>
                      <a:endParaRPr lang="en-ZA" sz="1400" b="1" i="0" u="sng" strike="noStrike" dirty="0">
                        <a:solidFill>
                          <a:srgbClr val="000000"/>
                        </a:solidFill>
                        <a:effectLst/>
                        <a:latin typeface="Calibri"/>
                      </a:endParaRPr>
                    </a:p>
                  </a:txBody>
                  <a:tcPr marL="9526" marR="9526" marT="9527" marB="0" anchor="b"/>
                </a:tc>
                <a:tc>
                  <a:txBody>
                    <a:bodyPr/>
                    <a:lstStyle/>
                    <a:p>
                      <a:pPr algn="r" fontAlgn="b"/>
                      <a:r>
                        <a:rPr lang="en-ZA" sz="1400" b="1" u="sng" strike="noStrike" dirty="0">
                          <a:effectLst/>
                        </a:rPr>
                        <a:t> Amount-R'000 </a:t>
                      </a:r>
                      <a:endParaRPr lang="en-ZA" sz="1400" b="1" i="0" u="sng" strike="noStrike" dirty="0">
                        <a:solidFill>
                          <a:srgbClr val="000000"/>
                        </a:solidFill>
                        <a:effectLst/>
                        <a:latin typeface="Calibri"/>
                      </a:endParaRPr>
                    </a:p>
                  </a:txBody>
                  <a:tcPr marL="9526" marR="9526" marT="9527" marB="0" anchor="b"/>
                </a:tc>
                <a:tc>
                  <a:txBody>
                    <a:bodyPr/>
                    <a:lstStyle/>
                    <a:p>
                      <a:endParaRPr lang="en-ZA" sz="1800" dirty="0"/>
                    </a:p>
                  </a:txBody>
                  <a:tcPr marL="9526" marR="9526" marT="9527" marB="0" anchor="b"/>
                </a:tc>
              </a:tr>
              <a:tr h="533269">
                <a:tc>
                  <a:txBody>
                    <a:bodyPr/>
                    <a:lstStyle/>
                    <a:p>
                      <a:pPr algn="l" fontAlgn="b"/>
                      <a:r>
                        <a:rPr lang="en-ZA" sz="1400" u="none" strike="noStrike" dirty="0">
                          <a:effectLst/>
                        </a:rPr>
                        <a:t>Sedibeng Water</a:t>
                      </a:r>
                      <a:endParaRPr lang="en-ZA" sz="1400" b="0" i="0" u="none" strike="noStrike" dirty="0">
                        <a:solidFill>
                          <a:srgbClr val="000000"/>
                        </a:solidFill>
                        <a:effectLst/>
                        <a:latin typeface="Calibri"/>
                      </a:endParaRPr>
                    </a:p>
                  </a:txBody>
                  <a:tcPr marL="9526" marR="9526" marT="9527" marB="0" anchor="b"/>
                </a:tc>
                <a:tc>
                  <a:txBody>
                    <a:bodyPr/>
                    <a:lstStyle/>
                    <a:p>
                      <a:pPr algn="r" fontAlgn="b"/>
                      <a:r>
                        <a:rPr lang="en-ZA" sz="1400" u="none" strike="noStrike" dirty="0">
                          <a:effectLst/>
                        </a:rPr>
                        <a:t>             114 654 </a:t>
                      </a:r>
                      <a:endParaRPr lang="en-ZA" sz="1400" b="0" i="0" u="none" strike="noStrike" dirty="0">
                        <a:solidFill>
                          <a:srgbClr val="000000"/>
                        </a:solidFill>
                        <a:effectLst/>
                        <a:latin typeface="Calibri"/>
                      </a:endParaRPr>
                    </a:p>
                  </a:txBody>
                  <a:tcPr marL="9526" marR="9526" marT="9527" marB="0" anchor="b"/>
                </a:tc>
                <a:tc>
                  <a:txBody>
                    <a:bodyPr/>
                    <a:lstStyle/>
                    <a:p>
                      <a:pPr algn="l" fontAlgn="b"/>
                      <a:r>
                        <a:rPr lang="en-ZA" sz="1400" u="none" strike="noStrike">
                          <a:effectLst/>
                        </a:rPr>
                        <a:t>Operation and Maintenance Intervention</a:t>
                      </a:r>
                      <a:endParaRPr lang="en-ZA" sz="1400" b="0" i="0" u="none" strike="noStrike">
                        <a:solidFill>
                          <a:srgbClr val="000000"/>
                        </a:solidFill>
                        <a:effectLst/>
                        <a:latin typeface="Calibri"/>
                      </a:endParaRPr>
                    </a:p>
                  </a:txBody>
                  <a:tcPr marL="9526" marR="9526" marT="9527" marB="0" anchor="b"/>
                </a:tc>
              </a:tr>
              <a:tr h="533269">
                <a:tc>
                  <a:txBody>
                    <a:bodyPr/>
                    <a:lstStyle/>
                    <a:p>
                      <a:pPr algn="l" fontAlgn="b"/>
                      <a:r>
                        <a:rPr lang="en-ZA" sz="1400" u="none" strike="noStrike" dirty="0">
                          <a:effectLst/>
                        </a:rPr>
                        <a:t>Sedibeng Water</a:t>
                      </a:r>
                      <a:endParaRPr lang="en-ZA" sz="1400" b="0" i="0" u="none" strike="noStrike" dirty="0">
                        <a:solidFill>
                          <a:srgbClr val="000000"/>
                        </a:solidFill>
                        <a:effectLst/>
                        <a:latin typeface="Calibri"/>
                      </a:endParaRPr>
                    </a:p>
                  </a:txBody>
                  <a:tcPr marL="9526" marR="9526" marT="9527" marB="0" anchor="b"/>
                </a:tc>
                <a:tc>
                  <a:txBody>
                    <a:bodyPr/>
                    <a:lstStyle/>
                    <a:p>
                      <a:pPr algn="r" fontAlgn="b"/>
                      <a:r>
                        <a:rPr lang="en-ZA" sz="1400" u="none" strike="noStrike" dirty="0">
                          <a:effectLst/>
                        </a:rPr>
                        <a:t>             121 112 </a:t>
                      </a:r>
                      <a:endParaRPr lang="en-ZA" sz="1400" b="0" i="0" u="none" strike="noStrike" dirty="0">
                        <a:solidFill>
                          <a:srgbClr val="000000"/>
                        </a:solidFill>
                        <a:effectLst/>
                        <a:latin typeface="Calibri"/>
                      </a:endParaRPr>
                    </a:p>
                  </a:txBody>
                  <a:tcPr marL="9526" marR="9526" marT="9527" marB="0" anchor="b"/>
                </a:tc>
                <a:tc>
                  <a:txBody>
                    <a:bodyPr/>
                    <a:lstStyle/>
                    <a:p>
                      <a:pPr algn="l" fontAlgn="b"/>
                      <a:r>
                        <a:rPr lang="en-ZA" sz="1400" u="none" strike="noStrike" dirty="0">
                          <a:effectLst/>
                        </a:rPr>
                        <a:t>Various </a:t>
                      </a:r>
                      <a:r>
                        <a:rPr lang="en-ZA" sz="1400" u="none" strike="noStrike" dirty="0" smtClean="0">
                          <a:effectLst/>
                        </a:rPr>
                        <a:t>drought interventions</a:t>
                      </a:r>
                      <a:endParaRPr lang="en-ZA" sz="1400" b="0" i="0" u="none" strike="noStrike" dirty="0">
                        <a:solidFill>
                          <a:srgbClr val="000000"/>
                        </a:solidFill>
                        <a:effectLst/>
                        <a:latin typeface="Calibri"/>
                      </a:endParaRPr>
                    </a:p>
                  </a:txBody>
                  <a:tcPr marL="9526" marR="9526" marT="9527" marB="0" anchor="b"/>
                </a:tc>
              </a:tr>
              <a:tr h="649652">
                <a:tc>
                  <a:txBody>
                    <a:bodyPr/>
                    <a:lstStyle/>
                    <a:p>
                      <a:pPr algn="l" fontAlgn="b"/>
                      <a:r>
                        <a:rPr lang="en-ZA" sz="1400" b="0" i="0" u="none" strike="noStrike" dirty="0" smtClean="0">
                          <a:solidFill>
                            <a:schemeClr val="tx1"/>
                          </a:solidFill>
                          <a:effectLst/>
                          <a:latin typeface="Calibri"/>
                        </a:rPr>
                        <a:t>Desalination</a:t>
                      </a:r>
                      <a:endParaRPr lang="en-ZA" sz="1400" b="0" i="0" u="none" strike="noStrike" dirty="0">
                        <a:solidFill>
                          <a:schemeClr val="tx1"/>
                        </a:solidFill>
                        <a:effectLst/>
                        <a:latin typeface="Calibri"/>
                      </a:endParaRPr>
                    </a:p>
                  </a:txBody>
                  <a:tcPr marL="9526" marR="9526" marT="9527" marB="0" anchor="b"/>
                </a:tc>
                <a:tc>
                  <a:txBody>
                    <a:bodyPr/>
                    <a:lstStyle/>
                    <a:p>
                      <a:pPr algn="r" fontAlgn="b"/>
                      <a:r>
                        <a:rPr lang="en-ZA" sz="1400" b="0" i="0" u="none" strike="noStrike" dirty="0" smtClean="0">
                          <a:solidFill>
                            <a:srgbClr val="000000"/>
                          </a:solidFill>
                          <a:effectLst/>
                          <a:latin typeface="Calibri"/>
                        </a:rPr>
                        <a:t>301 168</a:t>
                      </a:r>
                      <a:endParaRPr lang="en-ZA" sz="1400" b="0" i="0" u="none" strike="noStrike" dirty="0">
                        <a:solidFill>
                          <a:srgbClr val="000000"/>
                        </a:solidFill>
                        <a:effectLst/>
                        <a:latin typeface="Calibri"/>
                      </a:endParaRPr>
                    </a:p>
                  </a:txBody>
                  <a:tcPr marL="9526" marR="9526" marT="9527" marB="0" anchor="b"/>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ZA" sz="1400" u="none" strike="noStrike" dirty="0" smtClean="0">
                        <a:effectLst/>
                      </a:endParaRPr>
                    </a:p>
                    <a:p>
                      <a:pPr marL="0" marR="0" indent="0" algn="l" defTabSz="457200" rtl="0" eaLnBrk="1" fontAlgn="b" latinLnBrk="0" hangingPunct="1">
                        <a:lnSpc>
                          <a:spcPct val="100000"/>
                        </a:lnSpc>
                        <a:spcBef>
                          <a:spcPts val="0"/>
                        </a:spcBef>
                        <a:spcAft>
                          <a:spcPts val="0"/>
                        </a:spcAft>
                        <a:buClrTx/>
                        <a:buSzTx/>
                        <a:buFontTx/>
                        <a:buNone/>
                        <a:tabLst/>
                        <a:defRPr/>
                      </a:pPr>
                      <a:r>
                        <a:rPr lang="en-ZA" sz="1400" u="none" strike="noStrike" dirty="0" smtClean="0">
                          <a:effectLst/>
                        </a:rPr>
                        <a:t>Earmarked by National Treasury</a:t>
                      </a:r>
                      <a:endParaRPr lang="en-ZA" sz="1400" b="0" i="0" u="none" strike="noStrike" dirty="0" smtClean="0">
                        <a:solidFill>
                          <a:srgbClr val="000000"/>
                        </a:solidFill>
                        <a:effectLst/>
                        <a:latin typeface="+mn-lt"/>
                      </a:endParaRPr>
                    </a:p>
                    <a:p>
                      <a:pPr algn="l" fontAlgn="b"/>
                      <a:endParaRPr lang="en-ZA" sz="1400" b="0" i="0" u="none" strike="noStrike" dirty="0">
                        <a:solidFill>
                          <a:srgbClr val="000000"/>
                        </a:solidFill>
                        <a:effectLst/>
                        <a:latin typeface="Calibri"/>
                      </a:endParaRPr>
                    </a:p>
                  </a:txBody>
                  <a:tcPr marL="9526" marR="9526" marT="9527" marB="0" anchor="b"/>
                </a:tc>
              </a:tr>
              <a:tr h="597003">
                <a:tc>
                  <a:txBody>
                    <a:bodyPr/>
                    <a:lstStyle/>
                    <a:p>
                      <a:pPr algn="l" fontAlgn="b"/>
                      <a:r>
                        <a:rPr lang="en-ZA" sz="1400" u="none" strike="noStrike" dirty="0">
                          <a:solidFill>
                            <a:schemeClr val="tx1"/>
                          </a:solidFill>
                          <a:effectLst/>
                        </a:rPr>
                        <a:t>Tankering</a:t>
                      </a:r>
                      <a:endParaRPr lang="en-ZA" sz="1400" b="0" i="0" u="none" strike="noStrike" dirty="0">
                        <a:solidFill>
                          <a:schemeClr val="tx1"/>
                        </a:solidFill>
                        <a:effectLst/>
                        <a:latin typeface="Calibri"/>
                      </a:endParaRPr>
                    </a:p>
                  </a:txBody>
                  <a:tcPr marL="9526" marR="9526" marT="9527" marB="0" anchor="b"/>
                </a:tc>
                <a:tc>
                  <a:txBody>
                    <a:bodyPr/>
                    <a:lstStyle/>
                    <a:p>
                      <a:pPr algn="r" fontAlgn="b"/>
                      <a:r>
                        <a:rPr lang="en-ZA" sz="1400" u="none" strike="noStrike" dirty="0">
                          <a:effectLst/>
                        </a:rPr>
                        <a:t>              </a:t>
                      </a:r>
                      <a:r>
                        <a:rPr lang="en-ZA" sz="1400" u="none" strike="noStrike" dirty="0" smtClean="0">
                          <a:effectLst/>
                        </a:rPr>
                        <a:t>123 579 </a:t>
                      </a:r>
                      <a:endParaRPr lang="en-ZA" sz="1400" b="0" i="0" u="none" strike="noStrike" dirty="0">
                        <a:solidFill>
                          <a:srgbClr val="000000"/>
                        </a:solidFill>
                        <a:effectLst/>
                        <a:latin typeface="Calibri"/>
                      </a:endParaRPr>
                    </a:p>
                  </a:txBody>
                  <a:tcPr marL="9526" marR="9526" marT="9527" marB="0" anchor="b"/>
                </a:tc>
                <a:tc>
                  <a:txBody>
                    <a:bodyPr/>
                    <a:lstStyle/>
                    <a:p>
                      <a:pPr algn="l" fontAlgn="b"/>
                      <a:r>
                        <a:rPr lang="en-ZA" sz="1400" u="none" strike="noStrike" dirty="0" smtClean="0">
                          <a:effectLst/>
                        </a:rPr>
                        <a:t>Drought</a:t>
                      </a:r>
                      <a:r>
                        <a:rPr lang="en-ZA" sz="1400" u="none" strike="noStrike" baseline="0" dirty="0" smtClean="0">
                          <a:effectLst/>
                        </a:rPr>
                        <a:t> intervention  Reallocation to  towards water tankering</a:t>
                      </a:r>
                      <a:endParaRPr lang="en-ZA" sz="1400" b="0" i="0" u="none" strike="noStrike" dirty="0">
                        <a:solidFill>
                          <a:srgbClr val="000000"/>
                        </a:solidFill>
                        <a:effectLst/>
                        <a:latin typeface="Calibri"/>
                      </a:endParaRPr>
                    </a:p>
                  </a:txBody>
                  <a:tcPr marL="9526" marR="9526" marT="9527" marB="0" anchor="b"/>
                </a:tc>
              </a:tr>
              <a:tr h="589914">
                <a:tc>
                  <a:txBody>
                    <a:bodyPr/>
                    <a:lstStyle/>
                    <a:p>
                      <a:pPr algn="l" fontAlgn="b"/>
                      <a:r>
                        <a:rPr lang="en-ZA" sz="1400" b="1" u="none" strike="noStrike" dirty="0" smtClean="0">
                          <a:effectLst/>
                        </a:rPr>
                        <a:t>Total</a:t>
                      </a:r>
                      <a:endParaRPr lang="en-ZA" sz="1400" b="1" i="0" u="none" strike="noStrike" dirty="0">
                        <a:solidFill>
                          <a:srgbClr val="000000"/>
                        </a:solidFill>
                        <a:effectLst/>
                        <a:latin typeface="Calibri"/>
                      </a:endParaRPr>
                    </a:p>
                  </a:txBody>
                  <a:tcPr marL="9526" marR="9526" marT="9527" marB="0" anchor="b"/>
                </a:tc>
                <a:tc>
                  <a:txBody>
                    <a:bodyPr/>
                    <a:lstStyle/>
                    <a:p>
                      <a:pPr algn="r" fontAlgn="b"/>
                      <a:r>
                        <a:rPr lang="en-ZA" sz="1400" b="1" u="none" strike="noStrike" dirty="0" smtClean="0">
                          <a:effectLst/>
                        </a:rPr>
                        <a:t>660 513</a:t>
                      </a:r>
                      <a:endParaRPr lang="en-ZA" sz="1400" b="1" i="0" u="none" strike="noStrike" dirty="0">
                        <a:solidFill>
                          <a:srgbClr val="000000"/>
                        </a:solidFill>
                        <a:effectLst/>
                        <a:latin typeface="Calibri"/>
                      </a:endParaRPr>
                    </a:p>
                  </a:txBody>
                  <a:tcPr marL="9526" marR="9526" marT="9527" marB="0" anchor="b"/>
                </a:tc>
                <a:tc>
                  <a:txBody>
                    <a:bodyPr/>
                    <a:lstStyle/>
                    <a:p>
                      <a:endParaRPr lang="en-ZA" sz="1800" dirty="0"/>
                    </a:p>
                  </a:txBody>
                  <a:tcPr marL="9526" marR="9526" marT="9527" marB="0" anchor="b"/>
                </a:tc>
              </a:tr>
            </a:tbl>
          </a:graphicData>
        </a:graphic>
      </p:graphicFrame>
      <p:sp>
        <p:nvSpPr>
          <p:cNvPr id="57380" name="Title 1"/>
          <p:cNvSpPr>
            <a:spLocks noGrp="1"/>
          </p:cNvSpPr>
          <p:nvPr>
            <p:ph type="title"/>
          </p:nvPr>
        </p:nvSpPr>
        <p:spPr bwMode="auto">
          <a:xfrm>
            <a:off x="1484313" y="82550"/>
            <a:ext cx="7202487" cy="727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ZA" altLang="en-US" sz="2500" b="0" cap="none" smtClean="0"/>
              <a:t>Drought Intervention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1512888" y="374650"/>
            <a:ext cx="7554912" cy="6223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err="1" smtClean="0"/>
              <a:t>Reprioritisation</a:t>
            </a:r>
            <a:r>
              <a:rPr lang="en-US" sz="2800" dirty="0" smtClean="0"/>
              <a:t> of Funds to Address Drought</a:t>
            </a:r>
            <a:endParaRPr lang="en-ZA" sz="2800" dirty="0" smtClean="0"/>
          </a:p>
        </p:txBody>
      </p:sp>
      <p:sp>
        <p:nvSpPr>
          <p:cNvPr id="58371" name="Content Placeholder 2"/>
          <p:cNvSpPr>
            <a:spLocks noGrp="1"/>
          </p:cNvSpPr>
          <p:nvPr>
            <p:ph idx="1"/>
          </p:nvPr>
        </p:nvSpPr>
        <p:spPr bwMode="auto">
          <a:xfrm>
            <a:off x="1382713" y="1414463"/>
            <a:ext cx="7296150" cy="4551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1600" smtClean="0"/>
              <a:t>The country experienced unprecedented drought levels in the financial year 16/17  which necessitated the reprioritization of funds from ACIP and RBIG.</a:t>
            </a:r>
          </a:p>
          <a:p>
            <a:pPr algn="just"/>
            <a:r>
              <a:rPr lang="en-US" sz="1600" smtClean="0"/>
              <a:t>The  department also received an amount of R50.6million as augmentation under unforeseen and unavoidable funds to address the drought</a:t>
            </a:r>
            <a:endParaRPr lang="en-ZA" sz="1600" smtClean="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9BC9372-A891-4141-8DFD-63B0F434558E}" type="slidenum">
              <a:rPr lang="en-US" sz="1400" smtClean="0"/>
              <a:pPr eaLnBrk="1" hangingPunct="1"/>
              <a:t>54</a:t>
            </a:fld>
            <a:endParaRPr lang="en-US" sz="14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xfrm>
            <a:off x="1484313" y="82550"/>
            <a:ext cx="7202487" cy="9509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400" dirty="0" smtClean="0"/>
              <a:t>Payment of R121 million to Sedibeng for Drought and Emergency/ Hotspots interventions</a:t>
            </a:r>
          </a:p>
        </p:txBody>
      </p:sp>
      <p:sp>
        <p:nvSpPr>
          <p:cNvPr id="59395" name="Content Placeholder 2"/>
          <p:cNvSpPr>
            <a:spLocks noGrp="1"/>
          </p:cNvSpPr>
          <p:nvPr>
            <p:ph idx="1"/>
          </p:nvPr>
        </p:nvSpPr>
        <p:spPr bwMode="auto">
          <a:xfrm>
            <a:off x="1484313" y="1194486"/>
            <a:ext cx="7202487" cy="511741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sz="1600" dirty="0" smtClean="0"/>
              <a:t>The Minister of Water and Sanitation received numerous complaints by communities relating to continuous water challenges in the </a:t>
            </a:r>
            <a:r>
              <a:rPr lang="en-US" altLang="en-US" sz="1600" dirty="0" err="1" smtClean="0"/>
              <a:t>Ngaka</a:t>
            </a:r>
            <a:r>
              <a:rPr lang="en-US" altLang="en-US" sz="1600" dirty="0" smtClean="0"/>
              <a:t> </a:t>
            </a:r>
            <a:r>
              <a:rPr lang="en-US" altLang="en-US" sz="1600" dirty="0" err="1" smtClean="0"/>
              <a:t>Modiri</a:t>
            </a:r>
            <a:r>
              <a:rPr lang="en-US" altLang="en-US" sz="1600" dirty="0" smtClean="0"/>
              <a:t> </a:t>
            </a:r>
            <a:r>
              <a:rPr lang="en-US" altLang="en-US" sz="1600" dirty="0" err="1" smtClean="0"/>
              <a:t>Molema</a:t>
            </a:r>
            <a:r>
              <a:rPr lang="en-US" altLang="en-US" sz="1600" dirty="0" smtClean="0"/>
              <a:t> DM which culminated in a meeting </a:t>
            </a:r>
          </a:p>
          <a:p>
            <a:pPr algn="just"/>
            <a:r>
              <a:rPr lang="en-US" altLang="en-US" sz="1600" dirty="0" smtClean="0"/>
              <a:t>Subsequent to the meeting with various stakeholders, the Minister invoked section 41(1) of the  Water Services Act 108 of 1997  which gives her the right to issue a directive to a Water Board to intervene</a:t>
            </a:r>
          </a:p>
          <a:p>
            <a:pPr algn="just"/>
            <a:r>
              <a:rPr lang="en-US" altLang="en-US" sz="1600" dirty="0" smtClean="0"/>
              <a:t>Hence the appointment of Sedibeng Water as the Implementing agent</a:t>
            </a:r>
          </a:p>
          <a:p>
            <a:pPr algn="just"/>
            <a:r>
              <a:rPr lang="en-US" altLang="en-US" sz="1600" dirty="0" smtClean="0"/>
              <a:t>The budget of R121 million was reprioritized from the Water Services Infrastructure Grant (WSIG) to deal with this intervention</a:t>
            </a:r>
          </a:p>
          <a:p>
            <a:pPr algn="just"/>
            <a:r>
              <a:rPr lang="en-US" altLang="en-US" sz="1600" dirty="0" smtClean="0"/>
              <a:t>The interventions deployed were a combination of drought related challenges, emergency/hotspots due to failing waste water treatment plans </a:t>
            </a:r>
          </a:p>
          <a:p>
            <a:pPr algn="just"/>
            <a:r>
              <a:rPr lang="en-US" altLang="en-US" sz="1600" dirty="0" smtClean="0"/>
              <a:t>The initial directive was for </a:t>
            </a:r>
            <a:r>
              <a:rPr lang="en-US" altLang="en-US" sz="1600" dirty="0" err="1" smtClean="0"/>
              <a:t>Ngaka</a:t>
            </a:r>
            <a:r>
              <a:rPr lang="en-US" altLang="en-US" sz="1600" dirty="0" smtClean="0"/>
              <a:t> </a:t>
            </a:r>
            <a:r>
              <a:rPr lang="en-US" altLang="en-US" sz="1600" dirty="0" err="1" smtClean="0"/>
              <a:t>Modiri</a:t>
            </a:r>
            <a:r>
              <a:rPr lang="en-US" altLang="en-US" sz="1600" dirty="0" smtClean="0"/>
              <a:t> </a:t>
            </a:r>
            <a:r>
              <a:rPr lang="en-US" altLang="en-US" sz="1600" dirty="0" err="1" smtClean="0"/>
              <a:t>Molema</a:t>
            </a:r>
            <a:r>
              <a:rPr lang="en-US" altLang="en-US" sz="1600" dirty="0" smtClean="0"/>
              <a:t> however it was </a:t>
            </a:r>
            <a:r>
              <a:rPr lang="en-US" altLang="en-US" sz="1600" dirty="0" err="1" smtClean="0"/>
              <a:t>realised</a:t>
            </a:r>
            <a:r>
              <a:rPr lang="en-US" altLang="en-US" sz="1600" dirty="0" smtClean="0"/>
              <a:t>  the FS and EC also required a similar intervention</a:t>
            </a:r>
          </a:p>
          <a:p>
            <a:pPr algn="just"/>
            <a:endParaRPr lang="en-US" altLang="en-US" sz="1600" dirty="0" smtClean="0"/>
          </a:p>
          <a:p>
            <a:pPr algn="just"/>
            <a:endParaRPr lang="en-US" altLang="en-US" sz="1600" dirty="0" smtClean="0">
              <a:solidFill>
                <a:srgbClr val="FF0000"/>
              </a:solidFill>
            </a:endParaRPr>
          </a:p>
          <a:p>
            <a:pPr algn="just"/>
            <a:endParaRPr lang="en-US" altLang="en-US" sz="1600" dirty="0" smtClean="0"/>
          </a:p>
          <a:p>
            <a:pPr algn="just"/>
            <a:endParaRPr lang="en-ZA" altLang="en-US" sz="1600" dirty="0" smtClean="0"/>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A96646E9-2451-473A-80B1-6C7D175CB056}" type="slidenum">
              <a:rPr lang="en-US" altLang="en-US" sz="1400" smtClean="0"/>
              <a:pPr eaLnBrk="1" hangingPunct="1"/>
              <a:t>55</a:t>
            </a:fld>
            <a:endParaRPr lang="en-US" altLang="en-US" sz="1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bwMode="auto">
          <a:xfrm>
            <a:off x="1484313" y="274638"/>
            <a:ext cx="7202487" cy="806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Eastern Cape Drought Intervention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94782761"/>
              </p:ext>
            </p:extLst>
          </p:nvPr>
        </p:nvGraphicFramePr>
        <p:xfrm>
          <a:off x="1606550" y="1260475"/>
          <a:ext cx="7315200" cy="4836192"/>
        </p:xfrm>
        <a:graphic>
          <a:graphicData uri="http://schemas.openxmlformats.org/drawingml/2006/table">
            <a:tbl>
              <a:tblPr firstRow="1" bandRow="1">
                <a:tableStyleId>{5C22544A-7EE6-4342-B048-85BDC9FD1C3A}</a:tableStyleId>
              </a:tblPr>
              <a:tblGrid>
                <a:gridCol w="1735105"/>
                <a:gridCol w="3761706"/>
                <a:gridCol w="1818389"/>
              </a:tblGrid>
              <a:tr h="528292">
                <a:tc>
                  <a:txBody>
                    <a:bodyPr/>
                    <a:lstStyle/>
                    <a:p>
                      <a:pPr algn="ctr" fontAlgn="b"/>
                      <a:r>
                        <a:rPr lang="en-ZA" sz="1600" b="1" i="0" u="none" strike="noStrike" dirty="0" smtClean="0">
                          <a:solidFill>
                            <a:schemeClr val="bg1"/>
                          </a:solidFill>
                          <a:latin typeface="Arial"/>
                        </a:rPr>
                        <a:t>Municipalities</a:t>
                      </a:r>
                      <a:endParaRPr lang="en-ZA" sz="1600" b="1" i="0" u="none" strike="noStrike" dirty="0">
                        <a:solidFill>
                          <a:schemeClr val="bg1"/>
                        </a:solidFill>
                        <a:latin typeface="Arial"/>
                      </a:endParaRPr>
                    </a:p>
                  </a:txBody>
                  <a:tcPr marL="9524" marR="9524" marT="9525" marB="0" anchor="ctr">
                    <a:solidFill>
                      <a:schemeClr val="accent3"/>
                    </a:solidFill>
                  </a:tcPr>
                </a:tc>
                <a:tc>
                  <a:txBody>
                    <a:bodyPr/>
                    <a:lstStyle/>
                    <a:p>
                      <a:pPr algn="ctr" fontAlgn="b"/>
                      <a:r>
                        <a:rPr lang="en-ZA" sz="1600" b="1" i="0" u="none" strike="noStrike" dirty="0" smtClean="0">
                          <a:solidFill>
                            <a:schemeClr val="bg1"/>
                          </a:solidFill>
                          <a:latin typeface="Arial"/>
                        </a:rPr>
                        <a:t>Project</a:t>
                      </a:r>
                      <a:r>
                        <a:rPr lang="en-ZA" sz="1600" b="1" i="0" u="none" strike="noStrike" baseline="0" dirty="0" smtClean="0">
                          <a:solidFill>
                            <a:schemeClr val="bg1"/>
                          </a:solidFill>
                          <a:latin typeface="Arial"/>
                        </a:rPr>
                        <a:t> Description</a:t>
                      </a:r>
                      <a:endParaRPr lang="en-ZA" sz="1600" b="1" i="0" u="none" strike="noStrike" dirty="0">
                        <a:solidFill>
                          <a:schemeClr val="bg1"/>
                        </a:solidFill>
                        <a:latin typeface="Arial"/>
                      </a:endParaRPr>
                    </a:p>
                  </a:txBody>
                  <a:tcPr marL="9524" marR="9524" marT="9525" marB="0" anchor="ctr">
                    <a:solidFill>
                      <a:schemeClr val="accent3"/>
                    </a:solidFill>
                  </a:tcPr>
                </a:tc>
                <a:tc>
                  <a:txBody>
                    <a:bodyPr/>
                    <a:lstStyle/>
                    <a:p>
                      <a:r>
                        <a:rPr lang="en-ZA" sz="1800" dirty="0" smtClean="0"/>
                        <a:t>Amount </a:t>
                      </a:r>
                    </a:p>
                    <a:p>
                      <a:r>
                        <a:rPr lang="en-ZA" sz="1800" dirty="0" smtClean="0"/>
                        <a:t>R’000 </a:t>
                      </a:r>
                      <a:endParaRPr lang="en-ZA" sz="1800" dirty="0"/>
                    </a:p>
                  </a:txBody>
                  <a:tcPr marL="91435" marR="91435">
                    <a:solidFill>
                      <a:schemeClr val="accent3"/>
                    </a:solidFill>
                  </a:tcPr>
                </a:tc>
              </a:tr>
              <a:tr h="528292">
                <a:tc>
                  <a:txBody>
                    <a:bodyPr/>
                    <a:lstStyle/>
                    <a:p>
                      <a:pPr algn="l" fontAlgn="b"/>
                      <a:r>
                        <a:rPr lang="en-ZA" sz="1200" b="0" i="0" u="none" strike="noStrike" dirty="0" smtClean="0">
                          <a:solidFill>
                            <a:srgbClr val="000000"/>
                          </a:solidFill>
                          <a:latin typeface="Arial"/>
                        </a:rPr>
                        <a:t>Chris Hani DM</a:t>
                      </a:r>
                      <a:endParaRPr lang="en-ZA" sz="12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l" fontAlgn="b"/>
                      <a:r>
                        <a:rPr lang="en-ZA" sz="1200" b="0" i="0" u="none" strike="noStrike" dirty="0">
                          <a:solidFill>
                            <a:srgbClr val="000000"/>
                          </a:solidFill>
                          <a:latin typeface="Arial"/>
                        </a:rPr>
                        <a:t>Emergency Augmentation of Water Supply at Chris Hani DM</a:t>
                      </a:r>
                    </a:p>
                  </a:txBody>
                  <a:tcPr marL="9524" marR="9524" marT="9525" marB="0" anchor="b">
                    <a:solidFill>
                      <a:schemeClr val="accent3">
                        <a:lumMod val="20000"/>
                        <a:lumOff val="80000"/>
                      </a:schemeClr>
                    </a:solidFill>
                  </a:tcPr>
                </a:tc>
                <a:tc>
                  <a:txBody>
                    <a:bodyPr/>
                    <a:lstStyle/>
                    <a:p>
                      <a:pPr algn="ctr" fontAlgn="b"/>
                      <a:r>
                        <a:rPr lang="en-ZA" sz="1600" b="0" i="0" u="none" strike="noStrike" dirty="0">
                          <a:solidFill>
                            <a:srgbClr val="000000"/>
                          </a:solidFill>
                          <a:latin typeface="Arial"/>
                        </a:rPr>
                        <a:t>       </a:t>
                      </a:r>
                      <a:r>
                        <a:rPr lang="en-ZA" sz="1600" b="0" i="0" u="none" strike="noStrike" dirty="0" smtClean="0">
                          <a:solidFill>
                            <a:srgbClr val="000000"/>
                          </a:solidFill>
                          <a:latin typeface="Arial"/>
                        </a:rPr>
                        <a:t>   </a:t>
                      </a:r>
                      <a:r>
                        <a:rPr lang="en-ZA" sz="1600" b="0" i="0" u="none" strike="noStrike" dirty="0">
                          <a:solidFill>
                            <a:srgbClr val="000000"/>
                          </a:solidFill>
                          <a:latin typeface="Arial"/>
                        </a:rPr>
                        <a:t>2 </a:t>
                      </a:r>
                      <a:r>
                        <a:rPr lang="en-ZA" sz="1600" b="0" i="0" u="none" strike="noStrike" dirty="0" smtClean="0">
                          <a:solidFill>
                            <a:srgbClr val="000000"/>
                          </a:solidFill>
                          <a:latin typeface="Arial"/>
                        </a:rPr>
                        <a:t>572</a:t>
                      </a:r>
                      <a:endParaRPr lang="en-ZA" sz="1600" b="0" i="0" u="none" strike="noStrike" dirty="0">
                        <a:solidFill>
                          <a:srgbClr val="000000"/>
                        </a:solidFill>
                        <a:latin typeface="Arial"/>
                      </a:endParaRPr>
                    </a:p>
                  </a:txBody>
                  <a:tcPr marL="9524" marR="9524" marT="9525" marB="0" anchor="ctr">
                    <a:solidFill>
                      <a:schemeClr val="accent3">
                        <a:lumMod val="20000"/>
                        <a:lumOff val="80000"/>
                      </a:schemeClr>
                    </a:solidFill>
                  </a:tcPr>
                </a:tc>
              </a:tr>
              <a:tr h="528292">
                <a:tc>
                  <a:txBody>
                    <a:bodyPr/>
                    <a:lstStyle/>
                    <a:p>
                      <a:pPr algn="l" fontAlgn="b"/>
                      <a:r>
                        <a:rPr lang="en-ZA" sz="1200" b="0" i="0" u="none" strike="noStrike" smtClean="0">
                          <a:solidFill>
                            <a:srgbClr val="000000"/>
                          </a:solidFill>
                          <a:latin typeface="Arial"/>
                        </a:rPr>
                        <a:t>Chris Hani DM</a:t>
                      </a:r>
                      <a:endParaRPr lang="en-ZA" sz="12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l" fontAlgn="b"/>
                      <a:r>
                        <a:rPr lang="en-ZA" sz="1200" b="0" i="0" u="none" strike="noStrike" dirty="0">
                          <a:solidFill>
                            <a:srgbClr val="000000"/>
                          </a:solidFill>
                          <a:latin typeface="Arial"/>
                        </a:rPr>
                        <a:t>Emergency Augmentation of Water Supply at Chris Hani DM</a:t>
                      </a:r>
                    </a:p>
                  </a:txBody>
                  <a:tcPr marL="9524" marR="9524" marT="9525" marB="0" anchor="b">
                    <a:solidFill>
                      <a:schemeClr val="accent3">
                        <a:lumMod val="20000"/>
                        <a:lumOff val="80000"/>
                      </a:schemeClr>
                    </a:solidFill>
                  </a:tcPr>
                </a:tc>
                <a:tc>
                  <a:txBody>
                    <a:bodyPr/>
                    <a:lstStyle/>
                    <a:p>
                      <a:pPr algn="ctr" fontAlgn="b"/>
                      <a:r>
                        <a:rPr lang="en-ZA" sz="1600" b="0" i="0" u="none" strike="noStrike" dirty="0">
                          <a:solidFill>
                            <a:srgbClr val="000000"/>
                          </a:solidFill>
                          <a:latin typeface="Arial"/>
                        </a:rPr>
                        <a:t>    </a:t>
                      </a:r>
                      <a:r>
                        <a:rPr lang="en-ZA" sz="1600" b="0" i="0" u="none" strike="noStrike" dirty="0" smtClean="0">
                          <a:solidFill>
                            <a:srgbClr val="000000"/>
                          </a:solidFill>
                          <a:latin typeface="Arial"/>
                        </a:rPr>
                        <a:t>        684 </a:t>
                      </a:r>
                      <a:endParaRPr lang="en-ZA" sz="1600" b="0" i="0" u="none" strike="noStrike" dirty="0">
                        <a:solidFill>
                          <a:srgbClr val="000000"/>
                        </a:solidFill>
                        <a:latin typeface="Arial"/>
                      </a:endParaRPr>
                    </a:p>
                  </a:txBody>
                  <a:tcPr marL="9524" marR="9524" marT="9525" marB="0" anchor="ctr">
                    <a:solidFill>
                      <a:schemeClr val="accent3">
                        <a:lumMod val="20000"/>
                        <a:lumOff val="80000"/>
                      </a:schemeClr>
                    </a:solidFill>
                  </a:tcPr>
                </a:tc>
              </a:tr>
              <a:tr h="528292">
                <a:tc>
                  <a:txBody>
                    <a:bodyPr/>
                    <a:lstStyle/>
                    <a:p>
                      <a:pPr algn="l" fontAlgn="b"/>
                      <a:r>
                        <a:rPr lang="en-ZA" sz="1200" b="0" i="0" u="none" strike="noStrike" dirty="0" smtClean="0">
                          <a:solidFill>
                            <a:srgbClr val="000000"/>
                          </a:solidFill>
                          <a:latin typeface="Arial"/>
                        </a:rPr>
                        <a:t>Chris Hani DM</a:t>
                      </a:r>
                      <a:endParaRPr lang="en-ZA" sz="12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l" fontAlgn="b"/>
                      <a:r>
                        <a:rPr lang="en-ZA" sz="1200" b="0" i="0" u="none" strike="noStrike" dirty="0">
                          <a:solidFill>
                            <a:srgbClr val="000000"/>
                          </a:solidFill>
                          <a:latin typeface="Arial"/>
                        </a:rPr>
                        <a:t>Emergency Augmentation of Water Supply at Chris Hani DM</a:t>
                      </a:r>
                    </a:p>
                  </a:txBody>
                  <a:tcPr marL="9524" marR="9524" marT="9525" marB="0" anchor="b">
                    <a:solidFill>
                      <a:schemeClr val="accent3">
                        <a:lumMod val="20000"/>
                        <a:lumOff val="80000"/>
                      </a:schemeClr>
                    </a:solidFill>
                  </a:tcPr>
                </a:tc>
                <a:tc>
                  <a:txBody>
                    <a:bodyPr/>
                    <a:lstStyle/>
                    <a:p>
                      <a:pPr algn="ctr" fontAlgn="b"/>
                      <a:r>
                        <a:rPr lang="en-ZA" sz="1600" b="0" i="0" u="none" strike="noStrike" dirty="0">
                          <a:solidFill>
                            <a:srgbClr val="000000"/>
                          </a:solidFill>
                          <a:latin typeface="Arial"/>
                        </a:rPr>
                        <a:t> </a:t>
                      </a:r>
                      <a:r>
                        <a:rPr lang="en-ZA" sz="1600" b="0" i="0" u="none" strike="noStrike" dirty="0" smtClean="0">
                          <a:solidFill>
                            <a:srgbClr val="000000"/>
                          </a:solidFill>
                          <a:latin typeface="Arial"/>
                        </a:rPr>
                        <a:t>        </a:t>
                      </a:r>
                      <a:r>
                        <a:rPr lang="en-ZA" sz="1600" b="0" i="0" u="none" strike="noStrike" dirty="0">
                          <a:solidFill>
                            <a:srgbClr val="000000"/>
                          </a:solidFill>
                          <a:latin typeface="Arial"/>
                        </a:rPr>
                        <a:t>1 </a:t>
                      </a:r>
                      <a:r>
                        <a:rPr lang="en-ZA" sz="1600" b="0" i="0" u="none" strike="noStrike" dirty="0" smtClean="0">
                          <a:solidFill>
                            <a:srgbClr val="000000"/>
                          </a:solidFill>
                          <a:latin typeface="Arial"/>
                        </a:rPr>
                        <a:t>385</a:t>
                      </a:r>
                      <a:endParaRPr lang="en-ZA" sz="1600" b="0" i="0" u="none" strike="noStrike" dirty="0">
                        <a:solidFill>
                          <a:srgbClr val="000000"/>
                        </a:solidFill>
                        <a:latin typeface="Arial"/>
                      </a:endParaRPr>
                    </a:p>
                  </a:txBody>
                  <a:tcPr marL="9524" marR="9524" marT="9525" marB="0" anchor="ctr">
                    <a:solidFill>
                      <a:schemeClr val="accent3">
                        <a:lumMod val="20000"/>
                        <a:lumOff val="80000"/>
                      </a:schemeClr>
                    </a:solidFill>
                  </a:tcPr>
                </a:tc>
              </a:tr>
              <a:tr h="528292">
                <a:tc>
                  <a:txBody>
                    <a:bodyPr/>
                    <a:lstStyle/>
                    <a:p>
                      <a:pPr algn="l" fontAlgn="b"/>
                      <a:r>
                        <a:rPr lang="en-ZA" sz="1200" b="0" i="0" u="none" strike="noStrike" smtClean="0">
                          <a:solidFill>
                            <a:srgbClr val="000000"/>
                          </a:solidFill>
                          <a:latin typeface="Arial"/>
                        </a:rPr>
                        <a:t>OR Tambo DM</a:t>
                      </a:r>
                      <a:endParaRPr lang="en-ZA" sz="12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l" fontAlgn="b"/>
                      <a:r>
                        <a:rPr lang="en-ZA" sz="1200" b="0" i="0" u="none" strike="noStrike" dirty="0">
                          <a:solidFill>
                            <a:srgbClr val="000000"/>
                          </a:solidFill>
                          <a:latin typeface="Arial"/>
                        </a:rPr>
                        <a:t>Emergency Boreholes OR Tambo DM</a:t>
                      </a:r>
                    </a:p>
                  </a:txBody>
                  <a:tcPr marL="9524" marR="9524" marT="9525" marB="0" anchor="b">
                    <a:solidFill>
                      <a:schemeClr val="accent3">
                        <a:lumMod val="20000"/>
                        <a:lumOff val="80000"/>
                      </a:schemeClr>
                    </a:solidFill>
                  </a:tcPr>
                </a:tc>
                <a:tc>
                  <a:txBody>
                    <a:bodyPr/>
                    <a:lstStyle/>
                    <a:p>
                      <a:pPr algn="ctr" fontAlgn="b"/>
                      <a:r>
                        <a:rPr lang="en-ZA" sz="1600" b="0" i="0" u="none" strike="noStrike" dirty="0" smtClean="0">
                          <a:solidFill>
                            <a:srgbClr val="000000"/>
                          </a:solidFill>
                          <a:latin typeface="Arial"/>
                        </a:rPr>
                        <a:t>         </a:t>
                      </a:r>
                      <a:r>
                        <a:rPr lang="en-ZA" sz="1600" b="0" i="0" u="none" strike="noStrike" dirty="0">
                          <a:solidFill>
                            <a:srgbClr val="000000"/>
                          </a:solidFill>
                          <a:latin typeface="Arial"/>
                        </a:rPr>
                        <a:t>6 </a:t>
                      </a:r>
                      <a:r>
                        <a:rPr lang="en-ZA" sz="1600" b="0" i="0" u="none" strike="noStrike" dirty="0" smtClean="0">
                          <a:solidFill>
                            <a:srgbClr val="000000"/>
                          </a:solidFill>
                          <a:latin typeface="Arial"/>
                        </a:rPr>
                        <a:t>343</a:t>
                      </a:r>
                      <a:endParaRPr lang="en-ZA" sz="1600" b="0" i="0" u="none" strike="noStrike" dirty="0">
                        <a:solidFill>
                          <a:srgbClr val="000000"/>
                        </a:solidFill>
                        <a:latin typeface="Arial"/>
                      </a:endParaRPr>
                    </a:p>
                  </a:txBody>
                  <a:tcPr marL="9524" marR="9524" marT="9525" marB="0" anchor="ctr">
                    <a:solidFill>
                      <a:schemeClr val="accent3">
                        <a:lumMod val="20000"/>
                        <a:lumOff val="80000"/>
                      </a:schemeClr>
                    </a:solidFill>
                  </a:tcPr>
                </a:tc>
              </a:tr>
              <a:tr h="528292">
                <a:tc>
                  <a:txBody>
                    <a:bodyPr/>
                    <a:lstStyle/>
                    <a:p>
                      <a:pPr algn="l" fontAlgn="b"/>
                      <a:r>
                        <a:rPr lang="en-ZA" sz="1200" b="0" i="0" u="none" strike="noStrike" dirty="0" smtClean="0">
                          <a:solidFill>
                            <a:srgbClr val="000000"/>
                          </a:solidFill>
                          <a:latin typeface="Arial"/>
                        </a:rPr>
                        <a:t>OR Tambo DM</a:t>
                      </a:r>
                      <a:endParaRPr lang="en-ZA" sz="12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l" fontAlgn="b"/>
                      <a:r>
                        <a:rPr lang="en-ZA" sz="1200" b="0" i="0" u="none" strike="noStrike" dirty="0">
                          <a:solidFill>
                            <a:srgbClr val="000000"/>
                          </a:solidFill>
                          <a:latin typeface="Arial"/>
                        </a:rPr>
                        <a:t>Emergency Boreholes OR Tambo DM</a:t>
                      </a:r>
                    </a:p>
                  </a:txBody>
                  <a:tcPr marL="9524" marR="9524" marT="9525" marB="0" anchor="b">
                    <a:solidFill>
                      <a:schemeClr val="accent3">
                        <a:lumMod val="20000"/>
                        <a:lumOff val="80000"/>
                      </a:schemeClr>
                    </a:solidFill>
                  </a:tcPr>
                </a:tc>
                <a:tc>
                  <a:txBody>
                    <a:bodyPr/>
                    <a:lstStyle/>
                    <a:p>
                      <a:pPr algn="ctr" fontAlgn="b"/>
                      <a:r>
                        <a:rPr lang="en-ZA" sz="1600" b="0" i="0" u="none" strike="noStrike" dirty="0" smtClean="0">
                          <a:solidFill>
                            <a:srgbClr val="000000"/>
                          </a:solidFill>
                          <a:latin typeface="Arial"/>
                        </a:rPr>
                        <a:t>         </a:t>
                      </a:r>
                      <a:r>
                        <a:rPr lang="en-ZA" sz="1600" b="0" i="0" u="none" strike="noStrike" dirty="0">
                          <a:solidFill>
                            <a:srgbClr val="000000"/>
                          </a:solidFill>
                          <a:latin typeface="Arial"/>
                        </a:rPr>
                        <a:t>4 </a:t>
                      </a:r>
                      <a:r>
                        <a:rPr lang="en-ZA" sz="1600" b="0" i="0" u="none" strike="noStrike" dirty="0" smtClean="0">
                          <a:solidFill>
                            <a:srgbClr val="000000"/>
                          </a:solidFill>
                          <a:latin typeface="Arial"/>
                        </a:rPr>
                        <a:t>507 </a:t>
                      </a:r>
                      <a:endParaRPr lang="en-ZA" sz="1600" b="0" i="0" u="none" strike="noStrike" dirty="0">
                        <a:solidFill>
                          <a:srgbClr val="000000"/>
                        </a:solidFill>
                        <a:latin typeface="Arial"/>
                      </a:endParaRPr>
                    </a:p>
                  </a:txBody>
                  <a:tcPr marL="9524" marR="9524" marT="9525" marB="0" anchor="ctr">
                    <a:solidFill>
                      <a:schemeClr val="accent3">
                        <a:lumMod val="20000"/>
                        <a:lumOff val="80000"/>
                      </a:schemeClr>
                    </a:solidFill>
                  </a:tcPr>
                </a:tc>
              </a:tr>
              <a:tr h="528292">
                <a:tc>
                  <a:txBody>
                    <a:bodyPr/>
                    <a:lstStyle/>
                    <a:p>
                      <a:pPr algn="l" fontAlgn="b"/>
                      <a:r>
                        <a:rPr lang="en-ZA" sz="1200" b="0" i="0" u="none" strike="noStrike" dirty="0" err="1" smtClean="0">
                          <a:solidFill>
                            <a:srgbClr val="000000"/>
                          </a:solidFill>
                          <a:latin typeface="Arial"/>
                        </a:rPr>
                        <a:t>Amathole</a:t>
                      </a:r>
                      <a:r>
                        <a:rPr lang="en-ZA" sz="1200" b="0" i="0" u="none" strike="noStrike" dirty="0" smtClean="0">
                          <a:solidFill>
                            <a:srgbClr val="000000"/>
                          </a:solidFill>
                          <a:latin typeface="Arial"/>
                        </a:rPr>
                        <a:t> DM</a:t>
                      </a:r>
                      <a:endParaRPr lang="en-ZA" sz="12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l" fontAlgn="b"/>
                      <a:r>
                        <a:rPr lang="en-ZA" sz="1200" b="0" i="0" u="none" strike="noStrike" dirty="0" err="1">
                          <a:solidFill>
                            <a:srgbClr val="000000"/>
                          </a:solidFill>
                          <a:latin typeface="Arial"/>
                        </a:rPr>
                        <a:t>Siting</a:t>
                      </a:r>
                      <a:r>
                        <a:rPr lang="en-ZA" sz="1200" b="0" i="0" u="none" strike="noStrike" dirty="0">
                          <a:solidFill>
                            <a:srgbClr val="000000"/>
                          </a:solidFill>
                          <a:latin typeface="Arial"/>
                        </a:rPr>
                        <a:t>, Drilling and Equipping of Boreholes in Eastern Cape</a:t>
                      </a:r>
                    </a:p>
                  </a:txBody>
                  <a:tcPr marL="9524" marR="9524" marT="9525" marB="0" anchor="b">
                    <a:solidFill>
                      <a:schemeClr val="accent3">
                        <a:lumMod val="20000"/>
                        <a:lumOff val="80000"/>
                      </a:schemeClr>
                    </a:solidFill>
                  </a:tcPr>
                </a:tc>
                <a:tc>
                  <a:txBody>
                    <a:bodyPr/>
                    <a:lstStyle/>
                    <a:p>
                      <a:pPr algn="ctr" fontAlgn="b"/>
                      <a:r>
                        <a:rPr lang="en-ZA" sz="1600" b="0" i="0" u="none" strike="noStrike" dirty="0" smtClean="0">
                          <a:solidFill>
                            <a:srgbClr val="000000"/>
                          </a:solidFill>
                          <a:latin typeface="Arial"/>
                        </a:rPr>
                        <a:t>         </a:t>
                      </a:r>
                      <a:r>
                        <a:rPr lang="en-ZA" sz="1600" b="0" i="0" u="none" strike="noStrike" dirty="0">
                          <a:solidFill>
                            <a:srgbClr val="000000"/>
                          </a:solidFill>
                          <a:latin typeface="Arial"/>
                        </a:rPr>
                        <a:t>7 </a:t>
                      </a:r>
                      <a:r>
                        <a:rPr lang="en-ZA" sz="1600" b="0" i="0" u="none" strike="noStrike" dirty="0" smtClean="0">
                          <a:solidFill>
                            <a:srgbClr val="000000"/>
                          </a:solidFill>
                          <a:latin typeface="Arial"/>
                        </a:rPr>
                        <a:t>091</a:t>
                      </a:r>
                      <a:endParaRPr lang="en-ZA" sz="1600" b="0" i="0" u="none" strike="noStrike" dirty="0">
                        <a:solidFill>
                          <a:srgbClr val="000000"/>
                        </a:solidFill>
                        <a:latin typeface="Arial"/>
                      </a:endParaRPr>
                    </a:p>
                  </a:txBody>
                  <a:tcPr marL="9524" marR="9524" marT="9525" marB="0" anchor="ctr">
                    <a:solidFill>
                      <a:schemeClr val="accent3">
                        <a:lumMod val="20000"/>
                        <a:lumOff val="80000"/>
                      </a:schemeClr>
                    </a:solidFill>
                  </a:tcPr>
                </a:tc>
              </a:tr>
              <a:tr h="528292">
                <a:tc>
                  <a:txBody>
                    <a:bodyPr/>
                    <a:lstStyle/>
                    <a:p>
                      <a:pPr algn="l" fontAlgn="b"/>
                      <a:r>
                        <a:rPr lang="en-ZA" sz="1200" b="0" i="0" u="none" strike="noStrike" dirty="0" smtClean="0">
                          <a:solidFill>
                            <a:srgbClr val="000000"/>
                          </a:solidFill>
                          <a:latin typeface="Arial"/>
                        </a:rPr>
                        <a:t>Alfred</a:t>
                      </a:r>
                      <a:r>
                        <a:rPr lang="en-ZA" sz="1200" b="0" i="0" u="none" strike="noStrike" baseline="0" dirty="0" smtClean="0">
                          <a:solidFill>
                            <a:srgbClr val="000000"/>
                          </a:solidFill>
                          <a:latin typeface="Arial"/>
                        </a:rPr>
                        <a:t> Nzo DM</a:t>
                      </a:r>
                      <a:endParaRPr lang="en-ZA" sz="12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l" fontAlgn="b"/>
                      <a:r>
                        <a:rPr lang="en-ZA" sz="1200" b="0" i="0" u="none" strike="noStrike" dirty="0" err="1">
                          <a:solidFill>
                            <a:srgbClr val="000000"/>
                          </a:solidFill>
                          <a:latin typeface="Arial"/>
                        </a:rPr>
                        <a:t>Siting</a:t>
                      </a:r>
                      <a:r>
                        <a:rPr lang="en-ZA" sz="1200" b="0" i="0" u="none" strike="noStrike" dirty="0">
                          <a:solidFill>
                            <a:srgbClr val="000000"/>
                          </a:solidFill>
                          <a:latin typeface="Arial"/>
                        </a:rPr>
                        <a:t>, Drilling and Equipping of Boreholes in Eastern Cape</a:t>
                      </a:r>
                    </a:p>
                  </a:txBody>
                  <a:tcPr marL="9524" marR="9524" marT="9525" marB="0" anchor="b">
                    <a:solidFill>
                      <a:schemeClr val="accent3">
                        <a:lumMod val="20000"/>
                        <a:lumOff val="80000"/>
                      </a:schemeClr>
                    </a:solidFill>
                  </a:tcPr>
                </a:tc>
                <a:tc>
                  <a:txBody>
                    <a:bodyPr/>
                    <a:lstStyle/>
                    <a:p>
                      <a:pPr algn="ctr" fontAlgn="b"/>
                      <a:r>
                        <a:rPr lang="en-ZA" sz="1600" b="0" i="0" u="none" strike="noStrike" dirty="0" smtClean="0">
                          <a:solidFill>
                            <a:srgbClr val="000000"/>
                          </a:solidFill>
                          <a:latin typeface="Arial"/>
                        </a:rPr>
                        <a:t>         </a:t>
                      </a:r>
                      <a:r>
                        <a:rPr lang="en-ZA" sz="1600" b="0" i="0" u="none" strike="noStrike" dirty="0">
                          <a:solidFill>
                            <a:srgbClr val="000000"/>
                          </a:solidFill>
                          <a:latin typeface="Arial"/>
                        </a:rPr>
                        <a:t>4 </a:t>
                      </a:r>
                      <a:r>
                        <a:rPr lang="en-ZA" sz="1600" b="0" i="0" u="none" strike="noStrike" dirty="0" smtClean="0">
                          <a:solidFill>
                            <a:srgbClr val="000000"/>
                          </a:solidFill>
                          <a:latin typeface="Arial"/>
                        </a:rPr>
                        <a:t>065 </a:t>
                      </a:r>
                      <a:endParaRPr lang="en-ZA" sz="1600" b="0" i="0" u="none" strike="noStrike" dirty="0">
                        <a:solidFill>
                          <a:srgbClr val="000000"/>
                        </a:solidFill>
                        <a:latin typeface="Arial"/>
                      </a:endParaRPr>
                    </a:p>
                  </a:txBody>
                  <a:tcPr marL="9524" marR="9524" marT="9525" marB="0" anchor="ctr">
                    <a:solidFill>
                      <a:schemeClr val="accent3">
                        <a:lumMod val="20000"/>
                        <a:lumOff val="80000"/>
                      </a:schemeClr>
                    </a:solidFill>
                  </a:tcPr>
                </a:tc>
              </a:tr>
              <a:tr h="498068">
                <a:tc>
                  <a:txBody>
                    <a:bodyPr/>
                    <a:lstStyle/>
                    <a:p>
                      <a:pPr algn="ctr" fontAlgn="b"/>
                      <a:endParaRPr lang="en-ZA" sz="1600" b="1"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ctr" fontAlgn="b"/>
                      <a:r>
                        <a:rPr lang="en-ZA" sz="1600" b="1" i="0" u="none" strike="noStrike" dirty="0" smtClean="0">
                          <a:solidFill>
                            <a:srgbClr val="000000"/>
                          </a:solidFill>
                          <a:latin typeface="Arial"/>
                        </a:rPr>
                        <a:t>Total spent</a:t>
                      </a:r>
                      <a:endParaRPr lang="en-ZA" sz="1600" b="1"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ctr" fontAlgn="b"/>
                      <a:r>
                        <a:rPr lang="en-ZA" sz="1600" b="1" i="0" u="none" strike="noStrike" dirty="0" smtClean="0">
                          <a:solidFill>
                            <a:srgbClr val="000000"/>
                          </a:solidFill>
                          <a:latin typeface="Arial"/>
                        </a:rPr>
                        <a:t>     R </a:t>
                      </a:r>
                      <a:r>
                        <a:rPr lang="en-ZA" sz="1600" b="1" i="0" u="none" strike="noStrike" dirty="0">
                          <a:solidFill>
                            <a:srgbClr val="000000"/>
                          </a:solidFill>
                          <a:latin typeface="Arial"/>
                        </a:rPr>
                        <a:t>26 </a:t>
                      </a:r>
                      <a:r>
                        <a:rPr lang="en-ZA" sz="1600" b="1" i="0" u="none" strike="noStrike" dirty="0" smtClean="0">
                          <a:solidFill>
                            <a:srgbClr val="000000"/>
                          </a:solidFill>
                          <a:latin typeface="Arial"/>
                        </a:rPr>
                        <a:t>647 </a:t>
                      </a:r>
                      <a:endParaRPr lang="en-ZA" sz="1600" b="1" i="0" u="none" strike="noStrike" dirty="0">
                        <a:solidFill>
                          <a:srgbClr val="000000"/>
                        </a:solidFill>
                        <a:latin typeface="Arial"/>
                      </a:endParaRPr>
                    </a:p>
                  </a:txBody>
                  <a:tcPr marL="9524" marR="9524" marT="9525" marB="0" anchor="ctr">
                    <a:solidFill>
                      <a:schemeClr val="accent3">
                        <a:lumMod val="20000"/>
                        <a:lumOff val="80000"/>
                      </a:schemeClr>
                    </a:solidFill>
                  </a:tcPr>
                </a:tc>
              </a:tr>
            </a:tbl>
          </a:graphicData>
        </a:graphic>
      </p:graphicFrame>
      <p:sp>
        <p:nvSpPr>
          <p:cNvPr id="6046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CA7AD20-1D74-42D0-A4EF-599692A7F2EE}" type="slidenum">
              <a:rPr lang="en-US" sz="1400" smtClean="0"/>
              <a:pPr eaLnBrk="1" hangingPunct="1"/>
              <a:t>56</a:t>
            </a:fld>
            <a:endParaRPr lang="en-US" sz="14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bwMode="auto">
          <a:xfrm>
            <a:off x="1154113" y="274638"/>
            <a:ext cx="7532687" cy="904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Free State Drought and Emergency Intervention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40792652"/>
              </p:ext>
            </p:extLst>
          </p:nvPr>
        </p:nvGraphicFramePr>
        <p:xfrm>
          <a:off x="1484313" y="1387475"/>
          <a:ext cx="7454900" cy="3430397"/>
        </p:xfrm>
        <a:graphic>
          <a:graphicData uri="http://schemas.openxmlformats.org/drawingml/2006/table">
            <a:tbl>
              <a:tblPr firstRow="1" bandRow="1">
                <a:tableStyleId>{5C22544A-7EE6-4342-B048-85BDC9FD1C3A}</a:tableStyleId>
              </a:tblPr>
              <a:tblGrid>
                <a:gridCol w="1827779"/>
                <a:gridCol w="4083389"/>
                <a:gridCol w="1543732"/>
              </a:tblGrid>
              <a:tr h="546599">
                <a:tc>
                  <a:txBody>
                    <a:bodyPr/>
                    <a:lstStyle/>
                    <a:p>
                      <a:pPr algn="ctr" fontAlgn="b"/>
                      <a:r>
                        <a:rPr lang="en-ZA" sz="1600" b="1" i="0" u="none" strike="noStrike" dirty="0" smtClean="0">
                          <a:solidFill>
                            <a:schemeClr val="bg1"/>
                          </a:solidFill>
                          <a:latin typeface="Arial"/>
                        </a:rPr>
                        <a:t>Municipalities</a:t>
                      </a:r>
                      <a:endParaRPr lang="en-ZA" sz="1600" b="1" i="0" u="none" strike="noStrike" dirty="0">
                        <a:solidFill>
                          <a:schemeClr val="bg1"/>
                        </a:solidFill>
                        <a:latin typeface="Arial"/>
                      </a:endParaRPr>
                    </a:p>
                  </a:txBody>
                  <a:tcPr marL="9525" marR="9525" marT="9524" marB="0" anchor="ctr">
                    <a:solidFill>
                      <a:schemeClr val="accent3"/>
                    </a:solidFill>
                  </a:tcPr>
                </a:tc>
                <a:tc>
                  <a:txBody>
                    <a:bodyPr/>
                    <a:lstStyle/>
                    <a:p>
                      <a:pPr algn="ctr" fontAlgn="b"/>
                      <a:r>
                        <a:rPr lang="en-ZA" sz="1600" b="1" i="0" u="none" strike="noStrike" dirty="0" smtClean="0">
                          <a:solidFill>
                            <a:schemeClr val="bg1"/>
                          </a:solidFill>
                          <a:latin typeface="Arial"/>
                        </a:rPr>
                        <a:t>Project</a:t>
                      </a:r>
                      <a:r>
                        <a:rPr lang="en-ZA" sz="1600" b="1" i="0" u="none" strike="noStrike" baseline="0" dirty="0" smtClean="0">
                          <a:solidFill>
                            <a:schemeClr val="bg1"/>
                          </a:solidFill>
                          <a:latin typeface="Arial"/>
                        </a:rPr>
                        <a:t> Description</a:t>
                      </a:r>
                      <a:endParaRPr lang="en-ZA" sz="1600" b="1" i="0" u="none" strike="noStrike" dirty="0">
                        <a:solidFill>
                          <a:schemeClr val="bg1"/>
                        </a:solidFill>
                        <a:latin typeface="Arial"/>
                      </a:endParaRPr>
                    </a:p>
                  </a:txBody>
                  <a:tcPr marL="9525" marR="9525" marT="9524" marB="0" anchor="ctr">
                    <a:solidFill>
                      <a:schemeClr val="accent3"/>
                    </a:solidFill>
                  </a:tcPr>
                </a:tc>
                <a:tc>
                  <a:txBody>
                    <a:bodyPr/>
                    <a:lstStyle/>
                    <a:p>
                      <a:r>
                        <a:rPr lang="en-ZA" sz="1800" dirty="0" smtClean="0"/>
                        <a:t>Amount </a:t>
                      </a:r>
                    </a:p>
                    <a:p>
                      <a:r>
                        <a:rPr lang="en-ZA" sz="1800" dirty="0" smtClean="0"/>
                        <a:t>R’000</a:t>
                      </a:r>
                      <a:endParaRPr lang="en-ZA" sz="1800" dirty="0"/>
                    </a:p>
                  </a:txBody>
                  <a:tcPr marL="91445" marR="91445" marT="45716" marB="45716">
                    <a:solidFill>
                      <a:schemeClr val="accent3"/>
                    </a:solidFill>
                  </a:tcPr>
                </a:tc>
              </a:tr>
              <a:tr h="565709">
                <a:tc>
                  <a:txBody>
                    <a:bodyPr/>
                    <a:lstStyle/>
                    <a:p>
                      <a:r>
                        <a:rPr lang="en-ZA" sz="1800" dirty="0" err="1" smtClean="0"/>
                        <a:t>Kopanong</a:t>
                      </a:r>
                      <a:r>
                        <a:rPr lang="en-ZA" sz="1800" dirty="0" smtClean="0"/>
                        <a:t> LM</a:t>
                      </a:r>
                      <a:endParaRPr lang="en-ZA" sz="1800" dirty="0"/>
                    </a:p>
                  </a:txBody>
                  <a:tcPr marL="9525" marR="9525" marT="9524"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Emergency Sewer Lines in </a:t>
                      </a:r>
                      <a:r>
                        <a:rPr lang="en-ZA" sz="1600" b="0" i="0" u="none" strike="noStrike" dirty="0" err="1">
                          <a:solidFill>
                            <a:srgbClr val="000000"/>
                          </a:solidFill>
                          <a:latin typeface="Arial"/>
                        </a:rPr>
                        <a:t>Kopanong</a:t>
                      </a:r>
                      <a:r>
                        <a:rPr lang="en-ZA" sz="1600" b="0" i="0" u="none" strike="noStrike" dirty="0">
                          <a:solidFill>
                            <a:srgbClr val="000000"/>
                          </a:solidFill>
                          <a:latin typeface="Arial"/>
                        </a:rPr>
                        <a:t> LM</a:t>
                      </a:r>
                    </a:p>
                  </a:txBody>
                  <a:tcPr marL="9525" marR="9525" marT="9524"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a:t>
                      </a:r>
                      <a:r>
                        <a:rPr lang="en-ZA" sz="1400" b="0" i="0" u="none" strike="noStrike" dirty="0" smtClean="0">
                          <a:solidFill>
                            <a:srgbClr val="000000"/>
                          </a:solidFill>
                          <a:latin typeface="Arial"/>
                        </a:rPr>
                        <a:t> </a:t>
                      </a:r>
                      <a:r>
                        <a:rPr lang="en-ZA" sz="1400" b="0" i="0" u="none" strike="noStrike" dirty="0">
                          <a:solidFill>
                            <a:srgbClr val="000000"/>
                          </a:solidFill>
                          <a:latin typeface="Arial"/>
                        </a:rPr>
                        <a:t>5 </a:t>
                      </a:r>
                      <a:r>
                        <a:rPr lang="en-ZA" sz="1400" b="0" i="0" u="none" strike="noStrike" dirty="0" smtClean="0">
                          <a:solidFill>
                            <a:srgbClr val="000000"/>
                          </a:solidFill>
                          <a:latin typeface="Arial"/>
                        </a:rPr>
                        <a:t>669 </a:t>
                      </a:r>
                      <a:endParaRPr lang="en-ZA" sz="1400" b="0" i="0" u="none" strike="noStrike" dirty="0">
                        <a:solidFill>
                          <a:srgbClr val="000000"/>
                        </a:solidFill>
                        <a:latin typeface="Arial"/>
                      </a:endParaRPr>
                    </a:p>
                  </a:txBody>
                  <a:tcPr marL="9525" marR="9525" marT="9524" marB="0" anchor="b">
                    <a:solidFill>
                      <a:schemeClr val="accent3">
                        <a:lumMod val="20000"/>
                        <a:lumOff val="80000"/>
                      </a:schemeClr>
                    </a:solidFill>
                  </a:tcPr>
                </a:tc>
              </a:tr>
              <a:tr h="565709">
                <a:tc>
                  <a:txBody>
                    <a:bodyPr/>
                    <a:lstStyle/>
                    <a:p>
                      <a:r>
                        <a:rPr lang="en-ZA" sz="1800" dirty="0" err="1" smtClean="0"/>
                        <a:t>Kopanong</a:t>
                      </a:r>
                      <a:r>
                        <a:rPr lang="en-ZA" sz="1800" baseline="0" dirty="0" smtClean="0"/>
                        <a:t> LM</a:t>
                      </a:r>
                      <a:endParaRPr lang="en-ZA" sz="1800" dirty="0"/>
                    </a:p>
                  </a:txBody>
                  <a:tcPr marL="9525" marR="9525" marT="9524"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Emergency Sewer Lines in </a:t>
                      </a:r>
                      <a:r>
                        <a:rPr lang="en-ZA" sz="1600" b="0" i="0" u="none" strike="noStrike" dirty="0" err="1">
                          <a:solidFill>
                            <a:srgbClr val="000000"/>
                          </a:solidFill>
                          <a:latin typeface="Arial"/>
                        </a:rPr>
                        <a:t>Kopanong</a:t>
                      </a:r>
                      <a:r>
                        <a:rPr lang="en-ZA" sz="1600" b="0" i="0" u="none" strike="noStrike" dirty="0">
                          <a:solidFill>
                            <a:srgbClr val="000000"/>
                          </a:solidFill>
                          <a:latin typeface="Arial"/>
                        </a:rPr>
                        <a:t> LM</a:t>
                      </a:r>
                    </a:p>
                  </a:txBody>
                  <a:tcPr marL="9525" marR="9525" marT="9524" marB="0" anchor="b">
                    <a:solidFill>
                      <a:schemeClr val="accent3">
                        <a:lumMod val="20000"/>
                        <a:lumOff val="80000"/>
                      </a:schemeClr>
                    </a:solidFill>
                  </a:tcPr>
                </a:tc>
                <a:tc>
                  <a:txBody>
                    <a:bodyPr/>
                    <a:lstStyle/>
                    <a:p>
                      <a:pPr algn="l" fontAlgn="b"/>
                      <a:r>
                        <a:rPr lang="en-ZA" sz="1400" b="0" i="0" u="none" strike="noStrike" dirty="0" smtClean="0">
                          <a:solidFill>
                            <a:srgbClr val="000000"/>
                          </a:solidFill>
                          <a:latin typeface="Arial"/>
                        </a:rPr>
                        <a:t>        </a:t>
                      </a:r>
                      <a:r>
                        <a:rPr lang="en-ZA" sz="1400" b="0" i="0" u="none" strike="noStrike" dirty="0">
                          <a:solidFill>
                            <a:srgbClr val="000000"/>
                          </a:solidFill>
                          <a:latin typeface="Arial"/>
                        </a:rPr>
                        <a:t>1 </a:t>
                      </a:r>
                      <a:r>
                        <a:rPr lang="en-ZA" sz="1400" b="0" i="0" u="none" strike="noStrike" dirty="0" smtClean="0">
                          <a:solidFill>
                            <a:srgbClr val="000000"/>
                          </a:solidFill>
                          <a:latin typeface="Arial"/>
                        </a:rPr>
                        <a:t>039</a:t>
                      </a:r>
                      <a:endParaRPr lang="en-ZA" sz="1400" b="0" i="0" u="none" strike="noStrike" dirty="0">
                        <a:solidFill>
                          <a:srgbClr val="000000"/>
                        </a:solidFill>
                        <a:latin typeface="Arial"/>
                      </a:endParaRPr>
                    </a:p>
                  </a:txBody>
                  <a:tcPr marL="9525" marR="9525" marT="9524" marB="0" anchor="b">
                    <a:solidFill>
                      <a:schemeClr val="accent3">
                        <a:lumMod val="20000"/>
                        <a:lumOff val="80000"/>
                      </a:schemeClr>
                    </a:solidFill>
                  </a:tcPr>
                </a:tc>
              </a:tr>
              <a:tr h="546599">
                <a:tc>
                  <a:txBody>
                    <a:bodyPr/>
                    <a:lstStyle/>
                    <a:p>
                      <a:r>
                        <a:rPr lang="en-ZA" sz="1800" dirty="0" err="1" smtClean="0"/>
                        <a:t>Moqhaka</a:t>
                      </a:r>
                      <a:r>
                        <a:rPr lang="en-ZA" sz="1800" baseline="0" dirty="0" smtClean="0"/>
                        <a:t> LM</a:t>
                      </a:r>
                      <a:endParaRPr lang="en-ZA" sz="1800" dirty="0"/>
                    </a:p>
                  </a:txBody>
                  <a:tcPr marL="9525" marR="9525" marT="9524"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Kroonstad Water Intervention</a:t>
                      </a:r>
                    </a:p>
                  </a:txBody>
                  <a:tcPr marL="9525" marR="9525" marT="9524" marB="0" anchor="b">
                    <a:solidFill>
                      <a:schemeClr val="accent3">
                        <a:lumMod val="20000"/>
                        <a:lumOff val="80000"/>
                      </a:schemeClr>
                    </a:solidFill>
                  </a:tcPr>
                </a:tc>
                <a:tc>
                  <a:txBody>
                    <a:bodyPr/>
                    <a:lstStyle/>
                    <a:p>
                      <a:pPr algn="l" fontAlgn="b"/>
                      <a:r>
                        <a:rPr lang="en-ZA" sz="1400" b="0" i="0" u="none" strike="noStrike" dirty="0" smtClean="0">
                          <a:solidFill>
                            <a:srgbClr val="000000"/>
                          </a:solidFill>
                          <a:latin typeface="Arial"/>
                        </a:rPr>
                        <a:t>      </a:t>
                      </a:r>
                      <a:r>
                        <a:rPr lang="en-ZA" sz="1400" b="0" i="0" u="none" strike="noStrike" dirty="0">
                          <a:solidFill>
                            <a:srgbClr val="000000"/>
                          </a:solidFill>
                          <a:latin typeface="Arial"/>
                        </a:rPr>
                        <a:t>12 954 </a:t>
                      </a:r>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5" marR="9525" marT="9524" marB="0" anchor="b">
                    <a:solidFill>
                      <a:schemeClr val="accent3">
                        <a:lumMod val="20000"/>
                        <a:lumOff val="80000"/>
                      </a:schemeClr>
                    </a:solidFill>
                  </a:tcPr>
                </a:tc>
              </a:tr>
              <a:tr h="565709">
                <a:tc>
                  <a:txBody>
                    <a:bodyPr/>
                    <a:lstStyle/>
                    <a:p>
                      <a:endParaRPr lang="en-ZA" sz="1800" dirty="0"/>
                    </a:p>
                  </a:txBody>
                  <a:tcPr marL="9525" marR="9525" marT="9524"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Drought Disaster Intervention in the Free State</a:t>
                      </a:r>
                    </a:p>
                  </a:txBody>
                  <a:tcPr marL="9525" marR="9525" marT="9524" marB="0" anchor="b">
                    <a:solidFill>
                      <a:schemeClr val="accent3">
                        <a:lumMod val="20000"/>
                        <a:lumOff val="80000"/>
                      </a:schemeClr>
                    </a:solidFill>
                  </a:tcPr>
                </a:tc>
                <a:tc>
                  <a:txBody>
                    <a:bodyPr/>
                    <a:lstStyle/>
                    <a:p>
                      <a:pPr algn="l" fontAlgn="b"/>
                      <a:r>
                        <a:rPr lang="en-ZA" sz="1400" b="0" i="0" u="none" strike="noStrike" dirty="0" smtClean="0">
                          <a:solidFill>
                            <a:srgbClr val="000000"/>
                          </a:solidFill>
                          <a:latin typeface="Arial"/>
                        </a:rPr>
                        <a:t>        </a:t>
                      </a:r>
                      <a:r>
                        <a:rPr lang="en-ZA" sz="1400" b="0" i="0" u="none" strike="noStrike" dirty="0">
                          <a:solidFill>
                            <a:srgbClr val="000000"/>
                          </a:solidFill>
                          <a:latin typeface="Arial"/>
                        </a:rPr>
                        <a:t>5 269 </a:t>
                      </a:r>
                    </a:p>
                  </a:txBody>
                  <a:tcPr marL="9525" marR="9525" marT="9524" marB="0" anchor="b">
                    <a:solidFill>
                      <a:schemeClr val="accent3">
                        <a:lumMod val="20000"/>
                        <a:lumOff val="80000"/>
                      </a:schemeClr>
                    </a:solidFill>
                  </a:tcPr>
                </a:tc>
              </a:tr>
              <a:tr h="546599">
                <a:tc>
                  <a:txBody>
                    <a:bodyPr/>
                    <a:lstStyle/>
                    <a:p>
                      <a:pPr algn="l" fontAlgn="b"/>
                      <a:endParaRPr lang="en-ZA" sz="800" b="0" i="0" u="none" strike="noStrike" dirty="0">
                        <a:solidFill>
                          <a:srgbClr val="000000"/>
                        </a:solidFill>
                        <a:latin typeface="Arial"/>
                      </a:endParaRPr>
                    </a:p>
                  </a:txBody>
                  <a:tcPr marL="9525" marR="9525" marT="9524" marB="0" anchor="b">
                    <a:solidFill>
                      <a:schemeClr val="accent3">
                        <a:lumMod val="20000"/>
                        <a:lumOff val="80000"/>
                      </a:schemeClr>
                    </a:solidFill>
                  </a:tcPr>
                </a:tc>
                <a:tc>
                  <a:txBody>
                    <a:bodyPr/>
                    <a:lstStyle/>
                    <a:p>
                      <a:pPr algn="l" fontAlgn="b"/>
                      <a:endParaRPr lang="en-ZA" sz="800" b="0" i="0" u="none" strike="noStrike" dirty="0">
                        <a:solidFill>
                          <a:srgbClr val="000000"/>
                        </a:solidFill>
                        <a:latin typeface="Arial"/>
                      </a:endParaRPr>
                    </a:p>
                  </a:txBody>
                  <a:tcPr marL="9525" marR="9525" marT="9524" marB="0" anchor="b">
                    <a:solidFill>
                      <a:schemeClr val="accent3">
                        <a:lumMod val="20000"/>
                        <a:lumOff val="80000"/>
                      </a:schemeClr>
                    </a:solidFill>
                  </a:tcPr>
                </a:tc>
                <a:tc>
                  <a:txBody>
                    <a:bodyPr/>
                    <a:lstStyle/>
                    <a:p>
                      <a:pPr algn="l" fontAlgn="b"/>
                      <a:r>
                        <a:rPr lang="en-ZA" sz="1400" b="1" i="0" u="none" strike="noStrike" dirty="0">
                          <a:solidFill>
                            <a:srgbClr val="000000"/>
                          </a:solidFill>
                          <a:latin typeface="Arial"/>
                        </a:rPr>
                        <a:t>  </a:t>
                      </a:r>
                      <a:r>
                        <a:rPr lang="en-ZA" sz="1400" b="1" i="0" u="none" strike="noStrike" dirty="0" smtClean="0">
                          <a:solidFill>
                            <a:srgbClr val="000000"/>
                          </a:solidFill>
                          <a:latin typeface="Arial"/>
                        </a:rPr>
                        <a:t>R 24 931 </a:t>
                      </a:r>
                      <a:endParaRPr lang="en-ZA" sz="1400" b="1" i="0" u="none" strike="noStrike" dirty="0">
                        <a:solidFill>
                          <a:srgbClr val="000000"/>
                        </a:solidFill>
                        <a:latin typeface="Arial"/>
                      </a:endParaRPr>
                    </a:p>
                  </a:txBody>
                  <a:tcPr marL="9525" marR="9525" marT="9524" marB="0" anchor="b">
                    <a:solidFill>
                      <a:schemeClr val="accent3">
                        <a:lumMod val="20000"/>
                        <a:lumOff val="80000"/>
                      </a:schemeClr>
                    </a:solidFill>
                  </a:tcPr>
                </a:tc>
              </a:tr>
            </a:tbl>
          </a:graphicData>
        </a:graphic>
      </p:graphicFrame>
      <p:sp>
        <p:nvSpPr>
          <p:cNvPr id="6147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49327D55-976F-4171-9404-4A2160EFADBA}" type="slidenum">
              <a:rPr lang="en-US" sz="1400" smtClean="0"/>
              <a:pPr eaLnBrk="1" hangingPunct="1"/>
              <a:t>57</a:t>
            </a:fld>
            <a:endParaRPr lang="en-US" sz="14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247650" y="153988"/>
            <a:ext cx="8716963" cy="9271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North West Drought and Emergency Intervention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661588021"/>
              </p:ext>
            </p:extLst>
          </p:nvPr>
        </p:nvGraphicFramePr>
        <p:xfrm>
          <a:off x="1484313" y="1205442"/>
          <a:ext cx="7381874" cy="4608097"/>
        </p:xfrm>
        <a:graphic>
          <a:graphicData uri="http://schemas.openxmlformats.org/drawingml/2006/table">
            <a:tbl>
              <a:tblPr firstRow="1" bandRow="1">
                <a:tableStyleId>{5C22544A-7EE6-4342-B048-85BDC9FD1C3A}</a:tableStyleId>
              </a:tblPr>
              <a:tblGrid>
                <a:gridCol w="1750919"/>
                <a:gridCol w="3375771"/>
                <a:gridCol w="2255184"/>
              </a:tblGrid>
              <a:tr h="612492">
                <a:tc>
                  <a:txBody>
                    <a:bodyPr/>
                    <a:lstStyle/>
                    <a:p>
                      <a:pPr algn="ctr" fontAlgn="b"/>
                      <a:r>
                        <a:rPr lang="en-ZA" sz="1600" b="1" i="0" u="none" strike="noStrike" dirty="0" smtClean="0">
                          <a:solidFill>
                            <a:schemeClr val="bg1"/>
                          </a:solidFill>
                          <a:latin typeface="Arial"/>
                        </a:rPr>
                        <a:t>Municipalities</a:t>
                      </a:r>
                      <a:endParaRPr lang="en-ZA" sz="1600" b="1" i="0" u="none" strike="noStrike" dirty="0">
                        <a:solidFill>
                          <a:schemeClr val="bg1"/>
                        </a:solidFill>
                        <a:latin typeface="Arial"/>
                      </a:endParaRPr>
                    </a:p>
                  </a:txBody>
                  <a:tcPr marL="9524" marR="9524" marT="9525" marB="0" anchor="ctr">
                    <a:solidFill>
                      <a:schemeClr val="accent3"/>
                    </a:solidFill>
                  </a:tcPr>
                </a:tc>
                <a:tc>
                  <a:txBody>
                    <a:bodyPr/>
                    <a:lstStyle/>
                    <a:p>
                      <a:pPr algn="ctr" fontAlgn="b"/>
                      <a:r>
                        <a:rPr lang="en-ZA" sz="1600" b="1" i="0" u="none" strike="noStrike" dirty="0" smtClean="0">
                          <a:solidFill>
                            <a:schemeClr val="bg1"/>
                          </a:solidFill>
                          <a:latin typeface="Arial"/>
                        </a:rPr>
                        <a:t>Project</a:t>
                      </a:r>
                      <a:r>
                        <a:rPr lang="en-ZA" sz="1600" b="1" i="0" u="none" strike="noStrike" baseline="0" dirty="0" smtClean="0">
                          <a:solidFill>
                            <a:schemeClr val="bg1"/>
                          </a:solidFill>
                          <a:latin typeface="Arial"/>
                        </a:rPr>
                        <a:t> Description</a:t>
                      </a:r>
                      <a:endParaRPr lang="en-ZA" sz="1600" b="1" i="0" u="none" strike="noStrike" dirty="0">
                        <a:solidFill>
                          <a:schemeClr val="bg1"/>
                        </a:solidFill>
                        <a:latin typeface="Arial"/>
                      </a:endParaRPr>
                    </a:p>
                  </a:txBody>
                  <a:tcPr marL="9524" marR="9524" marT="9525" marB="0" anchor="ctr">
                    <a:solidFill>
                      <a:schemeClr val="accent3"/>
                    </a:solidFill>
                  </a:tcPr>
                </a:tc>
                <a:tc>
                  <a:txBody>
                    <a:bodyPr/>
                    <a:lstStyle/>
                    <a:p>
                      <a:r>
                        <a:rPr lang="en-ZA" sz="1800" dirty="0" smtClean="0"/>
                        <a:t>Amount </a:t>
                      </a:r>
                    </a:p>
                    <a:p>
                      <a:r>
                        <a:rPr lang="en-ZA" sz="1800" dirty="0" smtClean="0"/>
                        <a:t>R’000</a:t>
                      </a:r>
                      <a:endParaRPr lang="en-ZA" sz="1800" dirty="0"/>
                    </a:p>
                  </a:txBody>
                  <a:tcPr marL="91432" marR="91432" marT="45723" marB="45723">
                    <a:solidFill>
                      <a:schemeClr val="accent3"/>
                    </a:solidFill>
                  </a:tcPr>
                </a:tc>
              </a:tr>
              <a:tr h="534103">
                <a:tc>
                  <a:txBody>
                    <a:bodyPr/>
                    <a:lstStyle/>
                    <a:p>
                      <a:r>
                        <a:rPr lang="en-ZA" sz="1800" dirty="0" err="1" smtClean="0"/>
                        <a:t>Ngaka</a:t>
                      </a:r>
                      <a:r>
                        <a:rPr lang="en-ZA" sz="1800" dirty="0" smtClean="0"/>
                        <a:t> </a:t>
                      </a:r>
                      <a:r>
                        <a:rPr lang="en-ZA" sz="1800" dirty="0" err="1" smtClean="0"/>
                        <a:t>Modiri</a:t>
                      </a:r>
                      <a:r>
                        <a:rPr lang="en-ZA" sz="1800" dirty="0" smtClean="0"/>
                        <a:t> </a:t>
                      </a:r>
                      <a:r>
                        <a:rPr lang="en-ZA" sz="1800" dirty="0" err="1" smtClean="0"/>
                        <a:t>Molema</a:t>
                      </a:r>
                      <a:endParaRPr lang="en-ZA" sz="1800" dirty="0"/>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Signal Hill Water Assessment</a:t>
                      </a:r>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               5 </a:t>
                      </a:r>
                      <a:r>
                        <a:rPr lang="en-ZA" sz="1600" b="0" i="0" u="none" strike="noStrike" dirty="0" smtClean="0">
                          <a:solidFill>
                            <a:srgbClr val="000000"/>
                          </a:solidFill>
                          <a:latin typeface="Arial"/>
                        </a:rPr>
                        <a:t>042 </a:t>
                      </a:r>
                      <a:endParaRPr lang="en-ZA" sz="1600" b="0" i="0" u="none" strike="noStrike" dirty="0">
                        <a:solidFill>
                          <a:srgbClr val="000000"/>
                        </a:solidFill>
                        <a:latin typeface="Arial"/>
                      </a:endParaRPr>
                    </a:p>
                  </a:txBody>
                  <a:tcPr marL="9524" marR="9524" marT="9525" marB="0" anchor="b">
                    <a:solidFill>
                      <a:schemeClr val="accent3">
                        <a:lumMod val="20000"/>
                        <a:lumOff val="80000"/>
                      </a:schemeClr>
                    </a:solidFill>
                  </a:tcPr>
                </a:tc>
              </a:tr>
              <a:tr h="413389">
                <a:tc>
                  <a:txBody>
                    <a:bodyPr/>
                    <a:lstStyle/>
                    <a:p>
                      <a:r>
                        <a:rPr lang="en-ZA" sz="1600" b="0" i="0" u="none" strike="noStrike" dirty="0" err="1" smtClean="0">
                          <a:solidFill>
                            <a:srgbClr val="000000"/>
                          </a:solidFill>
                          <a:latin typeface="Arial"/>
                        </a:rPr>
                        <a:t>Tswaing</a:t>
                      </a:r>
                      <a:r>
                        <a:rPr lang="en-ZA" sz="1600" b="0" i="0" u="none" strike="noStrike" dirty="0" smtClean="0">
                          <a:solidFill>
                            <a:srgbClr val="000000"/>
                          </a:solidFill>
                          <a:latin typeface="Arial"/>
                        </a:rPr>
                        <a:t> LM </a:t>
                      </a:r>
                      <a:endParaRPr lang="en-ZA" sz="1800" dirty="0"/>
                    </a:p>
                  </a:txBody>
                  <a:tcPr marL="9524" marR="9524" marT="9525" marB="0" anchor="b">
                    <a:solidFill>
                      <a:schemeClr val="accent3">
                        <a:lumMod val="20000"/>
                        <a:lumOff val="80000"/>
                      </a:schemeClr>
                    </a:solidFill>
                  </a:tcPr>
                </a:tc>
                <a:tc>
                  <a:txBody>
                    <a:bodyPr/>
                    <a:lstStyle/>
                    <a:p>
                      <a:pPr algn="l" fontAlgn="b"/>
                      <a:r>
                        <a:rPr lang="en-ZA" sz="1600" b="0" i="0" u="none" strike="noStrike" dirty="0" err="1">
                          <a:solidFill>
                            <a:srgbClr val="000000"/>
                          </a:solidFill>
                          <a:latin typeface="Arial"/>
                        </a:rPr>
                        <a:t>Tswaing</a:t>
                      </a:r>
                      <a:r>
                        <a:rPr lang="en-ZA" sz="16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               2 </a:t>
                      </a:r>
                      <a:r>
                        <a:rPr lang="en-ZA" sz="1600" b="0" i="0" u="none" strike="noStrike" dirty="0" smtClean="0">
                          <a:solidFill>
                            <a:srgbClr val="000000"/>
                          </a:solidFill>
                          <a:latin typeface="Arial"/>
                        </a:rPr>
                        <a:t>376 </a:t>
                      </a:r>
                      <a:endParaRPr lang="en-ZA" sz="1600" b="0" i="0" u="none" strike="noStrike" dirty="0">
                        <a:solidFill>
                          <a:srgbClr val="000000"/>
                        </a:solidFill>
                        <a:latin typeface="Arial"/>
                      </a:endParaRPr>
                    </a:p>
                  </a:txBody>
                  <a:tcPr marL="9524" marR="9524" marT="9525" marB="0" anchor="b">
                    <a:solidFill>
                      <a:schemeClr val="accent3">
                        <a:lumMod val="20000"/>
                        <a:lumOff val="80000"/>
                      </a:schemeClr>
                    </a:solidFill>
                  </a:tcPr>
                </a:tc>
              </a:tr>
              <a:tr h="413389">
                <a:tc>
                  <a:txBody>
                    <a:bodyPr/>
                    <a:lstStyle/>
                    <a:p>
                      <a:r>
                        <a:rPr lang="en-ZA" sz="1600" b="0" i="0" u="none" strike="noStrike" smtClean="0">
                          <a:solidFill>
                            <a:srgbClr val="000000"/>
                          </a:solidFill>
                          <a:latin typeface="Arial"/>
                        </a:rPr>
                        <a:t>Tswaing LM </a:t>
                      </a:r>
                      <a:endParaRPr lang="en-ZA" sz="1800" dirty="0"/>
                    </a:p>
                  </a:txBody>
                  <a:tcPr marL="9524" marR="9524" marT="9525" marB="0" anchor="b">
                    <a:solidFill>
                      <a:schemeClr val="accent3">
                        <a:lumMod val="20000"/>
                        <a:lumOff val="80000"/>
                      </a:schemeClr>
                    </a:solidFill>
                  </a:tcPr>
                </a:tc>
                <a:tc>
                  <a:txBody>
                    <a:bodyPr/>
                    <a:lstStyle/>
                    <a:p>
                      <a:pPr algn="l" fontAlgn="b"/>
                      <a:r>
                        <a:rPr lang="en-ZA" sz="1600" b="0" i="0" u="none" strike="noStrike" dirty="0" err="1">
                          <a:solidFill>
                            <a:srgbClr val="000000"/>
                          </a:solidFill>
                          <a:latin typeface="Arial"/>
                        </a:rPr>
                        <a:t>Tswaing</a:t>
                      </a:r>
                      <a:r>
                        <a:rPr lang="en-ZA" sz="16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               4 780 </a:t>
                      </a:r>
                    </a:p>
                  </a:txBody>
                  <a:tcPr marL="9524" marR="9524" marT="9525" marB="0" anchor="b">
                    <a:solidFill>
                      <a:schemeClr val="accent3">
                        <a:lumMod val="20000"/>
                        <a:lumOff val="80000"/>
                      </a:schemeClr>
                    </a:solidFill>
                  </a:tcPr>
                </a:tc>
              </a:tr>
              <a:tr h="413389">
                <a:tc>
                  <a:txBody>
                    <a:bodyPr/>
                    <a:lstStyle/>
                    <a:p>
                      <a:r>
                        <a:rPr lang="en-ZA" sz="1600" b="0" i="0" u="none" strike="noStrike" smtClean="0">
                          <a:solidFill>
                            <a:srgbClr val="000000"/>
                          </a:solidFill>
                          <a:latin typeface="Arial"/>
                        </a:rPr>
                        <a:t>Tswaing LM </a:t>
                      </a:r>
                      <a:endParaRPr lang="en-ZA" sz="1800" dirty="0"/>
                    </a:p>
                  </a:txBody>
                  <a:tcPr marL="9524" marR="9524" marT="9525" marB="0" anchor="b">
                    <a:solidFill>
                      <a:schemeClr val="accent3">
                        <a:lumMod val="20000"/>
                        <a:lumOff val="80000"/>
                      </a:schemeClr>
                    </a:solidFill>
                  </a:tcPr>
                </a:tc>
                <a:tc>
                  <a:txBody>
                    <a:bodyPr/>
                    <a:lstStyle/>
                    <a:p>
                      <a:pPr algn="l" fontAlgn="b"/>
                      <a:r>
                        <a:rPr lang="en-ZA" sz="1600" b="0" i="0" u="none" strike="noStrike" dirty="0" err="1">
                          <a:solidFill>
                            <a:srgbClr val="000000"/>
                          </a:solidFill>
                          <a:latin typeface="Arial"/>
                        </a:rPr>
                        <a:t>Tswaing</a:t>
                      </a:r>
                      <a:r>
                        <a:rPr lang="en-ZA" sz="16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                  451 </a:t>
                      </a:r>
                      <a:r>
                        <a:rPr lang="en-ZA" sz="1600" b="0" i="0" u="none" strike="noStrike" dirty="0" smtClean="0">
                          <a:solidFill>
                            <a:srgbClr val="000000"/>
                          </a:solidFill>
                          <a:latin typeface="Arial"/>
                        </a:rPr>
                        <a:t> </a:t>
                      </a:r>
                      <a:endParaRPr lang="en-ZA" sz="1600" b="0" i="0" u="none" strike="noStrike" dirty="0">
                        <a:solidFill>
                          <a:srgbClr val="000000"/>
                        </a:solidFill>
                        <a:latin typeface="Arial"/>
                      </a:endParaRPr>
                    </a:p>
                  </a:txBody>
                  <a:tcPr marL="9524" marR="9524" marT="9525" marB="0" anchor="b">
                    <a:solidFill>
                      <a:schemeClr val="accent3">
                        <a:lumMod val="20000"/>
                        <a:lumOff val="80000"/>
                      </a:schemeClr>
                    </a:solidFill>
                  </a:tcPr>
                </a:tc>
              </a:tr>
              <a:tr h="413389">
                <a:tc>
                  <a:txBody>
                    <a:bodyPr/>
                    <a:lstStyle/>
                    <a:p>
                      <a:r>
                        <a:rPr lang="en-ZA" sz="1600" b="0" i="0" u="none" strike="noStrike" smtClean="0">
                          <a:solidFill>
                            <a:srgbClr val="000000"/>
                          </a:solidFill>
                          <a:latin typeface="Arial"/>
                        </a:rPr>
                        <a:t>Tswaing LM </a:t>
                      </a:r>
                      <a:endParaRPr lang="en-ZA" sz="1800" dirty="0"/>
                    </a:p>
                  </a:txBody>
                  <a:tcPr marL="9524" marR="9524" marT="9525" marB="0" anchor="b">
                    <a:solidFill>
                      <a:schemeClr val="accent3">
                        <a:lumMod val="20000"/>
                        <a:lumOff val="80000"/>
                      </a:schemeClr>
                    </a:solidFill>
                  </a:tcPr>
                </a:tc>
                <a:tc>
                  <a:txBody>
                    <a:bodyPr/>
                    <a:lstStyle/>
                    <a:p>
                      <a:pPr algn="l" fontAlgn="b"/>
                      <a:r>
                        <a:rPr lang="en-ZA" sz="1600" b="0" i="0" u="none" strike="noStrike" dirty="0" err="1">
                          <a:solidFill>
                            <a:srgbClr val="000000"/>
                          </a:solidFill>
                          <a:latin typeface="Arial"/>
                        </a:rPr>
                        <a:t>Tswaing</a:t>
                      </a:r>
                      <a:r>
                        <a:rPr lang="en-ZA" sz="16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                    62 </a:t>
                      </a:r>
                    </a:p>
                  </a:txBody>
                  <a:tcPr marL="9524" marR="9524" marT="9525" marB="0" anchor="b">
                    <a:solidFill>
                      <a:schemeClr val="accent3">
                        <a:lumMod val="20000"/>
                        <a:lumOff val="80000"/>
                      </a:schemeClr>
                    </a:solidFill>
                  </a:tcPr>
                </a:tc>
              </a:tr>
              <a:tr h="413389">
                <a:tc>
                  <a:txBody>
                    <a:bodyPr/>
                    <a:lstStyle/>
                    <a:p>
                      <a:r>
                        <a:rPr lang="en-ZA" sz="1600" b="0" i="0" u="none" strike="noStrike" smtClean="0">
                          <a:solidFill>
                            <a:srgbClr val="000000"/>
                          </a:solidFill>
                          <a:latin typeface="Arial"/>
                        </a:rPr>
                        <a:t>Tswaing LM </a:t>
                      </a:r>
                      <a:endParaRPr lang="en-ZA" sz="1800" dirty="0"/>
                    </a:p>
                  </a:txBody>
                  <a:tcPr marL="9524" marR="9524" marT="9525" marB="0" anchor="b">
                    <a:solidFill>
                      <a:schemeClr val="accent3">
                        <a:lumMod val="20000"/>
                        <a:lumOff val="80000"/>
                      </a:schemeClr>
                    </a:solidFill>
                  </a:tcPr>
                </a:tc>
                <a:tc>
                  <a:txBody>
                    <a:bodyPr/>
                    <a:lstStyle/>
                    <a:p>
                      <a:pPr algn="l" fontAlgn="b"/>
                      <a:r>
                        <a:rPr lang="en-ZA" sz="1600" b="0" i="0" u="none" strike="noStrike" dirty="0" err="1">
                          <a:solidFill>
                            <a:srgbClr val="000000"/>
                          </a:solidFill>
                          <a:latin typeface="Arial"/>
                        </a:rPr>
                        <a:t>Tswaing</a:t>
                      </a:r>
                      <a:r>
                        <a:rPr lang="en-ZA" sz="16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                    20 </a:t>
                      </a:r>
                    </a:p>
                  </a:txBody>
                  <a:tcPr marL="9524" marR="9524" marT="9525" marB="0" anchor="b">
                    <a:solidFill>
                      <a:schemeClr val="accent3">
                        <a:lumMod val="20000"/>
                        <a:lumOff val="80000"/>
                      </a:schemeClr>
                    </a:solidFill>
                  </a:tcPr>
                </a:tc>
              </a:tr>
              <a:tr h="413389">
                <a:tc>
                  <a:txBody>
                    <a:bodyPr/>
                    <a:lstStyle/>
                    <a:p>
                      <a:r>
                        <a:rPr lang="en-ZA" sz="1600" b="0" i="0" u="none" strike="noStrike" smtClean="0">
                          <a:solidFill>
                            <a:srgbClr val="000000"/>
                          </a:solidFill>
                          <a:latin typeface="Arial"/>
                        </a:rPr>
                        <a:t>Tswaing LM </a:t>
                      </a:r>
                      <a:endParaRPr lang="en-ZA" sz="1800" dirty="0"/>
                    </a:p>
                  </a:txBody>
                  <a:tcPr marL="9524" marR="9524" marT="9525" marB="0" anchor="b">
                    <a:solidFill>
                      <a:schemeClr val="accent3">
                        <a:lumMod val="20000"/>
                        <a:lumOff val="80000"/>
                      </a:schemeClr>
                    </a:solidFill>
                  </a:tcPr>
                </a:tc>
                <a:tc>
                  <a:txBody>
                    <a:bodyPr/>
                    <a:lstStyle/>
                    <a:p>
                      <a:pPr algn="l" fontAlgn="b"/>
                      <a:r>
                        <a:rPr lang="en-ZA" sz="1600" b="0" i="0" u="none" strike="noStrike" dirty="0" err="1">
                          <a:solidFill>
                            <a:srgbClr val="000000"/>
                          </a:solidFill>
                          <a:latin typeface="Arial"/>
                        </a:rPr>
                        <a:t>Tswaing</a:t>
                      </a:r>
                      <a:r>
                        <a:rPr lang="en-ZA" sz="16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                    70 </a:t>
                      </a:r>
                    </a:p>
                  </a:txBody>
                  <a:tcPr marL="9524" marR="9524" marT="9525" marB="0" anchor="b">
                    <a:solidFill>
                      <a:schemeClr val="accent3">
                        <a:lumMod val="20000"/>
                        <a:lumOff val="80000"/>
                      </a:schemeClr>
                    </a:solidFill>
                  </a:tcPr>
                </a:tc>
              </a:tr>
              <a:tr h="279907">
                <a:tc>
                  <a:txBody>
                    <a:bodyPr/>
                    <a:lstStyle/>
                    <a:p>
                      <a:r>
                        <a:rPr lang="en-ZA" sz="1600" b="0" i="0" u="none" strike="noStrike" dirty="0" err="1" smtClean="0">
                          <a:solidFill>
                            <a:srgbClr val="000000"/>
                          </a:solidFill>
                          <a:latin typeface="Arial"/>
                        </a:rPr>
                        <a:t>Tswaing</a:t>
                      </a:r>
                      <a:r>
                        <a:rPr lang="en-ZA" sz="1600" b="0" i="0" u="none" strike="noStrike" dirty="0" smtClean="0">
                          <a:solidFill>
                            <a:srgbClr val="000000"/>
                          </a:solidFill>
                          <a:latin typeface="Arial"/>
                        </a:rPr>
                        <a:t> LM </a:t>
                      </a:r>
                      <a:endParaRPr lang="en-ZA" sz="1800" dirty="0"/>
                    </a:p>
                  </a:txBody>
                  <a:tcPr marL="9524" marR="9524" marT="9525" marB="0" anchor="b">
                    <a:solidFill>
                      <a:schemeClr val="accent3">
                        <a:lumMod val="20000"/>
                        <a:lumOff val="80000"/>
                      </a:schemeClr>
                    </a:solidFill>
                  </a:tcPr>
                </a:tc>
                <a:tc>
                  <a:txBody>
                    <a:bodyPr/>
                    <a:lstStyle/>
                    <a:p>
                      <a:pPr algn="l" fontAlgn="b"/>
                      <a:r>
                        <a:rPr lang="en-ZA" sz="1600" b="0" i="0" u="none" strike="noStrike" dirty="0" err="1">
                          <a:solidFill>
                            <a:srgbClr val="000000"/>
                          </a:solidFill>
                          <a:latin typeface="Arial"/>
                        </a:rPr>
                        <a:t>Tswaing</a:t>
                      </a:r>
                      <a:r>
                        <a:rPr lang="en-ZA" sz="16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600" b="0" i="0" u="none" strike="noStrike" dirty="0">
                          <a:solidFill>
                            <a:srgbClr val="000000"/>
                          </a:solidFill>
                          <a:latin typeface="Arial"/>
                        </a:rPr>
                        <a:t>                  </a:t>
                      </a:r>
                      <a:r>
                        <a:rPr lang="en-ZA" sz="1600" b="0" i="0" u="none" strike="noStrike" dirty="0" smtClean="0">
                          <a:solidFill>
                            <a:srgbClr val="000000"/>
                          </a:solidFill>
                          <a:latin typeface="Arial"/>
                        </a:rPr>
                        <a:t>101 </a:t>
                      </a:r>
                      <a:endParaRPr lang="en-ZA" sz="1600" b="0" i="0" u="none" strike="noStrike" dirty="0">
                        <a:solidFill>
                          <a:srgbClr val="000000"/>
                        </a:solidFill>
                        <a:latin typeface="Arial"/>
                      </a:endParaRPr>
                    </a:p>
                  </a:txBody>
                  <a:tcPr marL="9524" marR="9524" marT="9525" marB="0" anchor="b">
                    <a:solidFill>
                      <a:schemeClr val="accent3">
                        <a:lumMod val="20000"/>
                        <a:lumOff val="80000"/>
                      </a:schemeClr>
                    </a:solidFill>
                  </a:tcPr>
                </a:tc>
              </a:tr>
              <a:tr h="621601">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ZA" sz="1400" b="0" i="0" u="none" strike="noStrike" dirty="0" smtClean="0">
                        <a:solidFill>
                          <a:srgbClr val="000000"/>
                        </a:solidFill>
                        <a:latin typeface="Arial"/>
                      </a:endParaRPr>
                    </a:p>
                    <a:p>
                      <a:pPr marL="0" marR="0" indent="0" algn="l" defTabSz="457200" rtl="0" eaLnBrk="1" fontAlgn="b" latinLnBrk="0" hangingPunct="1">
                        <a:lnSpc>
                          <a:spcPct val="100000"/>
                        </a:lnSpc>
                        <a:spcBef>
                          <a:spcPts val="0"/>
                        </a:spcBef>
                        <a:spcAft>
                          <a:spcPts val="0"/>
                        </a:spcAft>
                        <a:buClrTx/>
                        <a:buSzTx/>
                        <a:buFontTx/>
                        <a:buNone/>
                        <a:tabLst/>
                        <a:defRPr/>
                      </a:pPr>
                      <a:r>
                        <a:rPr lang="en-ZA" sz="1400" b="0" i="0" u="none" strike="noStrike" dirty="0" err="1" smtClean="0">
                          <a:solidFill>
                            <a:srgbClr val="000000"/>
                          </a:solidFill>
                          <a:latin typeface="Arial"/>
                        </a:rPr>
                        <a:t>Tswaing</a:t>
                      </a:r>
                      <a:r>
                        <a:rPr lang="en-ZA" sz="1400" b="0" i="0" u="none" strike="noStrike" dirty="0" smtClean="0">
                          <a:solidFill>
                            <a:srgbClr val="000000"/>
                          </a:solidFill>
                          <a:latin typeface="Arial"/>
                        </a:rPr>
                        <a:t> LM </a:t>
                      </a:r>
                      <a:endParaRPr lang="en-ZA" sz="1400" dirty="0" smtClean="0"/>
                    </a:p>
                    <a:p>
                      <a:pPr algn="l" fontAlgn="b"/>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l" fontAlgn="b"/>
                      <a:r>
                        <a:rPr lang="en-ZA" sz="1400" b="0" i="0" u="none" strike="noStrike" dirty="0" err="1" smtClean="0">
                          <a:solidFill>
                            <a:srgbClr val="000000"/>
                          </a:solidFill>
                          <a:latin typeface="Arial"/>
                        </a:rPr>
                        <a:t>Tswaing</a:t>
                      </a:r>
                      <a:r>
                        <a:rPr lang="en-ZA" sz="1400" b="0" i="0" u="none" strike="noStrike" dirty="0" smtClean="0">
                          <a:solidFill>
                            <a:srgbClr val="000000"/>
                          </a:solidFill>
                          <a:latin typeface="Arial"/>
                        </a:rPr>
                        <a:t> </a:t>
                      </a:r>
                      <a:r>
                        <a:rPr lang="en-ZA" sz="1400" b="0" i="0" u="none" strike="noStrike" dirty="0">
                          <a:solidFill>
                            <a:srgbClr val="000000"/>
                          </a:solidFill>
                          <a:latin typeface="Arial"/>
                        </a:rPr>
                        <a:t>LM Emergency </a:t>
                      </a:r>
                      <a:r>
                        <a:rPr lang="en-ZA" sz="1400" b="0" i="0" u="none" strike="noStrike" dirty="0" smtClean="0">
                          <a:solidFill>
                            <a:srgbClr val="000000"/>
                          </a:solidFill>
                          <a:latin typeface="Arial"/>
                        </a:rPr>
                        <a:t>Projects</a:t>
                      </a:r>
                    </a:p>
                    <a:p>
                      <a:pPr algn="l" fontAlgn="b"/>
                      <a:endParaRPr lang="en-ZA" sz="1400" b="0" i="0" u="none" strike="noStrike" dirty="0">
                        <a:solidFill>
                          <a:srgbClr val="000000"/>
                        </a:solidFill>
                        <a:latin typeface="Arial"/>
                      </a:endParaRPr>
                    </a:p>
                  </a:txBody>
                  <a:tcPr marL="9524" marR="9524" marT="9525" marB="0" anchor="b">
                    <a:solidFill>
                      <a:schemeClr val="accent3">
                        <a:lumMod val="20000"/>
                        <a:lumOff val="80000"/>
                      </a:schemeClr>
                    </a:solidFill>
                  </a:tcPr>
                </a:tc>
                <a:tc>
                  <a:txBody>
                    <a:bodyPr/>
                    <a:lstStyle/>
                    <a:p>
                      <a:pPr algn="ctr" fontAlgn="b"/>
                      <a:r>
                        <a:rPr lang="en-ZA" sz="1600" b="0" i="0" u="none" strike="noStrike" dirty="0" smtClean="0">
                          <a:solidFill>
                            <a:srgbClr val="000000"/>
                          </a:solidFill>
                          <a:latin typeface="Arial"/>
                        </a:rPr>
                        <a:t>   126 </a:t>
                      </a:r>
                      <a:endParaRPr lang="en-ZA" sz="1600" b="0" i="0" u="none" strike="noStrike" dirty="0">
                        <a:solidFill>
                          <a:srgbClr val="000000"/>
                        </a:solidFill>
                        <a:latin typeface="Arial"/>
                      </a:endParaRPr>
                    </a:p>
                  </a:txBody>
                  <a:tcPr marL="9524" marR="9524" marT="9525" marB="0" anchor="ctr">
                    <a:solidFill>
                      <a:schemeClr val="accent3">
                        <a:lumMod val="20000"/>
                        <a:lumOff val="80000"/>
                      </a:schemeClr>
                    </a:solidFill>
                  </a:tcPr>
                </a:tc>
              </a:tr>
            </a:tbl>
          </a:graphicData>
        </a:graphic>
      </p:graphicFrame>
      <p:sp>
        <p:nvSpPr>
          <p:cNvPr id="4" name="Slide Number Placeholder 3"/>
          <p:cNvSpPr>
            <a:spLocks noGrp="1"/>
          </p:cNvSpPr>
          <p:nvPr>
            <p:ph type="sldNum" sz="quarter" idx="12"/>
          </p:nvPr>
        </p:nvSpPr>
        <p:spPr bwMode="auto">
          <a:xfrm>
            <a:off x="65532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49327D55-976F-4171-9404-4A2160EFADBA}" type="slidenum">
              <a:rPr lang="en-US" sz="1400" smtClean="0"/>
              <a:pPr eaLnBrk="1" hangingPunct="1"/>
              <a:t>58</a:t>
            </a:fld>
            <a:endParaRPr lang="en-US" sz="1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717550" y="153988"/>
            <a:ext cx="8178800" cy="9493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solidFill>
                  <a:srgbClr val="000000"/>
                </a:solidFill>
              </a:rPr>
              <a:t>North West Drought and Emergency Intervention</a:t>
            </a:r>
            <a:endParaRPr lang="en-ZA" smtClean="0"/>
          </a:p>
        </p:txBody>
      </p:sp>
      <p:graphicFrame>
        <p:nvGraphicFramePr>
          <p:cNvPr id="5" name="Content Placeholder 4"/>
          <p:cNvGraphicFramePr>
            <a:graphicFrameLocks noGrp="1"/>
          </p:cNvGraphicFramePr>
          <p:nvPr>
            <p:ph idx="1"/>
          </p:nvPr>
        </p:nvGraphicFramePr>
        <p:xfrm>
          <a:off x="1735138" y="1368425"/>
          <a:ext cx="7315199" cy="4107230"/>
        </p:xfrm>
        <a:graphic>
          <a:graphicData uri="http://schemas.openxmlformats.org/drawingml/2006/table">
            <a:tbl>
              <a:tblPr firstRow="1" bandRow="1">
                <a:tableStyleId>{5C22544A-7EE6-4342-B048-85BDC9FD1C3A}</a:tableStyleId>
              </a:tblPr>
              <a:tblGrid>
                <a:gridCol w="1619539"/>
                <a:gridCol w="4148602"/>
                <a:gridCol w="1547058"/>
              </a:tblGrid>
              <a:tr h="304765">
                <a:tc>
                  <a:txBody>
                    <a:bodyPr/>
                    <a:lstStyle/>
                    <a:p>
                      <a:pPr algn="ctr" fontAlgn="b"/>
                      <a:r>
                        <a:rPr lang="en-ZA" sz="1400" b="1" i="0" u="none" strike="noStrike" dirty="0" smtClean="0">
                          <a:solidFill>
                            <a:schemeClr val="bg1"/>
                          </a:solidFill>
                          <a:latin typeface="Arial"/>
                        </a:rPr>
                        <a:t>Municipalities</a:t>
                      </a:r>
                      <a:endParaRPr lang="en-ZA" sz="1400" b="1" i="0" u="none" strike="noStrike" dirty="0">
                        <a:solidFill>
                          <a:schemeClr val="bg1"/>
                        </a:solidFill>
                        <a:latin typeface="Arial"/>
                      </a:endParaRPr>
                    </a:p>
                  </a:txBody>
                  <a:tcPr marL="9524" marR="9524" marT="9525" marB="0" anchor="ctr">
                    <a:solidFill>
                      <a:schemeClr val="accent3"/>
                    </a:solidFill>
                  </a:tcPr>
                </a:tc>
                <a:tc>
                  <a:txBody>
                    <a:bodyPr/>
                    <a:lstStyle/>
                    <a:p>
                      <a:pPr algn="ctr" fontAlgn="b"/>
                      <a:r>
                        <a:rPr lang="en-ZA" sz="1400" b="1" i="0" u="none" strike="noStrike" dirty="0" smtClean="0">
                          <a:solidFill>
                            <a:schemeClr val="bg1"/>
                          </a:solidFill>
                          <a:latin typeface="Arial"/>
                        </a:rPr>
                        <a:t>Project</a:t>
                      </a:r>
                      <a:r>
                        <a:rPr lang="en-ZA" sz="1400" b="1" i="0" u="none" strike="noStrike" baseline="0" dirty="0" smtClean="0">
                          <a:solidFill>
                            <a:schemeClr val="bg1"/>
                          </a:solidFill>
                          <a:latin typeface="Arial"/>
                        </a:rPr>
                        <a:t> Description</a:t>
                      </a:r>
                      <a:endParaRPr lang="en-ZA" sz="1400" b="1" i="0" u="none" strike="noStrike" dirty="0">
                        <a:solidFill>
                          <a:schemeClr val="bg1"/>
                        </a:solidFill>
                        <a:latin typeface="Arial"/>
                      </a:endParaRPr>
                    </a:p>
                  </a:txBody>
                  <a:tcPr marL="9524" marR="9524" marT="9525" marB="0" anchor="ctr">
                    <a:solidFill>
                      <a:schemeClr val="accent3"/>
                    </a:solidFill>
                  </a:tcPr>
                </a:tc>
                <a:tc>
                  <a:txBody>
                    <a:bodyPr/>
                    <a:lstStyle/>
                    <a:p>
                      <a:r>
                        <a:rPr lang="en-ZA" sz="1400" dirty="0" smtClean="0"/>
                        <a:t>Amount R’000</a:t>
                      </a:r>
                      <a:endParaRPr lang="en-ZA" sz="1400" dirty="0"/>
                    </a:p>
                  </a:txBody>
                  <a:tcPr marL="91435" marR="91435" marT="45721" marB="45721">
                    <a:solidFill>
                      <a:schemeClr val="accent3"/>
                    </a:solidFill>
                  </a:tcPr>
                </a:tc>
              </a:tr>
              <a:tr h="222848">
                <a:tc>
                  <a:txBody>
                    <a:bodyPr/>
                    <a:lstStyle/>
                    <a:p>
                      <a:r>
                        <a:rPr lang="en-ZA" sz="1400" dirty="0" err="1" smtClean="0"/>
                        <a:t>Tswaing</a:t>
                      </a:r>
                      <a:r>
                        <a:rPr lang="en-ZA" sz="1400" dirty="0" smtClean="0"/>
                        <a:t> LM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err="1">
                          <a:solidFill>
                            <a:srgbClr val="000000"/>
                          </a:solidFill>
                          <a:latin typeface="Arial"/>
                        </a:rPr>
                        <a:t>Tswaing</a:t>
                      </a:r>
                      <a:r>
                        <a:rPr lang="en-ZA" sz="14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a:t>
                      </a:r>
                      <a:r>
                        <a:rPr lang="en-ZA" sz="1400" b="0" i="0" u="none" strike="noStrike" dirty="0" smtClean="0">
                          <a:solidFill>
                            <a:srgbClr val="000000"/>
                          </a:solidFill>
                          <a:latin typeface="Arial"/>
                        </a:rPr>
                        <a:t>539</a:t>
                      </a:r>
                      <a:endParaRPr lang="en-ZA" sz="1400" b="0" i="0" u="none" strike="noStrike" dirty="0">
                        <a:solidFill>
                          <a:srgbClr val="000000"/>
                        </a:solidFill>
                        <a:latin typeface="Arial"/>
                      </a:endParaRPr>
                    </a:p>
                  </a:txBody>
                  <a:tcPr marL="9524" marR="9524" marT="9525" marB="0" anchor="b">
                    <a:solidFill>
                      <a:schemeClr val="accent3">
                        <a:lumMod val="20000"/>
                        <a:lumOff val="80000"/>
                      </a:schemeClr>
                    </a:solidFill>
                  </a:tcPr>
                </a:tc>
              </a:tr>
              <a:tr h="245240">
                <a:tc>
                  <a:txBody>
                    <a:bodyPr/>
                    <a:lstStyle/>
                    <a:p>
                      <a:r>
                        <a:rPr lang="en-ZA" sz="1400" smtClean="0"/>
                        <a:t>Tswaing LM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err="1">
                          <a:solidFill>
                            <a:srgbClr val="000000"/>
                          </a:solidFill>
                          <a:latin typeface="Arial"/>
                        </a:rPr>
                        <a:t>Tswaing</a:t>
                      </a:r>
                      <a:r>
                        <a:rPr lang="en-ZA" sz="14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34 </a:t>
                      </a:r>
                    </a:p>
                  </a:txBody>
                  <a:tcPr marL="9524" marR="9524" marT="9525" marB="0" anchor="b">
                    <a:solidFill>
                      <a:schemeClr val="accent3">
                        <a:lumMod val="20000"/>
                        <a:lumOff val="80000"/>
                      </a:schemeClr>
                    </a:solidFill>
                  </a:tcPr>
                </a:tc>
              </a:tr>
              <a:tr h="222848">
                <a:tc>
                  <a:txBody>
                    <a:bodyPr/>
                    <a:lstStyle/>
                    <a:p>
                      <a:r>
                        <a:rPr lang="en-ZA" sz="1400" smtClean="0"/>
                        <a:t>Tswaing LM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err="1">
                          <a:solidFill>
                            <a:srgbClr val="000000"/>
                          </a:solidFill>
                          <a:latin typeface="Arial"/>
                        </a:rPr>
                        <a:t>Tswaing</a:t>
                      </a:r>
                      <a:r>
                        <a:rPr lang="en-ZA" sz="14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a:t>
                      </a:r>
                      <a:r>
                        <a:rPr lang="en-ZA" sz="1400" b="0" i="0" u="none" strike="noStrike" dirty="0" smtClean="0">
                          <a:solidFill>
                            <a:srgbClr val="000000"/>
                          </a:solidFill>
                          <a:latin typeface="Arial"/>
                        </a:rPr>
                        <a:t>47</a:t>
                      </a:r>
                      <a:endParaRPr lang="en-ZA" sz="1400" b="0" i="0" u="none" strike="noStrike" dirty="0">
                        <a:solidFill>
                          <a:srgbClr val="000000"/>
                        </a:solidFill>
                        <a:latin typeface="Arial"/>
                      </a:endParaRPr>
                    </a:p>
                  </a:txBody>
                  <a:tcPr marL="9524" marR="9524" marT="9525" marB="0" anchor="b">
                    <a:solidFill>
                      <a:schemeClr val="accent3">
                        <a:lumMod val="20000"/>
                        <a:lumOff val="80000"/>
                      </a:schemeClr>
                    </a:solidFill>
                  </a:tcPr>
                </a:tc>
              </a:tr>
              <a:tr h="222848">
                <a:tc>
                  <a:txBody>
                    <a:bodyPr/>
                    <a:lstStyle/>
                    <a:p>
                      <a:r>
                        <a:rPr lang="en-ZA" sz="1400" smtClean="0"/>
                        <a:t>Tswaing LM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err="1">
                          <a:solidFill>
                            <a:srgbClr val="000000"/>
                          </a:solidFill>
                          <a:latin typeface="Arial"/>
                        </a:rPr>
                        <a:t>Tswaing</a:t>
                      </a:r>
                      <a:r>
                        <a:rPr lang="en-ZA" sz="14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5 </a:t>
                      </a:r>
                    </a:p>
                  </a:txBody>
                  <a:tcPr marL="9524" marR="9524" marT="9525" marB="0" anchor="b">
                    <a:solidFill>
                      <a:schemeClr val="accent3">
                        <a:lumMod val="20000"/>
                        <a:lumOff val="80000"/>
                      </a:schemeClr>
                    </a:solidFill>
                  </a:tcPr>
                </a:tc>
              </a:tr>
              <a:tr h="245240">
                <a:tc>
                  <a:txBody>
                    <a:bodyPr/>
                    <a:lstStyle/>
                    <a:p>
                      <a:r>
                        <a:rPr lang="en-ZA" sz="1400" dirty="0" err="1" smtClean="0"/>
                        <a:t>Tswaing</a:t>
                      </a:r>
                      <a:r>
                        <a:rPr lang="en-ZA" sz="1400" dirty="0" smtClean="0"/>
                        <a:t> LM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err="1">
                          <a:solidFill>
                            <a:srgbClr val="000000"/>
                          </a:solidFill>
                          <a:latin typeface="Arial"/>
                        </a:rPr>
                        <a:t>Tswaing</a:t>
                      </a:r>
                      <a:r>
                        <a:rPr lang="en-ZA" sz="1400" b="0" i="0" u="none" strike="noStrike" dirty="0">
                          <a:solidFill>
                            <a:srgbClr val="000000"/>
                          </a:solidFill>
                          <a:latin typeface="Arial"/>
                        </a:rPr>
                        <a:t> LM Emergency Projects</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a:t>
                      </a:r>
                      <a:r>
                        <a:rPr lang="en-ZA" sz="1400" b="0" i="0" u="none" strike="noStrike" dirty="0" smtClean="0">
                          <a:solidFill>
                            <a:srgbClr val="000000"/>
                          </a:solidFill>
                          <a:latin typeface="Arial"/>
                        </a:rPr>
                        <a:t>277</a:t>
                      </a:r>
                      <a:endParaRPr lang="en-ZA" sz="1400" b="0" i="0" u="none" strike="noStrike" dirty="0">
                        <a:solidFill>
                          <a:srgbClr val="000000"/>
                        </a:solidFill>
                        <a:latin typeface="Arial"/>
                      </a:endParaRPr>
                    </a:p>
                  </a:txBody>
                  <a:tcPr marL="9524" marR="9524" marT="9525" marB="0" anchor="b">
                    <a:solidFill>
                      <a:schemeClr val="accent3">
                        <a:lumMod val="20000"/>
                        <a:lumOff val="80000"/>
                      </a:schemeClr>
                    </a:solidFill>
                  </a:tcPr>
                </a:tc>
              </a:tr>
              <a:tr h="225621">
                <a:tc>
                  <a:txBody>
                    <a:bodyPr/>
                    <a:lstStyle/>
                    <a:p>
                      <a:r>
                        <a:rPr lang="en-ZA" sz="1400" dirty="0" err="1" smtClean="0"/>
                        <a:t>Ngaka</a:t>
                      </a:r>
                      <a:r>
                        <a:rPr lang="en-ZA" sz="1400" dirty="0" smtClean="0"/>
                        <a:t> </a:t>
                      </a:r>
                      <a:r>
                        <a:rPr lang="en-ZA" sz="1400" dirty="0" err="1" smtClean="0"/>
                        <a:t>Modiri</a:t>
                      </a:r>
                      <a:r>
                        <a:rPr lang="en-ZA" sz="1400" dirty="0" smtClean="0"/>
                        <a:t> DM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Hire of Honey Sucker</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476 </a:t>
                      </a:r>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4" marR="9524" marT="9525" marB="0" anchor="b">
                    <a:solidFill>
                      <a:schemeClr val="accent3">
                        <a:lumMod val="20000"/>
                        <a:lumOff val="80000"/>
                      </a:schemeClr>
                    </a:solidFill>
                  </a:tcPr>
                </a:tc>
              </a:tr>
              <a:tr h="225621">
                <a:tc>
                  <a:txBody>
                    <a:bodyPr/>
                    <a:lstStyle/>
                    <a:p>
                      <a:r>
                        <a:rPr lang="en-ZA" sz="1400" dirty="0" err="1" smtClean="0"/>
                        <a:t>Ngaka</a:t>
                      </a:r>
                      <a:r>
                        <a:rPr lang="en-ZA" sz="1400" dirty="0" smtClean="0"/>
                        <a:t> </a:t>
                      </a:r>
                      <a:r>
                        <a:rPr lang="en-ZA" sz="1400" dirty="0" err="1" smtClean="0"/>
                        <a:t>Modiri</a:t>
                      </a:r>
                      <a:r>
                        <a:rPr lang="en-ZA" sz="1400" dirty="0" smtClean="0"/>
                        <a:t> DM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Upgrading of Water Supply in Ward 19</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1 785 </a:t>
                      </a:r>
                    </a:p>
                  </a:txBody>
                  <a:tcPr marL="9524" marR="9524" marT="9525" marB="0" anchor="b">
                    <a:solidFill>
                      <a:schemeClr val="accent3">
                        <a:lumMod val="20000"/>
                        <a:lumOff val="80000"/>
                      </a:schemeClr>
                    </a:solidFill>
                  </a:tcPr>
                </a:tc>
              </a:tr>
              <a:tr h="235429">
                <a:tc>
                  <a:txBody>
                    <a:bodyPr/>
                    <a:lstStyle/>
                    <a:p>
                      <a:r>
                        <a:rPr lang="en-ZA" sz="1400" dirty="0" err="1" smtClean="0"/>
                        <a:t>Ngaka</a:t>
                      </a:r>
                      <a:r>
                        <a:rPr lang="en-ZA" sz="1400" dirty="0" smtClean="0"/>
                        <a:t> </a:t>
                      </a:r>
                      <a:r>
                        <a:rPr lang="en-ZA" sz="1400" dirty="0" err="1" smtClean="0"/>
                        <a:t>Modiri</a:t>
                      </a:r>
                      <a:r>
                        <a:rPr lang="en-ZA" sz="1400" dirty="0" smtClean="0"/>
                        <a:t> DM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Upgrading of Water Supply in Ward 19</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1 004 </a:t>
                      </a:r>
                    </a:p>
                  </a:txBody>
                  <a:tcPr marL="9524" marR="9524" marT="9525" marB="0" anchor="b">
                    <a:solidFill>
                      <a:schemeClr val="accent3">
                        <a:lumMod val="20000"/>
                        <a:lumOff val="80000"/>
                      </a:schemeClr>
                    </a:solidFill>
                  </a:tcPr>
                </a:tc>
              </a:tr>
              <a:tr h="4361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err="1" smtClean="0"/>
                        <a:t>Tswaing</a:t>
                      </a:r>
                      <a:r>
                        <a:rPr lang="en-ZA" sz="1400" dirty="0" smtClean="0"/>
                        <a:t> LM</a:t>
                      </a:r>
                    </a:p>
                    <a:p>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Hot Spot </a:t>
                      </a:r>
                      <a:r>
                        <a:rPr lang="en-ZA" sz="1400" b="0" i="0" u="none" strike="noStrike" dirty="0" err="1">
                          <a:solidFill>
                            <a:srgbClr val="000000"/>
                          </a:solidFill>
                          <a:latin typeface="Arial"/>
                        </a:rPr>
                        <a:t>Tswaing</a:t>
                      </a:r>
                      <a:r>
                        <a:rPr lang="en-ZA" sz="1400" b="0" i="0" u="none" strike="noStrike" dirty="0">
                          <a:solidFill>
                            <a:srgbClr val="000000"/>
                          </a:solidFill>
                          <a:latin typeface="Arial"/>
                        </a:rPr>
                        <a:t> Groundwater Source Development</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1 </a:t>
                      </a:r>
                      <a:r>
                        <a:rPr lang="en-ZA" sz="1400" b="0" i="0" u="none" strike="noStrike" dirty="0" smtClean="0">
                          <a:solidFill>
                            <a:srgbClr val="000000"/>
                          </a:solidFill>
                          <a:latin typeface="Arial"/>
                        </a:rPr>
                        <a:t>082 </a:t>
                      </a:r>
                      <a:endParaRPr lang="en-ZA" sz="1400" b="0" i="0" u="none" strike="noStrike" dirty="0">
                        <a:solidFill>
                          <a:srgbClr val="000000"/>
                        </a:solidFill>
                        <a:latin typeface="Arial"/>
                      </a:endParaRPr>
                    </a:p>
                  </a:txBody>
                  <a:tcPr marL="9524" marR="9524" marT="9525" marB="0" anchor="b">
                    <a:solidFill>
                      <a:schemeClr val="accent3">
                        <a:lumMod val="20000"/>
                        <a:lumOff val="80000"/>
                      </a:schemeClr>
                    </a:solidFill>
                  </a:tcPr>
                </a:tc>
              </a:tr>
              <a:tr h="226421">
                <a:tc>
                  <a:txBody>
                    <a:bodyPr/>
                    <a:lstStyle/>
                    <a:p>
                      <a:r>
                        <a:rPr lang="en-ZA" sz="1400" b="0" i="0" u="none" strike="noStrike" dirty="0" err="1" smtClean="0">
                          <a:solidFill>
                            <a:srgbClr val="000000"/>
                          </a:solidFill>
                          <a:latin typeface="Arial"/>
                        </a:rPr>
                        <a:t>Itsoseng</a:t>
                      </a:r>
                      <a:r>
                        <a:rPr lang="en-ZA" sz="1400" b="0" i="0" u="none" strike="noStrike" dirty="0" smtClean="0">
                          <a:solidFill>
                            <a:srgbClr val="000000"/>
                          </a:solidFill>
                          <a:latin typeface="Arial"/>
                        </a:rPr>
                        <a:t> LM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Hot Spot Refurbishment of </a:t>
                      </a:r>
                      <a:r>
                        <a:rPr lang="en-ZA" sz="1400" b="0" i="0" u="none" strike="noStrike" dirty="0" err="1">
                          <a:solidFill>
                            <a:srgbClr val="000000"/>
                          </a:solidFill>
                          <a:latin typeface="Arial"/>
                        </a:rPr>
                        <a:t>Itsoseng</a:t>
                      </a:r>
                      <a:r>
                        <a:rPr lang="en-ZA" sz="1400" b="0" i="0" u="none" strike="noStrike" dirty="0">
                          <a:solidFill>
                            <a:srgbClr val="000000"/>
                          </a:solidFill>
                          <a:latin typeface="Arial"/>
                        </a:rPr>
                        <a:t> WWTW</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34 </a:t>
                      </a:r>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4" marR="9524" marT="9525" marB="0" anchor="b">
                    <a:solidFill>
                      <a:schemeClr val="accent3">
                        <a:lumMod val="20000"/>
                        <a:lumOff val="80000"/>
                      </a:schemeClr>
                    </a:solidFill>
                  </a:tcPr>
                </a:tc>
              </a:tr>
              <a:tr h="436171">
                <a:tc>
                  <a:txBody>
                    <a:bodyPr/>
                    <a:lstStyle/>
                    <a:p>
                      <a:r>
                        <a:rPr lang="en-ZA" sz="1400" dirty="0" err="1" smtClean="0"/>
                        <a:t>Disobotla</a:t>
                      </a:r>
                      <a:r>
                        <a:rPr lang="en-ZA" sz="1400" dirty="0" smtClean="0"/>
                        <a:t> LM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Hot Spot Groundwater Source Development for </a:t>
                      </a:r>
                      <a:r>
                        <a:rPr lang="en-ZA" sz="1400" b="0" i="0" u="none" strike="noStrike" dirty="0" err="1">
                          <a:solidFill>
                            <a:srgbClr val="000000"/>
                          </a:solidFill>
                          <a:latin typeface="Arial"/>
                        </a:rPr>
                        <a:t>Disobotla</a:t>
                      </a:r>
                      <a:r>
                        <a:rPr lang="en-ZA" sz="1400" b="0" i="0" u="none" strike="noStrike" dirty="0">
                          <a:solidFill>
                            <a:srgbClr val="000000"/>
                          </a:solidFill>
                          <a:latin typeface="Arial"/>
                        </a:rPr>
                        <a:t> LM</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1 204 </a:t>
                      </a:r>
                    </a:p>
                  </a:txBody>
                  <a:tcPr marL="9524" marR="9524" marT="9525" marB="0" anchor="b">
                    <a:solidFill>
                      <a:schemeClr val="accent3">
                        <a:lumMod val="20000"/>
                        <a:lumOff val="80000"/>
                      </a:schemeClr>
                    </a:solidFill>
                  </a:tcPr>
                </a:tc>
              </a:tr>
              <a:tr h="436171">
                <a:tc>
                  <a:txBody>
                    <a:bodyPr/>
                    <a:lstStyle/>
                    <a:p>
                      <a:r>
                        <a:rPr lang="en-ZA" sz="1400" dirty="0" err="1" smtClean="0"/>
                        <a:t>Disobotla</a:t>
                      </a:r>
                      <a:r>
                        <a:rPr lang="en-ZA" sz="1400" dirty="0" smtClean="0"/>
                        <a:t> LM</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Hot Spot Groundwater Source Development for </a:t>
                      </a:r>
                      <a:r>
                        <a:rPr lang="en-ZA" sz="1400" b="0" i="0" u="none" strike="noStrike" dirty="0" err="1">
                          <a:solidFill>
                            <a:srgbClr val="000000"/>
                          </a:solidFill>
                          <a:latin typeface="Arial"/>
                        </a:rPr>
                        <a:t>Disobotla</a:t>
                      </a:r>
                      <a:r>
                        <a:rPr lang="en-ZA" sz="1400" b="0" i="0" u="none" strike="noStrike" dirty="0">
                          <a:solidFill>
                            <a:srgbClr val="000000"/>
                          </a:solidFill>
                          <a:latin typeface="Arial"/>
                        </a:rPr>
                        <a:t> LM</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646 </a:t>
                      </a:r>
                    </a:p>
                  </a:txBody>
                  <a:tcPr marL="9524" marR="9524" marT="9525" marB="0" anchor="b">
                    <a:solidFill>
                      <a:schemeClr val="accent3">
                        <a:lumMod val="20000"/>
                        <a:lumOff val="80000"/>
                      </a:schemeClr>
                    </a:solidFill>
                  </a:tcPr>
                </a:tc>
              </a:tr>
              <a:tr h="421466">
                <a:tc>
                  <a:txBody>
                    <a:bodyPr/>
                    <a:lstStyle/>
                    <a:p>
                      <a:r>
                        <a:rPr lang="en-ZA" sz="1400" b="0" i="0" u="none" strike="noStrike" dirty="0" err="1" smtClean="0">
                          <a:solidFill>
                            <a:srgbClr val="000000"/>
                          </a:solidFill>
                          <a:latin typeface="Arial"/>
                        </a:rPr>
                        <a:t>Ramotshere</a:t>
                      </a:r>
                      <a:r>
                        <a:rPr lang="en-ZA" sz="1400" b="0" i="0" u="none" strike="noStrike" dirty="0" smtClean="0">
                          <a:solidFill>
                            <a:srgbClr val="000000"/>
                          </a:solidFill>
                          <a:latin typeface="Arial"/>
                        </a:rPr>
                        <a:t> </a:t>
                      </a:r>
                      <a:r>
                        <a:rPr lang="en-ZA" sz="1400" b="0" i="0" u="none" strike="noStrike" dirty="0" err="1" smtClean="0">
                          <a:solidFill>
                            <a:srgbClr val="000000"/>
                          </a:solidFill>
                          <a:latin typeface="Arial"/>
                        </a:rPr>
                        <a:t>Moiloa</a:t>
                      </a:r>
                      <a:r>
                        <a:rPr lang="en-ZA" sz="1400" b="0" i="0" u="none" strike="noStrike" dirty="0" smtClean="0">
                          <a:solidFill>
                            <a:srgbClr val="000000"/>
                          </a:solidFill>
                          <a:latin typeface="Arial"/>
                        </a:rPr>
                        <a:t> </a:t>
                      </a:r>
                      <a:endParaRPr lang="en-ZA" sz="1400" dirty="0"/>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Hot Spot </a:t>
                      </a:r>
                      <a:r>
                        <a:rPr lang="en-ZA" sz="1400" b="0" i="0" u="none" strike="noStrike" dirty="0" err="1">
                          <a:solidFill>
                            <a:srgbClr val="000000"/>
                          </a:solidFill>
                          <a:latin typeface="Arial"/>
                        </a:rPr>
                        <a:t>Ramotshere</a:t>
                      </a:r>
                      <a:r>
                        <a:rPr lang="en-ZA" sz="1400" b="0" i="0" u="none" strike="noStrike" dirty="0">
                          <a:solidFill>
                            <a:srgbClr val="000000"/>
                          </a:solidFill>
                          <a:latin typeface="Arial"/>
                        </a:rPr>
                        <a:t> </a:t>
                      </a:r>
                      <a:r>
                        <a:rPr lang="en-ZA" sz="1400" b="0" i="0" u="none" strike="noStrike" dirty="0" err="1">
                          <a:solidFill>
                            <a:srgbClr val="000000"/>
                          </a:solidFill>
                          <a:latin typeface="Arial"/>
                        </a:rPr>
                        <a:t>Moiloa</a:t>
                      </a:r>
                      <a:r>
                        <a:rPr lang="en-ZA" sz="1400" b="0" i="0" u="none" strike="noStrike" dirty="0">
                          <a:solidFill>
                            <a:srgbClr val="000000"/>
                          </a:solidFill>
                          <a:latin typeface="Arial"/>
                        </a:rPr>
                        <a:t> Bulk Reticulation</a:t>
                      </a:r>
                    </a:p>
                  </a:txBody>
                  <a:tcPr marL="9524" marR="9524" marT="9525" marB="0" anchor="b">
                    <a:solidFill>
                      <a:schemeClr val="accent3">
                        <a:lumMod val="20000"/>
                        <a:lumOff val="80000"/>
                      </a:schemeClr>
                    </a:solidFill>
                  </a:tcPr>
                </a:tc>
                <a:tc>
                  <a:txBody>
                    <a:bodyPr/>
                    <a:lstStyle/>
                    <a:p>
                      <a:pPr algn="l" fontAlgn="b"/>
                      <a:r>
                        <a:rPr lang="en-ZA" sz="1400" b="0" i="0" u="none" strike="noStrike" dirty="0">
                          <a:solidFill>
                            <a:srgbClr val="000000"/>
                          </a:solidFill>
                          <a:latin typeface="Arial"/>
                        </a:rPr>
                        <a:t>             20 534 </a:t>
                      </a:r>
                    </a:p>
                  </a:txBody>
                  <a:tcPr marL="9524" marR="9524" marT="9525" marB="0" anchor="b">
                    <a:solidFill>
                      <a:schemeClr val="accent3">
                        <a:lumMod val="20000"/>
                        <a:lumOff val="80000"/>
                      </a:schemeClr>
                    </a:solidFill>
                  </a:tcPr>
                </a:tc>
              </a:tr>
            </a:tbl>
          </a:graphicData>
        </a:graphic>
      </p:graphicFrame>
      <p:sp>
        <p:nvSpPr>
          <p:cNvPr id="6355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BF674E5-7952-4BEC-8B67-9986AAB22005}" type="slidenum">
              <a:rPr lang="en-US" sz="1400" smtClean="0"/>
              <a:pPr eaLnBrk="1" hangingPunct="1"/>
              <a:t>59</a:t>
            </a:fld>
            <a:endParaRPr 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484313" y="274638"/>
            <a:ext cx="7202487"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600" smtClean="0"/>
              <a:t>2016/2017</a:t>
            </a:r>
            <a:r>
              <a:rPr lang="en-ZA" b="1" smtClean="0"/>
              <a:t> </a:t>
            </a:r>
            <a:r>
              <a:rPr lang="en-ZA" sz="2600" smtClean="0"/>
              <a:t>Accruals</a:t>
            </a:r>
            <a:r>
              <a:rPr lang="en-ZA" b="1" smtClean="0"/>
              <a:t> </a:t>
            </a:r>
            <a:r>
              <a:rPr lang="en-ZA" sz="2600" smtClean="0"/>
              <a:t>and Payables</a:t>
            </a:r>
          </a:p>
        </p:txBody>
      </p:sp>
      <p:sp>
        <p:nvSpPr>
          <p:cNvPr id="3" name="Content Placeholder 2"/>
          <p:cNvSpPr>
            <a:spLocks noGrp="1"/>
          </p:cNvSpPr>
          <p:nvPr>
            <p:ph idx="1"/>
          </p:nvPr>
        </p:nvSpPr>
        <p:spPr>
          <a:xfrm>
            <a:off x="457200" y="1092200"/>
            <a:ext cx="8509000" cy="5308600"/>
          </a:xfrm>
        </p:spPr>
        <p:txBody>
          <a:bodyPr/>
          <a:lstStyle/>
          <a:p>
            <a:pPr marL="0" indent="0">
              <a:buFont typeface="Arial" pitchFamily="34" charset="0"/>
              <a:buNone/>
              <a:defRPr/>
            </a:pPr>
            <a:endParaRPr lang="en-ZA" sz="2600" dirty="0"/>
          </a:p>
          <a:p>
            <a:pPr>
              <a:defRPr/>
            </a:pPr>
            <a:endParaRPr lang="en-ZA" sz="2600" dirty="0" smtClean="0"/>
          </a:p>
          <a:p>
            <a:pPr>
              <a:defRPr/>
            </a:pPr>
            <a:endParaRPr lang="en-ZA" sz="2600" dirty="0" smtClean="0"/>
          </a:p>
          <a:p>
            <a:pPr>
              <a:defRPr/>
            </a:pPr>
            <a:endParaRPr lang="en-ZA" dirty="0" smtClean="0"/>
          </a:p>
          <a:p>
            <a:pPr>
              <a:defRPr/>
            </a:pPr>
            <a:endParaRPr lang="en-ZA" dirty="0"/>
          </a:p>
        </p:txBody>
      </p:sp>
      <p:graphicFrame>
        <p:nvGraphicFramePr>
          <p:cNvPr id="4" name="Table 3"/>
          <p:cNvGraphicFramePr>
            <a:graphicFrameLocks noGrp="1"/>
          </p:cNvGraphicFramePr>
          <p:nvPr/>
        </p:nvGraphicFramePr>
        <p:xfrm>
          <a:off x="1514475" y="1092200"/>
          <a:ext cx="6905625" cy="4257675"/>
        </p:xfrm>
        <a:graphic>
          <a:graphicData uri="http://schemas.openxmlformats.org/drawingml/2006/table">
            <a:tbl>
              <a:tblPr>
                <a:tableStyleId>{5C22544A-7EE6-4342-B048-85BDC9FD1C3A}</a:tableStyleId>
              </a:tblPr>
              <a:tblGrid>
                <a:gridCol w="2819252"/>
                <a:gridCol w="1236310"/>
                <a:gridCol w="1386518"/>
                <a:gridCol w="1463545"/>
              </a:tblGrid>
              <a:tr h="238125">
                <a:tc>
                  <a:txBody>
                    <a:bodyPr/>
                    <a:lstStyle/>
                    <a:p>
                      <a:pPr algn="l" fontAlgn="ctr"/>
                      <a:r>
                        <a:rPr lang="en-ZA" sz="1800" b="1" u="none" strike="noStrike" dirty="0">
                          <a:effectLst/>
                        </a:rPr>
                        <a:t>Accruals</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a:effectLst/>
                        </a:rPr>
                        <a:t> </a:t>
                      </a:r>
                      <a:endParaRPr lang="en-ZA" sz="1800" b="1" i="0" u="none" strike="noStrike">
                        <a:solidFill>
                          <a:srgbClr val="000000"/>
                        </a:solidFill>
                        <a:effectLst/>
                        <a:latin typeface="Arial"/>
                      </a:endParaRPr>
                    </a:p>
                  </a:txBody>
                  <a:tcPr marL="9525" marR="9525" marT="9525" marB="0" anchor="ctr"/>
                </a:tc>
                <a:tc>
                  <a:txBody>
                    <a:bodyPr/>
                    <a:lstStyle/>
                    <a:p>
                      <a:pPr algn="r" fontAlgn="ctr"/>
                      <a:r>
                        <a:rPr lang="en-ZA" sz="1800" b="1" u="none" strike="noStrike">
                          <a:effectLst/>
                        </a:rPr>
                        <a:t> 2016/17 </a:t>
                      </a:r>
                      <a:endParaRPr lang="en-ZA" sz="1800" b="1" i="0" u="none" strike="noStrike">
                        <a:solidFill>
                          <a:srgbClr val="000000"/>
                        </a:solidFill>
                        <a:effectLst/>
                        <a:latin typeface="Arial"/>
                      </a:endParaRPr>
                    </a:p>
                  </a:txBody>
                  <a:tcPr marL="9525" marR="9525" marT="9525" marB="0" anchor="ctr"/>
                </a:tc>
              </a:tr>
              <a:tr h="238125">
                <a:tc>
                  <a:txBody>
                    <a:bodyPr/>
                    <a:lstStyle/>
                    <a:p>
                      <a:pPr algn="l" fontAlgn="ctr"/>
                      <a:r>
                        <a:rPr lang="en-ZA" sz="1800" b="1" u="none" strike="noStrike" dirty="0">
                          <a:effectLst/>
                        </a:rPr>
                        <a:t>Economic classification</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30 Days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30+ Days</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Total </a:t>
                      </a:r>
                      <a:endParaRPr lang="en-ZA" sz="1800" b="1" i="0" u="none" strike="noStrike" dirty="0">
                        <a:solidFill>
                          <a:srgbClr val="000000"/>
                        </a:solidFill>
                        <a:effectLst/>
                        <a:latin typeface="Arial"/>
                      </a:endParaRPr>
                    </a:p>
                  </a:txBody>
                  <a:tcPr marL="9525" marR="9525" marT="9525" marB="0" anchor="ctr"/>
                </a:tc>
              </a:tr>
              <a:tr h="238125">
                <a:tc>
                  <a:txBody>
                    <a:bodyPr/>
                    <a:lstStyle/>
                    <a:p>
                      <a:pPr algn="l" fontAlgn="ctr"/>
                      <a:r>
                        <a:rPr lang="en-ZA" sz="1800" u="none" strike="noStrike" dirty="0">
                          <a:effectLst/>
                        </a:rPr>
                        <a:t>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5" marB="0" anchor="ctr"/>
                </a:tc>
              </a:tr>
              <a:tr h="238125">
                <a:tc>
                  <a:txBody>
                    <a:bodyPr/>
                    <a:lstStyle/>
                    <a:p>
                      <a:pPr algn="l" fontAlgn="ctr"/>
                      <a:r>
                        <a:rPr lang="en-ZA" sz="1800" u="none" strike="noStrike" dirty="0">
                          <a:effectLst/>
                        </a:rPr>
                        <a:t>Goods and services</a:t>
                      </a:r>
                      <a:endParaRPr lang="en-ZA" sz="1800" b="0" i="0" u="none" strike="noStrike" dirty="0">
                        <a:solidFill>
                          <a:srgbClr val="000000"/>
                        </a:solidFill>
                        <a:effectLst/>
                        <a:latin typeface="Arial"/>
                      </a:endParaRPr>
                    </a:p>
                  </a:txBody>
                  <a:tcPr marL="9525" marR="9525" marT="9525" marB="0" anchor="ctr"/>
                </a:tc>
                <a:tc>
                  <a:txBody>
                    <a:bodyPr/>
                    <a:lstStyle/>
                    <a:p>
                      <a:pPr algn="r" fontAlgn="ctr"/>
                      <a:r>
                        <a:rPr lang="en-ZA" sz="1800" u="none" strike="noStrike">
                          <a:effectLst/>
                        </a:rPr>
                        <a:t>       18 152 </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dirty="0">
                          <a:effectLst/>
                        </a:rPr>
                        <a:t>               133 </a:t>
                      </a:r>
                      <a:endParaRPr lang="en-ZA" sz="1800" b="0" i="0" u="none" strike="noStrike" dirty="0">
                        <a:solidFill>
                          <a:srgbClr val="000000"/>
                        </a:solidFill>
                        <a:effectLst/>
                        <a:latin typeface="Arial"/>
                      </a:endParaRPr>
                    </a:p>
                  </a:txBody>
                  <a:tcPr marL="9525" marR="9525" marT="9525" marB="0" anchor="ctr"/>
                </a:tc>
                <a:tc>
                  <a:txBody>
                    <a:bodyPr/>
                    <a:lstStyle/>
                    <a:p>
                      <a:pPr algn="r" fontAlgn="ctr"/>
                      <a:r>
                        <a:rPr lang="en-ZA" sz="1800" u="none" strike="noStrike" dirty="0">
                          <a:effectLst/>
                        </a:rPr>
                        <a:t>          18 285 </a:t>
                      </a:r>
                      <a:endParaRPr lang="en-ZA" sz="1800" b="0" i="0" u="none" strike="noStrike" dirty="0">
                        <a:solidFill>
                          <a:srgbClr val="000000"/>
                        </a:solidFill>
                        <a:effectLst/>
                        <a:latin typeface="Arial"/>
                      </a:endParaRPr>
                    </a:p>
                  </a:txBody>
                  <a:tcPr marL="9525" marR="9525" marT="9525" marB="0" anchor="ctr"/>
                </a:tc>
              </a:tr>
              <a:tr h="247650">
                <a:tc>
                  <a:txBody>
                    <a:bodyPr/>
                    <a:lstStyle/>
                    <a:p>
                      <a:pPr algn="l" fontAlgn="ctr"/>
                      <a:r>
                        <a:rPr lang="en-ZA" sz="1800" u="none" strike="noStrike">
                          <a:effectLst/>
                        </a:rPr>
                        <a:t>Capital assets</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a:effectLst/>
                        </a:rPr>
                        <a:t>    384 065 </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dirty="0">
                          <a:effectLst/>
                        </a:rPr>
                        <a:t>       347 200 </a:t>
                      </a:r>
                      <a:endParaRPr lang="en-ZA" sz="1800" b="0" i="0" u="none" strike="noStrike" dirty="0">
                        <a:solidFill>
                          <a:srgbClr val="000000"/>
                        </a:solidFill>
                        <a:effectLst/>
                        <a:latin typeface="Arial"/>
                      </a:endParaRPr>
                    </a:p>
                  </a:txBody>
                  <a:tcPr marL="9525" marR="9525" marT="9525" marB="0" anchor="ctr"/>
                </a:tc>
                <a:tc>
                  <a:txBody>
                    <a:bodyPr/>
                    <a:lstStyle/>
                    <a:p>
                      <a:pPr algn="r" fontAlgn="ctr"/>
                      <a:r>
                        <a:rPr lang="en-ZA" sz="1800" u="none" strike="noStrike" dirty="0">
                          <a:effectLst/>
                        </a:rPr>
                        <a:t>        731 265 </a:t>
                      </a:r>
                      <a:endParaRPr lang="en-ZA" sz="1800" b="0" i="0" u="none" strike="noStrike" dirty="0">
                        <a:solidFill>
                          <a:srgbClr val="000000"/>
                        </a:solidFill>
                        <a:effectLst/>
                        <a:latin typeface="Arial"/>
                      </a:endParaRPr>
                    </a:p>
                  </a:txBody>
                  <a:tcPr marL="9525" marR="9525" marT="9525" marB="0" anchor="ctr"/>
                </a:tc>
              </a:tr>
              <a:tr h="247650">
                <a:tc>
                  <a:txBody>
                    <a:bodyPr/>
                    <a:lstStyle/>
                    <a:p>
                      <a:pPr algn="l" fontAlgn="ctr"/>
                      <a:r>
                        <a:rPr lang="en-ZA" sz="1800" b="1" u="none" strike="noStrike" dirty="0">
                          <a:effectLst/>
                        </a:rPr>
                        <a:t>Total</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402 217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347 333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749 550 </a:t>
                      </a:r>
                      <a:endParaRPr lang="en-ZA" sz="1800" b="1" i="0" u="none" strike="noStrike" dirty="0">
                        <a:solidFill>
                          <a:srgbClr val="000000"/>
                        </a:solidFill>
                        <a:effectLst/>
                        <a:latin typeface="Arial"/>
                      </a:endParaRPr>
                    </a:p>
                  </a:txBody>
                  <a:tcPr marL="9525" marR="9525" marT="9525" marB="0" anchor="ctr"/>
                </a:tc>
              </a:tr>
              <a:tr h="247650">
                <a:tc>
                  <a:txBody>
                    <a:bodyPr/>
                    <a:lstStyle/>
                    <a:p>
                      <a:pPr algn="r" fontAlgn="ctr"/>
                      <a:r>
                        <a:rPr lang="en-ZA" sz="1800" u="none" strike="noStrike" dirty="0">
                          <a:effectLst/>
                        </a:rPr>
                        <a:t> </a:t>
                      </a:r>
                      <a:endParaRPr lang="en-ZA" sz="1800" b="0" i="0" u="none" strike="noStrike" dirty="0">
                        <a:solidFill>
                          <a:srgbClr val="000000"/>
                        </a:solidFill>
                        <a:effectLst/>
                        <a:latin typeface="Arial"/>
                      </a:endParaRPr>
                    </a:p>
                  </a:txBody>
                  <a:tcPr marL="9525" marR="9525" marT="9525" marB="0" anchor="ctr"/>
                </a:tc>
                <a:tc>
                  <a:txBody>
                    <a:bodyPr/>
                    <a:lstStyle/>
                    <a:p>
                      <a:pPr algn="r" fontAlgn="ctr"/>
                      <a:r>
                        <a:rPr lang="en-ZA" sz="1800" u="none" strike="noStrike">
                          <a:effectLst/>
                        </a:rPr>
                        <a:t> </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a:effectLst/>
                        </a:rPr>
                        <a:t> </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dirty="0">
                          <a:effectLst/>
                        </a:rPr>
                        <a:t> </a:t>
                      </a:r>
                      <a:endParaRPr lang="en-ZA" sz="1800" b="0" i="0" u="none" strike="noStrike" dirty="0">
                        <a:solidFill>
                          <a:srgbClr val="000000"/>
                        </a:solidFill>
                        <a:effectLst/>
                        <a:latin typeface="Arial"/>
                      </a:endParaRPr>
                    </a:p>
                  </a:txBody>
                  <a:tcPr marL="9525" marR="9525" marT="9525" marB="0" anchor="ctr"/>
                </a:tc>
              </a:tr>
              <a:tr h="238125">
                <a:tc>
                  <a:txBody>
                    <a:bodyPr/>
                    <a:lstStyle/>
                    <a:p>
                      <a:pPr algn="l" fontAlgn="ctr"/>
                      <a:r>
                        <a:rPr lang="en-ZA" sz="1800" b="1" u="none" strike="noStrike" dirty="0">
                          <a:effectLst/>
                        </a:rPr>
                        <a:t>Payables</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2016/17 </a:t>
                      </a:r>
                      <a:endParaRPr lang="en-ZA" sz="1800" b="1" i="0" u="none" strike="noStrike" dirty="0">
                        <a:solidFill>
                          <a:srgbClr val="000000"/>
                        </a:solidFill>
                        <a:effectLst/>
                        <a:latin typeface="Arial"/>
                      </a:endParaRPr>
                    </a:p>
                  </a:txBody>
                  <a:tcPr marL="9525" marR="9525" marT="9525" marB="0" anchor="ctr"/>
                </a:tc>
              </a:tr>
              <a:tr h="238125">
                <a:tc>
                  <a:txBody>
                    <a:bodyPr/>
                    <a:lstStyle/>
                    <a:p>
                      <a:pPr algn="l" fontAlgn="ctr"/>
                      <a:r>
                        <a:rPr lang="en-ZA" sz="1800" b="1" u="none" strike="noStrike">
                          <a:effectLst/>
                        </a:rPr>
                        <a:t>Economic classification</a:t>
                      </a:r>
                      <a:endParaRPr lang="en-ZA" sz="1800" b="1" i="0" u="none" strike="noStrike">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30 Days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30+ Days</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Total </a:t>
                      </a:r>
                      <a:endParaRPr lang="en-ZA" sz="1800" b="1" i="0" u="none" strike="noStrike" dirty="0">
                        <a:solidFill>
                          <a:srgbClr val="000000"/>
                        </a:solidFill>
                        <a:effectLst/>
                        <a:latin typeface="Arial"/>
                      </a:endParaRPr>
                    </a:p>
                  </a:txBody>
                  <a:tcPr marL="9525" marR="9525" marT="9525" marB="0" anchor="ctr"/>
                </a:tc>
              </a:tr>
              <a:tr h="238125">
                <a:tc>
                  <a:txBody>
                    <a:bodyPr/>
                    <a:lstStyle/>
                    <a:p>
                      <a:pPr algn="l" fontAlgn="ctr"/>
                      <a:r>
                        <a:rPr lang="en-ZA" sz="1800" u="none" strike="noStrike">
                          <a:effectLst/>
                        </a:rPr>
                        <a:t> </a:t>
                      </a:r>
                      <a:endParaRPr lang="en-ZA" sz="1800" b="1" i="0" u="none" strike="noStrike">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5" marB="0" anchor="ctr"/>
                </a:tc>
              </a:tr>
              <a:tr h="238125">
                <a:tc>
                  <a:txBody>
                    <a:bodyPr/>
                    <a:lstStyle/>
                    <a:p>
                      <a:pPr algn="l" fontAlgn="ctr"/>
                      <a:r>
                        <a:rPr lang="en-ZA" sz="1800" u="none" strike="noStrike">
                          <a:effectLst/>
                        </a:rPr>
                        <a:t>Goods and services</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a:effectLst/>
                        </a:rPr>
                        <a:t>       61 866 </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dirty="0">
                          <a:effectLst/>
                        </a:rPr>
                        <a:t>         60 648 </a:t>
                      </a:r>
                      <a:endParaRPr lang="en-ZA" sz="1800" b="0" i="0" u="none" strike="noStrike" dirty="0">
                        <a:solidFill>
                          <a:srgbClr val="000000"/>
                        </a:solidFill>
                        <a:effectLst/>
                        <a:latin typeface="Arial"/>
                      </a:endParaRPr>
                    </a:p>
                  </a:txBody>
                  <a:tcPr marL="9525" marR="9525" marT="9525" marB="0" anchor="ctr"/>
                </a:tc>
                <a:tc>
                  <a:txBody>
                    <a:bodyPr/>
                    <a:lstStyle/>
                    <a:p>
                      <a:pPr algn="r" fontAlgn="ctr"/>
                      <a:r>
                        <a:rPr lang="en-ZA" sz="1800" u="none" strike="noStrike" dirty="0">
                          <a:effectLst/>
                        </a:rPr>
                        <a:t>        122 514 </a:t>
                      </a:r>
                      <a:endParaRPr lang="en-ZA" sz="1800" b="0" i="0" u="none" strike="noStrike" dirty="0">
                        <a:solidFill>
                          <a:srgbClr val="000000"/>
                        </a:solidFill>
                        <a:effectLst/>
                        <a:latin typeface="Arial"/>
                      </a:endParaRPr>
                    </a:p>
                  </a:txBody>
                  <a:tcPr marL="9525" marR="9525" marT="9525" marB="0" anchor="ctr"/>
                </a:tc>
              </a:tr>
              <a:tr h="247650">
                <a:tc>
                  <a:txBody>
                    <a:bodyPr/>
                    <a:lstStyle/>
                    <a:p>
                      <a:pPr algn="l" fontAlgn="ctr"/>
                      <a:r>
                        <a:rPr lang="en-ZA" sz="1800" u="none" strike="noStrike">
                          <a:effectLst/>
                        </a:rPr>
                        <a:t>Capital assets</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a:effectLst/>
                        </a:rPr>
                        <a:t>    534 700 </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a:effectLst/>
                        </a:rPr>
                        <a:t>       144 317 </a:t>
                      </a:r>
                      <a:endParaRPr lang="en-ZA" sz="1800" b="0" i="0" u="none" strike="noStrike">
                        <a:solidFill>
                          <a:srgbClr val="000000"/>
                        </a:solidFill>
                        <a:effectLst/>
                        <a:latin typeface="Arial"/>
                      </a:endParaRPr>
                    </a:p>
                  </a:txBody>
                  <a:tcPr marL="9525" marR="9525" marT="9525" marB="0" anchor="ctr"/>
                </a:tc>
                <a:tc>
                  <a:txBody>
                    <a:bodyPr/>
                    <a:lstStyle/>
                    <a:p>
                      <a:pPr algn="r" fontAlgn="ctr"/>
                      <a:r>
                        <a:rPr lang="en-ZA" sz="1800" u="none" strike="noStrike" dirty="0">
                          <a:effectLst/>
                        </a:rPr>
                        <a:t>        679 017 </a:t>
                      </a:r>
                      <a:endParaRPr lang="en-ZA" sz="1800" b="0" i="0" u="none" strike="noStrike" dirty="0">
                        <a:solidFill>
                          <a:srgbClr val="000000"/>
                        </a:solidFill>
                        <a:effectLst/>
                        <a:latin typeface="Arial"/>
                      </a:endParaRPr>
                    </a:p>
                  </a:txBody>
                  <a:tcPr marL="9525" marR="9525" marT="9525" marB="0" anchor="ctr"/>
                </a:tc>
              </a:tr>
              <a:tr h="247650">
                <a:tc>
                  <a:txBody>
                    <a:bodyPr/>
                    <a:lstStyle/>
                    <a:p>
                      <a:pPr algn="l" fontAlgn="ctr"/>
                      <a:r>
                        <a:rPr lang="en-ZA" sz="1800" b="1" u="none" strike="noStrike" dirty="0">
                          <a:effectLst/>
                        </a:rPr>
                        <a:t>Total</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596 566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204 965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801 531 </a:t>
                      </a:r>
                      <a:endParaRPr lang="en-ZA" sz="1800" b="1" i="0" u="none" strike="noStrike" dirty="0">
                        <a:solidFill>
                          <a:srgbClr val="000000"/>
                        </a:solidFill>
                        <a:effectLst/>
                        <a:latin typeface="Arial"/>
                      </a:endParaRPr>
                    </a:p>
                  </a:txBody>
                  <a:tcPr marL="9525" marR="9525" marT="9525" marB="0" anchor="ctr"/>
                </a:tc>
              </a:tr>
              <a:tr h="257175">
                <a:tc>
                  <a:txBody>
                    <a:bodyPr/>
                    <a:lstStyle/>
                    <a:p>
                      <a:pPr algn="l" fontAlgn="b"/>
                      <a:r>
                        <a:rPr lang="en-ZA" sz="1800" u="none" strike="noStrike">
                          <a:effectLst/>
                        </a:rPr>
                        <a:t> </a:t>
                      </a:r>
                      <a:endParaRPr lang="en-ZA" sz="1800" b="0" i="0" u="none" strike="noStrike">
                        <a:solidFill>
                          <a:srgbClr val="000000"/>
                        </a:solidFill>
                        <a:effectLst/>
                        <a:latin typeface="Calibri"/>
                      </a:endParaRPr>
                    </a:p>
                  </a:txBody>
                  <a:tcPr marL="9525" marR="9525" marT="9525" marB="0" anchor="b"/>
                </a:tc>
                <a:tc>
                  <a:txBody>
                    <a:bodyPr/>
                    <a:lstStyle/>
                    <a:p>
                      <a:pPr algn="r" fontAlgn="b"/>
                      <a:r>
                        <a:rPr lang="en-ZA" sz="1800" u="none" strike="noStrike">
                          <a:effectLst/>
                        </a:rPr>
                        <a:t> </a:t>
                      </a:r>
                      <a:endParaRPr lang="en-ZA" sz="1800" b="0" i="0" u="none" strike="noStrike">
                        <a:solidFill>
                          <a:srgbClr val="000000"/>
                        </a:solidFill>
                        <a:effectLst/>
                        <a:latin typeface="Calibri"/>
                      </a:endParaRPr>
                    </a:p>
                  </a:txBody>
                  <a:tcPr marL="9525" marR="9525" marT="9525" marB="0" anchor="b"/>
                </a:tc>
                <a:tc>
                  <a:txBody>
                    <a:bodyPr/>
                    <a:lstStyle/>
                    <a:p>
                      <a:pPr algn="r" fontAlgn="b"/>
                      <a:r>
                        <a:rPr lang="en-ZA" sz="1800" u="none" strike="noStrike">
                          <a:effectLst/>
                        </a:rPr>
                        <a:t> </a:t>
                      </a:r>
                      <a:endParaRPr lang="en-ZA" sz="1800" b="0" i="0" u="none" strike="noStrike">
                        <a:solidFill>
                          <a:srgbClr val="000000"/>
                        </a:solidFill>
                        <a:effectLst/>
                        <a:latin typeface="Calibri"/>
                      </a:endParaRPr>
                    </a:p>
                  </a:txBody>
                  <a:tcPr marL="9525" marR="9525" marT="9525" marB="0" anchor="b"/>
                </a:tc>
                <a:tc>
                  <a:txBody>
                    <a:bodyPr/>
                    <a:lstStyle/>
                    <a:p>
                      <a:pPr algn="r" fontAlgn="b"/>
                      <a:r>
                        <a:rPr lang="en-ZA" sz="1800" u="none" strike="noStrike" dirty="0">
                          <a:effectLst/>
                        </a:rPr>
                        <a:t> </a:t>
                      </a:r>
                      <a:endParaRPr lang="en-ZA" sz="1800" b="0" i="0" u="none" strike="noStrike" dirty="0">
                        <a:solidFill>
                          <a:srgbClr val="000000"/>
                        </a:solidFill>
                        <a:effectLst/>
                        <a:latin typeface="Calibri"/>
                      </a:endParaRPr>
                    </a:p>
                  </a:txBody>
                  <a:tcPr marL="9525" marR="9525" marT="9525" marB="0" anchor="b"/>
                </a:tc>
              </a:tr>
              <a:tr h="247650">
                <a:tc>
                  <a:txBody>
                    <a:bodyPr/>
                    <a:lstStyle/>
                    <a:p>
                      <a:pPr algn="l" fontAlgn="ctr"/>
                      <a:r>
                        <a:rPr lang="en-ZA" sz="1800" b="1" u="none" strike="noStrike" dirty="0">
                          <a:effectLst/>
                        </a:rPr>
                        <a:t>Grand Total</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998 783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552 298 </a:t>
                      </a:r>
                      <a:endParaRPr lang="en-ZA" sz="1800" b="1" i="0" u="none" strike="noStrike" dirty="0">
                        <a:solidFill>
                          <a:srgbClr val="000000"/>
                        </a:solidFill>
                        <a:effectLst/>
                        <a:latin typeface="Arial"/>
                      </a:endParaRPr>
                    </a:p>
                  </a:txBody>
                  <a:tcPr marL="9525" marR="9525" marT="9525" marB="0" anchor="ctr"/>
                </a:tc>
                <a:tc>
                  <a:txBody>
                    <a:bodyPr/>
                    <a:lstStyle/>
                    <a:p>
                      <a:pPr algn="r" fontAlgn="ctr"/>
                      <a:r>
                        <a:rPr lang="en-ZA" sz="1800" b="1" u="none" strike="noStrike" dirty="0">
                          <a:effectLst/>
                        </a:rPr>
                        <a:t>     1 551 081 </a:t>
                      </a:r>
                      <a:endParaRPr lang="en-ZA" sz="1800" b="1" i="0" u="none" strike="noStrike" dirty="0">
                        <a:solidFill>
                          <a:srgbClr val="000000"/>
                        </a:solidFill>
                        <a:effectLst/>
                        <a:latin typeface="Arial"/>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xfrm>
            <a:off x="569913" y="128588"/>
            <a:ext cx="8359775"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solidFill>
                  <a:srgbClr val="000000"/>
                </a:solidFill>
              </a:rPr>
              <a:t>North West Drought and Emergency Intervention</a:t>
            </a:r>
            <a:endParaRPr lang="en-ZA" smtClean="0"/>
          </a:p>
        </p:txBody>
      </p:sp>
      <p:graphicFrame>
        <p:nvGraphicFramePr>
          <p:cNvPr id="5" name="Content Placeholder 4"/>
          <p:cNvGraphicFramePr>
            <a:graphicFrameLocks noGrp="1"/>
          </p:cNvGraphicFramePr>
          <p:nvPr>
            <p:ph idx="1"/>
          </p:nvPr>
        </p:nvGraphicFramePr>
        <p:xfrm>
          <a:off x="1563688" y="1169988"/>
          <a:ext cx="7366000" cy="4783133"/>
        </p:xfrm>
        <a:graphic>
          <a:graphicData uri="http://schemas.openxmlformats.org/drawingml/2006/table">
            <a:tbl>
              <a:tblPr firstRow="1" bandRow="1">
                <a:tableStyleId>{5C22544A-7EE6-4342-B048-85BDC9FD1C3A}</a:tableStyleId>
              </a:tblPr>
              <a:tblGrid>
                <a:gridCol w="1858971"/>
                <a:gridCol w="4020690"/>
                <a:gridCol w="1486339"/>
              </a:tblGrid>
              <a:tr h="640166">
                <a:tc>
                  <a:txBody>
                    <a:bodyPr/>
                    <a:lstStyle/>
                    <a:p>
                      <a:pPr algn="ctr" fontAlgn="b"/>
                      <a:r>
                        <a:rPr lang="en-ZA" sz="1600" b="1" i="0" u="none" strike="noStrike" dirty="0" smtClean="0">
                          <a:solidFill>
                            <a:schemeClr val="bg1"/>
                          </a:solidFill>
                          <a:latin typeface="Arial"/>
                        </a:rPr>
                        <a:t>Municipalities</a:t>
                      </a:r>
                      <a:endParaRPr lang="en-ZA" sz="1600" b="1" i="0" u="none" strike="noStrike" dirty="0">
                        <a:solidFill>
                          <a:schemeClr val="bg1"/>
                        </a:solidFill>
                        <a:latin typeface="Arial"/>
                      </a:endParaRPr>
                    </a:p>
                  </a:txBody>
                  <a:tcPr marL="9525" marR="9525" marT="9527" marB="0" anchor="ctr">
                    <a:solidFill>
                      <a:schemeClr val="accent3"/>
                    </a:solidFill>
                  </a:tcPr>
                </a:tc>
                <a:tc>
                  <a:txBody>
                    <a:bodyPr/>
                    <a:lstStyle/>
                    <a:p>
                      <a:pPr algn="ctr" fontAlgn="b"/>
                      <a:r>
                        <a:rPr lang="en-ZA" sz="1600" b="1" i="0" u="none" strike="noStrike" dirty="0" smtClean="0">
                          <a:solidFill>
                            <a:schemeClr val="bg1"/>
                          </a:solidFill>
                          <a:latin typeface="Arial"/>
                        </a:rPr>
                        <a:t>Project</a:t>
                      </a:r>
                      <a:r>
                        <a:rPr lang="en-ZA" sz="1600" b="1" i="0" u="none" strike="noStrike" baseline="0" dirty="0" smtClean="0">
                          <a:solidFill>
                            <a:schemeClr val="bg1"/>
                          </a:solidFill>
                          <a:latin typeface="Arial"/>
                        </a:rPr>
                        <a:t> Description</a:t>
                      </a:r>
                      <a:endParaRPr lang="en-ZA" sz="1600" b="1" i="0" u="none" strike="noStrike" dirty="0">
                        <a:solidFill>
                          <a:schemeClr val="bg1"/>
                        </a:solidFill>
                        <a:latin typeface="Arial"/>
                      </a:endParaRPr>
                    </a:p>
                  </a:txBody>
                  <a:tcPr marL="9525" marR="9525" marT="9527" marB="0" anchor="ctr">
                    <a:solidFill>
                      <a:schemeClr val="accent3"/>
                    </a:solidFill>
                  </a:tcPr>
                </a:tc>
                <a:tc>
                  <a:txBody>
                    <a:bodyPr/>
                    <a:lstStyle/>
                    <a:p>
                      <a:r>
                        <a:rPr lang="en-ZA" sz="1800" dirty="0" smtClean="0"/>
                        <a:t>Amount  R’000</a:t>
                      </a:r>
                      <a:endParaRPr lang="en-ZA" sz="1800" dirty="0"/>
                    </a:p>
                  </a:txBody>
                  <a:tcPr marT="45727" marB="45727">
                    <a:solidFill>
                      <a:schemeClr val="accent3"/>
                    </a:solidFill>
                  </a:tcPr>
                </a:tc>
              </a:tr>
              <a:tr h="436303">
                <a:tc>
                  <a:txBody>
                    <a:bodyPr/>
                    <a:lstStyle/>
                    <a:p>
                      <a:pPr algn="l"/>
                      <a:r>
                        <a:rPr lang="en-ZA" sz="1400" dirty="0" smtClean="0">
                          <a:latin typeface="Arial" pitchFamily="34" charset="0"/>
                          <a:cs typeface="Arial" pitchFamily="34" charset="0"/>
                        </a:rPr>
                        <a:t>Ratlou LM</a:t>
                      </a:r>
                      <a:endParaRPr lang="en-ZA" sz="1400" dirty="0">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Ratlou Groundwater Source Development</a:t>
                      </a:r>
                    </a:p>
                  </a:txBody>
                  <a:tcPr marL="9525" marR="9525" marT="9527"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a:t>
                      </a:r>
                      <a:r>
                        <a:rPr lang="en-ZA" sz="1400" b="0" i="0" u="none" strike="noStrike" dirty="0" smtClean="0">
                          <a:solidFill>
                            <a:srgbClr val="000000"/>
                          </a:solidFill>
                          <a:latin typeface="Arial"/>
                        </a:rPr>
                        <a:t>202 </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r h="436303">
                <a:tc>
                  <a:txBody>
                    <a:bodyPr/>
                    <a:lstStyle/>
                    <a:p>
                      <a:pPr algn="l"/>
                      <a:r>
                        <a:rPr lang="en-ZA" sz="1400" dirty="0" smtClean="0">
                          <a:latin typeface="Arial" pitchFamily="34" charset="0"/>
                          <a:cs typeface="Arial" pitchFamily="34" charset="0"/>
                        </a:rPr>
                        <a:t>Ratlou LM</a:t>
                      </a:r>
                      <a:endParaRPr lang="en-ZA" sz="1400" dirty="0">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Ratlou Groundwater Source Development</a:t>
                      </a:r>
                    </a:p>
                  </a:txBody>
                  <a:tcPr marL="9525" marR="9525" marT="9527"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171 </a:t>
                      </a:r>
                    </a:p>
                  </a:txBody>
                  <a:tcPr marL="9525" marR="9525" marT="9527" marB="0" anchor="b">
                    <a:solidFill>
                      <a:schemeClr val="accent3">
                        <a:lumMod val="40000"/>
                        <a:lumOff val="60000"/>
                      </a:schemeClr>
                    </a:solidFill>
                  </a:tcPr>
                </a:tc>
              </a:tr>
              <a:tr h="436303">
                <a:tc>
                  <a:txBody>
                    <a:bodyPr/>
                    <a:lstStyle/>
                    <a:p>
                      <a:pPr algn="l"/>
                      <a:r>
                        <a:rPr lang="en-ZA" sz="1400" dirty="0" smtClean="0">
                          <a:latin typeface="Arial" pitchFamily="34" charset="0"/>
                          <a:cs typeface="Arial" pitchFamily="34" charset="0"/>
                        </a:rPr>
                        <a:t>Ratlou</a:t>
                      </a:r>
                      <a:r>
                        <a:rPr lang="en-ZA" sz="1400" baseline="0" dirty="0" smtClean="0">
                          <a:latin typeface="Arial" pitchFamily="34" charset="0"/>
                          <a:cs typeface="Arial" pitchFamily="34" charset="0"/>
                        </a:rPr>
                        <a:t> LM</a:t>
                      </a:r>
                      <a:endParaRPr lang="en-ZA" sz="1400" dirty="0">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Ratlou Groundwater Source Development</a:t>
                      </a:r>
                    </a:p>
                  </a:txBody>
                  <a:tcPr marL="9525" marR="9525" marT="9527"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a:t>
                      </a:r>
                      <a:r>
                        <a:rPr lang="en-ZA" sz="1400" b="0" i="0" u="none" strike="noStrike" dirty="0" smtClean="0">
                          <a:solidFill>
                            <a:srgbClr val="000000"/>
                          </a:solidFill>
                          <a:latin typeface="Arial"/>
                        </a:rPr>
                        <a:t>86</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r h="436303">
                <a:tc>
                  <a:txBody>
                    <a:bodyPr/>
                    <a:lstStyle/>
                    <a:p>
                      <a:pPr algn="l"/>
                      <a:r>
                        <a:rPr lang="en-ZA" sz="1400" dirty="0" smtClean="0">
                          <a:latin typeface="Arial" pitchFamily="34" charset="0"/>
                          <a:cs typeface="Arial" pitchFamily="34" charset="0"/>
                        </a:rPr>
                        <a:t>Ratlou LM</a:t>
                      </a:r>
                      <a:endParaRPr lang="en-ZA" sz="1400" dirty="0">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Ratlou Groundwater Source Development</a:t>
                      </a:r>
                    </a:p>
                  </a:txBody>
                  <a:tcPr marL="9525" marR="9525" marT="9527"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243 </a:t>
                      </a:r>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r h="236234">
                <a:tc>
                  <a:txBody>
                    <a:bodyPr/>
                    <a:lstStyle/>
                    <a:p>
                      <a:pPr algn="l"/>
                      <a:r>
                        <a:rPr lang="en-ZA" sz="1400" dirty="0" err="1" smtClean="0">
                          <a:latin typeface="Arial" pitchFamily="34" charset="0"/>
                          <a:cs typeface="Arial" pitchFamily="34" charset="0"/>
                        </a:rPr>
                        <a:t>Ramotshere</a:t>
                      </a:r>
                      <a:r>
                        <a:rPr lang="en-ZA" sz="1400" dirty="0" smtClean="0">
                          <a:latin typeface="Arial" pitchFamily="34" charset="0"/>
                          <a:cs typeface="Arial" pitchFamily="34" charset="0"/>
                        </a:rPr>
                        <a:t> </a:t>
                      </a:r>
                      <a:r>
                        <a:rPr lang="en-ZA" sz="1400" dirty="0" err="1" smtClean="0">
                          <a:latin typeface="Arial" pitchFamily="34" charset="0"/>
                          <a:cs typeface="Arial" pitchFamily="34" charset="0"/>
                        </a:rPr>
                        <a:t>Moiloa</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a:t>
                      </a:r>
                      <a:r>
                        <a:rPr lang="en-ZA" sz="1400" b="0" i="0" u="none" strike="noStrike" dirty="0" err="1">
                          <a:solidFill>
                            <a:srgbClr val="000000"/>
                          </a:solidFill>
                          <a:latin typeface="Arial"/>
                        </a:rPr>
                        <a:t>Ramotshere</a:t>
                      </a:r>
                      <a:r>
                        <a:rPr lang="en-ZA" sz="1400" b="0" i="0" u="none" strike="noStrike" dirty="0">
                          <a:solidFill>
                            <a:srgbClr val="000000"/>
                          </a:solidFill>
                          <a:latin typeface="Arial"/>
                        </a:rPr>
                        <a:t> </a:t>
                      </a:r>
                      <a:r>
                        <a:rPr lang="en-ZA" sz="1400" b="0" i="0" u="none" strike="noStrike" dirty="0" err="1">
                          <a:solidFill>
                            <a:srgbClr val="000000"/>
                          </a:solidFill>
                          <a:latin typeface="Arial"/>
                        </a:rPr>
                        <a:t>Moiloa</a:t>
                      </a:r>
                      <a:r>
                        <a:rPr lang="en-ZA" sz="1400" b="0" i="0" u="none" strike="noStrike" dirty="0">
                          <a:solidFill>
                            <a:srgbClr val="000000"/>
                          </a:solidFill>
                          <a:latin typeface="Arial"/>
                        </a:rPr>
                        <a:t> Bulk Reticulation</a:t>
                      </a:r>
                    </a:p>
                  </a:txBody>
                  <a:tcPr marL="9525" marR="9525" marT="9527"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1 093 </a:t>
                      </a:r>
                    </a:p>
                  </a:txBody>
                  <a:tcPr marL="9525" marR="9525" marT="9527" marB="0" anchor="b">
                    <a:solidFill>
                      <a:schemeClr val="accent3">
                        <a:lumMod val="40000"/>
                        <a:lumOff val="60000"/>
                      </a:schemeClr>
                    </a:solidFill>
                  </a:tcPr>
                </a:tc>
              </a:tr>
              <a:tr h="222915">
                <a:tc>
                  <a:txBody>
                    <a:bodyPr/>
                    <a:lstStyle/>
                    <a:p>
                      <a:pPr algn="l"/>
                      <a:r>
                        <a:rPr lang="en-ZA" sz="1400" dirty="0" err="1" smtClean="0">
                          <a:latin typeface="Arial" pitchFamily="34" charset="0"/>
                          <a:cs typeface="Arial" pitchFamily="34" charset="0"/>
                        </a:rPr>
                        <a:t>Ramotshere</a:t>
                      </a:r>
                      <a:r>
                        <a:rPr lang="en-ZA" sz="1400" dirty="0" smtClean="0">
                          <a:latin typeface="Arial" pitchFamily="34" charset="0"/>
                          <a:cs typeface="Arial" pitchFamily="34" charset="0"/>
                        </a:rPr>
                        <a:t> </a:t>
                      </a:r>
                      <a:r>
                        <a:rPr lang="en-ZA" sz="1400" dirty="0" err="1" smtClean="0">
                          <a:latin typeface="Arial" pitchFamily="34" charset="0"/>
                          <a:cs typeface="Arial" pitchFamily="34" charset="0"/>
                        </a:rPr>
                        <a:t>Moiloa</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a:t>
                      </a:r>
                      <a:r>
                        <a:rPr lang="en-ZA" sz="1400" b="0" i="0" u="none" strike="noStrike" dirty="0" err="1">
                          <a:solidFill>
                            <a:srgbClr val="000000"/>
                          </a:solidFill>
                          <a:latin typeface="Arial"/>
                        </a:rPr>
                        <a:t>Ramotshere</a:t>
                      </a:r>
                      <a:r>
                        <a:rPr lang="en-ZA" sz="1400" b="0" i="0" u="none" strike="noStrike" dirty="0">
                          <a:solidFill>
                            <a:srgbClr val="000000"/>
                          </a:solidFill>
                          <a:latin typeface="Arial"/>
                        </a:rPr>
                        <a:t> </a:t>
                      </a:r>
                      <a:r>
                        <a:rPr lang="en-ZA" sz="1400" b="0" i="0" u="none" strike="noStrike" dirty="0" err="1">
                          <a:solidFill>
                            <a:srgbClr val="000000"/>
                          </a:solidFill>
                          <a:latin typeface="Arial"/>
                        </a:rPr>
                        <a:t>Moiloa</a:t>
                      </a:r>
                      <a:r>
                        <a:rPr lang="en-ZA" sz="1400" b="0" i="0" u="none" strike="noStrike" dirty="0">
                          <a:solidFill>
                            <a:srgbClr val="000000"/>
                          </a:solidFill>
                          <a:latin typeface="Arial"/>
                        </a:rPr>
                        <a:t> Bulk Reticulation</a:t>
                      </a:r>
                    </a:p>
                  </a:txBody>
                  <a:tcPr marL="9525" marR="9525" marT="9527"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1 </a:t>
                      </a:r>
                      <a:r>
                        <a:rPr lang="en-ZA" sz="1400" b="0" i="0" u="none" strike="noStrike" dirty="0" smtClean="0">
                          <a:solidFill>
                            <a:srgbClr val="000000"/>
                          </a:solidFill>
                          <a:latin typeface="Arial"/>
                        </a:rPr>
                        <a:t>928 </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r h="222915">
                <a:tc>
                  <a:txBody>
                    <a:bodyPr/>
                    <a:lstStyle/>
                    <a:p>
                      <a:pPr algn="l"/>
                      <a:r>
                        <a:rPr lang="en-ZA" sz="1400" dirty="0" err="1" smtClean="0">
                          <a:latin typeface="Arial" pitchFamily="34" charset="0"/>
                          <a:cs typeface="Arial" pitchFamily="34" charset="0"/>
                        </a:rPr>
                        <a:t>Ramotshere</a:t>
                      </a:r>
                      <a:r>
                        <a:rPr lang="en-ZA" sz="1400" dirty="0" smtClean="0">
                          <a:latin typeface="Arial" pitchFamily="34" charset="0"/>
                          <a:cs typeface="Arial" pitchFamily="34" charset="0"/>
                        </a:rPr>
                        <a:t> </a:t>
                      </a:r>
                      <a:r>
                        <a:rPr lang="en-ZA" sz="1400" dirty="0" err="1" smtClean="0">
                          <a:latin typeface="Arial" pitchFamily="34" charset="0"/>
                          <a:cs typeface="Arial" pitchFamily="34" charset="0"/>
                        </a:rPr>
                        <a:t>Moiloa</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a:t>
                      </a:r>
                      <a:r>
                        <a:rPr lang="en-ZA" sz="1400" b="0" i="0" u="none" strike="noStrike" dirty="0" err="1">
                          <a:solidFill>
                            <a:srgbClr val="000000"/>
                          </a:solidFill>
                          <a:latin typeface="Arial"/>
                        </a:rPr>
                        <a:t>Ramotshere</a:t>
                      </a:r>
                      <a:r>
                        <a:rPr lang="en-ZA" sz="1400" b="0" i="0" u="none" strike="noStrike" dirty="0">
                          <a:solidFill>
                            <a:srgbClr val="000000"/>
                          </a:solidFill>
                          <a:latin typeface="Arial"/>
                        </a:rPr>
                        <a:t> </a:t>
                      </a:r>
                      <a:r>
                        <a:rPr lang="en-ZA" sz="1400" b="0" i="0" u="none" strike="noStrike" dirty="0" err="1">
                          <a:solidFill>
                            <a:srgbClr val="000000"/>
                          </a:solidFill>
                          <a:latin typeface="Arial"/>
                        </a:rPr>
                        <a:t>Moiloa</a:t>
                      </a:r>
                      <a:r>
                        <a:rPr lang="en-ZA" sz="1400" b="0" i="0" u="none" strike="noStrike" dirty="0">
                          <a:solidFill>
                            <a:srgbClr val="000000"/>
                          </a:solidFill>
                          <a:latin typeface="Arial"/>
                        </a:rPr>
                        <a:t> Bulk Reticulation</a:t>
                      </a:r>
                    </a:p>
                  </a:txBody>
                  <a:tcPr marL="9525" marR="9525" marT="9527"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464 </a:t>
                      </a:r>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r h="222915">
                <a:tc>
                  <a:txBody>
                    <a:bodyPr/>
                    <a:lstStyle/>
                    <a:p>
                      <a:pPr algn="l"/>
                      <a:r>
                        <a:rPr lang="en-ZA" sz="1400" dirty="0" err="1" smtClean="0">
                          <a:latin typeface="Arial" pitchFamily="34" charset="0"/>
                          <a:cs typeface="Arial" pitchFamily="34" charset="0"/>
                        </a:rPr>
                        <a:t>Itsoseng</a:t>
                      </a:r>
                      <a:r>
                        <a:rPr lang="en-ZA" sz="1400" dirty="0" smtClean="0">
                          <a:latin typeface="Arial" pitchFamily="34" charset="0"/>
                          <a:cs typeface="Arial" pitchFamily="34" charset="0"/>
                        </a:rPr>
                        <a:t> LM</a:t>
                      </a:r>
                      <a:endParaRPr lang="en-ZA" sz="1400" dirty="0">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Refurbishment of </a:t>
                      </a:r>
                      <a:r>
                        <a:rPr lang="en-ZA" sz="1400" b="0" i="0" u="none" strike="noStrike" dirty="0" err="1">
                          <a:solidFill>
                            <a:srgbClr val="000000"/>
                          </a:solidFill>
                          <a:latin typeface="Arial"/>
                        </a:rPr>
                        <a:t>Itsoseng</a:t>
                      </a:r>
                      <a:r>
                        <a:rPr lang="en-ZA" sz="1400" b="0" i="0" u="none" strike="noStrike" dirty="0">
                          <a:solidFill>
                            <a:srgbClr val="000000"/>
                          </a:solidFill>
                          <a:latin typeface="Arial"/>
                        </a:rPr>
                        <a:t> WWTW</a:t>
                      </a:r>
                    </a:p>
                  </a:txBody>
                  <a:tcPr marL="9525" marR="9525" marT="9527"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2 324 </a:t>
                      </a:r>
                    </a:p>
                  </a:txBody>
                  <a:tcPr marL="9525" marR="9525" marT="9527" marB="0" anchor="b">
                    <a:solidFill>
                      <a:schemeClr val="accent3">
                        <a:lumMod val="40000"/>
                        <a:lumOff val="60000"/>
                      </a:schemeClr>
                    </a:solidFill>
                  </a:tcPr>
                </a:tc>
              </a:tr>
              <a:tr h="374487">
                <a:tc>
                  <a:txBody>
                    <a:bodyPr/>
                    <a:lstStyle/>
                    <a:p>
                      <a:pPr algn="l" fontAlgn="b"/>
                      <a:r>
                        <a:rPr lang="en-ZA" sz="1400" b="0" i="0" u="none" strike="noStrike" dirty="0" err="1" smtClean="0">
                          <a:solidFill>
                            <a:srgbClr val="000000"/>
                          </a:solidFill>
                          <a:latin typeface="Arial" pitchFamily="34" charset="0"/>
                          <a:cs typeface="Arial" pitchFamily="34" charset="0"/>
                        </a:rPr>
                        <a:t>Itsoseng</a:t>
                      </a:r>
                      <a:r>
                        <a:rPr lang="en-ZA" sz="1400" b="0" i="0" u="none" strike="noStrike" dirty="0" smtClean="0">
                          <a:solidFill>
                            <a:srgbClr val="000000"/>
                          </a:solidFill>
                          <a:latin typeface="Arial" pitchFamily="34" charset="0"/>
                          <a:cs typeface="Arial" pitchFamily="34" charset="0"/>
                        </a:rPr>
                        <a:t> LM  </a:t>
                      </a:r>
                      <a:endParaRPr lang="en-ZA" sz="1400" b="0" i="0" u="none" strike="noStrike" dirty="0">
                        <a:solidFill>
                          <a:srgbClr val="000000"/>
                        </a:solidFill>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Refurbishment of </a:t>
                      </a:r>
                      <a:r>
                        <a:rPr lang="en-ZA" sz="1400" b="0" i="0" u="none" strike="noStrike" dirty="0" err="1">
                          <a:solidFill>
                            <a:srgbClr val="000000"/>
                          </a:solidFill>
                          <a:latin typeface="Arial"/>
                        </a:rPr>
                        <a:t>Itsoseng</a:t>
                      </a:r>
                      <a:r>
                        <a:rPr lang="en-ZA" sz="1400" b="0" i="0" u="none" strike="noStrike" dirty="0">
                          <a:solidFill>
                            <a:srgbClr val="000000"/>
                          </a:solidFill>
                          <a:latin typeface="Arial"/>
                        </a:rPr>
                        <a:t> WWTW</a:t>
                      </a:r>
                    </a:p>
                  </a:txBody>
                  <a:tcPr marL="9525" marR="9525" marT="9527" marB="0" anchor="b">
                    <a:solidFill>
                      <a:schemeClr val="accent3">
                        <a:lumMod val="40000"/>
                        <a:lumOff val="60000"/>
                      </a:schemeClr>
                    </a:solidFill>
                  </a:tcPr>
                </a:tc>
                <a:tc>
                  <a:txBody>
                    <a:bodyPr/>
                    <a:lstStyle/>
                    <a:p>
                      <a:pPr algn="ctr" fontAlgn="b"/>
                      <a:r>
                        <a:rPr lang="en-ZA" sz="1400" b="0" i="0" u="none" strike="noStrike" dirty="0" smtClean="0">
                          <a:solidFill>
                            <a:srgbClr val="000000"/>
                          </a:solidFill>
                          <a:latin typeface="Arial"/>
                        </a:rPr>
                        <a:t>                  581  </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r h="436303">
                <a:tc>
                  <a:txBody>
                    <a:bodyPr/>
                    <a:lstStyle/>
                    <a:p>
                      <a:pPr algn="l" fontAlgn="b"/>
                      <a:r>
                        <a:rPr lang="en-ZA" sz="1400" b="0" i="0" u="none" strike="noStrike" dirty="0" err="1" smtClean="0">
                          <a:solidFill>
                            <a:srgbClr val="000000"/>
                          </a:solidFill>
                          <a:latin typeface="Arial" pitchFamily="34" charset="0"/>
                          <a:cs typeface="Arial" pitchFamily="34" charset="0"/>
                        </a:rPr>
                        <a:t>Disobotla</a:t>
                      </a:r>
                      <a:r>
                        <a:rPr lang="en-ZA" sz="1400" b="0" i="0" u="none" strike="noStrike" baseline="0" dirty="0" smtClean="0">
                          <a:solidFill>
                            <a:srgbClr val="000000"/>
                          </a:solidFill>
                          <a:latin typeface="Arial" pitchFamily="34" charset="0"/>
                          <a:cs typeface="Arial" pitchFamily="34" charset="0"/>
                        </a:rPr>
                        <a:t> LM</a:t>
                      </a:r>
                      <a:endParaRPr lang="en-ZA" sz="1400" b="0" i="0" u="none" strike="noStrike" dirty="0">
                        <a:solidFill>
                          <a:srgbClr val="000000"/>
                        </a:solidFill>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Groundwater Source Development for </a:t>
                      </a:r>
                      <a:r>
                        <a:rPr lang="en-ZA" sz="1400" b="0" i="0" u="none" strike="noStrike" dirty="0" err="1">
                          <a:solidFill>
                            <a:srgbClr val="000000"/>
                          </a:solidFill>
                          <a:latin typeface="Arial"/>
                        </a:rPr>
                        <a:t>Disobotla</a:t>
                      </a:r>
                      <a:r>
                        <a:rPr lang="en-ZA" sz="1400" b="0" i="0" u="none" strike="noStrike" dirty="0">
                          <a:solidFill>
                            <a:srgbClr val="000000"/>
                          </a:solidFill>
                          <a:latin typeface="Arial"/>
                        </a:rPr>
                        <a:t> LM</a:t>
                      </a:r>
                    </a:p>
                  </a:txBody>
                  <a:tcPr marL="9525" marR="9525" marT="9527" marB="0" anchor="b">
                    <a:solidFill>
                      <a:schemeClr val="accent3">
                        <a:lumMod val="40000"/>
                        <a:lumOff val="60000"/>
                      </a:schemeClr>
                    </a:solidFill>
                  </a:tcPr>
                </a:tc>
                <a:tc>
                  <a:txBody>
                    <a:bodyPr/>
                    <a:lstStyle/>
                    <a:p>
                      <a:pPr algn="ctr" fontAlgn="b"/>
                      <a:r>
                        <a:rPr lang="en-ZA" sz="1400" b="0" i="0" u="none" strike="noStrike" dirty="0" smtClean="0">
                          <a:solidFill>
                            <a:srgbClr val="000000"/>
                          </a:solidFill>
                          <a:latin typeface="Arial"/>
                        </a:rPr>
                        <a:t>                1 251  </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r h="245683">
                <a:tc>
                  <a:txBody>
                    <a:bodyPr/>
                    <a:lstStyle/>
                    <a:p>
                      <a:pPr algn="l" fontAlgn="b"/>
                      <a:r>
                        <a:rPr lang="en-ZA" sz="1400" b="0" i="0" u="none" strike="noStrike" dirty="0" err="1" smtClean="0">
                          <a:solidFill>
                            <a:srgbClr val="000000"/>
                          </a:solidFill>
                          <a:latin typeface="Arial" pitchFamily="34" charset="0"/>
                          <a:cs typeface="Arial" pitchFamily="34" charset="0"/>
                        </a:rPr>
                        <a:t>Motswedi</a:t>
                      </a:r>
                      <a:r>
                        <a:rPr lang="en-ZA" sz="1400" b="0" i="0" u="none" strike="noStrike" dirty="0" smtClean="0">
                          <a:solidFill>
                            <a:srgbClr val="000000"/>
                          </a:solidFill>
                          <a:latin typeface="Arial" pitchFamily="34" charset="0"/>
                          <a:cs typeface="Arial" pitchFamily="34" charset="0"/>
                        </a:rPr>
                        <a:t> LM</a:t>
                      </a:r>
                      <a:endParaRPr lang="en-ZA" sz="1400" b="0" i="0" u="none" strike="noStrike" dirty="0">
                        <a:solidFill>
                          <a:srgbClr val="000000"/>
                        </a:solidFill>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Refurbishment of </a:t>
                      </a:r>
                      <a:r>
                        <a:rPr lang="en-ZA" sz="1400" b="0" i="0" u="none" strike="noStrike" dirty="0" err="1">
                          <a:solidFill>
                            <a:srgbClr val="000000"/>
                          </a:solidFill>
                          <a:latin typeface="Arial"/>
                        </a:rPr>
                        <a:t>Motswedi</a:t>
                      </a:r>
                      <a:r>
                        <a:rPr lang="en-ZA" sz="1400" b="0" i="0" u="none" strike="noStrike" dirty="0">
                          <a:solidFill>
                            <a:srgbClr val="000000"/>
                          </a:solidFill>
                          <a:latin typeface="Arial"/>
                        </a:rPr>
                        <a:t> WWTW</a:t>
                      </a:r>
                    </a:p>
                  </a:txBody>
                  <a:tcPr marL="9525" marR="9525" marT="9527" marB="0" anchor="b">
                    <a:solidFill>
                      <a:schemeClr val="accent3">
                        <a:lumMod val="40000"/>
                        <a:lumOff val="60000"/>
                      </a:schemeClr>
                    </a:solidFill>
                  </a:tcPr>
                </a:tc>
                <a:tc>
                  <a:txBody>
                    <a:bodyPr/>
                    <a:lstStyle/>
                    <a:p>
                      <a:pPr algn="ctr" fontAlgn="b"/>
                      <a:r>
                        <a:rPr lang="en-ZA" sz="1400" b="0" i="0" u="none" strike="noStrike" dirty="0" smtClean="0">
                          <a:solidFill>
                            <a:srgbClr val="000000"/>
                          </a:solidFill>
                          <a:latin typeface="Arial"/>
                        </a:rPr>
                        <a:t>               2 838  </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r h="436303">
                <a:tc>
                  <a:txBody>
                    <a:bodyPr/>
                    <a:lstStyle/>
                    <a:p>
                      <a:pPr algn="l" fontAlgn="b"/>
                      <a:r>
                        <a:rPr lang="en-ZA" sz="1400" b="0" i="0" u="none" strike="noStrike" dirty="0" err="1" smtClean="0">
                          <a:solidFill>
                            <a:srgbClr val="000000"/>
                          </a:solidFill>
                          <a:latin typeface="Arial" pitchFamily="34" charset="0"/>
                          <a:cs typeface="Arial" pitchFamily="34" charset="0"/>
                        </a:rPr>
                        <a:t>Tswaing</a:t>
                      </a:r>
                      <a:r>
                        <a:rPr lang="en-ZA" sz="1400" b="0" i="0" u="none" strike="noStrike" dirty="0" smtClean="0">
                          <a:solidFill>
                            <a:srgbClr val="000000"/>
                          </a:solidFill>
                          <a:latin typeface="Arial" pitchFamily="34" charset="0"/>
                          <a:cs typeface="Arial" pitchFamily="34" charset="0"/>
                        </a:rPr>
                        <a:t> LM</a:t>
                      </a:r>
                      <a:endParaRPr lang="en-ZA" sz="1400" b="0" i="0" u="none" strike="noStrike" dirty="0">
                        <a:solidFill>
                          <a:srgbClr val="000000"/>
                        </a:solidFill>
                        <a:latin typeface="Arial" pitchFamily="34" charset="0"/>
                        <a:cs typeface="Arial" pitchFamily="34" charset="0"/>
                      </a:endParaRPr>
                    </a:p>
                  </a:txBody>
                  <a:tcPr marL="9525" marR="9525" marT="9527"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a:t>
                      </a:r>
                      <a:r>
                        <a:rPr lang="en-ZA" sz="1400" b="0" i="0" u="none" strike="noStrike" dirty="0" err="1">
                          <a:solidFill>
                            <a:srgbClr val="000000"/>
                          </a:solidFill>
                          <a:latin typeface="Arial"/>
                        </a:rPr>
                        <a:t>Tswaing</a:t>
                      </a:r>
                      <a:r>
                        <a:rPr lang="en-ZA" sz="1400" b="0" i="0" u="none" strike="noStrike" dirty="0">
                          <a:solidFill>
                            <a:srgbClr val="000000"/>
                          </a:solidFill>
                          <a:latin typeface="Arial"/>
                        </a:rPr>
                        <a:t> Groundwater Source Development</a:t>
                      </a:r>
                    </a:p>
                  </a:txBody>
                  <a:tcPr marL="9525" marR="9525" marT="9527" marB="0" anchor="b">
                    <a:solidFill>
                      <a:schemeClr val="accent3">
                        <a:lumMod val="40000"/>
                        <a:lumOff val="60000"/>
                      </a:schemeClr>
                    </a:solidFill>
                  </a:tcPr>
                </a:tc>
                <a:tc>
                  <a:txBody>
                    <a:bodyPr/>
                    <a:lstStyle/>
                    <a:p>
                      <a:pPr algn="ctr" fontAlgn="b"/>
                      <a:r>
                        <a:rPr lang="en-ZA" sz="1400" b="0" i="0" u="none" strike="noStrike" dirty="0" smtClean="0">
                          <a:solidFill>
                            <a:srgbClr val="000000"/>
                          </a:solidFill>
                          <a:latin typeface="Arial"/>
                        </a:rPr>
                        <a:t>                  684 </a:t>
                      </a:r>
                      <a:endParaRPr lang="en-ZA" sz="1400" b="0" i="0" u="none" strike="noStrike" dirty="0">
                        <a:solidFill>
                          <a:srgbClr val="000000"/>
                        </a:solidFill>
                        <a:latin typeface="Arial"/>
                      </a:endParaRPr>
                    </a:p>
                  </a:txBody>
                  <a:tcPr marL="9525" marR="9525" marT="9527" marB="0" anchor="b">
                    <a:solidFill>
                      <a:schemeClr val="accent3">
                        <a:lumMod val="40000"/>
                        <a:lumOff val="60000"/>
                      </a:schemeClr>
                    </a:solidFill>
                  </a:tcPr>
                </a:tc>
              </a:tr>
            </a:tbl>
          </a:graphicData>
        </a:graphic>
      </p:graphicFrame>
      <p:sp>
        <p:nvSpPr>
          <p:cNvPr id="6457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C79D45E-5B9A-4252-B265-40DCA477D78D}" type="slidenum">
              <a:rPr lang="en-US" sz="1400" smtClean="0"/>
              <a:pPr eaLnBrk="1" hangingPunct="1"/>
              <a:t>60</a:t>
            </a:fld>
            <a:endParaRPr lang="en-US" sz="1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1484313" y="274638"/>
            <a:ext cx="7202487" cy="5651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solidFill>
                  <a:srgbClr val="000000"/>
                </a:solidFill>
              </a:rPr>
              <a:t>North West Drought and Emergency Intervention</a:t>
            </a:r>
            <a:endParaRPr lang="en-ZA" smtClean="0"/>
          </a:p>
        </p:txBody>
      </p:sp>
      <p:graphicFrame>
        <p:nvGraphicFramePr>
          <p:cNvPr id="5" name="Content Placeholder 4"/>
          <p:cNvGraphicFramePr>
            <a:graphicFrameLocks noGrp="1"/>
          </p:cNvGraphicFramePr>
          <p:nvPr>
            <p:ph idx="1"/>
          </p:nvPr>
        </p:nvGraphicFramePr>
        <p:xfrm>
          <a:off x="1573213" y="1392238"/>
          <a:ext cx="7383461" cy="4364037"/>
        </p:xfrm>
        <a:graphic>
          <a:graphicData uri="http://schemas.openxmlformats.org/drawingml/2006/table">
            <a:tbl>
              <a:tblPr firstRow="1" bandRow="1">
                <a:tableStyleId>{5C22544A-7EE6-4342-B048-85BDC9FD1C3A}</a:tableStyleId>
              </a:tblPr>
              <a:tblGrid>
                <a:gridCol w="1863378"/>
                <a:gridCol w="3684726"/>
                <a:gridCol w="1835357"/>
              </a:tblGrid>
              <a:tr h="436991">
                <a:tc>
                  <a:txBody>
                    <a:bodyPr/>
                    <a:lstStyle/>
                    <a:p>
                      <a:pPr algn="ctr" fontAlgn="b"/>
                      <a:r>
                        <a:rPr lang="en-ZA" sz="1600" b="1" i="0" u="none" strike="noStrike" dirty="0" smtClean="0">
                          <a:solidFill>
                            <a:schemeClr val="bg1"/>
                          </a:solidFill>
                          <a:latin typeface="Arial"/>
                        </a:rPr>
                        <a:t>Municipalities</a:t>
                      </a:r>
                      <a:endParaRPr lang="en-ZA" sz="1600" b="1" i="0" u="none" strike="noStrike" dirty="0">
                        <a:solidFill>
                          <a:schemeClr val="bg1"/>
                        </a:solidFill>
                        <a:latin typeface="Arial"/>
                      </a:endParaRPr>
                    </a:p>
                  </a:txBody>
                  <a:tcPr marL="9526" marR="9526" marT="9524" marB="0" anchor="ctr">
                    <a:solidFill>
                      <a:schemeClr val="accent3"/>
                    </a:solidFill>
                  </a:tcPr>
                </a:tc>
                <a:tc>
                  <a:txBody>
                    <a:bodyPr/>
                    <a:lstStyle/>
                    <a:p>
                      <a:pPr algn="ctr" fontAlgn="b"/>
                      <a:r>
                        <a:rPr lang="en-ZA" sz="1600" b="1" i="0" u="none" strike="noStrike" dirty="0" smtClean="0">
                          <a:solidFill>
                            <a:schemeClr val="bg1"/>
                          </a:solidFill>
                          <a:latin typeface="Arial"/>
                        </a:rPr>
                        <a:t>Project</a:t>
                      </a:r>
                      <a:r>
                        <a:rPr lang="en-ZA" sz="1600" b="1" i="0" u="none" strike="noStrike" baseline="0" dirty="0" smtClean="0">
                          <a:solidFill>
                            <a:schemeClr val="bg1"/>
                          </a:solidFill>
                          <a:latin typeface="Arial"/>
                        </a:rPr>
                        <a:t> Description</a:t>
                      </a:r>
                      <a:endParaRPr lang="en-ZA" sz="1600" b="1" i="0" u="none" strike="noStrike" dirty="0">
                        <a:solidFill>
                          <a:schemeClr val="bg1"/>
                        </a:solidFill>
                        <a:latin typeface="Arial"/>
                      </a:endParaRPr>
                    </a:p>
                  </a:txBody>
                  <a:tcPr marL="9526" marR="9526" marT="9524" marB="0" anchor="ctr">
                    <a:solidFill>
                      <a:schemeClr val="accent3"/>
                    </a:solidFill>
                  </a:tcPr>
                </a:tc>
                <a:tc>
                  <a:txBody>
                    <a:bodyPr/>
                    <a:lstStyle/>
                    <a:p>
                      <a:r>
                        <a:rPr lang="en-ZA" sz="1800" dirty="0" smtClean="0"/>
                        <a:t>Amount  R’000</a:t>
                      </a:r>
                      <a:endParaRPr lang="en-ZA" sz="1800" dirty="0"/>
                    </a:p>
                  </a:txBody>
                  <a:tcPr marL="91446" marR="91446" marT="45712" marB="45712">
                    <a:solidFill>
                      <a:schemeClr val="accent3"/>
                    </a:solidFill>
                  </a:tcPr>
                </a:tc>
              </a:tr>
              <a:tr h="436271">
                <a:tc>
                  <a:txBody>
                    <a:bodyPr/>
                    <a:lstStyle/>
                    <a:p>
                      <a:pPr algn="l" fontAlgn="b"/>
                      <a:r>
                        <a:rPr lang="en-ZA" sz="1400" b="0" i="0" u="none" strike="noStrike" dirty="0" err="1" smtClean="0">
                          <a:solidFill>
                            <a:srgbClr val="000000"/>
                          </a:solidFill>
                          <a:latin typeface="Arial"/>
                        </a:rPr>
                        <a:t>Tswaing</a:t>
                      </a:r>
                      <a:r>
                        <a:rPr lang="en-ZA" sz="1400" b="0" i="0" u="none" strike="noStrike" baseline="0" dirty="0" smtClean="0">
                          <a:solidFill>
                            <a:srgbClr val="000000"/>
                          </a:solidFill>
                          <a:latin typeface="Arial"/>
                        </a:rPr>
                        <a:t> LM</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a:t>
                      </a:r>
                      <a:r>
                        <a:rPr lang="en-ZA" sz="1400" b="0" i="0" u="none" strike="noStrike" dirty="0" err="1">
                          <a:solidFill>
                            <a:srgbClr val="000000"/>
                          </a:solidFill>
                          <a:latin typeface="Arial"/>
                        </a:rPr>
                        <a:t>Tswaing</a:t>
                      </a:r>
                      <a:r>
                        <a:rPr lang="en-ZA" sz="1400" b="0" i="0" u="none" strike="noStrike" dirty="0">
                          <a:solidFill>
                            <a:srgbClr val="000000"/>
                          </a:solidFill>
                          <a:latin typeface="Arial"/>
                        </a:rPr>
                        <a:t> Groundwater Source Development</a:t>
                      </a:r>
                    </a:p>
                  </a:txBody>
                  <a:tcPr marL="9526" marR="9526" marT="9524" marB="0" anchor="b">
                    <a:solidFill>
                      <a:schemeClr val="accent3">
                        <a:lumMod val="40000"/>
                        <a:lumOff val="60000"/>
                      </a:schemeClr>
                    </a:solidFill>
                  </a:tcPr>
                </a:tc>
                <a:tc>
                  <a:txBody>
                    <a:bodyPr/>
                    <a:lstStyle/>
                    <a:p>
                      <a:pPr algn="ctr" fontAlgn="b"/>
                      <a:r>
                        <a:rPr lang="en-ZA" sz="1400" b="0" i="0" u="none" strike="noStrike" dirty="0" smtClean="0">
                          <a:solidFill>
                            <a:srgbClr val="000000"/>
                          </a:solidFill>
                          <a:latin typeface="Arial"/>
                        </a:rPr>
                        <a:t>              3 563  </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436271">
                <a:tc>
                  <a:txBody>
                    <a:bodyPr/>
                    <a:lstStyle/>
                    <a:p>
                      <a:pPr algn="l" fontAlgn="b"/>
                      <a:r>
                        <a:rPr lang="en-ZA" sz="1400" b="0" i="0" u="none" strike="noStrike" dirty="0" smtClean="0">
                          <a:solidFill>
                            <a:srgbClr val="000000"/>
                          </a:solidFill>
                          <a:latin typeface="Arial"/>
                        </a:rPr>
                        <a:t>Ratlou LM</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Ratlou Groundwater Source Development</a:t>
                      </a:r>
                    </a:p>
                  </a:txBody>
                  <a:tcPr marL="9526" marR="9526" marT="9524" marB="0" anchor="b">
                    <a:solidFill>
                      <a:schemeClr val="accent3">
                        <a:lumMod val="40000"/>
                        <a:lumOff val="60000"/>
                      </a:schemeClr>
                    </a:solidFill>
                  </a:tcPr>
                </a:tc>
                <a:tc>
                  <a:txBody>
                    <a:bodyPr/>
                    <a:lstStyle/>
                    <a:p>
                      <a:pPr algn="ctr" fontAlgn="b"/>
                      <a:r>
                        <a:rPr lang="en-ZA" sz="1400" b="0" i="0" u="none" strike="noStrike" dirty="0" smtClean="0">
                          <a:solidFill>
                            <a:srgbClr val="000000"/>
                          </a:solidFill>
                          <a:latin typeface="Arial"/>
                        </a:rPr>
                        <a:t>              2 845  </a:t>
                      </a:r>
                      <a:endParaRPr lang="en-ZA" sz="1400" b="1" i="0" u="none" strike="noStrike" dirty="0">
                        <a:solidFill>
                          <a:srgbClr val="000000"/>
                        </a:solidFill>
                        <a:latin typeface="Arial"/>
                      </a:endParaRPr>
                    </a:p>
                  </a:txBody>
                  <a:tcPr marL="9526" marR="9526" marT="9524" marB="0" anchor="ctr">
                    <a:solidFill>
                      <a:schemeClr val="accent3">
                        <a:lumMod val="40000"/>
                        <a:lumOff val="60000"/>
                      </a:schemeClr>
                    </a:solidFill>
                  </a:tcPr>
                </a:tc>
              </a:tr>
              <a:tr h="436271">
                <a:tc>
                  <a:txBody>
                    <a:bodyPr/>
                    <a:lstStyle/>
                    <a:p>
                      <a:pPr algn="l"/>
                      <a:r>
                        <a:rPr lang="en-ZA" sz="1400" dirty="0" smtClean="0">
                          <a:latin typeface="Arial" pitchFamily="34" charset="0"/>
                          <a:cs typeface="Arial" pitchFamily="34" charset="0"/>
                        </a:rPr>
                        <a:t>Ratlou LM</a:t>
                      </a:r>
                      <a:endParaRPr lang="en-ZA" sz="1400" dirty="0">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Ratlou Groundwater Source Development</a:t>
                      </a: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1 </a:t>
                      </a:r>
                      <a:r>
                        <a:rPr lang="en-ZA" sz="1400" b="0" i="0" u="none" strike="noStrike" dirty="0" smtClean="0">
                          <a:solidFill>
                            <a:srgbClr val="000000"/>
                          </a:solidFill>
                          <a:latin typeface="Arial"/>
                        </a:rPr>
                        <a:t>864 </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277760">
                <a:tc>
                  <a:txBody>
                    <a:bodyPr/>
                    <a:lstStyle/>
                    <a:p>
                      <a:pPr algn="l"/>
                      <a:r>
                        <a:rPr lang="en-ZA" sz="1400" dirty="0" smtClean="0">
                          <a:latin typeface="Arial" pitchFamily="34" charset="0"/>
                          <a:cs typeface="Arial" pitchFamily="34" charset="0"/>
                        </a:rPr>
                        <a:t>Mafikeng LM</a:t>
                      </a:r>
                      <a:endParaRPr lang="en-ZA" sz="1400" dirty="0">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Mafikeng South Regional </a:t>
                      </a:r>
                      <a:r>
                        <a:rPr lang="en-ZA" sz="1400" b="0" i="0" u="none" strike="noStrike" dirty="0" err="1">
                          <a:solidFill>
                            <a:srgbClr val="000000"/>
                          </a:solidFill>
                          <a:latin typeface="Arial"/>
                        </a:rPr>
                        <a:t>Bulkwater</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a:t>
                      </a:r>
                      <a:r>
                        <a:rPr lang="en-ZA" sz="1400" b="0" i="0" u="none" strike="noStrike" dirty="0" smtClean="0">
                          <a:solidFill>
                            <a:srgbClr val="000000"/>
                          </a:solidFill>
                          <a:latin typeface="Arial"/>
                        </a:rPr>
                        <a:t>382</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244429">
                <a:tc>
                  <a:txBody>
                    <a:bodyPr/>
                    <a:lstStyle/>
                    <a:p>
                      <a:pPr algn="l"/>
                      <a:r>
                        <a:rPr lang="en-ZA" sz="1400" dirty="0" smtClean="0">
                          <a:latin typeface="Arial" pitchFamily="34" charset="0"/>
                          <a:cs typeface="Arial" pitchFamily="34" charset="0"/>
                        </a:rPr>
                        <a:t>Mafikeng LM</a:t>
                      </a:r>
                      <a:endParaRPr lang="en-ZA" sz="1400" dirty="0">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Mafikeng South Regional </a:t>
                      </a:r>
                      <a:r>
                        <a:rPr lang="en-ZA" sz="1400" b="0" i="0" u="none" strike="noStrike" dirty="0" err="1">
                          <a:solidFill>
                            <a:srgbClr val="000000"/>
                          </a:solidFill>
                          <a:latin typeface="Arial"/>
                        </a:rPr>
                        <a:t>Bulkwater</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87 </a:t>
                      </a:r>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361917">
                <a:tc>
                  <a:txBody>
                    <a:bodyPr/>
                    <a:lstStyle/>
                    <a:p>
                      <a:pPr algn="l"/>
                      <a:r>
                        <a:rPr lang="en-ZA" sz="1400" dirty="0" smtClean="0">
                          <a:latin typeface="Arial" pitchFamily="34" charset="0"/>
                          <a:cs typeface="Arial" pitchFamily="34" charset="0"/>
                        </a:rPr>
                        <a:t>Mafikeng LM</a:t>
                      </a:r>
                      <a:endParaRPr lang="en-ZA" sz="1400" dirty="0">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Mafikeng South Regional </a:t>
                      </a:r>
                      <a:r>
                        <a:rPr lang="en-ZA" sz="1400" b="0" i="0" u="none" strike="noStrike" dirty="0" err="1">
                          <a:solidFill>
                            <a:srgbClr val="000000"/>
                          </a:solidFill>
                          <a:latin typeface="Arial"/>
                        </a:rPr>
                        <a:t>Bulkwater</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846 </a:t>
                      </a:r>
                    </a:p>
                  </a:txBody>
                  <a:tcPr marL="9526" marR="9526" marT="9524" marB="0" anchor="b">
                    <a:solidFill>
                      <a:schemeClr val="accent3">
                        <a:lumMod val="40000"/>
                        <a:lumOff val="60000"/>
                      </a:schemeClr>
                    </a:solidFill>
                  </a:tcPr>
                </a:tc>
              </a:tr>
              <a:tr h="277760">
                <a:tc>
                  <a:txBody>
                    <a:bodyPr/>
                    <a:lstStyle/>
                    <a:p>
                      <a:pPr algn="l"/>
                      <a:r>
                        <a:rPr lang="en-ZA" sz="1400" dirty="0" smtClean="0">
                          <a:latin typeface="Arial" pitchFamily="34" charset="0"/>
                          <a:cs typeface="Arial" pitchFamily="34" charset="0"/>
                        </a:rPr>
                        <a:t>Mafikeng LM</a:t>
                      </a:r>
                      <a:endParaRPr lang="en-ZA" sz="1400" dirty="0">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Mafikeng South Regional </a:t>
                      </a:r>
                      <a:r>
                        <a:rPr lang="en-ZA" sz="1400" b="0" i="0" u="none" strike="noStrike" dirty="0" err="1">
                          <a:solidFill>
                            <a:srgbClr val="000000"/>
                          </a:solidFill>
                          <a:latin typeface="Arial"/>
                        </a:rPr>
                        <a:t>Bulkwater</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1 </a:t>
                      </a:r>
                      <a:r>
                        <a:rPr lang="en-ZA" sz="1400" b="0" i="0" u="none" strike="noStrike" dirty="0" smtClean="0">
                          <a:solidFill>
                            <a:srgbClr val="000000"/>
                          </a:solidFill>
                          <a:latin typeface="Arial"/>
                        </a:rPr>
                        <a:t>740</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255539">
                <a:tc>
                  <a:txBody>
                    <a:bodyPr/>
                    <a:lstStyle/>
                    <a:p>
                      <a:pPr algn="l"/>
                      <a:r>
                        <a:rPr lang="en-ZA" sz="1400" dirty="0" smtClean="0">
                          <a:latin typeface="Arial" pitchFamily="34" charset="0"/>
                          <a:cs typeface="Arial" pitchFamily="34" charset="0"/>
                        </a:rPr>
                        <a:t>Mafikeng LM</a:t>
                      </a:r>
                      <a:endParaRPr lang="en-ZA" sz="1400" dirty="0">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Mafikeng South Regional </a:t>
                      </a:r>
                      <a:r>
                        <a:rPr lang="en-ZA" sz="1400" b="0" i="0" u="none" strike="noStrike" dirty="0" err="1">
                          <a:solidFill>
                            <a:srgbClr val="000000"/>
                          </a:solidFill>
                          <a:latin typeface="Arial"/>
                        </a:rPr>
                        <a:t>Bulkwater</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1 121 </a:t>
                      </a:r>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255540">
                <a:tc>
                  <a:txBody>
                    <a:bodyPr/>
                    <a:lstStyle/>
                    <a:p>
                      <a:pPr algn="l"/>
                      <a:r>
                        <a:rPr lang="en-ZA" sz="1400" dirty="0" smtClean="0">
                          <a:latin typeface="Arial" pitchFamily="34" charset="0"/>
                          <a:cs typeface="Arial" pitchFamily="34" charset="0"/>
                        </a:rPr>
                        <a:t>Mafikeng LM</a:t>
                      </a:r>
                      <a:endParaRPr lang="en-ZA" sz="1400" dirty="0">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Mafikeng South Regional </a:t>
                      </a:r>
                      <a:r>
                        <a:rPr lang="en-ZA" sz="1400" b="0" i="0" u="none" strike="noStrike" dirty="0" err="1">
                          <a:solidFill>
                            <a:srgbClr val="000000"/>
                          </a:solidFill>
                          <a:latin typeface="Arial"/>
                        </a:rPr>
                        <a:t>Bulkwater</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1 122 </a:t>
                      </a:r>
                      <a:r>
                        <a:rPr lang="en-ZA" sz="1400" b="0" i="0" u="none" strike="noStrike" dirty="0" smtClean="0">
                          <a:solidFill>
                            <a:srgbClr val="000000"/>
                          </a:solidFill>
                          <a:latin typeface="Arial"/>
                        </a:rPr>
                        <a:t> </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248527">
                <a:tc>
                  <a:txBody>
                    <a:bodyPr/>
                    <a:lstStyle/>
                    <a:p>
                      <a:pPr algn="l"/>
                      <a:r>
                        <a:rPr lang="en-ZA" sz="1400" dirty="0" smtClean="0">
                          <a:latin typeface="Arial" pitchFamily="34" charset="0"/>
                          <a:cs typeface="Arial" pitchFamily="34" charset="0"/>
                        </a:rPr>
                        <a:t>Mafikeng</a:t>
                      </a:r>
                      <a:r>
                        <a:rPr lang="en-ZA" sz="1400" baseline="0" dirty="0" smtClean="0">
                          <a:latin typeface="Arial" pitchFamily="34" charset="0"/>
                          <a:cs typeface="Arial" pitchFamily="34" charset="0"/>
                        </a:rPr>
                        <a:t> LM</a:t>
                      </a:r>
                      <a:endParaRPr lang="en-ZA" sz="1400" dirty="0">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Mafikeng South Regional </a:t>
                      </a:r>
                      <a:r>
                        <a:rPr lang="en-ZA" sz="1400" b="0" i="0" u="none" strike="noStrike" dirty="0" err="1">
                          <a:solidFill>
                            <a:srgbClr val="000000"/>
                          </a:solidFill>
                          <a:latin typeface="Arial"/>
                        </a:rPr>
                        <a:t>Bulkwater</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1 </a:t>
                      </a:r>
                      <a:r>
                        <a:rPr lang="en-ZA" sz="1400" b="0" i="0" u="none" strike="noStrike" dirty="0" smtClean="0">
                          <a:solidFill>
                            <a:srgbClr val="000000"/>
                          </a:solidFill>
                          <a:latin typeface="Arial"/>
                        </a:rPr>
                        <a:t>204 </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440315">
                <a:tc>
                  <a:txBody>
                    <a:bodyPr/>
                    <a:lstStyle/>
                    <a:p>
                      <a:pPr algn="l" fontAlgn="b"/>
                      <a:r>
                        <a:rPr lang="en-ZA" sz="1400" b="0" i="0" u="none" strike="noStrike" dirty="0" err="1" smtClean="0">
                          <a:solidFill>
                            <a:srgbClr val="000000"/>
                          </a:solidFill>
                          <a:latin typeface="Arial" pitchFamily="34" charset="0"/>
                          <a:cs typeface="Arial" pitchFamily="34" charset="0"/>
                        </a:rPr>
                        <a:t>Ramotshere</a:t>
                      </a:r>
                      <a:r>
                        <a:rPr lang="en-ZA" sz="1400" b="0" i="0" u="none" strike="noStrike" dirty="0" smtClean="0">
                          <a:solidFill>
                            <a:srgbClr val="000000"/>
                          </a:solidFill>
                          <a:latin typeface="Arial" pitchFamily="34" charset="0"/>
                          <a:cs typeface="Arial" pitchFamily="34" charset="0"/>
                        </a:rPr>
                        <a:t> </a:t>
                      </a:r>
                      <a:r>
                        <a:rPr lang="en-ZA" sz="1400" b="0" i="0" u="none" strike="noStrike" dirty="0" err="1" smtClean="0">
                          <a:solidFill>
                            <a:srgbClr val="000000"/>
                          </a:solidFill>
                          <a:latin typeface="Arial" pitchFamily="34" charset="0"/>
                          <a:cs typeface="Arial" pitchFamily="34" charset="0"/>
                        </a:rPr>
                        <a:t>Moiloa</a:t>
                      </a:r>
                      <a:r>
                        <a:rPr lang="en-ZA" sz="1400" b="0" i="0" u="none" strike="noStrike" baseline="0" dirty="0" smtClean="0">
                          <a:solidFill>
                            <a:srgbClr val="000000"/>
                          </a:solidFill>
                          <a:latin typeface="Arial" pitchFamily="34" charset="0"/>
                          <a:cs typeface="Arial" pitchFamily="34" charset="0"/>
                        </a:rPr>
                        <a:t> LM</a:t>
                      </a:r>
                      <a:endParaRPr lang="en-ZA" sz="1400" b="0" i="0" u="none" strike="noStrike" dirty="0">
                        <a:solidFill>
                          <a:srgbClr val="000000"/>
                        </a:solidFill>
                        <a:latin typeface="Arial" pitchFamily="34" charset="0"/>
                        <a:cs typeface="Arial" pitchFamily="34" charset="0"/>
                      </a:endParaRPr>
                    </a:p>
                  </a:txBody>
                  <a:tcPr marL="9526" marR="9526" marT="9524" marB="0" anchor="b">
                    <a:solidFill>
                      <a:schemeClr val="accent3">
                        <a:lumMod val="40000"/>
                        <a:lumOff val="60000"/>
                      </a:schemeClr>
                    </a:solidFill>
                  </a:tcPr>
                </a:tc>
                <a:tc>
                  <a:txBody>
                    <a:bodyPr/>
                    <a:lstStyle/>
                    <a:p>
                      <a:pPr algn="l" fontAlgn="b"/>
                      <a:r>
                        <a:rPr lang="en-ZA" sz="1400" b="0" i="0" u="none" strike="noStrike" dirty="0">
                          <a:solidFill>
                            <a:srgbClr val="000000"/>
                          </a:solidFill>
                          <a:latin typeface="Arial"/>
                        </a:rPr>
                        <a:t>Hot Spot </a:t>
                      </a:r>
                      <a:r>
                        <a:rPr lang="en-ZA" sz="1400" b="0" i="0" u="none" strike="noStrike" dirty="0" err="1">
                          <a:solidFill>
                            <a:srgbClr val="000000"/>
                          </a:solidFill>
                          <a:latin typeface="Arial"/>
                        </a:rPr>
                        <a:t>Ramotshere</a:t>
                      </a:r>
                      <a:r>
                        <a:rPr lang="en-ZA" sz="1400" b="0" i="0" u="none" strike="noStrike" dirty="0">
                          <a:solidFill>
                            <a:srgbClr val="000000"/>
                          </a:solidFill>
                          <a:latin typeface="Arial"/>
                        </a:rPr>
                        <a:t> </a:t>
                      </a:r>
                      <a:r>
                        <a:rPr lang="en-ZA" sz="1400" b="0" i="0" u="none" strike="noStrike" dirty="0" err="1">
                          <a:solidFill>
                            <a:srgbClr val="000000"/>
                          </a:solidFill>
                          <a:latin typeface="Arial"/>
                        </a:rPr>
                        <a:t>Moiloa</a:t>
                      </a:r>
                      <a:r>
                        <a:rPr lang="en-ZA" sz="1400" b="0" i="0" u="none" strike="noStrike" dirty="0">
                          <a:solidFill>
                            <a:srgbClr val="000000"/>
                          </a:solidFill>
                          <a:latin typeface="Arial"/>
                        </a:rPr>
                        <a:t> Bulk Reticulation</a:t>
                      </a:r>
                    </a:p>
                  </a:txBody>
                  <a:tcPr marL="9526" marR="9526" marT="9524" marB="0" anchor="b">
                    <a:solidFill>
                      <a:schemeClr val="accent3">
                        <a:lumMod val="40000"/>
                        <a:lumOff val="60000"/>
                      </a:schemeClr>
                    </a:solidFill>
                  </a:tcPr>
                </a:tc>
                <a:tc>
                  <a:txBody>
                    <a:bodyPr/>
                    <a:lstStyle/>
                    <a:p>
                      <a:pPr algn="ctr" fontAlgn="b"/>
                      <a:r>
                        <a:rPr lang="en-ZA" sz="1400" b="0" i="0" u="none" strike="noStrike" dirty="0">
                          <a:solidFill>
                            <a:srgbClr val="000000"/>
                          </a:solidFill>
                          <a:latin typeface="Arial"/>
                        </a:rPr>
                        <a:t>               2 </a:t>
                      </a:r>
                      <a:r>
                        <a:rPr lang="en-ZA" sz="1400" b="0" i="0" u="none" strike="noStrike" dirty="0" smtClean="0">
                          <a:solidFill>
                            <a:srgbClr val="000000"/>
                          </a:solidFill>
                          <a:latin typeface="Arial"/>
                        </a:rPr>
                        <a:t>199 </a:t>
                      </a:r>
                      <a:endParaRPr lang="en-ZA" sz="1400" b="0" i="0" u="none" strike="noStrike" dirty="0">
                        <a:solidFill>
                          <a:srgbClr val="000000"/>
                        </a:solidFill>
                        <a:latin typeface="Arial"/>
                      </a:endParaRPr>
                    </a:p>
                  </a:txBody>
                  <a:tcPr marL="9526" marR="9526" marT="9524" marB="0" anchor="b">
                    <a:solidFill>
                      <a:schemeClr val="accent3">
                        <a:lumMod val="40000"/>
                        <a:lumOff val="60000"/>
                      </a:schemeClr>
                    </a:solidFill>
                  </a:tcPr>
                </a:tc>
              </a:tr>
              <a:tr h="256446">
                <a:tc gridSpan="2">
                  <a:txBody>
                    <a:bodyPr/>
                    <a:lstStyle/>
                    <a:p>
                      <a:pPr algn="l" fontAlgn="b"/>
                      <a:r>
                        <a:rPr lang="en-ZA" sz="1400" b="1" i="0" u="none" strike="noStrike" dirty="0" smtClean="0">
                          <a:solidFill>
                            <a:srgbClr val="000000"/>
                          </a:solidFill>
                          <a:latin typeface="Arial" pitchFamily="34" charset="0"/>
                          <a:cs typeface="Arial" pitchFamily="34" charset="0"/>
                        </a:rPr>
                        <a:t>Total spent for North West</a:t>
                      </a:r>
                      <a:endParaRPr lang="en-ZA" sz="1400" b="1" i="0" u="none" strike="noStrike" dirty="0">
                        <a:solidFill>
                          <a:srgbClr val="000000"/>
                        </a:solidFill>
                        <a:latin typeface="Arial" pitchFamily="34" charset="0"/>
                        <a:cs typeface="Arial" pitchFamily="34" charset="0"/>
                      </a:endParaRPr>
                    </a:p>
                  </a:txBody>
                  <a:tcPr marL="9526" marR="9526" marT="9524" marB="0" anchor="b">
                    <a:solidFill>
                      <a:schemeClr val="accent3">
                        <a:lumMod val="40000"/>
                        <a:lumOff val="60000"/>
                      </a:schemeClr>
                    </a:solidFill>
                  </a:tcPr>
                </a:tc>
                <a:tc hMerge="1">
                  <a:txBody>
                    <a:bodyPr/>
                    <a:lstStyle/>
                    <a:p>
                      <a:pPr algn="l" fontAlgn="b"/>
                      <a:endParaRPr lang="en-ZA" sz="1400" b="0" i="0" u="none" strike="noStrike" dirty="0">
                        <a:solidFill>
                          <a:srgbClr val="000000"/>
                        </a:solidFill>
                        <a:latin typeface="Arial"/>
                      </a:endParaRPr>
                    </a:p>
                  </a:txBody>
                  <a:tcPr marL="9525" marR="9525" marT="9525" marB="0" anchor="b"/>
                </a:tc>
                <a:tc>
                  <a:txBody>
                    <a:bodyPr/>
                    <a:lstStyle/>
                    <a:p>
                      <a:pPr algn="ctr" fontAlgn="b"/>
                      <a:r>
                        <a:rPr lang="en-ZA" sz="1600" b="1" i="0" u="none" strike="noStrike" dirty="0">
                          <a:solidFill>
                            <a:srgbClr val="000000"/>
                          </a:solidFill>
                          <a:latin typeface="Arial"/>
                        </a:rPr>
                        <a:t>   </a:t>
                      </a:r>
                      <a:r>
                        <a:rPr lang="en-ZA" sz="1600" b="1" i="0" u="none" strike="noStrike" dirty="0" smtClean="0">
                          <a:solidFill>
                            <a:srgbClr val="000000"/>
                          </a:solidFill>
                          <a:latin typeface="Arial"/>
                        </a:rPr>
                        <a:t>      </a:t>
                      </a:r>
                      <a:r>
                        <a:rPr lang="en-ZA" sz="1600" b="1" i="0" u="none" strike="noStrike" dirty="0">
                          <a:solidFill>
                            <a:srgbClr val="000000"/>
                          </a:solidFill>
                          <a:latin typeface="Arial"/>
                        </a:rPr>
                        <a:t>69 535 </a:t>
                      </a:r>
                      <a:r>
                        <a:rPr lang="en-ZA" sz="1600" b="1" i="0" u="none" strike="noStrike" dirty="0" smtClean="0">
                          <a:solidFill>
                            <a:srgbClr val="000000"/>
                          </a:solidFill>
                          <a:latin typeface="Arial"/>
                        </a:rPr>
                        <a:t> </a:t>
                      </a:r>
                      <a:endParaRPr lang="en-ZA" sz="1600" b="1" i="0" u="none" strike="noStrike" dirty="0">
                        <a:solidFill>
                          <a:srgbClr val="000000"/>
                        </a:solidFill>
                        <a:latin typeface="Arial"/>
                      </a:endParaRPr>
                    </a:p>
                  </a:txBody>
                  <a:tcPr marL="9526" marR="9526" marT="9524" marB="0" anchor="b">
                    <a:solidFill>
                      <a:schemeClr val="accent3">
                        <a:lumMod val="40000"/>
                        <a:lumOff val="60000"/>
                      </a:schemeClr>
                    </a:solidFill>
                  </a:tcPr>
                </a:tc>
              </a:tr>
            </a:tbl>
          </a:graphicData>
        </a:graphic>
      </p:graphicFrame>
      <p:sp>
        <p:nvSpPr>
          <p:cNvPr id="655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43536E6-A8DF-4E1D-9E67-7A44CC54D63D}" type="slidenum">
              <a:rPr lang="en-US" sz="1400" smtClean="0"/>
              <a:pPr eaLnBrk="1" hangingPunct="1"/>
              <a:t>61</a:t>
            </a:fld>
            <a:endParaRPr lang="en-US" sz="1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2"/>
          <p:cNvSpPr>
            <a:spLocks noGrp="1"/>
          </p:cNvSpPr>
          <p:nvPr>
            <p:ph type="body" idx="1"/>
          </p:nvPr>
        </p:nvSpPr>
        <p:spPr bwMode="auto">
          <a:xfrm>
            <a:off x="1560513" y="128588"/>
            <a:ext cx="7346950" cy="854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just"/>
            <a:r>
              <a:rPr lang="en-ZA" sz="2400" smtClean="0">
                <a:solidFill>
                  <a:schemeClr val="tx1"/>
                </a:solidFill>
                <a:latin typeface="Arial" pitchFamily="34" charset="0"/>
                <a:cs typeface="Arial" pitchFamily="34" charset="0"/>
              </a:rPr>
              <a:t>Projects associated with Special Drought allocation from National Treasury (50.6 million)</a:t>
            </a:r>
          </a:p>
        </p:txBody>
      </p:sp>
      <p:graphicFrame>
        <p:nvGraphicFramePr>
          <p:cNvPr id="5" name="Table 4"/>
          <p:cNvGraphicFramePr>
            <a:graphicFrameLocks noGrp="1"/>
          </p:cNvGraphicFramePr>
          <p:nvPr/>
        </p:nvGraphicFramePr>
        <p:xfrm>
          <a:off x="1573213" y="1092200"/>
          <a:ext cx="7334250" cy="4042264"/>
        </p:xfrm>
        <a:graphic>
          <a:graphicData uri="http://schemas.openxmlformats.org/drawingml/2006/table">
            <a:tbl>
              <a:tblPr firstRow="1" bandRow="1">
                <a:tableStyleId>{5C22544A-7EE6-4342-B048-85BDC9FD1C3A}</a:tableStyleId>
              </a:tblPr>
              <a:tblGrid>
                <a:gridCol w="1325954"/>
                <a:gridCol w="1117574"/>
                <a:gridCol w="2148135"/>
                <a:gridCol w="1432090"/>
                <a:gridCol w="1310497"/>
              </a:tblGrid>
              <a:tr h="639981">
                <a:tc>
                  <a:txBody>
                    <a:bodyPr/>
                    <a:lstStyle/>
                    <a:p>
                      <a:r>
                        <a:rPr lang="en-ZA" sz="1200" dirty="0" smtClean="0">
                          <a:latin typeface="Arial" pitchFamily="34" charset="0"/>
                          <a:cs typeface="Arial" pitchFamily="34" charset="0"/>
                        </a:rPr>
                        <a:t>Programme</a:t>
                      </a:r>
                      <a:endParaRPr lang="en-ZA" sz="1200" dirty="0">
                        <a:latin typeface="Arial" pitchFamily="34" charset="0"/>
                        <a:cs typeface="Arial" pitchFamily="34" charset="0"/>
                      </a:endParaRPr>
                    </a:p>
                  </a:txBody>
                  <a:tcPr marL="91422" marR="91422" marT="45711" marB="45711">
                    <a:solidFill>
                      <a:schemeClr val="accent3"/>
                    </a:solidFill>
                  </a:tcPr>
                </a:tc>
                <a:tc>
                  <a:txBody>
                    <a:bodyPr/>
                    <a:lstStyle/>
                    <a:p>
                      <a:r>
                        <a:rPr lang="en-ZA" sz="1200" dirty="0" smtClean="0">
                          <a:latin typeface="Arial" pitchFamily="34" charset="0"/>
                          <a:cs typeface="Arial" pitchFamily="34" charset="0"/>
                        </a:rPr>
                        <a:t>Province</a:t>
                      </a:r>
                      <a:endParaRPr lang="en-ZA" sz="1200" dirty="0">
                        <a:latin typeface="Arial" pitchFamily="34" charset="0"/>
                        <a:cs typeface="Arial" pitchFamily="34" charset="0"/>
                      </a:endParaRPr>
                    </a:p>
                  </a:txBody>
                  <a:tcPr marL="91422" marR="91422" marT="45711" marB="45711">
                    <a:solidFill>
                      <a:schemeClr val="accent3"/>
                    </a:solidFill>
                  </a:tcPr>
                </a:tc>
                <a:tc>
                  <a:txBody>
                    <a:bodyPr/>
                    <a:lstStyle/>
                    <a:p>
                      <a:r>
                        <a:rPr lang="en-ZA" sz="1200" dirty="0" smtClean="0">
                          <a:latin typeface="Arial" pitchFamily="34" charset="0"/>
                          <a:cs typeface="Arial" pitchFamily="34" charset="0"/>
                        </a:rPr>
                        <a:t>Municipality</a:t>
                      </a:r>
                      <a:endParaRPr lang="en-ZA" sz="1200" dirty="0">
                        <a:latin typeface="Arial" pitchFamily="34" charset="0"/>
                        <a:cs typeface="Arial" pitchFamily="34" charset="0"/>
                      </a:endParaRPr>
                    </a:p>
                  </a:txBody>
                  <a:tcPr marL="91422" marR="91422" marT="45711" marB="45711">
                    <a:solidFill>
                      <a:schemeClr val="accent3"/>
                    </a:solidFill>
                  </a:tcPr>
                </a:tc>
                <a:tc>
                  <a:txBody>
                    <a:bodyPr/>
                    <a:lstStyle/>
                    <a:p>
                      <a:r>
                        <a:rPr lang="en-ZA" sz="1200" dirty="0" smtClean="0">
                          <a:latin typeface="Arial" pitchFamily="34" charset="0"/>
                          <a:cs typeface="Arial" pitchFamily="34" charset="0"/>
                        </a:rPr>
                        <a:t>Actual Expenditure</a:t>
                      </a:r>
                    </a:p>
                    <a:p>
                      <a:r>
                        <a:rPr lang="en-ZA" sz="1200" dirty="0" smtClean="0">
                          <a:latin typeface="Arial" pitchFamily="34" charset="0"/>
                          <a:cs typeface="Arial" pitchFamily="34" charset="0"/>
                        </a:rPr>
                        <a:t>‘000</a:t>
                      </a:r>
                      <a:endParaRPr lang="en-ZA" sz="1200" dirty="0">
                        <a:latin typeface="Arial" pitchFamily="34" charset="0"/>
                        <a:cs typeface="Arial" pitchFamily="34" charset="0"/>
                      </a:endParaRPr>
                    </a:p>
                  </a:txBody>
                  <a:tcPr marL="91422" marR="91422" marT="45711" marB="45711">
                    <a:solidFill>
                      <a:schemeClr val="accent3"/>
                    </a:solidFill>
                  </a:tcPr>
                </a:tc>
                <a:tc>
                  <a:txBody>
                    <a:bodyPr/>
                    <a:lstStyle/>
                    <a:p>
                      <a:r>
                        <a:rPr lang="en-ZA" sz="1200" dirty="0" smtClean="0">
                          <a:latin typeface="Arial" pitchFamily="34" charset="0"/>
                          <a:cs typeface="Arial" pitchFamily="34" charset="0"/>
                        </a:rPr>
                        <a:t>Reason for</a:t>
                      </a:r>
                      <a:r>
                        <a:rPr lang="en-ZA" sz="1200" baseline="0" dirty="0" smtClean="0">
                          <a:latin typeface="Arial" pitchFamily="34" charset="0"/>
                          <a:cs typeface="Arial" pitchFamily="34" charset="0"/>
                        </a:rPr>
                        <a:t> reallocation</a:t>
                      </a:r>
                      <a:endParaRPr lang="en-ZA" sz="1200" dirty="0">
                        <a:latin typeface="Arial" pitchFamily="34" charset="0"/>
                        <a:cs typeface="Arial" pitchFamily="34" charset="0"/>
                      </a:endParaRPr>
                    </a:p>
                  </a:txBody>
                  <a:tcPr marL="91422" marR="91422" marT="45711" marB="45711">
                    <a:solidFill>
                      <a:schemeClr val="accent3"/>
                    </a:solidFill>
                  </a:tcPr>
                </a:tc>
              </a:tr>
              <a:tr h="639981">
                <a:tc rowSpan="8">
                  <a:txBody>
                    <a:bodyPr/>
                    <a:lstStyle/>
                    <a:p>
                      <a:pPr algn="ctr"/>
                      <a:r>
                        <a:rPr lang="en-ZA" sz="1200" dirty="0" smtClean="0">
                          <a:latin typeface="Arial" pitchFamily="34" charset="0"/>
                          <a:cs typeface="Arial" pitchFamily="34" charset="0"/>
                        </a:rPr>
                        <a:t>Unforeseen</a:t>
                      </a:r>
                      <a:r>
                        <a:rPr lang="en-ZA" sz="1200" baseline="0" dirty="0" smtClean="0">
                          <a:latin typeface="Arial" pitchFamily="34" charset="0"/>
                          <a:cs typeface="Arial" pitchFamily="34" charset="0"/>
                        </a:rPr>
                        <a:t> and Unavoidable</a:t>
                      </a:r>
                      <a:endParaRPr lang="en-ZA" sz="1200" dirty="0" smtClean="0">
                        <a:latin typeface="Arial" pitchFamily="34" charset="0"/>
                        <a:cs typeface="Arial" pitchFamily="34" charset="0"/>
                      </a:endParaRPr>
                    </a:p>
                    <a:p>
                      <a:pPr algn="ctr"/>
                      <a:endParaRPr lang="en-ZA" sz="1200" dirty="0" smtClean="0">
                        <a:latin typeface="Arial" pitchFamily="34" charset="0"/>
                        <a:cs typeface="Arial" pitchFamily="34" charset="0"/>
                      </a:endParaRPr>
                    </a:p>
                    <a:p>
                      <a:pPr algn="ctr"/>
                      <a:endParaRPr lang="en-ZA" sz="1200" dirty="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smtClean="0">
                        <a:latin typeface="Arial" pitchFamily="34" charset="0"/>
                        <a:cs typeface="Arial" pitchFamily="34" charset="0"/>
                      </a:endParaRPr>
                    </a:p>
                    <a:p>
                      <a:endParaRPr lang="en-ZA" sz="1200" dirty="0">
                        <a:latin typeface="Arial" pitchFamily="34" charset="0"/>
                        <a:cs typeface="Arial" pitchFamily="34" charset="0"/>
                      </a:endParaRPr>
                    </a:p>
                  </a:txBody>
                  <a:tcPr marL="91422" marR="91422" marT="45711" marB="45711" anchor="ctr">
                    <a:solidFill>
                      <a:schemeClr val="accent3">
                        <a:lumMod val="40000"/>
                        <a:lumOff val="60000"/>
                      </a:schemeClr>
                    </a:solidFill>
                  </a:tcPr>
                </a:tc>
                <a:tc rowSpan="8">
                  <a:txBody>
                    <a:bodyPr/>
                    <a:lstStyle/>
                    <a:p>
                      <a:pPr algn="ctr" fontAlgn="b"/>
                      <a:r>
                        <a:rPr lang="en-ZA" sz="1200" b="0" i="0" u="none" strike="noStrike" dirty="0" smtClean="0">
                          <a:solidFill>
                            <a:srgbClr val="000000"/>
                          </a:solidFill>
                          <a:latin typeface="Arial" pitchFamily="34" charset="0"/>
                          <a:cs typeface="Arial" pitchFamily="34" charset="0"/>
                        </a:rPr>
                        <a:t>Eastern</a:t>
                      </a:r>
                      <a:r>
                        <a:rPr lang="en-ZA" sz="1200" b="0" i="0" u="none" strike="noStrike" baseline="0" dirty="0" smtClean="0">
                          <a:solidFill>
                            <a:srgbClr val="000000"/>
                          </a:solidFill>
                          <a:latin typeface="Arial" pitchFamily="34" charset="0"/>
                          <a:cs typeface="Arial" pitchFamily="34" charset="0"/>
                        </a:rPr>
                        <a:t> Cape</a:t>
                      </a:r>
                      <a:endParaRPr lang="en-ZA" sz="1200" b="0" i="0" u="none" strike="noStrike" dirty="0">
                        <a:solidFill>
                          <a:srgbClr val="000000"/>
                        </a:solidFill>
                        <a:latin typeface="Arial" pitchFamily="34" charset="0"/>
                        <a:cs typeface="Arial" pitchFamily="34" charset="0"/>
                      </a:endParaRPr>
                    </a:p>
                  </a:txBody>
                  <a:tcPr marL="9523" marR="9523" marT="9524" marB="0" anchor="ctr">
                    <a:solidFill>
                      <a:schemeClr val="accent3">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dirty="0" err="1" smtClean="0">
                          <a:solidFill>
                            <a:srgbClr val="000000"/>
                          </a:solidFill>
                          <a:latin typeface="Arial" pitchFamily="34" charset="0"/>
                          <a:cs typeface="Arial" pitchFamily="34" charset="0"/>
                        </a:rPr>
                        <a:t>Intsika</a:t>
                      </a:r>
                      <a:r>
                        <a:rPr lang="en-ZA" sz="1200" b="0" i="0" u="none" strike="noStrike" dirty="0" smtClean="0">
                          <a:solidFill>
                            <a:srgbClr val="000000"/>
                          </a:solidFill>
                          <a:latin typeface="Arial" pitchFamily="34" charset="0"/>
                          <a:cs typeface="Arial" pitchFamily="34" charset="0"/>
                        </a:rPr>
                        <a:t> </a:t>
                      </a:r>
                      <a:r>
                        <a:rPr lang="en-ZA" sz="1200" b="0" i="0" u="none" strike="noStrike" dirty="0" err="1" smtClean="0">
                          <a:solidFill>
                            <a:srgbClr val="000000"/>
                          </a:solidFill>
                          <a:latin typeface="Arial" pitchFamily="34" charset="0"/>
                          <a:cs typeface="Arial" pitchFamily="34" charset="0"/>
                        </a:rPr>
                        <a:t>Yethu</a:t>
                      </a:r>
                      <a:r>
                        <a:rPr lang="en-ZA" sz="1200" b="0" i="0" u="none" strike="noStrike" dirty="0" smtClean="0">
                          <a:solidFill>
                            <a:srgbClr val="000000"/>
                          </a:solidFill>
                          <a:latin typeface="Arial" pitchFamily="34" charset="0"/>
                          <a:cs typeface="Arial" pitchFamily="34" charset="0"/>
                        </a:rPr>
                        <a:t> Local Municipality</a:t>
                      </a:r>
                    </a:p>
                    <a:p>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pPr algn="ctr" fontAlgn="b"/>
                      <a:r>
                        <a:rPr lang="en-ZA" sz="1200" b="0" i="0" u="none" strike="noStrike" dirty="0" smtClean="0">
                          <a:solidFill>
                            <a:srgbClr val="000000"/>
                          </a:solidFill>
                          <a:latin typeface="Arial" pitchFamily="34" charset="0"/>
                          <a:cs typeface="Arial" pitchFamily="34" charset="0"/>
                        </a:rPr>
                        <a:t>648 </a:t>
                      </a:r>
                      <a:endParaRPr lang="en-ZA" sz="1200" b="0" i="0" u="none" strike="noStrike" dirty="0">
                        <a:solidFill>
                          <a:srgbClr val="000000"/>
                        </a:solidFill>
                        <a:latin typeface="Arial" pitchFamily="34" charset="0"/>
                        <a:cs typeface="Arial" pitchFamily="34" charset="0"/>
                      </a:endParaRPr>
                    </a:p>
                  </a:txBody>
                  <a:tcPr marL="9523" marR="9523" marT="9524" marB="0" anchor="ctr">
                    <a:solidFill>
                      <a:schemeClr val="accent3">
                        <a:lumMod val="40000"/>
                        <a:lumOff val="60000"/>
                      </a:schemeClr>
                    </a:solidFill>
                  </a:tcPr>
                </a:tc>
                <a:tc row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u="none" strike="noStrike" dirty="0" smtClean="0">
                          <a:effectLst/>
                          <a:latin typeface="Arial" pitchFamily="34" charset="0"/>
                          <a:cs typeface="Arial" pitchFamily="34" charset="0"/>
                        </a:rPr>
                        <a:t>Drought</a:t>
                      </a:r>
                      <a:r>
                        <a:rPr lang="en-ZA" sz="1200" u="none" strike="noStrike" baseline="0" dirty="0" smtClean="0">
                          <a:effectLst/>
                          <a:latin typeface="Arial" pitchFamily="34" charset="0"/>
                          <a:cs typeface="Arial" pitchFamily="34" charset="0"/>
                        </a:rPr>
                        <a:t> intervention                               Reallocation to  towards water tankering</a:t>
                      </a:r>
                      <a:endParaRPr lang="en-ZA" sz="1200" b="0" i="0" u="none" strike="noStrike" dirty="0" smtClean="0">
                        <a:solidFill>
                          <a:srgbClr val="000000"/>
                        </a:solidFill>
                        <a:effectLst/>
                        <a:latin typeface="Arial" pitchFamily="34" charset="0"/>
                        <a:cs typeface="Arial" pitchFamily="34" charset="0"/>
                      </a:endParaRPr>
                    </a:p>
                    <a:p>
                      <a:endParaRPr lang="en-ZA" sz="1200" dirty="0">
                        <a:latin typeface="Arial" pitchFamily="34" charset="0"/>
                        <a:cs typeface="Arial" pitchFamily="34" charset="0"/>
                      </a:endParaRPr>
                    </a:p>
                  </a:txBody>
                  <a:tcPr marL="91422" marR="91422" marT="45711" marB="45711" anchor="ctr">
                    <a:solidFill>
                      <a:schemeClr val="accent3">
                        <a:lumMod val="40000"/>
                        <a:lumOff val="60000"/>
                      </a:schemeClr>
                    </a:solidFill>
                  </a:tcPr>
                </a:tc>
              </a:tr>
              <a:tr h="375229">
                <a:tc vMerge="1">
                  <a:txBody>
                    <a:bodyPr/>
                    <a:lstStyle/>
                    <a:p>
                      <a:pPr algn="ctr"/>
                      <a:endParaRPr lang="en-ZA" dirty="0"/>
                    </a:p>
                  </a:txBody>
                  <a:tcPr anchor="ctr"/>
                </a:tc>
                <a:tc vMerge="1">
                  <a:txBody>
                    <a:bodyPr/>
                    <a:lstStyle/>
                    <a:p>
                      <a:endParaRPr lang="en-ZA" dirty="0"/>
                    </a:p>
                  </a:txBody>
                  <a:tcPr/>
                </a:tc>
                <a:tc>
                  <a:txBody>
                    <a:bodyPr/>
                    <a:lstStyle/>
                    <a:p>
                      <a:pPr algn="l" fontAlgn="b"/>
                      <a:r>
                        <a:rPr lang="en-ZA" sz="1200" b="0" i="0" u="none" strike="noStrike" dirty="0">
                          <a:solidFill>
                            <a:srgbClr val="000000"/>
                          </a:solidFill>
                          <a:latin typeface="Arial" pitchFamily="34" charset="0"/>
                          <a:cs typeface="Arial" pitchFamily="34" charset="0"/>
                        </a:rPr>
                        <a:t>Ntabankulu Local Municipality</a:t>
                      </a:r>
                    </a:p>
                  </a:txBody>
                  <a:tcPr marL="9523" marR="9523" marT="9524" marB="0" anchor="b">
                    <a:solidFill>
                      <a:schemeClr val="accent3">
                        <a:lumMod val="40000"/>
                        <a:lumOff val="60000"/>
                      </a:schemeClr>
                    </a:solidFill>
                  </a:tcPr>
                </a:tc>
                <a:tc>
                  <a:txBody>
                    <a:bodyPr/>
                    <a:lstStyle/>
                    <a:p>
                      <a:pPr algn="ctr" fontAlgn="b"/>
                      <a:r>
                        <a:rPr lang="en-ZA" sz="1200" b="0" i="0" u="none" strike="noStrike" dirty="0" smtClean="0">
                          <a:solidFill>
                            <a:srgbClr val="000000"/>
                          </a:solidFill>
                          <a:latin typeface="Arial" pitchFamily="34" charset="0"/>
                          <a:cs typeface="Arial" pitchFamily="34" charset="0"/>
                        </a:rPr>
                        <a:t>600</a:t>
                      </a:r>
                    </a:p>
                    <a:p>
                      <a:pPr algn="ctr" fontAlgn="b"/>
                      <a:endParaRPr lang="en-ZA" sz="1200" b="0" i="0" u="none" strike="noStrike" dirty="0">
                        <a:solidFill>
                          <a:srgbClr val="000000"/>
                        </a:solidFill>
                        <a:latin typeface="Arial" pitchFamily="34" charset="0"/>
                        <a:cs typeface="Arial" pitchFamily="34" charset="0"/>
                      </a:endParaRPr>
                    </a:p>
                  </a:txBody>
                  <a:tcPr marL="9523" marR="9523" marT="9524" marB="0" anchor="ctr">
                    <a:solidFill>
                      <a:schemeClr val="accent3">
                        <a:lumMod val="40000"/>
                        <a:lumOff val="60000"/>
                      </a:schemeClr>
                    </a:solidFill>
                  </a:tcPr>
                </a:tc>
                <a:tc vMerge="1">
                  <a:txBody>
                    <a:bodyPr/>
                    <a:lstStyle/>
                    <a:p>
                      <a:endParaRPr lang="en-ZA" dirty="0"/>
                    </a:p>
                  </a:txBody>
                  <a:tcPr/>
                </a:tc>
              </a:tr>
              <a:tr h="375229">
                <a:tc vMerge="1">
                  <a:txBody>
                    <a:bodyPr/>
                    <a:lstStyle/>
                    <a:p>
                      <a:pPr algn="ctr"/>
                      <a:endParaRPr lang="en-ZA" dirty="0"/>
                    </a:p>
                  </a:txBody>
                  <a:tcPr anchor="ctr"/>
                </a:tc>
                <a:tc vMerge="1">
                  <a:txBody>
                    <a:bodyPr/>
                    <a:lstStyle/>
                    <a:p>
                      <a:endParaRPr lang="en-ZA" dirty="0"/>
                    </a:p>
                  </a:txBody>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i="0" u="none" strike="noStrike" dirty="0" smtClean="0">
                          <a:solidFill>
                            <a:srgbClr val="000000"/>
                          </a:solidFill>
                          <a:latin typeface="Arial" pitchFamily="34" charset="0"/>
                          <a:cs typeface="Arial" pitchFamily="34" charset="0"/>
                        </a:rPr>
                        <a:t>Emalahleni Local Municipality</a:t>
                      </a:r>
                    </a:p>
                    <a:p>
                      <a:pPr algn="l" fontAlgn="b"/>
                      <a:endParaRPr lang="en-ZA" sz="1200" b="0" i="0" u="none" strike="noStrike" dirty="0">
                        <a:solidFill>
                          <a:srgbClr val="000000"/>
                        </a:solidFill>
                        <a:latin typeface="Arial" pitchFamily="34" charset="0"/>
                        <a:cs typeface="Arial" pitchFamily="34" charset="0"/>
                      </a:endParaRPr>
                    </a:p>
                  </a:txBody>
                  <a:tcPr marL="9523" marR="9523" marT="9524" marB="0" anchor="b">
                    <a:solidFill>
                      <a:schemeClr val="accent3">
                        <a:lumMod val="40000"/>
                        <a:lumOff val="60000"/>
                      </a:schemeClr>
                    </a:solidFill>
                  </a:tcPr>
                </a:tc>
                <a:tc>
                  <a:txBody>
                    <a:bodyPr/>
                    <a:lstStyle/>
                    <a:p>
                      <a:pPr algn="ctr" fontAlgn="b"/>
                      <a:r>
                        <a:rPr lang="en-ZA" sz="1200" b="0" i="0" u="none" strike="noStrike" dirty="0" smtClean="0">
                          <a:solidFill>
                            <a:srgbClr val="000000"/>
                          </a:solidFill>
                          <a:latin typeface="Arial" pitchFamily="34" charset="0"/>
                          <a:cs typeface="Arial" pitchFamily="34" charset="0"/>
                        </a:rPr>
                        <a:t>770 </a:t>
                      </a:r>
                      <a:endParaRPr lang="en-ZA" sz="1200" b="0" i="0" u="none" strike="noStrike" dirty="0">
                        <a:solidFill>
                          <a:srgbClr val="000000"/>
                        </a:solidFill>
                        <a:latin typeface="Arial" pitchFamily="34" charset="0"/>
                        <a:cs typeface="Arial" pitchFamily="34" charset="0"/>
                      </a:endParaRPr>
                    </a:p>
                  </a:txBody>
                  <a:tcPr marL="9523" marR="9523" marT="9524" marB="0" anchor="ctr">
                    <a:solidFill>
                      <a:schemeClr val="accent3">
                        <a:lumMod val="40000"/>
                        <a:lumOff val="60000"/>
                      </a:schemeClr>
                    </a:solidFill>
                  </a:tcPr>
                </a:tc>
                <a:tc vMerge="1">
                  <a:txBody>
                    <a:bodyPr/>
                    <a:lstStyle/>
                    <a:p>
                      <a:endParaRPr lang="en-ZA" dirty="0"/>
                    </a:p>
                  </a:txBody>
                  <a:tcPr/>
                </a:tc>
              </a:tr>
              <a:tr h="274275">
                <a:tc vMerge="1">
                  <a:txBody>
                    <a:bodyPr/>
                    <a:lstStyle/>
                    <a:p>
                      <a:endParaRPr lang="en-ZA" dirty="0"/>
                    </a:p>
                  </a:txBody>
                  <a:tcPr anchor="ctr"/>
                </a:tc>
                <a:tc vMerge="1">
                  <a:txBody>
                    <a:bodyPr/>
                    <a:lstStyle/>
                    <a:p>
                      <a:endParaRPr lang="en-ZA" dirty="0"/>
                    </a:p>
                  </a:txBody>
                  <a:tcPr/>
                </a:tc>
                <a:tc>
                  <a:txBody>
                    <a:bodyPr/>
                    <a:lstStyle/>
                    <a:p>
                      <a:r>
                        <a:rPr lang="en-ZA" sz="1200" dirty="0" err="1" smtClean="0">
                          <a:latin typeface="Arial" pitchFamily="34" charset="0"/>
                          <a:cs typeface="Arial" pitchFamily="34" charset="0"/>
                        </a:rPr>
                        <a:t>Mbhashe</a:t>
                      </a: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pPr algn="ctr"/>
                      <a:r>
                        <a:rPr lang="en-ZA" sz="1200" dirty="0" smtClean="0">
                          <a:latin typeface="Arial" pitchFamily="34" charset="0"/>
                          <a:cs typeface="Arial" pitchFamily="34" charset="0"/>
                        </a:rPr>
                        <a:t>1</a:t>
                      </a:r>
                      <a:r>
                        <a:rPr lang="en-ZA" sz="1200" baseline="0" dirty="0" smtClean="0">
                          <a:latin typeface="Arial" pitchFamily="34" charset="0"/>
                          <a:cs typeface="Arial" pitchFamily="34" charset="0"/>
                        </a:rPr>
                        <a:t> 332 </a:t>
                      </a: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vMerge="1">
                  <a:txBody>
                    <a:bodyPr/>
                    <a:lstStyle/>
                    <a:p>
                      <a:endParaRPr lang="en-ZA" dirty="0"/>
                    </a:p>
                  </a:txBody>
                  <a:tcPr/>
                </a:tc>
              </a:tr>
              <a:tr h="274275">
                <a:tc vMerge="1">
                  <a:txBody>
                    <a:bodyPr/>
                    <a:lstStyle/>
                    <a:p>
                      <a:endParaRPr lang="en-ZA" dirty="0"/>
                    </a:p>
                  </a:txBody>
                  <a:tcPr anchor="ctr"/>
                </a:tc>
                <a:tc vMerge="1">
                  <a:txBody>
                    <a:bodyPr/>
                    <a:lstStyle/>
                    <a:p>
                      <a:endParaRPr lang="en-ZA" dirty="0"/>
                    </a:p>
                  </a:txBody>
                  <a:tcPr/>
                </a:tc>
                <a:tc>
                  <a:txBody>
                    <a:bodyPr/>
                    <a:lstStyle/>
                    <a:p>
                      <a:r>
                        <a:rPr lang="en-ZA" sz="1200" dirty="0" err="1" smtClean="0">
                          <a:latin typeface="Arial" pitchFamily="34" charset="0"/>
                          <a:cs typeface="Arial" pitchFamily="34" charset="0"/>
                        </a:rPr>
                        <a:t>Mbizana</a:t>
                      </a: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pPr algn="ctr"/>
                      <a:r>
                        <a:rPr lang="en-ZA" sz="1200" dirty="0" smtClean="0">
                          <a:latin typeface="Arial" pitchFamily="34" charset="0"/>
                          <a:cs typeface="Arial" pitchFamily="34" charset="0"/>
                        </a:rPr>
                        <a:t> 633 </a:t>
                      </a: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vMerge="1">
                  <a:txBody>
                    <a:bodyPr/>
                    <a:lstStyle/>
                    <a:p>
                      <a:endParaRPr lang="en-ZA" dirty="0"/>
                    </a:p>
                  </a:txBody>
                  <a:tcPr/>
                </a:tc>
              </a:tr>
              <a:tr h="274275">
                <a:tc vMerge="1">
                  <a:txBody>
                    <a:bodyPr/>
                    <a:lstStyle/>
                    <a:p>
                      <a:endParaRPr lang="en-ZA" dirty="0"/>
                    </a:p>
                  </a:txBody>
                  <a:tcPr anchor="ctr"/>
                </a:tc>
                <a:tc vMerge="1">
                  <a:txBody>
                    <a:bodyPr/>
                    <a:lstStyle/>
                    <a:p>
                      <a:endParaRPr lang="en-ZA" dirty="0"/>
                    </a:p>
                  </a:txBody>
                  <a:tcPr/>
                </a:tc>
                <a:tc>
                  <a:txBody>
                    <a:bodyPr/>
                    <a:lstStyle/>
                    <a:p>
                      <a:r>
                        <a:rPr lang="en-ZA" sz="1200" dirty="0" smtClean="0">
                          <a:latin typeface="Arial" pitchFamily="34" charset="0"/>
                          <a:cs typeface="Arial" pitchFamily="34" charset="0"/>
                        </a:rPr>
                        <a:t>Port St</a:t>
                      </a:r>
                      <a:r>
                        <a:rPr lang="en-ZA" sz="1200" baseline="0" dirty="0" smtClean="0">
                          <a:latin typeface="Arial" pitchFamily="34" charset="0"/>
                          <a:cs typeface="Arial" pitchFamily="34" charset="0"/>
                        </a:rPr>
                        <a:t> Johns</a:t>
                      </a: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pPr algn="ctr"/>
                      <a:r>
                        <a:rPr lang="en-ZA" sz="1200" dirty="0" smtClean="0">
                          <a:latin typeface="Arial" pitchFamily="34" charset="0"/>
                          <a:cs typeface="Arial" pitchFamily="34" charset="0"/>
                        </a:rPr>
                        <a:t> 660 </a:t>
                      </a: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vMerge="1">
                  <a:txBody>
                    <a:bodyPr/>
                    <a:lstStyle/>
                    <a:p>
                      <a:endParaRPr lang="en-ZA" dirty="0"/>
                    </a:p>
                  </a:txBody>
                  <a:tcPr/>
                </a:tc>
              </a:tr>
              <a:tr h="274275">
                <a:tc vMerge="1">
                  <a:txBody>
                    <a:bodyPr/>
                    <a:lstStyle/>
                    <a:p>
                      <a:endParaRPr lang="en-ZA" dirty="0"/>
                    </a:p>
                  </a:txBody>
                  <a:tcPr anchor="ctr"/>
                </a:tc>
                <a:tc vMerge="1">
                  <a:txBody>
                    <a:bodyPr/>
                    <a:lstStyle/>
                    <a:p>
                      <a:endParaRPr lang="en-ZA" dirty="0"/>
                    </a:p>
                  </a:txBody>
                  <a:tcPr/>
                </a:tc>
                <a:tc>
                  <a:txBody>
                    <a:bodyPr/>
                    <a:lstStyle/>
                    <a:p>
                      <a:r>
                        <a:rPr lang="en-ZA" sz="1200" dirty="0" err="1" smtClean="0">
                          <a:latin typeface="Arial" pitchFamily="34" charset="0"/>
                          <a:cs typeface="Arial" pitchFamily="34" charset="0"/>
                        </a:rPr>
                        <a:t>Elundini</a:t>
                      </a: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pPr algn="ctr"/>
                      <a:r>
                        <a:rPr lang="en-ZA" sz="1200" dirty="0" smtClean="0">
                          <a:latin typeface="Arial" pitchFamily="34" charset="0"/>
                          <a:cs typeface="Arial" pitchFamily="34" charset="0"/>
                        </a:rPr>
                        <a:t> 600 </a:t>
                      </a: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vMerge="1">
                  <a:txBody>
                    <a:bodyPr/>
                    <a:lstStyle/>
                    <a:p>
                      <a:endParaRPr lang="en-ZA" dirty="0"/>
                    </a:p>
                  </a:txBody>
                  <a:tcPr/>
                </a:tc>
              </a:tr>
              <a:tr h="457128">
                <a:tc vMerge="1">
                  <a:txBody>
                    <a:bodyPr/>
                    <a:lstStyle/>
                    <a:p>
                      <a:endParaRPr lang="en-ZA" dirty="0"/>
                    </a:p>
                  </a:txBody>
                  <a:tcPr anchor="ctr"/>
                </a:tc>
                <a:tc vMerge="1">
                  <a:txBody>
                    <a:bodyPr/>
                    <a:lstStyle/>
                    <a:p>
                      <a:endParaRPr lang="en-ZA"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King </a:t>
                      </a:r>
                      <a:r>
                        <a:rPr lang="en-ZA" sz="1200" dirty="0" err="1" smtClean="0">
                          <a:latin typeface="Arial" pitchFamily="34" charset="0"/>
                          <a:cs typeface="Arial" pitchFamily="34" charset="0"/>
                        </a:rPr>
                        <a:t>Sabatha</a:t>
                      </a:r>
                      <a:r>
                        <a:rPr lang="en-ZA" sz="1200" dirty="0" smtClean="0">
                          <a:latin typeface="Arial" pitchFamily="34" charset="0"/>
                          <a:cs typeface="Arial" pitchFamily="34" charset="0"/>
                        </a:rPr>
                        <a:t> </a:t>
                      </a:r>
                      <a:r>
                        <a:rPr lang="en-ZA" sz="1200" dirty="0" err="1" smtClean="0">
                          <a:latin typeface="Arial" pitchFamily="34" charset="0"/>
                          <a:cs typeface="Arial" pitchFamily="34" charset="0"/>
                        </a:rPr>
                        <a:t>Dalindyebo</a:t>
                      </a:r>
                      <a:r>
                        <a:rPr lang="en-ZA" sz="1200" baseline="0" dirty="0" smtClean="0">
                          <a:latin typeface="Arial" pitchFamily="34" charset="0"/>
                          <a:cs typeface="Arial" pitchFamily="34" charset="0"/>
                        </a:rPr>
                        <a:t>(KSD)</a:t>
                      </a:r>
                      <a:endParaRPr lang="en-ZA" sz="1200" dirty="0" smtClean="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latin typeface="Arial" pitchFamily="34" charset="0"/>
                          <a:cs typeface="Arial" pitchFamily="34" charset="0"/>
                        </a:rPr>
                        <a:t> 600 </a:t>
                      </a:r>
                    </a:p>
                  </a:txBody>
                  <a:tcPr marL="91422" marR="91422" marT="45711" marB="45711">
                    <a:solidFill>
                      <a:schemeClr val="accent3">
                        <a:lumMod val="40000"/>
                        <a:lumOff val="60000"/>
                      </a:schemeClr>
                    </a:solidFill>
                  </a:tcPr>
                </a:tc>
                <a:tc vMerge="1">
                  <a:txBody>
                    <a:bodyPr/>
                    <a:lstStyle/>
                    <a:p>
                      <a:endParaRPr lang="en-ZA" dirty="0"/>
                    </a:p>
                  </a:txBody>
                  <a:tcPr/>
                </a:tc>
              </a:tr>
              <a:tr h="457128">
                <a:tc>
                  <a:txBody>
                    <a:bodyPr/>
                    <a:lstStyle/>
                    <a:p>
                      <a:r>
                        <a:rPr lang="en-ZA" sz="1200" dirty="0" smtClean="0">
                          <a:latin typeface="Arial" pitchFamily="34" charset="0"/>
                          <a:cs typeface="Arial" pitchFamily="34" charset="0"/>
                        </a:rPr>
                        <a:t>Total </a:t>
                      </a:r>
                      <a:endParaRPr lang="en-ZA" sz="1200" dirty="0">
                        <a:latin typeface="Arial" pitchFamily="34" charset="0"/>
                        <a:cs typeface="Arial" pitchFamily="34" charset="0"/>
                      </a:endParaRPr>
                    </a:p>
                  </a:txBody>
                  <a:tcPr marL="91422" marR="91422" marT="45711" marB="45711" anchor="ctr">
                    <a:solidFill>
                      <a:schemeClr val="accent3">
                        <a:lumMod val="40000"/>
                        <a:lumOff val="60000"/>
                      </a:schemeClr>
                    </a:solidFill>
                  </a:tcPr>
                </a:tc>
                <a:tc>
                  <a:txBody>
                    <a:bodyPr/>
                    <a:lstStyle/>
                    <a:p>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b="1" i="0" u="none" strike="noStrike" dirty="0" smtClean="0">
                          <a:solidFill>
                            <a:srgbClr val="000000"/>
                          </a:solidFill>
                          <a:latin typeface="Arial" pitchFamily="34" charset="0"/>
                          <a:cs typeface="Arial" pitchFamily="34" charset="0"/>
                        </a:rPr>
                        <a:t>5 844</a:t>
                      </a:r>
                    </a:p>
                    <a:p>
                      <a:pPr algn="ctr"/>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c>
                  <a:txBody>
                    <a:bodyPr/>
                    <a:lstStyle/>
                    <a:p>
                      <a:endParaRPr lang="en-ZA" sz="1200" dirty="0">
                        <a:latin typeface="Arial" pitchFamily="34" charset="0"/>
                        <a:cs typeface="Arial" pitchFamily="34" charset="0"/>
                      </a:endParaRPr>
                    </a:p>
                  </a:txBody>
                  <a:tcPr marL="91422" marR="91422" marT="45711" marB="45711">
                    <a:solidFill>
                      <a:schemeClr val="accent3">
                        <a:lumMod val="40000"/>
                        <a:lumOff val="60000"/>
                      </a:schemeClr>
                    </a:solidFill>
                  </a:tcPr>
                </a:tc>
              </a:tr>
            </a:tbl>
          </a:graphicData>
        </a:graphic>
      </p:graphicFrame>
      <p:sp>
        <p:nvSpPr>
          <p:cNvPr id="6" name="Slide Number Placeholder 3"/>
          <p:cNvSpPr>
            <a:spLocks noGrp="1"/>
          </p:cNvSpPr>
          <p:nvPr>
            <p:ph type="sldNum" sz="quarter" idx="12"/>
          </p:nvPr>
        </p:nvSpPr>
        <p:spPr bwMode="auto">
          <a:xfrm>
            <a:off x="65532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49327D55-976F-4171-9404-4A2160EFADBA}" type="slidenum">
              <a:rPr lang="en-US" sz="1400" smtClean="0"/>
              <a:pPr algn="r" eaLnBrk="1" hangingPunct="1"/>
              <a:t>62</a:t>
            </a:fld>
            <a:endParaRPr lang="en-US" sz="14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2"/>
          <p:cNvSpPr>
            <a:spLocks noGrp="1"/>
          </p:cNvSpPr>
          <p:nvPr>
            <p:ph type="body" idx="1"/>
          </p:nvPr>
        </p:nvSpPr>
        <p:spPr bwMode="auto">
          <a:xfrm>
            <a:off x="1477963" y="136525"/>
            <a:ext cx="7529512" cy="7429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ZA" sz="2400" smtClean="0">
                <a:solidFill>
                  <a:schemeClr val="tx1"/>
                </a:solidFill>
                <a:latin typeface="Arial" pitchFamily="34" charset="0"/>
                <a:cs typeface="Arial" pitchFamily="34" charset="0"/>
              </a:rPr>
              <a:t>Projects associated with Special Drought allocation from National Treasury (R 50.6 million)</a:t>
            </a:r>
          </a:p>
        </p:txBody>
      </p:sp>
      <p:graphicFrame>
        <p:nvGraphicFramePr>
          <p:cNvPr id="5" name="Table 4"/>
          <p:cNvGraphicFramePr>
            <a:graphicFrameLocks noGrp="1"/>
          </p:cNvGraphicFramePr>
          <p:nvPr>
            <p:extLst>
              <p:ext uri="{D42A27DB-BD31-4B8C-83A1-F6EECF244321}">
                <p14:modId xmlns:p14="http://schemas.microsoft.com/office/powerpoint/2010/main" xmlns="" val="3350129734"/>
              </p:ext>
            </p:extLst>
          </p:nvPr>
        </p:nvGraphicFramePr>
        <p:xfrm>
          <a:off x="1477963" y="954088"/>
          <a:ext cx="7392987" cy="3127764"/>
        </p:xfrm>
        <a:graphic>
          <a:graphicData uri="http://schemas.openxmlformats.org/drawingml/2006/table">
            <a:tbl>
              <a:tblPr firstRow="1" bandRow="1">
                <a:tableStyleId>{5C22544A-7EE6-4342-B048-85BDC9FD1C3A}</a:tableStyleId>
              </a:tblPr>
              <a:tblGrid>
                <a:gridCol w="1336574"/>
                <a:gridCol w="1012541"/>
                <a:gridCol w="2565024"/>
                <a:gridCol w="1153753"/>
                <a:gridCol w="1325095"/>
              </a:tblGrid>
              <a:tr h="500975">
                <a:tc>
                  <a:txBody>
                    <a:bodyPr/>
                    <a:lstStyle/>
                    <a:p>
                      <a:r>
                        <a:rPr lang="en-ZA" sz="1200" dirty="0" smtClean="0">
                          <a:latin typeface="Arial" pitchFamily="34" charset="0"/>
                          <a:cs typeface="Arial" pitchFamily="34" charset="0"/>
                        </a:rPr>
                        <a:t>Programme</a:t>
                      </a:r>
                      <a:endParaRPr lang="en-ZA" sz="1200" dirty="0">
                        <a:latin typeface="Arial" pitchFamily="34" charset="0"/>
                        <a:cs typeface="Arial" pitchFamily="34" charset="0"/>
                      </a:endParaRPr>
                    </a:p>
                  </a:txBody>
                  <a:tcPr marL="91448" marR="91448" marT="45705" marB="45705">
                    <a:solidFill>
                      <a:schemeClr val="accent3"/>
                    </a:solidFill>
                  </a:tcPr>
                </a:tc>
                <a:tc>
                  <a:txBody>
                    <a:bodyPr/>
                    <a:lstStyle/>
                    <a:p>
                      <a:r>
                        <a:rPr lang="en-ZA" sz="1200" dirty="0" smtClean="0">
                          <a:latin typeface="Arial" pitchFamily="34" charset="0"/>
                          <a:cs typeface="Arial" pitchFamily="34" charset="0"/>
                        </a:rPr>
                        <a:t>Province</a:t>
                      </a:r>
                      <a:endParaRPr lang="en-ZA" sz="1200" dirty="0">
                        <a:latin typeface="Arial" pitchFamily="34" charset="0"/>
                        <a:cs typeface="Arial" pitchFamily="34" charset="0"/>
                      </a:endParaRPr>
                    </a:p>
                  </a:txBody>
                  <a:tcPr marL="91448" marR="91448" marT="45705" marB="45705">
                    <a:solidFill>
                      <a:schemeClr val="accent3"/>
                    </a:solidFill>
                  </a:tcPr>
                </a:tc>
                <a:tc>
                  <a:txBody>
                    <a:bodyPr/>
                    <a:lstStyle/>
                    <a:p>
                      <a:r>
                        <a:rPr lang="en-ZA" sz="1200" dirty="0" smtClean="0">
                          <a:latin typeface="Arial" pitchFamily="34" charset="0"/>
                          <a:cs typeface="Arial" pitchFamily="34" charset="0"/>
                        </a:rPr>
                        <a:t>Municipality</a:t>
                      </a:r>
                      <a:endParaRPr lang="en-ZA" sz="1200" dirty="0">
                        <a:latin typeface="Arial" pitchFamily="34" charset="0"/>
                        <a:cs typeface="Arial" pitchFamily="34" charset="0"/>
                      </a:endParaRPr>
                    </a:p>
                  </a:txBody>
                  <a:tcPr marL="91448" marR="91448" marT="45705" marB="45705">
                    <a:solidFill>
                      <a:schemeClr val="accent3"/>
                    </a:solidFill>
                  </a:tcPr>
                </a:tc>
                <a:tc>
                  <a:txBody>
                    <a:bodyPr/>
                    <a:lstStyle/>
                    <a:p>
                      <a:r>
                        <a:rPr lang="en-ZA" sz="1200" dirty="0" smtClean="0">
                          <a:latin typeface="Arial" pitchFamily="34" charset="0"/>
                          <a:cs typeface="Arial" pitchFamily="34" charset="0"/>
                        </a:rPr>
                        <a:t>Actual Expenditure</a:t>
                      </a:r>
                    </a:p>
                    <a:p>
                      <a:r>
                        <a:rPr lang="en-ZA" sz="1200" dirty="0" smtClean="0">
                          <a:latin typeface="Arial" pitchFamily="34" charset="0"/>
                          <a:cs typeface="Arial" pitchFamily="34" charset="0"/>
                        </a:rPr>
                        <a:t>R‘000</a:t>
                      </a:r>
                      <a:endParaRPr lang="en-ZA" sz="1200" dirty="0">
                        <a:latin typeface="Arial" pitchFamily="34" charset="0"/>
                        <a:cs typeface="Arial" pitchFamily="34" charset="0"/>
                      </a:endParaRPr>
                    </a:p>
                  </a:txBody>
                  <a:tcPr marL="91448" marR="91448" marT="45705" marB="45705">
                    <a:solidFill>
                      <a:schemeClr val="accent3"/>
                    </a:solidFill>
                  </a:tcPr>
                </a:tc>
                <a:tc>
                  <a:txBody>
                    <a:bodyPr/>
                    <a:lstStyle/>
                    <a:p>
                      <a:r>
                        <a:rPr lang="en-ZA" sz="1200" dirty="0" smtClean="0">
                          <a:latin typeface="Arial" pitchFamily="34" charset="0"/>
                          <a:cs typeface="Arial" pitchFamily="34" charset="0"/>
                        </a:rPr>
                        <a:t>Reason for</a:t>
                      </a:r>
                      <a:r>
                        <a:rPr lang="en-ZA" sz="1200" baseline="0" dirty="0" smtClean="0">
                          <a:latin typeface="Arial" pitchFamily="34" charset="0"/>
                          <a:cs typeface="Arial" pitchFamily="34" charset="0"/>
                        </a:rPr>
                        <a:t> reallocation</a:t>
                      </a:r>
                      <a:endParaRPr lang="en-ZA" sz="1200" dirty="0">
                        <a:latin typeface="Arial" pitchFamily="34" charset="0"/>
                        <a:cs typeface="Arial" pitchFamily="34" charset="0"/>
                      </a:endParaRPr>
                    </a:p>
                  </a:txBody>
                  <a:tcPr marL="91448" marR="91448" marT="45705" marB="45705">
                    <a:solidFill>
                      <a:schemeClr val="accent3"/>
                    </a:solidFill>
                  </a:tcPr>
                </a:tc>
              </a:tr>
              <a:tr h="214690">
                <a:tc rowSpan="9">
                  <a:txBody>
                    <a:bodyPr/>
                    <a:lstStyle/>
                    <a:p>
                      <a:pPr algn="ctr"/>
                      <a:r>
                        <a:rPr lang="en-ZA" sz="1200" dirty="0" smtClean="0">
                          <a:latin typeface="Arial" pitchFamily="34" charset="0"/>
                          <a:cs typeface="Arial" pitchFamily="34" charset="0"/>
                        </a:rPr>
                        <a:t>Unforeseen</a:t>
                      </a:r>
                      <a:r>
                        <a:rPr lang="en-ZA" sz="1200" baseline="0" dirty="0" smtClean="0">
                          <a:latin typeface="Arial" pitchFamily="34" charset="0"/>
                          <a:cs typeface="Arial" pitchFamily="34" charset="0"/>
                        </a:rPr>
                        <a:t> and Unavoidable</a:t>
                      </a:r>
                      <a:endParaRPr lang="en-ZA" sz="1200" dirty="0" smtClean="0">
                        <a:latin typeface="Arial" pitchFamily="34" charset="0"/>
                        <a:cs typeface="Arial" pitchFamily="34" charset="0"/>
                      </a:endParaRPr>
                    </a:p>
                    <a:p>
                      <a:pPr algn="ctr"/>
                      <a:endParaRPr lang="en-ZA" sz="1200" dirty="0" smtClean="0">
                        <a:latin typeface="Arial" pitchFamily="34" charset="0"/>
                        <a:cs typeface="Arial" pitchFamily="34" charset="0"/>
                      </a:endParaRPr>
                    </a:p>
                    <a:p>
                      <a:pPr algn="ctr"/>
                      <a:endParaRPr lang="en-ZA" sz="1200" dirty="0">
                        <a:latin typeface="Arial" pitchFamily="34" charset="0"/>
                        <a:cs typeface="Arial" pitchFamily="34" charset="0"/>
                      </a:endParaRPr>
                    </a:p>
                  </a:txBody>
                  <a:tcPr marL="91448" marR="91448" marT="45705" marB="45705" anchor="ctr">
                    <a:solidFill>
                      <a:schemeClr val="accent3">
                        <a:lumMod val="40000"/>
                        <a:lumOff val="60000"/>
                      </a:schemeClr>
                    </a:solidFill>
                  </a:tcPr>
                </a:tc>
                <a:tc rowSpan="8">
                  <a:txBody>
                    <a:bodyPr/>
                    <a:lstStyle/>
                    <a:p>
                      <a:pPr algn="l" fontAlgn="b"/>
                      <a:r>
                        <a:rPr lang="en-ZA" sz="1200" b="0" i="0" u="none" strike="noStrike" dirty="0" smtClean="0">
                          <a:solidFill>
                            <a:srgbClr val="000000"/>
                          </a:solidFill>
                          <a:latin typeface="Arial" pitchFamily="34" charset="0"/>
                          <a:cs typeface="Arial" pitchFamily="34" charset="0"/>
                        </a:rPr>
                        <a:t>North West</a:t>
                      </a:r>
                      <a:endParaRPr lang="en-ZA" sz="1200" b="0" i="0" u="none" strike="noStrike" dirty="0">
                        <a:solidFill>
                          <a:srgbClr val="000000"/>
                        </a:solidFill>
                        <a:latin typeface="Arial" pitchFamily="34" charset="0"/>
                        <a:cs typeface="Arial" pitchFamily="34" charset="0"/>
                      </a:endParaRPr>
                    </a:p>
                  </a:txBody>
                  <a:tcPr marL="9526" marR="9526" marT="9522" marB="0" anchor="ctr">
                    <a:solidFill>
                      <a:schemeClr val="accent3">
                        <a:lumMod val="40000"/>
                        <a:lumOff val="60000"/>
                      </a:schemeClr>
                    </a:solidFill>
                  </a:tcPr>
                </a:tc>
                <a:tc>
                  <a:txBody>
                    <a:bodyPr/>
                    <a:lstStyle/>
                    <a:p>
                      <a:pPr algn="l"/>
                      <a:r>
                        <a:rPr lang="en-ZA" sz="1200" dirty="0" smtClean="0">
                          <a:latin typeface="Arial" pitchFamily="34" charset="0"/>
                          <a:cs typeface="Arial" pitchFamily="34" charset="0"/>
                        </a:rPr>
                        <a:t>Kgetleng Rivier Local Municipality</a:t>
                      </a:r>
                      <a:endParaRPr lang="en-ZA" sz="1200" dirty="0">
                        <a:latin typeface="Arial" pitchFamily="34" charset="0"/>
                        <a:cs typeface="Arial" pitchFamily="34" charset="0"/>
                      </a:endParaRPr>
                    </a:p>
                  </a:txBody>
                  <a:tcPr marL="91448" marR="91448" marT="45705" marB="45705">
                    <a:solidFill>
                      <a:schemeClr val="accent3">
                        <a:lumMod val="40000"/>
                        <a:lumOff val="60000"/>
                      </a:schemeClr>
                    </a:solidFill>
                  </a:tcPr>
                </a:tc>
                <a:tc>
                  <a:txBody>
                    <a:bodyPr/>
                    <a:lstStyle/>
                    <a:p>
                      <a:pPr algn="r" fontAlgn="b"/>
                      <a:r>
                        <a:rPr lang="en-ZA" sz="1200" b="0" i="0" u="none" strike="noStrike" dirty="0" smtClean="0">
                          <a:solidFill>
                            <a:srgbClr val="000000"/>
                          </a:solidFill>
                          <a:latin typeface="Arial" pitchFamily="34" charset="0"/>
                          <a:cs typeface="Arial" pitchFamily="34" charset="0"/>
                        </a:rPr>
                        <a:t>5 311</a:t>
                      </a:r>
                      <a:endParaRPr lang="en-ZA" sz="1200" b="0" i="0" u="none" strike="noStrike" dirty="0">
                        <a:solidFill>
                          <a:srgbClr val="000000"/>
                        </a:solidFill>
                        <a:latin typeface="Arial" pitchFamily="34" charset="0"/>
                        <a:cs typeface="Arial" pitchFamily="34" charset="0"/>
                      </a:endParaRPr>
                    </a:p>
                  </a:txBody>
                  <a:tcPr marL="9526" marR="9526" marT="9522" marB="0" anchor="ctr">
                    <a:solidFill>
                      <a:schemeClr val="accent3">
                        <a:lumMod val="40000"/>
                        <a:lumOff val="60000"/>
                      </a:schemeClr>
                    </a:solidFill>
                  </a:tcPr>
                </a:tc>
                <a:tc row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u="none" strike="noStrike" dirty="0" smtClean="0">
                          <a:effectLst/>
                          <a:latin typeface="Arial" pitchFamily="34" charset="0"/>
                          <a:cs typeface="Arial" pitchFamily="34" charset="0"/>
                        </a:rPr>
                        <a:t>Drought</a:t>
                      </a:r>
                      <a:r>
                        <a:rPr lang="en-ZA" sz="1200" u="none" strike="noStrike" baseline="0" dirty="0" smtClean="0">
                          <a:effectLst/>
                          <a:latin typeface="Arial" pitchFamily="34" charset="0"/>
                          <a:cs typeface="Arial" pitchFamily="34" charset="0"/>
                        </a:rPr>
                        <a:t> intervention                               Reallocation to  towards water tankering</a:t>
                      </a:r>
                      <a:endParaRPr lang="en-ZA" sz="1200" b="0" i="0" u="none" strike="noStrike" dirty="0" smtClean="0">
                        <a:solidFill>
                          <a:srgbClr val="000000"/>
                        </a:solidFill>
                        <a:effectLst/>
                        <a:latin typeface="Arial" pitchFamily="34" charset="0"/>
                        <a:cs typeface="Arial" pitchFamily="34" charset="0"/>
                      </a:endParaRPr>
                    </a:p>
                    <a:p>
                      <a:endParaRPr lang="en-ZA" sz="1200" dirty="0">
                        <a:latin typeface="Arial" pitchFamily="34" charset="0"/>
                        <a:cs typeface="Arial" pitchFamily="34" charset="0"/>
                      </a:endParaRPr>
                    </a:p>
                  </a:txBody>
                  <a:tcPr marL="91448" marR="91448" marT="45705" marB="45705" anchor="ctr">
                    <a:solidFill>
                      <a:schemeClr val="accent3">
                        <a:lumMod val="40000"/>
                        <a:lumOff val="60000"/>
                      </a:schemeClr>
                    </a:solidFill>
                  </a:tcPr>
                </a:tc>
              </a:tr>
              <a:tr h="150595">
                <a:tc vMerge="1">
                  <a:txBody>
                    <a:bodyPr/>
                    <a:lstStyle/>
                    <a:p>
                      <a:pPr algn="ctr"/>
                      <a:endParaRPr lang="en-ZA" dirty="0"/>
                    </a:p>
                  </a:txBody>
                  <a:tcPr anchor="ctr"/>
                </a:tc>
                <a:tc vMerge="1">
                  <a:txBody>
                    <a:bodyPr/>
                    <a:lstStyle/>
                    <a:p>
                      <a:endParaRPr lang="en-ZA" sz="1800" dirty="0"/>
                    </a:p>
                  </a:txBody>
                  <a:tcPr marL="91437" marR="91437"/>
                </a:tc>
                <a:tc>
                  <a:txBody>
                    <a:bodyPr/>
                    <a:lstStyle/>
                    <a:p>
                      <a:pPr algn="l" fontAlgn="b"/>
                      <a:r>
                        <a:rPr lang="en-ZA" sz="1200" b="0" i="0" u="none" strike="noStrike" dirty="0" smtClean="0">
                          <a:solidFill>
                            <a:srgbClr val="000000"/>
                          </a:solidFill>
                          <a:latin typeface="Arial" pitchFamily="34" charset="0"/>
                          <a:cs typeface="Arial" pitchFamily="34" charset="0"/>
                        </a:rPr>
                        <a:t>Moses Kotane Local Municipality</a:t>
                      </a:r>
                      <a:endParaRPr lang="en-ZA" sz="1200" b="0" i="0" u="none" strike="noStrike" dirty="0">
                        <a:solidFill>
                          <a:srgbClr val="000000"/>
                        </a:solidFill>
                        <a:latin typeface="Arial" pitchFamily="34" charset="0"/>
                        <a:cs typeface="Arial" pitchFamily="34" charset="0"/>
                      </a:endParaRPr>
                    </a:p>
                  </a:txBody>
                  <a:tcPr marL="9526" marR="9526" marT="9522" marB="0" anchor="b">
                    <a:solidFill>
                      <a:schemeClr val="accent3">
                        <a:lumMod val="40000"/>
                        <a:lumOff val="60000"/>
                      </a:schemeClr>
                    </a:solidFill>
                  </a:tcPr>
                </a:tc>
                <a:tc>
                  <a:txBody>
                    <a:bodyPr/>
                    <a:lstStyle/>
                    <a:p>
                      <a:pPr algn="r" fontAlgn="b"/>
                      <a:r>
                        <a:rPr lang="en-ZA" sz="1200" b="0" i="0" u="none" strike="noStrike" dirty="0" smtClean="0">
                          <a:solidFill>
                            <a:srgbClr val="000000"/>
                          </a:solidFill>
                          <a:latin typeface="Arial" pitchFamily="34" charset="0"/>
                          <a:cs typeface="Arial" pitchFamily="34" charset="0"/>
                        </a:rPr>
                        <a:t>788</a:t>
                      </a:r>
                      <a:endParaRPr lang="en-ZA" sz="1200" b="0" i="0" u="none" strike="noStrike" dirty="0">
                        <a:solidFill>
                          <a:srgbClr val="000000"/>
                        </a:solidFill>
                        <a:latin typeface="Arial" pitchFamily="34" charset="0"/>
                        <a:cs typeface="Arial" pitchFamily="34" charset="0"/>
                      </a:endParaRPr>
                    </a:p>
                  </a:txBody>
                  <a:tcPr marL="9526" marR="9526" marT="9522" marB="0" anchor="ctr">
                    <a:solidFill>
                      <a:schemeClr val="accent3">
                        <a:lumMod val="40000"/>
                        <a:lumOff val="60000"/>
                      </a:schemeClr>
                    </a:solidFill>
                  </a:tcPr>
                </a:tc>
                <a:tc vMerge="1">
                  <a:txBody>
                    <a:bodyPr/>
                    <a:lstStyle/>
                    <a:p>
                      <a:endParaRPr lang="en-ZA" sz="1800" dirty="0"/>
                    </a:p>
                  </a:txBody>
                  <a:tcPr marL="91437" marR="91437"/>
                </a:tc>
              </a:tr>
              <a:tr h="150595">
                <a:tc vMerge="1">
                  <a:txBody>
                    <a:bodyPr/>
                    <a:lstStyle/>
                    <a:p>
                      <a:pPr algn="ctr"/>
                      <a:endParaRPr lang="en-ZA" dirty="0"/>
                    </a:p>
                  </a:txBody>
                  <a:tcPr anchor="ctr"/>
                </a:tc>
                <a:tc vMerge="1">
                  <a:txBody>
                    <a:bodyPr/>
                    <a:lstStyle/>
                    <a:p>
                      <a:endParaRPr lang="en-ZA" sz="1800" dirty="0"/>
                    </a:p>
                  </a:txBody>
                  <a:tcPr marL="91437" marR="91437"/>
                </a:tc>
                <a:tc>
                  <a:txBody>
                    <a:bodyPr/>
                    <a:lstStyle/>
                    <a:p>
                      <a:pPr algn="l" fontAlgn="b"/>
                      <a:r>
                        <a:rPr lang="en-ZA" sz="1200" b="0" i="0" u="none" strike="noStrike" dirty="0" smtClean="0">
                          <a:solidFill>
                            <a:srgbClr val="000000"/>
                          </a:solidFill>
                          <a:latin typeface="Arial" pitchFamily="34" charset="0"/>
                          <a:cs typeface="Arial" pitchFamily="34" charset="0"/>
                        </a:rPr>
                        <a:t>Mamusa Local Municipality</a:t>
                      </a:r>
                      <a:endParaRPr lang="en-ZA" sz="1200" b="0" i="0" u="none" strike="noStrike" dirty="0">
                        <a:solidFill>
                          <a:srgbClr val="000000"/>
                        </a:solidFill>
                        <a:latin typeface="Arial" pitchFamily="34" charset="0"/>
                        <a:cs typeface="Arial" pitchFamily="34" charset="0"/>
                      </a:endParaRPr>
                    </a:p>
                  </a:txBody>
                  <a:tcPr marL="9526" marR="9526" marT="9522" marB="0" anchor="b">
                    <a:solidFill>
                      <a:schemeClr val="accent3">
                        <a:lumMod val="40000"/>
                        <a:lumOff val="60000"/>
                      </a:schemeClr>
                    </a:solidFill>
                  </a:tcPr>
                </a:tc>
                <a:tc>
                  <a:txBody>
                    <a:bodyPr/>
                    <a:lstStyle/>
                    <a:p>
                      <a:pPr algn="r" fontAlgn="b"/>
                      <a:r>
                        <a:rPr lang="en-ZA" sz="1200" b="0" i="0" u="none" strike="noStrike" dirty="0" smtClean="0">
                          <a:solidFill>
                            <a:srgbClr val="000000"/>
                          </a:solidFill>
                          <a:latin typeface="Arial" pitchFamily="34" charset="0"/>
                          <a:cs typeface="Arial" pitchFamily="34" charset="0"/>
                        </a:rPr>
                        <a:t>3 406</a:t>
                      </a:r>
                      <a:endParaRPr lang="en-ZA" sz="1200" b="0" i="0" u="none" strike="noStrike" dirty="0">
                        <a:solidFill>
                          <a:srgbClr val="000000"/>
                        </a:solidFill>
                        <a:latin typeface="Arial" pitchFamily="34" charset="0"/>
                        <a:cs typeface="Arial" pitchFamily="34" charset="0"/>
                      </a:endParaRPr>
                    </a:p>
                  </a:txBody>
                  <a:tcPr marL="9526" marR="9526" marT="9522" marB="0" anchor="ctr">
                    <a:solidFill>
                      <a:schemeClr val="accent3">
                        <a:lumMod val="40000"/>
                        <a:lumOff val="60000"/>
                      </a:schemeClr>
                    </a:solidFill>
                  </a:tcPr>
                </a:tc>
                <a:tc vMerge="1">
                  <a:txBody>
                    <a:bodyPr/>
                    <a:lstStyle/>
                    <a:p>
                      <a:endParaRPr lang="en-ZA" sz="1800" dirty="0"/>
                    </a:p>
                  </a:txBody>
                  <a:tcPr marL="91437" marR="91437"/>
                </a:tc>
              </a:tr>
              <a:tr h="214690">
                <a:tc vMerge="1">
                  <a:txBody>
                    <a:bodyPr/>
                    <a:lstStyle/>
                    <a:p>
                      <a:endParaRPr lang="en-ZA" dirty="0"/>
                    </a:p>
                  </a:txBody>
                  <a:tcPr/>
                </a:tc>
                <a:tc vMerge="1">
                  <a:txBody>
                    <a:bodyPr/>
                    <a:lstStyle/>
                    <a:p>
                      <a:endParaRPr lang="en-ZA" sz="1800" dirty="0"/>
                    </a:p>
                  </a:txBody>
                  <a:tcPr marL="91437" marR="91437"/>
                </a:tc>
                <a:tc>
                  <a:txBody>
                    <a:bodyPr/>
                    <a:lstStyle/>
                    <a:p>
                      <a:pPr algn="l"/>
                      <a:r>
                        <a:rPr lang="en-ZA" sz="1200" dirty="0" smtClean="0">
                          <a:latin typeface="Arial" pitchFamily="34" charset="0"/>
                          <a:cs typeface="Arial" pitchFamily="34" charset="0"/>
                        </a:rPr>
                        <a:t>Mahikeng Local Municipality </a:t>
                      </a:r>
                      <a:endParaRPr lang="en-ZA" sz="1200" dirty="0">
                        <a:latin typeface="Arial" pitchFamily="34" charset="0"/>
                        <a:cs typeface="Arial" pitchFamily="34" charset="0"/>
                      </a:endParaRPr>
                    </a:p>
                  </a:txBody>
                  <a:tcPr marL="91448" marR="91448" marT="45705" marB="45705">
                    <a:solidFill>
                      <a:schemeClr val="accent3">
                        <a:lumMod val="40000"/>
                        <a:lumOff val="60000"/>
                      </a:schemeClr>
                    </a:solidFill>
                  </a:tcPr>
                </a:tc>
                <a:tc>
                  <a:txBody>
                    <a:bodyPr/>
                    <a:lstStyle/>
                    <a:p>
                      <a:pPr algn="r"/>
                      <a:r>
                        <a:rPr lang="en-ZA" sz="1200" dirty="0" smtClean="0">
                          <a:latin typeface="Arial" pitchFamily="34" charset="0"/>
                          <a:cs typeface="Arial" pitchFamily="34" charset="0"/>
                        </a:rPr>
                        <a:t>    4 464</a:t>
                      </a:r>
                      <a:endParaRPr lang="en-ZA" sz="1200" dirty="0">
                        <a:latin typeface="Arial" pitchFamily="34" charset="0"/>
                        <a:cs typeface="Arial" pitchFamily="34" charset="0"/>
                      </a:endParaRPr>
                    </a:p>
                  </a:txBody>
                  <a:tcPr marL="91448" marR="91448" marT="45705" marB="45705" anchor="ctr">
                    <a:solidFill>
                      <a:schemeClr val="accent3">
                        <a:lumMod val="40000"/>
                        <a:lumOff val="60000"/>
                      </a:schemeClr>
                    </a:solidFill>
                  </a:tcPr>
                </a:tc>
                <a:tc vMerge="1">
                  <a:txBody>
                    <a:bodyPr/>
                    <a:lstStyle/>
                    <a:p>
                      <a:endParaRPr lang="en-ZA" sz="1800" dirty="0"/>
                    </a:p>
                  </a:txBody>
                  <a:tcPr marL="91437" marR="91437"/>
                </a:tc>
              </a:tr>
              <a:tr h="357833">
                <a:tc vMerge="1">
                  <a:txBody>
                    <a:bodyPr/>
                    <a:lstStyle/>
                    <a:p>
                      <a:endParaRPr lang="en-ZA" dirty="0"/>
                    </a:p>
                  </a:txBody>
                  <a:tcPr/>
                </a:tc>
                <a:tc vMerge="1">
                  <a:txBody>
                    <a:bodyPr/>
                    <a:lstStyle/>
                    <a:p>
                      <a:endParaRPr lang="en-ZA" sz="1800" dirty="0"/>
                    </a:p>
                  </a:txBody>
                  <a:tcPr marL="91437" marR="91437"/>
                </a:tc>
                <a:tc>
                  <a:txBody>
                    <a:bodyPr/>
                    <a:lstStyle/>
                    <a:p>
                      <a:pPr algn="l"/>
                      <a:r>
                        <a:rPr lang="en-ZA" sz="1200" dirty="0" smtClean="0">
                          <a:latin typeface="Arial" pitchFamily="34" charset="0"/>
                          <a:cs typeface="Arial" pitchFamily="34" charset="0"/>
                        </a:rPr>
                        <a:t>Ramotshere Moiloa Local Municipality </a:t>
                      </a:r>
                      <a:endParaRPr lang="en-ZA" sz="1200" dirty="0">
                        <a:latin typeface="Arial" pitchFamily="34" charset="0"/>
                        <a:cs typeface="Arial" pitchFamily="34" charset="0"/>
                      </a:endParaRPr>
                    </a:p>
                  </a:txBody>
                  <a:tcPr marL="91448" marR="91448" marT="45705" marB="45705">
                    <a:solidFill>
                      <a:schemeClr val="accent3">
                        <a:lumMod val="40000"/>
                        <a:lumOff val="60000"/>
                      </a:schemeClr>
                    </a:solidFill>
                  </a:tcPr>
                </a:tc>
                <a:tc>
                  <a:txBody>
                    <a:bodyPr/>
                    <a:lstStyle/>
                    <a:p>
                      <a:pPr algn="r"/>
                      <a:r>
                        <a:rPr lang="en-ZA" sz="1200" dirty="0" smtClean="0">
                          <a:latin typeface="Arial" pitchFamily="34" charset="0"/>
                          <a:cs typeface="Arial" pitchFamily="34" charset="0"/>
                        </a:rPr>
                        <a:t>1 020</a:t>
                      </a:r>
                      <a:endParaRPr lang="en-ZA" sz="1200" dirty="0">
                        <a:latin typeface="Arial" pitchFamily="34" charset="0"/>
                        <a:cs typeface="Arial" pitchFamily="34" charset="0"/>
                      </a:endParaRPr>
                    </a:p>
                  </a:txBody>
                  <a:tcPr marL="91448" marR="91448" marT="45705" marB="45705" anchor="ctr">
                    <a:solidFill>
                      <a:schemeClr val="accent3">
                        <a:lumMod val="40000"/>
                        <a:lumOff val="60000"/>
                      </a:schemeClr>
                    </a:solidFill>
                  </a:tcPr>
                </a:tc>
                <a:tc vMerge="1">
                  <a:txBody>
                    <a:bodyPr/>
                    <a:lstStyle/>
                    <a:p>
                      <a:endParaRPr lang="en-ZA" sz="1800" dirty="0"/>
                    </a:p>
                  </a:txBody>
                  <a:tcPr marL="91437" marR="91437"/>
                </a:tc>
              </a:tr>
              <a:tr h="214690">
                <a:tc vMerge="1">
                  <a:txBody>
                    <a:bodyPr/>
                    <a:lstStyle/>
                    <a:p>
                      <a:endParaRPr lang="en-ZA"/>
                    </a:p>
                  </a:txBody>
                  <a:tcPr/>
                </a:tc>
                <a:tc vMerge="1">
                  <a:txBody>
                    <a:bodyPr/>
                    <a:lstStyle/>
                    <a:p>
                      <a:endParaRPr lang="en-ZA"/>
                    </a:p>
                  </a:txBody>
                  <a:tcPr/>
                </a:tc>
                <a:tc>
                  <a:txBody>
                    <a:bodyPr/>
                    <a:lstStyle/>
                    <a:p>
                      <a:pPr algn="l"/>
                      <a:r>
                        <a:rPr lang="en-ZA" sz="1200" dirty="0" smtClean="0">
                          <a:latin typeface="Arial" pitchFamily="34" charset="0"/>
                          <a:cs typeface="Arial" pitchFamily="34" charset="0"/>
                        </a:rPr>
                        <a:t>Ratlou Local municipality </a:t>
                      </a:r>
                      <a:endParaRPr lang="en-ZA" sz="1200" dirty="0">
                        <a:latin typeface="Arial" pitchFamily="34" charset="0"/>
                        <a:cs typeface="Arial" pitchFamily="34" charset="0"/>
                      </a:endParaRPr>
                    </a:p>
                  </a:txBody>
                  <a:tcPr marL="91448" marR="91448" marT="45705" marB="45705">
                    <a:solidFill>
                      <a:schemeClr val="accent3">
                        <a:lumMod val="40000"/>
                        <a:lumOff val="60000"/>
                      </a:schemeClr>
                    </a:solidFill>
                  </a:tcPr>
                </a:tc>
                <a:tc>
                  <a:txBody>
                    <a:bodyPr/>
                    <a:lstStyle/>
                    <a:p>
                      <a:pPr algn="r"/>
                      <a:r>
                        <a:rPr lang="en-ZA" sz="1200" dirty="0" smtClean="0">
                          <a:latin typeface="Arial" pitchFamily="34" charset="0"/>
                          <a:cs typeface="Arial" pitchFamily="34" charset="0"/>
                        </a:rPr>
                        <a:t>1879</a:t>
                      </a:r>
                      <a:endParaRPr lang="en-ZA" sz="1200" dirty="0">
                        <a:latin typeface="Arial" pitchFamily="34" charset="0"/>
                        <a:cs typeface="Arial" pitchFamily="34" charset="0"/>
                      </a:endParaRPr>
                    </a:p>
                  </a:txBody>
                  <a:tcPr marL="91448" marR="91448" marT="45705" marB="45705" anchor="ctr">
                    <a:solidFill>
                      <a:schemeClr val="accent3">
                        <a:lumMod val="40000"/>
                        <a:lumOff val="60000"/>
                      </a:schemeClr>
                    </a:solidFill>
                  </a:tcPr>
                </a:tc>
                <a:tc vMerge="1">
                  <a:txBody>
                    <a:bodyPr/>
                    <a:lstStyle/>
                    <a:p>
                      <a:endParaRPr lang="en-ZA" sz="1800" dirty="0"/>
                    </a:p>
                  </a:txBody>
                  <a:tcPr marL="91437" marR="91437"/>
                </a:tc>
              </a:tr>
              <a:tr h="214690">
                <a:tc vMerge="1">
                  <a:txBody>
                    <a:bodyPr/>
                    <a:lstStyle/>
                    <a:p>
                      <a:endParaRPr lang="en-ZA"/>
                    </a:p>
                  </a:txBody>
                  <a:tcPr/>
                </a:tc>
                <a:tc vMerge="1">
                  <a:txBody>
                    <a:bodyPr/>
                    <a:lstStyle/>
                    <a:p>
                      <a:endParaRPr lang="en-ZA"/>
                    </a:p>
                  </a:txBody>
                  <a:tcPr/>
                </a:tc>
                <a:tc>
                  <a:txBody>
                    <a:bodyPr/>
                    <a:lstStyle/>
                    <a:p>
                      <a:pPr algn="l"/>
                      <a:r>
                        <a:rPr lang="en-ZA" sz="1200" dirty="0" smtClean="0">
                          <a:latin typeface="Arial" pitchFamily="34" charset="0"/>
                          <a:cs typeface="Arial" pitchFamily="34" charset="0"/>
                        </a:rPr>
                        <a:t>Tswaing Local municipality</a:t>
                      </a:r>
                      <a:endParaRPr lang="en-ZA" sz="1200" dirty="0">
                        <a:latin typeface="Arial" pitchFamily="34" charset="0"/>
                        <a:cs typeface="Arial" pitchFamily="34" charset="0"/>
                      </a:endParaRPr>
                    </a:p>
                  </a:txBody>
                  <a:tcPr marL="91448" marR="91448" marT="45705" marB="45705">
                    <a:solidFill>
                      <a:schemeClr val="accent3">
                        <a:lumMod val="40000"/>
                        <a:lumOff val="60000"/>
                      </a:schemeClr>
                    </a:solidFill>
                  </a:tcPr>
                </a:tc>
                <a:tc>
                  <a:txBody>
                    <a:bodyPr/>
                    <a:lstStyle/>
                    <a:p>
                      <a:pPr algn="r"/>
                      <a:r>
                        <a:rPr lang="en-ZA" sz="1200" dirty="0" smtClean="0">
                          <a:latin typeface="Arial" pitchFamily="34" charset="0"/>
                          <a:cs typeface="Arial" pitchFamily="34" charset="0"/>
                        </a:rPr>
                        <a:t>5849</a:t>
                      </a:r>
                      <a:endParaRPr lang="en-ZA" sz="1200" dirty="0">
                        <a:latin typeface="Arial" pitchFamily="34" charset="0"/>
                        <a:cs typeface="Arial" pitchFamily="34" charset="0"/>
                      </a:endParaRPr>
                    </a:p>
                  </a:txBody>
                  <a:tcPr marL="91448" marR="91448" marT="45705" marB="45705" anchor="ctr">
                    <a:solidFill>
                      <a:schemeClr val="accent3">
                        <a:lumMod val="40000"/>
                        <a:lumOff val="60000"/>
                      </a:schemeClr>
                    </a:solidFill>
                  </a:tcPr>
                </a:tc>
                <a:tc vMerge="1">
                  <a:txBody>
                    <a:bodyPr/>
                    <a:lstStyle/>
                    <a:p>
                      <a:endParaRPr lang="en-ZA" sz="1800" dirty="0"/>
                    </a:p>
                  </a:txBody>
                  <a:tcPr marL="91437" marR="91437"/>
                </a:tc>
              </a:tr>
              <a:tr h="214690">
                <a:tc vMerge="1">
                  <a:txBody>
                    <a:bodyPr/>
                    <a:lstStyle/>
                    <a:p>
                      <a:endParaRPr lang="en-ZA" dirty="0"/>
                    </a:p>
                  </a:txBody>
                  <a:tcPr/>
                </a:tc>
                <a:tc vMerge="1">
                  <a:txBody>
                    <a:bodyPr/>
                    <a:lstStyle/>
                    <a:p>
                      <a:endParaRPr lang="en-ZA" sz="1800" dirty="0"/>
                    </a:p>
                  </a:txBody>
                  <a:tcPr marL="91437" marR="91437"/>
                </a:tc>
                <a:tc>
                  <a:txBody>
                    <a:bodyPr/>
                    <a:lstStyle/>
                    <a:p>
                      <a:pPr algn="l"/>
                      <a:r>
                        <a:rPr lang="en-ZA" sz="1200" dirty="0" smtClean="0">
                          <a:latin typeface="Arial" pitchFamily="34" charset="0"/>
                          <a:cs typeface="Arial" pitchFamily="34" charset="0"/>
                        </a:rPr>
                        <a:t>Ventersdorp Local municipality</a:t>
                      </a:r>
                      <a:endParaRPr lang="en-ZA" sz="1200" dirty="0">
                        <a:latin typeface="Arial" pitchFamily="34" charset="0"/>
                        <a:cs typeface="Arial" pitchFamily="34" charset="0"/>
                      </a:endParaRPr>
                    </a:p>
                  </a:txBody>
                  <a:tcPr marL="91448" marR="91448" marT="45705" marB="45705">
                    <a:solidFill>
                      <a:schemeClr val="accent3">
                        <a:lumMod val="40000"/>
                        <a:lumOff val="60000"/>
                      </a:schemeClr>
                    </a:solidFill>
                  </a:tcPr>
                </a:tc>
                <a:tc>
                  <a:txBody>
                    <a:bodyPr/>
                    <a:lstStyle/>
                    <a:p>
                      <a:pPr algn="r"/>
                      <a:r>
                        <a:rPr lang="en-ZA" sz="1200" dirty="0" smtClean="0">
                          <a:latin typeface="Arial" pitchFamily="34" charset="0"/>
                          <a:cs typeface="Arial" pitchFamily="34" charset="0"/>
                        </a:rPr>
                        <a:t>900</a:t>
                      </a:r>
                      <a:endParaRPr lang="en-ZA" sz="1200" dirty="0">
                        <a:latin typeface="Arial" pitchFamily="34" charset="0"/>
                        <a:cs typeface="Arial" pitchFamily="34" charset="0"/>
                      </a:endParaRPr>
                    </a:p>
                  </a:txBody>
                  <a:tcPr marL="91448" marR="91448" marT="45705" marB="45705" anchor="ctr">
                    <a:solidFill>
                      <a:schemeClr val="accent3">
                        <a:lumMod val="40000"/>
                        <a:lumOff val="60000"/>
                      </a:schemeClr>
                    </a:solidFill>
                  </a:tcPr>
                </a:tc>
                <a:tc vMerge="1">
                  <a:txBody>
                    <a:bodyPr/>
                    <a:lstStyle/>
                    <a:p>
                      <a:endParaRPr lang="en-ZA" sz="1800" dirty="0"/>
                    </a:p>
                  </a:txBody>
                  <a:tcPr marL="91437" marR="91437"/>
                </a:tc>
              </a:tr>
              <a:tr h="214690">
                <a:tc vMerge="1">
                  <a:txBody>
                    <a:bodyPr/>
                    <a:lstStyle/>
                    <a:p>
                      <a:endParaRPr lang="en-ZA" dirty="0"/>
                    </a:p>
                  </a:txBody>
                  <a:tcPr/>
                </a:tc>
                <a:tc gridSpan="2">
                  <a:txBody>
                    <a:bodyPr/>
                    <a:lstStyle/>
                    <a:p>
                      <a:r>
                        <a:rPr lang="en-ZA" sz="1200" dirty="0" smtClean="0">
                          <a:latin typeface="Arial" pitchFamily="34" charset="0"/>
                          <a:cs typeface="Arial" pitchFamily="34" charset="0"/>
                        </a:rPr>
                        <a:t>Total</a:t>
                      </a:r>
                      <a:endParaRPr lang="en-ZA" sz="1200" dirty="0">
                        <a:latin typeface="Arial" pitchFamily="34" charset="0"/>
                        <a:cs typeface="Arial" pitchFamily="34" charset="0"/>
                      </a:endParaRPr>
                    </a:p>
                  </a:txBody>
                  <a:tcPr marL="91448" marR="91448" marT="45705" marB="45705">
                    <a:solidFill>
                      <a:schemeClr val="accent3">
                        <a:lumMod val="40000"/>
                        <a:lumOff val="60000"/>
                      </a:schemeClr>
                    </a:solidFill>
                  </a:tcPr>
                </a:tc>
                <a:tc hMerge="1">
                  <a:txBody>
                    <a:bodyPr/>
                    <a:lstStyle/>
                    <a:p>
                      <a:endParaRPr lang="en-ZA" sz="1800" dirty="0"/>
                    </a:p>
                  </a:txBody>
                  <a:tcPr marL="91437" marR="91437"/>
                </a:tc>
                <a:tc>
                  <a:txBody>
                    <a:bodyPr/>
                    <a:lstStyle/>
                    <a:p>
                      <a:pPr algn="r"/>
                      <a:r>
                        <a:rPr lang="en-ZA" sz="1200" b="1" dirty="0" smtClean="0">
                          <a:latin typeface="Arial" pitchFamily="34" charset="0"/>
                          <a:cs typeface="Arial" pitchFamily="34" charset="0"/>
                        </a:rPr>
                        <a:t>23 617</a:t>
                      </a:r>
                      <a:endParaRPr lang="en-ZA" sz="1200" b="1" dirty="0">
                        <a:latin typeface="Arial" pitchFamily="34" charset="0"/>
                        <a:cs typeface="Arial" pitchFamily="34" charset="0"/>
                      </a:endParaRPr>
                    </a:p>
                  </a:txBody>
                  <a:tcPr marL="91448" marR="91448" marT="45705" marB="45705" anchor="ctr">
                    <a:solidFill>
                      <a:schemeClr val="accent3">
                        <a:lumMod val="40000"/>
                        <a:lumOff val="60000"/>
                      </a:schemeClr>
                    </a:solidFill>
                  </a:tcPr>
                </a:tc>
                <a:tc>
                  <a:txBody>
                    <a:bodyPr/>
                    <a:lstStyle/>
                    <a:p>
                      <a:endParaRPr lang="en-ZA" sz="1200" dirty="0">
                        <a:latin typeface="Arial" pitchFamily="34" charset="0"/>
                        <a:cs typeface="Arial" pitchFamily="34" charset="0"/>
                      </a:endParaRPr>
                    </a:p>
                  </a:txBody>
                  <a:tcPr marL="91448" marR="91448" marT="45705" marB="45705">
                    <a:solidFill>
                      <a:schemeClr val="accent3">
                        <a:lumMod val="40000"/>
                        <a:lumOff val="60000"/>
                      </a:schemeClr>
                    </a:solidFill>
                  </a:tcPr>
                </a:tc>
              </a:tr>
            </a:tbl>
          </a:graphicData>
        </a:graphic>
      </p:graphicFrame>
      <p:graphicFrame>
        <p:nvGraphicFramePr>
          <p:cNvPr id="6" name="Table 5"/>
          <p:cNvGraphicFramePr>
            <a:graphicFrameLocks noGrp="1"/>
          </p:cNvGraphicFramePr>
          <p:nvPr/>
        </p:nvGraphicFramePr>
        <p:xfrm>
          <a:off x="1487488" y="4219575"/>
          <a:ext cx="7485062" cy="2030672"/>
        </p:xfrm>
        <a:graphic>
          <a:graphicData uri="http://schemas.openxmlformats.org/drawingml/2006/table">
            <a:tbl>
              <a:tblPr firstRow="1" bandRow="1">
                <a:tableStyleId>{5C22544A-7EE6-4342-B048-85BDC9FD1C3A}</a:tableStyleId>
              </a:tblPr>
              <a:tblGrid>
                <a:gridCol w="1353219"/>
                <a:gridCol w="1025152"/>
                <a:gridCol w="2024215"/>
                <a:gridCol w="1394836"/>
                <a:gridCol w="1687640"/>
              </a:tblGrid>
              <a:tr h="639980">
                <a:tc>
                  <a:txBody>
                    <a:bodyPr/>
                    <a:lstStyle/>
                    <a:p>
                      <a:r>
                        <a:rPr lang="en-ZA" sz="1200" dirty="0" smtClean="0">
                          <a:latin typeface="Arial" pitchFamily="34" charset="0"/>
                          <a:cs typeface="Arial" pitchFamily="34" charset="0"/>
                        </a:rPr>
                        <a:t>Programme</a:t>
                      </a:r>
                      <a:endParaRPr lang="en-ZA" sz="1200" dirty="0">
                        <a:latin typeface="Arial" pitchFamily="34" charset="0"/>
                        <a:cs typeface="Arial" pitchFamily="34" charset="0"/>
                      </a:endParaRPr>
                    </a:p>
                  </a:txBody>
                  <a:tcPr marL="91425" marR="91425" marT="45713" marB="45713">
                    <a:solidFill>
                      <a:schemeClr val="accent3"/>
                    </a:solidFill>
                  </a:tcPr>
                </a:tc>
                <a:tc>
                  <a:txBody>
                    <a:bodyPr/>
                    <a:lstStyle/>
                    <a:p>
                      <a:r>
                        <a:rPr lang="en-ZA" sz="1200" dirty="0" smtClean="0">
                          <a:latin typeface="Arial" pitchFamily="34" charset="0"/>
                          <a:cs typeface="Arial" pitchFamily="34" charset="0"/>
                        </a:rPr>
                        <a:t>Province</a:t>
                      </a:r>
                      <a:endParaRPr lang="en-ZA" sz="1200" dirty="0">
                        <a:latin typeface="Arial" pitchFamily="34" charset="0"/>
                        <a:cs typeface="Arial" pitchFamily="34" charset="0"/>
                      </a:endParaRPr>
                    </a:p>
                  </a:txBody>
                  <a:tcPr marL="91425" marR="91425" marT="45713" marB="45713">
                    <a:solidFill>
                      <a:schemeClr val="accent3"/>
                    </a:solidFill>
                  </a:tcPr>
                </a:tc>
                <a:tc>
                  <a:txBody>
                    <a:bodyPr/>
                    <a:lstStyle/>
                    <a:p>
                      <a:r>
                        <a:rPr lang="en-ZA" sz="1200" dirty="0" smtClean="0">
                          <a:latin typeface="Arial" pitchFamily="34" charset="0"/>
                          <a:cs typeface="Arial" pitchFamily="34" charset="0"/>
                        </a:rPr>
                        <a:t>Municipality</a:t>
                      </a:r>
                      <a:endParaRPr lang="en-ZA" sz="1200" dirty="0">
                        <a:latin typeface="Arial" pitchFamily="34" charset="0"/>
                        <a:cs typeface="Arial" pitchFamily="34" charset="0"/>
                      </a:endParaRPr>
                    </a:p>
                  </a:txBody>
                  <a:tcPr marL="91425" marR="91425" marT="45713" marB="45713">
                    <a:solidFill>
                      <a:schemeClr val="accent3"/>
                    </a:solidFill>
                  </a:tcPr>
                </a:tc>
                <a:tc>
                  <a:txBody>
                    <a:bodyPr/>
                    <a:lstStyle/>
                    <a:p>
                      <a:r>
                        <a:rPr lang="en-ZA" sz="1200" dirty="0" smtClean="0">
                          <a:latin typeface="Arial" pitchFamily="34" charset="0"/>
                          <a:cs typeface="Arial" pitchFamily="34" charset="0"/>
                        </a:rPr>
                        <a:t>Actual Expenditure</a:t>
                      </a:r>
                    </a:p>
                    <a:p>
                      <a:r>
                        <a:rPr lang="en-ZA" sz="1200" dirty="0" smtClean="0">
                          <a:latin typeface="Arial" pitchFamily="34" charset="0"/>
                          <a:cs typeface="Arial" pitchFamily="34" charset="0"/>
                        </a:rPr>
                        <a:t>R‘000</a:t>
                      </a:r>
                      <a:endParaRPr lang="en-ZA" sz="1200" dirty="0">
                        <a:latin typeface="Arial" pitchFamily="34" charset="0"/>
                        <a:cs typeface="Arial" pitchFamily="34" charset="0"/>
                      </a:endParaRPr>
                    </a:p>
                  </a:txBody>
                  <a:tcPr marL="91425" marR="91425" marT="45713" marB="45713">
                    <a:solidFill>
                      <a:schemeClr val="accent3"/>
                    </a:solidFill>
                  </a:tcPr>
                </a:tc>
                <a:tc>
                  <a:txBody>
                    <a:bodyPr/>
                    <a:lstStyle/>
                    <a:p>
                      <a:r>
                        <a:rPr lang="en-ZA" sz="1200" dirty="0" smtClean="0">
                          <a:latin typeface="Arial" pitchFamily="34" charset="0"/>
                          <a:cs typeface="Arial" pitchFamily="34" charset="0"/>
                        </a:rPr>
                        <a:t>Reason for</a:t>
                      </a:r>
                      <a:r>
                        <a:rPr lang="en-ZA" sz="1200" baseline="0" dirty="0" smtClean="0">
                          <a:latin typeface="Arial" pitchFamily="34" charset="0"/>
                          <a:cs typeface="Arial" pitchFamily="34" charset="0"/>
                        </a:rPr>
                        <a:t> reallocation</a:t>
                      </a:r>
                      <a:endParaRPr lang="en-ZA" sz="1200" dirty="0">
                        <a:latin typeface="Arial" pitchFamily="34" charset="0"/>
                        <a:cs typeface="Arial" pitchFamily="34" charset="0"/>
                      </a:endParaRPr>
                    </a:p>
                  </a:txBody>
                  <a:tcPr marL="91425" marR="91425" marT="45713" marB="45713">
                    <a:solidFill>
                      <a:schemeClr val="accent3"/>
                    </a:solidFill>
                  </a:tcPr>
                </a:tc>
              </a:tr>
              <a:tr h="457129">
                <a:tc rowSpan="5">
                  <a:txBody>
                    <a:bodyPr/>
                    <a:lstStyle/>
                    <a:p>
                      <a:pPr algn="ctr"/>
                      <a:r>
                        <a:rPr lang="en-ZA" sz="1200" dirty="0" smtClean="0">
                          <a:latin typeface="Arial" pitchFamily="34" charset="0"/>
                          <a:cs typeface="Arial" pitchFamily="34" charset="0"/>
                        </a:rPr>
                        <a:t>Unforeseen</a:t>
                      </a:r>
                      <a:r>
                        <a:rPr lang="en-ZA" sz="1200" baseline="0" dirty="0" smtClean="0">
                          <a:latin typeface="Arial" pitchFamily="34" charset="0"/>
                          <a:cs typeface="Arial" pitchFamily="34" charset="0"/>
                        </a:rPr>
                        <a:t> and Unavoidable</a:t>
                      </a:r>
                      <a:endParaRPr lang="en-ZA" sz="1200" dirty="0">
                        <a:latin typeface="Arial" pitchFamily="34" charset="0"/>
                        <a:cs typeface="Arial" pitchFamily="34" charset="0"/>
                      </a:endParaRPr>
                    </a:p>
                    <a:p>
                      <a:pPr algn="ctr"/>
                      <a:endParaRPr lang="en-ZA" sz="1200" dirty="0">
                        <a:latin typeface="Arial" pitchFamily="34" charset="0"/>
                        <a:cs typeface="Arial" pitchFamily="34" charset="0"/>
                      </a:endParaRPr>
                    </a:p>
                  </a:txBody>
                  <a:tcPr marL="91425" marR="91425" marT="45713" marB="45713" anchor="ctr">
                    <a:solidFill>
                      <a:schemeClr val="accent3">
                        <a:lumMod val="40000"/>
                        <a:lumOff val="60000"/>
                      </a:schemeClr>
                    </a:solidFill>
                  </a:tcPr>
                </a:tc>
                <a:tc rowSpan="4">
                  <a:txBody>
                    <a:bodyPr/>
                    <a:lstStyle/>
                    <a:p>
                      <a:pPr algn="l" fontAlgn="b"/>
                      <a:r>
                        <a:rPr lang="en-ZA" sz="1200" b="0" i="0" u="none" strike="noStrike" dirty="0" smtClean="0">
                          <a:solidFill>
                            <a:srgbClr val="000000"/>
                          </a:solidFill>
                          <a:latin typeface="Arial" pitchFamily="34" charset="0"/>
                          <a:cs typeface="Arial" pitchFamily="34" charset="0"/>
                        </a:rPr>
                        <a:t>Free State</a:t>
                      </a:r>
                      <a:endParaRPr lang="en-ZA" sz="1200" b="0" i="0" u="none" strike="noStrike" dirty="0">
                        <a:solidFill>
                          <a:srgbClr val="000000"/>
                        </a:solidFill>
                        <a:latin typeface="Arial" pitchFamily="34" charset="0"/>
                        <a:cs typeface="Arial" pitchFamily="34" charset="0"/>
                      </a:endParaRPr>
                    </a:p>
                  </a:txBody>
                  <a:tcPr marL="9523" marR="9523" marT="9524" marB="0" anchor="ctr">
                    <a:solidFill>
                      <a:schemeClr val="accent3">
                        <a:lumMod val="40000"/>
                        <a:lumOff val="60000"/>
                      </a:schemeClr>
                    </a:solidFill>
                  </a:tcPr>
                </a:tc>
                <a:tc>
                  <a:txBody>
                    <a:bodyPr/>
                    <a:lstStyle/>
                    <a:p>
                      <a:pPr algn="l"/>
                      <a:r>
                        <a:rPr lang="en-ZA" sz="1200" dirty="0" smtClean="0">
                          <a:latin typeface="Arial" pitchFamily="34" charset="0"/>
                          <a:cs typeface="Arial" pitchFamily="34" charset="0"/>
                        </a:rPr>
                        <a:t>Maluti- A-Phofung Local Municipality</a:t>
                      </a:r>
                      <a:endParaRPr lang="en-ZA" sz="1200" dirty="0">
                        <a:latin typeface="Arial" pitchFamily="34" charset="0"/>
                        <a:cs typeface="Arial" pitchFamily="34" charset="0"/>
                      </a:endParaRPr>
                    </a:p>
                  </a:txBody>
                  <a:tcPr marL="91425" marR="91425" marT="45713" marB="45713" anchor="ctr">
                    <a:solidFill>
                      <a:schemeClr val="accent3">
                        <a:lumMod val="40000"/>
                        <a:lumOff val="60000"/>
                      </a:schemeClr>
                    </a:solidFill>
                  </a:tcPr>
                </a:tc>
                <a:tc>
                  <a:txBody>
                    <a:bodyPr/>
                    <a:lstStyle/>
                    <a:p>
                      <a:pPr algn="r" fontAlgn="b"/>
                      <a:r>
                        <a:rPr lang="en-ZA" sz="1200" b="0" i="0" u="none" strike="noStrike" dirty="0" smtClean="0">
                          <a:solidFill>
                            <a:srgbClr val="000000"/>
                          </a:solidFill>
                          <a:latin typeface="Arial" pitchFamily="34" charset="0"/>
                          <a:cs typeface="Arial" pitchFamily="34" charset="0"/>
                        </a:rPr>
                        <a:t>14 520</a:t>
                      </a:r>
                      <a:endParaRPr lang="en-ZA" sz="1200" b="0" i="0" u="none" strike="noStrike" dirty="0">
                        <a:solidFill>
                          <a:srgbClr val="000000"/>
                        </a:solidFill>
                        <a:latin typeface="Arial" pitchFamily="34" charset="0"/>
                        <a:cs typeface="Arial" pitchFamily="34" charset="0"/>
                      </a:endParaRPr>
                    </a:p>
                  </a:txBody>
                  <a:tcPr marL="9523" marR="9523" marT="9524" marB="0" anchor="ctr">
                    <a:solidFill>
                      <a:schemeClr val="accent3">
                        <a:lumMod val="40000"/>
                        <a:lumOff val="60000"/>
                      </a:schemeClr>
                    </a:solidFill>
                  </a:tcPr>
                </a:tc>
                <a:tc row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u="none" strike="noStrike" dirty="0" smtClean="0">
                          <a:effectLst/>
                          <a:latin typeface="Arial" pitchFamily="34" charset="0"/>
                          <a:cs typeface="Arial" pitchFamily="34" charset="0"/>
                        </a:rPr>
                        <a:t>Drought</a:t>
                      </a:r>
                      <a:r>
                        <a:rPr lang="en-ZA" sz="1200" u="none" strike="noStrike" baseline="0" dirty="0" smtClean="0">
                          <a:effectLst/>
                          <a:latin typeface="Arial" pitchFamily="34" charset="0"/>
                          <a:cs typeface="Arial" pitchFamily="34" charset="0"/>
                        </a:rPr>
                        <a:t> intervention                               Reallocation to  towards water tankering</a:t>
                      </a:r>
                      <a:endParaRPr lang="en-ZA" sz="1200" b="0" i="0" u="none" strike="noStrike" dirty="0" smtClean="0">
                        <a:solidFill>
                          <a:srgbClr val="000000"/>
                        </a:solidFill>
                        <a:effectLst/>
                        <a:latin typeface="Arial" pitchFamily="34" charset="0"/>
                        <a:cs typeface="Arial" pitchFamily="34" charset="0"/>
                      </a:endParaRPr>
                    </a:p>
                    <a:p>
                      <a:endParaRPr lang="en-ZA" sz="1200" dirty="0">
                        <a:latin typeface="Arial" pitchFamily="34" charset="0"/>
                        <a:cs typeface="Arial" pitchFamily="34" charset="0"/>
                      </a:endParaRPr>
                    </a:p>
                  </a:txBody>
                  <a:tcPr marL="91425" marR="91425" marT="45713" marB="45713" anchor="ctr">
                    <a:solidFill>
                      <a:schemeClr val="accent3">
                        <a:lumMod val="40000"/>
                        <a:lumOff val="60000"/>
                      </a:schemeClr>
                    </a:solidFill>
                  </a:tcPr>
                </a:tc>
              </a:tr>
              <a:tr h="192375">
                <a:tc vMerge="1">
                  <a:txBody>
                    <a:bodyPr/>
                    <a:lstStyle/>
                    <a:p>
                      <a:pPr algn="ctr"/>
                      <a:endParaRPr lang="en-ZA" dirty="0"/>
                    </a:p>
                  </a:txBody>
                  <a:tcPr anchor="ctr"/>
                </a:tc>
                <a:tc vMerge="1">
                  <a:txBody>
                    <a:bodyPr/>
                    <a:lstStyle/>
                    <a:p>
                      <a:endParaRPr lang="en-ZA" sz="1800" dirty="0"/>
                    </a:p>
                  </a:txBody>
                  <a:tcPr marL="91437" marR="91437"/>
                </a:tc>
                <a:tc>
                  <a:txBody>
                    <a:bodyPr/>
                    <a:lstStyle/>
                    <a:p>
                      <a:pPr marL="0" algn="l" defTabSz="457200" rtl="0" eaLnBrk="1" fontAlgn="b" latinLnBrk="0" hangingPunct="1"/>
                      <a:r>
                        <a:rPr lang="en-ZA" sz="1200" kern="1200" dirty="0" smtClean="0">
                          <a:solidFill>
                            <a:schemeClr val="dk1"/>
                          </a:solidFill>
                          <a:latin typeface="Arial" pitchFamily="34" charset="0"/>
                          <a:ea typeface="+mn-ea"/>
                          <a:cs typeface="Arial" pitchFamily="34" charset="0"/>
                        </a:rPr>
                        <a:t>Moqhaka Local Municipality</a:t>
                      </a:r>
                      <a:endParaRPr lang="en-ZA" sz="1200" kern="1200" dirty="0">
                        <a:solidFill>
                          <a:schemeClr val="dk1"/>
                        </a:solidFill>
                        <a:latin typeface="Arial" pitchFamily="34" charset="0"/>
                        <a:ea typeface="+mn-ea"/>
                        <a:cs typeface="Arial" pitchFamily="34" charset="0"/>
                      </a:endParaRPr>
                    </a:p>
                  </a:txBody>
                  <a:tcPr marL="9523" marR="9523" marT="9524" marB="0" anchor="ctr">
                    <a:solidFill>
                      <a:schemeClr val="accent3">
                        <a:lumMod val="40000"/>
                        <a:lumOff val="60000"/>
                      </a:schemeClr>
                    </a:solidFill>
                  </a:tcPr>
                </a:tc>
                <a:tc>
                  <a:txBody>
                    <a:bodyPr/>
                    <a:lstStyle/>
                    <a:p>
                      <a:pPr algn="r" fontAlgn="b"/>
                      <a:r>
                        <a:rPr lang="en-ZA" sz="1200" b="0" i="0" u="none" strike="noStrike" dirty="0" smtClean="0">
                          <a:solidFill>
                            <a:srgbClr val="000000"/>
                          </a:solidFill>
                          <a:latin typeface="Arial" pitchFamily="34" charset="0"/>
                          <a:cs typeface="Arial" pitchFamily="34" charset="0"/>
                        </a:rPr>
                        <a:t>4 200</a:t>
                      </a:r>
                      <a:endParaRPr lang="en-ZA" sz="1200" b="0" i="0" u="none" strike="noStrike" dirty="0">
                        <a:solidFill>
                          <a:srgbClr val="000000"/>
                        </a:solidFill>
                        <a:latin typeface="Arial" pitchFamily="34" charset="0"/>
                        <a:cs typeface="Arial" pitchFamily="34" charset="0"/>
                      </a:endParaRPr>
                    </a:p>
                  </a:txBody>
                  <a:tcPr marL="9523" marR="9523" marT="9524" marB="0" anchor="ctr">
                    <a:solidFill>
                      <a:schemeClr val="accent3">
                        <a:lumMod val="40000"/>
                        <a:lumOff val="60000"/>
                      </a:schemeClr>
                    </a:solidFill>
                  </a:tcPr>
                </a:tc>
                <a:tc vMerge="1">
                  <a:txBody>
                    <a:bodyPr/>
                    <a:lstStyle/>
                    <a:p>
                      <a:endParaRPr lang="en-ZA" sz="1800" dirty="0"/>
                    </a:p>
                  </a:txBody>
                  <a:tcPr marL="91437" marR="91437"/>
                </a:tc>
              </a:tr>
              <a:tr h="192375">
                <a:tc vMerge="1">
                  <a:txBody>
                    <a:bodyPr/>
                    <a:lstStyle/>
                    <a:p>
                      <a:pPr algn="ctr"/>
                      <a:endParaRPr lang="en-ZA" dirty="0"/>
                    </a:p>
                  </a:txBody>
                  <a:tcPr anchor="ctr"/>
                </a:tc>
                <a:tc vMerge="1">
                  <a:txBody>
                    <a:bodyPr/>
                    <a:lstStyle/>
                    <a:p>
                      <a:endParaRPr lang="en-ZA" sz="1800" dirty="0"/>
                    </a:p>
                  </a:txBody>
                  <a:tcPr marL="91437" marR="91437"/>
                </a:tc>
                <a:tc>
                  <a:txBody>
                    <a:bodyPr/>
                    <a:lstStyle/>
                    <a:p>
                      <a:pPr marL="0" algn="l" defTabSz="457200" rtl="0" eaLnBrk="1" fontAlgn="b" latinLnBrk="0" hangingPunct="1"/>
                      <a:r>
                        <a:rPr lang="en-ZA" sz="1200" kern="1200" dirty="0" smtClean="0">
                          <a:solidFill>
                            <a:schemeClr val="dk1"/>
                          </a:solidFill>
                          <a:latin typeface="Arial" pitchFamily="34" charset="0"/>
                          <a:ea typeface="+mn-ea"/>
                          <a:cs typeface="Arial" pitchFamily="34" charset="0"/>
                        </a:rPr>
                        <a:t>Setsoto Local Municipality</a:t>
                      </a:r>
                      <a:endParaRPr lang="en-ZA" sz="1200" kern="1200" dirty="0">
                        <a:solidFill>
                          <a:schemeClr val="dk1"/>
                        </a:solidFill>
                        <a:latin typeface="Arial" pitchFamily="34" charset="0"/>
                        <a:ea typeface="+mn-ea"/>
                        <a:cs typeface="Arial" pitchFamily="34" charset="0"/>
                      </a:endParaRPr>
                    </a:p>
                  </a:txBody>
                  <a:tcPr marL="9523" marR="9523" marT="9524" marB="0" anchor="ctr">
                    <a:solidFill>
                      <a:schemeClr val="accent3">
                        <a:lumMod val="40000"/>
                        <a:lumOff val="60000"/>
                      </a:schemeClr>
                    </a:solidFill>
                  </a:tcPr>
                </a:tc>
                <a:tc>
                  <a:txBody>
                    <a:bodyPr/>
                    <a:lstStyle/>
                    <a:p>
                      <a:pPr algn="r" fontAlgn="b"/>
                      <a:r>
                        <a:rPr lang="en-ZA" sz="1200" b="0" i="0" u="none" strike="noStrike" dirty="0" smtClean="0">
                          <a:solidFill>
                            <a:srgbClr val="000000"/>
                          </a:solidFill>
                          <a:latin typeface="Arial" pitchFamily="34" charset="0"/>
                          <a:cs typeface="Arial" pitchFamily="34" charset="0"/>
                        </a:rPr>
                        <a:t>1 720</a:t>
                      </a:r>
                      <a:endParaRPr lang="en-ZA" sz="1200" b="0" i="0" u="none" strike="noStrike" dirty="0">
                        <a:solidFill>
                          <a:srgbClr val="000000"/>
                        </a:solidFill>
                        <a:latin typeface="Arial" pitchFamily="34" charset="0"/>
                        <a:cs typeface="Arial" pitchFamily="34" charset="0"/>
                      </a:endParaRPr>
                    </a:p>
                  </a:txBody>
                  <a:tcPr marL="9523" marR="9523" marT="9524" marB="0" anchor="ctr">
                    <a:solidFill>
                      <a:schemeClr val="accent3">
                        <a:lumMod val="40000"/>
                        <a:lumOff val="60000"/>
                      </a:schemeClr>
                    </a:solidFill>
                  </a:tcPr>
                </a:tc>
                <a:tc vMerge="1">
                  <a:txBody>
                    <a:bodyPr/>
                    <a:lstStyle/>
                    <a:p>
                      <a:endParaRPr lang="en-ZA" sz="1800" dirty="0"/>
                    </a:p>
                  </a:txBody>
                  <a:tcPr marL="91437" marR="91437"/>
                </a:tc>
              </a:tr>
              <a:tr h="274277">
                <a:tc vMerge="1">
                  <a:txBody>
                    <a:bodyPr/>
                    <a:lstStyle/>
                    <a:p>
                      <a:endParaRPr lang="en-ZA" dirty="0"/>
                    </a:p>
                  </a:txBody>
                  <a:tcPr/>
                </a:tc>
                <a:tc vMerge="1">
                  <a:txBody>
                    <a:bodyPr/>
                    <a:lstStyle/>
                    <a:p>
                      <a:endParaRPr lang="en-ZA" sz="1800" dirty="0"/>
                    </a:p>
                  </a:txBody>
                  <a:tcPr marL="91437" marR="91437"/>
                </a:tc>
                <a:tc>
                  <a:txBody>
                    <a:bodyPr/>
                    <a:lstStyle/>
                    <a:p>
                      <a:pPr marL="0" algn="l" defTabSz="457200" rtl="0" eaLnBrk="1" latinLnBrk="0" hangingPunct="1"/>
                      <a:r>
                        <a:rPr lang="en-ZA" sz="1200" kern="1200" dirty="0" smtClean="0">
                          <a:solidFill>
                            <a:schemeClr val="dk1"/>
                          </a:solidFill>
                          <a:latin typeface="Arial" pitchFamily="34" charset="0"/>
                          <a:ea typeface="+mn-ea"/>
                          <a:cs typeface="Arial" pitchFamily="34" charset="0"/>
                        </a:rPr>
                        <a:t>Mafube Local Municipality</a:t>
                      </a:r>
                      <a:endParaRPr lang="en-ZA" sz="1200" kern="1200" dirty="0">
                        <a:solidFill>
                          <a:schemeClr val="dk1"/>
                        </a:solidFill>
                        <a:latin typeface="Arial" pitchFamily="34" charset="0"/>
                        <a:ea typeface="+mn-ea"/>
                        <a:cs typeface="Arial" pitchFamily="34" charset="0"/>
                      </a:endParaRPr>
                    </a:p>
                  </a:txBody>
                  <a:tcPr marL="91425" marR="91425" marT="45713" marB="45713" anchor="ctr">
                    <a:solidFill>
                      <a:schemeClr val="accent3">
                        <a:lumMod val="40000"/>
                        <a:lumOff val="60000"/>
                      </a:schemeClr>
                    </a:solidFill>
                  </a:tcPr>
                </a:tc>
                <a:tc>
                  <a:txBody>
                    <a:bodyPr/>
                    <a:lstStyle/>
                    <a:p>
                      <a:pPr algn="r"/>
                      <a:r>
                        <a:rPr lang="en-ZA" sz="1200" dirty="0" smtClean="0">
                          <a:latin typeface="Arial" pitchFamily="34" charset="0"/>
                          <a:cs typeface="Arial" pitchFamily="34" charset="0"/>
                        </a:rPr>
                        <a:t>660</a:t>
                      </a:r>
                      <a:endParaRPr lang="en-ZA" sz="1200" dirty="0">
                        <a:latin typeface="Arial" pitchFamily="34" charset="0"/>
                        <a:cs typeface="Arial" pitchFamily="34" charset="0"/>
                      </a:endParaRPr>
                    </a:p>
                  </a:txBody>
                  <a:tcPr marL="91425" marR="91425" marT="45713" marB="45713" anchor="ctr">
                    <a:solidFill>
                      <a:schemeClr val="accent3">
                        <a:lumMod val="40000"/>
                        <a:lumOff val="60000"/>
                      </a:schemeClr>
                    </a:solidFill>
                  </a:tcPr>
                </a:tc>
                <a:tc vMerge="1">
                  <a:txBody>
                    <a:bodyPr/>
                    <a:lstStyle/>
                    <a:p>
                      <a:endParaRPr lang="en-ZA" sz="1800" dirty="0"/>
                    </a:p>
                  </a:txBody>
                  <a:tcPr marL="91437" marR="91437"/>
                </a:tc>
              </a:tr>
              <a:tr h="274277">
                <a:tc vMerge="1">
                  <a:txBody>
                    <a:bodyPr/>
                    <a:lstStyle/>
                    <a:p>
                      <a:endParaRPr lang="en-ZA" dirty="0"/>
                    </a:p>
                  </a:txBody>
                  <a:tcPr/>
                </a:tc>
                <a:tc gridSpan="2">
                  <a:txBody>
                    <a:bodyPr/>
                    <a:lstStyle/>
                    <a:p>
                      <a:r>
                        <a:rPr lang="en-ZA" sz="1200" dirty="0" smtClean="0">
                          <a:latin typeface="Arial" pitchFamily="34" charset="0"/>
                          <a:cs typeface="Arial" pitchFamily="34" charset="0"/>
                        </a:rPr>
                        <a:t>Total</a:t>
                      </a:r>
                      <a:endParaRPr lang="en-ZA" sz="1200" dirty="0">
                        <a:latin typeface="Arial" pitchFamily="34" charset="0"/>
                        <a:cs typeface="Arial" pitchFamily="34" charset="0"/>
                      </a:endParaRPr>
                    </a:p>
                  </a:txBody>
                  <a:tcPr marL="91425" marR="91425" marT="45713" marB="45713" anchor="ctr">
                    <a:solidFill>
                      <a:schemeClr val="accent3">
                        <a:lumMod val="40000"/>
                        <a:lumOff val="60000"/>
                      </a:schemeClr>
                    </a:solidFill>
                  </a:tcPr>
                </a:tc>
                <a:tc hMerge="1">
                  <a:txBody>
                    <a:bodyPr/>
                    <a:lstStyle/>
                    <a:p>
                      <a:endParaRPr lang="en-ZA" sz="1800" dirty="0"/>
                    </a:p>
                  </a:txBody>
                  <a:tcPr marL="91437" marR="91437"/>
                </a:tc>
                <a:tc>
                  <a:txBody>
                    <a:bodyPr/>
                    <a:lstStyle/>
                    <a:p>
                      <a:pPr algn="r"/>
                      <a:r>
                        <a:rPr lang="en-ZA" sz="1200" b="1" dirty="0" smtClean="0">
                          <a:latin typeface="Arial" pitchFamily="34" charset="0"/>
                          <a:cs typeface="Arial" pitchFamily="34" charset="0"/>
                        </a:rPr>
                        <a:t>21 100</a:t>
                      </a:r>
                      <a:endParaRPr lang="en-ZA" sz="1200" b="1" dirty="0">
                        <a:latin typeface="Arial" pitchFamily="34" charset="0"/>
                        <a:cs typeface="Arial" pitchFamily="34" charset="0"/>
                      </a:endParaRPr>
                    </a:p>
                  </a:txBody>
                  <a:tcPr marL="91425" marR="91425" marT="45713" marB="45713" anchor="ctr">
                    <a:solidFill>
                      <a:schemeClr val="accent3">
                        <a:lumMod val="40000"/>
                        <a:lumOff val="60000"/>
                      </a:schemeClr>
                    </a:solidFill>
                  </a:tcPr>
                </a:tc>
                <a:tc>
                  <a:txBody>
                    <a:bodyPr/>
                    <a:lstStyle/>
                    <a:p>
                      <a:endParaRPr lang="en-ZA" sz="1200" dirty="0">
                        <a:latin typeface="Arial" pitchFamily="34" charset="0"/>
                        <a:cs typeface="Arial" pitchFamily="34" charset="0"/>
                      </a:endParaRPr>
                    </a:p>
                  </a:txBody>
                  <a:tcPr marL="91425" marR="91425" marT="45713" marB="45713">
                    <a:solidFill>
                      <a:schemeClr val="accent3">
                        <a:lumMod val="40000"/>
                        <a:lumOff val="60000"/>
                      </a:schemeClr>
                    </a:solidFill>
                  </a:tcPr>
                </a:tc>
              </a:tr>
            </a:tbl>
          </a:graphicData>
        </a:graphic>
      </p:graphicFrame>
      <p:sp>
        <p:nvSpPr>
          <p:cNvPr id="7" name="Slide Number Placeholder 3"/>
          <p:cNvSpPr>
            <a:spLocks noGrp="1"/>
          </p:cNvSpPr>
          <p:nvPr>
            <p:ph type="sldNum" sz="quarter" idx="12"/>
          </p:nvPr>
        </p:nvSpPr>
        <p:spPr bwMode="auto">
          <a:xfrm>
            <a:off x="65532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49327D55-976F-4171-9404-4A2160EFADBA}" type="slidenum">
              <a:rPr lang="en-US" sz="1400" smtClean="0"/>
              <a:pPr algn="r" eaLnBrk="1" hangingPunct="1"/>
              <a:t>63</a:t>
            </a:fld>
            <a:endParaRPr lang="en-US" sz="1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1484313" y="80963"/>
            <a:ext cx="7202487" cy="5222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800" smtClean="0"/>
              <a:t>Desalination plant</a:t>
            </a:r>
          </a:p>
        </p:txBody>
      </p:sp>
      <p:sp>
        <p:nvSpPr>
          <p:cNvPr id="3" name="Content Placeholder 2"/>
          <p:cNvSpPr>
            <a:spLocks noGrp="1"/>
          </p:cNvSpPr>
          <p:nvPr>
            <p:ph idx="1"/>
          </p:nvPr>
        </p:nvSpPr>
        <p:spPr>
          <a:xfrm>
            <a:off x="1484313" y="514350"/>
            <a:ext cx="7202487" cy="4951413"/>
          </a:xfrm>
        </p:spPr>
        <p:txBody>
          <a:bodyPr/>
          <a:lstStyle/>
          <a:p>
            <a:pPr marL="357188" indent="-357188" algn="just">
              <a:defRPr/>
            </a:pPr>
            <a:r>
              <a:rPr lang="en-ZA" sz="1600" b="1" u="sng" dirty="0" smtClean="0">
                <a:ea typeface="ＭＳ Ｐゴシック" charset="0"/>
              </a:rPr>
              <a:t>Budget allocation for 2016/17</a:t>
            </a:r>
            <a:r>
              <a:rPr lang="en-ZA" sz="1600" dirty="0" smtClean="0">
                <a:ea typeface="ＭＳ Ｐゴシック" charset="0"/>
              </a:rPr>
              <a:t>: R 301 million</a:t>
            </a:r>
          </a:p>
          <a:p>
            <a:pPr marL="357188" indent="-357188" algn="just">
              <a:defRPr/>
            </a:pPr>
            <a:r>
              <a:rPr lang="en-US" sz="1600" b="1" u="sng" dirty="0" smtClean="0">
                <a:ea typeface="ＭＳ Ｐゴシック" charset="0"/>
              </a:rPr>
              <a:t>Purpose</a:t>
            </a:r>
            <a:r>
              <a:rPr lang="en-US" sz="1600" dirty="0" smtClean="0">
                <a:ea typeface="ＭＳ Ｐゴシック" charset="0"/>
              </a:rPr>
              <a:t>: The project was initiated in June 2016 as an immediate response to the drought stricken Richards Bay Region to support the economic hub and provide much needed relief of portable water to communities and its central business district. </a:t>
            </a:r>
          </a:p>
          <a:p>
            <a:pPr algn="just">
              <a:defRPr/>
            </a:pPr>
            <a:r>
              <a:rPr lang="en-ZA" sz="1600" dirty="0" smtClean="0">
                <a:ea typeface="ＭＳ Ｐゴシック" charset="0"/>
              </a:rPr>
              <a:t>Beneficiaries of the Desalination unit include: </a:t>
            </a:r>
          </a:p>
          <a:p>
            <a:pPr lvl="1" algn="just">
              <a:defRPr/>
            </a:pPr>
            <a:r>
              <a:rPr lang="en-ZA" sz="1300" dirty="0" smtClean="0">
                <a:ea typeface="ＭＳ Ｐゴシック" charset="0"/>
              </a:rPr>
              <a:t>Over 150 000 households under King </a:t>
            </a:r>
            <a:r>
              <a:rPr lang="en-US" sz="1300" dirty="0" err="1" smtClean="0"/>
              <a:t>Cetshwayo</a:t>
            </a:r>
            <a:r>
              <a:rPr lang="en-US" sz="1300" dirty="0" smtClean="0"/>
              <a:t> </a:t>
            </a:r>
            <a:r>
              <a:rPr lang="en-US" sz="1300" dirty="0"/>
              <a:t>District </a:t>
            </a:r>
            <a:r>
              <a:rPr lang="en-US" sz="1300" dirty="0" smtClean="0"/>
              <a:t>Municipality, </a:t>
            </a:r>
          </a:p>
          <a:p>
            <a:pPr lvl="1" algn="just">
              <a:defRPr/>
            </a:pPr>
            <a:r>
              <a:rPr lang="en-US" sz="1300" dirty="0" smtClean="0"/>
              <a:t>the Central Business District of Richards bay including its Ports and </a:t>
            </a:r>
          </a:p>
          <a:p>
            <a:pPr lvl="1" algn="just">
              <a:defRPr/>
            </a:pPr>
            <a:r>
              <a:rPr lang="en-US" sz="1300" dirty="0" smtClean="0"/>
              <a:t>the </a:t>
            </a:r>
            <a:r>
              <a:rPr lang="en-US" sz="1300" dirty="0"/>
              <a:t>Mbonambi Rural water supply </a:t>
            </a:r>
            <a:r>
              <a:rPr lang="en-US" sz="1300" dirty="0" smtClean="0"/>
              <a:t>scheme.</a:t>
            </a:r>
          </a:p>
          <a:p>
            <a:pPr lvl="1" algn="just">
              <a:defRPr/>
            </a:pPr>
            <a:r>
              <a:rPr lang="en-US" sz="1300" dirty="0" smtClean="0"/>
              <a:t>Heavy industrial zone which include small to medium companies to international companies i.e. Mondi group, Rio Tinto, </a:t>
            </a:r>
            <a:r>
              <a:rPr lang="en-US" sz="1300" dirty="0" err="1" smtClean="0"/>
              <a:t>Exxaro</a:t>
            </a:r>
            <a:r>
              <a:rPr lang="en-US" sz="1300" dirty="0" smtClean="0"/>
              <a:t>, Richards </a:t>
            </a:r>
            <a:r>
              <a:rPr lang="en-US" sz="1300" dirty="0"/>
              <a:t>B</a:t>
            </a:r>
            <a:r>
              <a:rPr lang="en-US" sz="1300" dirty="0" smtClean="0"/>
              <a:t>ay Minerals, South32, Hillside and Foskor. </a:t>
            </a:r>
          </a:p>
          <a:p>
            <a:pPr lvl="1" algn="just">
              <a:defRPr/>
            </a:pPr>
            <a:r>
              <a:rPr lang="en-US" sz="1300" dirty="0" smtClean="0">
                <a:ea typeface="ＭＳ Ｐゴシック" charset="0"/>
              </a:rPr>
              <a:t>Agriculture.</a:t>
            </a:r>
          </a:p>
        </p:txBody>
      </p:sp>
      <p:sp>
        <p:nvSpPr>
          <p:cNvPr id="6861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C75D03AC-C3A6-40E2-AB06-E05F36727F30}" type="slidenum">
              <a:rPr lang="en-US" altLang="en-US" sz="1400" smtClean="0">
                <a:solidFill>
                  <a:srgbClr val="000000"/>
                </a:solidFill>
              </a:rPr>
              <a:pPr eaLnBrk="1" hangingPunct="1"/>
              <a:t>64</a:t>
            </a:fld>
            <a:endParaRPr lang="en-US" altLang="en-US" sz="1400" smtClean="0">
              <a:solidFill>
                <a:srgbClr val="000000"/>
              </a:solidFill>
            </a:endParaRPr>
          </a:p>
        </p:txBody>
      </p:sp>
      <p:pic>
        <p:nvPicPr>
          <p:cNvPr id="68613"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87563" y="3824288"/>
            <a:ext cx="5491162"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1484313" y="80963"/>
            <a:ext cx="7202487"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800" smtClean="0"/>
              <a:t>Desalination plant </a:t>
            </a:r>
          </a:p>
        </p:txBody>
      </p:sp>
      <p:sp>
        <p:nvSpPr>
          <p:cNvPr id="3" name="Content Placeholder 2"/>
          <p:cNvSpPr>
            <a:spLocks noGrp="1"/>
          </p:cNvSpPr>
          <p:nvPr>
            <p:ph idx="1"/>
          </p:nvPr>
        </p:nvSpPr>
        <p:spPr>
          <a:xfrm>
            <a:off x="1484313" y="665163"/>
            <a:ext cx="7202487" cy="2913062"/>
          </a:xfrm>
        </p:spPr>
        <p:txBody>
          <a:bodyPr/>
          <a:lstStyle/>
          <a:p>
            <a:pPr marL="357188" indent="-357188" algn="just">
              <a:defRPr/>
            </a:pPr>
            <a:r>
              <a:rPr lang="en-US" sz="1600" b="1" u="sng" dirty="0" smtClean="0">
                <a:ea typeface="ＭＳ Ｐゴシック" charset="0"/>
              </a:rPr>
              <a:t>Plant capacity installed</a:t>
            </a:r>
            <a:r>
              <a:rPr lang="en-US" sz="1600" dirty="0" smtClean="0">
                <a:ea typeface="ＭＳ Ｐゴシック" charset="0"/>
              </a:rPr>
              <a:t>: The plant is a series of 1ML/day portable desalination units totaling 10Ml/day. The units are mobile and are DWS emergency kits for water response in coastal areas.  A total of 10ML/day desalination units were commissioned in Richards bay in Feb 2017 at a total cost of R301million.</a:t>
            </a:r>
          </a:p>
          <a:p>
            <a:pPr marL="357188" indent="-357188" algn="just">
              <a:defRPr/>
            </a:pPr>
            <a:r>
              <a:rPr lang="en-US" sz="1600" b="1" u="sng" dirty="0" smtClean="0">
                <a:ea typeface="ＭＳ Ｐゴシック" charset="0"/>
              </a:rPr>
              <a:t>Status:</a:t>
            </a:r>
            <a:r>
              <a:rPr lang="en-US" sz="1600" dirty="0" smtClean="0">
                <a:ea typeface="ＭＳ Ｐゴシック" charset="0"/>
              </a:rPr>
              <a:t> The plant had its first drop of water in November 2016. The plant has been commissioned and is fully operational.</a:t>
            </a:r>
          </a:p>
          <a:p>
            <a:pPr marL="357188" indent="-357188" algn="just">
              <a:defRPr/>
            </a:pPr>
            <a:r>
              <a:rPr lang="en-US" sz="1600" dirty="0">
                <a:ea typeface="ＭＳ Ｐゴシック" charset="0"/>
              </a:rPr>
              <a:t>The project saved over R100million due to the location the plant was designed . The location is </a:t>
            </a:r>
            <a:r>
              <a:rPr lang="en-US" sz="1600" dirty="0" smtClean="0">
                <a:ea typeface="ＭＳ Ｐゴシック" charset="0"/>
              </a:rPr>
              <a:t>specialized </a:t>
            </a:r>
            <a:r>
              <a:rPr lang="en-US" sz="1600" dirty="0">
                <a:ea typeface="ＭＳ Ｐゴシック" charset="0"/>
              </a:rPr>
              <a:t>as facilities which are critical to the operation of a desalination plant where already existing including  abstraction and discharge into the sea (Sea outfall</a:t>
            </a:r>
            <a:r>
              <a:rPr lang="en-US" sz="1600" dirty="0" smtClean="0">
                <a:ea typeface="ＭＳ Ｐゴシック" charset="0"/>
              </a:rPr>
              <a:t>).</a:t>
            </a:r>
          </a:p>
          <a:p>
            <a:pPr marL="357188" indent="-357188" algn="just">
              <a:defRPr/>
            </a:pPr>
            <a:r>
              <a:rPr lang="en-ZA" sz="1600" dirty="0">
                <a:ea typeface="ＭＳ Ｐゴシック" charset="0"/>
              </a:rPr>
              <a:t>Industry consumes over 100ML/day and the desalination contributes 10%. A short to medium term solution is being </a:t>
            </a:r>
            <a:r>
              <a:rPr lang="en-ZA" sz="1600" dirty="0" smtClean="0">
                <a:ea typeface="ＭＳ Ｐゴシック" charset="0"/>
              </a:rPr>
              <a:t>implemented </a:t>
            </a:r>
            <a:r>
              <a:rPr lang="en-ZA" sz="1600" dirty="0">
                <a:ea typeface="ＭＳ Ｐゴシック" charset="0"/>
              </a:rPr>
              <a:t>through the upgrading of the Thukela </a:t>
            </a:r>
            <a:r>
              <a:rPr lang="en-ZA" sz="1600" dirty="0" smtClean="0">
                <a:ea typeface="ＭＳ Ｐゴシック" charset="0"/>
              </a:rPr>
              <a:t>Goedertrouw </a:t>
            </a:r>
            <a:r>
              <a:rPr lang="en-ZA" sz="1600" dirty="0">
                <a:ea typeface="ＭＳ Ｐゴシック" charset="0"/>
              </a:rPr>
              <a:t>Scheme to provide over 220ML/day. </a:t>
            </a:r>
            <a:r>
              <a:rPr lang="en-ZA" sz="1600" dirty="0" smtClean="0">
                <a:ea typeface="ＭＳ Ｐゴシック" charset="0"/>
              </a:rPr>
              <a:t>Project Completion  </a:t>
            </a:r>
            <a:r>
              <a:rPr lang="en-ZA" sz="1600" dirty="0">
                <a:ea typeface="ＭＳ Ｐゴシック" charset="0"/>
              </a:rPr>
              <a:t>earmarked for beginning of 2019 at a cost of R650million. </a:t>
            </a:r>
            <a:endParaRPr lang="en-US" sz="1600" dirty="0" smtClean="0">
              <a:ea typeface="ＭＳ Ｐゴシック" charset="0"/>
            </a:endParaRPr>
          </a:p>
          <a:p>
            <a:pPr algn="just">
              <a:defRPr/>
            </a:pPr>
            <a:endParaRPr lang="en-ZA" sz="1600" dirty="0">
              <a:ea typeface="ＭＳ Ｐゴシック" charset="0"/>
            </a:endParaRP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B969063-365B-4A8F-B362-F6507ACAF016}" type="slidenum">
              <a:rPr lang="en-US" altLang="en-US" sz="1400" smtClean="0">
                <a:solidFill>
                  <a:srgbClr val="000000"/>
                </a:solidFill>
              </a:rPr>
              <a:pPr eaLnBrk="1" hangingPunct="1"/>
              <a:t>65</a:t>
            </a:fld>
            <a:endParaRPr lang="en-US" altLang="en-US" sz="1400" smtClean="0">
              <a:solidFill>
                <a:srgbClr val="0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1484313" y="158750"/>
            <a:ext cx="7202487" cy="3667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400" b="1" smtClean="0"/>
              <a:t>Impact On Reallocation</a:t>
            </a:r>
          </a:p>
        </p:txBody>
      </p:sp>
      <p:sp>
        <p:nvSpPr>
          <p:cNvPr id="706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35F9CB1-B8FC-4526-91F9-53775E7E9B12}" type="slidenum">
              <a:rPr lang="en-US" sz="1400" smtClean="0"/>
              <a:pPr eaLnBrk="1" hangingPunct="1"/>
              <a:t>66</a:t>
            </a:fld>
            <a:endParaRPr lang="en-US" sz="1400" smtClean="0"/>
          </a:p>
        </p:txBody>
      </p:sp>
      <p:sp>
        <p:nvSpPr>
          <p:cNvPr id="70660" name="Content Placeholder 1"/>
          <p:cNvSpPr>
            <a:spLocks noGrp="1"/>
          </p:cNvSpPr>
          <p:nvPr>
            <p:ph idx="1"/>
          </p:nvPr>
        </p:nvSpPr>
        <p:spPr bwMode="auto">
          <a:xfrm>
            <a:off x="1484313" y="906463"/>
            <a:ext cx="7202487" cy="5219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ZA" sz="1600" smtClean="0"/>
              <a:t>None achievement of the planned targets on the Annual Performance Plan (APP)</a:t>
            </a:r>
          </a:p>
          <a:p>
            <a:pPr algn="just"/>
            <a:r>
              <a:rPr lang="en-ZA" sz="1600" smtClean="0"/>
              <a:t>Delays in completion timeline on planned projects</a:t>
            </a:r>
          </a:p>
          <a:p>
            <a:pPr algn="just"/>
            <a:r>
              <a:rPr lang="en-ZA" sz="1600" smtClean="0"/>
              <a:t>Project cost escalation</a:t>
            </a:r>
          </a:p>
          <a:p>
            <a:pPr algn="just"/>
            <a:r>
              <a:rPr lang="en-ZA" sz="1600" smtClean="0"/>
              <a:t>Delayed services to communities</a:t>
            </a:r>
          </a:p>
          <a:p>
            <a:pPr algn="just"/>
            <a:r>
              <a:rPr lang="en-ZA" sz="1600" smtClean="0"/>
              <a:t>Vandalism on incomplete projects</a:t>
            </a:r>
          </a:p>
          <a:p>
            <a:pPr algn="just"/>
            <a:r>
              <a:rPr lang="en-ZA" sz="1600" smtClean="0"/>
              <a:t>Infrastructure depreciation</a:t>
            </a:r>
          </a:p>
          <a:p>
            <a:pPr algn="just"/>
            <a:r>
              <a:rPr lang="en-ZA" sz="1600" smtClean="0"/>
              <a:t>Service delivery unrest </a:t>
            </a:r>
          </a:p>
          <a:p>
            <a:pPr algn="just"/>
            <a:r>
              <a:rPr lang="en-ZA" sz="1600" smtClean="0"/>
              <a:t>Inability of Implementing Agents to commit due to reduction on allocation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p:cNvSpPr txBox="1">
            <a:spLocks noChangeArrowheads="1"/>
          </p:cNvSpPr>
          <p:nvPr/>
        </p:nvSpPr>
        <p:spPr bwMode="auto">
          <a:xfrm>
            <a:off x="2322513" y="2768600"/>
            <a:ext cx="50180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ZA" altLang="en-US" b="1">
                <a:latin typeface="Gill Sans"/>
              </a:rPr>
              <a:t>END</a:t>
            </a:r>
          </a:p>
        </p:txBody>
      </p:sp>
      <p:sp>
        <p:nvSpPr>
          <p:cNvPr id="75779" name="Slide Number Placeholder 3"/>
          <p:cNvSpPr>
            <a:spLocks noGrp="1"/>
          </p:cNvSpPr>
          <p:nvPr>
            <p:ph type="sldNum" sz="quarter" idx="12"/>
          </p:nvPr>
        </p:nvSpPr>
        <p:spPr bwMode="auto">
          <a:xfrm>
            <a:off x="6553200" y="6178550"/>
            <a:ext cx="2133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fld id="{7E189046-1502-49F4-AE90-7E52B5E4EE3D}" type="slidenum">
              <a:rPr lang="en-US" altLang="en-US" sz="1400" smtClean="0"/>
              <a:pPr algn="r" eaLnBrk="1" hangingPunct="1">
                <a:defRPr/>
              </a:pPr>
              <a:t>67</a:t>
            </a:fld>
            <a:endParaRPr lang="en-US" altLang="en-US"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177800"/>
            <a:ext cx="8229600" cy="8048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2600" smtClean="0"/>
              <a:t>Accruals And Payables Payment Status</a:t>
            </a:r>
          </a:p>
        </p:txBody>
      </p:sp>
      <p:sp>
        <p:nvSpPr>
          <p:cNvPr id="3" name="Content Placeholder 2"/>
          <p:cNvSpPr>
            <a:spLocks noGrp="1"/>
          </p:cNvSpPr>
          <p:nvPr>
            <p:ph idx="1"/>
          </p:nvPr>
        </p:nvSpPr>
        <p:spPr>
          <a:xfrm>
            <a:off x="457200" y="1092200"/>
            <a:ext cx="8509000" cy="5308600"/>
          </a:xfrm>
        </p:spPr>
        <p:txBody>
          <a:bodyPr/>
          <a:lstStyle/>
          <a:p>
            <a:pPr marL="0" indent="0">
              <a:buFont typeface="Arial" pitchFamily="34" charset="0"/>
              <a:buNone/>
              <a:defRPr/>
            </a:pPr>
            <a:endParaRPr lang="en-ZA" sz="2600" dirty="0"/>
          </a:p>
          <a:p>
            <a:pPr>
              <a:defRPr/>
            </a:pPr>
            <a:endParaRPr lang="en-ZA" sz="2600" dirty="0" smtClean="0"/>
          </a:p>
          <a:p>
            <a:pPr>
              <a:defRPr/>
            </a:pPr>
            <a:endParaRPr lang="en-ZA" sz="2600" dirty="0" smtClean="0"/>
          </a:p>
          <a:p>
            <a:pPr>
              <a:defRPr/>
            </a:pPr>
            <a:endParaRPr lang="en-ZA" sz="2600" dirty="0"/>
          </a:p>
          <a:p>
            <a:pPr>
              <a:defRPr/>
            </a:pPr>
            <a:endParaRPr lang="en-ZA" sz="2600" dirty="0" smtClean="0"/>
          </a:p>
          <a:p>
            <a:pPr>
              <a:defRPr/>
            </a:pPr>
            <a:endParaRPr lang="en-ZA" sz="2600" dirty="0"/>
          </a:p>
          <a:p>
            <a:pPr>
              <a:defRPr/>
            </a:pPr>
            <a:endParaRPr lang="en-ZA" dirty="0" smtClean="0"/>
          </a:p>
          <a:p>
            <a:pPr>
              <a:defRPr/>
            </a:pPr>
            <a:endParaRPr lang="en-ZA" dirty="0"/>
          </a:p>
        </p:txBody>
      </p:sp>
      <p:graphicFrame>
        <p:nvGraphicFramePr>
          <p:cNvPr id="4" name="Table 3"/>
          <p:cNvGraphicFramePr>
            <a:graphicFrameLocks noGrp="1"/>
          </p:cNvGraphicFramePr>
          <p:nvPr/>
        </p:nvGraphicFramePr>
        <p:xfrm>
          <a:off x="1514475" y="1092200"/>
          <a:ext cx="7062788" cy="4545276"/>
        </p:xfrm>
        <a:graphic>
          <a:graphicData uri="http://schemas.openxmlformats.org/drawingml/2006/table">
            <a:tbl>
              <a:tblPr>
                <a:tableStyleId>{5C22544A-7EE6-4342-B048-85BDC9FD1C3A}</a:tableStyleId>
              </a:tblPr>
              <a:tblGrid>
                <a:gridCol w="2665359"/>
                <a:gridCol w="1330419"/>
                <a:gridCol w="1492059"/>
                <a:gridCol w="1574951"/>
              </a:tblGrid>
              <a:tr h="580984">
                <a:tc>
                  <a:txBody>
                    <a:bodyPr/>
                    <a:lstStyle/>
                    <a:p>
                      <a:pPr algn="l" fontAlgn="ctr"/>
                      <a:r>
                        <a:rPr lang="en-ZA" sz="1800" b="1" u="none" strike="noStrike" dirty="0">
                          <a:effectLst/>
                        </a:rPr>
                        <a:t>Accruals</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Reported 2016/17</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Paid as at 30 Sep 2017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Outstanding balance </a:t>
                      </a:r>
                      <a:endParaRPr lang="en-ZA" sz="1800" b="1" i="0" u="none" strike="noStrike" dirty="0">
                        <a:solidFill>
                          <a:srgbClr val="000000"/>
                        </a:solidFill>
                        <a:effectLst/>
                        <a:latin typeface="Arial"/>
                      </a:endParaRPr>
                    </a:p>
                  </a:txBody>
                  <a:tcPr marL="9525" marR="9525" marT="9524" marB="0" anchor="ctr"/>
                </a:tc>
              </a:tr>
              <a:tr h="283825">
                <a:tc>
                  <a:txBody>
                    <a:bodyPr/>
                    <a:lstStyle/>
                    <a:p>
                      <a:pPr algn="l" fontAlgn="ctr"/>
                      <a:r>
                        <a:rPr lang="en-ZA" sz="1800" b="1" u="none" strike="noStrike" dirty="0">
                          <a:effectLst/>
                        </a:rPr>
                        <a:t>Economic classification</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4" marB="0" anchor="ctr"/>
                </a:tc>
              </a:tr>
              <a:tr h="283825">
                <a:tc>
                  <a:txBody>
                    <a:bodyPr/>
                    <a:lstStyle/>
                    <a:p>
                      <a:pPr algn="l" fontAlgn="ctr"/>
                      <a:r>
                        <a:rPr lang="en-ZA" sz="1800" u="none" strike="noStrike" dirty="0">
                          <a:effectLst/>
                        </a:rPr>
                        <a:t>Goods and services</a:t>
                      </a:r>
                      <a:endParaRPr lang="en-ZA" sz="1800" b="0" i="0" u="none" strike="noStrike" dirty="0">
                        <a:solidFill>
                          <a:srgbClr val="000000"/>
                        </a:solidFill>
                        <a:effectLst/>
                        <a:latin typeface="Arial"/>
                      </a:endParaRPr>
                    </a:p>
                  </a:txBody>
                  <a:tcPr marL="9525" marR="9525" marT="9524" marB="0" anchor="ctr"/>
                </a:tc>
                <a:tc>
                  <a:txBody>
                    <a:bodyPr/>
                    <a:lstStyle/>
                    <a:p>
                      <a:pPr algn="r" fontAlgn="ctr"/>
                      <a:r>
                        <a:rPr lang="en-ZA" sz="1800" u="none" strike="noStrike" dirty="0">
                          <a:effectLst/>
                        </a:rPr>
                        <a:t>       18 285 </a:t>
                      </a:r>
                      <a:endParaRPr lang="en-ZA" sz="1800" b="0" i="0" u="none" strike="noStrike" dirty="0">
                        <a:solidFill>
                          <a:srgbClr val="000000"/>
                        </a:solidFill>
                        <a:effectLst/>
                        <a:latin typeface="Arial"/>
                      </a:endParaRPr>
                    </a:p>
                  </a:txBody>
                  <a:tcPr marL="9525" marR="9525" marT="9524" marB="0" anchor="ctr"/>
                </a:tc>
                <a:tc>
                  <a:txBody>
                    <a:bodyPr/>
                    <a:lstStyle/>
                    <a:p>
                      <a:pPr algn="r" fontAlgn="ctr"/>
                      <a:r>
                        <a:rPr lang="en-ZA" sz="1800" u="none" strike="noStrike" dirty="0">
                          <a:effectLst/>
                        </a:rPr>
                        <a:t>         18 285 </a:t>
                      </a:r>
                      <a:endParaRPr lang="en-ZA" sz="1800" b="0" i="0" u="none" strike="noStrike" dirty="0">
                        <a:solidFill>
                          <a:srgbClr val="000000"/>
                        </a:solidFill>
                        <a:effectLst/>
                        <a:latin typeface="Arial"/>
                      </a:endParaRPr>
                    </a:p>
                  </a:txBody>
                  <a:tcPr marL="9525" marR="9525" marT="9524" marB="0" anchor="ctr"/>
                </a:tc>
                <a:tc>
                  <a:txBody>
                    <a:bodyPr/>
                    <a:lstStyle/>
                    <a:p>
                      <a:pPr algn="r" fontAlgn="ctr"/>
                      <a:r>
                        <a:rPr lang="en-ZA" sz="1800" u="none" strike="noStrike">
                          <a:effectLst/>
                        </a:rPr>
                        <a:t>                   -   </a:t>
                      </a:r>
                      <a:endParaRPr lang="en-ZA" sz="1800" b="0" i="0" u="none" strike="noStrike">
                        <a:solidFill>
                          <a:srgbClr val="000000"/>
                        </a:solidFill>
                        <a:effectLst/>
                        <a:latin typeface="Arial"/>
                      </a:endParaRPr>
                    </a:p>
                  </a:txBody>
                  <a:tcPr marL="9525" marR="9525" marT="9524" marB="0" anchor="ctr"/>
                </a:tc>
              </a:tr>
              <a:tr h="283825">
                <a:tc>
                  <a:txBody>
                    <a:bodyPr/>
                    <a:lstStyle/>
                    <a:p>
                      <a:pPr algn="l" fontAlgn="ctr"/>
                      <a:r>
                        <a:rPr lang="en-ZA" sz="1800" u="none" strike="noStrike" dirty="0">
                          <a:effectLst/>
                        </a:rPr>
                        <a:t>Capital assets</a:t>
                      </a:r>
                      <a:endParaRPr lang="en-ZA" sz="1800" b="0" i="0" u="none" strike="noStrike" dirty="0">
                        <a:solidFill>
                          <a:srgbClr val="000000"/>
                        </a:solidFill>
                        <a:effectLst/>
                        <a:latin typeface="Arial"/>
                      </a:endParaRPr>
                    </a:p>
                  </a:txBody>
                  <a:tcPr marL="9525" marR="9525" marT="9524" marB="0" anchor="ctr"/>
                </a:tc>
                <a:tc>
                  <a:txBody>
                    <a:bodyPr/>
                    <a:lstStyle/>
                    <a:p>
                      <a:pPr algn="r" fontAlgn="ctr"/>
                      <a:r>
                        <a:rPr lang="en-ZA" sz="1800" u="none" strike="noStrike">
                          <a:effectLst/>
                        </a:rPr>
                        <a:t>    731 265 </a:t>
                      </a:r>
                      <a:endParaRPr lang="en-ZA" sz="1800" b="0" i="0" u="none" strike="noStrike">
                        <a:solidFill>
                          <a:srgbClr val="000000"/>
                        </a:solidFill>
                        <a:effectLst/>
                        <a:latin typeface="Arial"/>
                      </a:endParaRPr>
                    </a:p>
                  </a:txBody>
                  <a:tcPr marL="9525" marR="9525" marT="9524" marB="0" anchor="ctr"/>
                </a:tc>
                <a:tc>
                  <a:txBody>
                    <a:bodyPr/>
                    <a:lstStyle/>
                    <a:p>
                      <a:pPr algn="r" fontAlgn="ctr"/>
                      <a:r>
                        <a:rPr lang="en-ZA" sz="1800" u="none" strike="noStrike" dirty="0">
                          <a:effectLst/>
                        </a:rPr>
                        <a:t>       377 995 </a:t>
                      </a:r>
                      <a:endParaRPr lang="en-ZA" sz="1800" b="0" i="0" u="none" strike="noStrike" dirty="0">
                        <a:solidFill>
                          <a:srgbClr val="000000"/>
                        </a:solidFill>
                        <a:effectLst/>
                        <a:latin typeface="Arial"/>
                      </a:endParaRPr>
                    </a:p>
                  </a:txBody>
                  <a:tcPr marL="9525" marR="9525" marT="9524" marB="0" anchor="ctr"/>
                </a:tc>
                <a:tc>
                  <a:txBody>
                    <a:bodyPr/>
                    <a:lstStyle/>
                    <a:p>
                      <a:pPr algn="r" fontAlgn="ctr"/>
                      <a:r>
                        <a:rPr lang="en-ZA" sz="1800" u="none" strike="noStrike">
                          <a:effectLst/>
                        </a:rPr>
                        <a:t>        353 270 </a:t>
                      </a:r>
                      <a:endParaRPr lang="en-ZA" sz="1800" b="0" i="0" u="none" strike="noStrike">
                        <a:solidFill>
                          <a:srgbClr val="000000"/>
                        </a:solidFill>
                        <a:effectLst/>
                        <a:latin typeface="Arial"/>
                      </a:endParaRPr>
                    </a:p>
                  </a:txBody>
                  <a:tcPr marL="9525" marR="9525" marT="9524" marB="0" anchor="ctr"/>
                </a:tc>
              </a:tr>
              <a:tr h="283825">
                <a:tc>
                  <a:txBody>
                    <a:bodyPr/>
                    <a:lstStyle/>
                    <a:p>
                      <a:pPr algn="l" fontAlgn="ctr"/>
                      <a:r>
                        <a:rPr lang="en-ZA" sz="1800" b="1" u="none" strike="noStrike" dirty="0">
                          <a:effectLst/>
                        </a:rPr>
                        <a:t>Total</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749 550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396 280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353 270 </a:t>
                      </a:r>
                      <a:endParaRPr lang="en-ZA" sz="1800" b="1" i="0" u="none" strike="noStrike" dirty="0">
                        <a:solidFill>
                          <a:srgbClr val="000000"/>
                        </a:solidFill>
                        <a:effectLst/>
                        <a:latin typeface="Arial"/>
                      </a:endParaRPr>
                    </a:p>
                  </a:txBody>
                  <a:tcPr marL="9525" marR="9525" marT="9524" marB="0" anchor="ctr"/>
                </a:tc>
              </a:tr>
              <a:tr h="283825">
                <a:tc>
                  <a:txBody>
                    <a:bodyPr/>
                    <a:lstStyle/>
                    <a:p>
                      <a:pPr algn="l" fontAlgn="ctr"/>
                      <a:endParaRPr lang="en-ZA" sz="1800" b="1" i="0" u="none" strike="noStrike" dirty="0">
                        <a:solidFill>
                          <a:srgbClr val="000000"/>
                        </a:solidFill>
                        <a:effectLst/>
                        <a:latin typeface="Arial"/>
                      </a:endParaRPr>
                    </a:p>
                  </a:txBody>
                  <a:tcPr marL="9525" marR="9525" marT="9524" marB="0" anchor="ctr"/>
                </a:tc>
                <a:tc>
                  <a:txBody>
                    <a:bodyPr/>
                    <a:lstStyle/>
                    <a:p>
                      <a:pPr algn="r" fontAlgn="ctr"/>
                      <a:endParaRPr lang="en-ZA" sz="1800" b="1" i="0" u="none" strike="noStrike" dirty="0">
                        <a:solidFill>
                          <a:srgbClr val="000000"/>
                        </a:solidFill>
                        <a:effectLst/>
                        <a:latin typeface="Arial"/>
                      </a:endParaRPr>
                    </a:p>
                  </a:txBody>
                  <a:tcPr marL="9525" marR="9525" marT="9524" marB="0" anchor="ctr"/>
                </a:tc>
                <a:tc>
                  <a:txBody>
                    <a:bodyPr/>
                    <a:lstStyle/>
                    <a:p>
                      <a:pPr algn="r" fontAlgn="ctr"/>
                      <a:endParaRPr lang="en-ZA" sz="1800" b="1" i="0" u="none" strike="noStrike" dirty="0">
                        <a:solidFill>
                          <a:srgbClr val="000000"/>
                        </a:solidFill>
                        <a:effectLst/>
                        <a:latin typeface="Arial"/>
                      </a:endParaRPr>
                    </a:p>
                  </a:txBody>
                  <a:tcPr marL="9525" marR="9525" marT="9524" marB="0" anchor="ctr"/>
                </a:tc>
                <a:tc>
                  <a:txBody>
                    <a:bodyPr/>
                    <a:lstStyle/>
                    <a:p>
                      <a:pPr algn="r" fontAlgn="ctr"/>
                      <a:endParaRPr lang="en-ZA" sz="1800" b="1" i="0" u="none" strike="noStrike" dirty="0">
                        <a:solidFill>
                          <a:srgbClr val="000000"/>
                        </a:solidFill>
                        <a:effectLst/>
                        <a:latin typeface="Arial"/>
                      </a:endParaRPr>
                    </a:p>
                  </a:txBody>
                  <a:tcPr marL="9525" marR="9525" marT="9524" marB="0" anchor="ctr"/>
                </a:tc>
              </a:tr>
              <a:tr h="558126">
                <a:tc>
                  <a:txBody>
                    <a:bodyPr/>
                    <a:lstStyle/>
                    <a:p>
                      <a:pPr algn="l" fontAlgn="ctr"/>
                      <a:r>
                        <a:rPr lang="en-ZA" sz="1800" b="1" u="none" strike="noStrike" dirty="0">
                          <a:effectLst/>
                        </a:rPr>
                        <a:t>Payables</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Reported 2016/17</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Paid as at 30 Sep 2017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Outstanding balance </a:t>
                      </a:r>
                      <a:endParaRPr lang="en-ZA" sz="1800" b="1" i="0" u="none" strike="noStrike" dirty="0">
                        <a:solidFill>
                          <a:srgbClr val="000000"/>
                        </a:solidFill>
                        <a:effectLst/>
                        <a:latin typeface="Arial"/>
                      </a:endParaRPr>
                    </a:p>
                  </a:txBody>
                  <a:tcPr marL="9525" marR="9525" marT="9524" marB="0" anchor="ctr"/>
                </a:tc>
              </a:tr>
              <a:tr h="283825">
                <a:tc>
                  <a:txBody>
                    <a:bodyPr/>
                    <a:lstStyle/>
                    <a:p>
                      <a:pPr algn="l" fontAlgn="ctr"/>
                      <a:r>
                        <a:rPr lang="en-ZA" sz="1800" b="1" u="none" strike="noStrike" dirty="0">
                          <a:effectLst/>
                        </a:rPr>
                        <a:t>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30 Days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30+ Days</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Total </a:t>
                      </a:r>
                      <a:endParaRPr lang="en-ZA" sz="1800" b="1" i="0" u="none" strike="noStrike" dirty="0">
                        <a:solidFill>
                          <a:srgbClr val="000000"/>
                        </a:solidFill>
                        <a:effectLst/>
                        <a:latin typeface="Arial"/>
                      </a:endParaRPr>
                    </a:p>
                  </a:txBody>
                  <a:tcPr marL="9525" marR="9525" marT="9524" marB="0" anchor="ctr"/>
                </a:tc>
              </a:tr>
              <a:tr h="283825">
                <a:tc>
                  <a:txBody>
                    <a:bodyPr/>
                    <a:lstStyle/>
                    <a:p>
                      <a:pPr algn="l" fontAlgn="ctr"/>
                      <a:r>
                        <a:rPr lang="en-ZA" sz="1800" b="1" u="none" strike="noStrike" dirty="0">
                          <a:effectLst/>
                        </a:rPr>
                        <a:t>Economic classification</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R'000 </a:t>
                      </a:r>
                      <a:endParaRPr lang="en-ZA" sz="1800" b="1" i="0" u="none" strike="noStrike" dirty="0">
                        <a:solidFill>
                          <a:srgbClr val="000000"/>
                        </a:solidFill>
                        <a:effectLst/>
                        <a:latin typeface="Arial"/>
                      </a:endParaRPr>
                    </a:p>
                  </a:txBody>
                  <a:tcPr marL="9525" marR="9525" marT="9524" marB="0" anchor="ctr"/>
                </a:tc>
              </a:tr>
              <a:tr h="283825">
                <a:tc>
                  <a:txBody>
                    <a:bodyPr/>
                    <a:lstStyle/>
                    <a:p>
                      <a:pPr algn="l" fontAlgn="ctr"/>
                      <a:r>
                        <a:rPr lang="en-ZA" sz="1800" u="none" strike="noStrike">
                          <a:effectLst/>
                        </a:rPr>
                        <a:t>Goods and services</a:t>
                      </a:r>
                      <a:endParaRPr lang="en-ZA" sz="1800" b="0" i="0" u="none" strike="noStrike">
                        <a:solidFill>
                          <a:srgbClr val="000000"/>
                        </a:solidFill>
                        <a:effectLst/>
                        <a:latin typeface="Arial"/>
                      </a:endParaRPr>
                    </a:p>
                  </a:txBody>
                  <a:tcPr marL="9525" marR="9525" marT="9524" marB="0" anchor="ctr"/>
                </a:tc>
                <a:tc>
                  <a:txBody>
                    <a:bodyPr/>
                    <a:lstStyle/>
                    <a:p>
                      <a:pPr algn="r" fontAlgn="ctr"/>
                      <a:r>
                        <a:rPr lang="en-ZA" sz="1800" u="none" strike="noStrike">
                          <a:effectLst/>
                        </a:rPr>
                        <a:t>    122 514 </a:t>
                      </a:r>
                      <a:endParaRPr lang="en-ZA" sz="1800" b="0" i="0" u="none" strike="noStrike">
                        <a:solidFill>
                          <a:srgbClr val="000000"/>
                        </a:solidFill>
                        <a:effectLst/>
                        <a:latin typeface="Arial"/>
                      </a:endParaRPr>
                    </a:p>
                  </a:txBody>
                  <a:tcPr marL="9525" marR="9525" marT="9524" marB="0" anchor="ctr"/>
                </a:tc>
                <a:tc>
                  <a:txBody>
                    <a:bodyPr/>
                    <a:lstStyle/>
                    <a:p>
                      <a:pPr algn="r" fontAlgn="ctr"/>
                      <a:r>
                        <a:rPr lang="en-ZA" sz="1800" u="none" strike="noStrike">
                          <a:effectLst/>
                        </a:rPr>
                        <a:t>       122 514 </a:t>
                      </a:r>
                      <a:endParaRPr lang="en-ZA" sz="1800" b="0" i="0" u="none" strike="noStrike">
                        <a:solidFill>
                          <a:srgbClr val="000000"/>
                        </a:solidFill>
                        <a:effectLst/>
                        <a:latin typeface="Arial"/>
                      </a:endParaRPr>
                    </a:p>
                  </a:txBody>
                  <a:tcPr marL="9525" marR="9525" marT="9524" marB="0" anchor="ctr"/>
                </a:tc>
                <a:tc>
                  <a:txBody>
                    <a:bodyPr/>
                    <a:lstStyle/>
                    <a:p>
                      <a:pPr algn="r" fontAlgn="ctr"/>
                      <a:r>
                        <a:rPr lang="en-ZA" sz="1800" u="none" strike="noStrike" dirty="0">
                          <a:effectLst/>
                        </a:rPr>
                        <a:t>                   -   </a:t>
                      </a:r>
                      <a:endParaRPr lang="en-ZA" sz="1800" b="0" i="0" u="none" strike="noStrike" dirty="0">
                        <a:solidFill>
                          <a:srgbClr val="000000"/>
                        </a:solidFill>
                        <a:effectLst/>
                        <a:latin typeface="Arial"/>
                      </a:endParaRPr>
                    </a:p>
                  </a:txBody>
                  <a:tcPr marL="9525" marR="9525" marT="9524" marB="0" anchor="ctr"/>
                </a:tc>
              </a:tr>
              <a:tr h="283825">
                <a:tc>
                  <a:txBody>
                    <a:bodyPr/>
                    <a:lstStyle/>
                    <a:p>
                      <a:pPr algn="l" fontAlgn="ctr"/>
                      <a:r>
                        <a:rPr lang="en-ZA" sz="1800" u="none" strike="noStrike">
                          <a:effectLst/>
                        </a:rPr>
                        <a:t>Capital assets</a:t>
                      </a:r>
                      <a:endParaRPr lang="en-ZA" sz="1800" b="0" i="0" u="none" strike="noStrike">
                        <a:solidFill>
                          <a:srgbClr val="000000"/>
                        </a:solidFill>
                        <a:effectLst/>
                        <a:latin typeface="Arial"/>
                      </a:endParaRPr>
                    </a:p>
                  </a:txBody>
                  <a:tcPr marL="9525" marR="9525" marT="9524" marB="0" anchor="ctr"/>
                </a:tc>
                <a:tc>
                  <a:txBody>
                    <a:bodyPr/>
                    <a:lstStyle/>
                    <a:p>
                      <a:pPr algn="r" fontAlgn="ctr"/>
                      <a:r>
                        <a:rPr lang="en-ZA" sz="1800" u="none" strike="noStrike">
                          <a:effectLst/>
                        </a:rPr>
                        <a:t>    679 017 </a:t>
                      </a:r>
                      <a:endParaRPr lang="en-ZA" sz="1800" b="0" i="0" u="none" strike="noStrike">
                        <a:solidFill>
                          <a:srgbClr val="000000"/>
                        </a:solidFill>
                        <a:effectLst/>
                        <a:latin typeface="Arial"/>
                      </a:endParaRPr>
                    </a:p>
                  </a:txBody>
                  <a:tcPr marL="9525" marR="9525" marT="9524" marB="0" anchor="ctr"/>
                </a:tc>
                <a:tc>
                  <a:txBody>
                    <a:bodyPr/>
                    <a:lstStyle/>
                    <a:p>
                      <a:pPr algn="r" fontAlgn="ctr"/>
                      <a:r>
                        <a:rPr lang="en-ZA" sz="1800" u="none" strike="noStrike">
                          <a:effectLst/>
                        </a:rPr>
                        <a:t>       599 491 </a:t>
                      </a:r>
                      <a:endParaRPr lang="en-ZA" sz="1800" b="0" i="0" u="none" strike="noStrike">
                        <a:solidFill>
                          <a:srgbClr val="000000"/>
                        </a:solidFill>
                        <a:effectLst/>
                        <a:latin typeface="Arial"/>
                      </a:endParaRPr>
                    </a:p>
                  </a:txBody>
                  <a:tcPr marL="9525" marR="9525" marT="9524" marB="0" anchor="ctr"/>
                </a:tc>
                <a:tc>
                  <a:txBody>
                    <a:bodyPr/>
                    <a:lstStyle/>
                    <a:p>
                      <a:pPr algn="r" fontAlgn="ctr"/>
                      <a:r>
                        <a:rPr lang="en-ZA" sz="1800" u="none" strike="noStrike" dirty="0">
                          <a:effectLst/>
                        </a:rPr>
                        <a:t>          79 526 </a:t>
                      </a:r>
                      <a:endParaRPr lang="en-ZA" sz="1800" b="0" i="0" u="none" strike="noStrike" dirty="0">
                        <a:solidFill>
                          <a:srgbClr val="000000"/>
                        </a:solidFill>
                        <a:effectLst/>
                        <a:latin typeface="Arial"/>
                      </a:endParaRPr>
                    </a:p>
                  </a:txBody>
                  <a:tcPr marL="9525" marR="9525" marT="9524" marB="0" anchor="ctr"/>
                </a:tc>
              </a:tr>
              <a:tr h="283825">
                <a:tc>
                  <a:txBody>
                    <a:bodyPr/>
                    <a:lstStyle/>
                    <a:p>
                      <a:pPr algn="l" fontAlgn="ctr"/>
                      <a:r>
                        <a:rPr lang="en-ZA" sz="1800" b="1" u="none" strike="noStrike" dirty="0">
                          <a:effectLst/>
                        </a:rPr>
                        <a:t>Total</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801 531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722 005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79 526 </a:t>
                      </a:r>
                      <a:endParaRPr lang="en-ZA" sz="1800" b="1" i="0" u="none" strike="noStrike" dirty="0">
                        <a:solidFill>
                          <a:srgbClr val="000000"/>
                        </a:solidFill>
                        <a:effectLst/>
                        <a:latin typeface="Arial"/>
                      </a:endParaRPr>
                    </a:p>
                  </a:txBody>
                  <a:tcPr marL="9525" marR="9525" marT="9524" marB="0" anchor="ctr"/>
                </a:tc>
              </a:tr>
              <a:tr h="283825">
                <a:tc>
                  <a:txBody>
                    <a:bodyPr/>
                    <a:lstStyle/>
                    <a:p>
                      <a:pPr algn="l" fontAlgn="b"/>
                      <a:r>
                        <a:rPr lang="en-ZA" sz="1800" u="none" strike="noStrike">
                          <a:effectLst/>
                        </a:rPr>
                        <a:t> </a:t>
                      </a:r>
                      <a:endParaRPr lang="en-ZA" sz="1800" b="0" i="0" u="none" strike="noStrike">
                        <a:solidFill>
                          <a:srgbClr val="000000"/>
                        </a:solidFill>
                        <a:effectLst/>
                        <a:latin typeface="Calibri"/>
                      </a:endParaRPr>
                    </a:p>
                  </a:txBody>
                  <a:tcPr marL="9525" marR="9525" marT="9524" marB="0" anchor="b"/>
                </a:tc>
                <a:tc>
                  <a:txBody>
                    <a:bodyPr/>
                    <a:lstStyle/>
                    <a:p>
                      <a:pPr algn="r" fontAlgn="b"/>
                      <a:r>
                        <a:rPr lang="en-ZA" sz="1800" u="none" strike="noStrike">
                          <a:effectLst/>
                        </a:rPr>
                        <a:t> </a:t>
                      </a:r>
                      <a:endParaRPr lang="en-ZA" sz="1800" b="0" i="0" u="none" strike="noStrike">
                        <a:solidFill>
                          <a:srgbClr val="000000"/>
                        </a:solidFill>
                        <a:effectLst/>
                        <a:latin typeface="Calibri"/>
                      </a:endParaRPr>
                    </a:p>
                  </a:txBody>
                  <a:tcPr marL="9525" marR="9525" marT="9524" marB="0" anchor="b"/>
                </a:tc>
                <a:tc>
                  <a:txBody>
                    <a:bodyPr/>
                    <a:lstStyle/>
                    <a:p>
                      <a:pPr algn="r" fontAlgn="b"/>
                      <a:r>
                        <a:rPr lang="en-ZA" sz="1800" u="none" strike="noStrike">
                          <a:effectLst/>
                        </a:rPr>
                        <a:t> </a:t>
                      </a:r>
                      <a:endParaRPr lang="en-ZA" sz="1800" b="0" i="0" u="none" strike="noStrike">
                        <a:solidFill>
                          <a:srgbClr val="000000"/>
                        </a:solidFill>
                        <a:effectLst/>
                        <a:latin typeface="Calibri"/>
                      </a:endParaRPr>
                    </a:p>
                  </a:txBody>
                  <a:tcPr marL="9525" marR="9525" marT="9524" marB="0" anchor="b"/>
                </a:tc>
                <a:tc>
                  <a:txBody>
                    <a:bodyPr/>
                    <a:lstStyle/>
                    <a:p>
                      <a:pPr algn="r" fontAlgn="b"/>
                      <a:r>
                        <a:rPr lang="en-ZA" sz="1800" u="none" strike="noStrike" dirty="0">
                          <a:effectLst/>
                        </a:rPr>
                        <a:t> </a:t>
                      </a:r>
                      <a:endParaRPr lang="en-ZA" sz="1800" b="0" i="0" u="none" strike="noStrike" dirty="0">
                        <a:solidFill>
                          <a:srgbClr val="000000"/>
                        </a:solidFill>
                        <a:effectLst/>
                        <a:latin typeface="Calibri"/>
                      </a:endParaRPr>
                    </a:p>
                  </a:txBody>
                  <a:tcPr marL="9525" marR="9525" marT="9524" marB="0" anchor="b"/>
                </a:tc>
              </a:tr>
              <a:tr h="283825">
                <a:tc>
                  <a:txBody>
                    <a:bodyPr/>
                    <a:lstStyle/>
                    <a:p>
                      <a:pPr algn="l" fontAlgn="ctr"/>
                      <a:r>
                        <a:rPr lang="en-ZA" sz="1800" b="1" u="none" strike="noStrike" dirty="0">
                          <a:effectLst/>
                        </a:rPr>
                        <a:t>Grand Total</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1 551 081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1 118 285 </a:t>
                      </a:r>
                      <a:endParaRPr lang="en-ZA" sz="1800" b="1" i="0" u="none" strike="noStrike" dirty="0">
                        <a:solidFill>
                          <a:srgbClr val="000000"/>
                        </a:solidFill>
                        <a:effectLst/>
                        <a:latin typeface="Arial"/>
                      </a:endParaRPr>
                    </a:p>
                  </a:txBody>
                  <a:tcPr marL="9525" marR="9525" marT="9524" marB="0" anchor="ctr"/>
                </a:tc>
                <a:tc>
                  <a:txBody>
                    <a:bodyPr/>
                    <a:lstStyle/>
                    <a:p>
                      <a:pPr algn="r" fontAlgn="ctr"/>
                      <a:r>
                        <a:rPr lang="en-ZA" sz="1800" b="1" u="none" strike="noStrike" dirty="0">
                          <a:effectLst/>
                        </a:rPr>
                        <a:t>        432 796 </a:t>
                      </a:r>
                      <a:endParaRPr lang="en-ZA" sz="1800" b="1" i="0" u="none" strike="noStrike" dirty="0">
                        <a:solidFill>
                          <a:srgbClr val="000000"/>
                        </a:solidFill>
                        <a:effectLst/>
                        <a:latin typeface="Arial"/>
                      </a:endParaRPr>
                    </a:p>
                  </a:txBody>
                  <a:tcPr marL="9525" marR="9525" marT="9524"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484313" y="84138"/>
            <a:ext cx="7202487" cy="1676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sz="3200" smtClean="0"/>
              <a:t>Impact of Accruals and payables</a:t>
            </a:r>
          </a:p>
        </p:txBody>
      </p:sp>
      <p:sp>
        <p:nvSpPr>
          <p:cNvPr id="3" name="Content Placeholder 2"/>
          <p:cNvSpPr>
            <a:spLocks noGrp="1"/>
          </p:cNvSpPr>
          <p:nvPr>
            <p:ph idx="1"/>
          </p:nvPr>
        </p:nvSpPr>
        <p:spPr>
          <a:xfrm>
            <a:off x="1484313" y="917575"/>
            <a:ext cx="7202487" cy="4525963"/>
          </a:xfrm>
        </p:spPr>
        <p:txBody>
          <a:bodyPr/>
          <a:lstStyle/>
          <a:p>
            <a:pPr algn="just">
              <a:defRPr/>
            </a:pPr>
            <a:r>
              <a:rPr lang="en-ZA" sz="1600" dirty="0"/>
              <a:t>The amount owed to contractors as at 31 March 2017 amounted to R1,5 billion and </a:t>
            </a:r>
            <a:r>
              <a:rPr lang="en-ZA" sz="1600" dirty="0" smtClean="0"/>
              <a:t>is being settled </a:t>
            </a:r>
            <a:r>
              <a:rPr lang="en-ZA" sz="1600" dirty="0"/>
              <a:t>in the 2017/2018 financial year</a:t>
            </a:r>
            <a:r>
              <a:rPr lang="en-ZA" sz="1600" dirty="0" smtClean="0"/>
              <a:t>.</a:t>
            </a:r>
          </a:p>
          <a:p>
            <a:pPr marL="0" indent="0" algn="just">
              <a:buFont typeface="Arial" pitchFamily="34" charset="0"/>
              <a:buNone/>
              <a:defRPr/>
            </a:pPr>
            <a:endParaRPr lang="en-ZA" sz="1600" dirty="0"/>
          </a:p>
          <a:p>
            <a:pPr algn="just">
              <a:defRPr/>
            </a:pPr>
            <a:r>
              <a:rPr lang="en-ZA" sz="1600" dirty="0" smtClean="0"/>
              <a:t>The </a:t>
            </a:r>
            <a:r>
              <a:rPr lang="en-ZA" sz="1600" dirty="0"/>
              <a:t>debt will have a negative impact on the </a:t>
            </a:r>
            <a:r>
              <a:rPr lang="en-ZA" sz="1600" dirty="0" smtClean="0"/>
              <a:t>2017/18 </a:t>
            </a:r>
            <a:r>
              <a:rPr lang="en-ZA" sz="1600" dirty="0"/>
              <a:t>budget </a:t>
            </a:r>
            <a:r>
              <a:rPr lang="en-ZA" sz="1600" dirty="0" smtClean="0"/>
              <a:t>and </a:t>
            </a:r>
            <a:r>
              <a:rPr lang="en-ZA" sz="1600" dirty="0"/>
              <a:t>the Department will have to reprioritise</a:t>
            </a:r>
            <a:r>
              <a:rPr lang="en-ZA" sz="1600" dirty="0" smtClean="0"/>
              <a:t>.</a:t>
            </a:r>
          </a:p>
          <a:p>
            <a:pPr marL="0" indent="0" algn="just">
              <a:buFont typeface="Arial" pitchFamily="34" charset="0"/>
              <a:buNone/>
              <a:defRPr/>
            </a:pPr>
            <a:endParaRPr lang="en-ZA" sz="1600" dirty="0"/>
          </a:p>
          <a:p>
            <a:pPr algn="just">
              <a:defRPr/>
            </a:pPr>
            <a:r>
              <a:rPr lang="en-ZA" sz="1600" dirty="0" smtClean="0"/>
              <a:t>The </a:t>
            </a:r>
            <a:r>
              <a:rPr lang="en-ZA" sz="1600" dirty="0"/>
              <a:t>Department has since reprioritised ACIP and WSIG for projects not yet started to cater for accruals.</a:t>
            </a:r>
          </a:p>
          <a:p>
            <a:pPr marL="0" indent="0">
              <a:buFont typeface="Arial" pitchFamily="34" charset="0"/>
              <a:buNone/>
              <a:defRPr/>
            </a:pPr>
            <a:endParaRPr lang="en-ZA" dirty="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198B7A7-8457-45D3-BD74-F0AC7DAF97F4}" type="slidenum">
              <a:rPr lang="en-US" sz="1400" smtClean="0"/>
              <a:pPr eaLnBrk="1" hangingPunct="1"/>
              <a:t>8</a:t>
            </a:fld>
            <a:endParaRPr lang="en-US"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1484313" y="123825"/>
            <a:ext cx="7202487"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t>Budget overview</a:t>
            </a:r>
            <a:r>
              <a:rPr lang="en-ZA" altLang="en-US" sz="3200" dirty="0" smtClean="0"/>
              <a:t/>
            </a:r>
            <a:br>
              <a:rPr lang="en-ZA" altLang="en-US" sz="3200" dirty="0" smtClean="0"/>
            </a:br>
            <a:endParaRPr lang="en-ZA" altLang="en-US" sz="3200" dirty="0" smtClean="0"/>
          </a:p>
        </p:txBody>
      </p:sp>
      <p:graphicFrame>
        <p:nvGraphicFramePr>
          <p:cNvPr id="5" name="Content Placeholder 4"/>
          <p:cNvGraphicFramePr>
            <a:graphicFrameLocks noGrp="1"/>
          </p:cNvGraphicFramePr>
          <p:nvPr>
            <p:ph idx="1"/>
          </p:nvPr>
        </p:nvGraphicFramePr>
        <p:xfrm>
          <a:off x="1484313" y="809625"/>
          <a:ext cx="7202486" cy="4462464"/>
        </p:xfrm>
        <a:graphic>
          <a:graphicData uri="http://schemas.openxmlformats.org/drawingml/2006/table">
            <a:tbl>
              <a:tblPr firstRow="1" bandRow="1">
                <a:tableStyleId>{C083E6E3-FA7D-4D7B-A595-EF9225AFEA82}</a:tableStyleId>
              </a:tblPr>
              <a:tblGrid>
                <a:gridCol w="2554288"/>
                <a:gridCol w="1391920"/>
                <a:gridCol w="1224280"/>
                <a:gridCol w="1224280"/>
                <a:gridCol w="807718"/>
              </a:tblGrid>
              <a:tr h="731545">
                <a:tc>
                  <a:txBody>
                    <a:bodyPr/>
                    <a:lstStyle/>
                    <a:p>
                      <a:r>
                        <a:rPr lang="en-ZA" sz="1400" dirty="0" smtClean="0">
                          <a:latin typeface="Arial" pitchFamily="34" charset="0"/>
                          <a:cs typeface="Arial" pitchFamily="34" charset="0"/>
                        </a:rPr>
                        <a:t>Sub-programme</a:t>
                      </a:r>
                      <a:endParaRPr lang="en-ZA" sz="1400" dirty="0">
                        <a:latin typeface="Arial" pitchFamily="34" charset="0"/>
                        <a:cs typeface="Arial" pitchFamily="34" charset="0"/>
                      </a:endParaRPr>
                    </a:p>
                  </a:txBody>
                  <a:tcPr marT="45722" marB="45722">
                    <a:lnR w="12700" cap="flat" cmpd="sng" algn="ctr">
                      <a:solidFill>
                        <a:schemeClr val="accent3">
                          <a:lumMod val="60000"/>
                          <a:lumOff val="40000"/>
                        </a:schemeClr>
                      </a:solidFill>
                      <a:prstDash val="solid"/>
                      <a:round/>
                      <a:headEnd type="none" w="med" len="med"/>
                      <a:tailEnd type="none" w="med" len="med"/>
                    </a:lnR>
                  </a:tcPr>
                </a:tc>
                <a:tc>
                  <a:txBody>
                    <a:bodyPr/>
                    <a:lstStyle/>
                    <a:p>
                      <a:r>
                        <a:rPr lang="en-ZA" sz="1400" dirty="0" smtClean="0">
                          <a:latin typeface="Arial" pitchFamily="34" charset="0"/>
                          <a:cs typeface="Arial" pitchFamily="34" charset="0"/>
                        </a:rPr>
                        <a:t>Adjusted budget in </a:t>
                      </a:r>
                    </a:p>
                    <a:p>
                      <a:r>
                        <a:rPr lang="en-ZA" sz="1400" dirty="0" smtClean="0">
                          <a:latin typeface="Arial" pitchFamily="34" charset="0"/>
                          <a:cs typeface="Arial" pitchFamily="34" charset="0"/>
                        </a:rPr>
                        <a:t>R’000</a:t>
                      </a:r>
                      <a:endParaRPr lang="en-ZA" sz="1400" dirty="0">
                        <a:latin typeface="Arial" pitchFamily="34" charset="0"/>
                        <a:cs typeface="Arial" pitchFamily="34" charset="0"/>
                      </a:endParaRPr>
                    </a:p>
                  </a:txBody>
                  <a:tcPr marT="45722" marB="45722">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Actual expenditure in R’000</a:t>
                      </a:r>
                    </a:p>
                  </a:txBody>
                  <a:tcPr marT="45722" marB="45722">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Available budget in </a:t>
                      </a:r>
                    </a:p>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latin typeface="Arial" pitchFamily="34" charset="0"/>
                          <a:cs typeface="Arial" pitchFamily="34" charset="0"/>
                        </a:rPr>
                        <a:t>R’000</a:t>
                      </a:r>
                    </a:p>
                  </a:txBody>
                  <a:tcPr marT="45722" marB="45722">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r>
                        <a:rPr lang="en-ZA" sz="1400" dirty="0" smtClean="0">
                          <a:latin typeface="Arial" pitchFamily="34" charset="0"/>
                          <a:cs typeface="Arial" pitchFamily="34" charset="0"/>
                        </a:rPr>
                        <a:t>% spent</a:t>
                      </a:r>
                      <a:endParaRPr lang="en-ZA" sz="1400" dirty="0">
                        <a:latin typeface="Arial" pitchFamily="34" charset="0"/>
                        <a:cs typeface="Arial" pitchFamily="34" charset="0"/>
                      </a:endParaRPr>
                    </a:p>
                  </a:txBody>
                  <a:tcPr marT="45722" marB="45722">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tcPr>
                </a:tc>
              </a:tr>
              <a:tr h="405779">
                <a:tc>
                  <a:txBody>
                    <a:bodyPr/>
                    <a:lstStyle/>
                    <a:p>
                      <a:pPr marL="0" algn="l" defTabSz="457200" rtl="0" eaLnBrk="1" fontAlgn="b" latinLnBrk="0" hangingPunct="1"/>
                      <a:r>
                        <a:rPr lang="en-ZA" sz="1300" kern="1200" dirty="0">
                          <a:solidFill>
                            <a:schemeClr val="tx1"/>
                          </a:solidFill>
                          <a:latin typeface="Arial" pitchFamily="34" charset="0"/>
                          <a:ea typeface="+mn-ea"/>
                          <a:cs typeface="Arial" pitchFamily="34" charset="0"/>
                        </a:rPr>
                        <a:t>Infrastructure </a:t>
                      </a:r>
                      <a:r>
                        <a:rPr lang="en-ZA" sz="1300" kern="1200" dirty="0" smtClean="0">
                          <a:solidFill>
                            <a:schemeClr val="tx1"/>
                          </a:solidFill>
                          <a:latin typeface="Arial" pitchFamily="34" charset="0"/>
                          <a:ea typeface="+mn-ea"/>
                          <a:cs typeface="Arial" pitchFamily="34" charset="0"/>
                        </a:rPr>
                        <a:t>Development &amp; Rehabilitation</a:t>
                      </a:r>
                      <a:endParaRPr lang="en-ZA" sz="1300" kern="1200" dirty="0">
                        <a:solidFill>
                          <a:schemeClr val="tx1"/>
                        </a:solidFill>
                        <a:latin typeface="Arial" pitchFamily="34" charset="0"/>
                        <a:ea typeface="+mn-ea"/>
                        <a:cs typeface="Arial" pitchFamily="34" charset="0"/>
                      </a:endParaRPr>
                    </a:p>
                  </a:txBody>
                  <a:tcPr marL="9525" marR="9525" marT="9525" marB="0" anchor="b">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1 731 912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1 731 912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a:solidFill>
                            <a:schemeClr val="tx1"/>
                          </a:solidFill>
                          <a:latin typeface="Arial" pitchFamily="34" charset="0"/>
                          <a:ea typeface="+mn-ea"/>
                          <a:cs typeface="Arial" pitchFamily="34" charset="0"/>
                        </a:rPr>
                        <a:t>                     -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kern="1200" dirty="0">
                          <a:solidFill>
                            <a:schemeClr val="tx1"/>
                          </a:solidFill>
                          <a:latin typeface="Arial" pitchFamily="34" charset="0"/>
                          <a:ea typeface="+mn-ea"/>
                          <a:cs typeface="Arial" pitchFamily="34" charset="0"/>
                        </a:rPr>
                        <a:t>100%</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17285">
                <a:tc>
                  <a:txBody>
                    <a:bodyPr/>
                    <a:lstStyle/>
                    <a:p>
                      <a:pPr marL="0" algn="l" defTabSz="457200" rtl="0" eaLnBrk="1" fontAlgn="b" latinLnBrk="0" hangingPunct="1"/>
                      <a:r>
                        <a:rPr lang="en-ZA" sz="1300" kern="1200" dirty="0">
                          <a:solidFill>
                            <a:schemeClr val="tx1"/>
                          </a:solidFill>
                          <a:latin typeface="Arial" pitchFamily="34" charset="0"/>
                          <a:ea typeface="+mn-ea"/>
                          <a:cs typeface="Arial" pitchFamily="34" charset="0"/>
                        </a:rPr>
                        <a:t>Operation of Water Resources</a:t>
                      </a:r>
                    </a:p>
                  </a:txBody>
                  <a:tcPr marL="9525" marR="9525" marT="9525" marB="0" anchor="b">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165 000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165 000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kern="1200" dirty="0">
                          <a:solidFill>
                            <a:schemeClr val="tx1"/>
                          </a:solidFill>
                          <a:latin typeface="Arial" pitchFamily="34" charset="0"/>
                          <a:ea typeface="+mn-ea"/>
                          <a:cs typeface="Arial" pitchFamily="34" charset="0"/>
                        </a:rPr>
                        <a:t>100%</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16657">
                <a:tc>
                  <a:txBody>
                    <a:bodyPr/>
                    <a:lstStyle/>
                    <a:p>
                      <a:pPr marL="0" algn="l" defTabSz="457200" rtl="0" eaLnBrk="1" fontAlgn="b" latinLnBrk="0" hangingPunct="1"/>
                      <a:r>
                        <a:rPr lang="en-ZA" sz="1300" kern="1200" dirty="0">
                          <a:solidFill>
                            <a:schemeClr val="tx1"/>
                          </a:solidFill>
                          <a:latin typeface="Arial" pitchFamily="34" charset="0"/>
                          <a:ea typeface="+mn-ea"/>
                          <a:cs typeface="Arial" pitchFamily="34" charset="0"/>
                        </a:rPr>
                        <a:t>Water Services Infrastructure</a:t>
                      </a:r>
                    </a:p>
                  </a:txBody>
                  <a:tcPr marL="9525" marR="9525" marT="9525" marB="0" anchor="b">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10 233 406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10 185 551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47 855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kern="1200" dirty="0">
                          <a:solidFill>
                            <a:schemeClr val="tx1"/>
                          </a:solidFill>
                          <a:latin typeface="Arial" pitchFamily="34" charset="0"/>
                          <a:ea typeface="+mn-ea"/>
                          <a:cs typeface="Arial" pitchFamily="34" charset="0"/>
                        </a:rPr>
                        <a:t>100%</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69828">
                <a:tc>
                  <a:txBody>
                    <a:bodyPr/>
                    <a:lstStyle/>
                    <a:p>
                      <a:pPr marL="0" algn="l" defTabSz="457200" rtl="0" eaLnBrk="1" fontAlgn="b" latinLnBrk="0" hangingPunct="1"/>
                      <a:r>
                        <a:rPr lang="en-ZA" sz="1300" b="1" kern="1200" dirty="0">
                          <a:solidFill>
                            <a:schemeClr val="tx1"/>
                          </a:solidFill>
                          <a:latin typeface="Arial" pitchFamily="34" charset="0"/>
                          <a:ea typeface="+mn-ea"/>
                          <a:cs typeface="Arial" pitchFamily="34" charset="0"/>
                        </a:rPr>
                        <a:t>Total</a:t>
                      </a:r>
                    </a:p>
                  </a:txBody>
                  <a:tcPr marL="9525" marR="9525" marT="9525" marB="0" anchor="ctr">
                    <a:lnB w="12700" cap="flat" cmpd="sng" algn="ctr">
                      <a:solidFill>
                        <a:schemeClr val="accent3">
                          <a:lumMod val="60000"/>
                          <a:lumOff val="40000"/>
                        </a:schemeClr>
                      </a:solidFill>
                      <a:prstDash val="solid"/>
                      <a:round/>
                      <a:headEnd type="none" w="med" len="med"/>
                      <a:tailEnd type="none" w="med" len="med"/>
                    </a:lnB>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12 130 318 </a:t>
                      </a:r>
                    </a:p>
                  </a:txBody>
                  <a:tcPr marL="9525" marR="9525" marT="9525" marB="0" anchor="ctr">
                    <a:lnB w="12700" cap="flat" cmpd="sng" algn="ctr">
                      <a:solidFill>
                        <a:schemeClr val="accent3">
                          <a:lumMod val="60000"/>
                          <a:lumOff val="40000"/>
                        </a:schemeClr>
                      </a:solidFill>
                      <a:prstDash val="solid"/>
                      <a:round/>
                      <a:headEnd type="none" w="med" len="med"/>
                      <a:tailEnd type="none" w="med" len="med"/>
                    </a:lnB>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12 082 463 </a:t>
                      </a:r>
                    </a:p>
                  </a:txBody>
                  <a:tcPr marL="9525" marR="9525" marT="9525" marB="0" anchor="ctr">
                    <a:lnB w="12700" cap="flat" cmpd="sng" algn="ctr">
                      <a:solidFill>
                        <a:schemeClr val="accent3">
                          <a:lumMod val="60000"/>
                          <a:lumOff val="40000"/>
                        </a:schemeClr>
                      </a:solidFill>
                      <a:prstDash val="solid"/>
                      <a:round/>
                      <a:headEnd type="none" w="med" len="med"/>
                      <a:tailEnd type="none" w="med" len="med"/>
                    </a:lnB>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47 855 </a:t>
                      </a:r>
                    </a:p>
                  </a:txBody>
                  <a:tcPr marL="9525" marR="9525" marT="9525" marB="0" anchor="ctr">
                    <a:lnB w="12700" cap="flat" cmpd="sng" algn="ctr">
                      <a:solidFill>
                        <a:schemeClr val="accent3">
                          <a:lumMod val="60000"/>
                          <a:lumOff val="40000"/>
                        </a:schemeClr>
                      </a:solidFill>
                      <a:prstDash val="solid"/>
                      <a:round/>
                      <a:headEnd type="none" w="med" len="med"/>
                      <a:tailEnd type="none" w="med" len="med"/>
                    </a:lnB>
                  </a:tcPr>
                </a:tc>
                <a:tc>
                  <a:txBody>
                    <a:bodyPr/>
                    <a:lstStyle/>
                    <a:p>
                      <a:pPr marL="0" algn="ctr" defTabSz="457200" rtl="0" eaLnBrk="1" fontAlgn="b" latinLnBrk="0" hangingPunct="1"/>
                      <a:r>
                        <a:rPr lang="en-ZA" sz="1300" b="1" kern="1200" dirty="0">
                          <a:solidFill>
                            <a:schemeClr val="tx1"/>
                          </a:solidFill>
                          <a:latin typeface="Arial" pitchFamily="34" charset="0"/>
                          <a:ea typeface="+mn-ea"/>
                          <a:cs typeface="Arial" pitchFamily="34" charset="0"/>
                        </a:rPr>
                        <a:t>100%</a:t>
                      </a:r>
                    </a:p>
                  </a:txBody>
                  <a:tcPr marL="9525" marR="9525" marT="9525" marB="0" anchor="ctr">
                    <a:lnB w="12700" cap="flat" cmpd="sng" algn="ctr">
                      <a:solidFill>
                        <a:schemeClr val="accent3">
                          <a:lumMod val="60000"/>
                          <a:lumOff val="40000"/>
                        </a:schemeClr>
                      </a:solidFill>
                      <a:prstDash val="solid"/>
                      <a:round/>
                      <a:headEnd type="none" w="med" len="med"/>
                      <a:tailEnd type="none" w="med" len="med"/>
                    </a:lnB>
                  </a:tcPr>
                </a:tc>
              </a:tr>
              <a:tr h="304810">
                <a:tc gridSpan="5">
                  <a:txBody>
                    <a:bodyPr/>
                    <a:lstStyle/>
                    <a:p>
                      <a:r>
                        <a:rPr lang="en-ZA" sz="1400" b="1" dirty="0" smtClean="0">
                          <a:latin typeface="Arial" pitchFamily="34" charset="0"/>
                          <a:cs typeface="Arial" pitchFamily="34" charset="0"/>
                        </a:rPr>
                        <a:t>Economic classification</a:t>
                      </a:r>
                      <a:endParaRPr lang="en-ZA" sz="1400" b="1" dirty="0">
                        <a:latin typeface="Arial" pitchFamily="34" charset="0"/>
                        <a:cs typeface="Arial" pitchFamily="34" charset="0"/>
                      </a:endParaRPr>
                    </a:p>
                  </a:txBody>
                  <a:tcPr marT="45722" marB="45722">
                    <a:lnT w="12700" cap="flat" cmpd="sng" algn="ctr">
                      <a:solidFill>
                        <a:schemeClr val="accent3">
                          <a:lumMod val="60000"/>
                          <a:lumOff val="40000"/>
                        </a:schemeClr>
                      </a:solidFill>
                      <a:prstDash val="solid"/>
                      <a:round/>
                      <a:headEnd type="none" w="med" len="med"/>
                      <a:tailEnd type="none" w="med" len="med"/>
                    </a:lnT>
                  </a:tcPr>
                </a:tc>
                <a:tc hMerge="1">
                  <a:txBody>
                    <a:bodyPr/>
                    <a:lstStyle/>
                    <a:p>
                      <a:endParaRPr lang="en-ZA"/>
                    </a:p>
                  </a:txBody>
                  <a:tcPr/>
                </a:tc>
                <a:tc hMerge="1">
                  <a:txBody>
                    <a:bodyPr/>
                    <a:lstStyle/>
                    <a:p>
                      <a:endParaRPr lang="en-ZA" sz="1400" dirty="0">
                        <a:latin typeface="Arial" pitchFamily="34" charset="0"/>
                        <a:cs typeface="Arial" pitchFamily="34" charset="0"/>
                      </a:endParaRPr>
                    </a:p>
                  </a:txBody>
                  <a:tcPr>
                    <a:lnT w="12700" cap="flat" cmpd="sng" algn="ctr">
                      <a:solidFill>
                        <a:schemeClr val="accent3">
                          <a:lumMod val="60000"/>
                          <a:lumOff val="40000"/>
                        </a:schemeClr>
                      </a:solidFill>
                      <a:prstDash val="solid"/>
                      <a:round/>
                      <a:headEnd type="none" w="med" len="med"/>
                      <a:tailEnd type="none" w="med" len="med"/>
                    </a:lnT>
                  </a:tcPr>
                </a:tc>
                <a:tc hMerge="1">
                  <a:txBody>
                    <a:bodyPr/>
                    <a:lstStyle/>
                    <a:p>
                      <a:endParaRPr lang="en-ZA" sz="1400" dirty="0">
                        <a:latin typeface="Arial" pitchFamily="34" charset="0"/>
                        <a:cs typeface="Arial" pitchFamily="34" charset="0"/>
                      </a:endParaRPr>
                    </a:p>
                  </a:txBody>
                  <a:tcPr>
                    <a:lnT w="12700" cap="flat" cmpd="sng" algn="ctr">
                      <a:solidFill>
                        <a:schemeClr val="accent3">
                          <a:lumMod val="60000"/>
                          <a:lumOff val="40000"/>
                        </a:schemeClr>
                      </a:solidFill>
                      <a:prstDash val="solid"/>
                      <a:round/>
                      <a:headEnd type="none" w="med" len="med"/>
                      <a:tailEnd type="none" w="med" len="med"/>
                    </a:lnT>
                  </a:tcPr>
                </a:tc>
                <a:tc hMerge="1">
                  <a:txBody>
                    <a:bodyPr/>
                    <a:lstStyle/>
                    <a:p>
                      <a:endParaRPr lang="en-ZA" sz="1400" dirty="0">
                        <a:latin typeface="Arial" pitchFamily="34" charset="0"/>
                        <a:cs typeface="Arial" pitchFamily="34" charset="0"/>
                      </a:endParaRPr>
                    </a:p>
                  </a:txBody>
                  <a:tcPr>
                    <a:lnT w="12700" cap="flat" cmpd="sng" algn="ctr">
                      <a:solidFill>
                        <a:schemeClr val="accent3">
                          <a:lumMod val="60000"/>
                          <a:lumOff val="40000"/>
                        </a:schemeClr>
                      </a:solidFill>
                      <a:prstDash val="solid"/>
                      <a:round/>
                      <a:headEnd type="none" w="med" len="med"/>
                      <a:tailEnd type="none" w="med" len="med"/>
                    </a:lnT>
                  </a:tcPr>
                </a:tc>
              </a:tr>
              <a:tr h="289570">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Current payments</a:t>
                      </a:r>
                      <a:endParaRPr lang="en-ZA" sz="1300" b="1" kern="1200" dirty="0">
                        <a:solidFill>
                          <a:schemeClr val="tx1"/>
                        </a:solidFill>
                        <a:latin typeface="Arial" pitchFamily="34" charset="0"/>
                        <a:ea typeface="+mn-ea"/>
                        <a:cs typeface="Arial" pitchFamily="34" charset="0"/>
                      </a:endParaRPr>
                    </a:p>
                  </a:txBody>
                  <a:tcPr marT="45722" marB="45722">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506 010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587 123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-81 113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1" kern="1200" dirty="0">
                          <a:solidFill>
                            <a:schemeClr val="tx1"/>
                          </a:solidFill>
                          <a:latin typeface="Arial" pitchFamily="34" charset="0"/>
                          <a:ea typeface="+mn-ea"/>
                          <a:cs typeface="Arial" pitchFamily="34" charset="0"/>
                        </a:rPr>
                        <a:t>116%</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89570">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Compensation</a:t>
                      </a:r>
                      <a:r>
                        <a:rPr lang="en-ZA" sz="1300" kern="1200" baseline="0" dirty="0" smtClean="0">
                          <a:solidFill>
                            <a:schemeClr val="tx1"/>
                          </a:solidFill>
                          <a:latin typeface="Arial" pitchFamily="34" charset="0"/>
                          <a:ea typeface="+mn-ea"/>
                          <a:cs typeface="Arial" pitchFamily="34" charset="0"/>
                        </a:rPr>
                        <a:t> of employees</a:t>
                      </a:r>
                      <a:endParaRPr lang="en-ZA" sz="1300" kern="1200" dirty="0">
                        <a:solidFill>
                          <a:schemeClr val="tx1"/>
                        </a:solidFill>
                        <a:latin typeface="Arial" pitchFamily="34" charset="0"/>
                        <a:ea typeface="+mn-ea"/>
                        <a:cs typeface="Arial" pitchFamily="34" charset="0"/>
                      </a:endParaRPr>
                    </a:p>
                  </a:txBody>
                  <a:tcPr marT="45722" marB="45722">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a:solidFill>
                            <a:schemeClr val="tx1"/>
                          </a:solidFill>
                          <a:latin typeface="Arial" pitchFamily="34" charset="0"/>
                          <a:ea typeface="+mn-ea"/>
                          <a:cs typeface="Arial" pitchFamily="34" charset="0"/>
                        </a:rPr>
                        <a:t>            100 315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84 670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a:solidFill>
                            <a:schemeClr val="tx1"/>
                          </a:solidFill>
                          <a:latin typeface="Arial" pitchFamily="34" charset="0"/>
                          <a:ea typeface="+mn-ea"/>
                          <a:cs typeface="Arial" pitchFamily="34" charset="0"/>
                        </a:rPr>
                        <a:t>              15 645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kern="1200" dirty="0">
                          <a:solidFill>
                            <a:schemeClr val="tx1"/>
                          </a:solidFill>
                          <a:latin typeface="Arial" pitchFamily="34" charset="0"/>
                          <a:ea typeface="+mn-ea"/>
                          <a:cs typeface="Arial" pitchFamily="34" charset="0"/>
                        </a:rPr>
                        <a:t>84%</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89570">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Goods and services </a:t>
                      </a:r>
                      <a:endParaRPr lang="en-ZA" sz="1300" kern="1200" dirty="0">
                        <a:solidFill>
                          <a:schemeClr val="tx1"/>
                        </a:solidFill>
                        <a:latin typeface="Arial" pitchFamily="34" charset="0"/>
                        <a:ea typeface="+mn-ea"/>
                        <a:cs typeface="Arial" pitchFamily="34" charset="0"/>
                      </a:endParaRPr>
                    </a:p>
                  </a:txBody>
                  <a:tcPr marT="45722" marB="45722">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a:solidFill>
                            <a:schemeClr val="tx1"/>
                          </a:solidFill>
                          <a:latin typeface="Arial" pitchFamily="34" charset="0"/>
                          <a:ea typeface="+mn-ea"/>
                          <a:cs typeface="Arial" pitchFamily="34" charset="0"/>
                        </a:rPr>
                        <a:t>            405 626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502 385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-96 759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kern="1200" dirty="0">
                          <a:solidFill>
                            <a:schemeClr val="tx1"/>
                          </a:solidFill>
                          <a:latin typeface="Arial" pitchFamily="34" charset="0"/>
                          <a:ea typeface="+mn-ea"/>
                          <a:cs typeface="Arial" pitchFamily="34" charset="0"/>
                        </a:rPr>
                        <a:t>124%</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89570">
                <a:tc>
                  <a:txBody>
                    <a:bodyPr/>
                    <a:lstStyle/>
                    <a:p>
                      <a:pPr marL="0" indent="92075" algn="l" defTabSz="457200" rtl="0" eaLnBrk="1" latinLnBrk="0" hangingPunct="1"/>
                      <a:r>
                        <a:rPr lang="en-ZA" sz="1300" kern="1200" dirty="0" smtClean="0">
                          <a:solidFill>
                            <a:schemeClr val="tx1"/>
                          </a:solidFill>
                          <a:latin typeface="Arial" pitchFamily="34" charset="0"/>
                          <a:ea typeface="+mn-ea"/>
                          <a:cs typeface="Arial" pitchFamily="34" charset="0"/>
                        </a:rPr>
                        <a:t>Interest on rent and land</a:t>
                      </a:r>
                      <a:endParaRPr lang="en-ZA" sz="1300" kern="1200" dirty="0">
                        <a:solidFill>
                          <a:schemeClr val="tx1"/>
                        </a:solidFill>
                        <a:latin typeface="Arial" pitchFamily="34" charset="0"/>
                        <a:ea typeface="+mn-ea"/>
                        <a:cs typeface="Arial" pitchFamily="34" charset="0"/>
                      </a:endParaRPr>
                    </a:p>
                  </a:txBody>
                  <a:tcPr marT="45722" marB="45722">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a:solidFill>
                            <a:schemeClr val="tx1"/>
                          </a:solidFill>
                          <a:latin typeface="Arial" pitchFamily="34" charset="0"/>
                          <a:ea typeface="+mn-ea"/>
                          <a:cs typeface="Arial" pitchFamily="34" charset="0"/>
                        </a:rPr>
                        <a:t>                     69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a:solidFill>
                            <a:schemeClr val="tx1"/>
                          </a:solidFill>
                          <a:latin typeface="Arial" pitchFamily="34" charset="0"/>
                          <a:ea typeface="+mn-ea"/>
                          <a:cs typeface="Arial" pitchFamily="34" charset="0"/>
                        </a:rPr>
                        <a:t>                     68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kern="1200" dirty="0">
                          <a:solidFill>
                            <a:schemeClr val="tx1"/>
                          </a:solidFill>
                          <a:latin typeface="Arial" pitchFamily="34" charset="0"/>
                          <a:ea typeface="+mn-ea"/>
                          <a:cs typeface="Arial" pitchFamily="34" charset="0"/>
                        </a:rPr>
                        <a:t>                       1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kern="1200" dirty="0">
                          <a:solidFill>
                            <a:schemeClr val="tx1"/>
                          </a:solidFill>
                          <a:latin typeface="Arial" pitchFamily="34" charset="0"/>
                          <a:ea typeface="+mn-ea"/>
                          <a:cs typeface="Arial" pitchFamily="34" charset="0"/>
                        </a:rPr>
                        <a:t>99%</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89570">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Transfers and subsidies</a:t>
                      </a:r>
                      <a:endParaRPr lang="en-ZA" sz="1300" b="1" kern="1200" dirty="0">
                        <a:solidFill>
                          <a:schemeClr val="tx1"/>
                        </a:solidFill>
                        <a:latin typeface="Arial" pitchFamily="34" charset="0"/>
                        <a:ea typeface="+mn-ea"/>
                        <a:cs typeface="Arial" pitchFamily="34" charset="0"/>
                      </a:endParaRPr>
                    </a:p>
                  </a:txBody>
                  <a:tcPr marT="45722" marB="45722">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7 439 193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7 424 696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a:solidFill>
                            <a:schemeClr val="tx1"/>
                          </a:solidFill>
                          <a:latin typeface="Arial" pitchFamily="34" charset="0"/>
                          <a:ea typeface="+mn-ea"/>
                          <a:cs typeface="Arial" pitchFamily="34" charset="0"/>
                        </a:rPr>
                        <a:t>              14 497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1" kern="1200" dirty="0">
                          <a:solidFill>
                            <a:schemeClr val="tx1"/>
                          </a:solidFill>
                          <a:latin typeface="Arial" pitchFamily="34" charset="0"/>
                          <a:ea typeface="+mn-ea"/>
                          <a:cs typeface="Arial" pitchFamily="34" charset="0"/>
                        </a:rPr>
                        <a:t>100%</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89570">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Payment of capital assets</a:t>
                      </a:r>
                      <a:endParaRPr lang="en-ZA" sz="1300" b="1" kern="1200" dirty="0">
                        <a:solidFill>
                          <a:schemeClr val="tx1"/>
                        </a:solidFill>
                        <a:latin typeface="Arial" pitchFamily="34" charset="0"/>
                        <a:ea typeface="+mn-ea"/>
                        <a:cs typeface="Arial" pitchFamily="34" charset="0"/>
                      </a:endParaRPr>
                    </a:p>
                  </a:txBody>
                  <a:tcPr marT="45722" marB="45722">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4 185 115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4 070 644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114 471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1" kern="1200" dirty="0">
                          <a:solidFill>
                            <a:schemeClr val="tx1"/>
                          </a:solidFill>
                          <a:latin typeface="Arial" pitchFamily="34" charset="0"/>
                          <a:ea typeface="+mn-ea"/>
                          <a:cs typeface="Arial" pitchFamily="34" charset="0"/>
                        </a:rPr>
                        <a:t>97%</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89570">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Payments</a:t>
                      </a:r>
                      <a:r>
                        <a:rPr lang="en-ZA" sz="1300" b="1" kern="1200" baseline="0" dirty="0" smtClean="0">
                          <a:solidFill>
                            <a:schemeClr val="tx1"/>
                          </a:solidFill>
                          <a:latin typeface="Arial" pitchFamily="34" charset="0"/>
                          <a:ea typeface="+mn-ea"/>
                          <a:cs typeface="Arial" pitchFamily="34" charset="0"/>
                        </a:rPr>
                        <a:t> for financial assets</a:t>
                      </a:r>
                      <a:endParaRPr lang="en-ZA" sz="1300" b="1" kern="1200" dirty="0">
                        <a:solidFill>
                          <a:schemeClr val="tx1"/>
                        </a:solidFill>
                        <a:latin typeface="Arial" pitchFamily="34" charset="0"/>
                        <a:ea typeface="+mn-ea"/>
                        <a:cs typeface="Arial" pitchFamily="34" charset="0"/>
                      </a:endParaRPr>
                    </a:p>
                  </a:txBody>
                  <a:tcPr marT="45722" marB="45722">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a:solidFill>
                            <a:schemeClr val="tx1"/>
                          </a:solidFill>
                          <a:latin typeface="Arial" pitchFamily="34" charset="0"/>
                          <a:ea typeface="+mn-ea"/>
                          <a:cs typeface="Arial" pitchFamily="34" charset="0"/>
                        </a:rPr>
                        <a:t>                     -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a:solidFill>
                            <a:schemeClr val="tx1"/>
                          </a:solidFill>
                          <a:latin typeface="Arial" pitchFamily="34" charset="0"/>
                          <a:ea typeface="+mn-ea"/>
                          <a:cs typeface="Arial" pitchFamily="34" charset="0"/>
                        </a:rPr>
                        <a:t>                     -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r" defTabSz="457200" rtl="0" eaLnBrk="1" fontAlgn="b" latinLnBrk="0" hangingPunct="1"/>
                      <a:r>
                        <a:rPr lang="en-ZA" sz="1300" b="1" kern="1200" dirty="0">
                          <a:solidFill>
                            <a:schemeClr val="tx1"/>
                          </a:solidFill>
                          <a:latin typeface="Arial" pitchFamily="34" charset="0"/>
                          <a:ea typeface="+mn-ea"/>
                          <a:cs typeface="Arial" pitchFamily="34" charset="0"/>
                        </a:rPr>
                        <a:t>                     -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tcPr>
                </a:tc>
                <a:tc>
                  <a:txBody>
                    <a:bodyPr/>
                    <a:lstStyle/>
                    <a:p>
                      <a:pPr marL="0" algn="ctr" defTabSz="457200" rtl="0" eaLnBrk="1" fontAlgn="b" latinLnBrk="0" hangingPunct="1"/>
                      <a:r>
                        <a:rPr lang="en-ZA" sz="1300" b="1" kern="1200" dirty="0">
                          <a:solidFill>
                            <a:schemeClr val="tx1"/>
                          </a:solidFill>
                          <a:latin typeface="Arial" pitchFamily="34" charset="0"/>
                          <a:ea typeface="+mn-ea"/>
                          <a:cs typeface="Arial" pitchFamily="34" charset="0"/>
                        </a:rPr>
                        <a:t> </a:t>
                      </a:r>
                    </a:p>
                  </a:txBody>
                  <a:tcPr marL="9525" marR="9525" marT="9525" marB="0" anchor="ctr">
                    <a:lnL w="12700" cap="flat" cmpd="sng" algn="ctr">
                      <a:solidFill>
                        <a:schemeClr val="accent3">
                          <a:lumMod val="60000"/>
                          <a:lumOff val="40000"/>
                        </a:schemeClr>
                      </a:solidFill>
                      <a:prstDash val="solid"/>
                      <a:round/>
                      <a:headEnd type="none" w="med" len="med"/>
                      <a:tailEnd type="none" w="med" len="med"/>
                    </a:lnL>
                  </a:tcPr>
                </a:tc>
              </a:tr>
              <a:tr h="289570">
                <a:tc>
                  <a:txBody>
                    <a:bodyPr/>
                    <a:lstStyle/>
                    <a:p>
                      <a:pPr marL="0" algn="l" defTabSz="457200" rtl="0" eaLnBrk="1" latinLnBrk="0" hangingPunct="1"/>
                      <a:r>
                        <a:rPr lang="en-ZA" sz="1300" b="1" kern="1200" dirty="0" smtClean="0">
                          <a:solidFill>
                            <a:schemeClr val="tx1"/>
                          </a:solidFill>
                          <a:latin typeface="Arial" pitchFamily="34" charset="0"/>
                          <a:ea typeface="+mn-ea"/>
                          <a:cs typeface="Arial" pitchFamily="34" charset="0"/>
                        </a:rPr>
                        <a:t>Total</a:t>
                      </a:r>
                      <a:endParaRPr lang="en-ZA" sz="1300" b="1" kern="1200" dirty="0">
                        <a:solidFill>
                          <a:schemeClr val="tx1"/>
                        </a:solidFill>
                        <a:latin typeface="Arial" pitchFamily="34" charset="0"/>
                        <a:ea typeface="+mn-ea"/>
                        <a:cs typeface="Arial" pitchFamily="34" charset="0"/>
                      </a:endParaRPr>
                    </a:p>
                  </a:txBody>
                  <a:tcPr marT="45722" marB="45722"/>
                </a:tc>
                <a:tc>
                  <a:txBody>
                    <a:bodyPr/>
                    <a:lstStyle/>
                    <a:p>
                      <a:pPr marL="0" algn="r" defTabSz="457200" rtl="0" eaLnBrk="1" fontAlgn="b" latinLnBrk="0" hangingPunct="1"/>
                      <a:r>
                        <a:rPr lang="en-ZA" sz="1300" b="1" kern="1200">
                          <a:solidFill>
                            <a:schemeClr val="tx1"/>
                          </a:solidFill>
                          <a:latin typeface="Arial" pitchFamily="34" charset="0"/>
                          <a:ea typeface="+mn-ea"/>
                          <a:cs typeface="Arial" pitchFamily="34" charset="0"/>
                        </a:rPr>
                        <a:t>       12 130 318 </a:t>
                      </a:r>
                    </a:p>
                  </a:txBody>
                  <a:tcPr marL="9525" marR="9525" marT="9525" marB="0" anchor="ctr"/>
                </a:tc>
                <a:tc>
                  <a:txBody>
                    <a:bodyPr/>
                    <a:lstStyle/>
                    <a:p>
                      <a:pPr marL="0" algn="r" defTabSz="457200" rtl="0" eaLnBrk="1" fontAlgn="b" latinLnBrk="0" hangingPunct="1"/>
                      <a:r>
                        <a:rPr lang="en-ZA" sz="1300" b="1" kern="1200">
                          <a:solidFill>
                            <a:schemeClr val="tx1"/>
                          </a:solidFill>
                          <a:latin typeface="Arial" pitchFamily="34" charset="0"/>
                          <a:ea typeface="+mn-ea"/>
                          <a:cs typeface="Arial" pitchFamily="34" charset="0"/>
                        </a:rPr>
                        <a:t>       12 082 463 </a:t>
                      </a:r>
                    </a:p>
                  </a:txBody>
                  <a:tcPr marL="9525" marR="9525" marT="9525" marB="0" anchor="ctr"/>
                </a:tc>
                <a:tc>
                  <a:txBody>
                    <a:bodyPr/>
                    <a:lstStyle/>
                    <a:p>
                      <a:pPr marL="0" algn="r" defTabSz="457200" rtl="0" eaLnBrk="1" fontAlgn="b" latinLnBrk="0" hangingPunct="1"/>
                      <a:r>
                        <a:rPr lang="en-ZA" sz="1300" b="1" kern="1200">
                          <a:solidFill>
                            <a:schemeClr val="tx1"/>
                          </a:solidFill>
                          <a:latin typeface="Arial" pitchFamily="34" charset="0"/>
                          <a:ea typeface="+mn-ea"/>
                          <a:cs typeface="Arial" pitchFamily="34" charset="0"/>
                        </a:rPr>
                        <a:t>              47 855 </a:t>
                      </a:r>
                    </a:p>
                  </a:txBody>
                  <a:tcPr marL="9525" marR="9525" marT="9525" marB="0" anchor="ctr"/>
                </a:tc>
                <a:tc>
                  <a:txBody>
                    <a:bodyPr/>
                    <a:lstStyle/>
                    <a:p>
                      <a:pPr marL="0" algn="ctr" defTabSz="457200" rtl="0" eaLnBrk="1" fontAlgn="b" latinLnBrk="0" hangingPunct="1"/>
                      <a:r>
                        <a:rPr lang="en-ZA" sz="1300" b="1" kern="1200" dirty="0">
                          <a:solidFill>
                            <a:schemeClr val="tx1"/>
                          </a:solidFill>
                          <a:latin typeface="Arial" pitchFamily="34" charset="0"/>
                          <a:ea typeface="+mn-ea"/>
                          <a:cs typeface="Arial" pitchFamily="34" charset="0"/>
                        </a:rPr>
                        <a:t>100%</a:t>
                      </a:r>
                    </a:p>
                  </a:txBody>
                  <a:tcPr marL="9525" marR="9525" marT="9525" marB="0" anchor="ctr"/>
                </a:tc>
              </a:tr>
            </a:tbl>
          </a:graphicData>
        </a:graphic>
      </p:graphicFrame>
      <p:sp>
        <p:nvSpPr>
          <p:cNvPr id="20563" name="Slide Number Placeholder 3"/>
          <p:cNvSpPr>
            <a:spLocks noGrp="1"/>
          </p:cNvSpPr>
          <p:nvPr>
            <p:ph type="sldNum" sz="quarter" idx="12"/>
          </p:nvPr>
        </p:nvSpPr>
        <p:spPr bwMode="auto">
          <a:xfrm>
            <a:off x="7010400" y="61785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754BE99-8D56-462E-8099-B579BFD2A15C}" type="slidenum">
              <a:rPr lang="en-US" altLang="en-US" sz="1400" smtClean="0"/>
              <a:pPr eaLnBrk="1" hangingPunct="1"/>
              <a:t>9</a:t>
            </a:fld>
            <a:endParaRPr lang="en-US" altLang="en-US" sz="1400" smtClean="0"/>
          </a:p>
        </p:txBody>
      </p:sp>
      <p:sp>
        <p:nvSpPr>
          <p:cNvPr id="20564" name="Title 1"/>
          <p:cNvSpPr txBox="1">
            <a:spLocks/>
          </p:cNvSpPr>
          <p:nvPr/>
        </p:nvSpPr>
        <p:spPr bwMode="auto">
          <a:xfrm>
            <a:off x="1466850" y="5441951"/>
            <a:ext cx="76485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just"/>
            <a:r>
              <a:rPr lang="en-ZA" sz="1600" dirty="0"/>
              <a:t>Note: The 165 million for Operations of Water Resources is for the Catchment Management Agencies (CMAs)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6972</TotalTime>
  <Words>7879</Words>
  <Application>Microsoft Office PowerPoint</Application>
  <PresentationFormat>On-screen Show (4:3)</PresentationFormat>
  <Paragraphs>1901</Paragraphs>
  <Slides>67</Slides>
  <Notes>5</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Slide 1</vt:lpstr>
      <vt:lpstr>Branch purpose</vt:lpstr>
      <vt:lpstr>Analysis of performance</vt:lpstr>
      <vt:lpstr>Challenges facing 27 DMs</vt:lpstr>
      <vt:lpstr>The Impact Of Prior Years Roll Over Decline</vt:lpstr>
      <vt:lpstr>2016/2017 Accruals and Payables</vt:lpstr>
      <vt:lpstr>Accruals And Payables Payment Status</vt:lpstr>
      <vt:lpstr>Impact of Accruals and payables</vt:lpstr>
      <vt:lpstr>Budget overview </vt:lpstr>
      <vt:lpstr>Budget breakdown for infrastructure development and rehabilitation</vt:lpstr>
      <vt:lpstr>Slide 11</vt:lpstr>
      <vt:lpstr>Slide 12</vt:lpstr>
      <vt:lpstr>Notes for Olifants River Water Resource Development (Phase 2A): De Hoop Dam</vt:lpstr>
      <vt:lpstr>Notes for Olifants River Water Resource Development (Phase 2D): Bulk Distribution System</vt:lpstr>
      <vt:lpstr>Notes for Olifants River Water Resource Development (Phase 2F): Bulk Distribution System</vt:lpstr>
      <vt:lpstr>Notes for Raising of Clanwilliam Dam</vt:lpstr>
      <vt:lpstr>Notes for Mzimvubu Water Project</vt:lpstr>
      <vt:lpstr>Notes for Dam Safety Rehabilitation Programme</vt:lpstr>
      <vt:lpstr>Sub-programme budget overview  </vt:lpstr>
      <vt:lpstr>Budget vs. expenditure as at 31 March 2017 </vt:lpstr>
      <vt:lpstr>Regional bulk infrastructure grant  (direct transfers – schedule 5B)</vt:lpstr>
      <vt:lpstr>Slide 22</vt:lpstr>
      <vt:lpstr>Slide 23</vt:lpstr>
      <vt:lpstr>Regional bulk infrastructure grant (indirect transfers – schedule 6B)</vt:lpstr>
      <vt:lpstr>Regional bulk infrastructure grant (indirect transfers – schedule 6B) continue</vt:lpstr>
      <vt:lpstr>Slide 26</vt:lpstr>
      <vt:lpstr>Giyani Project</vt:lpstr>
      <vt:lpstr>Giyani Project</vt:lpstr>
      <vt:lpstr>Giyani Project</vt:lpstr>
      <vt:lpstr>Nandoni-Nsami Bulk water pipeline </vt:lpstr>
      <vt:lpstr>Nandoni-Nsami Bulk water pipeline </vt:lpstr>
      <vt:lpstr>Regional bulk infrastructure grant (indirect transfers – schedule 6B)…</vt:lpstr>
      <vt:lpstr>Summary of RBIG 6B Projects</vt:lpstr>
      <vt:lpstr>Public Finance Management Act No1 Of 1999  </vt:lpstr>
      <vt:lpstr>Division of Revenue Act no 3 of 2016: Reallocation </vt:lpstr>
      <vt:lpstr>Division of Revenue Act no 3 of 2016: Reallocation… </vt:lpstr>
      <vt:lpstr>Regional bulk infrastructure grant (Water Boards)</vt:lpstr>
      <vt:lpstr>Slide 38</vt:lpstr>
      <vt:lpstr>Water services infrastructure grant (direct transfers – schedule 5B)</vt:lpstr>
      <vt:lpstr>WSIG  Schedule 5b Performance</vt:lpstr>
      <vt:lpstr>WSIG  Schedule 5b Performance</vt:lpstr>
      <vt:lpstr>WSIG  Schedule 5b Performance</vt:lpstr>
      <vt:lpstr>WSIG  Schedule 5b Performance</vt:lpstr>
      <vt:lpstr>Water Services Infrastructure Grant  (Indirect Transfers – Schedule 6B)</vt:lpstr>
      <vt:lpstr>WSIG  Schedule 6b Performance</vt:lpstr>
      <vt:lpstr>WSIG  Schedule 6b Performance</vt:lpstr>
      <vt:lpstr>WSIG  Schedule 6b Performance</vt:lpstr>
      <vt:lpstr>Accelerated Community Infrastructure Projects</vt:lpstr>
      <vt:lpstr>Payment to Sedibeng Water</vt:lpstr>
      <vt:lpstr>Breakdown of Payments</vt:lpstr>
      <vt:lpstr>List of ACIP projects affected by the R114 reprioritisation</vt:lpstr>
      <vt:lpstr>Part : Drought related expenditure</vt:lpstr>
      <vt:lpstr>Drought Intervention</vt:lpstr>
      <vt:lpstr>Reprioritisation of Funds to Address Drought</vt:lpstr>
      <vt:lpstr>Payment of R121 million to Sedibeng for Drought and Emergency/ Hotspots interventions</vt:lpstr>
      <vt:lpstr>Eastern Cape Drought Intervention</vt:lpstr>
      <vt:lpstr>Free State Drought and Emergency Intervention</vt:lpstr>
      <vt:lpstr>North West Drought and Emergency Intervention</vt:lpstr>
      <vt:lpstr>North West Drought and Emergency Intervention</vt:lpstr>
      <vt:lpstr>North West Drought and Emergency Intervention</vt:lpstr>
      <vt:lpstr>North West Drought and Emergency Intervention</vt:lpstr>
      <vt:lpstr>Slide 62</vt:lpstr>
      <vt:lpstr>Slide 63</vt:lpstr>
      <vt:lpstr>Desalination plant</vt:lpstr>
      <vt:lpstr>Desalination plant </vt:lpstr>
      <vt:lpstr>Impact On Reallocation</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PUMZA</cp:lastModifiedBy>
  <cp:revision>806</cp:revision>
  <cp:lastPrinted>2017-06-23T09:47:38Z</cp:lastPrinted>
  <dcterms:created xsi:type="dcterms:W3CDTF">2012-08-01T10:33:21Z</dcterms:created>
  <dcterms:modified xsi:type="dcterms:W3CDTF">2017-10-27T08:42:45Z</dcterms:modified>
</cp:coreProperties>
</file>