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319" r:id="rId2"/>
    <p:sldId id="321" r:id="rId3"/>
    <p:sldId id="323" r:id="rId4"/>
    <p:sldId id="322" r:id="rId5"/>
    <p:sldId id="324" r:id="rId6"/>
    <p:sldId id="325" r:id="rId7"/>
    <p:sldId id="326" r:id="rId8"/>
    <p:sldId id="312" r:id="rId9"/>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DA9E7F8-253E-4B53-B4D0-564DD31AE48D}" type="datetimeFigureOut">
              <a:rPr lang="en-GB" smtClean="0"/>
              <a:t>20/10/2017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E43F240-7CCC-4F88-A890-2DAD46D39D3D}" type="slidenum">
              <a:rPr lang="en-GB" smtClean="0"/>
              <a:t>‹#›</a:t>
            </a:fld>
            <a:endParaRPr lang="en-GB"/>
          </a:p>
        </p:txBody>
      </p:sp>
    </p:spTree>
    <p:extLst>
      <p:ext uri="{BB962C8B-B14F-4D97-AF65-F5344CB8AC3E}">
        <p14:creationId xmlns:p14="http://schemas.microsoft.com/office/powerpoint/2010/main" val="285156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917575" y="744538"/>
            <a:ext cx="4962525" cy="3722687"/>
          </a:xfrm>
          <a:prstGeom prst="rect">
            <a:avLst/>
          </a:prstGeom>
        </p:spPr>
        <p:txBody>
          <a:bodyPr/>
          <a:lstStyle/>
          <a:p>
            <a:endParaRPr/>
          </a:p>
        </p:txBody>
      </p:sp>
      <p:sp>
        <p:nvSpPr>
          <p:cNvPr id="119" name="Shape 119"/>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3770039993"/>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1" y="6257685"/>
            <a:ext cx="2026508" cy="600315"/>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1143000" y="1122362"/>
            <a:ext cx="6858000" cy="2387601"/>
          </a:xfrm>
          <a:prstGeom prst="rect">
            <a:avLst/>
          </a:prstGeom>
        </p:spPr>
        <p:txBody>
          <a:bodyPr anchor="b"/>
          <a:lstStyle>
            <a:lvl1pPr algn="ctr">
              <a:defRPr sz="4500"/>
            </a:lvl1pPr>
          </a:lstStyle>
          <a:p>
            <a:r>
              <a:t>Title Text</a:t>
            </a:r>
          </a:p>
        </p:txBody>
      </p:sp>
      <p:sp>
        <p:nvSpPr>
          <p:cNvPr id="12" name="Body Level One…"/>
          <p:cNvSpPr>
            <a:spLocks noGrp="1"/>
          </p:cNvSpPr>
          <p:nvPr>
            <p:ph type="body" sz="quarter" idx="1"/>
          </p:nvPr>
        </p:nvSpPr>
        <p:spPr>
          <a:xfrm>
            <a:off x="1143000" y="3602037"/>
            <a:ext cx="6858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540558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295347" y="6423344"/>
            <a:ext cx="220003" cy="23114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pic>
        <p:nvPicPr>
          <p:cNvPr id="5" name="Picture 4"/>
          <p:cNvPicPr/>
          <p:nvPr userDrawn="1"/>
        </p:nvPicPr>
        <p:blipFill>
          <a:blip r:embed="rId4" cstate="print">
            <a:extLst>
              <a:ext uri="{28A0092B-C50C-407E-A947-70E740481C1C}">
                <a14:useLocalDpi xmlns:a14="http://schemas.microsoft.com/office/drawing/2010/main" val="0"/>
              </a:ext>
            </a:extLst>
          </a:blip>
          <a:stretch>
            <a:fillRect/>
          </a:stretch>
        </p:blipFill>
        <p:spPr>
          <a:xfrm>
            <a:off x="0" y="6252519"/>
            <a:ext cx="1795850" cy="578974"/>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60" r:id="rId2"/>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DPME_Induction_Slides7.jpg" descr="DPME_Induction_Slides7.jpg"/>
          <p:cNvPicPr>
            <a:picLocks noChangeAspect="1"/>
          </p:cNvPicPr>
          <p:nvPr/>
        </p:nvPicPr>
        <p:blipFill>
          <a:blip r:embed="rId2">
            <a:extLst/>
          </a:blip>
          <a:stretch>
            <a:fillRect/>
          </a:stretch>
        </p:blipFill>
        <p:spPr>
          <a:xfrm>
            <a:off x="-12681" y="-1"/>
            <a:ext cx="9142574" cy="6858001"/>
          </a:xfrm>
          <a:prstGeom prst="rect">
            <a:avLst/>
          </a:prstGeom>
          <a:ln w="12700">
            <a:miter lim="400000"/>
          </a:ln>
        </p:spPr>
      </p:pic>
      <p:sp>
        <p:nvSpPr>
          <p:cNvPr id="210" name="DPME: PUBLIC SECTOR  AND CAPACITY DEVELOPMENT"/>
          <p:cNvSpPr/>
          <p:nvPr/>
        </p:nvSpPr>
        <p:spPr>
          <a:xfrm>
            <a:off x="520600" y="2076409"/>
            <a:ext cx="8076012" cy="22705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algn="ctr" defTabSz="406908">
              <a:lnSpc>
                <a:spcPct val="90000"/>
              </a:lnSpc>
              <a:defRPr sz="3000" b="1">
                <a:solidFill>
                  <a:srgbClr val="FFFFFF"/>
                </a:solidFill>
                <a:latin typeface="Arial"/>
                <a:ea typeface="Arial"/>
                <a:cs typeface="Arial"/>
                <a:sym typeface="Arial"/>
              </a:defRPr>
            </a:pPr>
            <a:r>
              <a:rPr lang="en-ZA" dirty="0"/>
              <a:t>STATUS REPORT ON THE FILING OF PERFORMANCE AGREEMENTS OF HEADS OF DEPARTMENT FOR THE 2017/18 FINANCIAL YEAR</a:t>
            </a:r>
            <a:endParaRPr dirty="0"/>
          </a:p>
        </p:txBody>
      </p:sp>
      <p:sp>
        <p:nvSpPr>
          <p:cNvPr id="2" name="Slide Number Placeholder 1"/>
          <p:cNvSpPr>
            <a:spLocks noGrp="1"/>
          </p:cNvSpPr>
          <p:nvPr>
            <p:ph type="sldNum" sz="quarter" idx="2"/>
          </p:nvPr>
        </p:nvSpPr>
        <p:spPr/>
        <p:txBody>
          <a:bodyPr/>
          <a:lstStyle/>
          <a:p>
            <a:fld id="{86CB4B4D-7CA3-9044-876B-883B54F8677D}" type="slidenum">
              <a:rPr lang="en-ZA" smtClean="0"/>
              <a:t>1</a:t>
            </a:fld>
            <a:endParaRPr lang="en-ZA"/>
          </a:p>
        </p:txBody>
      </p:sp>
    </p:spTree>
    <p:extLst>
      <p:ext uri="{BB962C8B-B14F-4D97-AF65-F5344CB8AC3E}">
        <p14:creationId xmlns:p14="http://schemas.microsoft.com/office/powerpoint/2010/main" val="93581855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78766"/>
          </a:xfrm>
          <a:ln>
            <a:solidFill>
              <a:schemeClr val="tx1"/>
            </a:solidFill>
          </a:ln>
        </p:spPr>
        <p:txBody>
          <a:bodyPr/>
          <a:lstStyle/>
          <a:p>
            <a:r>
              <a:rPr lang="en-ZA" dirty="0" smtClean="0"/>
              <a:t>Background and Purpose </a:t>
            </a:r>
            <a:endParaRPr lang="en-ZA" dirty="0"/>
          </a:p>
        </p:txBody>
      </p:sp>
      <p:sp>
        <p:nvSpPr>
          <p:cNvPr id="3" name="Content Placeholder 2"/>
          <p:cNvSpPr>
            <a:spLocks noGrp="1"/>
          </p:cNvSpPr>
          <p:nvPr>
            <p:ph idx="1"/>
          </p:nvPr>
        </p:nvSpPr>
        <p:spPr>
          <a:xfrm>
            <a:off x="628650" y="1524000"/>
            <a:ext cx="7886700" cy="4652963"/>
          </a:xfrm>
        </p:spPr>
        <p:txBody>
          <a:bodyPr>
            <a:normAutofit/>
          </a:bodyPr>
          <a:lstStyle/>
          <a:p>
            <a:pPr algn="just"/>
            <a:r>
              <a:rPr lang="en-GB" altLang="en-US" sz="2400" dirty="0"/>
              <a:t>In 2012, through a Cabinet Memo, Cabinet approved HoD PMDS function to be moved from PSC to DPME</a:t>
            </a:r>
          </a:p>
          <a:p>
            <a:pPr algn="just"/>
            <a:r>
              <a:rPr lang="en-GB" altLang="en-US" sz="2400" dirty="0"/>
              <a:t>A need to facilitate change on the current policy/framework/guidelines arisen due to notable challenges within the current system</a:t>
            </a:r>
          </a:p>
          <a:p>
            <a:pPr algn="just"/>
            <a:r>
              <a:rPr lang="en-ZA" sz="2400" dirty="0" smtClean="0"/>
              <a:t>The </a:t>
            </a:r>
            <a:r>
              <a:rPr lang="en-ZA" sz="2400" dirty="0"/>
              <a:t>purpose of this presentation is to </a:t>
            </a:r>
            <a:r>
              <a:rPr lang="en-ZA" sz="2400" dirty="0" smtClean="0"/>
              <a:t>provide </a:t>
            </a:r>
            <a:r>
              <a:rPr lang="en-ZA" sz="2400" dirty="0"/>
              <a:t>a high level overview of the compliance by the HOD and EA in the implementation of the HOD PMDS for the 2017/2018 financial year. </a:t>
            </a:r>
            <a:endParaRPr lang="en-ZA" sz="2400" dirty="0" smtClean="0"/>
          </a:p>
          <a:p>
            <a:pPr marL="0" indent="0">
              <a:buNone/>
            </a:pPr>
            <a:endParaRPr lang="en-ZA" sz="2400" dirty="0"/>
          </a:p>
        </p:txBody>
      </p:sp>
    </p:spTree>
    <p:extLst>
      <p:ext uri="{BB962C8B-B14F-4D97-AF65-F5344CB8AC3E}">
        <p14:creationId xmlns:p14="http://schemas.microsoft.com/office/powerpoint/2010/main" val="5320028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chemeClr val="tx1"/>
            </a:solidFill>
            <a:miter lim="400000"/>
          </a:ln>
        </p:spPr>
        <p:txBody>
          <a:bodyPr lIns="45719" rIns="45719" anchor="ctr">
            <a:normAutofit/>
          </a:bodyPr>
          <a:lstStyle/>
          <a:p>
            <a:r>
              <a:rPr lang="en-ZA" dirty="0"/>
              <a:t>Legislative requirement</a:t>
            </a:r>
          </a:p>
        </p:txBody>
      </p:sp>
      <p:sp>
        <p:nvSpPr>
          <p:cNvPr id="3" name="Content Placeholder 2"/>
          <p:cNvSpPr>
            <a:spLocks noGrp="1"/>
          </p:cNvSpPr>
          <p:nvPr>
            <p:ph idx="1"/>
          </p:nvPr>
        </p:nvSpPr>
        <p:spPr/>
        <p:txBody>
          <a:bodyPr/>
          <a:lstStyle/>
          <a:p>
            <a:r>
              <a:rPr lang="en-ZA" dirty="0" smtClean="0"/>
              <a:t>Chapter </a:t>
            </a:r>
            <a:r>
              <a:rPr lang="en-ZA" dirty="0"/>
              <a:t>4 of the Senior Management Services (SMS) Handbook on (PMDS) </a:t>
            </a:r>
            <a:r>
              <a:rPr lang="en-ZA" dirty="0" smtClean="0"/>
              <a:t>requires </a:t>
            </a:r>
            <a:r>
              <a:rPr lang="en-ZA" dirty="0"/>
              <a:t>that senior managers, including Heads of Department (HoDs), enter into Performance agreements (PAs) with their Executive Authorities (EAs) by the 31 May and file them with the Department of Planning, Monitoring and Evaluation (DPME) by 30 June annually. </a:t>
            </a:r>
            <a:endParaRPr lang="en-ZA" dirty="0" smtClean="0"/>
          </a:p>
          <a:p>
            <a:r>
              <a:rPr lang="en-ZA" dirty="0" smtClean="0"/>
              <a:t>The </a:t>
            </a:r>
            <a:r>
              <a:rPr lang="en-ZA" dirty="0"/>
              <a:t>PA becomes the basis for accountability for the performance of each senior manager for that specific financial year. </a:t>
            </a:r>
            <a:endParaRPr lang="en-ZA" dirty="0" smtClean="0"/>
          </a:p>
          <a:p>
            <a:endParaRPr lang="en-ZA" dirty="0"/>
          </a:p>
        </p:txBody>
      </p:sp>
    </p:spTree>
    <p:extLst>
      <p:ext uri="{BB962C8B-B14F-4D97-AF65-F5344CB8AC3E}">
        <p14:creationId xmlns:p14="http://schemas.microsoft.com/office/powerpoint/2010/main" val="40855027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chemeClr val="tx1"/>
            </a:solidFill>
            <a:miter lim="400000"/>
          </a:ln>
        </p:spPr>
        <p:txBody>
          <a:bodyPr lIns="45719" rIns="45719" anchor="ctr">
            <a:normAutofit/>
          </a:bodyPr>
          <a:lstStyle/>
          <a:p>
            <a:r>
              <a:rPr lang="en-ZA" dirty="0"/>
              <a:t>Centrality of leadership</a:t>
            </a:r>
          </a:p>
        </p:txBody>
      </p:sp>
      <p:sp>
        <p:nvSpPr>
          <p:cNvPr id="3" name="Content Placeholder 2"/>
          <p:cNvSpPr>
            <a:spLocks noGrp="1"/>
          </p:cNvSpPr>
          <p:nvPr>
            <p:ph idx="1"/>
          </p:nvPr>
        </p:nvSpPr>
        <p:spPr/>
        <p:txBody>
          <a:bodyPr>
            <a:normAutofit lnSpcReduction="10000"/>
          </a:bodyPr>
          <a:lstStyle/>
          <a:p>
            <a:r>
              <a:rPr lang="en-ZA" dirty="0"/>
              <a:t>The National Development Plan (NDP) emphasizes the need for strengthened accountability in pursuit of a capable state. The performance of government </a:t>
            </a:r>
            <a:r>
              <a:rPr lang="en-ZA" dirty="0" smtClean="0"/>
              <a:t>requires </a:t>
            </a:r>
            <a:r>
              <a:rPr lang="en-ZA" dirty="0"/>
              <a:t>political and administrative leadership to build an accountable performance culture accompanied by strong consequence management for weak performance and a transparent reward system for outstanding performance. </a:t>
            </a:r>
            <a:r>
              <a:rPr lang="en-ZA" dirty="0" smtClean="0"/>
              <a:t> Improving </a:t>
            </a:r>
            <a:r>
              <a:rPr lang="en-ZA" dirty="0"/>
              <a:t>the implementation of the public service Performance Management and Development System (PMDS) would play a key role in building such a culture. </a:t>
            </a:r>
          </a:p>
          <a:p>
            <a:r>
              <a:rPr lang="en-ZA" dirty="0"/>
              <a:t>The Management Performance Assessment Tool (MPAT) </a:t>
            </a:r>
            <a:r>
              <a:rPr lang="en-ZA" dirty="0" smtClean="0"/>
              <a:t>case </a:t>
            </a:r>
            <a:r>
              <a:rPr lang="en-ZA" dirty="0"/>
              <a:t>studies have repeatedly highlighted that leading by example is critical for improving management practice and promoting a culture of continuous improvement. It is therefore critical for the leadership to showcase commitment in the implementation of a transparent and compliant PMDS from the top-down. </a:t>
            </a:r>
          </a:p>
        </p:txBody>
      </p:sp>
    </p:spTree>
    <p:extLst>
      <p:ext uri="{BB962C8B-B14F-4D97-AF65-F5344CB8AC3E}">
        <p14:creationId xmlns:p14="http://schemas.microsoft.com/office/powerpoint/2010/main" val="11716644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chemeClr val="tx1"/>
            </a:solidFill>
            <a:miter lim="400000"/>
          </a:ln>
        </p:spPr>
        <p:txBody>
          <a:bodyPr lIns="45719" rIns="45719" anchor="ctr">
            <a:normAutofit/>
          </a:bodyPr>
          <a:lstStyle/>
          <a:p>
            <a:r>
              <a:rPr lang="en-ZA" dirty="0"/>
              <a:t>Status on the filing of HOD PAs for the 2017/18 financial year </a:t>
            </a:r>
          </a:p>
        </p:txBody>
      </p:sp>
      <p:graphicFrame>
        <p:nvGraphicFramePr>
          <p:cNvPr id="4" name="Content Placeholder 3"/>
          <p:cNvGraphicFramePr>
            <a:graphicFrameLocks noGrp="1"/>
          </p:cNvGraphicFramePr>
          <p:nvPr>
            <p:ph idx="1"/>
          </p:nvPr>
        </p:nvGraphicFramePr>
        <p:xfrm>
          <a:off x="628650" y="2149435"/>
          <a:ext cx="8074249" cy="3263507"/>
        </p:xfrm>
        <a:graphic>
          <a:graphicData uri="http://schemas.openxmlformats.org/drawingml/2006/table">
            <a:tbl>
              <a:tblPr firstRow="1" firstCol="1" bandRow="1">
                <a:tableStyleId>{5C22544A-7EE6-4342-B048-85BDC9FD1C3A}</a:tableStyleId>
              </a:tblPr>
              <a:tblGrid>
                <a:gridCol w="1164920">
                  <a:extLst>
                    <a:ext uri="{9D8B030D-6E8A-4147-A177-3AD203B41FA5}">
                      <a16:colId xmlns:a16="http://schemas.microsoft.com/office/drawing/2014/main" val="231335478"/>
                    </a:ext>
                  </a:extLst>
                </a:gridCol>
                <a:gridCol w="545669">
                  <a:extLst>
                    <a:ext uri="{9D8B030D-6E8A-4147-A177-3AD203B41FA5}">
                      <a16:colId xmlns:a16="http://schemas.microsoft.com/office/drawing/2014/main" val="597789775"/>
                    </a:ext>
                  </a:extLst>
                </a:gridCol>
                <a:gridCol w="545669">
                  <a:extLst>
                    <a:ext uri="{9D8B030D-6E8A-4147-A177-3AD203B41FA5}">
                      <a16:colId xmlns:a16="http://schemas.microsoft.com/office/drawing/2014/main" val="1122305262"/>
                    </a:ext>
                  </a:extLst>
                </a:gridCol>
                <a:gridCol w="459686">
                  <a:extLst>
                    <a:ext uri="{9D8B030D-6E8A-4147-A177-3AD203B41FA5}">
                      <a16:colId xmlns:a16="http://schemas.microsoft.com/office/drawing/2014/main" val="2087959529"/>
                    </a:ext>
                  </a:extLst>
                </a:gridCol>
                <a:gridCol w="459686">
                  <a:extLst>
                    <a:ext uri="{9D8B030D-6E8A-4147-A177-3AD203B41FA5}">
                      <a16:colId xmlns:a16="http://schemas.microsoft.com/office/drawing/2014/main" val="182039426"/>
                    </a:ext>
                  </a:extLst>
                </a:gridCol>
                <a:gridCol w="545669">
                  <a:extLst>
                    <a:ext uri="{9D8B030D-6E8A-4147-A177-3AD203B41FA5}">
                      <a16:colId xmlns:a16="http://schemas.microsoft.com/office/drawing/2014/main" val="4013971798"/>
                    </a:ext>
                  </a:extLst>
                </a:gridCol>
                <a:gridCol w="462164">
                  <a:extLst>
                    <a:ext uri="{9D8B030D-6E8A-4147-A177-3AD203B41FA5}">
                      <a16:colId xmlns:a16="http://schemas.microsoft.com/office/drawing/2014/main" val="1574660447"/>
                    </a:ext>
                  </a:extLst>
                </a:gridCol>
                <a:gridCol w="462164">
                  <a:extLst>
                    <a:ext uri="{9D8B030D-6E8A-4147-A177-3AD203B41FA5}">
                      <a16:colId xmlns:a16="http://schemas.microsoft.com/office/drawing/2014/main" val="2390554642"/>
                    </a:ext>
                  </a:extLst>
                </a:gridCol>
                <a:gridCol w="427441">
                  <a:extLst>
                    <a:ext uri="{9D8B030D-6E8A-4147-A177-3AD203B41FA5}">
                      <a16:colId xmlns:a16="http://schemas.microsoft.com/office/drawing/2014/main" val="4067377623"/>
                    </a:ext>
                  </a:extLst>
                </a:gridCol>
                <a:gridCol w="427441">
                  <a:extLst>
                    <a:ext uri="{9D8B030D-6E8A-4147-A177-3AD203B41FA5}">
                      <a16:colId xmlns:a16="http://schemas.microsoft.com/office/drawing/2014/main" val="1166911291"/>
                    </a:ext>
                  </a:extLst>
                </a:gridCol>
                <a:gridCol w="459686">
                  <a:extLst>
                    <a:ext uri="{9D8B030D-6E8A-4147-A177-3AD203B41FA5}">
                      <a16:colId xmlns:a16="http://schemas.microsoft.com/office/drawing/2014/main" val="1961614737"/>
                    </a:ext>
                  </a:extLst>
                </a:gridCol>
                <a:gridCol w="459686">
                  <a:extLst>
                    <a:ext uri="{9D8B030D-6E8A-4147-A177-3AD203B41FA5}">
                      <a16:colId xmlns:a16="http://schemas.microsoft.com/office/drawing/2014/main" val="1317233980"/>
                    </a:ext>
                  </a:extLst>
                </a:gridCol>
                <a:gridCol w="563030">
                  <a:extLst>
                    <a:ext uri="{9D8B030D-6E8A-4147-A177-3AD203B41FA5}">
                      <a16:colId xmlns:a16="http://schemas.microsoft.com/office/drawing/2014/main" val="974242342"/>
                    </a:ext>
                  </a:extLst>
                </a:gridCol>
                <a:gridCol w="545669">
                  <a:extLst>
                    <a:ext uri="{9D8B030D-6E8A-4147-A177-3AD203B41FA5}">
                      <a16:colId xmlns:a16="http://schemas.microsoft.com/office/drawing/2014/main" val="2051401127"/>
                    </a:ext>
                  </a:extLst>
                </a:gridCol>
                <a:gridCol w="545669">
                  <a:extLst>
                    <a:ext uri="{9D8B030D-6E8A-4147-A177-3AD203B41FA5}">
                      <a16:colId xmlns:a16="http://schemas.microsoft.com/office/drawing/2014/main" val="1822524810"/>
                    </a:ext>
                  </a:extLst>
                </a:gridCol>
              </a:tblGrid>
              <a:tr h="251039">
                <a:tc rowSpan="2">
                  <a:txBody>
                    <a:bodyPr/>
                    <a:lstStyle/>
                    <a:p>
                      <a:pPr>
                        <a:lnSpc>
                          <a:spcPct val="115000"/>
                        </a:lnSpc>
                        <a:spcAft>
                          <a:spcPts val="0"/>
                        </a:spcAft>
                      </a:pPr>
                      <a:r>
                        <a:rPr lang="en-US" sz="800">
                          <a:effectLst/>
                        </a:rPr>
                        <a:t>Prov/National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gridSpan="2">
                  <a:txBody>
                    <a:bodyPr/>
                    <a:lstStyle/>
                    <a:p>
                      <a:pPr algn="ctr">
                        <a:lnSpc>
                          <a:spcPct val="115000"/>
                        </a:lnSpc>
                        <a:spcAft>
                          <a:spcPts val="0"/>
                        </a:spcAft>
                      </a:pPr>
                      <a:r>
                        <a:rPr lang="en-US" sz="800">
                          <a:effectLst/>
                        </a:rPr>
                        <a:t>On time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hMerge="1">
                  <a:txBody>
                    <a:bodyPr/>
                    <a:lstStyle/>
                    <a:p>
                      <a:endParaRPr lang="en-ZA"/>
                    </a:p>
                  </a:txBody>
                  <a:tcPr/>
                </a:tc>
                <a:tc gridSpan="2">
                  <a:txBody>
                    <a:bodyPr/>
                    <a:lstStyle/>
                    <a:p>
                      <a:pPr algn="ctr">
                        <a:lnSpc>
                          <a:spcPct val="115000"/>
                        </a:lnSpc>
                        <a:spcAft>
                          <a:spcPts val="0"/>
                        </a:spcAft>
                      </a:pPr>
                      <a:r>
                        <a:rPr lang="en-US" sz="800">
                          <a:effectLst/>
                        </a:rPr>
                        <a:t>Late Sub.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hMerge="1">
                  <a:txBody>
                    <a:bodyPr/>
                    <a:lstStyle/>
                    <a:p>
                      <a:endParaRPr lang="en-ZA"/>
                    </a:p>
                  </a:txBody>
                  <a:tcPr/>
                </a:tc>
                <a:tc rowSpan="2">
                  <a:txBody>
                    <a:bodyPr/>
                    <a:lstStyle/>
                    <a:p>
                      <a:pPr algn="ctr">
                        <a:lnSpc>
                          <a:spcPct val="115000"/>
                        </a:lnSpc>
                        <a:spcAft>
                          <a:spcPts val="0"/>
                        </a:spcAft>
                      </a:pPr>
                      <a:r>
                        <a:rPr lang="en-US" sz="800">
                          <a:effectLst/>
                        </a:rPr>
                        <a:t>% of total sub.</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gridSpan="2">
                  <a:txBody>
                    <a:bodyPr/>
                    <a:lstStyle/>
                    <a:p>
                      <a:pPr algn="ctr">
                        <a:lnSpc>
                          <a:spcPct val="115000"/>
                        </a:lnSpc>
                        <a:spcAft>
                          <a:spcPts val="0"/>
                        </a:spcAft>
                      </a:pPr>
                      <a:r>
                        <a:rPr lang="en-US" sz="800">
                          <a:effectLst/>
                        </a:rPr>
                        <a:t>Acting</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hMerge="1">
                  <a:txBody>
                    <a:bodyPr/>
                    <a:lstStyle/>
                    <a:p>
                      <a:endParaRPr lang="en-ZA"/>
                    </a:p>
                  </a:txBody>
                  <a:tcPr/>
                </a:tc>
                <a:tc gridSpan="2">
                  <a:txBody>
                    <a:bodyPr/>
                    <a:lstStyle/>
                    <a:p>
                      <a:pPr algn="ctr">
                        <a:lnSpc>
                          <a:spcPct val="115000"/>
                        </a:lnSpc>
                        <a:spcAft>
                          <a:spcPts val="0"/>
                        </a:spcAft>
                      </a:pPr>
                      <a:r>
                        <a:rPr lang="en-US" sz="800">
                          <a:effectLst/>
                        </a:rPr>
                        <a:t>New HoD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hMerge="1">
                  <a:txBody>
                    <a:bodyPr/>
                    <a:lstStyle/>
                    <a:p>
                      <a:endParaRPr lang="en-ZA"/>
                    </a:p>
                  </a:txBody>
                  <a:tcPr/>
                </a:tc>
                <a:tc gridSpan="2">
                  <a:txBody>
                    <a:bodyPr/>
                    <a:lstStyle/>
                    <a:p>
                      <a:pPr algn="ctr">
                        <a:lnSpc>
                          <a:spcPct val="115000"/>
                        </a:lnSpc>
                        <a:spcAft>
                          <a:spcPts val="0"/>
                        </a:spcAft>
                      </a:pPr>
                      <a:r>
                        <a:rPr lang="en-US" sz="800">
                          <a:effectLst/>
                        </a:rPr>
                        <a:t>No Sub.</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hMerge="1">
                  <a:txBody>
                    <a:bodyPr/>
                    <a:lstStyle/>
                    <a:p>
                      <a:endParaRPr lang="en-ZA"/>
                    </a:p>
                  </a:txBody>
                  <a:tcPr/>
                </a:tc>
                <a:tc rowSpan="2">
                  <a:txBody>
                    <a:bodyPr/>
                    <a:lstStyle/>
                    <a:p>
                      <a:pPr algn="ctr">
                        <a:lnSpc>
                          <a:spcPct val="115000"/>
                        </a:lnSpc>
                        <a:spcAft>
                          <a:spcPts val="0"/>
                        </a:spcAft>
                      </a:pPr>
                      <a:r>
                        <a:rPr lang="en-US" sz="800">
                          <a:effectLst/>
                        </a:rPr>
                        <a:t># of HODs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gridSpan="2">
                  <a:txBody>
                    <a:bodyPr/>
                    <a:lstStyle/>
                    <a:p>
                      <a:pPr algn="ctr">
                        <a:lnSpc>
                          <a:spcPct val="115000"/>
                        </a:lnSpc>
                        <a:spcAft>
                          <a:spcPts val="0"/>
                        </a:spcAft>
                      </a:pPr>
                      <a:r>
                        <a:rPr lang="en-US" sz="800">
                          <a:effectLst/>
                        </a:rPr>
                        <a:t>Total qualified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hMerge="1">
                  <a:txBody>
                    <a:bodyPr/>
                    <a:lstStyle/>
                    <a:p>
                      <a:endParaRPr lang="en-ZA"/>
                    </a:p>
                  </a:txBody>
                  <a:tcPr/>
                </a:tc>
                <a:extLst>
                  <a:ext uri="{0D108BD9-81ED-4DB2-BD59-A6C34878D82A}">
                    <a16:rowId xmlns:a16="http://schemas.microsoft.com/office/drawing/2014/main" val="1714068819"/>
                  </a:ext>
                </a:extLst>
              </a:tr>
              <a:tr h="251039">
                <a:tc vMerge="1">
                  <a:txBody>
                    <a:bodyPr/>
                    <a:lstStyle/>
                    <a:p>
                      <a:endParaRPr lang="en-ZA"/>
                    </a:p>
                  </a:txBody>
                  <a:tcPr/>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vMerge="1">
                  <a:txBody>
                    <a:bodyPr/>
                    <a:lstStyle/>
                    <a:p>
                      <a:endParaRPr lang="en-ZA"/>
                    </a:p>
                  </a:txBody>
                  <a:tcPr/>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vMerge="1">
                  <a:txBody>
                    <a:bodyPr/>
                    <a:lstStyle/>
                    <a:p>
                      <a:endParaRPr lang="en-ZA"/>
                    </a:p>
                  </a:txBody>
                  <a:tcPr/>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ctr">
                        <a:lnSpc>
                          <a:spcPct val="115000"/>
                        </a:lnSpc>
                        <a:spcAft>
                          <a:spcPts val="0"/>
                        </a:spcAft>
                      </a:pPr>
                      <a:r>
                        <a:rPr lang="en-US" sz="800">
                          <a:effectLst/>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3152288644"/>
                  </a:ext>
                </a:extLst>
              </a:tr>
              <a:tr h="251039">
                <a:tc>
                  <a:txBody>
                    <a:bodyPr/>
                    <a:lstStyle/>
                    <a:p>
                      <a:pPr>
                        <a:lnSpc>
                          <a:spcPct val="115000"/>
                        </a:lnSpc>
                        <a:spcAft>
                          <a:spcPts val="0"/>
                        </a:spcAft>
                      </a:pPr>
                      <a:r>
                        <a:rPr lang="en-US" sz="800">
                          <a:effectLst/>
                        </a:rPr>
                        <a:t>Eastern Cape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23%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77%</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4174222857"/>
                  </a:ext>
                </a:extLst>
              </a:tr>
              <a:tr h="251039">
                <a:tc>
                  <a:txBody>
                    <a:bodyPr/>
                    <a:lstStyle/>
                    <a:p>
                      <a:pPr>
                        <a:lnSpc>
                          <a:spcPct val="115000"/>
                        </a:lnSpc>
                        <a:spcAft>
                          <a:spcPts val="0"/>
                        </a:spcAft>
                      </a:pPr>
                      <a:r>
                        <a:rPr lang="en-US" sz="800">
                          <a:effectLst/>
                        </a:rPr>
                        <a:t>Free State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1027494914"/>
                  </a:ext>
                </a:extLst>
              </a:tr>
              <a:tr h="251039">
                <a:tc>
                  <a:txBody>
                    <a:bodyPr/>
                    <a:lstStyle/>
                    <a:p>
                      <a:pPr>
                        <a:lnSpc>
                          <a:spcPct val="115000"/>
                        </a:lnSpc>
                        <a:spcAft>
                          <a:spcPts val="0"/>
                        </a:spcAft>
                      </a:pPr>
                      <a:r>
                        <a:rPr lang="en-US" sz="800">
                          <a:effectLst/>
                        </a:rPr>
                        <a:t>Gauteng</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82%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79%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2298856866"/>
                  </a:ext>
                </a:extLst>
              </a:tr>
              <a:tr h="251039">
                <a:tc>
                  <a:txBody>
                    <a:bodyPr/>
                    <a:lstStyle/>
                    <a:p>
                      <a:pPr>
                        <a:lnSpc>
                          <a:spcPct val="115000"/>
                        </a:lnSpc>
                        <a:spcAft>
                          <a:spcPts val="0"/>
                        </a:spcAft>
                      </a:pPr>
                      <a:r>
                        <a:rPr lang="en-US" sz="800">
                          <a:effectLst/>
                        </a:rPr>
                        <a:t>KwaZulu-Natal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43%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57%</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1200722348"/>
                  </a:ext>
                </a:extLst>
              </a:tr>
              <a:tr h="251039">
                <a:tc>
                  <a:txBody>
                    <a:bodyPr/>
                    <a:lstStyle/>
                    <a:p>
                      <a:pPr>
                        <a:lnSpc>
                          <a:spcPct val="115000"/>
                        </a:lnSpc>
                        <a:spcAft>
                          <a:spcPts val="0"/>
                        </a:spcAft>
                      </a:pPr>
                      <a:r>
                        <a:rPr lang="en-US" sz="800">
                          <a:effectLst/>
                        </a:rPr>
                        <a:t>Limpopo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807017459"/>
                  </a:ext>
                </a:extLst>
              </a:tr>
              <a:tr h="251039">
                <a:tc>
                  <a:txBody>
                    <a:bodyPr/>
                    <a:lstStyle/>
                    <a:p>
                      <a:pPr>
                        <a:lnSpc>
                          <a:spcPct val="115000"/>
                        </a:lnSpc>
                        <a:spcAft>
                          <a:spcPts val="0"/>
                        </a:spcAft>
                      </a:pPr>
                      <a:r>
                        <a:rPr lang="en-US" sz="800">
                          <a:effectLst/>
                        </a:rPr>
                        <a:t>Mpumalanga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517043564"/>
                  </a:ext>
                </a:extLst>
              </a:tr>
              <a:tr h="251039">
                <a:tc>
                  <a:txBody>
                    <a:bodyPr/>
                    <a:lstStyle/>
                    <a:p>
                      <a:pPr>
                        <a:lnSpc>
                          <a:spcPct val="115000"/>
                        </a:lnSpc>
                        <a:spcAft>
                          <a:spcPts val="0"/>
                        </a:spcAft>
                      </a:pPr>
                      <a:r>
                        <a:rPr lang="en-US" sz="800">
                          <a:effectLst/>
                        </a:rPr>
                        <a:t>National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25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74%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82%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23%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47</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34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72%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3008131628"/>
                  </a:ext>
                </a:extLst>
              </a:tr>
              <a:tr h="251039">
                <a:tc>
                  <a:txBody>
                    <a:bodyPr/>
                    <a:lstStyle/>
                    <a:p>
                      <a:pPr>
                        <a:lnSpc>
                          <a:spcPct val="115000"/>
                        </a:lnSpc>
                        <a:spcAft>
                          <a:spcPts val="0"/>
                        </a:spcAft>
                      </a:pPr>
                      <a:r>
                        <a:rPr lang="en-US" sz="800">
                          <a:effectLst/>
                        </a:rPr>
                        <a:t>North West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3674653422"/>
                  </a:ext>
                </a:extLst>
              </a:tr>
              <a:tr h="251039">
                <a:tc>
                  <a:txBody>
                    <a:bodyPr/>
                    <a:lstStyle/>
                    <a:p>
                      <a:pPr>
                        <a:lnSpc>
                          <a:spcPct val="115000"/>
                        </a:lnSpc>
                        <a:spcAft>
                          <a:spcPts val="0"/>
                        </a:spcAft>
                      </a:pPr>
                      <a:r>
                        <a:rPr lang="en-US" sz="800">
                          <a:effectLst/>
                        </a:rPr>
                        <a:t>Northern Cape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33%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67%</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455270496"/>
                  </a:ext>
                </a:extLst>
              </a:tr>
              <a:tr h="251039">
                <a:tc>
                  <a:txBody>
                    <a:bodyPr/>
                    <a:lstStyle/>
                    <a:p>
                      <a:pPr>
                        <a:lnSpc>
                          <a:spcPct val="115000"/>
                        </a:lnSpc>
                        <a:spcAft>
                          <a:spcPts val="0"/>
                        </a:spcAft>
                      </a:pPr>
                      <a:r>
                        <a:rPr lang="en-US" sz="800">
                          <a:effectLst/>
                        </a:rPr>
                        <a:t>Western Cape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3613574168"/>
                  </a:ext>
                </a:extLst>
              </a:tr>
              <a:tr h="251039">
                <a:tc>
                  <a:txBody>
                    <a:bodyPr/>
                    <a:lstStyle/>
                    <a:p>
                      <a:pPr>
                        <a:lnSpc>
                          <a:spcPct val="115000"/>
                        </a:lnSpc>
                        <a:spcAft>
                          <a:spcPts val="0"/>
                        </a:spcAft>
                      </a:pPr>
                      <a:r>
                        <a:rPr lang="en-US" sz="800">
                          <a:effectLst/>
                        </a:rPr>
                        <a:t>RSA TOTAL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117</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7</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95%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29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161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a:effectLst/>
                        </a:rPr>
                        <a:t>130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tc>
                  <a:txBody>
                    <a:bodyPr/>
                    <a:lstStyle/>
                    <a:p>
                      <a:pPr algn="r">
                        <a:lnSpc>
                          <a:spcPct val="115000"/>
                        </a:lnSpc>
                        <a:spcAft>
                          <a:spcPts val="0"/>
                        </a:spcAft>
                      </a:pPr>
                      <a:r>
                        <a:rPr lang="en-US" sz="800" dirty="0">
                          <a:effectLst/>
                        </a:rPr>
                        <a:t>81%</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651" marR="44651" marT="0" marB="0" anchor="b"/>
                </a:tc>
                <a:extLst>
                  <a:ext uri="{0D108BD9-81ED-4DB2-BD59-A6C34878D82A}">
                    <a16:rowId xmlns:a16="http://schemas.microsoft.com/office/drawing/2014/main" val="4208804065"/>
                  </a:ext>
                </a:extLst>
              </a:tr>
            </a:tbl>
          </a:graphicData>
        </a:graphic>
      </p:graphicFrame>
    </p:spTree>
    <p:extLst>
      <p:ext uri="{BB962C8B-B14F-4D97-AF65-F5344CB8AC3E}">
        <p14:creationId xmlns:p14="http://schemas.microsoft.com/office/powerpoint/2010/main" val="23042932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2"/>
          <a:stretch>
            <a:fillRect/>
          </a:stretch>
        </p:blipFill>
        <p:spPr>
          <a:xfrm>
            <a:off x="269216" y="365125"/>
            <a:ext cx="8605567" cy="5003446"/>
          </a:xfrm>
          <a:prstGeom prst="rect">
            <a:avLst/>
          </a:prstGeom>
          <a:ln w="12700">
            <a:solidFill>
              <a:schemeClr val="tx1"/>
            </a:solidFill>
            <a:miter lim="400000"/>
          </a:ln>
        </p:spPr>
      </p:pic>
    </p:spTree>
    <p:extLst>
      <p:ext uri="{BB962C8B-B14F-4D97-AF65-F5344CB8AC3E}">
        <p14:creationId xmlns:p14="http://schemas.microsoft.com/office/powerpoint/2010/main" val="2057440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chemeClr val="tx1"/>
            </a:solidFill>
            <a:miter lim="400000"/>
          </a:ln>
        </p:spPr>
        <p:txBody>
          <a:bodyPr lIns="45719" rIns="45719" anchor="ctr">
            <a:normAutofit/>
          </a:bodyPr>
          <a:lstStyle/>
          <a:p>
            <a:r>
              <a:rPr lang="en-ZA" dirty="0"/>
              <a:t>Conclusion</a:t>
            </a:r>
          </a:p>
        </p:txBody>
      </p:sp>
      <p:sp>
        <p:nvSpPr>
          <p:cNvPr id="3" name="Content Placeholder 2"/>
          <p:cNvSpPr>
            <a:spLocks noGrp="1"/>
          </p:cNvSpPr>
          <p:nvPr>
            <p:ph idx="1"/>
          </p:nvPr>
        </p:nvSpPr>
        <p:spPr/>
        <p:txBody>
          <a:bodyPr>
            <a:normAutofit lnSpcReduction="10000"/>
          </a:bodyPr>
          <a:lstStyle/>
          <a:p>
            <a:r>
              <a:rPr lang="en-US" dirty="0"/>
              <a:t>The filling of HoD PA by 30 June 2017 has improved from 66% in 2016 to 90% in 2017. </a:t>
            </a:r>
            <a:endParaRPr lang="en-US" dirty="0" smtClean="0"/>
          </a:p>
          <a:p>
            <a:r>
              <a:rPr lang="en-US" dirty="0"/>
              <a:t>Positive gains stand to be made if the following recommendations are instituted:</a:t>
            </a:r>
            <a:endParaRPr lang="en-ZA" dirty="0"/>
          </a:p>
          <a:p>
            <a:pPr lvl="1"/>
            <a:r>
              <a:rPr lang="en-US" dirty="0" err="1"/>
              <a:t>Finalisation</a:t>
            </a:r>
            <a:r>
              <a:rPr lang="en-US" dirty="0"/>
              <a:t> of the long-standing policy on HoD Assessments by DPSA and approval by MPSA and Cabinet</a:t>
            </a:r>
            <a:r>
              <a:rPr lang="en-US" dirty="0" smtClean="0"/>
              <a:t>.</a:t>
            </a:r>
          </a:p>
          <a:p>
            <a:pPr lvl="1"/>
            <a:r>
              <a:rPr lang="en-US" dirty="0" smtClean="0"/>
              <a:t>Training </a:t>
            </a:r>
            <a:r>
              <a:rPr lang="en-US" dirty="0"/>
              <a:t>of the staff in the Offices of the HoDs responsible for developing the HOD PA and Offices of the Premier in respect of provinces.</a:t>
            </a:r>
            <a:endParaRPr lang="en-ZA" dirty="0"/>
          </a:p>
          <a:p>
            <a:pPr lvl="1"/>
            <a:r>
              <a:rPr lang="en-US" dirty="0"/>
              <a:t>Advocacy for improved collaboration between staff within the HoD office, M&amp;E units and HRD units in the developing and monitoring of the HOD PA.</a:t>
            </a:r>
            <a:endParaRPr lang="en-ZA" dirty="0"/>
          </a:p>
          <a:p>
            <a:pPr lvl="1"/>
            <a:r>
              <a:rPr lang="en-US" dirty="0"/>
              <a:t>Improved accountability from AOs and EAs in relation to the </a:t>
            </a:r>
            <a:r>
              <a:rPr lang="en-US" dirty="0" smtClean="0"/>
              <a:t>contents </a:t>
            </a:r>
            <a:r>
              <a:rPr lang="en-US" dirty="0"/>
              <a:t>in the PA</a:t>
            </a:r>
            <a:endParaRPr lang="en-ZA" dirty="0"/>
          </a:p>
          <a:p>
            <a:endParaRPr lang="en-ZA" dirty="0"/>
          </a:p>
        </p:txBody>
      </p:sp>
    </p:spTree>
    <p:extLst>
      <p:ext uri="{BB962C8B-B14F-4D97-AF65-F5344CB8AC3E}">
        <p14:creationId xmlns:p14="http://schemas.microsoft.com/office/powerpoint/2010/main" val="24742084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DPME_Induction_Slides_THANK YOU11.jpg" descr="DPME_Induction_Slides_THANK YOU11.jpg"/>
          <p:cNvPicPr>
            <a:picLocks noChangeAspect="1"/>
          </p:cNvPicPr>
          <p:nvPr/>
        </p:nvPicPr>
        <p:blipFill>
          <a:blip r:embed="rId2">
            <a:extLst/>
          </a:blip>
          <a:stretch>
            <a:fillRect/>
          </a:stretch>
        </p:blipFill>
        <p:spPr>
          <a:xfrm>
            <a:off x="713" y="0"/>
            <a:ext cx="9142574" cy="685800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ZA" smtClean="0"/>
              <a:t>8</a:t>
            </a:fld>
            <a:endParaRPr lang="en-ZA"/>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TotalTime>
  <Words>728</Words>
  <Application>Microsoft Office PowerPoint</Application>
  <PresentationFormat>On-screen Show (4:3)</PresentationFormat>
  <Paragraphs>207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Background and Purpose </vt:lpstr>
      <vt:lpstr>Legislative requirement</vt:lpstr>
      <vt:lpstr>Centrality of leadership</vt:lpstr>
      <vt:lpstr>Status on the filing of HOD PAs for the 2017/18 financial year </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DPME: PRESENTATION BY PROGRAMES</dc:title>
  <dc:creator>Clement Madale</dc:creator>
  <cp:lastModifiedBy>Masixole Zibeko</cp:lastModifiedBy>
  <cp:revision>44</cp:revision>
  <cp:lastPrinted>2017-10-11T16:03:14Z</cp:lastPrinted>
  <dcterms:modified xsi:type="dcterms:W3CDTF">2017-10-20T11:11:15Z</dcterms:modified>
</cp:coreProperties>
</file>