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 id="2147483696" r:id="rId2"/>
    <p:sldMasterId id="2147483701" r:id="rId3"/>
    <p:sldMasterId id="2147483706" r:id="rId4"/>
    <p:sldMasterId id="2147483711" r:id="rId5"/>
    <p:sldMasterId id="2147483716" r:id="rId6"/>
    <p:sldMasterId id="2147483721" r:id="rId7"/>
    <p:sldMasterId id="2147483726" r:id="rId8"/>
    <p:sldMasterId id="2147483732" r:id="rId9"/>
    <p:sldMasterId id="2147483737" r:id="rId10"/>
    <p:sldMasterId id="2147483742" r:id="rId11"/>
    <p:sldMasterId id="2147483749" r:id="rId12"/>
    <p:sldMasterId id="2147483794" r:id="rId13"/>
    <p:sldMasterId id="2147483806" r:id="rId14"/>
    <p:sldMasterId id="2147483821" r:id="rId15"/>
  </p:sldMasterIdLst>
  <p:notesMasterIdLst>
    <p:notesMasterId r:id="rId52"/>
  </p:notesMasterIdLst>
  <p:handoutMasterIdLst>
    <p:handoutMasterId r:id="rId53"/>
  </p:handoutMasterIdLst>
  <p:sldIdLst>
    <p:sldId id="747" r:id="rId16"/>
    <p:sldId id="884" r:id="rId17"/>
    <p:sldId id="935" r:id="rId18"/>
    <p:sldId id="889" r:id="rId19"/>
    <p:sldId id="1015" r:id="rId20"/>
    <p:sldId id="1014" r:id="rId21"/>
    <p:sldId id="1030" r:id="rId22"/>
    <p:sldId id="1031" r:id="rId23"/>
    <p:sldId id="983" r:id="rId24"/>
    <p:sldId id="991" r:id="rId25"/>
    <p:sldId id="1028" r:id="rId26"/>
    <p:sldId id="1033" r:id="rId27"/>
    <p:sldId id="1034" r:id="rId28"/>
    <p:sldId id="959" r:id="rId29"/>
    <p:sldId id="998" r:id="rId30"/>
    <p:sldId id="1005" r:id="rId31"/>
    <p:sldId id="1001" r:id="rId32"/>
    <p:sldId id="1017" r:id="rId33"/>
    <p:sldId id="1019" r:id="rId34"/>
    <p:sldId id="1020" r:id="rId35"/>
    <p:sldId id="1021" r:id="rId36"/>
    <p:sldId id="1002" r:id="rId37"/>
    <p:sldId id="1003" r:id="rId38"/>
    <p:sldId id="1004" r:id="rId39"/>
    <p:sldId id="1022" r:id="rId40"/>
    <p:sldId id="997" r:id="rId41"/>
    <p:sldId id="1035" r:id="rId42"/>
    <p:sldId id="1036" r:id="rId43"/>
    <p:sldId id="1029" r:id="rId44"/>
    <p:sldId id="1007" r:id="rId45"/>
    <p:sldId id="923" r:id="rId46"/>
    <p:sldId id="1008" r:id="rId47"/>
    <p:sldId id="1006" r:id="rId48"/>
    <p:sldId id="1024" r:id="rId49"/>
    <p:sldId id="1023" r:id="rId50"/>
    <p:sldId id="882" r:id="rId51"/>
  </p:sldIdLst>
  <p:sldSz cx="9144000" cy="6858000" type="screen4x3"/>
  <p:notesSz cx="6797675" cy="99282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ddy Sethusha" initials="MS" lastIdx="5" clrIdx="0">
    <p:extLst/>
  </p:cmAuthor>
  <p:cmAuthor id="2" name="Microsoft Office User" initials="Office" lastIdx="1" clrIdx="1">
    <p:extLst/>
  </p:cmAuthor>
  <p:cmAuthor id="3" name="Microsoft Office User" initials="Office [2]" lastIdx="1" clrIdx="2">
    <p:extLst/>
  </p:cmAuthor>
  <p:cmAuthor id="4" name="Microsoft Office User" initials="Office [3]" lastIdx="1" clrIdx="3">
    <p:extLst/>
  </p:cmAuthor>
  <p:cmAuthor id="5" name="Microsoft Office User" initials="Office [4]" lastIdx="1" clrIdx="4">
    <p:extLst/>
  </p:cmAuthor>
  <p:cmAuthor id="6" name="Microsoft Office User" initials="Office [5]" lastIdx="1" clrIdx="5">
    <p:extLst/>
  </p:cmAuthor>
  <p:cmAuthor id="7" name="Microsoft Office User" initials="Office [6]" lastIdx="1" clrIdx="6">
    <p:extLst/>
  </p:cmAuthor>
  <p:cmAuthor id="8" name="Microsoft Office User" initials="Office [7]" lastIdx="0" clrIdx="7">
    <p:extLst/>
  </p:cmAuthor>
  <p:cmAuthor id="9" name="Microsoft Office User" initials="Office [8]" lastIdx="1" clrIdx="8">
    <p:extLst/>
  </p:cmAuthor>
  <p:cmAuthor id="10" name="Microsoft Office User" initials="Office [9]" lastIdx="1" clrIdx="9">
    <p:extLst/>
  </p:cmAuthor>
  <p:cmAuthor id="11" name="Microsoft Office User" initials="Office [10]" lastIdx="1" clrIdx="10">
    <p:extLst/>
  </p:cmAuthor>
  <p:cmAuthor id="12" name="Microsoft Office User" initials="Office [11]" lastIdx="1" clrIdx="11">
    <p:extLst/>
  </p:cmAuthor>
  <p:cmAuthor id="13" name="Microsoft Office User" initials="Office [12]" lastIdx="1" clrIdx="12">
    <p:extLst/>
  </p:cmAuthor>
  <p:cmAuthor id="14" name="Microsoft Office User" initials="Office [13]" lastIdx="1" clrIdx="13">
    <p:extLst/>
  </p:cmAuthor>
  <p:cmAuthor id="15" name="Microsoft Office User" initials="Office [14]" lastIdx="1" clrIdx="14">
    <p:extLst/>
  </p:cmAuthor>
  <p:cmAuthor id="16" name="Microsoft Office User" initials="Office [15]" lastIdx="1" clrIdx="15">
    <p:extLst/>
  </p:cmAuthor>
  <p:cmAuthor id="17" name="Microsoft Office User" initials="Office [16]" lastIdx="1" clrIdx="16">
    <p:extLst/>
  </p:cmAuthor>
  <p:cmAuthor id="18" name="Microsoft Office User" initials="Office [17]" lastIdx="1" clrIdx="17">
    <p:extLst/>
  </p:cmAuthor>
  <p:cmAuthor id="19" name="Microsoft Office User" initials="Office [18]" lastIdx="1" clrIdx="18">
    <p:extLst/>
  </p:cmAuthor>
  <p:cmAuthor id="20" name="Microsoft Office User" initials="Office [19]" lastIdx="1" clrIdx="19">
    <p:extLst/>
  </p:cmAuthor>
  <p:cmAuthor id="21" name="Microsoft Office User" initials="Office [20]" lastIdx="1" clrIdx="2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3300"/>
    <a:srgbClr val="FEFAF5"/>
    <a:srgbClr val="F9F8F1"/>
    <a:srgbClr val="008000"/>
    <a:srgbClr val="000099"/>
    <a:srgbClr val="FEFAF3"/>
    <a:srgbClr val="643A08"/>
    <a:srgbClr val="FAF9F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23" autoAdjust="0"/>
    <p:restoredTop sz="94343" autoAdjust="0"/>
  </p:normalViewPr>
  <p:slideViewPr>
    <p:cSldViewPr snapToObjects="1">
      <p:cViewPr varScale="1">
        <p:scale>
          <a:sx n="116" d="100"/>
          <a:sy n="116" d="100"/>
        </p:scale>
        <p:origin x="-183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76" d="100"/>
          <a:sy n="76" d="100"/>
        </p:scale>
        <p:origin x="2184" y="11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400" cy="49847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2"/>
            <a:ext cx="2946400" cy="498475"/>
          </a:xfrm>
          <a:prstGeom prst="rect">
            <a:avLst/>
          </a:prstGeom>
        </p:spPr>
        <p:txBody>
          <a:bodyPr vert="horz" lIns="91440" tIns="45720" rIns="91440" bIns="45720" rtlCol="0"/>
          <a:lstStyle>
            <a:lvl1pPr algn="r">
              <a:defRPr sz="1200"/>
            </a:lvl1pPr>
          </a:lstStyle>
          <a:p>
            <a:fld id="{2261207F-35A9-45D0-8791-1260A2DB8CE8}" type="datetimeFigureOut">
              <a:rPr lang="en-ZA" smtClean="0"/>
              <a:pPr/>
              <a:t>2017/10/27</a:t>
            </a:fld>
            <a:endParaRPr lang="en-ZA"/>
          </a:p>
        </p:txBody>
      </p:sp>
      <p:sp>
        <p:nvSpPr>
          <p:cNvPr id="4" name="Footer Placeholder 3"/>
          <p:cNvSpPr>
            <a:spLocks noGrp="1"/>
          </p:cNvSpPr>
          <p:nvPr>
            <p:ph type="ftr" sz="quarter" idx="2"/>
          </p:nvPr>
        </p:nvSpPr>
        <p:spPr>
          <a:xfrm>
            <a:off x="1" y="9429750"/>
            <a:ext cx="2946400" cy="49847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58B3D948-CBA5-4A48-A3DC-BC63CDF2E5B4}" type="slidenum">
              <a:rPr lang="en-ZA" smtClean="0"/>
              <a:pPr/>
              <a:t>‹#›</a:t>
            </a:fld>
            <a:endParaRPr lang="en-ZA"/>
          </a:p>
        </p:txBody>
      </p:sp>
    </p:spTree>
    <p:extLst>
      <p:ext uri="{BB962C8B-B14F-4D97-AF65-F5344CB8AC3E}">
        <p14:creationId xmlns:p14="http://schemas.microsoft.com/office/powerpoint/2010/main" xmlns="" val="2132893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6400" cy="49847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49688" y="2"/>
            <a:ext cx="2946400" cy="498475"/>
          </a:xfrm>
          <a:prstGeom prst="rect">
            <a:avLst/>
          </a:prstGeom>
        </p:spPr>
        <p:txBody>
          <a:bodyPr vert="horz" lIns="91440" tIns="45720" rIns="91440" bIns="45720" rtlCol="0"/>
          <a:lstStyle>
            <a:lvl1pPr algn="r">
              <a:defRPr sz="1200"/>
            </a:lvl1pPr>
          </a:lstStyle>
          <a:p>
            <a:fld id="{3F1D03F7-3973-4FDA-A971-45E17DA3636F}" type="datetimeFigureOut">
              <a:rPr lang="en-ZA" smtClean="0"/>
              <a:pPr/>
              <a:t>2017/10/27</a:t>
            </a:fld>
            <a:endParaRPr lang="en-ZA"/>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451" y="4778377"/>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29750"/>
            <a:ext cx="2946400" cy="49847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60A34AF9-0CAF-49FE-A56D-E56B5CA95E75}" type="slidenum">
              <a:rPr lang="en-ZA" smtClean="0"/>
              <a:pPr/>
              <a:t>‹#›</a:t>
            </a:fld>
            <a:endParaRPr lang="en-ZA"/>
          </a:p>
        </p:txBody>
      </p:sp>
    </p:spTree>
    <p:extLst>
      <p:ext uri="{BB962C8B-B14F-4D97-AF65-F5344CB8AC3E}">
        <p14:creationId xmlns:p14="http://schemas.microsoft.com/office/powerpoint/2010/main" xmlns="" val="3021363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4807BF63-E7EA-48FD-A890-33BD889E66D7}" type="slidenum">
              <a:rPr kumimoji="0" lang="en-ZA"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en-ZA"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Tree>
    <p:extLst>
      <p:ext uri="{BB962C8B-B14F-4D97-AF65-F5344CB8AC3E}">
        <p14:creationId xmlns:p14="http://schemas.microsoft.com/office/powerpoint/2010/main" xmlns="" val="1862561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71B067-E1BB-4309-BFA4-EF9EA7C5F516}" type="datetime1">
              <a:rPr lang="en-US" smtClean="0"/>
              <a:pPr/>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2805-A725-49B0-B2D3-DC75ABED75B5}"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4034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AC885-C693-4BD5-A095-258766F84A5D}" type="datetime1">
              <a:rPr lang="en-US" smtClean="0"/>
              <a:pPr/>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4B2B7-ABA0-4B25-83C3-4922EE36EDFE}" type="slidenum">
              <a:rPr lang="en-US" smtClean="0"/>
              <a:pPr/>
              <a:t>‹#›</a:t>
            </a:fld>
            <a:endParaRPr lang="en-US"/>
          </a:p>
        </p:txBody>
      </p:sp>
    </p:spTree>
    <p:extLst>
      <p:ext uri="{BB962C8B-B14F-4D97-AF65-F5344CB8AC3E}">
        <p14:creationId xmlns:p14="http://schemas.microsoft.com/office/powerpoint/2010/main" xmlns="" val="30684581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1350" b="1">
                <a:solidFill>
                  <a:srgbClr val="F9671C"/>
                </a:solidFill>
                <a:latin typeface="Arial" panose="020B0604020202020204" pitchFamily="34" charset="0"/>
                <a:cs typeface="Arial" panose="020B0604020202020204" pitchFamily="34" charset="0"/>
              </a:defRPr>
            </a:lvl1pPr>
          </a:lstStyle>
          <a:p>
            <a:r>
              <a:rPr lang="en-US" dirty="0"/>
              <a:t>Click to enter Heading</a:t>
            </a:r>
          </a:p>
        </p:txBody>
      </p:sp>
      <p:sp>
        <p:nvSpPr>
          <p:cNvPr id="3" name="Date Placeholder 3"/>
          <p:cNvSpPr>
            <a:spLocks noGrp="1"/>
          </p:cNvSpPr>
          <p:nvPr>
            <p:ph type="dt" sz="half" idx="10"/>
          </p:nvPr>
        </p:nvSpPr>
        <p:spPr/>
        <p:txBody>
          <a:bodyPr/>
          <a:lstStyle>
            <a:lvl1pPr>
              <a:defRPr/>
            </a:lvl1pPr>
          </a:lstStyle>
          <a:p>
            <a:pPr>
              <a:defRPr/>
            </a:pPr>
            <a:fld id="{D909C6D0-C4B2-4B79-8281-4B0BBDC0C753}" type="datetime1">
              <a:rPr lang="en-US" altLang="en-US" smtClean="0"/>
              <a:pPr>
                <a:defRPr/>
              </a:pPr>
              <a:t>10/27/2017</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a:xfrm>
            <a:off x="8547174" y="6356354"/>
            <a:ext cx="414958" cy="365125"/>
          </a:xfrm>
        </p:spPr>
        <p:txBody>
          <a:bodyPr/>
          <a:lstStyle>
            <a:lvl1pPr>
              <a:defRPr sz="591" b="1">
                <a:solidFill>
                  <a:schemeClr val="tx1"/>
                </a:solidFill>
              </a:defRPr>
            </a:lvl1pPr>
          </a:lstStyle>
          <a:p>
            <a:pPr>
              <a:defRPr/>
            </a:pPr>
            <a:fld id="{A366BFC1-2C5E-46C1-BDEF-7A7A2330CF33}" type="slidenum">
              <a:rPr lang="en-US" altLang="en-US" smtClean="0"/>
              <a:pPr>
                <a:defRPr/>
              </a:pPr>
              <a:t>‹#›</a:t>
            </a:fld>
            <a:endParaRPr lang="en-US" altLang="en-US" dirty="0"/>
          </a:p>
        </p:txBody>
      </p:sp>
    </p:spTree>
    <p:extLst>
      <p:ext uri="{BB962C8B-B14F-4D97-AF65-F5344CB8AC3E}">
        <p14:creationId xmlns:p14="http://schemas.microsoft.com/office/powerpoint/2010/main" xmlns="" val="13387985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5CF3B9-10B1-49C4-A767-82CE7696D4A1}" type="datetime1">
              <a:rPr lang="en-US" altLang="en-US" smtClean="0"/>
              <a:pPr>
                <a:defRPr/>
              </a:pPr>
              <a:t>10/27/2017</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p:cNvSpPr>
            <a:spLocks noGrp="1"/>
          </p:cNvSpPr>
          <p:nvPr>
            <p:ph type="sldNum" sz="quarter" idx="12"/>
          </p:nvPr>
        </p:nvSpPr>
        <p:spPr>
          <a:xfrm>
            <a:off x="8515350" y="6375404"/>
            <a:ext cx="414958" cy="365125"/>
          </a:xfrm>
        </p:spPr>
        <p:txBody>
          <a:bodyPr/>
          <a:lstStyle>
            <a:lvl1pPr>
              <a:defRPr sz="591" b="1">
                <a:solidFill>
                  <a:schemeClr val="tx1"/>
                </a:solidFill>
              </a:defRPr>
            </a:lvl1pPr>
          </a:lstStyle>
          <a:p>
            <a:pPr>
              <a:defRPr/>
            </a:pPr>
            <a:fld id="{8DAE5F84-E312-425D-9DEB-2BEEBC90EA2A}" type="slidenum">
              <a:rPr lang="en-US" altLang="en-US" smtClean="0"/>
              <a:pPr>
                <a:defRPr/>
              </a:pPr>
              <a:t>‹#›</a:t>
            </a:fld>
            <a:endParaRPr lang="en-US" altLang="en-US" dirty="0"/>
          </a:p>
        </p:txBody>
      </p:sp>
    </p:spTree>
    <p:extLst>
      <p:ext uri="{BB962C8B-B14F-4D97-AF65-F5344CB8AC3E}">
        <p14:creationId xmlns:p14="http://schemas.microsoft.com/office/powerpoint/2010/main" xmlns="" val="14320963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9E219C6-9DCD-4B25-8045-661A28C93840}" type="datetime1">
              <a:rPr lang="en-US" altLang="en-US" smtClean="0"/>
              <a:pPr>
                <a:defRPr/>
              </a:pPr>
              <a:t>10/27/2017</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17" name="TextBox 16"/>
          <p:cNvSpPr txBox="1"/>
          <p:nvPr userDrawn="1"/>
        </p:nvSpPr>
        <p:spPr>
          <a:xfrm>
            <a:off x="469218" y="3245097"/>
            <a:ext cx="3814750" cy="334707"/>
          </a:xfrm>
          <a:prstGeom prst="rect">
            <a:avLst/>
          </a:prstGeom>
          <a:noFill/>
        </p:spPr>
        <p:txBody>
          <a:bodyPr wrap="square" rtlCol="0" anchor="ctr">
            <a:spAutoFit/>
          </a:bodyPr>
          <a:lstStyle/>
          <a:p>
            <a:pPr algn="ctr"/>
            <a:r>
              <a:rPr lang="en-ZA" sz="1575" b="1" dirty="0">
                <a:solidFill>
                  <a:srgbClr val="F9671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xmlns="" val="914086152"/>
      </p:ext>
    </p:extLst>
  </p:cSld>
  <p:clrMapOvr>
    <a:masterClrMapping/>
  </p:clrMapOvr>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370E3F-A316-4D5F-A2EC-C579BE8BC39E}" type="datetime1">
              <a:rPr lang="en-US" altLang="en-US" smtClean="0"/>
              <a:pPr>
                <a:defRPr/>
              </a:pPr>
              <a:t>10/27/2017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4F7EF6C3-2C39-41F3-8068-C91AF6575724}" type="slidenum">
              <a:rPr lang="en-US" altLang="en-US"/>
              <a:pPr>
                <a:defRPr/>
              </a:pPr>
              <a:t>‹#›</a:t>
            </a:fld>
            <a:endParaRPr lang="en-US" altLang="en-US" dirty="0"/>
          </a:p>
        </p:txBody>
      </p:sp>
    </p:spTree>
    <p:extLst>
      <p:ext uri="{BB962C8B-B14F-4D97-AF65-F5344CB8AC3E}">
        <p14:creationId xmlns:p14="http://schemas.microsoft.com/office/powerpoint/2010/main" xmlns="" val="370997362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rtlCol="0">
            <a:normAutofit/>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BA9CD10-9ECF-436F-A9CC-62457A327D42}" type="datetime1">
              <a:rPr lang="en-US" altLang="en-US" smtClean="0"/>
              <a:pPr>
                <a:defRPr/>
              </a:pPr>
              <a:t>10/27/2017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63F881F1-635A-4234-BF8B-81467AA297AF}" type="slidenum">
              <a:rPr lang="en-US" altLang="en-US"/>
              <a:pPr>
                <a:defRPr/>
              </a:pPr>
              <a:t>‹#›</a:t>
            </a:fld>
            <a:endParaRPr lang="en-US" altLang="en-US" dirty="0"/>
          </a:p>
        </p:txBody>
      </p:sp>
    </p:spTree>
    <p:extLst>
      <p:ext uri="{BB962C8B-B14F-4D97-AF65-F5344CB8AC3E}">
        <p14:creationId xmlns:p14="http://schemas.microsoft.com/office/powerpoint/2010/main" xmlns="" val="44400991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70B76B-7061-4AB6-962F-5EDD7338745E}" type="datetime1">
              <a:rPr lang="en-US" altLang="en-US" smtClean="0"/>
              <a:pPr>
                <a:defRPr/>
              </a:pPr>
              <a:t>10/27/2017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4B49F2DA-B8B7-4757-899C-B833A2E55C42}" type="slidenum">
              <a:rPr lang="en-US" altLang="en-US"/>
              <a:pPr>
                <a:defRPr/>
              </a:pPr>
              <a:t>‹#›</a:t>
            </a:fld>
            <a:endParaRPr lang="en-US" altLang="en-US" dirty="0"/>
          </a:p>
        </p:txBody>
      </p:sp>
    </p:spTree>
    <p:extLst>
      <p:ext uri="{BB962C8B-B14F-4D97-AF65-F5344CB8AC3E}">
        <p14:creationId xmlns:p14="http://schemas.microsoft.com/office/powerpoint/2010/main" xmlns="" val="26081709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93A45B-7C88-4C98-83B8-B7FA17EC9730}" type="datetime1">
              <a:rPr lang="en-US" altLang="en-US" smtClean="0"/>
              <a:pPr>
                <a:defRPr/>
              </a:pPr>
              <a:t>10/27/2017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6DDDBA89-0625-4A0B-9E8E-0C6AA6EC87BE}" type="slidenum">
              <a:rPr lang="en-US" altLang="en-US"/>
              <a:pPr>
                <a:defRPr/>
              </a:pPr>
              <a:t>‹#›</a:t>
            </a:fld>
            <a:endParaRPr lang="en-US" altLang="en-US" dirty="0"/>
          </a:p>
        </p:txBody>
      </p:sp>
    </p:spTree>
    <p:extLst>
      <p:ext uri="{BB962C8B-B14F-4D97-AF65-F5344CB8AC3E}">
        <p14:creationId xmlns:p14="http://schemas.microsoft.com/office/powerpoint/2010/main" xmlns="" val="41544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8A4584-4484-4EB3-A08A-14733CD4F4D5}" type="datetime1">
              <a:rPr lang="en-US" smtClean="0"/>
              <a:pPr/>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26376-0A66-4B98-9C6D-CA95EB5A8041}" type="slidenum">
              <a:rPr lang="en-US" smtClean="0"/>
              <a:pPr/>
              <a:t>‹#›</a:t>
            </a:fld>
            <a:endParaRPr lang="en-US"/>
          </a:p>
        </p:txBody>
      </p:sp>
    </p:spTree>
    <p:extLst>
      <p:ext uri="{BB962C8B-B14F-4D97-AF65-F5344CB8AC3E}">
        <p14:creationId xmlns:p14="http://schemas.microsoft.com/office/powerpoint/2010/main" xmlns="" val="1537074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122363"/>
            <a:ext cx="3937000" cy="1570037"/>
          </a:xfrm>
        </p:spPr>
        <p:txBody>
          <a:bodyPr anchor="ctr">
            <a:normAutofit/>
          </a:bodyPr>
          <a:lstStyle>
            <a:lvl1pPr algn="ctr">
              <a:defRPr sz="2400" b="1">
                <a:solidFill>
                  <a:schemeClr val="bg1"/>
                </a:solidFill>
                <a:latin typeface="Arial" panose="020B0604020202020204" pitchFamily="34" charset="0"/>
                <a:cs typeface="Arial" panose="020B0604020202020204" pitchFamily="34" charset="0"/>
              </a:defRPr>
            </a:lvl1pPr>
          </a:lstStyle>
          <a:p>
            <a:r>
              <a:rPr lang="en-US" dirty="0" smtClean="0"/>
              <a:t>CLICK TO ENTER PRESENTATIONTITLE</a:t>
            </a:r>
            <a:endParaRPr lang="en-US" dirty="0"/>
          </a:p>
        </p:txBody>
      </p:sp>
      <p:sp>
        <p:nvSpPr>
          <p:cNvPr id="3" name="Subtitle 2"/>
          <p:cNvSpPr>
            <a:spLocks noGrp="1"/>
          </p:cNvSpPr>
          <p:nvPr>
            <p:ph type="subTitle" idx="1" hasCustomPrompt="1"/>
          </p:nvPr>
        </p:nvSpPr>
        <p:spPr>
          <a:xfrm>
            <a:off x="0" y="2908300"/>
            <a:ext cx="4457700" cy="1625600"/>
          </a:xfrm>
        </p:spPr>
        <p:txBody>
          <a:bodyPr anchor="ctr">
            <a:normAutofit/>
          </a:bodyPr>
          <a:lstStyle>
            <a:lvl1pPr marL="0" indent="0" algn="ctr">
              <a:buNone/>
              <a:defRPr sz="18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enter Meeting and Presenter</a:t>
            </a:r>
            <a:endParaRPr lang="en-US" dirty="0"/>
          </a:p>
        </p:txBody>
      </p:sp>
      <p:sp>
        <p:nvSpPr>
          <p:cNvPr id="4" name="Date Placeholder 3"/>
          <p:cNvSpPr>
            <a:spLocks noGrp="1"/>
          </p:cNvSpPr>
          <p:nvPr>
            <p:ph type="dt" sz="half" idx="10"/>
          </p:nvPr>
        </p:nvSpPr>
        <p:spPr/>
        <p:txBody>
          <a:bodyPr/>
          <a:lstStyle/>
          <a:p>
            <a:fld id="{DB559295-E6AB-4B06-B79E-DA6F0BBBCCEA}" type="datetime1">
              <a:rPr lang="en-ZA" smtClean="0"/>
              <a:pPr/>
              <a:t>2017/10/27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2AEFF4E0-09CF-465B-A129-0A4208E40038}" type="slidenum">
              <a:rPr lang="en-ZA" smtClean="0"/>
              <a:pPr/>
              <a:t>‹#›</a:t>
            </a:fld>
            <a:endParaRPr lang="en-ZA" dirty="0"/>
          </a:p>
        </p:txBody>
      </p:sp>
      <p:sp>
        <p:nvSpPr>
          <p:cNvPr id="8" name="Text Placeholder 7"/>
          <p:cNvSpPr>
            <a:spLocks noGrp="1"/>
          </p:cNvSpPr>
          <p:nvPr>
            <p:ph type="body" sz="quarter" idx="13" hasCustomPrompt="1"/>
          </p:nvPr>
        </p:nvSpPr>
        <p:spPr>
          <a:xfrm>
            <a:off x="0" y="4572000"/>
            <a:ext cx="2597150" cy="444500"/>
          </a:xfrm>
        </p:spPr>
        <p:txBody>
          <a:bodyPr anchor="ctr">
            <a:normAutofit/>
          </a:bodyPr>
          <a:lstStyle>
            <a:lvl1pPr marL="0" indent="0" algn="ctr">
              <a:buNone/>
              <a:defRPr sz="1400" b="1">
                <a:solidFill>
                  <a:srgbClr val="005D2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dirty="0" smtClean="0"/>
              <a:t>Click to enter Date</a:t>
            </a:r>
            <a:endParaRPr lang="en-ZA" dirty="0"/>
          </a:p>
        </p:txBody>
      </p:sp>
    </p:spTree>
    <p:extLst>
      <p:ext uri="{BB962C8B-B14F-4D97-AF65-F5344CB8AC3E}">
        <p14:creationId xmlns:p14="http://schemas.microsoft.com/office/powerpoint/2010/main" xmlns="" val="968528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ambria" pitchFamily="18" charset="0"/>
              </a:defRPr>
            </a:lvl1pPr>
          </a:lstStyle>
          <a:p>
            <a:r>
              <a:rPr lang="en-US"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5" name="Rectangle 5"/>
          <p:cNvSpPr>
            <a:spLocks noGrp="1" noChangeArrowheads="1"/>
          </p:cNvSpPr>
          <p:nvPr>
            <p:ph type="ftr" sz="quarter" idx="11"/>
          </p:nvPr>
        </p:nvSpPr>
        <p:spPr>
          <a:xfrm>
            <a:off x="3132138" y="6453188"/>
            <a:ext cx="2895600" cy="268287"/>
          </a:xfrm>
        </p:spPr>
        <p:txBody>
          <a:bodyPr/>
          <a:lstStyle>
            <a:lvl1pPr>
              <a:defRPr sz="1100" dirty="0" smtClean="0"/>
            </a:lvl1pPr>
          </a:lstStyle>
          <a:p>
            <a:r>
              <a:rPr lang="en-ZA">
                <a:solidFill>
                  <a:srgbClr val="000000"/>
                </a:solidFill>
              </a:rPr>
              <a:t>SECRET</a:t>
            </a:r>
          </a:p>
        </p:txBody>
      </p:sp>
      <p:sp>
        <p:nvSpPr>
          <p:cNvPr id="6" name="Rectangle 6"/>
          <p:cNvSpPr>
            <a:spLocks noGrp="1" noChangeArrowheads="1"/>
          </p:cNvSpPr>
          <p:nvPr>
            <p:ph type="sldNum" sz="quarter" idx="12"/>
          </p:nvPr>
        </p:nvSpPr>
        <p:spPr>
          <a:xfrm>
            <a:off x="8639175" y="6570663"/>
            <a:ext cx="504825" cy="287337"/>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7" name="Group 7"/>
          <p:cNvGrpSpPr/>
          <p:nvPr/>
        </p:nvGrpSpPr>
        <p:grpSpPr>
          <a:xfrm>
            <a:off x="3619500" y="0"/>
            <a:ext cx="1905000" cy="2057400"/>
            <a:chOff x="8153400" y="0"/>
            <a:chExt cx="990600" cy="1143000"/>
          </a:xfrm>
        </p:grpSpPr>
        <p:sp>
          <p:nvSpPr>
            <p:cNvPr id="9" name="Rectangle 8"/>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0" name="Picture 9"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3060191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6000"/>
            <a:ext cx="7924800" cy="1143000"/>
          </a:xfrm>
        </p:spPr>
        <p:txBody>
          <a:bodyPr/>
          <a:lstStyle>
            <a:lvl1pPr>
              <a:defRPr b="1">
                <a:latin typeface="Cambria" pitchFamily="18"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228600" y="1206000"/>
            <a:ext cx="8686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ftr" sz="quarter" idx="11"/>
          </p:nvPr>
        </p:nvSpPr>
        <p:spPr>
          <a:xfrm>
            <a:off x="3132000" y="6454800"/>
            <a:ext cx="2895600" cy="339725"/>
          </a:xfrm>
        </p:spPr>
        <p:txBody>
          <a:bodyPr/>
          <a:lstStyle>
            <a:lvl1pPr algn="r">
              <a:defRPr dirty="0" smtClean="0"/>
            </a:lvl1pPr>
          </a:lstStyle>
          <a:p>
            <a:r>
              <a:rPr lang="en-ZA">
                <a:solidFill>
                  <a:srgbClr val="000000"/>
                </a:solidFill>
              </a:rPr>
              <a:t>SECRET</a:t>
            </a:r>
          </a:p>
        </p:txBody>
      </p:sp>
      <p:sp>
        <p:nvSpPr>
          <p:cNvPr id="7" name="Rectangle 6"/>
          <p:cNvSpPr>
            <a:spLocks noGrp="1" noChangeArrowheads="1"/>
          </p:cNvSpPr>
          <p:nvPr>
            <p:ph type="sldNum" sz="quarter" idx="12"/>
          </p:nvPr>
        </p:nvSpPr>
        <p:spPr>
          <a:xfrm>
            <a:off x="7010400" y="6629400"/>
            <a:ext cx="2133600" cy="228600"/>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4" name="Group 8"/>
          <p:cNvGrpSpPr/>
          <p:nvPr/>
        </p:nvGrpSpPr>
        <p:grpSpPr>
          <a:xfrm>
            <a:off x="8153400" y="0"/>
            <a:ext cx="990600" cy="1143000"/>
            <a:chOff x="8153400" y="0"/>
            <a:chExt cx="990600" cy="1143000"/>
          </a:xfrm>
        </p:grpSpPr>
        <p:sp>
          <p:nvSpPr>
            <p:cNvPr id="10" name="Rectangle 9"/>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1" name="Picture 10"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31473145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atin typeface="Cambria" pitchFamily="18" charset="0"/>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1600200"/>
            <a:ext cx="4038600" cy="4525963"/>
          </a:xfrm>
          <a:solidFill>
            <a:srgbClr val="C00000"/>
          </a:solidFill>
        </p:spPr>
        <p:txBody>
          <a:bodyPr/>
          <a:lstStyle>
            <a:lvl1pPr marL="228600" indent="-228600">
              <a:defRPr sz="2000">
                <a:solidFill>
                  <a:schemeClr val="bg1"/>
                </a:solidFill>
              </a:defRPr>
            </a:lvl1pPr>
            <a:lvl2pPr marL="457200" indent="-228600">
              <a:defRPr sz="1800">
                <a:solidFill>
                  <a:schemeClr val="bg1"/>
                </a:solidFill>
              </a:defRPr>
            </a:lvl2pPr>
            <a:lvl3pPr marL="635000" indent="-177800">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marL="177800" indent="-177800">
              <a:defRPr sz="2000"/>
            </a:lvl1pPr>
            <a:lvl2pPr marL="406400" indent="-228600">
              <a:defRPr sz="1800"/>
            </a:lvl2pPr>
            <a:lvl3pPr marL="571500" indent="-165100">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7" name="Rectangle 6"/>
          <p:cNvSpPr>
            <a:spLocks noGrp="1" noChangeArrowheads="1"/>
          </p:cNvSpPr>
          <p:nvPr>
            <p:ph type="ftr" sz="quarter" idx="11"/>
          </p:nvPr>
        </p:nvSpPr>
        <p:spPr>
          <a:xfrm>
            <a:off x="5257800" y="0"/>
            <a:ext cx="2895600" cy="339725"/>
          </a:xfrm>
        </p:spPr>
        <p:txBody>
          <a:bodyPr/>
          <a:lstStyle>
            <a:lvl1pPr>
              <a:defRPr dirty="0" smtClean="0"/>
            </a:lvl1pPr>
          </a:lstStyle>
          <a:p>
            <a:r>
              <a:rPr lang="en-ZA">
                <a:solidFill>
                  <a:srgbClr val="000000"/>
                </a:solidFill>
              </a:rPr>
              <a:t>SECRET</a:t>
            </a:r>
          </a:p>
        </p:txBody>
      </p:sp>
      <p:sp>
        <p:nvSpPr>
          <p:cNvPr id="8" name="Rectangle 7"/>
          <p:cNvSpPr>
            <a:spLocks noGrp="1" noChangeArrowheads="1"/>
          </p:cNvSpPr>
          <p:nvPr>
            <p:ph type="sldNum" sz="quarter" idx="12"/>
          </p:nvPr>
        </p:nvSpPr>
        <p:spPr>
          <a:xfrm>
            <a:off x="7010400" y="6613525"/>
            <a:ext cx="2133600" cy="244475"/>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5" name="Group 12"/>
          <p:cNvGrpSpPr/>
          <p:nvPr/>
        </p:nvGrpSpPr>
        <p:grpSpPr>
          <a:xfrm>
            <a:off x="8153400" y="0"/>
            <a:ext cx="990600" cy="1143000"/>
            <a:chOff x="8153400" y="0"/>
            <a:chExt cx="990600" cy="1143000"/>
          </a:xfrm>
        </p:grpSpPr>
        <p:sp>
          <p:nvSpPr>
            <p:cNvPr id="14" name="Rectangle 13"/>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5" name="Picture 14"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5940674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1608" indent="0" algn="ctr">
              <a:buNone/>
              <a:defRPr>
                <a:solidFill>
                  <a:schemeClr val="tx1">
                    <a:tint val="75000"/>
                  </a:schemeClr>
                </a:solidFill>
              </a:defRPr>
            </a:lvl2pPr>
            <a:lvl3pPr marL="923215" indent="0" algn="ctr">
              <a:buNone/>
              <a:defRPr>
                <a:solidFill>
                  <a:schemeClr val="tx1">
                    <a:tint val="75000"/>
                  </a:schemeClr>
                </a:solidFill>
              </a:defRPr>
            </a:lvl3pPr>
            <a:lvl4pPr marL="1384823" indent="0" algn="ctr">
              <a:buNone/>
              <a:defRPr>
                <a:solidFill>
                  <a:schemeClr val="tx1">
                    <a:tint val="75000"/>
                  </a:schemeClr>
                </a:solidFill>
              </a:defRPr>
            </a:lvl4pPr>
            <a:lvl5pPr marL="1846431" indent="0" algn="ctr">
              <a:buNone/>
              <a:defRPr>
                <a:solidFill>
                  <a:schemeClr val="tx1">
                    <a:tint val="75000"/>
                  </a:schemeClr>
                </a:solidFill>
              </a:defRPr>
            </a:lvl5pPr>
            <a:lvl6pPr marL="2308037" indent="0" algn="ctr">
              <a:buNone/>
              <a:defRPr>
                <a:solidFill>
                  <a:schemeClr val="tx1">
                    <a:tint val="75000"/>
                  </a:schemeClr>
                </a:solidFill>
              </a:defRPr>
            </a:lvl6pPr>
            <a:lvl7pPr marL="2769645" indent="0" algn="ctr">
              <a:buNone/>
              <a:defRPr>
                <a:solidFill>
                  <a:schemeClr val="tx1">
                    <a:tint val="75000"/>
                  </a:schemeClr>
                </a:solidFill>
              </a:defRPr>
            </a:lvl7pPr>
            <a:lvl8pPr marL="3231253" indent="0" algn="ctr">
              <a:buNone/>
              <a:defRPr>
                <a:solidFill>
                  <a:schemeClr val="tx1">
                    <a:tint val="75000"/>
                  </a:schemeClr>
                </a:solidFill>
              </a:defRPr>
            </a:lvl8pPr>
            <a:lvl9pPr marL="369286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2519268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ambria" pitchFamily="18" charset="0"/>
              </a:defRPr>
            </a:lvl1pPr>
          </a:lstStyle>
          <a:p>
            <a:r>
              <a:rPr lang="en-US"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5" name="Rectangle 5"/>
          <p:cNvSpPr>
            <a:spLocks noGrp="1" noChangeArrowheads="1"/>
          </p:cNvSpPr>
          <p:nvPr>
            <p:ph type="ftr" sz="quarter" idx="11"/>
          </p:nvPr>
        </p:nvSpPr>
        <p:spPr>
          <a:xfrm>
            <a:off x="3132138" y="6453188"/>
            <a:ext cx="2895600" cy="268287"/>
          </a:xfrm>
        </p:spPr>
        <p:txBody>
          <a:bodyPr/>
          <a:lstStyle>
            <a:lvl1pPr>
              <a:defRPr sz="1100" dirty="0" smtClean="0"/>
            </a:lvl1pPr>
          </a:lstStyle>
          <a:p>
            <a:r>
              <a:rPr lang="en-ZA">
                <a:solidFill>
                  <a:srgbClr val="000000"/>
                </a:solidFill>
              </a:rPr>
              <a:t>SECRET</a:t>
            </a:r>
          </a:p>
        </p:txBody>
      </p:sp>
      <p:sp>
        <p:nvSpPr>
          <p:cNvPr id="6" name="Rectangle 6"/>
          <p:cNvSpPr>
            <a:spLocks noGrp="1" noChangeArrowheads="1"/>
          </p:cNvSpPr>
          <p:nvPr>
            <p:ph type="sldNum" sz="quarter" idx="12"/>
          </p:nvPr>
        </p:nvSpPr>
        <p:spPr>
          <a:xfrm>
            <a:off x="8639175" y="6570663"/>
            <a:ext cx="504825" cy="287337"/>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7" name="Group 7"/>
          <p:cNvGrpSpPr/>
          <p:nvPr/>
        </p:nvGrpSpPr>
        <p:grpSpPr>
          <a:xfrm>
            <a:off x="3619500" y="0"/>
            <a:ext cx="1905000" cy="2057400"/>
            <a:chOff x="8153400" y="0"/>
            <a:chExt cx="990600" cy="1143000"/>
          </a:xfrm>
        </p:grpSpPr>
        <p:sp>
          <p:nvSpPr>
            <p:cNvPr id="9" name="Rectangle 8"/>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0" name="Picture 9"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345220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6000"/>
            <a:ext cx="7924800" cy="1143000"/>
          </a:xfrm>
        </p:spPr>
        <p:txBody>
          <a:bodyPr/>
          <a:lstStyle>
            <a:lvl1pPr>
              <a:defRPr b="1">
                <a:latin typeface="Cambria" pitchFamily="18"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228600" y="1206000"/>
            <a:ext cx="8686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ftr" sz="quarter" idx="11"/>
          </p:nvPr>
        </p:nvSpPr>
        <p:spPr>
          <a:xfrm>
            <a:off x="3132000" y="6454800"/>
            <a:ext cx="2895600" cy="339725"/>
          </a:xfrm>
        </p:spPr>
        <p:txBody>
          <a:bodyPr/>
          <a:lstStyle>
            <a:lvl1pPr algn="r">
              <a:defRPr dirty="0" smtClean="0"/>
            </a:lvl1pPr>
          </a:lstStyle>
          <a:p>
            <a:r>
              <a:rPr lang="en-ZA">
                <a:solidFill>
                  <a:srgbClr val="000000"/>
                </a:solidFill>
              </a:rPr>
              <a:t>SECRET</a:t>
            </a:r>
          </a:p>
        </p:txBody>
      </p:sp>
      <p:sp>
        <p:nvSpPr>
          <p:cNvPr id="7" name="Rectangle 6"/>
          <p:cNvSpPr>
            <a:spLocks noGrp="1" noChangeArrowheads="1"/>
          </p:cNvSpPr>
          <p:nvPr>
            <p:ph type="sldNum" sz="quarter" idx="12"/>
          </p:nvPr>
        </p:nvSpPr>
        <p:spPr>
          <a:xfrm>
            <a:off x="7010400" y="6629400"/>
            <a:ext cx="2133600" cy="228600"/>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4" name="Group 8"/>
          <p:cNvGrpSpPr/>
          <p:nvPr/>
        </p:nvGrpSpPr>
        <p:grpSpPr>
          <a:xfrm>
            <a:off x="8153400" y="0"/>
            <a:ext cx="990600" cy="1143000"/>
            <a:chOff x="8153400" y="0"/>
            <a:chExt cx="990600" cy="1143000"/>
          </a:xfrm>
        </p:grpSpPr>
        <p:sp>
          <p:nvSpPr>
            <p:cNvPr id="10" name="Rectangle 9"/>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1" name="Picture 10"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4476465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atin typeface="Cambria" pitchFamily="18" charset="0"/>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1600200"/>
            <a:ext cx="4038600" cy="4525963"/>
          </a:xfrm>
          <a:solidFill>
            <a:srgbClr val="C00000"/>
          </a:solidFill>
        </p:spPr>
        <p:txBody>
          <a:bodyPr/>
          <a:lstStyle>
            <a:lvl1pPr marL="228600" indent="-228600">
              <a:defRPr sz="2000">
                <a:solidFill>
                  <a:schemeClr val="bg1"/>
                </a:solidFill>
              </a:defRPr>
            </a:lvl1pPr>
            <a:lvl2pPr marL="457200" indent="-228600">
              <a:defRPr sz="1800">
                <a:solidFill>
                  <a:schemeClr val="bg1"/>
                </a:solidFill>
              </a:defRPr>
            </a:lvl2pPr>
            <a:lvl3pPr marL="635000" indent="-177800">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marL="177800" indent="-177800">
              <a:defRPr sz="2000"/>
            </a:lvl1pPr>
            <a:lvl2pPr marL="406400" indent="-228600">
              <a:defRPr sz="1800"/>
            </a:lvl2pPr>
            <a:lvl3pPr marL="571500" indent="-165100">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7" name="Rectangle 6"/>
          <p:cNvSpPr>
            <a:spLocks noGrp="1" noChangeArrowheads="1"/>
          </p:cNvSpPr>
          <p:nvPr>
            <p:ph type="ftr" sz="quarter" idx="11"/>
          </p:nvPr>
        </p:nvSpPr>
        <p:spPr>
          <a:xfrm>
            <a:off x="5257800" y="0"/>
            <a:ext cx="2895600" cy="339725"/>
          </a:xfrm>
        </p:spPr>
        <p:txBody>
          <a:bodyPr/>
          <a:lstStyle>
            <a:lvl1pPr>
              <a:defRPr dirty="0" smtClean="0"/>
            </a:lvl1pPr>
          </a:lstStyle>
          <a:p>
            <a:r>
              <a:rPr lang="en-ZA">
                <a:solidFill>
                  <a:srgbClr val="000000"/>
                </a:solidFill>
              </a:rPr>
              <a:t>SECRET</a:t>
            </a:r>
          </a:p>
        </p:txBody>
      </p:sp>
      <p:sp>
        <p:nvSpPr>
          <p:cNvPr id="8" name="Rectangle 7"/>
          <p:cNvSpPr>
            <a:spLocks noGrp="1" noChangeArrowheads="1"/>
          </p:cNvSpPr>
          <p:nvPr>
            <p:ph type="sldNum" sz="quarter" idx="12"/>
          </p:nvPr>
        </p:nvSpPr>
        <p:spPr>
          <a:xfrm>
            <a:off x="7010400" y="6613525"/>
            <a:ext cx="2133600" cy="244475"/>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5" name="Group 12"/>
          <p:cNvGrpSpPr/>
          <p:nvPr/>
        </p:nvGrpSpPr>
        <p:grpSpPr>
          <a:xfrm>
            <a:off x="8153400" y="0"/>
            <a:ext cx="990600" cy="1143000"/>
            <a:chOff x="8153400" y="0"/>
            <a:chExt cx="990600" cy="1143000"/>
          </a:xfrm>
        </p:grpSpPr>
        <p:sp>
          <p:nvSpPr>
            <p:cNvPr id="14" name="Rectangle 13"/>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5" name="Picture 14"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1307025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549209-EFE5-4BEA-8B92-13F1985055A7}" type="datetime1">
              <a:rPr lang="en-US" smtClean="0"/>
              <a:pPr/>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25E64-CDB8-46AD-8BBB-05CF68C8CA98}" type="slidenum">
              <a:rPr lang="en-US" smtClean="0"/>
              <a:pPr/>
              <a:t>‹#›</a:t>
            </a:fld>
            <a:endParaRPr lang="en-US"/>
          </a:p>
        </p:txBody>
      </p:sp>
    </p:spTree>
    <p:extLst>
      <p:ext uri="{BB962C8B-B14F-4D97-AF65-F5344CB8AC3E}">
        <p14:creationId xmlns:p14="http://schemas.microsoft.com/office/powerpoint/2010/main" xmlns="" val="372718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1608" indent="0" algn="ctr">
              <a:buNone/>
              <a:defRPr>
                <a:solidFill>
                  <a:schemeClr val="tx1">
                    <a:tint val="75000"/>
                  </a:schemeClr>
                </a:solidFill>
              </a:defRPr>
            </a:lvl2pPr>
            <a:lvl3pPr marL="923215" indent="0" algn="ctr">
              <a:buNone/>
              <a:defRPr>
                <a:solidFill>
                  <a:schemeClr val="tx1">
                    <a:tint val="75000"/>
                  </a:schemeClr>
                </a:solidFill>
              </a:defRPr>
            </a:lvl3pPr>
            <a:lvl4pPr marL="1384823" indent="0" algn="ctr">
              <a:buNone/>
              <a:defRPr>
                <a:solidFill>
                  <a:schemeClr val="tx1">
                    <a:tint val="75000"/>
                  </a:schemeClr>
                </a:solidFill>
              </a:defRPr>
            </a:lvl4pPr>
            <a:lvl5pPr marL="1846431" indent="0" algn="ctr">
              <a:buNone/>
              <a:defRPr>
                <a:solidFill>
                  <a:schemeClr val="tx1">
                    <a:tint val="75000"/>
                  </a:schemeClr>
                </a:solidFill>
              </a:defRPr>
            </a:lvl5pPr>
            <a:lvl6pPr marL="2308037" indent="0" algn="ctr">
              <a:buNone/>
              <a:defRPr>
                <a:solidFill>
                  <a:schemeClr val="tx1">
                    <a:tint val="75000"/>
                  </a:schemeClr>
                </a:solidFill>
              </a:defRPr>
            </a:lvl6pPr>
            <a:lvl7pPr marL="2769645" indent="0" algn="ctr">
              <a:buNone/>
              <a:defRPr>
                <a:solidFill>
                  <a:schemeClr val="tx1">
                    <a:tint val="75000"/>
                  </a:schemeClr>
                </a:solidFill>
              </a:defRPr>
            </a:lvl7pPr>
            <a:lvl8pPr marL="3231253" indent="0" algn="ctr">
              <a:buNone/>
              <a:defRPr>
                <a:solidFill>
                  <a:schemeClr val="tx1">
                    <a:tint val="75000"/>
                  </a:schemeClr>
                </a:solidFill>
              </a:defRPr>
            </a:lvl8pPr>
            <a:lvl9pPr marL="369286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2788815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ambria" pitchFamily="18" charset="0"/>
              </a:defRPr>
            </a:lvl1pPr>
          </a:lstStyle>
          <a:p>
            <a:r>
              <a:rPr lang="en-US"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5" name="Rectangle 5"/>
          <p:cNvSpPr>
            <a:spLocks noGrp="1" noChangeArrowheads="1"/>
          </p:cNvSpPr>
          <p:nvPr>
            <p:ph type="ftr" sz="quarter" idx="11"/>
          </p:nvPr>
        </p:nvSpPr>
        <p:spPr>
          <a:xfrm>
            <a:off x="3132138" y="6453188"/>
            <a:ext cx="2895600" cy="268287"/>
          </a:xfrm>
        </p:spPr>
        <p:txBody>
          <a:bodyPr/>
          <a:lstStyle>
            <a:lvl1pPr>
              <a:defRPr sz="1100" dirty="0" smtClean="0"/>
            </a:lvl1pPr>
          </a:lstStyle>
          <a:p>
            <a:r>
              <a:rPr lang="en-ZA">
                <a:solidFill>
                  <a:srgbClr val="000000"/>
                </a:solidFill>
              </a:rPr>
              <a:t>SECRET</a:t>
            </a:r>
          </a:p>
        </p:txBody>
      </p:sp>
      <p:sp>
        <p:nvSpPr>
          <p:cNvPr id="6" name="Rectangle 6"/>
          <p:cNvSpPr>
            <a:spLocks noGrp="1" noChangeArrowheads="1"/>
          </p:cNvSpPr>
          <p:nvPr>
            <p:ph type="sldNum" sz="quarter" idx="12"/>
          </p:nvPr>
        </p:nvSpPr>
        <p:spPr>
          <a:xfrm>
            <a:off x="8639175" y="6570663"/>
            <a:ext cx="504825" cy="287337"/>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7" name="Group 7"/>
          <p:cNvGrpSpPr/>
          <p:nvPr/>
        </p:nvGrpSpPr>
        <p:grpSpPr>
          <a:xfrm>
            <a:off x="3619500" y="0"/>
            <a:ext cx="1905000" cy="2057400"/>
            <a:chOff x="8153400" y="0"/>
            <a:chExt cx="990600" cy="1143000"/>
          </a:xfrm>
        </p:grpSpPr>
        <p:sp>
          <p:nvSpPr>
            <p:cNvPr id="9" name="Rectangle 8"/>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0" name="Picture 9"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2703511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6000"/>
            <a:ext cx="7924800" cy="1143000"/>
          </a:xfrm>
        </p:spPr>
        <p:txBody>
          <a:bodyPr/>
          <a:lstStyle>
            <a:lvl1pPr>
              <a:defRPr b="1">
                <a:latin typeface="Cambria" pitchFamily="18"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228600" y="1206000"/>
            <a:ext cx="8686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ftr" sz="quarter" idx="11"/>
          </p:nvPr>
        </p:nvSpPr>
        <p:spPr>
          <a:xfrm>
            <a:off x="3132000" y="6454800"/>
            <a:ext cx="2895600" cy="339725"/>
          </a:xfrm>
        </p:spPr>
        <p:txBody>
          <a:bodyPr/>
          <a:lstStyle>
            <a:lvl1pPr algn="r">
              <a:defRPr dirty="0" smtClean="0"/>
            </a:lvl1pPr>
          </a:lstStyle>
          <a:p>
            <a:r>
              <a:rPr lang="en-ZA">
                <a:solidFill>
                  <a:srgbClr val="000000"/>
                </a:solidFill>
              </a:rPr>
              <a:t>SECRET</a:t>
            </a:r>
          </a:p>
        </p:txBody>
      </p:sp>
      <p:sp>
        <p:nvSpPr>
          <p:cNvPr id="7" name="Rectangle 6"/>
          <p:cNvSpPr>
            <a:spLocks noGrp="1" noChangeArrowheads="1"/>
          </p:cNvSpPr>
          <p:nvPr>
            <p:ph type="sldNum" sz="quarter" idx="12"/>
          </p:nvPr>
        </p:nvSpPr>
        <p:spPr>
          <a:xfrm>
            <a:off x="7010400" y="6629400"/>
            <a:ext cx="2133600" cy="228600"/>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4" name="Group 8"/>
          <p:cNvGrpSpPr/>
          <p:nvPr/>
        </p:nvGrpSpPr>
        <p:grpSpPr>
          <a:xfrm>
            <a:off x="8153400" y="0"/>
            <a:ext cx="990600" cy="1143000"/>
            <a:chOff x="8153400" y="0"/>
            <a:chExt cx="990600" cy="1143000"/>
          </a:xfrm>
        </p:grpSpPr>
        <p:sp>
          <p:nvSpPr>
            <p:cNvPr id="10" name="Rectangle 9"/>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1" name="Picture 10"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16145798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atin typeface="Cambria" pitchFamily="18" charset="0"/>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1600200"/>
            <a:ext cx="4038600" cy="4525963"/>
          </a:xfrm>
          <a:solidFill>
            <a:srgbClr val="C00000"/>
          </a:solidFill>
        </p:spPr>
        <p:txBody>
          <a:bodyPr/>
          <a:lstStyle>
            <a:lvl1pPr marL="228600" indent="-228600">
              <a:defRPr sz="2000">
                <a:solidFill>
                  <a:schemeClr val="bg1"/>
                </a:solidFill>
              </a:defRPr>
            </a:lvl1pPr>
            <a:lvl2pPr marL="457200" indent="-228600">
              <a:defRPr sz="1800">
                <a:solidFill>
                  <a:schemeClr val="bg1"/>
                </a:solidFill>
              </a:defRPr>
            </a:lvl2pPr>
            <a:lvl3pPr marL="635000" indent="-177800">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marL="177800" indent="-177800">
              <a:defRPr sz="2000"/>
            </a:lvl1pPr>
            <a:lvl2pPr marL="406400" indent="-228600">
              <a:defRPr sz="1800"/>
            </a:lvl2pPr>
            <a:lvl3pPr marL="571500" indent="-165100">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7" name="Rectangle 6"/>
          <p:cNvSpPr>
            <a:spLocks noGrp="1" noChangeArrowheads="1"/>
          </p:cNvSpPr>
          <p:nvPr>
            <p:ph type="ftr" sz="quarter" idx="11"/>
          </p:nvPr>
        </p:nvSpPr>
        <p:spPr>
          <a:xfrm>
            <a:off x="5257800" y="0"/>
            <a:ext cx="2895600" cy="339725"/>
          </a:xfrm>
        </p:spPr>
        <p:txBody>
          <a:bodyPr/>
          <a:lstStyle>
            <a:lvl1pPr>
              <a:defRPr dirty="0" smtClean="0"/>
            </a:lvl1pPr>
          </a:lstStyle>
          <a:p>
            <a:r>
              <a:rPr lang="en-ZA">
                <a:solidFill>
                  <a:srgbClr val="000000"/>
                </a:solidFill>
              </a:rPr>
              <a:t>SECRET</a:t>
            </a:r>
          </a:p>
        </p:txBody>
      </p:sp>
      <p:sp>
        <p:nvSpPr>
          <p:cNvPr id="8" name="Rectangle 7"/>
          <p:cNvSpPr>
            <a:spLocks noGrp="1" noChangeArrowheads="1"/>
          </p:cNvSpPr>
          <p:nvPr>
            <p:ph type="sldNum" sz="quarter" idx="12"/>
          </p:nvPr>
        </p:nvSpPr>
        <p:spPr>
          <a:xfrm>
            <a:off x="7010400" y="6613525"/>
            <a:ext cx="2133600" cy="244475"/>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5" name="Group 12"/>
          <p:cNvGrpSpPr/>
          <p:nvPr/>
        </p:nvGrpSpPr>
        <p:grpSpPr>
          <a:xfrm>
            <a:off x="8153400" y="0"/>
            <a:ext cx="990600" cy="1143000"/>
            <a:chOff x="8153400" y="0"/>
            <a:chExt cx="990600" cy="1143000"/>
          </a:xfrm>
        </p:grpSpPr>
        <p:sp>
          <p:nvSpPr>
            <p:cNvPr id="14" name="Rectangle 13"/>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5" name="Picture 14"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285621359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1608" indent="0" algn="ctr">
              <a:buNone/>
              <a:defRPr>
                <a:solidFill>
                  <a:schemeClr val="tx1">
                    <a:tint val="75000"/>
                  </a:schemeClr>
                </a:solidFill>
              </a:defRPr>
            </a:lvl2pPr>
            <a:lvl3pPr marL="923215" indent="0" algn="ctr">
              <a:buNone/>
              <a:defRPr>
                <a:solidFill>
                  <a:schemeClr val="tx1">
                    <a:tint val="75000"/>
                  </a:schemeClr>
                </a:solidFill>
              </a:defRPr>
            </a:lvl3pPr>
            <a:lvl4pPr marL="1384823" indent="0" algn="ctr">
              <a:buNone/>
              <a:defRPr>
                <a:solidFill>
                  <a:schemeClr val="tx1">
                    <a:tint val="75000"/>
                  </a:schemeClr>
                </a:solidFill>
              </a:defRPr>
            </a:lvl4pPr>
            <a:lvl5pPr marL="1846431" indent="0" algn="ctr">
              <a:buNone/>
              <a:defRPr>
                <a:solidFill>
                  <a:schemeClr val="tx1">
                    <a:tint val="75000"/>
                  </a:schemeClr>
                </a:solidFill>
              </a:defRPr>
            </a:lvl5pPr>
            <a:lvl6pPr marL="2308037" indent="0" algn="ctr">
              <a:buNone/>
              <a:defRPr>
                <a:solidFill>
                  <a:schemeClr val="tx1">
                    <a:tint val="75000"/>
                  </a:schemeClr>
                </a:solidFill>
              </a:defRPr>
            </a:lvl6pPr>
            <a:lvl7pPr marL="2769645" indent="0" algn="ctr">
              <a:buNone/>
              <a:defRPr>
                <a:solidFill>
                  <a:schemeClr val="tx1">
                    <a:tint val="75000"/>
                  </a:schemeClr>
                </a:solidFill>
              </a:defRPr>
            </a:lvl7pPr>
            <a:lvl8pPr marL="3231253" indent="0" algn="ctr">
              <a:buNone/>
              <a:defRPr>
                <a:solidFill>
                  <a:schemeClr val="tx1">
                    <a:tint val="75000"/>
                  </a:schemeClr>
                </a:solidFill>
              </a:defRPr>
            </a:lvl8pPr>
            <a:lvl9pPr marL="369286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3652394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ambria" pitchFamily="18" charset="0"/>
              </a:defRPr>
            </a:lvl1pPr>
          </a:lstStyle>
          <a:p>
            <a:r>
              <a:rPr lang="en-US"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5" name="Rectangle 5"/>
          <p:cNvSpPr>
            <a:spLocks noGrp="1" noChangeArrowheads="1"/>
          </p:cNvSpPr>
          <p:nvPr>
            <p:ph type="ftr" sz="quarter" idx="11"/>
          </p:nvPr>
        </p:nvSpPr>
        <p:spPr>
          <a:xfrm>
            <a:off x="3132138" y="6453188"/>
            <a:ext cx="2895600" cy="268287"/>
          </a:xfrm>
        </p:spPr>
        <p:txBody>
          <a:bodyPr/>
          <a:lstStyle>
            <a:lvl1pPr>
              <a:defRPr sz="1100" dirty="0" smtClean="0"/>
            </a:lvl1pPr>
          </a:lstStyle>
          <a:p>
            <a:r>
              <a:rPr lang="en-ZA">
                <a:solidFill>
                  <a:srgbClr val="000000"/>
                </a:solidFill>
              </a:rPr>
              <a:t>SECRET</a:t>
            </a:r>
          </a:p>
        </p:txBody>
      </p:sp>
      <p:sp>
        <p:nvSpPr>
          <p:cNvPr id="6" name="Rectangle 6"/>
          <p:cNvSpPr>
            <a:spLocks noGrp="1" noChangeArrowheads="1"/>
          </p:cNvSpPr>
          <p:nvPr>
            <p:ph type="sldNum" sz="quarter" idx="12"/>
          </p:nvPr>
        </p:nvSpPr>
        <p:spPr>
          <a:xfrm>
            <a:off x="8639175" y="6570663"/>
            <a:ext cx="504825" cy="287337"/>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7" name="Group 7"/>
          <p:cNvGrpSpPr/>
          <p:nvPr/>
        </p:nvGrpSpPr>
        <p:grpSpPr>
          <a:xfrm>
            <a:off x="3619500" y="0"/>
            <a:ext cx="1905000" cy="2057400"/>
            <a:chOff x="8153400" y="0"/>
            <a:chExt cx="990600" cy="1143000"/>
          </a:xfrm>
        </p:grpSpPr>
        <p:sp>
          <p:nvSpPr>
            <p:cNvPr id="9" name="Rectangle 8"/>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0" name="Picture 9"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3074852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6000"/>
            <a:ext cx="7924800" cy="1143000"/>
          </a:xfrm>
        </p:spPr>
        <p:txBody>
          <a:bodyPr/>
          <a:lstStyle>
            <a:lvl1pPr>
              <a:defRPr b="1">
                <a:latin typeface="Cambria" pitchFamily="18"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228600" y="1206000"/>
            <a:ext cx="8686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ftr" sz="quarter" idx="11"/>
          </p:nvPr>
        </p:nvSpPr>
        <p:spPr>
          <a:xfrm>
            <a:off x="3132000" y="6454800"/>
            <a:ext cx="2895600" cy="339725"/>
          </a:xfrm>
        </p:spPr>
        <p:txBody>
          <a:bodyPr/>
          <a:lstStyle>
            <a:lvl1pPr algn="r">
              <a:defRPr dirty="0" smtClean="0"/>
            </a:lvl1pPr>
          </a:lstStyle>
          <a:p>
            <a:r>
              <a:rPr lang="en-ZA">
                <a:solidFill>
                  <a:srgbClr val="000000"/>
                </a:solidFill>
              </a:rPr>
              <a:t>SECRET</a:t>
            </a:r>
          </a:p>
        </p:txBody>
      </p:sp>
      <p:sp>
        <p:nvSpPr>
          <p:cNvPr id="7" name="Rectangle 6"/>
          <p:cNvSpPr>
            <a:spLocks noGrp="1" noChangeArrowheads="1"/>
          </p:cNvSpPr>
          <p:nvPr>
            <p:ph type="sldNum" sz="quarter" idx="12"/>
          </p:nvPr>
        </p:nvSpPr>
        <p:spPr>
          <a:xfrm>
            <a:off x="7010400" y="6629400"/>
            <a:ext cx="2133600" cy="228600"/>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4" name="Group 8"/>
          <p:cNvGrpSpPr/>
          <p:nvPr/>
        </p:nvGrpSpPr>
        <p:grpSpPr>
          <a:xfrm>
            <a:off x="8153400" y="0"/>
            <a:ext cx="990600" cy="1143000"/>
            <a:chOff x="8153400" y="0"/>
            <a:chExt cx="990600" cy="1143000"/>
          </a:xfrm>
        </p:grpSpPr>
        <p:sp>
          <p:nvSpPr>
            <p:cNvPr id="10" name="Rectangle 9"/>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1" name="Picture 10"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341506987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atin typeface="Cambria" pitchFamily="18" charset="0"/>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1600200"/>
            <a:ext cx="4038600" cy="4525963"/>
          </a:xfrm>
          <a:solidFill>
            <a:srgbClr val="C00000"/>
          </a:solidFill>
        </p:spPr>
        <p:txBody>
          <a:bodyPr/>
          <a:lstStyle>
            <a:lvl1pPr marL="228600" indent="-228600">
              <a:defRPr sz="2000">
                <a:solidFill>
                  <a:schemeClr val="bg1"/>
                </a:solidFill>
              </a:defRPr>
            </a:lvl1pPr>
            <a:lvl2pPr marL="457200" indent="-228600">
              <a:defRPr sz="1800">
                <a:solidFill>
                  <a:schemeClr val="bg1"/>
                </a:solidFill>
              </a:defRPr>
            </a:lvl2pPr>
            <a:lvl3pPr marL="635000" indent="-177800">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marL="177800" indent="-177800">
              <a:defRPr sz="2000"/>
            </a:lvl1pPr>
            <a:lvl2pPr marL="406400" indent="-228600">
              <a:defRPr sz="1800"/>
            </a:lvl2pPr>
            <a:lvl3pPr marL="571500" indent="-165100">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7" name="Rectangle 6"/>
          <p:cNvSpPr>
            <a:spLocks noGrp="1" noChangeArrowheads="1"/>
          </p:cNvSpPr>
          <p:nvPr>
            <p:ph type="ftr" sz="quarter" idx="11"/>
          </p:nvPr>
        </p:nvSpPr>
        <p:spPr>
          <a:xfrm>
            <a:off x="5257800" y="0"/>
            <a:ext cx="2895600" cy="339725"/>
          </a:xfrm>
        </p:spPr>
        <p:txBody>
          <a:bodyPr/>
          <a:lstStyle>
            <a:lvl1pPr>
              <a:defRPr dirty="0" smtClean="0"/>
            </a:lvl1pPr>
          </a:lstStyle>
          <a:p>
            <a:r>
              <a:rPr lang="en-ZA">
                <a:solidFill>
                  <a:srgbClr val="000000"/>
                </a:solidFill>
              </a:rPr>
              <a:t>SECRET</a:t>
            </a:r>
          </a:p>
        </p:txBody>
      </p:sp>
      <p:sp>
        <p:nvSpPr>
          <p:cNvPr id="8" name="Rectangle 7"/>
          <p:cNvSpPr>
            <a:spLocks noGrp="1" noChangeArrowheads="1"/>
          </p:cNvSpPr>
          <p:nvPr>
            <p:ph type="sldNum" sz="quarter" idx="12"/>
          </p:nvPr>
        </p:nvSpPr>
        <p:spPr>
          <a:xfrm>
            <a:off x="7010400" y="6613525"/>
            <a:ext cx="2133600" cy="244475"/>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5" name="Group 12"/>
          <p:cNvGrpSpPr/>
          <p:nvPr/>
        </p:nvGrpSpPr>
        <p:grpSpPr>
          <a:xfrm>
            <a:off x="8153400" y="0"/>
            <a:ext cx="990600" cy="1143000"/>
            <a:chOff x="8153400" y="0"/>
            <a:chExt cx="990600" cy="1143000"/>
          </a:xfrm>
        </p:grpSpPr>
        <p:sp>
          <p:nvSpPr>
            <p:cNvPr id="14" name="Rectangle 13"/>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5" name="Picture 14"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251355604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1608" indent="0" algn="ctr">
              <a:buNone/>
              <a:defRPr>
                <a:solidFill>
                  <a:schemeClr val="tx1">
                    <a:tint val="75000"/>
                  </a:schemeClr>
                </a:solidFill>
              </a:defRPr>
            </a:lvl2pPr>
            <a:lvl3pPr marL="923215" indent="0" algn="ctr">
              <a:buNone/>
              <a:defRPr>
                <a:solidFill>
                  <a:schemeClr val="tx1">
                    <a:tint val="75000"/>
                  </a:schemeClr>
                </a:solidFill>
              </a:defRPr>
            </a:lvl3pPr>
            <a:lvl4pPr marL="1384823" indent="0" algn="ctr">
              <a:buNone/>
              <a:defRPr>
                <a:solidFill>
                  <a:schemeClr val="tx1">
                    <a:tint val="75000"/>
                  </a:schemeClr>
                </a:solidFill>
              </a:defRPr>
            </a:lvl4pPr>
            <a:lvl5pPr marL="1846431" indent="0" algn="ctr">
              <a:buNone/>
              <a:defRPr>
                <a:solidFill>
                  <a:schemeClr val="tx1">
                    <a:tint val="75000"/>
                  </a:schemeClr>
                </a:solidFill>
              </a:defRPr>
            </a:lvl5pPr>
            <a:lvl6pPr marL="2308037" indent="0" algn="ctr">
              <a:buNone/>
              <a:defRPr>
                <a:solidFill>
                  <a:schemeClr val="tx1">
                    <a:tint val="75000"/>
                  </a:schemeClr>
                </a:solidFill>
              </a:defRPr>
            </a:lvl6pPr>
            <a:lvl7pPr marL="2769645" indent="0" algn="ctr">
              <a:buNone/>
              <a:defRPr>
                <a:solidFill>
                  <a:schemeClr val="tx1">
                    <a:tint val="75000"/>
                  </a:schemeClr>
                </a:solidFill>
              </a:defRPr>
            </a:lvl7pPr>
            <a:lvl8pPr marL="3231253" indent="0" algn="ctr">
              <a:buNone/>
              <a:defRPr>
                <a:solidFill>
                  <a:schemeClr val="tx1">
                    <a:tint val="75000"/>
                  </a:schemeClr>
                </a:solidFill>
              </a:defRPr>
            </a:lvl8pPr>
            <a:lvl9pPr marL="369286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1963108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ambria" pitchFamily="18" charset="0"/>
              </a:defRPr>
            </a:lvl1pPr>
          </a:lstStyle>
          <a:p>
            <a:r>
              <a:rPr lang="en-US"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5" name="Rectangle 5"/>
          <p:cNvSpPr>
            <a:spLocks noGrp="1" noChangeArrowheads="1"/>
          </p:cNvSpPr>
          <p:nvPr>
            <p:ph type="ftr" sz="quarter" idx="11"/>
          </p:nvPr>
        </p:nvSpPr>
        <p:spPr>
          <a:xfrm>
            <a:off x="3132138" y="6453188"/>
            <a:ext cx="2895600" cy="268287"/>
          </a:xfrm>
        </p:spPr>
        <p:txBody>
          <a:bodyPr/>
          <a:lstStyle>
            <a:lvl1pPr>
              <a:defRPr sz="1100" dirty="0" smtClean="0"/>
            </a:lvl1pPr>
          </a:lstStyle>
          <a:p>
            <a:r>
              <a:rPr lang="en-ZA">
                <a:solidFill>
                  <a:srgbClr val="000000"/>
                </a:solidFill>
              </a:rPr>
              <a:t>SECRET</a:t>
            </a:r>
          </a:p>
        </p:txBody>
      </p:sp>
      <p:sp>
        <p:nvSpPr>
          <p:cNvPr id="6" name="Rectangle 6"/>
          <p:cNvSpPr>
            <a:spLocks noGrp="1" noChangeArrowheads="1"/>
          </p:cNvSpPr>
          <p:nvPr>
            <p:ph type="sldNum" sz="quarter" idx="12"/>
          </p:nvPr>
        </p:nvSpPr>
        <p:spPr>
          <a:xfrm>
            <a:off x="8639175" y="6570663"/>
            <a:ext cx="504825" cy="287337"/>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7" name="Group 7"/>
          <p:cNvGrpSpPr/>
          <p:nvPr/>
        </p:nvGrpSpPr>
        <p:grpSpPr>
          <a:xfrm>
            <a:off x="3619500" y="0"/>
            <a:ext cx="1905000" cy="2057400"/>
            <a:chOff x="8153400" y="0"/>
            <a:chExt cx="990600" cy="1143000"/>
          </a:xfrm>
        </p:grpSpPr>
        <p:sp>
          <p:nvSpPr>
            <p:cNvPr id="9" name="Rectangle 8"/>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0" name="Picture 9"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217346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A38E1D-F816-4159-AC17-A665E29AEBB2}" type="datetime1">
              <a:rPr lang="en-US" smtClean="0"/>
              <a:pPr/>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BDDAE-53B8-4961-8EEA-A2DD626BC669}"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54106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6000"/>
            <a:ext cx="7924800" cy="1143000"/>
          </a:xfrm>
        </p:spPr>
        <p:txBody>
          <a:bodyPr/>
          <a:lstStyle>
            <a:lvl1pPr>
              <a:defRPr b="1">
                <a:latin typeface="Cambria" pitchFamily="18"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228600" y="1206000"/>
            <a:ext cx="8686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ftr" sz="quarter" idx="11"/>
          </p:nvPr>
        </p:nvSpPr>
        <p:spPr>
          <a:xfrm>
            <a:off x="3132000" y="6454800"/>
            <a:ext cx="2895600" cy="339725"/>
          </a:xfrm>
        </p:spPr>
        <p:txBody>
          <a:bodyPr/>
          <a:lstStyle>
            <a:lvl1pPr algn="r">
              <a:defRPr dirty="0" smtClean="0"/>
            </a:lvl1pPr>
          </a:lstStyle>
          <a:p>
            <a:r>
              <a:rPr lang="en-ZA">
                <a:solidFill>
                  <a:srgbClr val="000000"/>
                </a:solidFill>
              </a:rPr>
              <a:t>SECRET</a:t>
            </a:r>
          </a:p>
        </p:txBody>
      </p:sp>
      <p:sp>
        <p:nvSpPr>
          <p:cNvPr id="7" name="Rectangle 6"/>
          <p:cNvSpPr>
            <a:spLocks noGrp="1" noChangeArrowheads="1"/>
          </p:cNvSpPr>
          <p:nvPr>
            <p:ph type="sldNum" sz="quarter" idx="12"/>
          </p:nvPr>
        </p:nvSpPr>
        <p:spPr>
          <a:xfrm>
            <a:off x="7010400" y="6629400"/>
            <a:ext cx="2133600" cy="228600"/>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4" name="Group 8"/>
          <p:cNvGrpSpPr/>
          <p:nvPr/>
        </p:nvGrpSpPr>
        <p:grpSpPr>
          <a:xfrm>
            <a:off x="8153400" y="0"/>
            <a:ext cx="990600" cy="1143000"/>
            <a:chOff x="8153400" y="0"/>
            <a:chExt cx="990600" cy="1143000"/>
          </a:xfrm>
        </p:grpSpPr>
        <p:sp>
          <p:nvSpPr>
            <p:cNvPr id="10" name="Rectangle 9"/>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1" name="Picture 10"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348639486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atin typeface="Cambria" pitchFamily="18" charset="0"/>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1600200"/>
            <a:ext cx="4038600" cy="4525963"/>
          </a:xfrm>
          <a:solidFill>
            <a:srgbClr val="C00000"/>
          </a:solidFill>
        </p:spPr>
        <p:txBody>
          <a:bodyPr/>
          <a:lstStyle>
            <a:lvl1pPr marL="228600" indent="-228600">
              <a:defRPr sz="2000">
                <a:solidFill>
                  <a:schemeClr val="bg1"/>
                </a:solidFill>
              </a:defRPr>
            </a:lvl1pPr>
            <a:lvl2pPr marL="457200" indent="-228600">
              <a:defRPr sz="1800">
                <a:solidFill>
                  <a:schemeClr val="bg1"/>
                </a:solidFill>
              </a:defRPr>
            </a:lvl2pPr>
            <a:lvl3pPr marL="635000" indent="-177800">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marL="177800" indent="-177800">
              <a:defRPr sz="2000"/>
            </a:lvl1pPr>
            <a:lvl2pPr marL="406400" indent="-228600">
              <a:defRPr sz="1800"/>
            </a:lvl2pPr>
            <a:lvl3pPr marL="571500" indent="-165100">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7" name="Rectangle 6"/>
          <p:cNvSpPr>
            <a:spLocks noGrp="1" noChangeArrowheads="1"/>
          </p:cNvSpPr>
          <p:nvPr>
            <p:ph type="ftr" sz="quarter" idx="11"/>
          </p:nvPr>
        </p:nvSpPr>
        <p:spPr>
          <a:xfrm>
            <a:off x="5257800" y="0"/>
            <a:ext cx="2895600" cy="339725"/>
          </a:xfrm>
        </p:spPr>
        <p:txBody>
          <a:bodyPr/>
          <a:lstStyle>
            <a:lvl1pPr>
              <a:defRPr dirty="0" smtClean="0"/>
            </a:lvl1pPr>
          </a:lstStyle>
          <a:p>
            <a:r>
              <a:rPr lang="en-ZA">
                <a:solidFill>
                  <a:srgbClr val="000000"/>
                </a:solidFill>
              </a:rPr>
              <a:t>SECRET</a:t>
            </a:r>
          </a:p>
        </p:txBody>
      </p:sp>
      <p:sp>
        <p:nvSpPr>
          <p:cNvPr id="8" name="Rectangle 7"/>
          <p:cNvSpPr>
            <a:spLocks noGrp="1" noChangeArrowheads="1"/>
          </p:cNvSpPr>
          <p:nvPr>
            <p:ph type="sldNum" sz="quarter" idx="12"/>
          </p:nvPr>
        </p:nvSpPr>
        <p:spPr>
          <a:xfrm>
            <a:off x="7010400" y="6613525"/>
            <a:ext cx="2133600" cy="244475"/>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5" name="Group 12"/>
          <p:cNvGrpSpPr/>
          <p:nvPr/>
        </p:nvGrpSpPr>
        <p:grpSpPr>
          <a:xfrm>
            <a:off x="8153400" y="0"/>
            <a:ext cx="990600" cy="1143000"/>
            <a:chOff x="8153400" y="0"/>
            <a:chExt cx="990600" cy="1143000"/>
          </a:xfrm>
        </p:grpSpPr>
        <p:sp>
          <p:nvSpPr>
            <p:cNvPr id="14" name="Rectangle 13"/>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5" name="Picture 14"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179347493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1608" indent="0" algn="ctr">
              <a:buNone/>
              <a:defRPr>
                <a:solidFill>
                  <a:schemeClr val="tx1">
                    <a:tint val="75000"/>
                  </a:schemeClr>
                </a:solidFill>
              </a:defRPr>
            </a:lvl2pPr>
            <a:lvl3pPr marL="923215" indent="0" algn="ctr">
              <a:buNone/>
              <a:defRPr>
                <a:solidFill>
                  <a:schemeClr val="tx1">
                    <a:tint val="75000"/>
                  </a:schemeClr>
                </a:solidFill>
              </a:defRPr>
            </a:lvl3pPr>
            <a:lvl4pPr marL="1384823" indent="0" algn="ctr">
              <a:buNone/>
              <a:defRPr>
                <a:solidFill>
                  <a:schemeClr val="tx1">
                    <a:tint val="75000"/>
                  </a:schemeClr>
                </a:solidFill>
              </a:defRPr>
            </a:lvl4pPr>
            <a:lvl5pPr marL="1846431" indent="0" algn="ctr">
              <a:buNone/>
              <a:defRPr>
                <a:solidFill>
                  <a:schemeClr val="tx1">
                    <a:tint val="75000"/>
                  </a:schemeClr>
                </a:solidFill>
              </a:defRPr>
            </a:lvl5pPr>
            <a:lvl6pPr marL="2308037" indent="0" algn="ctr">
              <a:buNone/>
              <a:defRPr>
                <a:solidFill>
                  <a:schemeClr val="tx1">
                    <a:tint val="75000"/>
                  </a:schemeClr>
                </a:solidFill>
              </a:defRPr>
            </a:lvl6pPr>
            <a:lvl7pPr marL="2769645" indent="0" algn="ctr">
              <a:buNone/>
              <a:defRPr>
                <a:solidFill>
                  <a:schemeClr val="tx1">
                    <a:tint val="75000"/>
                  </a:schemeClr>
                </a:solidFill>
              </a:defRPr>
            </a:lvl7pPr>
            <a:lvl8pPr marL="3231253" indent="0" algn="ctr">
              <a:buNone/>
              <a:defRPr>
                <a:solidFill>
                  <a:schemeClr val="tx1">
                    <a:tint val="75000"/>
                  </a:schemeClr>
                </a:solidFill>
              </a:defRPr>
            </a:lvl8pPr>
            <a:lvl9pPr marL="369286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1789466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ambria" pitchFamily="18" charset="0"/>
              </a:defRPr>
            </a:lvl1pPr>
          </a:lstStyle>
          <a:p>
            <a:r>
              <a:rPr lang="en-US"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5" name="Rectangle 5"/>
          <p:cNvSpPr>
            <a:spLocks noGrp="1" noChangeArrowheads="1"/>
          </p:cNvSpPr>
          <p:nvPr>
            <p:ph type="ftr" sz="quarter" idx="11"/>
          </p:nvPr>
        </p:nvSpPr>
        <p:spPr>
          <a:xfrm>
            <a:off x="3132138" y="6453188"/>
            <a:ext cx="2895600" cy="268287"/>
          </a:xfrm>
        </p:spPr>
        <p:txBody>
          <a:bodyPr/>
          <a:lstStyle>
            <a:lvl1pPr>
              <a:defRPr sz="1100" dirty="0" smtClean="0"/>
            </a:lvl1pPr>
          </a:lstStyle>
          <a:p>
            <a:r>
              <a:rPr lang="en-ZA">
                <a:solidFill>
                  <a:srgbClr val="000000"/>
                </a:solidFill>
              </a:rPr>
              <a:t>SECRET</a:t>
            </a:r>
          </a:p>
        </p:txBody>
      </p:sp>
      <p:sp>
        <p:nvSpPr>
          <p:cNvPr id="6" name="Rectangle 6"/>
          <p:cNvSpPr>
            <a:spLocks noGrp="1" noChangeArrowheads="1"/>
          </p:cNvSpPr>
          <p:nvPr>
            <p:ph type="sldNum" sz="quarter" idx="12"/>
          </p:nvPr>
        </p:nvSpPr>
        <p:spPr>
          <a:xfrm>
            <a:off x="8639175" y="6570663"/>
            <a:ext cx="504825" cy="287337"/>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7" name="Group 7"/>
          <p:cNvGrpSpPr/>
          <p:nvPr/>
        </p:nvGrpSpPr>
        <p:grpSpPr>
          <a:xfrm>
            <a:off x="3619500" y="0"/>
            <a:ext cx="1905000" cy="2057400"/>
            <a:chOff x="8153400" y="0"/>
            <a:chExt cx="990600" cy="1143000"/>
          </a:xfrm>
        </p:grpSpPr>
        <p:sp>
          <p:nvSpPr>
            <p:cNvPr id="9" name="Rectangle 8"/>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0" name="Picture 9"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146051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6000"/>
            <a:ext cx="7924800" cy="1143000"/>
          </a:xfrm>
        </p:spPr>
        <p:txBody>
          <a:bodyPr/>
          <a:lstStyle>
            <a:lvl1pPr>
              <a:defRPr b="1">
                <a:latin typeface="Cambria" pitchFamily="18"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228600" y="1206000"/>
            <a:ext cx="8686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ftr" sz="quarter" idx="11"/>
          </p:nvPr>
        </p:nvSpPr>
        <p:spPr>
          <a:xfrm>
            <a:off x="3132000" y="6454800"/>
            <a:ext cx="2895600" cy="339725"/>
          </a:xfrm>
        </p:spPr>
        <p:txBody>
          <a:bodyPr/>
          <a:lstStyle>
            <a:lvl1pPr algn="r">
              <a:defRPr dirty="0" smtClean="0"/>
            </a:lvl1pPr>
          </a:lstStyle>
          <a:p>
            <a:r>
              <a:rPr lang="en-ZA">
                <a:solidFill>
                  <a:srgbClr val="000000"/>
                </a:solidFill>
              </a:rPr>
              <a:t>SECRET</a:t>
            </a:r>
          </a:p>
        </p:txBody>
      </p:sp>
      <p:sp>
        <p:nvSpPr>
          <p:cNvPr id="7" name="Rectangle 6"/>
          <p:cNvSpPr>
            <a:spLocks noGrp="1" noChangeArrowheads="1"/>
          </p:cNvSpPr>
          <p:nvPr>
            <p:ph type="sldNum" sz="quarter" idx="12"/>
          </p:nvPr>
        </p:nvSpPr>
        <p:spPr>
          <a:xfrm>
            <a:off x="7010400" y="6629400"/>
            <a:ext cx="2133600" cy="228600"/>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4" name="Group 8"/>
          <p:cNvGrpSpPr/>
          <p:nvPr/>
        </p:nvGrpSpPr>
        <p:grpSpPr>
          <a:xfrm>
            <a:off x="8153400" y="0"/>
            <a:ext cx="990600" cy="1143000"/>
            <a:chOff x="8153400" y="0"/>
            <a:chExt cx="990600" cy="1143000"/>
          </a:xfrm>
        </p:grpSpPr>
        <p:sp>
          <p:nvSpPr>
            <p:cNvPr id="10" name="Rectangle 9"/>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1" name="Picture 10"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379474714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atin typeface="Cambria" pitchFamily="18" charset="0"/>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1600200"/>
            <a:ext cx="4038600" cy="4525963"/>
          </a:xfrm>
          <a:solidFill>
            <a:srgbClr val="C00000"/>
          </a:solidFill>
        </p:spPr>
        <p:txBody>
          <a:bodyPr/>
          <a:lstStyle>
            <a:lvl1pPr marL="228600" indent="-228600">
              <a:defRPr sz="2000">
                <a:solidFill>
                  <a:schemeClr val="bg1"/>
                </a:solidFill>
              </a:defRPr>
            </a:lvl1pPr>
            <a:lvl2pPr marL="457200" indent="-228600">
              <a:defRPr sz="1800">
                <a:solidFill>
                  <a:schemeClr val="bg1"/>
                </a:solidFill>
              </a:defRPr>
            </a:lvl2pPr>
            <a:lvl3pPr marL="635000" indent="-177800">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marL="177800" indent="-177800">
              <a:defRPr sz="2000"/>
            </a:lvl1pPr>
            <a:lvl2pPr marL="406400" indent="-228600">
              <a:defRPr sz="1800"/>
            </a:lvl2pPr>
            <a:lvl3pPr marL="571500" indent="-165100">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7" name="Rectangle 6"/>
          <p:cNvSpPr>
            <a:spLocks noGrp="1" noChangeArrowheads="1"/>
          </p:cNvSpPr>
          <p:nvPr>
            <p:ph type="ftr" sz="quarter" idx="11"/>
          </p:nvPr>
        </p:nvSpPr>
        <p:spPr>
          <a:xfrm>
            <a:off x="5257800" y="0"/>
            <a:ext cx="2895600" cy="339725"/>
          </a:xfrm>
        </p:spPr>
        <p:txBody>
          <a:bodyPr/>
          <a:lstStyle>
            <a:lvl1pPr>
              <a:defRPr dirty="0" smtClean="0"/>
            </a:lvl1pPr>
          </a:lstStyle>
          <a:p>
            <a:r>
              <a:rPr lang="en-ZA">
                <a:solidFill>
                  <a:srgbClr val="000000"/>
                </a:solidFill>
              </a:rPr>
              <a:t>SECRET</a:t>
            </a:r>
          </a:p>
        </p:txBody>
      </p:sp>
      <p:sp>
        <p:nvSpPr>
          <p:cNvPr id="8" name="Rectangle 7"/>
          <p:cNvSpPr>
            <a:spLocks noGrp="1" noChangeArrowheads="1"/>
          </p:cNvSpPr>
          <p:nvPr>
            <p:ph type="sldNum" sz="quarter" idx="12"/>
          </p:nvPr>
        </p:nvSpPr>
        <p:spPr>
          <a:xfrm>
            <a:off x="7010400" y="6613525"/>
            <a:ext cx="2133600" cy="244475"/>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5" name="Group 12"/>
          <p:cNvGrpSpPr/>
          <p:nvPr/>
        </p:nvGrpSpPr>
        <p:grpSpPr>
          <a:xfrm>
            <a:off x="8153400" y="0"/>
            <a:ext cx="990600" cy="1143000"/>
            <a:chOff x="8153400" y="0"/>
            <a:chExt cx="990600" cy="1143000"/>
          </a:xfrm>
        </p:grpSpPr>
        <p:sp>
          <p:nvSpPr>
            <p:cNvPr id="14" name="Rectangle 13"/>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5" name="Picture 14"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268599730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1608" indent="0" algn="ctr">
              <a:buNone/>
              <a:defRPr>
                <a:solidFill>
                  <a:schemeClr val="tx1">
                    <a:tint val="75000"/>
                  </a:schemeClr>
                </a:solidFill>
              </a:defRPr>
            </a:lvl2pPr>
            <a:lvl3pPr marL="923215" indent="0" algn="ctr">
              <a:buNone/>
              <a:defRPr>
                <a:solidFill>
                  <a:schemeClr val="tx1">
                    <a:tint val="75000"/>
                  </a:schemeClr>
                </a:solidFill>
              </a:defRPr>
            </a:lvl3pPr>
            <a:lvl4pPr marL="1384823" indent="0" algn="ctr">
              <a:buNone/>
              <a:defRPr>
                <a:solidFill>
                  <a:schemeClr val="tx1">
                    <a:tint val="75000"/>
                  </a:schemeClr>
                </a:solidFill>
              </a:defRPr>
            </a:lvl4pPr>
            <a:lvl5pPr marL="1846431" indent="0" algn="ctr">
              <a:buNone/>
              <a:defRPr>
                <a:solidFill>
                  <a:schemeClr val="tx1">
                    <a:tint val="75000"/>
                  </a:schemeClr>
                </a:solidFill>
              </a:defRPr>
            </a:lvl5pPr>
            <a:lvl6pPr marL="2308037" indent="0" algn="ctr">
              <a:buNone/>
              <a:defRPr>
                <a:solidFill>
                  <a:schemeClr val="tx1">
                    <a:tint val="75000"/>
                  </a:schemeClr>
                </a:solidFill>
              </a:defRPr>
            </a:lvl6pPr>
            <a:lvl7pPr marL="2769645" indent="0" algn="ctr">
              <a:buNone/>
              <a:defRPr>
                <a:solidFill>
                  <a:schemeClr val="tx1">
                    <a:tint val="75000"/>
                  </a:schemeClr>
                </a:solidFill>
              </a:defRPr>
            </a:lvl7pPr>
            <a:lvl8pPr marL="3231253" indent="0" algn="ctr">
              <a:buNone/>
              <a:defRPr>
                <a:solidFill>
                  <a:schemeClr val="tx1">
                    <a:tint val="75000"/>
                  </a:schemeClr>
                </a:solidFill>
              </a:defRPr>
            </a:lvl8pPr>
            <a:lvl9pPr marL="369286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22889424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ambria" pitchFamily="18" charset="0"/>
              </a:defRPr>
            </a:lvl1pPr>
          </a:lstStyle>
          <a:p>
            <a:r>
              <a:rPr lang="en-US"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dirty="0"/>
            </a:lvl1pPr>
          </a:lstStyle>
          <a:p>
            <a:fld id="{DD767110-0D3B-4C4C-A9BD-22AC8D55D245}" type="datetime1">
              <a:rPr lang="en-US" smtClean="0">
                <a:solidFill>
                  <a:srgbClr val="000000"/>
                </a:solidFill>
              </a:rPr>
              <a:pPr/>
              <a:t>10/27/2017</a:t>
            </a:fld>
            <a:endParaRPr lang="en-ZA">
              <a:solidFill>
                <a:srgbClr val="000000"/>
              </a:solidFill>
            </a:endParaRPr>
          </a:p>
        </p:txBody>
      </p:sp>
      <p:sp>
        <p:nvSpPr>
          <p:cNvPr id="5" name="Rectangle 5"/>
          <p:cNvSpPr>
            <a:spLocks noGrp="1" noChangeArrowheads="1"/>
          </p:cNvSpPr>
          <p:nvPr>
            <p:ph type="ftr" sz="quarter" idx="11"/>
          </p:nvPr>
        </p:nvSpPr>
        <p:spPr>
          <a:xfrm>
            <a:off x="3132138" y="6453188"/>
            <a:ext cx="2895600" cy="268287"/>
          </a:xfrm>
        </p:spPr>
        <p:txBody>
          <a:bodyPr/>
          <a:lstStyle>
            <a:lvl1pPr>
              <a:defRPr sz="1100" dirty="0" smtClean="0"/>
            </a:lvl1pPr>
          </a:lstStyle>
          <a:p>
            <a:endParaRPr lang="en-ZA">
              <a:solidFill>
                <a:srgbClr val="000000"/>
              </a:solidFill>
            </a:endParaRPr>
          </a:p>
        </p:txBody>
      </p:sp>
      <p:sp>
        <p:nvSpPr>
          <p:cNvPr id="6" name="Rectangle 6"/>
          <p:cNvSpPr>
            <a:spLocks noGrp="1" noChangeArrowheads="1"/>
          </p:cNvSpPr>
          <p:nvPr>
            <p:ph type="sldNum" sz="quarter" idx="12"/>
          </p:nvPr>
        </p:nvSpPr>
        <p:spPr>
          <a:xfrm>
            <a:off x="8639175" y="6570663"/>
            <a:ext cx="504825" cy="287337"/>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7" name="Group 7"/>
          <p:cNvGrpSpPr/>
          <p:nvPr/>
        </p:nvGrpSpPr>
        <p:grpSpPr>
          <a:xfrm>
            <a:off x="3619500" y="0"/>
            <a:ext cx="1905000" cy="2057400"/>
            <a:chOff x="8153400" y="0"/>
            <a:chExt cx="990600" cy="1143000"/>
          </a:xfrm>
        </p:grpSpPr>
        <p:sp>
          <p:nvSpPr>
            <p:cNvPr id="9" name="Rectangle 8"/>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0" name="Picture 9"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2122122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6000"/>
            <a:ext cx="7924800" cy="1143000"/>
          </a:xfrm>
        </p:spPr>
        <p:txBody>
          <a:bodyPr/>
          <a:lstStyle>
            <a:lvl1pPr>
              <a:defRPr b="1">
                <a:latin typeface="Cambria" pitchFamily="18"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228600" y="1206000"/>
            <a:ext cx="8686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ftr" sz="quarter" idx="11"/>
          </p:nvPr>
        </p:nvSpPr>
        <p:spPr>
          <a:xfrm>
            <a:off x="3132000" y="6454800"/>
            <a:ext cx="2895600" cy="339725"/>
          </a:xfrm>
        </p:spPr>
        <p:txBody>
          <a:bodyPr/>
          <a:lstStyle>
            <a:lvl1pPr algn="r">
              <a:defRPr dirty="0" smtClean="0"/>
            </a:lvl1pPr>
          </a:lstStyle>
          <a:p>
            <a:endParaRPr lang="en-ZA">
              <a:solidFill>
                <a:srgbClr val="000000"/>
              </a:solidFill>
            </a:endParaRPr>
          </a:p>
        </p:txBody>
      </p:sp>
      <p:sp>
        <p:nvSpPr>
          <p:cNvPr id="7" name="Rectangle 6"/>
          <p:cNvSpPr>
            <a:spLocks noGrp="1" noChangeArrowheads="1"/>
          </p:cNvSpPr>
          <p:nvPr>
            <p:ph type="sldNum" sz="quarter" idx="12"/>
          </p:nvPr>
        </p:nvSpPr>
        <p:spPr>
          <a:xfrm>
            <a:off x="7010400" y="6629400"/>
            <a:ext cx="2133600" cy="228600"/>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4" name="Group 8"/>
          <p:cNvGrpSpPr/>
          <p:nvPr/>
        </p:nvGrpSpPr>
        <p:grpSpPr>
          <a:xfrm>
            <a:off x="8153400" y="0"/>
            <a:ext cx="990600" cy="1143000"/>
            <a:chOff x="8153400" y="0"/>
            <a:chExt cx="990600" cy="1143000"/>
          </a:xfrm>
        </p:grpSpPr>
        <p:sp>
          <p:nvSpPr>
            <p:cNvPr id="10" name="Rectangle 9"/>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1" name="Picture 10"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235018973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atin typeface="Cambria" pitchFamily="18" charset="0"/>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1600200"/>
            <a:ext cx="4038600" cy="4525963"/>
          </a:xfrm>
          <a:solidFill>
            <a:srgbClr val="C00000"/>
          </a:solidFill>
        </p:spPr>
        <p:txBody>
          <a:bodyPr/>
          <a:lstStyle>
            <a:lvl1pPr marL="228600" indent="-228600">
              <a:defRPr sz="2000">
                <a:solidFill>
                  <a:schemeClr val="bg1"/>
                </a:solidFill>
              </a:defRPr>
            </a:lvl1pPr>
            <a:lvl2pPr marL="457200" indent="-228600">
              <a:defRPr sz="1800">
                <a:solidFill>
                  <a:schemeClr val="bg1"/>
                </a:solidFill>
              </a:defRPr>
            </a:lvl2pPr>
            <a:lvl3pPr marL="635000" indent="-177800">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marL="177800" indent="-177800">
              <a:defRPr sz="2000"/>
            </a:lvl1pPr>
            <a:lvl2pPr marL="406400" indent="-228600">
              <a:defRPr sz="1800"/>
            </a:lvl2pPr>
            <a:lvl3pPr marL="571500" indent="-165100">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dt" sz="half" idx="10"/>
          </p:nvPr>
        </p:nvSpPr>
        <p:spPr/>
        <p:txBody>
          <a:bodyPr/>
          <a:lstStyle>
            <a:lvl1pPr>
              <a:defRPr dirty="0"/>
            </a:lvl1pPr>
          </a:lstStyle>
          <a:p>
            <a:fld id="{AEC5485C-70BA-492A-93AC-6FD3A0A0E1C5}" type="datetime1">
              <a:rPr lang="en-US" smtClean="0">
                <a:solidFill>
                  <a:srgbClr val="000000"/>
                </a:solidFill>
              </a:rPr>
              <a:pPr/>
              <a:t>10/27/2017</a:t>
            </a:fld>
            <a:endParaRPr lang="en-ZA">
              <a:solidFill>
                <a:srgbClr val="000000"/>
              </a:solidFill>
            </a:endParaRPr>
          </a:p>
        </p:txBody>
      </p:sp>
      <p:sp>
        <p:nvSpPr>
          <p:cNvPr id="7" name="Rectangle 6"/>
          <p:cNvSpPr>
            <a:spLocks noGrp="1" noChangeArrowheads="1"/>
          </p:cNvSpPr>
          <p:nvPr>
            <p:ph type="ftr" sz="quarter" idx="11"/>
          </p:nvPr>
        </p:nvSpPr>
        <p:spPr>
          <a:xfrm>
            <a:off x="5257800" y="0"/>
            <a:ext cx="2895600" cy="339725"/>
          </a:xfrm>
        </p:spPr>
        <p:txBody>
          <a:bodyPr/>
          <a:lstStyle>
            <a:lvl1pPr>
              <a:defRPr dirty="0" smtClean="0"/>
            </a:lvl1pPr>
          </a:lstStyle>
          <a:p>
            <a:endParaRPr lang="en-ZA">
              <a:solidFill>
                <a:srgbClr val="000000"/>
              </a:solidFill>
            </a:endParaRPr>
          </a:p>
        </p:txBody>
      </p:sp>
      <p:sp>
        <p:nvSpPr>
          <p:cNvPr id="8" name="Rectangle 7"/>
          <p:cNvSpPr>
            <a:spLocks noGrp="1" noChangeArrowheads="1"/>
          </p:cNvSpPr>
          <p:nvPr>
            <p:ph type="sldNum" sz="quarter" idx="12"/>
          </p:nvPr>
        </p:nvSpPr>
        <p:spPr>
          <a:xfrm>
            <a:off x="7010400" y="6613525"/>
            <a:ext cx="2133600" cy="244475"/>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5" name="Group 12"/>
          <p:cNvGrpSpPr/>
          <p:nvPr/>
        </p:nvGrpSpPr>
        <p:grpSpPr>
          <a:xfrm>
            <a:off x="8153400" y="0"/>
            <a:ext cx="990600" cy="1143000"/>
            <a:chOff x="8153400" y="0"/>
            <a:chExt cx="990600" cy="1143000"/>
          </a:xfrm>
        </p:grpSpPr>
        <p:sp>
          <p:nvSpPr>
            <p:cNvPr id="14" name="Rectangle 13"/>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5" name="Picture 14"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29895643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C50483-84FE-44C3-B0C6-E5B0619F043E}" type="datetime1">
              <a:rPr lang="en-US" smtClean="0"/>
              <a:pPr/>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C358A-F45F-47F2-90AE-131B6672CCE3}" type="slidenum">
              <a:rPr lang="en-US" smtClean="0"/>
              <a:pPr/>
              <a:t>‹#›</a:t>
            </a:fld>
            <a:endParaRPr lang="en-US"/>
          </a:p>
        </p:txBody>
      </p:sp>
    </p:spTree>
    <p:extLst>
      <p:ext uri="{BB962C8B-B14F-4D97-AF65-F5344CB8AC3E}">
        <p14:creationId xmlns:p14="http://schemas.microsoft.com/office/powerpoint/2010/main" xmlns="" val="40779074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1608" indent="0" algn="ctr">
              <a:buNone/>
              <a:defRPr>
                <a:solidFill>
                  <a:schemeClr val="tx1">
                    <a:tint val="75000"/>
                  </a:schemeClr>
                </a:solidFill>
              </a:defRPr>
            </a:lvl2pPr>
            <a:lvl3pPr marL="923215" indent="0" algn="ctr">
              <a:buNone/>
              <a:defRPr>
                <a:solidFill>
                  <a:schemeClr val="tx1">
                    <a:tint val="75000"/>
                  </a:schemeClr>
                </a:solidFill>
              </a:defRPr>
            </a:lvl3pPr>
            <a:lvl4pPr marL="1384823" indent="0" algn="ctr">
              <a:buNone/>
              <a:defRPr>
                <a:solidFill>
                  <a:schemeClr val="tx1">
                    <a:tint val="75000"/>
                  </a:schemeClr>
                </a:solidFill>
              </a:defRPr>
            </a:lvl4pPr>
            <a:lvl5pPr marL="1846431" indent="0" algn="ctr">
              <a:buNone/>
              <a:defRPr>
                <a:solidFill>
                  <a:schemeClr val="tx1">
                    <a:tint val="75000"/>
                  </a:schemeClr>
                </a:solidFill>
              </a:defRPr>
            </a:lvl5pPr>
            <a:lvl6pPr marL="2308037" indent="0" algn="ctr">
              <a:buNone/>
              <a:defRPr>
                <a:solidFill>
                  <a:schemeClr val="tx1">
                    <a:tint val="75000"/>
                  </a:schemeClr>
                </a:solidFill>
              </a:defRPr>
            </a:lvl6pPr>
            <a:lvl7pPr marL="2769645" indent="0" algn="ctr">
              <a:buNone/>
              <a:defRPr>
                <a:solidFill>
                  <a:schemeClr val="tx1">
                    <a:tint val="75000"/>
                  </a:schemeClr>
                </a:solidFill>
              </a:defRPr>
            </a:lvl7pPr>
            <a:lvl8pPr marL="3231253" indent="0" algn="ctr">
              <a:buNone/>
              <a:defRPr>
                <a:solidFill>
                  <a:schemeClr val="tx1">
                    <a:tint val="75000"/>
                  </a:schemeClr>
                </a:solidFill>
              </a:defRPr>
            </a:lvl8pPr>
            <a:lvl9pPr marL="369286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34017192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94355-F243-483B-9682-C96DF5BECD0F}" type="datetime1">
              <a:rPr lang="en-US" smtClean="0">
                <a:solidFill>
                  <a:prstClr val="black">
                    <a:tint val="75000"/>
                  </a:prstClr>
                </a:solidFill>
              </a:rPr>
              <a:pPr/>
              <a:t>10/27/2017</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46D9525E-3759-478F-8216-060DFB039AF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6425652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ambria" pitchFamily="18" charset="0"/>
              </a:defRPr>
            </a:lvl1pPr>
          </a:lstStyle>
          <a:p>
            <a:r>
              <a:rPr lang="en-US"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5" name="Rectangle 5"/>
          <p:cNvSpPr>
            <a:spLocks noGrp="1" noChangeArrowheads="1"/>
          </p:cNvSpPr>
          <p:nvPr>
            <p:ph type="ftr" sz="quarter" idx="11"/>
          </p:nvPr>
        </p:nvSpPr>
        <p:spPr>
          <a:xfrm>
            <a:off x="3132138" y="6453188"/>
            <a:ext cx="2895600" cy="268287"/>
          </a:xfrm>
        </p:spPr>
        <p:txBody>
          <a:bodyPr/>
          <a:lstStyle>
            <a:lvl1pPr>
              <a:defRPr sz="1100" dirty="0" smtClean="0"/>
            </a:lvl1pPr>
          </a:lstStyle>
          <a:p>
            <a:r>
              <a:rPr lang="en-ZA">
                <a:solidFill>
                  <a:srgbClr val="000000"/>
                </a:solidFill>
              </a:rPr>
              <a:t>SECRET</a:t>
            </a:r>
          </a:p>
        </p:txBody>
      </p:sp>
      <p:sp>
        <p:nvSpPr>
          <p:cNvPr id="6" name="Rectangle 6"/>
          <p:cNvSpPr>
            <a:spLocks noGrp="1" noChangeArrowheads="1"/>
          </p:cNvSpPr>
          <p:nvPr>
            <p:ph type="sldNum" sz="quarter" idx="12"/>
          </p:nvPr>
        </p:nvSpPr>
        <p:spPr>
          <a:xfrm>
            <a:off x="8639175" y="6570663"/>
            <a:ext cx="504825" cy="287337"/>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7" name="Group 7"/>
          <p:cNvGrpSpPr/>
          <p:nvPr/>
        </p:nvGrpSpPr>
        <p:grpSpPr>
          <a:xfrm>
            <a:off x="3619500" y="0"/>
            <a:ext cx="1905000" cy="2057400"/>
            <a:chOff x="8153400" y="0"/>
            <a:chExt cx="990600" cy="1143000"/>
          </a:xfrm>
        </p:grpSpPr>
        <p:sp>
          <p:nvSpPr>
            <p:cNvPr id="9" name="Rectangle 8"/>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0" name="Picture 9"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1395180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6000"/>
            <a:ext cx="7924800" cy="1143000"/>
          </a:xfrm>
        </p:spPr>
        <p:txBody>
          <a:bodyPr/>
          <a:lstStyle>
            <a:lvl1pPr>
              <a:defRPr b="1">
                <a:latin typeface="Cambria" pitchFamily="18"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228600" y="1206000"/>
            <a:ext cx="8686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ftr" sz="quarter" idx="11"/>
          </p:nvPr>
        </p:nvSpPr>
        <p:spPr>
          <a:xfrm>
            <a:off x="3132000" y="6454800"/>
            <a:ext cx="2895600" cy="339725"/>
          </a:xfrm>
        </p:spPr>
        <p:txBody>
          <a:bodyPr/>
          <a:lstStyle>
            <a:lvl1pPr algn="r">
              <a:defRPr dirty="0" smtClean="0"/>
            </a:lvl1pPr>
          </a:lstStyle>
          <a:p>
            <a:r>
              <a:rPr lang="en-ZA">
                <a:solidFill>
                  <a:srgbClr val="000000"/>
                </a:solidFill>
              </a:rPr>
              <a:t>SECRET</a:t>
            </a:r>
          </a:p>
        </p:txBody>
      </p:sp>
      <p:sp>
        <p:nvSpPr>
          <p:cNvPr id="7" name="Rectangle 6"/>
          <p:cNvSpPr>
            <a:spLocks noGrp="1" noChangeArrowheads="1"/>
          </p:cNvSpPr>
          <p:nvPr>
            <p:ph type="sldNum" sz="quarter" idx="12"/>
          </p:nvPr>
        </p:nvSpPr>
        <p:spPr>
          <a:xfrm>
            <a:off x="7010400" y="6629400"/>
            <a:ext cx="2133600" cy="228600"/>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4" name="Group 8"/>
          <p:cNvGrpSpPr/>
          <p:nvPr/>
        </p:nvGrpSpPr>
        <p:grpSpPr>
          <a:xfrm>
            <a:off x="8153400" y="0"/>
            <a:ext cx="990600" cy="1143000"/>
            <a:chOff x="8153400" y="0"/>
            <a:chExt cx="990600" cy="1143000"/>
          </a:xfrm>
        </p:grpSpPr>
        <p:sp>
          <p:nvSpPr>
            <p:cNvPr id="10" name="Rectangle 9"/>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1" name="Picture 10"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389069197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atin typeface="Cambria" pitchFamily="18" charset="0"/>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1600200"/>
            <a:ext cx="4038600" cy="4525963"/>
          </a:xfrm>
          <a:solidFill>
            <a:srgbClr val="C00000"/>
          </a:solidFill>
        </p:spPr>
        <p:txBody>
          <a:bodyPr/>
          <a:lstStyle>
            <a:lvl1pPr marL="228600" indent="-228600">
              <a:defRPr sz="2000">
                <a:solidFill>
                  <a:schemeClr val="bg1"/>
                </a:solidFill>
              </a:defRPr>
            </a:lvl1pPr>
            <a:lvl2pPr marL="457200" indent="-228600">
              <a:defRPr sz="1800">
                <a:solidFill>
                  <a:schemeClr val="bg1"/>
                </a:solidFill>
              </a:defRPr>
            </a:lvl2pPr>
            <a:lvl3pPr marL="635000" indent="-177800">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marL="177800" indent="-177800">
              <a:defRPr sz="2000"/>
            </a:lvl1pPr>
            <a:lvl2pPr marL="406400" indent="-228600">
              <a:defRPr sz="1800"/>
            </a:lvl2pPr>
            <a:lvl3pPr marL="571500" indent="-165100">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7" name="Rectangle 6"/>
          <p:cNvSpPr>
            <a:spLocks noGrp="1" noChangeArrowheads="1"/>
          </p:cNvSpPr>
          <p:nvPr>
            <p:ph type="ftr" sz="quarter" idx="11"/>
          </p:nvPr>
        </p:nvSpPr>
        <p:spPr>
          <a:xfrm>
            <a:off x="5257800" y="0"/>
            <a:ext cx="2895600" cy="339725"/>
          </a:xfrm>
        </p:spPr>
        <p:txBody>
          <a:bodyPr/>
          <a:lstStyle>
            <a:lvl1pPr>
              <a:defRPr dirty="0" smtClean="0"/>
            </a:lvl1pPr>
          </a:lstStyle>
          <a:p>
            <a:r>
              <a:rPr lang="en-ZA">
                <a:solidFill>
                  <a:srgbClr val="000000"/>
                </a:solidFill>
              </a:rPr>
              <a:t>SECRET</a:t>
            </a:r>
          </a:p>
        </p:txBody>
      </p:sp>
      <p:sp>
        <p:nvSpPr>
          <p:cNvPr id="8" name="Rectangle 7"/>
          <p:cNvSpPr>
            <a:spLocks noGrp="1" noChangeArrowheads="1"/>
          </p:cNvSpPr>
          <p:nvPr>
            <p:ph type="sldNum" sz="quarter" idx="12"/>
          </p:nvPr>
        </p:nvSpPr>
        <p:spPr>
          <a:xfrm>
            <a:off x="7010400" y="6613525"/>
            <a:ext cx="2133600" cy="244475"/>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5" name="Group 12"/>
          <p:cNvGrpSpPr/>
          <p:nvPr/>
        </p:nvGrpSpPr>
        <p:grpSpPr>
          <a:xfrm>
            <a:off x="8153400" y="0"/>
            <a:ext cx="990600" cy="1143000"/>
            <a:chOff x="8153400" y="0"/>
            <a:chExt cx="990600" cy="1143000"/>
          </a:xfrm>
        </p:grpSpPr>
        <p:sp>
          <p:nvSpPr>
            <p:cNvPr id="14" name="Rectangle 13"/>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5" name="Picture 14"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178182561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1608" indent="0" algn="ctr">
              <a:buNone/>
              <a:defRPr>
                <a:solidFill>
                  <a:schemeClr val="tx1">
                    <a:tint val="75000"/>
                  </a:schemeClr>
                </a:solidFill>
              </a:defRPr>
            </a:lvl2pPr>
            <a:lvl3pPr marL="923215" indent="0" algn="ctr">
              <a:buNone/>
              <a:defRPr>
                <a:solidFill>
                  <a:schemeClr val="tx1">
                    <a:tint val="75000"/>
                  </a:schemeClr>
                </a:solidFill>
              </a:defRPr>
            </a:lvl3pPr>
            <a:lvl4pPr marL="1384823" indent="0" algn="ctr">
              <a:buNone/>
              <a:defRPr>
                <a:solidFill>
                  <a:schemeClr val="tx1">
                    <a:tint val="75000"/>
                  </a:schemeClr>
                </a:solidFill>
              </a:defRPr>
            </a:lvl4pPr>
            <a:lvl5pPr marL="1846431" indent="0" algn="ctr">
              <a:buNone/>
              <a:defRPr>
                <a:solidFill>
                  <a:schemeClr val="tx1">
                    <a:tint val="75000"/>
                  </a:schemeClr>
                </a:solidFill>
              </a:defRPr>
            </a:lvl5pPr>
            <a:lvl6pPr marL="2308037" indent="0" algn="ctr">
              <a:buNone/>
              <a:defRPr>
                <a:solidFill>
                  <a:schemeClr val="tx1">
                    <a:tint val="75000"/>
                  </a:schemeClr>
                </a:solidFill>
              </a:defRPr>
            </a:lvl6pPr>
            <a:lvl7pPr marL="2769645" indent="0" algn="ctr">
              <a:buNone/>
              <a:defRPr>
                <a:solidFill>
                  <a:schemeClr val="tx1">
                    <a:tint val="75000"/>
                  </a:schemeClr>
                </a:solidFill>
              </a:defRPr>
            </a:lvl7pPr>
            <a:lvl8pPr marL="3231253" indent="0" algn="ctr">
              <a:buNone/>
              <a:defRPr>
                <a:solidFill>
                  <a:schemeClr val="tx1">
                    <a:tint val="75000"/>
                  </a:schemeClr>
                </a:solidFill>
              </a:defRPr>
            </a:lvl8pPr>
            <a:lvl9pPr marL="369286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4146580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ambria" pitchFamily="18" charset="0"/>
              </a:defRPr>
            </a:lvl1pPr>
          </a:lstStyle>
          <a:p>
            <a:r>
              <a:rPr lang="en-US"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5" name="Rectangle 5"/>
          <p:cNvSpPr>
            <a:spLocks noGrp="1" noChangeArrowheads="1"/>
          </p:cNvSpPr>
          <p:nvPr>
            <p:ph type="ftr" sz="quarter" idx="11"/>
          </p:nvPr>
        </p:nvSpPr>
        <p:spPr>
          <a:xfrm>
            <a:off x="3132138" y="6453188"/>
            <a:ext cx="2895600" cy="268287"/>
          </a:xfrm>
        </p:spPr>
        <p:txBody>
          <a:bodyPr/>
          <a:lstStyle>
            <a:lvl1pPr>
              <a:defRPr sz="1100" dirty="0" smtClean="0"/>
            </a:lvl1pPr>
          </a:lstStyle>
          <a:p>
            <a:r>
              <a:rPr lang="en-ZA">
                <a:solidFill>
                  <a:srgbClr val="000000"/>
                </a:solidFill>
              </a:rPr>
              <a:t>SECRET</a:t>
            </a:r>
          </a:p>
        </p:txBody>
      </p:sp>
      <p:sp>
        <p:nvSpPr>
          <p:cNvPr id="6" name="Rectangle 6"/>
          <p:cNvSpPr>
            <a:spLocks noGrp="1" noChangeArrowheads="1"/>
          </p:cNvSpPr>
          <p:nvPr>
            <p:ph type="sldNum" sz="quarter" idx="12"/>
          </p:nvPr>
        </p:nvSpPr>
        <p:spPr>
          <a:xfrm>
            <a:off x="8639175" y="6570663"/>
            <a:ext cx="504825" cy="287337"/>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7" name="Group 7"/>
          <p:cNvGrpSpPr/>
          <p:nvPr/>
        </p:nvGrpSpPr>
        <p:grpSpPr>
          <a:xfrm>
            <a:off x="3619500" y="0"/>
            <a:ext cx="1905000" cy="2057400"/>
            <a:chOff x="8153400" y="0"/>
            <a:chExt cx="990600" cy="1143000"/>
          </a:xfrm>
        </p:grpSpPr>
        <p:sp>
          <p:nvSpPr>
            <p:cNvPr id="9" name="Rectangle 8"/>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0" name="Picture 9"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32046868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6000"/>
            <a:ext cx="7924800" cy="1143000"/>
          </a:xfrm>
        </p:spPr>
        <p:txBody>
          <a:bodyPr/>
          <a:lstStyle>
            <a:lvl1pPr>
              <a:defRPr b="1">
                <a:latin typeface="Cambria" pitchFamily="18"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228600" y="1206000"/>
            <a:ext cx="8686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ftr" sz="quarter" idx="11"/>
          </p:nvPr>
        </p:nvSpPr>
        <p:spPr>
          <a:xfrm>
            <a:off x="3132000" y="6454800"/>
            <a:ext cx="2895600" cy="339725"/>
          </a:xfrm>
        </p:spPr>
        <p:txBody>
          <a:bodyPr/>
          <a:lstStyle>
            <a:lvl1pPr algn="r">
              <a:defRPr dirty="0" smtClean="0"/>
            </a:lvl1pPr>
          </a:lstStyle>
          <a:p>
            <a:r>
              <a:rPr lang="en-ZA">
                <a:solidFill>
                  <a:srgbClr val="000000"/>
                </a:solidFill>
              </a:rPr>
              <a:t>SECRET</a:t>
            </a:r>
          </a:p>
        </p:txBody>
      </p:sp>
      <p:sp>
        <p:nvSpPr>
          <p:cNvPr id="7" name="Rectangle 6"/>
          <p:cNvSpPr>
            <a:spLocks noGrp="1" noChangeArrowheads="1"/>
          </p:cNvSpPr>
          <p:nvPr>
            <p:ph type="sldNum" sz="quarter" idx="12"/>
          </p:nvPr>
        </p:nvSpPr>
        <p:spPr>
          <a:xfrm>
            <a:off x="7010400" y="6629400"/>
            <a:ext cx="2133600" cy="228600"/>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4" name="Group 8"/>
          <p:cNvGrpSpPr/>
          <p:nvPr/>
        </p:nvGrpSpPr>
        <p:grpSpPr>
          <a:xfrm>
            <a:off x="8153400" y="0"/>
            <a:ext cx="990600" cy="1143000"/>
            <a:chOff x="8153400" y="0"/>
            <a:chExt cx="990600" cy="1143000"/>
          </a:xfrm>
        </p:grpSpPr>
        <p:sp>
          <p:nvSpPr>
            <p:cNvPr id="10" name="Rectangle 9"/>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1" name="Picture 10"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262986722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atin typeface="Cambria" pitchFamily="18" charset="0"/>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1600200"/>
            <a:ext cx="4038600" cy="4525963"/>
          </a:xfrm>
          <a:solidFill>
            <a:srgbClr val="C00000"/>
          </a:solidFill>
        </p:spPr>
        <p:txBody>
          <a:bodyPr/>
          <a:lstStyle>
            <a:lvl1pPr marL="228600" indent="-228600">
              <a:defRPr sz="2000">
                <a:solidFill>
                  <a:schemeClr val="bg1"/>
                </a:solidFill>
              </a:defRPr>
            </a:lvl1pPr>
            <a:lvl2pPr marL="457200" indent="-228600">
              <a:defRPr sz="1800">
                <a:solidFill>
                  <a:schemeClr val="bg1"/>
                </a:solidFill>
              </a:defRPr>
            </a:lvl2pPr>
            <a:lvl3pPr marL="635000" indent="-177800">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marL="177800" indent="-177800">
              <a:defRPr sz="2000"/>
            </a:lvl1pPr>
            <a:lvl2pPr marL="406400" indent="-228600">
              <a:defRPr sz="1800"/>
            </a:lvl2pPr>
            <a:lvl3pPr marL="571500" indent="-165100">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7" name="Rectangle 6"/>
          <p:cNvSpPr>
            <a:spLocks noGrp="1" noChangeArrowheads="1"/>
          </p:cNvSpPr>
          <p:nvPr>
            <p:ph type="ftr" sz="quarter" idx="11"/>
          </p:nvPr>
        </p:nvSpPr>
        <p:spPr>
          <a:xfrm>
            <a:off x="5257800" y="0"/>
            <a:ext cx="2895600" cy="339725"/>
          </a:xfrm>
        </p:spPr>
        <p:txBody>
          <a:bodyPr/>
          <a:lstStyle>
            <a:lvl1pPr>
              <a:defRPr dirty="0" smtClean="0"/>
            </a:lvl1pPr>
          </a:lstStyle>
          <a:p>
            <a:r>
              <a:rPr lang="en-ZA">
                <a:solidFill>
                  <a:srgbClr val="000000"/>
                </a:solidFill>
              </a:rPr>
              <a:t>SECRET</a:t>
            </a:r>
          </a:p>
        </p:txBody>
      </p:sp>
      <p:sp>
        <p:nvSpPr>
          <p:cNvPr id="8" name="Rectangle 7"/>
          <p:cNvSpPr>
            <a:spLocks noGrp="1" noChangeArrowheads="1"/>
          </p:cNvSpPr>
          <p:nvPr>
            <p:ph type="sldNum" sz="quarter" idx="12"/>
          </p:nvPr>
        </p:nvSpPr>
        <p:spPr>
          <a:xfrm>
            <a:off x="7010400" y="6613525"/>
            <a:ext cx="2133600" cy="244475"/>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5" name="Group 12"/>
          <p:cNvGrpSpPr/>
          <p:nvPr/>
        </p:nvGrpSpPr>
        <p:grpSpPr>
          <a:xfrm>
            <a:off x="8153400" y="0"/>
            <a:ext cx="990600" cy="1143000"/>
            <a:chOff x="8153400" y="0"/>
            <a:chExt cx="990600" cy="1143000"/>
          </a:xfrm>
        </p:grpSpPr>
        <p:sp>
          <p:nvSpPr>
            <p:cNvPr id="14" name="Rectangle 13"/>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5" name="Picture 14"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95380875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1608" indent="0" algn="ctr">
              <a:buNone/>
              <a:defRPr>
                <a:solidFill>
                  <a:schemeClr val="tx1">
                    <a:tint val="75000"/>
                  </a:schemeClr>
                </a:solidFill>
              </a:defRPr>
            </a:lvl2pPr>
            <a:lvl3pPr marL="923215" indent="0" algn="ctr">
              <a:buNone/>
              <a:defRPr>
                <a:solidFill>
                  <a:schemeClr val="tx1">
                    <a:tint val="75000"/>
                  </a:schemeClr>
                </a:solidFill>
              </a:defRPr>
            </a:lvl3pPr>
            <a:lvl4pPr marL="1384823" indent="0" algn="ctr">
              <a:buNone/>
              <a:defRPr>
                <a:solidFill>
                  <a:schemeClr val="tx1">
                    <a:tint val="75000"/>
                  </a:schemeClr>
                </a:solidFill>
              </a:defRPr>
            </a:lvl4pPr>
            <a:lvl5pPr marL="1846431" indent="0" algn="ctr">
              <a:buNone/>
              <a:defRPr>
                <a:solidFill>
                  <a:schemeClr val="tx1">
                    <a:tint val="75000"/>
                  </a:schemeClr>
                </a:solidFill>
              </a:defRPr>
            </a:lvl5pPr>
            <a:lvl6pPr marL="2308037" indent="0" algn="ctr">
              <a:buNone/>
              <a:defRPr>
                <a:solidFill>
                  <a:schemeClr val="tx1">
                    <a:tint val="75000"/>
                  </a:schemeClr>
                </a:solidFill>
              </a:defRPr>
            </a:lvl6pPr>
            <a:lvl7pPr marL="2769645" indent="0" algn="ctr">
              <a:buNone/>
              <a:defRPr>
                <a:solidFill>
                  <a:schemeClr val="tx1">
                    <a:tint val="75000"/>
                  </a:schemeClr>
                </a:solidFill>
              </a:defRPr>
            </a:lvl7pPr>
            <a:lvl8pPr marL="3231253" indent="0" algn="ctr">
              <a:buNone/>
              <a:defRPr>
                <a:solidFill>
                  <a:schemeClr val="tx1">
                    <a:tint val="75000"/>
                  </a:schemeClr>
                </a:solidFill>
              </a:defRPr>
            </a:lvl8pPr>
            <a:lvl9pPr marL="369286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2302824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8AA1F4-6965-4BEE-B130-95C77BA8AAF5}" type="datetime1">
              <a:rPr lang="en-US" smtClean="0"/>
              <a:pPr/>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8B67E9-C49E-42B4-B8FC-1E446CAC4ECB}" type="slidenum">
              <a:rPr lang="en-US" smtClean="0"/>
              <a:pPr/>
              <a:t>‹#›</a:t>
            </a:fld>
            <a:endParaRPr lang="en-US"/>
          </a:p>
        </p:txBody>
      </p:sp>
    </p:spTree>
    <p:extLst>
      <p:ext uri="{BB962C8B-B14F-4D97-AF65-F5344CB8AC3E}">
        <p14:creationId xmlns:p14="http://schemas.microsoft.com/office/powerpoint/2010/main" xmlns="" val="20494831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Cambria" pitchFamily="18" charset="0"/>
              </a:defRPr>
            </a:lvl1pPr>
          </a:lstStyle>
          <a:p>
            <a:r>
              <a:rPr lang="en-US" smtClean="0"/>
              <a:t>Click to edit Master title style</a:t>
            </a:r>
            <a:endParaRPr lang="en-Z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5" name="Rectangle 5"/>
          <p:cNvSpPr>
            <a:spLocks noGrp="1" noChangeArrowheads="1"/>
          </p:cNvSpPr>
          <p:nvPr>
            <p:ph type="ftr" sz="quarter" idx="11"/>
          </p:nvPr>
        </p:nvSpPr>
        <p:spPr>
          <a:xfrm>
            <a:off x="3132138" y="6453188"/>
            <a:ext cx="2895600" cy="268287"/>
          </a:xfrm>
        </p:spPr>
        <p:txBody>
          <a:bodyPr/>
          <a:lstStyle>
            <a:lvl1pPr>
              <a:defRPr sz="1100" dirty="0" smtClean="0"/>
            </a:lvl1pPr>
          </a:lstStyle>
          <a:p>
            <a:r>
              <a:rPr lang="en-ZA">
                <a:solidFill>
                  <a:srgbClr val="000000"/>
                </a:solidFill>
              </a:rPr>
              <a:t>SECRET</a:t>
            </a:r>
          </a:p>
        </p:txBody>
      </p:sp>
      <p:sp>
        <p:nvSpPr>
          <p:cNvPr id="6" name="Rectangle 6"/>
          <p:cNvSpPr>
            <a:spLocks noGrp="1" noChangeArrowheads="1"/>
          </p:cNvSpPr>
          <p:nvPr>
            <p:ph type="sldNum" sz="quarter" idx="12"/>
          </p:nvPr>
        </p:nvSpPr>
        <p:spPr>
          <a:xfrm>
            <a:off x="8639175" y="6570663"/>
            <a:ext cx="504825" cy="287337"/>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7" name="Group 7"/>
          <p:cNvGrpSpPr/>
          <p:nvPr/>
        </p:nvGrpSpPr>
        <p:grpSpPr>
          <a:xfrm>
            <a:off x="3619500" y="0"/>
            <a:ext cx="1905000" cy="2057400"/>
            <a:chOff x="8153400" y="0"/>
            <a:chExt cx="990600" cy="1143000"/>
          </a:xfrm>
        </p:grpSpPr>
        <p:sp>
          <p:nvSpPr>
            <p:cNvPr id="9" name="Rectangle 8"/>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0" name="Picture 9"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548684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6000"/>
            <a:ext cx="7924800" cy="1143000"/>
          </a:xfrm>
        </p:spPr>
        <p:txBody>
          <a:bodyPr/>
          <a:lstStyle>
            <a:lvl1pPr>
              <a:defRPr b="1">
                <a:latin typeface="Cambria" pitchFamily="18" charset="0"/>
              </a:defRPr>
            </a:lvl1pPr>
          </a:lstStyle>
          <a:p>
            <a:r>
              <a:rPr lang="en-US" dirty="0" smtClean="0"/>
              <a:t>Click to edit Master title style</a:t>
            </a:r>
            <a:endParaRPr lang="en-ZA" dirty="0"/>
          </a:p>
        </p:txBody>
      </p:sp>
      <p:sp>
        <p:nvSpPr>
          <p:cNvPr id="3" name="Content Placeholder 2"/>
          <p:cNvSpPr>
            <a:spLocks noGrp="1"/>
          </p:cNvSpPr>
          <p:nvPr>
            <p:ph idx="1"/>
          </p:nvPr>
        </p:nvSpPr>
        <p:spPr>
          <a:xfrm>
            <a:off x="228600" y="1206000"/>
            <a:ext cx="86868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ftr" sz="quarter" idx="11"/>
          </p:nvPr>
        </p:nvSpPr>
        <p:spPr>
          <a:xfrm>
            <a:off x="3132000" y="6454800"/>
            <a:ext cx="2895600" cy="339725"/>
          </a:xfrm>
        </p:spPr>
        <p:txBody>
          <a:bodyPr/>
          <a:lstStyle>
            <a:lvl1pPr algn="r">
              <a:defRPr dirty="0" smtClean="0"/>
            </a:lvl1pPr>
          </a:lstStyle>
          <a:p>
            <a:r>
              <a:rPr lang="en-ZA">
                <a:solidFill>
                  <a:srgbClr val="000000"/>
                </a:solidFill>
              </a:rPr>
              <a:t>SECRET</a:t>
            </a:r>
          </a:p>
        </p:txBody>
      </p:sp>
      <p:sp>
        <p:nvSpPr>
          <p:cNvPr id="7" name="Rectangle 6"/>
          <p:cNvSpPr>
            <a:spLocks noGrp="1" noChangeArrowheads="1"/>
          </p:cNvSpPr>
          <p:nvPr>
            <p:ph type="sldNum" sz="quarter" idx="12"/>
          </p:nvPr>
        </p:nvSpPr>
        <p:spPr>
          <a:xfrm>
            <a:off x="7010400" y="6629400"/>
            <a:ext cx="2133600" cy="228600"/>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4" name="Group 8"/>
          <p:cNvGrpSpPr/>
          <p:nvPr/>
        </p:nvGrpSpPr>
        <p:grpSpPr>
          <a:xfrm>
            <a:off x="8153400" y="0"/>
            <a:ext cx="990600" cy="1143000"/>
            <a:chOff x="8153400" y="0"/>
            <a:chExt cx="990600" cy="1143000"/>
          </a:xfrm>
        </p:grpSpPr>
        <p:sp>
          <p:nvSpPr>
            <p:cNvPr id="10" name="Rectangle 9"/>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1" name="Picture 10"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289394526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latin typeface="Cambria" pitchFamily="18" charset="0"/>
              </a:defRPr>
            </a:lvl1pPr>
          </a:lstStyle>
          <a:p>
            <a:r>
              <a:rPr lang="en-US" smtClean="0"/>
              <a:t>Click to edit Master title style</a:t>
            </a:r>
            <a:endParaRPr lang="en-ZA" dirty="0"/>
          </a:p>
        </p:txBody>
      </p:sp>
      <p:sp>
        <p:nvSpPr>
          <p:cNvPr id="3" name="Content Placeholder 2"/>
          <p:cNvSpPr>
            <a:spLocks noGrp="1"/>
          </p:cNvSpPr>
          <p:nvPr>
            <p:ph sz="half" idx="1"/>
          </p:nvPr>
        </p:nvSpPr>
        <p:spPr>
          <a:xfrm>
            <a:off x="457200" y="1600200"/>
            <a:ext cx="4038600" cy="4525963"/>
          </a:xfrm>
          <a:solidFill>
            <a:srgbClr val="C00000"/>
          </a:solidFill>
        </p:spPr>
        <p:txBody>
          <a:bodyPr/>
          <a:lstStyle>
            <a:lvl1pPr marL="228600" indent="-228600">
              <a:defRPr sz="2000">
                <a:solidFill>
                  <a:schemeClr val="bg1"/>
                </a:solidFill>
              </a:defRPr>
            </a:lvl1pPr>
            <a:lvl2pPr marL="457200" indent="-228600">
              <a:defRPr sz="1800">
                <a:solidFill>
                  <a:schemeClr val="bg1"/>
                </a:solidFill>
              </a:defRPr>
            </a:lvl2pPr>
            <a:lvl3pPr marL="635000" indent="-177800">
              <a:defRPr sz="16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marL="177800" indent="-177800">
              <a:defRPr sz="2000"/>
            </a:lvl1pPr>
            <a:lvl2pPr marL="406400" indent="-228600">
              <a:defRPr sz="1800"/>
            </a:lvl2pPr>
            <a:lvl3pPr marL="571500" indent="-165100">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6" name="Rectangle 5"/>
          <p:cNvSpPr>
            <a:spLocks noGrp="1" noChangeArrowheads="1"/>
          </p:cNvSpPr>
          <p:nvPr>
            <p:ph type="dt" sz="half" idx="10"/>
          </p:nvPr>
        </p:nvSpPr>
        <p:spPr/>
        <p:txBody>
          <a:bodyPr/>
          <a:lstStyle>
            <a:lvl1pPr>
              <a:defRPr dirty="0"/>
            </a:lvl1pPr>
          </a:lstStyle>
          <a:p>
            <a:endParaRPr lang="en-ZA">
              <a:solidFill>
                <a:srgbClr val="000000"/>
              </a:solidFill>
            </a:endParaRPr>
          </a:p>
        </p:txBody>
      </p:sp>
      <p:sp>
        <p:nvSpPr>
          <p:cNvPr id="7" name="Rectangle 6"/>
          <p:cNvSpPr>
            <a:spLocks noGrp="1" noChangeArrowheads="1"/>
          </p:cNvSpPr>
          <p:nvPr>
            <p:ph type="ftr" sz="quarter" idx="11"/>
          </p:nvPr>
        </p:nvSpPr>
        <p:spPr>
          <a:xfrm>
            <a:off x="5257800" y="0"/>
            <a:ext cx="2895600" cy="339725"/>
          </a:xfrm>
        </p:spPr>
        <p:txBody>
          <a:bodyPr/>
          <a:lstStyle>
            <a:lvl1pPr>
              <a:defRPr dirty="0" smtClean="0"/>
            </a:lvl1pPr>
          </a:lstStyle>
          <a:p>
            <a:r>
              <a:rPr lang="en-ZA">
                <a:solidFill>
                  <a:srgbClr val="000000"/>
                </a:solidFill>
              </a:rPr>
              <a:t>SECRET</a:t>
            </a:r>
          </a:p>
        </p:txBody>
      </p:sp>
      <p:sp>
        <p:nvSpPr>
          <p:cNvPr id="8" name="Rectangle 7"/>
          <p:cNvSpPr>
            <a:spLocks noGrp="1" noChangeArrowheads="1"/>
          </p:cNvSpPr>
          <p:nvPr>
            <p:ph type="sldNum" sz="quarter" idx="12"/>
          </p:nvPr>
        </p:nvSpPr>
        <p:spPr>
          <a:xfrm>
            <a:off x="7010400" y="6613525"/>
            <a:ext cx="2133600" cy="244475"/>
          </a:xfrm>
        </p:spPr>
        <p:txBody>
          <a:bodyPr/>
          <a:lstStyle>
            <a:lvl1pPr>
              <a:defRPr/>
            </a:lvl1pPr>
          </a:lstStyle>
          <a:p>
            <a:fld id="{EA39615D-1C02-4900-BAA9-ADAA879A0238}" type="slidenum">
              <a:rPr lang="en-ZA" smtClean="0">
                <a:solidFill>
                  <a:srgbClr val="000000"/>
                </a:solidFill>
              </a:rPr>
              <a:pPr/>
              <a:t>‹#›</a:t>
            </a:fld>
            <a:endParaRPr lang="en-ZA" dirty="0">
              <a:solidFill>
                <a:srgbClr val="000000"/>
              </a:solidFill>
            </a:endParaRPr>
          </a:p>
        </p:txBody>
      </p:sp>
      <p:grpSp>
        <p:nvGrpSpPr>
          <p:cNvPr id="5" name="Group 12"/>
          <p:cNvGrpSpPr/>
          <p:nvPr/>
        </p:nvGrpSpPr>
        <p:grpSpPr>
          <a:xfrm>
            <a:off x="8153400" y="0"/>
            <a:ext cx="990600" cy="1143000"/>
            <a:chOff x="8153400" y="0"/>
            <a:chExt cx="990600" cy="1143000"/>
          </a:xfrm>
        </p:grpSpPr>
        <p:sp>
          <p:nvSpPr>
            <p:cNvPr id="14" name="Rectangle 13"/>
            <p:cNvSpPr/>
            <p:nvPr userDrawn="1"/>
          </p:nvSpPr>
          <p:spPr>
            <a:xfrm>
              <a:off x="8153400" y="0"/>
              <a:ext cx="9906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ZA" dirty="0">
                <a:solidFill>
                  <a:srgbClr val="FFFFFF"/>
                </a:solidFill>
              </a:endParaRPr>
            </a:p>
          </p:txBody>
        </p:sp>
        <p:pic>
          <p:nvPicPr>
            <p:cNvPr id="15" name="Picture 14" descr="EcoDevDepLogo"/>
            <p:cNvPicPr>
              <a:picLocks noChangeAspect="1" noChangeArrowheads="1"/>
            </p:cNvPicPr>
            <p:nvPr/>
          </p:nvPicPr>
          <p:blipFill>
            <a:blip r:embed="rId2" cstate="print"/>
            <a:srcRect l="-2751" r="71021"/>
            <a:stretch>
              <a:fillRect/>
            </a:stretch>
          </p:blipFill>
          <p:spPr bwMode="auto">
            <a:xfrm>
              <a:off x="8229600" y="1"/>
              <a:ext cx="914400" cy="1066799"/>
            </a:xfrm>
            <a:prstGeom prst="rect">
              <a:avLst/>
            </a:prstGeom>
            <a:noFill/>
            <a:ln w="9525">
              <a:noFill/>
              <a:miter lim="800000"/>
              <a:headEnd/>
              <a:tailEnd/>
            </a:ln>
          </p:spPr>
        </p:pic>
      </p:grpSp>
    </p:spTree>
    <p:extLst>
      <p:ext uri="{BB962C8B-B14F-4D97-AF65-F5344CB8AC3E}">
        <p14:creationId xmlns:p14="http://schemas.microsoft.com/office/powerpoint/2010/main" xmlns="" val="254197972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5677" y="1632584"/>
            <a:ext cx="7849881" cy="979551"/>
          </a:xfrm>
          <a:prstGeom prst="rect">
            <a:avLst/>
          </a:prstGeom>
        </p:spPr>
        <p:txBody>
          <a:bodyPr lIns="0" tIns="0" rIns="0" bIns="0" anchor="ctr" anchorCtr="0">
            <a:normAutofit/>
          </a:bodyPr>
          <a:lstStyle>
            <a:lvl1pPr>
              <a:defRPr sz="2500"/>
            </a:lvl1pPr>
          </a:lstStyle>
          <a:p>
            <a:r>
              <a:rPr lang="en-US" smtClean="0"/>
              <a:t>Click to edit Master title style</a:t>
            </a:r>
            <a:endParaRPr lang="en-ZA" dirty="0"/>
          </a:p>
        </p:txBody>
      </p:sp>
      <p:sp>
        <p:nvSpPr>
          <p:cNvPr id="3" name="Subtitle 2"/>
          <p:cNvSpPr>
            <a:spLocks noGrp="1"/>
          </p:cNvSpPr>
          <p:nvPr>
            <p:ph type="subTitle" idx="1"/>
          </p:nvPr>
        </p:nvSpPr>
        <p:spPr>
          <a:xfrm>
            <a:off x="685800" y="3886199"/>
            <a:ext cx="7849881" cy="644292"/>
          </a:xfrm>
          <a:prstGeom prst="rect">
            <a:avLst/>
          </a:prstGeom>
        </p:spPr>
        <p:txBody>
          <a:bodyPr lIns="0" tIns="0" rIns="0" bIns="0">
            <a:normAutofit/>
          </a:bodyPr>
          <a:lstStyle>
            <a:lvl1pPr marL="0" indent="0" algn="l">
              <a:buNone/>
              <a:defRPr sz="1800" b="1" cap="small" baseline="0">
                <a:solidFill>
                  <a:srgbClr val="B19935"/>
                </a:solidFill>
              </a:defRPr>
            </a:lvl1pPr>
            <a:lvl2pPr marL="461608" indent="0" algn="ctr">
              <a:buNone/>
              <a:defRPr>
                <a:solidFill>
                  <a:schemeClr val="tx1">
                    <a:tint val="75000"/>
                  </a:schemeClr>
                </a:solidFill>
              </a:defRPr>
            </a:lvl2pPr>
            <a:lvl3pPr marL="923215" indent="0" algn="ctr">
              <a:buNone/>
              <a:defRPr>
                <a:solidFill>
                  <a:schemeClr val="tx1">
                    <a:tint val="75000"/>
                  </a:schemeClr>
                </a:solidFill>
              </a:defRPr>
            </a:lvl3pPr>
            <a:lvl4pPr marL="1384823" indent="0" algn="ctr">
              <a:buNone/>
              <a:defRPr>
                <a:solidFill>
                  <a:schemeClr val="tx1">
                    <a:tint val="75000"/>
                  </a:schemeClr>
                </a:solidFill>
              </a:defRPr>
            </a:lvl4pPr>
            <a:lvl5pPr marL="1846431" indent="0" algn="ctr">
              <a:buNone/>
              <a:defRPr>
                <a:solidFill>
                  <a:schemeClr val="tx1">
                    <a:tint val="75000"/>
                  </a:schemeClr>
                </a:solidFill>
              </a:defRPr>
            </a:lvl5pPr>
            <a:lvl6pPr marL="2308037" indent="0" algn="ctr">
              <a:buNone/>
              <a:defRPr>
                <a:solidFill>
                  <a:schemeClr val="tx1">
                    <a:tint val="75000"/>
                  </a:schemeClr>
                </a:solidFill>
              </a:defRPr>
            </a:lvl6pPr>
            <a:lvl7pPr marL="2769645" indent="0" algn="ctr">
              <a:buNone/>
              <a:defRPr>
                <a:solidFill>
                  <a:schemeClr val="tx1">
                    <a:tint val="75000"/>
                  </a:schemeClr>
                </a:solidFill>
              </a:defRPr>
            </a:lvl7pPr>
            <a:lvl8pPr marL="3231253" indent="0" algn="ctr">
              <a:buNone/>
              <a:defRPr>
                <a:solidFill>
                  <a:schemeClr val="tx1">
                    <a:tint val="75000"/>
                  </a:schemeClr>
                </a:solidFill>
              </a:defRPr>
            </a:lvl8pPr>
            <a:lvl9pPr marL="3692860" indent="0" algn="ctr">
              <a:buNone/>
              <a:defRPr>
                <a:solidFill>
                  <a:schemeClr val="tx1">
                    <a:tint val="75000"/>
                  </a:schemeClr>
                </a:solidFill>
              </a:defRPr>
            </a:lvl9pPr>
          </a:lstStyle>
          <a:p>
            <a:r>
              <a:rPr lang="en-US" smtClean="0"/>
              <a:t>Click to edit Master subtitle style</a:t>
            </a:r>
            <a:endParaRPr lang="en-ZA" dirty="0"/>
          </a:p>
        </p:txBody>
      </p:sp>
    </p:spTree>
    <p:extLst>
      <p:ext uri="{BB962C8B-B14F-4D97-AF65-F5344CB8AC3E}">
        <p14:creationId xmlns:p14="http://schemas.microsoft.com/office/powerpoint/2010/main" xmlns="" val="17528269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0" y="836712"/>
            <a:ext cx="4352156" cy="2088232"/>
          </a:xfrm>
        </p:spPr>
        <p:txBody>
          <a:bodyPr anchor="ct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smtClean="0"/>
              <a:t>CLICK TO ENTER PRESENTATION TITLE</a:t>
            </a:r>
            <a:endParaRPr lang="en-US" dirty="0"/>
          </a:p>
        </p:txBody>
      </p:sp>
      <p:sp>
        <p:nvSpPr>
          <p:cNvPr id="3" name="Subtitle 2"/>
          <p:cNvSpPr>
            <a:spLocks noGrp="1"/>
          </p:cNvSpPr>
          <p:nvPr>
            <p:ph type="subTitle" idx="1" hasCustomPrompt="1"/>
          </p:nvPr>
        </p:nvSpPr>
        <p:spPr>
          <a:xfrm>
            <a:off x="-12824" y="3068960"/>
            <a:ext cx="4368800" cy="1368152"/>
          </a:xfrm>
        </p:spPr>
        <p:txBody>
          <a:bodyPr anchor="ctr"/>
          <a:lstStyle>
            <a:lvl1pPr marL="0" indent="0" algn="ctr">
              <a:buNone/>
              <a:defRPr sz="2000" b="1">
                <a:solidFill>
                  <a:srgbClr val="F9671C"/>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Enter Meeting and Presenter</a:t>
            </a:r>
            <a:endParaRPr lang="en-US" dirty="0"/>
          </a:p>
        </p:txBody>
      </p:sp>
      <p:sp>
        <p:nvSpPr>
          <p:cNvPr id="4" name="Date Placeholder 3"/>
          <p:cNvSpPr>
            <a:spLocks noGrp="1"/>
          </p:cNvSpPr>
          <p:nvPr>
            <p:ph type="dt" sz="half" idx="10"/>
          </p:nvPr>
        </p:nvSpPr>
        <p:spPr>
          <a:xfrm>
            <a:off x="344339" y="6205536"/>
            <a:ext cx="2057400" cy="365125"/>
          </a:xfrm>
        </p:spPr>
        <p:txBody>
          <a:bodyPr/>
          <a:lstStyle>
            <a:lvl1pPr>
              <a:defRPr/>
            </a:lvl1pPr>
          </a:lstStyle>
          <a:p>
            <a:pPr>
              <a:defRPr/>
            </a:pPr>
            <a:fld id="{7CAC68EB-0DFE-4EAD-9AB0-6892D02DC9CC}" type="datetime1">
              <a:rPr lang="en-US" altLang="en-US" smtClean="0"/>
              <a:pPr>
                <a:defRPr/>
              </a:pPr>
              <a:t>10/27/2017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sz="1200"/>
            </a:lvl1pPr>
          </a:lstStyle>
          <a:p>
            <a:pPr>
              <a:defRPr/>
            </a:pPr>
            <a:fld id="{0771AC7C-942F-450F-AE9F-48ABDBD49A1A}" type="slidenum">
              <a:rPr lang="en-US" altLang="en-US"/>
              <a:pPr>
                <a:defRPr/>
              </a:pPr>
              <a:t>‹#›</a:t>
            </a:fld>
            <a:endParaRPr lang="en-US" altLang="en-US" dirty="0"/>
          </a:p>
        </p:txBody>
      </p:sp>
      <p:sp>
        <p:nvSpPr>
          <p:cNvPr id="7" name="Text Placeholder 8"/>
          <p:cNvSpPr txBox="1">
            <a:spLocks/>
          </p:cNvSpPr>
          <p:nvPr userDrawn="1"/>
        </p:nvSpPr>
        <p:spPr>
          <a:xfrm>
            <a:off x="74464" y="4747395"/>
            <a:ext cx="2597150" cy="4445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srgbClr val="005D28"/>
              </a:solidFill>
              <a:effectLst/>
              <a:uLnTx/>
              <a:uFillTx/>
              <a:latin typeface="Arial" panose="020B0604020202020204" pitchFamily="34" charset="0"/>
              <a:cs typeface="Arial" panose="020B0604020202020204" pitchFamily="34" charset="0"/>
            </a:endParaRPr>
          </a:p>
        </p:txBody>
      </p:sp>
      <p:sp>
        <p:nvSpPr>
          <p:cNvPr id="8" name="Text Placeholder 8"/>
          <p:cNvSpPr txBox="1">
            <a:spLocks/>
          </p:cNvSpPr>
          <p:nvPr userDrawn="1"/>
        </p:nvSpPr>
        <p:spPr>
          <a:xfrm>
            <a:off x="-12824" y="4581128"/>
            <a:ext cx="2597150" cy="4445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ZA" sz="140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 name="Content Placeholder 9"/>
          <p:cNvSpPr>
            <a:spLocks noGrp="1"/>
          </p:cNvSpPr>
          <p:nvPr>
            <p:ph sz="quarter" idx="13" hasCustomPrompt="1"/>
          </p:nvPr>
        </p:nvSpPr>
        <p:spPr>
          <a:xfrm>
            <a:off x="6896" y="4717119"/>
            <a:ext cx="3412976" cy="448816"/>
          </a:xfrm>
        </p:spPr>
        <p:txBody>
          <a:bodyPr anchor="ctr"/>
          <a:lstStyle>
            <a:lvl1pPr marL="0" indent="0" algn="ctr">
              <a:buNone/>
              <a:defRPr sz="1400" b="1">
                <a:solidFill>
                  <a:srgbClr val="005D28"/>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enter Date</a:t>
            </a:r>
            <a:endParaRPr lang="en-ZA" dirty="0"/>
          </a:p>
        </p:txBody>
      </p:sp>
    </p:spTree>
    <p:extLst>
      <p:ext uri="{BB962C8B-B14F-4D97-AF65-F5344CB8AC3E}">
        <p14:creationId xmlns:p14="http://schemas.microsoft.com/office/powerpoint/2010/main" xmlns="" val="11029966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smtClean="0"/>
              <a:t>Click to enter Heading</a:t>
            </a:r>
            <a:endParaRPr lang="en-US" dirty="0"/>
          </a:p>
        </p:txBody>
      </p:sp>
      <p:sp>
        <p:nvSpPr>
          <p:cNvPr id="3" name="Content Placeholder 2"/>
          <p:cNvSpPr>
            <a:spLocks noGrp="1"/>
          </p:cNvSpPr>
          <p:nvPr>
            <p:ph idx="1"/>
          </p:nvPr>
        </p:nvSpPr>
        <p:spPr>
          <a:xfrm>
            <a:off x="628650" y="2060847"/>
            <a:ext cx="7886700" cy="4116115"/>
          </a:xfrm>
        </p:spPr>
        <p:txBody>
          <a:bodyPr/>
          <a:lstStyle>
            <a:lvl1pPr marL="457200" indent="-457200">
              <a:buFont typeface="+mj-lt"/>
              <a:buAutoNum type="arabicPeriod"/>
              <a:defRPr sz="2000">
                <a:latin typeface="Arial" panose="020B0604020202020204" pitchFamily="34" charset="0"/>
                <a:cs typeface="Arial" panose="020B0604020202020204" pitchFamily="34" charset="0"/>
              </a:defRPr>
            </a:lvl1pPr>
            <a:lvl2pPr marL="800100" indent="-457200">
              <a:buFont typeface="+mj-lt"/>
              <a:buAutoNum type="arabicPeriod"/>
              <a:defRPr sz="2000">
                <a:latin typeface="Arial" panose="020B0604020202020204" pitchFamily="34" charset="0"/>
                <a:cs typeface="Arial" panose="020B0604020202020204" pitchFamily="34" charset="0"/>
              </a:defRPr>
            </a:lvl2pPr>
            <a:lvl3pPr marL="1143000" indent="-457200">
              <a:buFont typeface="+mj-lt"/>
              <a:buAutoNum type="arabicPeriod"/>
              <a:defRPr sz="2000">
                <a:latin typeface="Arial" panose="020B0604020202020204" pitchFamily="34" charset="0"/>
                <a:cs typeface="Arial" panose="020B0604020202020204" pitchFamily="34" charset="0"/>
              </a:defRPr>
            </a:lvl3pPr>
            <a:lvl4pPr marL="1485900" indent="-457200">
              <a:buFont typeface="+mj-lt"/>
              <a:buAutoNum type="arabicPeriod"/>
              <a:defRPr sz="2000">
                <a:latin typeface="Arial" panose="020B0604020202020204" pitchFamily="34" charset="0"/>
                <a:cs typeface="Arial" panose="020B0604020202020204" pitchFamily="34" charset="0"/>
              </a:defRPr>
            </a:lvl4pPr>
            <a:lvl5pPr marL="1828800" indent="-457200">
              <a:buFont typeface="+mj-lt"/>
              <a:buAutoNum type="arabicPeriod"/>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7673147-4C6F-411C-A9BE-6B969405037A}" type="datetime1">
              <a:rPr lang="en-US" altLang="en-US" smtClean="0"/>
              <a:pPr>
                <a:defRPr/>
              </a:pPr>
              <a:t>10/27/2017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8483674" y="6356350"/>
            <a:ext cx="486966" cy="365125"/>
          </a:xfrm>
        </p:spPr>
        <p:txBody>
          <a:bodyPr/>
          <a:lstStyle>
            <a:lvl1pPr>
              <a:defRPr sz="1050" b="1">
                <a:solidFill>
                  <a:schemeClr val="tx1"/>
                </a:solidFill>
              </a:defRPr>
            </a:lvl1pPr>
          </a:lstStyle>
          <a:p>
            <a:pPr>
              <a:defRPr/>
            </a:pPr>
            <a:fld id="{7773200B-CD01-40FD-9F7E-DB68DF9A3C84}" type="slidenum">
              <a:rPr lang="en-US" altLang="en-US" smtClean="0"/>
              <a:pPr>
                <a:defRPr/>
              </a:pPr>
              <a:t>‹#›</a:t>
            </a:fld>
            <a:endParaRPr lang="en-US" altLang="en-US" dirty="0"/>
          </a:p>
        </p:txBody>
      </p:sp>
    </p:spTree>
    <p:extLst>
      <p:ext uri="{BB962C8B-B14F-4D97-AF65-F5344CB8AC3E}">
        <p14:creationId xmlns:p14="http://schemas.microsoft.com/office/powerpoint/2010/main" xmlns="" val="31971562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resentation Ou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9E219C6-9DCD-4B25-8045-661A28C93840}" type="datetime1">
              <a:rPr lang="en-US" altLang="en-US" smtClean="0"/>
              <a:pPr>
                <a:defRPr/>
              </a:pPr>
              <a:t>10/27/2017</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8515350" y="6375400"/>
            <a:ext cx="486966" cy="365125"/>
          </a:xfrm>
        </p:spPr>
        <p:txBody>
          <a:bodyPr/>
          <a:lstStyle>
            <a:lvl1pPr>
              <a:defRPr sz="1050"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6" name="TextBox 5"/>
          <p:cNvSpPr txBox="1"/>
          <p:nvPr userDrawn="1"/>
        </p:nvSpPr>
        <p:spPr>
          <a:xfrm>
            <a:off x="628650" y="147991"/>
            <a:ext cx="7886700" cy="1569660"/>
          </a:xfrm>
          <a:prstGeom prst="rect">
            <a:avLst/>
          </a:prstGeom>
          <a:noFill/>
        </p:spPr>
        <p:txBody>
          <a:bodyPr wrap="square" rtlCol="0" anchor="ctr">
            <a:spAutoFit/>
          </a:bodyPr>
          <a:lstStyle/>
          <a:p>
            <a:pPr algn="ctr"/>
            <a:endParaRPr lang="en-ZA" sz="2400" b="1" dirty="0" smtClean="0">
              <a:solidFill>
                <a:srgbClr val="F9671C"/>
              </a:solidFill>
            </a:endParaRPr>
          </a:p>
          <a:p>
            <a:pPr algn="ctr"/>
            <a:r>
              <a:rPr lang="en-ZA" sz="2400" b="1" dirty="0" smtClean="0">
                <a:solidFill>
                  <a:srgbClr val="F9671C"/>
                </a:solidFill>
              </a:rPr>
              <a:t>Presentation Outline</a:t>
            </a:r>
          </a:p>
          <a:p>
            <a:pPr algn="ctr"/>
            <a:endParaRPr lang="en-ZA" sz="2400" b="1" dirty="0" smtClean="0">
              <a:solidFill>
                <a:srgbClr val="F9671C"/>
              </a:solidFill>
            </a:endParaRPr>
          </a:p>
          <a:p>
            <a:pPr algn="ctr"/>
            <a:endParaRPr lang="en-ZA" sz="2400" b="1" dirty="0">
              <a:solidFill>
                <a:srgbClr val="F9671C"/>
              </a:solidFill>
            </a:endParaRPr>
          </a:p>
        </p:txBody>
      </p:sp>
      <p:sp>
        <p:nvSpPr>
          <p:cNvPr id="10" name="Text Placeholder 9"/>
          <p:cNvSpPr>
            <a:spLocks noGrp="1"/>
          </p:cNvSpPr>
          <p:nvPr>
            <p:ph type="body" sz="quarter" idx="13"/>
          </p:nvPr>
        </p:nvSpPr>
        <p:spPr>
          <a:xfrm>
            <a:off x="692113" y="1412776"/>
            <a:ext cx="7759774" cy="4375645"/>
          </a:xfrm>
        </p:spPr>
        <p:txBody>
          <a:bodyPr/>
          <a:lstStyle>
            <a:lvl1pPr marL="457200" indent="-457200">
              <a:buFont typeface="+mj-lt"/>
              <a:buAutoNum type="arabicPeriod"/>
              <a:defRPr sz="2000">
                <a:latin typeface="Arial" panose="020B0604020202020204" pitchFamily="34" charset="0"/>
                <a:cs typeface="Arial" panose="020B0604020202020204" pitchFamily="34" charset="0"/>
              </a:defRPr>
            </a:lvl1pPr>
            <a:lvl2pPr marL="800100" indent="-457200">
              <a:buFont typeface="+mj-lt"/>
              <a:buAutoNum type="arabicPeriod"/>
              <a:defRPr sz="2000">
                <a:latin typeface="Arial" panose="020B0604020202020204" pitchFamily="34" charset="0"/>
                <a:cs typeface="Arial" panose="020B0604020202020204" pitchFamily="34" charset="0"/>
              </a:defRPr>
            </a:lvl2pPr>
            <a:lvl3pPr marL="1143000" indent="-457200">
              <a:buFont typeface="+mj-lt"/>
              <a:buAutoNum type="arabicPeriod"/>
              <a:defRPr sz="2000">
                <a:latin typeface="Arial" panose="020B0604020202020204" pitchFamily="34" charset="0"/>
                <a:cs typeface="Arial" panose="020B0604020202020204" pitchFamily="34" charset="0"/>
              </a:defRPr>
            </a:lvl3pPr>
            <a:lvl4pPr marL="1485900" indent="-457200">
              <a:buFont typeface="+mj-lt"/>
              <a:buAutoNum type="arabicPeriod"/>
              <a:defRPr sz="2000">
                <a:latin typeface="Arial" panose="020B0604020202020204" pitchFamily="34" charset="0"/>
                <a:cs typeface="Arial" panose="020B0604020202020204" pitchFamily="34" charset="0"/>
              </a:defRPr>
            </a:lvl4pPr>
            <a:lvl5pPr marL="1828800" indent="-457200">
              <a:buFont typeface="+mj-lt"/>
              <a:buAutoNum type="arabicPeriod"/>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xmlns="" val="26145226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smtClean="0"/>
              <a:t>Click to enter Heading</a:t>
            </a:r>
            <a:endParaRPr lang="en-ZA" dirty="0"/>
          </a:p>
        </p:txBody>
      </p:sp>
      <p:sp>
        <p:nvSpPr>
          <p:cNvPr id="3" name="Date Placeholder 2"/>
          <p:cNvSpPr>
            <a:spLocks noGrp="1"/>
          </p:cNvSpPr>
          <p:nvPr>
            <p:ph type="dt" sz="half" idx="10"/>
          </p:nvPr>
        </p:nvSpPr>
        <p:spPr/>
        <p:txBody>
          <a:bodyPr/>
          <a:lstStyle/>
          <a:p>
            <a:pPr>
              <a:defRPr/>
            </a:pPr>
            <a:fld id="{79E219C6-9DCD-4B25-8045-661A28C93840}" type="datetime1">
              <a:rPr lang="en-US" altLang="en-US" smtClean="0"/>
              <a:pPr>
                <a:defRPr/>
              </a:pPr>
              <a:t>10/27/2017</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8360965" y="6356349"/>
            <a:ext cx="630982" cy="365125"/>
          </a:xfrm>
        </p:spPr>
        <p:txBody>
          <a:bodyPr/>
          <a:lstStyle>
            <a:lvl1pPr>
              <a:defRPr sz="1050"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7" name="Content Placeholder 6"/>
          <p:cNvSpPr>
            <a:spLocks noGrp="1"/>
          </p:cNvSpPr>
          <p:nvPr>
            <p:ph sz="quarter" idx="13"/>
          </p:nvPr>
        </p:nvSpPr>
        <p:spPr>
          <a:xfrm>
            <a:off x="628650" y="2060848"/>
            <a:ext cx="8047806" cy="4104456"/>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xmlns="" val="38954845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9448" y="1052737"/>
            <a:ext cx="7886700" cy="1728192"/>
          </a:xfrm>
        </p:spPr>
        <p:txBody>
          <a:bodyPr anchor="ctr"/>
          <a:lstStyle>
            <a:lvl1pPr algn="ctr">
              <a:defRPr sz="2400" b="1">
                <a:solidFill>
                  <a:srgbClr val="F9671C"/>
                </a:solidFill>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23888" y="3284984"/>
            <a:ext cx="7886700" cy="2592288"/>
          </a:xfrm>
        </p:spPr>
        <p:txBody>
          <a:bodyPr/>
          <a:lstStyle>
            <a:lvl1pPr marL="342900" indent="-342900">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DB954-5FC1-4E57-BE9D-6F3CA8B59496}" type="datetime1">
              <a:rPr lang="en-US" altLang="en-US" smtClean="0"/>
              <a:pPr>
                <a:defRPr/>
              </a:pPr>
              <a:t>10/27/2017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8316416" y="6350000"/>
            <a:ext cx="702990" cy="365125"/>
          </a:xfrm>
        </p:spPr>
        <p:txBody>
          <a:bodyPr/>
          <a:lstStyle>
            <a:lvl1pPr>
              <a:defRPr sz="1050" b="1">
                <a:solidFill>
                  <a:schemeClr val="tx1"/>
                </a:solidFill>
              </a:defRPr>
            </a:lvl1pPr>
          </a:lstStyle>
          <a:p>
            <a:pPr>
              <a:defRPr/>
            </a:pPr>
            <a:fld id="{BC9634C8-74A5-40CB-934A-CD2A3BFAA19A}" type="slidenum">
              <a:rPr lang="en-US" altLang="en-US" smtClean="0"/>
              <a:pPr>
                <a:defRPr/>
              </a:pPr>
              <a:t>‹#›</a:t>
            </a:fld>
            <a:endParaRPr lang="en-US" altLang="en-US" dirty="0"/>
          </a:p>
        </p:txBody>
      </p:sp>
    </p:spTree>
    <p:extLst>
      <p:ext uri="{BB962C8B-B14F-4D97-AF65-F5344CB8AC3E}">
        <p14:creationId xmlns:p14="http://schemas.microsoft.com/office/powerpoint/2010/main" xmlns="" val="22777894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F200377-9DA1-4FD9-BFAF-7F0ACE404FF3}" type="datetime1">
              <a:rPr lang="en-US" altLang="en-US" smtClean="0"/>
              <a:pPr>
                <a:defRPr/>
              </a:pPr>
              <a:t>10/27/2017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a:xfrm>
            <a:off x="8500566" y="6362700"/>
            <a:ext cx="486966" cy="365125"/>
          </a:xfrm>
        </p:spPr>
        <p:txBody>
          <a:bodyPr/>
          <a:lstStyle>
            <a:lvl1pPr>
              <a:defRPr sz="1050" b="1">
                <a:solidFill>
                  <a:schemeClr val="tx1"/>
                </a:solidFill>
              </a:defRPr>
            </a:lvl1pPr>
          </a:lstStyle>
          <a:p>
            <a:pPr>
              <a:defRPr/>
            </a:pPr>
            <a:fld id="{7D1B44E7-E1DC-4BA0-A8D3-21BCA9610FFD}" type="slidenum">
              <a:rPr lang="en-US" altLang="en-US" smtClean="0"/>
              <a:pPr>
                <a:defRPr/>
              </a:pPr>
              <a:t>‹#›</a:t>
            </a:fld>
            <a:endParaRPr lang="en-US" altLang="en-US" dirty="0"/>
          </a:p>
        </p:txBody>
      </p:sp>
    </p:spTree>
    <p:extLst>
      <p:ext uri="{BB962C8B-B14F-4D97-AF65-F5344CB8AC3E}">
        <p14:creationId xmlns:p14="http://schemas.microsoft.com/office/powerpoint/2010/main" xmlns="" val="183990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519C88-7C8E-41C8-8372-17DF562A0651}" type="datetime1">
              <a:rPr lang="en-US" smtClean="0"/>
              <a:pPr/>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45F1D8-18BE-41BF-B087-D3450FCE5579}" type="slidenum">
              <a:rPr lang="en-US" smtClean="0"/>
              <a:pPr/>
              <a:t>‹#›</a:t>
            </a:fld>
            <a:endParaRPr lang="en-US"/>
          </a:p>
        </p:txBody>
      </p:sp>
    </p:spTree>
    <p:extLst>
      <p:ext uri="{BB962C8B-B14F-4D97-AF65-F5344CB8AC3E}">
        <p14:creationId xmlns:p14="http://schemas.microsoft.com/office/powerpoint/2010/main" xmlns="" val="31381590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smtClean="0"/>
              <a:t>Click to enter Heading</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0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enter sub-heading 1</a:t>
            </a:r>
          </a:p>
        </p:txBody>
      </p:sp>
      <p:sp>
        <p:nvSpPr>
          <p:cNvPr id="4" name="Content Placeholder 3"/>
          <p:cNvSpPr>
            <a:spLocks noGrp="1"/>
          </p:cNvSpPr>
          <p:nvPr>
            <p:ph sz="half" idx="2"/>
          </p:nvPr>
        </p:nvSpPr>
        <p:spPr>
          <a:xfrm>
            <a:off x="629842" y="2505075"/>
            <a:ext cx="3868340" cy="36845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0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enter sub-heading 2</a:t>
            </a:r>
          </a:p>
        </p:txBody>
      </p:sp>
      <p:sp>
        <p:nvSpPr>
          <p:cNvPr id="6" name="Content Placeholder 5"/>
          <p:cNvSpPr>
            <a:spLocks noGrp="1"/>
          </p:cNvSpPr>
          <p:nvPr>
            <p:ph sz="quarter" idx="4"/>
          </p:nvPr>
        </p:nvSpPr>
        <p:spPr>
          <a:xfrm>
            <a:off x="4629150" y="2505075"/>
            <a:ext cx="3887391" cy="3684588"/>
          </a:xfrm>
        </p:spPr>
        <p:txBody>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7842548-84F6-42CB-9865-ED31DA31A4AC}" type="datetime1">
              <a:rPr lang="en-US" altLang="en-US" smtClean="0"/>
              <a:pPr>
                <a:defRPr/>
              </a:pPr>
              <a:t>10/27/2017</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a:xfrm>
            <a:off x="8676456" y="6356350"/>
            <a:ext cx="342950" cy="365125"/>
          </a:xfrm>
        </p:spPr>
        <p:txBody>
          <a:bodyPr/>
          <a:lstStyle>
            <a:lvl1pPr>
              <a:defRPr sz="1050" b="1"/>
            </a:lvl1pPr>
          </a:lstStyle>
          <a:p>
            <a:pPr>
              <a:defRPr/>
            </a:pPr>
            <a:fld id="{806F8076-3A8E-4B46-B4F5-C8C360422376}" type="slidenum">
              <a:rPr lang="en-US" altLang="en-US" smtClean="0"/>
              <a:pPr>
                <a:defRPr/>
              </a:pPr>
              <a:t>‹#›</a:t>
            </a:fld>
            <a:endParaRPr lang="en-US" altLang="en-US" dirty="0"/>
          </a:p>
        </p:txBody>
      </p:sp>
    </p:spTree>
    <p:extLst>
      <p:ext uri="{BB962C8B-B14F-4D97-AF65-F5344CB8AC3E}">
        <p14:creationId xmlns:p14="http://schemas.microsoft.com/office/powerpoint/2010/main" xmlns="" val="16274534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2400" b="1">
                <a:solidFill>
                  <a:srgbClr val="F9671C"/>
                </a:solidFill>
                <a:latin typeface="Arial" panose="020B0604020202020204" pitchFamily="34" charset="0"/>
                <a:cs typeface="Arial" panose="020B0604020202020204" pitchFamily="34" charset="0"/>
              </a:defRPr>
            </a:lvl1pPr>
          </a:lstStyle>
          <a:p>
            <a:r>
              <a:rPr lang="en-US" dirty="0" smtClean="0"/>
              <a:t>Click to enter Heading</a:t>
            </a:r>
            <a:endParaRPr lang="en-US" dirty="0"/>
          </a:p>
        </p:txBody>
      </p:sp>
      <p:sp>
        <p:nvSpPr>
          <p:cNvPr id="3" name="Date Placeholder 3"/>
          <p:cNvSpPr>
            <a:spLocks noGrp="1"/>
          </p:cNvSpPr>
          <p:nvPr>
            <p:ph type="dt" sz="half" idx="10"/>
          </p:nvPr>
        </p:nvSpPr>
        <p:spPr/>
        <p:txBody>
          <a:bodyPr/>
          <a:lstStyle>
            <a:lvl1pPr>
              <a:defRPr/>
            </a:lvl1pPr>
          </a:lstStyle>
          <a:p>
            <a:pPr>
              <a:defRPr/>
            </a:pPr>
            <a:fld id="{D909C6D0-C4B2-4B79-8281-4B0BBDC0C753}" type="datetime1">
              <a:rPr lang="en-US" altLang="en-US" smtClean="0"/>
              <a:pPr>
                <a:defRPr/>
              </a:pPr>
              <a:t>10/27/2017</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a:xfrm>
            <a:off x="8547174" y="6356350"/>
            <a:ext cx="414958" cy="365125"/>
          </a:xfrm>
        </p:spPr>
        <p:txBody>
          <a:bodyPr/>
          <a:lstStyle>
            <a:lvl1pPr>
              <a:defRPr sz="1050" b="1">
                <a:solidFill>
                  <a:schemeClr val="tx1"/>
                </a:solidFill>
              </a:defRPr>
            </a:lvl1pPr>
          </a:lstStyle>
          <a:p>
            <a:pPr>
              <a:defRPr/>
            </a:pPr>
            <a:fld id="{A366BFC1-2C5E-46C1-BDEF-7A7A2330CF33}" type="slidenum">
              <a:rPr lang="en-US" altLang="en-US" smtClean="0"/>
              <a:pPr>
                <a:defRPr/>
              </a:pPr>
              <a:t>‹#›</a:t>
            </a:fld>
            <a:endParaRPr lang="en-US" altLang="en-US" dirty="0"/>
          </a:p>
        </p:txBody>
      </p:sp>
    </p:spTree>
    <p:extLst>
      <p:ext uri="{BB962C8B-B14F-4D97-AF65-F5344CB8AC3E}">
        <p14:creationId xmlns:p14="http://schemas.microsoft.com/office/powerpoint/2010/main" xmlns="" val="30690200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5CF3B9-10B1-49C4-A767-82CE7696D4A1}" type="datetime1">
              <a:rPr lang="en-US" altLang="en-US" smtClean="0"/>
              <a:pPr>
                <a:defRPr/>
              </a:pPr>
              <a:t>10/27/2017</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p:cNvSpPr>
            <a:spLocks noGrp="1"/>
          </p:cNvSpPr>
          <p:nvPr>
            <p:ph type="sldNum" sz="quarter" idx="12"/>
          </p:nvPr>
        </p:nvSpPr>
        <p:spPr>
          <a:xfrm>
            <a:off x="8515350" y="6375400"/>
            <a:ext cx="414958" cy="365125"/>
          </a:xfrm>
        </p:spPr>
        <p:txBody>
          <a:bodyPr/>
          <a:lstStyle>
            <a:lvl1pPr>
              <a:defRPr sz="1050" b="1">
                <a:solidFill>
                  <a:schemeClr val="tx1"/>
                </a:solidFill>
              </a:defRPr>
            </a:lvl1pPr>
          </a:lstStyle>
          <a:p>
            <a:pPr>
              <a:defRPr/>
            </a:pPr>
            <a:fld id="{8DAE5F84-E312-425D-9DEB-2BEEBC90EA2A}" type="slidenum">
              <a:rPr lang="en-US" altLang="en-US" smtClean="0"/>
              <a:pPr>
                <a:defRPr/>
              </a:pPr>
              <a:t>‹#›</a:t>
            </a:fld>
            <a:endParaRPr lang="en-US" altLang="en-US" dirty="0"/>
          </a:p>
        </p:txBody>
      </p:sp>
    </p:spTree>
    <p:extLst>
      <p:ext uri="{BB962C8B-B14F-4D97-AF65-F5344CB8AC3E}">
        <p14:creationId xmlns:p14="http://schemas.microsoft.com/office/powerpoint/2010/main" xmlns="" val="27690573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9E219C6-9DCD-4B25-8045-661A28C93840}" type="datetime1">
              <a:rPr lang="en-US" altLang="en-US" smtClean="0"/>
              <a:pPr>
                <a:defRPr/>
              </a:pPr>
              <a:t>10/27/2017</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17" name="TextBox 16"/>
          <p:cNvSpPr txBox="1"/>
          <p:nvPr userDrawn="1"/>
        </p:nvSpPr>
        <p:spPr>
          <a:xfrm>
            <a:off x="469218" y="3150840"/>
            <a:ext cx="3814750" cy="523220"/>
          </a:xfrm>
          <a:prstGeom prst="rect">
            <a:avLst/>
          </a:prstGeom>
          <a:noFill/>
        </p:spPr>
        <p:txBody>
          <a:bodyPr wrap="square" rtlCol="0" anchor="ctr">
            <a:spAutoFit/>
          </a:bodyPr>
          <a:lstStyle/>
          <a:p>
            <a:pPr algn="ctr"/>
            <a:r>
              <a:rPr lang="en-ZA" sz="2800" b="1" dirty="0" smtClean="0">
                <a:solidFill>
                  <a:srgbClr val="F9671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endParaRPr lang="en-ZA" sz="2800" b="1" dirty="0">
              <a:solidFill>
                <a:srgbClr val="F9671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87770566"/>
      </p:ext>
    </p:extLst>
  </p:cSld>
  <p:clrMapOvr>
    <a:masterClrMapping/>
  </p:clrMapOvr>
  <p:timing>
    <p:tnLst>
      <p:par>
        <p:cTn id="1" dur="indefinite" restart="never" nodeType="tmRoot"/>
      </p:par>
    </p:tnLst>
  </p:timing>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370E3F-A316-4D5F-A2EC-C579BE8BC39E}" type="datetime1">
              <a:rPr lang="en-US" altLang="en-US" smtClean="0"/>
              <a:pPr>
                <a:defRPr/>
              </a:pPr>
              <a:t>10/27/2017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4F7EF6C3-2C39-41F3-8068-C91AF6575724}" type="slidenum">
              <a:rPr lang="en-US" altLang="en-US"/>
              <a:pPr>
                <a:defRPr/>
              </a:pPr>
              <a:t>‹#›</a:t>
            </a:fld>
            <a:endParaRPr lang="en-US" altLang="en-US" dirty="0"/>
          </a:p>
        </p:txBody>
      </p:sp>
    </p:spTree>
    <p:extLst>
      <p:ext uri="{BB962C8B-B14F-4D97-AF65-F5344CB8AC3E}">
        <p14:creationId xmlns:p14="http://schemas.microsoft.com/office/powerpoint/2010/main" xmlns="" val="41990586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A9CD10-9ECF-436F-A9CC-62457A327D42}" type="datetime1">
              <a:rPr lang="en-US" altLang="en-US" smtClean="0"/>
              <a:pPr>
                <a:defRPr/>
              </a:pPr>
              <a:t>10/27/2017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63F881F1-635A-4234-BF8B-81467AA297AF}" type="slidenum">
              <a:rPr lang="en-US" altLang="en-US"/>
              <a:pPr>
                <a:defRPr/>
              </a:pPr>
              <a:t>‹#›</a:t>
            </a:fld>
            <a:endParaRPr lang="en-US" altLang="en-US" dirty="0"/>
          </a:p>
        </p:txBody>
      </p:sp>
    </p:spTree>
    <p:extLst>
      <p:ext uri="{BB962C8B-B14F-4D97-AF65-F5344CB8AC3E}">
        <p14:creationId xmlns:p14="http://schemas.microsoft.com/office/powerpoint/2010/main" xmlns="" val="21033992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70B76B-7061-4AB6-962F-5EDD7338745E}" type="datetime1">
              <a:rPr lang="en-US" altLang="en-US" smtClean="0"/>
              <a:pPr>
                <a:defRPr/>
              </a:pPr>
              <a:t>10/27/2017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4B49F2DA-B8B7-4757-899C-B833A2E55C42}" type="slidenum">
              <a:rPr lang="en-US" altLang="en-US"/>
              <a:pPr>
                <a:defRPr/>
              </a:pPr>
              <a:t>‹#›</a:t>
            </a:fld>
            <a:endParaRPr lang="en-US" altLang="en-US" dirty="0"/>
          </a:p>
        </p:txBody>
      </p:sp>
    </p:spTree>
    <p:extLst>
      <p:ext uri="{BB962C8B-B14F-4D97-AF65-F5344CB8AC3E}">
        <p14:creationId xmlns:p14="http://schemas.microsoft.com/office/powerpoint/2010/main" xmlns="" val="14567664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93A45B-7C88-4C98-83B8-B7FA17EC9730}" type="datetime1">
              <a:rPr lang="en-US" altLang="en-US" smtClean="0"/>
              <a:pPr>
                <a:defRPr/>
              </a:pPr>
              <a:t>10/27/2017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6DDDBA89-0625-4A0B-9E8E-0C6AA6EC87BE}" type="slidenum">
              <a:rPr lang="en-US" altLang="en-US"/>
              <a:pPr>
                <a:defRPr/>
              </a:pPr>
              <a:t>‹#›</a:t>
            </a:fld>
            <a:endParaRPr lang="en-US" altLang="en-US" dirty="0"/>
          </a:p>
        </p:txBody>
      </p:sp>
    </p:spTree>
    <p:extLst>
      <p:ext uri="{BB962C8B-B14F-4D97-AF65-F5344CB8AC3E}">
        <p14:creationId xmlns:p14="http://schemas.microsoft.com/office/powerpoint/2010/main" xmlns="" val="20109177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E3562543-1F59-44A5-B3F6-A7C66CF934E4}" type="datetimeFigureOut">
              <a:rPr lang="en-US" smtClean="0"/>
              <a:pPr/>
              <a:t>10/27/2017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29033906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3562543-1F59-44A5-B3F6-A7C66CF934E4}" type="datetimeFigureOut">
              <a:rPr lang="en-US" smtClean="0"/>
              <a:pPr/>
              <a:t>10/27/2017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308843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7B29B4-F79D-4268-80E0-204E40EE64F5}" type="datetime1">
              <a:rPr lang="en-US" smtClean="0"/>
              <a:pPr/>
              <a:t>10/27/2017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9464D0-B35B-49D5-80C3-0190F0AE2F2B}" type="slidenum">
              <a:rPr lang="en-US" smtClean="0"/>
              <a:pPr/>
              <a:t>‹#›</a:t>
            </a:fld>
            <a:endParaRPr lang="en-US"/>
          </a:p>
        </p:txBody>
      </p:sp>
    </p:spTree>
    <p:extLst>
      <p:ext uri="{BB962C8B-B14F-4D97-AF65-F5344CB8AC3E}">
        <p14:creationId xmlns:p14="http://schemas.microsoft.com/office/powerpoint/2010/main" xmlns="" val="39323950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562543-1F59-44A5-B3F6-A7C66CF934E4}" type="datetimeFigureOut">
              <a:rPr lang="en-US" smtClean="0"/>
              <a:pPr/>
              <a:t>10/27/2017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11700720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E3562543-1F59-44A5-B3F6-A7C66CF934E4}" type="datetimeFigureOut">
              <a:rPr lang="en-US" smtClean="0"/>
              <a:pPr/>
              <a:t>10/27/2017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234884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E3562543-1F59-44A5-B3F6-A7C66CF934E4}" type="datetimeFigureOut">
              <a:rPr lang="en-US" smtClean="0"/>
              <a:pPr/>
              <a:t>10/27/2017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20003219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E3562543-1F59-44A5-B3F6-A7C66CF934E4}" type="datetimeFigureOut">
              <a:rPr lang="en-US" smtClean="0"/>
              <a:pPr/>
              <a:t>10/27/2017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32039480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62543-1F59-44A5-B3F6-A7C66CF934E4}" type="datetimeFigureOut">
              <a:rPr lang="en-US" smtClean="0"/>
              <a:pPr/>
              <a:t>10/27/2017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40162061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562543-1F59-44A5-B3F6-A7C66CF934E4}" type="datetimeFigureOut">
              <a:rPr lang="en-US" smtClean="0"/>
              <a:pPr/>
              <a:t>10/27/2017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13565636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562543-1F59-44A5-B3F6-A7C66CF934E4}" type="datetimeFigureOut">
              <a:rPr lang="en-US" smtClean="0"/>
              <a:pPr/>
              <a:t>10/27/2017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22302320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3562543-1F59-44A5-B3F6-A7C66CF934E4}" type="datetimeFigureOut">
              <a:rPr lang="en-US" smtClean="0"/>
              <a:pPr/>
              <a:t>10/27/2017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22533580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E3562543-1F59-44A5-B3F6-A7C66CF934E4}" type="datetimeFigureOut">
              <a:rPr lang="en-US" smtClean="0"/>
              <a:pPr/>
              <a:t>10/27/2017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31065356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0" y="836712"/>
            <a:ext cx="4352156" cy="2088232"/>
          </a:xfrm>
        </p:spPr>
        <p:txBody>
          <a:bodyPr anchor="ctr"/>
          <a:lstStyle>
            <a:lvl1pPr algn="ctr">
              <a:defRPr sz="1800" b="1">
                <a:solidFill>
                  <a:srgbClr val="F9671C"/>
                </a:solidFill>
                <a:latin typeface="Arial" panose="020B0604020202020204" pitchFamily="34" charset="0"/>
                <a:cs typeface="Arial" panose="020B0604020202020204" pitchFamily="34" charset="0"/>
              </a:defRPr>
            </a:lvl1pPr>
          </a:lstStyle>
          <a:p>
            <a:r>
              <a:rPr lang="en-US" dirty="0"/>
              <a:t>CLICK TO ENTER PRESENTATION TITLE</a:t>
            </a:r>
          </a:p>
        </p:txBody>
      </p:sp>
      <p:sp>
        <p:nvSpPr>
          <p:cNvPr id="3" name="Subtitle 2"/>
          <p:cNvSpPr>
            <a:spLocks noGrp="1"/>
          </p:cNvSpPr>
          <p:nvPr>
            <p:ph type="subTitle" idx="1" hasCustomPrompt="1"/>
          </p:nvPr>
        </p:nvSpPr>
        <p:spPr>
          <a:xfrm>
            <a:off x="-12824" y="3068960"/>
            <a:ext cx="4368800" cy="1368152"/>
          </a:xfrm>
        </p:spPr>
        <p:txBody>
          <a:bodyPr anchor="ctr"/>
          <a:lstStyle>
            <a:lvl1pPr marL="0" indent="0" algn="ctr">
              <a:buNone/>
              <a:defRPr sz="1500" b="1">
                <a:solidFill>
                  <a:srgbClr val="F9671C"/>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Enter Meeting and Presenter</a:t>
            </a:r>
          </a:p>
        </p:txBody>
      </p:sp>
      <p:sp>
        <p:nvSpPr>
          <p:cNvPr id="4" name="Date Placeholder 3"/>
          <p:cNvSpPr>
            <a:spLocks noGrp="1"/>
          </p:cNvSpPr>
          <p:nvPr>
            <p:ph type="dt" sz="half" idx="10"/>
          </p:nvPr>
        </p:nvSpPr>
        <p:spPr>
          <a:xfrm>
            <a:off x="344339" y="6205538"/>
            <a:ext cx="2057400" cy="365125"/>
          </a:xfrm>
        </p:spPr>
        <p:txBody>
          <a:bodyPr/>
          <a:lstStyle>
            <a:lvl1pPr>
              <a:defRPr/>
            </a:lvl1pPr>
          </a:lstStyle>
          <a:p>
            <a:pPr>
              <a:defRPr/>
            </a:pPr>
            <a:fld id="{7CAC68EB-0DFE-4EAD-9AB0-6892D02DC9CC}" type="datetime1">
              <a:rPr lang="en-US" altLang="en-US" smtClean="0"/>
              <a:pPr>
                <a:defRPr/>
              </a:pPr>
              <a:t>10/27/2017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sz="900"/>
            </a:lvl1pPr>
          </a:lstStyle>
          <a:p>
            <a:pPr>
              <a:defRPr/>
            </a:pPr>
            <a:fld id="{0771AC7C-942F-450F-AE9F-48ABDBD49A1A}" type="slidenum">
              <a:rPr lang="en-US" altLang="en-US"/>
              <a:pPr>
                <a:defRPr/>
              </a:pPr>
              <a:t>‹#›</a:t>
            </a:fld>
            <a:endParaRPr lang="en-US" altLang="en-US" dirty="0"/>
          </a:p>
        </p:txBody>
      </p:sp>
      <p:sp>
        <p:nvSpPr>
          <p:cNvPr id="7" name="Text Placeholder 8"/>
          <p:cNvSpPr txBox="1">
            <a:spLocks/>
          </p:cNvSpPr>
          <p:nvPr userDrawn="1"/>
        </p:nvSpPr>
        <p:spPr>
          <a:xfrm>
            <a:off x="74464" y="4747395"/>
            <a:ext cx="2597150" cy="444500"/>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050" b="1" i="0" u="none" strike="noStrike" kern="1200" cap="none" spc="0" normalizeH="0" baseline="0" noProof="0" dirty="0">
              <a:ln>
                <a:noFill/>
              </a:ln>
              <a:solidFill>
                <a:srgbClr val="005D28"/>
              </a:solidFill>
              <a:effectLst/>
              <a:uLnTx/>
              <a:uFillTx/>
              <a:latin typeface="Arial" panose="020B0604020202020204" pitchFamily="34" charset="0"/>
              <a:cs typeface="Arial" panose="020B0604020202020204" pitchFamily="34" charset="0"/>
            </a:endParaRPr>
          </a:p>
        </p:txBody>
      </p:sp>
      <p:sp>
        <p:nvSpPr>
          <p:cNvPr id="8" name="Text Placeholder 8"/>
          <p:cNvSpPr txBox="1">
            <a:spLocks/>
          </p:cNvSpPr>
          <p:nvPr userDrawn="1"/>
        </p:nvSpPr>
        <p:spPr>
          <a:xfrm>
            <a:off x="-12824" y="4581128"/>
            <a:ext cx="2597150" cy="444500"/>
          </a:xfrm>
          <a:prstGeom prst="rect">
            <a:avLst/>
          </a:prstGeom>
        </p:spPr>
        <p:txBody>
          <a:bodyPr vert="horz" lIns="68580" tIns="34290" rIns="68580" bIns="3429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ZA" sz="1050"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 name="Content Placeholder 9"/>
          <p:cNvSpPr>
            <a:spLocks noGrp="1"/>
          </p:cNvSpPr>
          <p:nvPr>
            <p:ph sz="quarter" idx="13" hasCustomPrompt="1"/>
          </p:nvPr>
        </p:nvSpPr>
        <p:spPr>
          <a:xfrm>
            <a:off x="6897" y="4717119"/>
            <a:ext cx="3412976" cy="448816"/>
          </a:xfrm>
        </p:spPr>
        <p:txBody>
          <a:bodyPr anchor="ctr"/>
          <a:lstStyle>
            <a:lvl1pPr marL="0" indent="0" algn="ctr">
              <a:buNone/>
              <a:defRPr sz="1050" b="1">
                <a:solidFill>
                  <a:srgbClr val="005D28"/>
                </a:solidFill>
                <a:latin typeface="Arial" panose="020B0604020202020204" pitchFamily="34" charset="0"/>
                <a:cs typeface="Arial" panose="020B0604020202020204" pitchFamily="34" charset="0"/>
              </a:defRPr>
            </a:lvl1pPr>
            <a:lvl2pPr marL="257175" indent="0">
              <a:buNone/>
              <a:defRPr/>
            </a:lvl2pPr>
            <a:lvl3pPr marL="514350" indent="0">
              <a:buNone/>
              <a:defRPr/>
            </a:lvl3pPr>
            <a:lvl4pPr marL="771525" indent="0">
              <a:buNone/>
              <a:defRPr/>
            </a:lvl4pPr>
            <a:lvl5pPr marL="1028700" indent="0">
              <a:buNone/>
              <a:defRPr/>
            </a:lvl5pPr>
          </a:lstStyle>
          <a:p>
            <a:pPr lvl="0"/>
            <a:r>
              <a:rPr lang="en-US" dirty="0"/>
              <a:t>Click to enter Date</a:t>
            </a:r>
            <a:endParaRPr lang="en-ZA" dirty="0"/>
          </a:p>
        </p:txBody>
      </p:sp>
    </p:spTree>
    <p:extLst>
      <p:ext uri="{BB962C8B-B14F-4D97-AF65-F5344CB8AC3E}">
        <p14:creationId xmlns:p14="http://schemas.microsoft.com/office/powerpoint/2010/main" xmlns="" val="189494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075B4A2-CF76-4DEA-8EAB-AE7913C1B87F}" type="datetime1">
              <a:rPr lang="en-US" smtClean="0"/>
              <a:pPr/>
              <a:t>10/27/2017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8C8A951-9F05-4B5D-98CC-737D7447D9D3}" type="slidenum">
              <a:rPr lang="en-US" smtClean="0"/>
              <a:pPr/>
              <a:t>‹#›</a:t>
            </a:fld>
            <a:endParaRPr lang="en-US"/>
          </a:p>
        </p:txBody>
      </p:sp>
    </p:spTree>
    <p:extLst>
      <p:ext uri="{BB962C8B-B14F-4D97-AF65-F5344CB8AC3E}">
        <p14:creationId xmlns:p14="http://schemas.microsoft.com/office/powerpoint/2010/main" xmlns="" val="30342539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1800" b="1">
                <a:solidFill>
                  <a:srgbClr val="F9671C"/>
                </a:solidFill>
                <a:latin typeface="Arial" panose="020B0604020202020204" pitchFamily="34" charset="0"/>
                <a:cs typeface="Arial" panose="020B0604020202020204" pitchFamily="34" charset="0"/>
              </a:defRPr>
            </a:lvl1pPr>
          </a:lstStyle>
          <a:p>
            <a:r>
              <a:rPr lang="en-US" dirty="0"/>
              <a:t>Click to enter Heading</a:t>
            </a:r>
          </a:p>
        </p:txBody>
      </p:sp>
      <p:sp>
        <p:nvSpPr>
          <p:cNvPr id="3" name="Content Placeholder 2"/>
          <p:cNvSpPr>
            <a:spLocks noGrp="1"/>
          </p:cNvSpPr>
          <p:nvPr>
            <p:ph idx="1"/>
          </p:nvPr>
        </p:nvSpPr>
        <p:spPr>
          <a:xfrm>
            <a:off x="628650" y="2060847"/>
            <a:ext cx="7886700" cy="4116115"/>
          </a:xfrm>
        </p:spPr>
        <p:txBody>
          <a:bodyPr/>
          <a:lstStyle>
            <a:lvl1pPr marL="342900" indent="-342900">
              <a:buFont typeface="+mj-lt"/>
              <a:buAutoNum type="arabicPeriod"/>
              <a:defRPr sz="1500">
                <a:latin typeface="Arial" panose="020B0604020202020204" pitchFamily="34" charset="0"/>
                <a:cs typeface="Arial" panose="020B0604020202020204" pitchFamily="34" charset="0"/>
              </a:defRPr>
            </a:lvl1pPr>
            <a:lvl2pPr marL="600075" indent="-342900">
              <a:buFont typeface="+mj-lt"/>
              <a:buAutoNum type="arabicPeriod"/>
              <a:defRPr sz="1500">
                <a:latin typeface="Arial" panose="020B0604020202020204" pitchFamily="34" charset="0"/>
                <a:cs typeface="Arial" panose="020B0604020202020204" pitchFamily="34" charset="0"/>
              </a:defRPr>
            </a:lvl2pPr>
            <a:lvl3pPr marL="857250" indent="-342900">
              <a:buFont typeface="+mj-lt"/>
              <a:buAutoNum type="arabicPeriod"/>
              <a:defRPr sz="1500">
                <a:latin typeface="Arial" panose="020B0604020202020204" pitchFamily="34" charset="0"/>
                <a:cs typeface="Arial" panose="020B0604020202020204" pitchFamily="34" charset="0"/>
              </a:defRPr>
            </a:lvl3pPr>
            <a:lvl4pPr marL="1114425" indent="-342900">
              <a:buFont typeface="+mj-lt"/>
              <a:buAutoNum type="arabicPeriod"/>
              <a:defRPr sz="1500">
                <a:latin typeface="Arial" panose="020B0604020202020204" pitchFamily="34" charset="0"/>
                <a:cs typeface="Arial" panose="020B0604020202020204" pitchFamily="34" charset="0"/>
              </a:defRPr>
            </a:lvl4pPr>
            <a:lvl5pPr marL="1371600" indent="-342900">
              <a:buFont typeface="+mj-lt"/>
              <a:buAutoNum type="arabicPeriod"/>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67673147-4C6F-411C-A9BE-6B969405037A}" type="datetime1">
              <a:rPr lang="en-US" altLang="en-US" smtClean="0"/>
              <a:pPr>
                <a:defRPr/>
              </a:pPr>
              <a:t>10/27/2017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8483674" y="6356352"/>
            <a:ext cx="486966" cy="365125"/>
          </a:xfrm>
        </p:spPr>
        <p:txBody>
          <a:bodyPr/>
          <a:lstStyle>
            <a:lvl1pPr>
              <a:defRPr sz="788" b="1">
                <a:solidFill>
                  <a:schemeClr val="tx1"/>
                </a:solidFill>
              </a:defRPr>
            </a:lvl1pPr>
          </a:lstStyle>
          <a:p>
            <a:pPr>
              <a:defRPr/>
            </a:pPr>
            <a:fld id="{7773200B-CD01-40FD-9F7E-DB68DF9A3C84}" type="slidenum">
              <a:rPr lang="en-US" altLang="en-US" smtClean="0"/>
              <a:pPr>
                <a:defRPr/>
              </a:pPr>
              <a:t>‹#›</a:t>
            </a:fld>
            <a:endParaRPr lang="en-US" altLang="en-US" dirty="0"/>
          </a:p>
        </p:txBody>
      </p:sp>
    </p:spTree>
    <p:extLst>
      <p:ext uri="{BB962C8B-B14F-4D97-AF65-F5344CB8AC3E}">
        <p14:creationId xmlns:p14="http://schemas.microsoft.com/office/powerpoint/2010/main" xmlns="" val="82608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resentation Ou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9E219C6-9DCD-4B25-8045-661A28C93840}" type="datetime1">
              <a:rPr lang="en-US" altLang="en-US" smtClean="0"/>
              <a:pPr>
                <a:defRPr/>
              </a:pPr>
              <a:t>10/27/2017</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8515350" y="6375402"/>
            <a:ext cx="486966" cy="365125"/>
          </a:xfrm>
        </p:spPr>
        <p:txBody>
          <a:bodyPr/>
          <a:lstStyle>
            <a:lvl1pPr>
              <a:defRPr sz="788"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6" name="TextBox 5"/>
          <p:cNvSpPr txBox="1"/>
          <p:nvPr userDrawn="1"/>
        </p:nvSpPr>
        <p:spPr>
          <a:xfrm>
            <a:off x="628650" y="332657"/>
            <a:ext cx="7886700" cy="1200329"/>
          </a:xfrm>
          <a:prstGeom prst="rect">
            <a:avLst/>
          </a:prstGeom>
          <a:noFill/>
        </p:spPr>
        <p:txBody>
          <a:bodyPr wrap="square" rtlCol="0" anchor="ctr">
            <a:spAutoFit/>
          </a:bodyPr>
          <a:lstStyle/>
          <a:p>
            <a:pPr algn="ctr"/>
            <a:endParaRPr lang="en-ZA" sz="1800" b="1" dirty="0">
              <a:solidFill>
                <a:srgbClr val="F9671C"/>
              </a:solidFill>
            </a:endParaRPr>
          </a:p>
          <a:p>
            <a:pPr algn="ctr"/>
            <a:r>
              <a:rPr lang="en-ZA" sz="1800" b="1" dirty="0">
                <a:solidFill>
                  <a:srgbClr val="F9671C"/>
                </a:solidFill>
              </a:rPr>
              <a:t>Presentation Outline</a:t>
            </a:r>
          </a:p>
          <a:p>
            <a:pPr algn="ctr"/>
            <a:endParaRPr lang="en-ZA" sz="1800" b="1" dirty="0">
              <a:solidFill>
                <a:srgbClr val="F9671C"/>
              </a:solidFill>
            </a:endParaRPr>
          </a:p>
          <a:p>
            <a:pPr algn="ctr"/>
            <a:endParaRPr lang="en-ZA" sz="1800" b="1" dirty="0">
              <a:solidFill>
                <a:srgbClr val="F9671C"/>
              </a:solidFill>
            </a:endParaRPr>
          </a:p>
        </p:txBody>
      </p:sp>
      <p:sp>
        <p:nvSpPr>
          <p:cNvPr id="10" name="Text Placeholder 9"/>
          <p:cNvSpPr>
            <a:spLocks noGrp="1"/>
          </p:cNvSpPr>
          <p:nvPr>
            <p:ph type="body" sz="quarter" idx="13"/>
          </p:nvPr>
        </p:nvSpPr>
        <p:spPr>
          <a:xfrm>
            <a:off x="692114" y="1412778"/>
            <a:ext cx="7759774" cy="4375645"/>
          </a:xfrm>
        </p:spPr>
        <p:txBody>
          <a:bodyPr/>
          <a:lstStyle>
            <a:lvl1pPr marL="342900" indent="-342900">
              <a:buFont typeface="+mj-lt"/>
              <a:buAutoNum type="arabicPeriod"/>
              <a:defRPr sz="1500">
                <a:latin typeface="Arial" panose="020B0604020202020204" pitchFamily="34" charset="0"/>
                <a:cs typeface="Arial" panose="020B0604020202020204" pitchFamily="34" charset="0"/>
              </a:defRPr>
            </a:lvl1pPr>
            <a:lvl2pPr marL="600075" indent="-342900">
              <a:buFont typeface="+mj-lt"/>
              <a:buAutoNum type="arabicPeriod"/>
              <a:defRPr sz="1500">
                <a:latin typeface="Arial" panose="020B0604020202020204" pitchFamily="34" charset="0"/>
                <a:cs typeface="Arial" panose="020B0604020202020204" pitchFamily="34" charset="0"/>
              </a:defRPr>
            </a:lvl2pPr>
            <a:lvl3pPr marL="857250" indent="-342900">
              <a:buFont typeface="+mj-lt"/>
              <a:buAutoNum type="arabicPeriod"/>
              <a:defRPr sz="1500">
                <a:latin typeface="Arial" panose="020B0604020202020204" pitchFamily="34" charset="0"/>
                <a:cs typeface="Arial" panose="020B0604020202020204" pitchFamily="34" charset="0"/>
              </a:defRPr>
            </a:lvl3pPr>
            <a:lvl4pPr marL="1114425" indent="-342900">
              <a:buFont typeface="+mj-lt"/>
              <a:buAutoNum type="arabicPeriod"/>
              <a:defRPr sz="1500">
                <a:latin typeface="Arial" panose="020B0604020202020204" pitchFamily="34" charset="0"/>
                <a:cs typeface="Arial" panose="020B0604020202020204" pitchFamily="34" charset="0"/>
              </a:defRPr>
            </a:lvl4pPr>
            <a:lvl5pPr marL="1371600" indent="-342900">
              <a:buFont typeface="+mj-lt"/>
              <a:buAutoNum type="arabicPeriod"/>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xmlns="" val="42471766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1800" b="1">
                <a:solidFill>
                  <a:srgbClr val="F9671C"/>
                </a:solidFill>
                <a:latin typeface="Arial" panose="020B0604020202020204" pitchFamily="34" charset="0"/>
                <a:cs typeface="Arial" panose="020B0604020202020204" pitchFamily="34" charset="0"/>
              </a:defRPr>
            </a:lvl1pPr>
          </a:lstStyle>
          <a:p>
            <a:r>
              <a:rPr lang="en-US" dirty="0"/>
              <a:t>Click to enter Heading</a:t>
            </a:r>
            <a:endParaRPr lang="en-ZA" dirty="0"/>
          </a:p>
        </p:txBody>
      </p:sp>
      <p:sp>
        <p:nvSpPr>
          <p:cNvPr id="3" name="Date Placeholder 2"/>
          <p:cNvSpPr>
            <a:spLocks noGrp="1"/>
          </p:cNvSpPr>
          <p:nvPr>
            <p:ph type="dt" sz="half" idx="10"/>
          </p:nvPr>
        </p:nvSpPr>
        <p:spPr/>
        <p:txBody>
          <a:bodyPr/>
          <a:lstStyle/>
          <a:p>
            <a:pPr>
              <a:defRPr/>
            </a:pPr>
            <a:fld id="{79E219C6-9DCD-4B25-8045-661A28C93840}" type="datetime1">
              <a:rPr lang="en-US" altLang="en-US" smtClean="0"/>
              <a:pPr>
                <a:defRPr/>
              </a:pPr>
              <a:t>10/27/2017</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8360966" y="6356351"/>
            <a:ext cx="630982" cy="365125"/>
          </a:xfrm>
        </p:spPr>
        <p:txBody>
          <a:bodyPr/>
          <a:lstStyle>
            <a:lvl1pPr>
              <a:defRPr sz="788"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7" name="Content Placeholder 6"/>
          <p:cNvSpPr>
            <a:spLocks noGrp="1"/>
          </p:cNvSpPr>
          <p:nvPr>
            <p:ph sz="quarter" idx="13"/>
          </p:nvPr>
        </p:nvSpPr>
        <p:spPr>
          <a:xfrm>
            <a:off x="628650" y="2060848"/>
            <a:ext cx="8047806" cy="4104456"/>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39667977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9448" y="1052737"/>
            <a:ext cx="7886700" cy="1728192"/>
          </a:xfrm>
        </p:spPr>
        <p:txBody>
          <a:bodyPr anchor="ctr"/>
          <a:lstStyle>
            <a:lvl1pPr algn="ctr">
              <a:defRPr sz="1800" b="1">
                <a:solidFill>
                  <a:srgbClr val="F9671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23888" y="3284984"/>
            <a:ext cx="7886700" cy="2592288"/>
          </a:xfrm>
        </p:spPr>
        <p:txBody>
          <a:bodyPr/>
          <a:lstStyle>
            <a:lvl1pPr marL="257175" indent="-257175">
              <a:buFont typeface="Arial" panose="020B0604020202020204" pitchFamily="34" charset="0"/>
              <a:buChar char="•"/>
              <a:defRPr sz="1500">
                <a:solidFill>
                  <a:schemeClr val="tx1"/>
                </a:solidFill>
                <a:latin typeface="Arial" panose="020B0604020202020204" pitchFamily="34" charset="0"/>
                <a:cs typeface="Arial" panose="020B0604020202020204" pitchFamily="34" charset="0"/>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7FDB954-5FC1-4E57-BE9D-6F3CA8B59496}" type="datetime1">
              <a:rPr lang="en-US" altLang="en-US" smtClean="0"/>
              <a:pPr>
                <a:defRPr/>
              </a:pPr>
              <a:t>10/27/2017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8316416" y="6350002"/>
            <a:ext cx="702990" cy="365125"/>
          </a:xfrm>
        </p:spPr>
        <p:txBody>
          <a:bodyPr/>
          <a:lstStyle>
            <a:lvl1pPr>
              <a:defRPr sz="788" b="1">
                <a:solidFill>
                  <a:schemeClr val="tx1"/>
                </a:solidFill>
              </a:defRPr>
            </a:lvl1pPr>
          </a:lstStyle>
          <a:p>
            <a:pPr>
              <a:defRPr/>
            </a:pPr>
            <a:fld id="{BC9634C8-74A5-40CB-934A-CD2A3BFAA19A}" type="slidenum">
              <a:rPr lang="en-US" altLang="en-US" smtClean="0"/>
              <a:pPr>
                <a:defRPr/>
              </a:pPr>
              <a:t>‹#›</a:t>
            </a:fld>
            <a:endParaRPr lang="en-US" altLang="en-US" dirty="0"/>
          </a:p>
        </p:txBody>
      </p:sp>
    </p:spTree>
    <p:extLst>
      <p:ext uri="{BB962C8B-B14F-4D97-AF65-F5344CB8AC3E}">
        <p14:creationId xmlns:p14="http://schemas.microsoft.com/office/powerpoint/2010/main" xmlns="" val="35915252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1800" b="1">
                <a:solidFill>
                  <a:srgbClr val="F9671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F200377-9DA1-4FD9-BFAF-7F0ACE404FF3}" type="datetime1">
              <a:rPr lang="en-US" altLang="en-US" smtClean="0"/>
              <a:pPr>
                <a:defRPr/>
              </a:pPr>
              <a:t>10/27/2017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a:xfrm>
            <a:off x="8500566" y="6362702"/>
            <a:ext cx="486966" cy="365125"/>
          </a:xfrm>
        </p:spPr>
        <p:txBody>
          <a:bodyPr/>
          <a:lstStyle>
            <a:lvl1pPr>
              <a:defRPr sz="788" b="1">
                <a:solidFill>
                  <a:schemeClr val="tx1"/>
                </a:solidFill>
              </a:defRPr>
            </a:lvl1pPr>
          </a:lstStyle>
          <a:p>
            <a:pPr>
              <a:defRPr/>
            </a:pPr>
            <a:fld id="{7D1B44E7-E1DC-4BA0-A8D3-21BCA9610FFD}" type="slidenum">
              <a:rPr lang="en-US" altLang="en-US" smtClean="0"/>
              <a:pPr>
                <a:defRPr/>
              </a:pPr>
              <a:t>‹#›</a:t>
            </a:fld>
            <a:endParaRPr lang="en-US" altLang="en-US" dirty="0"/>
          </a:p>
        </p:txBody>
      </p:sp>
    </p:spTree>
    <p:extLst>
      <p:ext uri="{BB962C8B-B14F-4D97-AF65-F5344CB8AC3E}">
        <p14:creationId xmlns:p14="http://schemas.microsoft.com/office/powerpoint/2010/main" xmlns="" val="4914126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8"/>
            <a:ext cx="7886700" cy="1325563"/>
          </a:xfrm>
        </p:spPr>
        <p:txBody>
          <a:bodyPr/>
          <a:lstStyle>
            <a:lvl1pPr algn="ctr">
              <a:defRPr sz="1800" b="1">
                <a:solidFill>
                  <a:srgbClr val="F9671C"/>
                </a:solidFill>
                <a:latin typeface="Arial" panose="020B0604020202020204" pitchFamily="34" charset="0"/>
                <a:cs typeface="Arial" panose="020B0604020202020204" pitchFamily="34" charset="0"/>
              </a:defRPr>
            </a:lvl1pPr>
          </a:lstStyle>
          <a:p>
            <a:r>
              <a:rPr lang="en-US" dirty="0"/>
              <a:t>Click to enter Heading</a:t>
            </a:r>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1500" b="1">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enter sub-heading 1</a:t>
            </a:r>
          </a:p>
        </p:txBody>
      </p:sp>
      <p:sp>
        <p:nvSpPr>
          <p:cNvPr id="4" name="Content Placeholder 3"/>
          <p:cNvSpPr>
            <a:spLocks noGrp="1"/>
          </p:cNvSpPr>
          <p:nvPr>
            <p:ph sz="half" idx="2"/>
          </p:nvPr>
        </p:nvSpPr>
        <p:spPr>
          <a:xfrm>
            <a:off x="629842" y="2505075"/>
            <a:ext cx="3868340" cy="3684588"/>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1" y="1681163"/>
            <a:ext cx="3887391" cy="823912"/>
          </a:xfrm>
        </p:spPr>
        <p:txBody>
          <a:bodyPr anchor="b"/>
          <a:lstStyle>
            <a:lvl1pPr marL="0" indent="0">
              <a:buNone/>
              <a:defRPr sz="1500" b="1">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enter sub-heading 2</a:t>
            </a:r>
          </a:p>
        </p:txBody>
      </p:sp>
      <p:sp>
        <p:nvSpPr>
          <p:cNvPr id="6" name="Content Placeholder 5"/>
          <p:cNvSpPr>
            <a:spLocks noGrp="1"/>
          </p:cNvSpPr>
          <p:nvPr>
            <p:ph sz="quarter" idx="4"/>
          </p:nvPr>
        </p:nvSpPr>
        <p:spPr>
          <a:xfrm>
            <a:off x="4629151" y="2505075"/>
            <a:ext cx="3887391" cy="3684588"/>
          </a:xfrm>
        </p:spPr>
        <p:txBody>
          <a:bodyPr/>
          <a:lstStyle>
            <a:lvl1pPr>
              <a:defRPr sz="15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27842548-84F6-42CB-9865-ED31DA31A4AC}" type="datetime1">
              <a:rPr lang="en-US" altLang="en-US" smtClean="0"/>
              <a:pPr>
                <a:defRPr/>
              </a:pPr>
              <a:t>10/27/2017</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a:xfrm>
            <a:off x="8676457" y="6356352"/>
            <a:ext cx="342950" cy="365125"/>
          </a:xfrm>
        </p:spPr>
        <p:txBody>
          <a:bodyPr/>
          <a:lstStyle>
            <a:lvl1pPr>
              <a:defRPr sz="788" b="1"/>
            </a:lvl1pPr>
          </a:lstStyle>
          <a:p>
            <a:pPr>
              <a:defRPr/>
            </a:pPr>
            <a:fld id="{806F8076-3A8E-4B46-B4F5-C8C360422376}" type="slidenum">
              <a:rPr lang="en-US" altLang="en-US" smtClean="0"/>
              <a:pPr>
                <a:defRPr/>
              </a:pPr>
              <a:t>‹#›</a:t>
            </a:fld>
            <a:endParaRPr lang="en-US" altLang="en-US" dirty="0"/>
          </a:p>
        </p:txBody>
      </p:sp>
    </p:spTree>
    <p:extLst>
      <p:ext uri="{BB962C8B-B14F-4D97-AF65-F5344CB8AC3E}">
        <p14:creationId xmlns:p14="http://schemas.microsoft.com/office/powerpoint/2010/main" xmlns="" val="16210790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1800" b="1">
                <a:solidFill>
                  <a:srgbClr val="F9671C"/>
                </a:solidFill>
                <a:latin typeface="Arial" panose="020B0604020202020204" pitchFamily="34" charset="0"/>
                <a:cs typeface="Arial" panose="020B0604020202020204" pitchFamily="34" charset="0"/>
              </a:defRPr>
            </a:lvl1pPr>
          </a:lstStyle>
          <a:p>
            <a:r>
              <a:rPr lang="en-US" dirty="0"/>
              <a:t>Click to enter Heading</a:t>
            </a:r>
          </a:p>
        </p:txBody>
      </p:sp>
      <p:sp>
        <p:nvSpPr>
          <p:cNvPr id="3" name="Date Placeholder 3"/>
          <p:cNvSpPr>
            <a:spLocks noGrp="1"/>
          </p:cNvSpPr>
          <p:nvPr>
            <p:ph type="dt" sz="half" idx="10"/>
          </p:nvPr>
        </p:nvSpPr>
        <p:spPr/>
        <p:txBody>
          <a:bodyPr/>
          <a:lstStyle>
            <a:lvl1pPr>
              <a:defRPr/>
            </a:lvl1pPr>
          </a:lstStyle>
          <a:p>
            <a:pPr>
              <a:defRPr/>
            </a:pPr>
            <a:fld id="{D909C6D0-C4B2-4B79-8281-4B0BBDC0C753}" type="datetime1">
              <a:rPr lang="en-US" altLang="en-US" smtClean="0"/>
              <a:pPr>
                <a:defRPr/>
              </a:pPr>
              <a:t>10/27/2017</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ltLang="en-US" dirty="0"/>
          </a:p>
        </p:txBody>
      </p:sp>
      <p:sp>
        <p:nvSpPr>
          <p:cNvPr id="5" name="Slide Number Placeholder 5"/>
          <p:cNvSpPr>
            <a:spLocks noGrp="1"/>
          </p:cNvSpPr>
          <p:nvPr>
            <p:ph type="sldNum" sz="quarter" idx="12"/>
          </p:nvPr>
        </p:nvSpPr>
        <p:spPr>
          <a:xfrm>
            <a:off x="8547174" y="6356352"/>
            <a:ext cx="414958" cy="365125"/>
          </a:xfrm>
        </p:spPr>
        <p:txBody>
          <a:bodyPr/>
          <a:lstStyle>
            <a:lvl1pPr>
              <a:defRPr sz="788" b="1">
                <a:solidFill>
                  <a:schemeClr val="tx1"/>
                </a:solidFill>
              </a:defRPr>
            </a:lvl1pPr>
          </a:lstStyle>
          <a:p>
            <a:pPr>
              <a:defRPr/>
            </a:pPr>
            <a:fld id="{A366BFC1-2C5E-46C1-BDEF-7A7A2330CF33}" type="slidenum">
              <a:rPr lang="en-US" altLang="en-US" smtClean="0"/>
              <a:pPr>
                <a:defRPr/>
              </a:pPr>
              <a:t>‹#›</a:t>
            </a:fld>
            <a:endParaRPr lang="en-US" altLang="en-US" dirty="0"/>
          </a:p>
        </p:txBody>
      </p:sp>
    </p:spTree>
    <p:extLst>
      <p:ext uri="{BB962C8B-B14F-4D97-AF65-F5344CB8AC3E}">
        <p14:creationId xmlns:p14="http://schemas.microsoft.com/office/powerpoint/2010/main" xmlns="" val="3893507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5CF3B9-10B1-49C4-A767-82CE7696D4A1}" type="datetime1">
              <a:rPr lang="en-US" altLang="en-US" smtClean="0"/>
              <a:pPr>
                <a:defRPr/>
              </a:pPr>
              <a:t>10/27/2017</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ltLang="en-US" dirty="0"/>
          </a:p>
        </p:txBody>
      </p:sp>
      <p:sp>
        <p:nvSpPr>
          <p:cNvPr id="4" name="Slide Number Placeholder 5"/>
          <p:cNvSpPr>
            <a:spLocks noGrp="1"/>
          </p:cNvSpPr>
          <p:nvPr>
            <p:ph type="sldNum" sz="quarter" idx="12"/>
          </p:nvPr>
        </p:nvSpPr>
        <p:spPr>
          <a:xfrm>
            <a:off x="8515350" y="6375402"/>
            <a:ext cx="414958" cy="365125"/>
          </a:xfrm>
        </p:spPr>
        <p:txBody>
          <a:bodyPr/>
          <a:lstStyle>
            <a:lvl1pPr>
              <a:defRPr sz="788" b="1">
                <a:solidFill>
                  <a:schemeClr val="tx1"/>
                </a:solidFill>
              </a:defRPr>
            </a:lvl1pPr>
          </a:lstStyle>
          <a:p>
            <a:pPr>
              <a:defRPr/>
            </a:pPr>
            <a:fld id="{8DAE5F84-E312-425D-9DEB-2BEEBC90EA2A}" type="slidenum">
              <a:rPr lang="en-US" altLang="en-US" smtClean="0"/>
              <a:pPr>
                <a:defRPr/>
              </a:pPr>
              <a:t>‹#›</a:t>
            </a:fld>
            <a:endParaRPr lang="en-US" altLang="en-US" dirty="0"/>
          </a:p>
        </p:txBody>
      </p:sp>
    </p:spTree>
    <p:extLst>
      <p:ext uri="{BB962C8B-B14F-4D97-AF65-F5344CB8AC3E}">
        <p14:creationId xmlns:p14="http://schemas.microsoft.com/office/powerpoint/2010/main" xmlns="" val="11862086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9E219C6-9DCD-4B25-8045-661A28C93840}" type="datetime1">
              <a:rPr lang="en-US" altLang="en-US" smtClean="0"/>
              <a:pPr>
                <a:defRPr/>
              </a:pPr>
              <a:t>10/27/2017</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17" name="TextBox 16"/>
          <p:cNvSpPr txBox="1"/>
          <p:nvPr userDrawn="1"/>
        </p:nvSpPr>
        <p:spPr>
          <a:xfrm>
            <a:off x="469218" y="3204701"/>
            <a:ext cx="3814750" cy="415498"/>
          </a:xfrm>
          <a:prstGeom prst="rect">
            <a:avLst/>
          </a:prstGeom>
          <a:noFill/>
        </p:spPr>
        <p:txBody>
          <a:bodyPr wrap="square" rtlCol="0" anchor="ctr">
            <a:spAutoFit/>
          </a:bodyPr>
          <a:lstStyle/>
          <a:p>
            <a:pPr algn="ctr"/>
            <a:r>
              <a:rPr lang="en-ZA" sz="2100" b="1" dirty="0">
                <a:solidFill>
                  <a:srgbClr val="F9671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xmlns="" val="1118259774"/>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370E3F-A316-4D5F-A2EC-C579BE8BC39E}" type="datetime1">
              <a:rPr lang="en-US" altLang="en-US" smtClean="0"/>
              <a:pPr>
                <a:defRPr/>
              </a:pPr>
              <a:t>10/27/2017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4F7EF6C3-2C39-41F3-8068-C91AF6575724}" type="slidenum">
              <a:rPr lang="en-US" altLang="en-US"/>
              <a:pPr>
                <a:defRPr/>
              </a:pPr>
              <a:t>‹#›</a:t>
            </a:fld>
            <a:endParaRPr lang="en-US" altLang="en-US" dirty="0"/>
          </a:p>
        </p:txBody>
      </p:sp>
    </p:spTree>
    <p:extLst>
      <p:ext uri="{BB962C8B-B14F-4D97-AF65-F5344CB8AC3E}">
        <p14:creationId xmlns:p14="http://schemas.microsoft.com/office/powerpoint/2010/main" xmlns="" val="2473413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3ABEF2-FD3B-414F-8D9E-336BF6DB7B40}" type="datetime1">
              <a:rPr lang="en-US" smtClean="0"/>
              <a:pPr/>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D071A-66BE-467B-A54A-F72299200ABE}" type="slidenum">
              <a:rPr lang="en-US" smtClean="0"/>
              <a:pPr/>
              <a:t>‹#›</a:t>
            </a:fld>
            <a:endParaRPr lang="en-US"/>
          </a:p>
        </p:txBody>
      </p:sp>
    </p:spTree>
    <p:extLst>
      <p:ext uri="{BB962C8B-B14F-4D97-AF65-F5344CB8AC3E}">
        <p14:creationId xmlns:p14="http://schemas.microsoft.com/office/powerpoint/2010/main" xmlns="" val="39448641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BA9CD10-9ECF-436F-A9CC-62457A327D42}" type="datetime1">
              <a:rPr lang="en-US" altLang="en-US" smtClean="0"/>
              <a:pPr>
                <a:defRPr/>
              </a:pPr>
              <a:t>10/27/2017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p:txBody>
          <a:bodyPr/>
          <a:lstStyle>
            <a:lvl1pPr>
              <a:defRPr/>
            </a:lvl1pPr>
          </a:lstStyle>
          <a:p>
            <a:pPr>
              <a:defRPr/>
            </a:pPr>
            <a:fld id="{63F881F1-635A-4234-BF8B-81467AA297AF}" type="slidenum">
              <a:rPr lang="en-US" altLang="en-US"/>
              <a:pPr>
                <a:defRPr/>
              </a:pPr>
              <a:t>‹#›</a:t>
            </a:fld>
            <a:endParaRPr lang="en-US" altLang="en-US" dirty="0"/>
          </a:p>
        </p:txBody>
      </p:sp>
    </p:spTree>
    <p:extLst>
      <p:ext uri="{BB962C8B-B14F-4D97-AF65-F5344CB8AC3E}">
        <p14:creationId xmlns:p14="http://schemas.microsoft.com/office/powerpoint/2010/main" xmlns="" val="36545312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70B76B-7061-4AB6-962F-5EDD7338745E}" type="datetime1">
              <a:rPr lang="en-US" altLang="en-US" smtClean="0"/>
              <a:pPr>
                <a:defRPr/>
              </a:pPr>
              <a:t>10/27/2017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4B49F2DA-B8B7-4757-899C-B833A2E55C42}" type="slidenum">
              <a:rPr lang="en-US" altLang="en-US"/>
              <a:pPr>
                <a:defRPr/>
              </a:pPr>
              <a:t>‹#›</a:t>
            </a:fld>
            <a:endParaRPr lang="en-US" altLang="en-US" dirty="0"/>
          </a:p>
        </p:txBody>
      </p:sp>
    </p:spTree>
    <p:extLst>
      <p:ext uri="{BB962C8B-B14F-4D97-AF65-F5344CB8AC3E}">
        <p14:creationId xmlns:p14="http://schemas.microsoft.com/office/powerpoint/2010/main" xmlns="" val="29844503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93A45B-7C88-4C98-83B8-B7FA17EC9730}" type="datetime1">
              <a:rPr lang="en-US" altLang="en-US" smtClean="0"/>
              <a:pPr>
                <a:defRPr/>
              </a:pPr>
              <a:t>10/27/2017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6DDDBA89-0625-4A0B-9E8E-0C6AA6EC87BE}" type="slidenum">
              <a:rPr lang="en-US" altLang="en-US"/>
              <a:pPr>
                <a:defRPr/>
              </a:pPr>
              <a:t>‹#›</a:t>
            </a:fld>
            <a:endParaRPr lang="en-US" altLang="en-US" dirty="0"/>
          </a:p>
        </p:txBody>
      </p:sp>
    </p:spTree>
    <p:extLst>
      <p:ext uri="{BB962C8B-B14F-4D97-AF65-F5344CB8AC3E}">
        <p14:creationId xmlns:p14="http://schemas.microsoft.com/office/powerpoint/2010/main" xmlns="" val="33923931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0" y="836712"/>
            <a:ext cx="4352156" cy="2088232"/>
          </a:xfrm>
        </p:spPr>
        <p:txBody>
          <a:bodyPr anchor="ctr"/>
          <a:lstStyle>
            <a:lvl1pPr algn="ctr">
              <a:defRPr sz="1350" b="1">
                <a:solidFill>
                  <a:srgbClr val="F9671C"/>
                </a:solidFill>
                <a:latin typeface="Arial" panose="020B0604020202020204" pitchFamily="34" charset="0"/>
                <a:cs typeface="Arial" panose="020B0604020202020204" pitchFamily="34" charset="0"/>
              </a:defRPr>
            </a:lvl1pPr>
          </a:lstStyle>
          <a:p>
            <a:r>
              <a:rPr lang="en-US" dirty="0"/>
              <a:t>CLICK TO ENTER PRESENTATION TITLE</a:t>
            </a:r>
          </a:p>
        </p:txBody>
      </p:sp>
      <p:sp>
        <p:nvSpPr>
          <p:cNvPr id="3" name="Subtitle 2"/>
          <p:cNvSpPr>
            <a:spLocks noGrp="1"/>
          </p:cNvSpPr>
          <p:nvPr>
            <p:ph type="subTitle" idx="1" hasCustomPrompt="1"/>
          </p:nvPr>
        </p:nvSpPr>
        <p:spPr>
          <a:xfrm>
            <a:off x="-12824" y="3068960"/>
            <a:ext cx="4368800" cy="1368152"/>
          </a:xfrm>
        </p:spPr>
        <p:txBody>
          <a:bodyPr anchor="ctr"/>
          <a:lstStyle>
            <a:lvl1pPr marL="0" indent="0" algn="ctr">
              <a:buNone/>
              <a:defRPr sz="1125" b="1">
                <a:solidFill>
                  <a:srgbClr val="F9671C"/>
                </a:solidFill>
                <a:latin typeface="Arial" panose="020B0604020202020204" pitchFamily="34" charset="0"/>
                <a:cs typeface="Arial" panose="020B0604020202020204" pitchFamily="34" charset="0"/>
              </a:defRPr>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Enter Meeting and Presenter</a:t>
            </a:r>
          </a:p>
        </p:txBody>
      </p:sp>
      <p:sp>
        <p:nvSpPr>
          <p:cNvPr id="4" name="Date Placeholder 3"/>
          <p:cNvSpPr>
            <a:spLocks noGrp="1"/>
          </p:cNvSpPr>
          <p:nvPr>
            <p:ph type="dt" sz="half" idx="10"/>
          </p:nvPr>
        </p:nvSpPr>
        <p:spPr>
          <a:xfrm>
            <a:off x="344339" y="6205540"/>
            <a:ext cx="2057400" cy="365125"/>
          </a:xfrm>
        </p:spPr>
        <p:txBody>
          <a:bodyPr/>
          <a:lstStyle>
            <a:lvl1pPr>
              <a:defRPr/>
            </a:lvl1pPr>
          </a:lstStyle>
          <a:p>
            <a:pPr>
              <a:defRPr/>
            </a:pPr>
            <a:fld id="{7CAC68EB-0DFE-4EAD-9AB0-6892D02DC9CC}" type="datetime1">
              <a:rPr lang="en-US" altLang="en-US" smtClean="0"/>
              <a:pPr>
                <a:defRPr/>
              </a:pPr>
              <a:t>10/27/2017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sz="675"/>
            </a:lvl1pPr>
          </a:lstStyle>
          <a:p>
            <a:pPr>
              <a:defRPr/>
            </a:pPr>
            <a:fld id="{0771AC7C-942F-450F-AE9F-48ABDBD49A1A}" type="slidenum">
              <a:rPr lang="en-US" altLang="en-US"/>
              <a:pPr>
                <a:defRPr/>
              </a:pPr>
              <a:t>‹#›</a:t>
            </a:fld>
            <a:endParaRPr lang="en-US" altLang="en-US" dirty="0"/>
          </a:p>
        </p:txBody>
      </p:sp>
      <p:sp>
        <p:nvSpPr>
          <p:cNvPr id="7" name="Text Placeholder 8"/>
          <p:cNvSpPr txBox="1">
            <a:spLocks/>
          </p:cNvSpPr>
          <p:nvPr userDrawn="1"/>
        </p:nvSpPr>
        <p:spPr>
          <a:xfrm>
            <a:off x="74464" y="4747395"/>
            <a:ext cx="2597150" cy="444500"/>
          </a:xfrm>
          <a:prstGeom prst="rect">
            <a:avLst/>
          </a:prstGeom>
        </p:spPr>
        <p:txBody>
          <a:bodyPr vert="horz" lIns="51435" tIns="25718" rIns="51435" bIns="25718"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kumimoji="0" lang="en-ZA" sz="788" b="1" i="0" u="none" strike="noStrike" kern="1200" cap="none" spc="0" normalizeH="0" baseline="0" noProof="0" dirty="0">
              <a:ln>
                <a:noFill/>
              </a:ln>
              <a:solidFill>
                <a:srgbClr val="005D28"/>
              </a:solidFill>
              <a:effectLst/>
              <a:uLnTx/>
              <a:uFillTx/>
              <a:latin typeface="Arial" panose="020B0604020202020204" pitchFamily="34" charset="0"/>
              <a:cs typeface="Arial" panose="020B0604020202020204" pitchFamily="34" charset="0"/>
            </a:endParaRPr>
          </a:p>
        </p:txBody>
      </p:sp>
      <p:sp>
        <p:nvSpPr>
          <p:cNvPr id="8" name="Text Placeholder 8"/>
          <p:cNvSpPr txBox="1">
            <a:spLocks/>
          </p:cNvSpPr>
          <p:nvPr userDrawn="1"/>
        </p:nvSpPr>
        <p:spPr>
          <a:xfrm>
            <a:off x="-12824" y="4581128"/>
            <a:ext cx="2597150" cy="444500"/>
          </a:xfrm>
          <a:prstGeom prst="rect">
            <a:avLst/>
          </a:prstGeom>
        </p:spPr>
        <p:txBody>
          <a:bodyPr vert="horz" lIns="51435" tIns="25718" rIns="51435" bIns="25718"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b="1" kern="120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endParaRPr kumimoji="0" lang="en-ZA" sz="788" b="1" i="0" u="none" strike="noStrike" kern="1200" cap="none" spc="0" normalizeH="0" baseline="0" noProof="0" dirty="0">
              <a:ln>
                <a:noFill/>
              </a:ln>
              <a:solidFill>
                <a:sysClr val="window" lastClr="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10" name="Content Placeholder 9"/>
          <p:cNvSpPr>
            <a:spLocks noGrp="1"/>
          </p:cNvSpPr>
          <p:nvPr>
            <p:ph sz="quarter" idx="13" hasCustomPrompt="1"/>
          </p:nvPr>
        </p:nvSpPr>
        <p:spPr>
          <a:xfrm>
            <a:off x="6898" y="4717119"/>
            <a:ext cx="3412976" cy="448816"/>
          </a:xfrm>
        </p:spPr>
        <p:txBody>
          <a:bodyPr anchor="ctr"/>
          <a:lstStyle>
            <a:lvl1pPr marL="0" indent="0" algn="ctr">
              <a:buNone/>
              <a:defRPr sz="788" b="1">
                <a:solidFill>
                  <a:srgbClr val="005D28"/>
                </a:solidFill>
                <a:latin typeface="Arial" panose="020B0604020202020204" pitchFamily="34" charset="0"/>
                <a:cs typeface="Arial" panose="020B0604020202020204" pitchFamily="34" charset="0"/>
              </a:defRPr>
            </a:lvl1pPr>
            <a:lvl2pPr marL="192881" indent="0">
              <a:buNone/>
              <a:defRPr/>
            </a:lvl2pPr>
            <a:lvl3pPr marL="385763" indent="0">
              <a:buNone/>
              <a:defRPr/>
            </a:lvl3pPr>
            <a:lvl4pPr marL="578644" indent="0">
              <a:buNone/>
              <a:defRPr/>
            </a:lvl4pPr>
            <a:lvl5pPr marL="771525" indent="0">
              <a:buNone/>
              <a:defRPr/>
            </a:lvl5pPr>
          </a:lstStyle>
          <a:p>
            <a:pPr lvl="0"/>
            <a:r>
              <a:rPr lang="en-US" dirty="0"/>
              <a:t>Click to enter Date</a:t>
            </a:r>
            <a:endParaRPr lang="en-ZA" dirty="0"/>
          </a:p>
        </p:txBody>
      </p:sp>
    </p:spTree>
    <p:extLst>
      <p:ext uri="{BB962C8B-B14F-4D97-AF65-F5344CB8AC3E}">
        <p14:creationId xmlns:p14="http://schemas.microsoft.com/office/powerpoint/2010/main" xmlns="" val="26572352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1350" b="1">
                <a:solidFill>
                  <a:srgbClr val="F9671C"/>
                </a:solidFill>
                <a:latin typeface="Arial" panose="020B0604020202020204" pitchFamily="34" charset="0"/>
                <a:cs typeface="Arial" panose="020B0604020202020204" pitchFamily="34" charset="0"/>
              </a:defRPr>
            </a:lvl1pPr>
          </a:lstStyle>
          <a:p>
            <a:r>
              <a:rPr lang="en-US" dirty="0"/>
              <a:t>Click to enter Heading</a:t>
            </a:r>
          </a:p>
        </p:txBody>
      </p:sp>
      <p:sp>
        <p:nvSpPr>
          <p:cNvPr id="3" name="Content Placeholder 2"/>
          <p:cNvSpPr>
            <a:spLocks noGrp="1"/>
          </p:cNvSpPr>
          <p:nvPr>
            <p:ph idx="1"/>
          </p:nvPr>
        </p:nvSpPr>
        <p:spPr>
          <a:xfrm>
            <a:off x="628650" y="2060847"/>
            <a:ext cx="7886700" cy="4116115"/>
          </a:xfrm>
        </p:spPr>
        <p:txBody>
          <a:bodyPr/>
          <a:lstStyle>
            <a:lvl1pPr marL="257175" indent="-257175">
              <a:buFont typeface="+mj-lt"/>
              <a:buAutoNum type="arabicPeriod"/>
              <a:defRPr sz="1125">
                <a:latin typeface="Arial" panose="020B0604020202020204" pitchFamily="34" charset="0"/>
                <a:cs typeface="Arial" panose="020B0604020202020204" pitchFamily="34" charset="0"/>
              </a:defRPr>
            </a:lvl1pPr>
            <a:lvl2pPr marL="450056" indent="-257175">
              <a:buFont typeface="+mj-lt"/>
              <a:buAutoNum type="arabicPeriod"/>
              <a:defRPr sz="1125">
                <a:latin typeface="Arial" panose="020B0604020202020204" pitchFamily="34" charset="0"/>
                <a:cs typeface="Arial" panose="020B0604020202020204" pitchFamily="34" charset="0"/>
              </a:defRPr>
            </a:lvl2pPr>
            <a:lvl3pPr marL="642938" indent="-257175">
              <a:buFont typeface="+mj-lt"/>
              <a:buAutoNum type="arabicPeriod"/>
              <a:defRPr sz="1125">
                <a:latin typeface="Arial" panose="020B0604020202020204" pitchFamily="34" charset="0"/>
                <a:cs typeface="Arial" panose="020B0604020202020204" pitchFamily="34" charset="0"/>
              </a:defRPr>
            </a:lvl3pPr>
            <a:lvl4pPr marL="835819" indent="-257175">
              <a:buFont typeface="+mj-lt"/>
              <a:buAutoNum type="arabicPeriod"/>
              <a:defRPr sz="1125">
                <a:latin typeface="Arial" panose="020B0604020202020204" pitchFamily="34" charset="0"/>
                <a:cs typeface="Arial" panose="020B0604020202020204" pitchFamily="34" charset="0"/>
              </a:defRPr>
            </a:lvl4pPr>
            <a:lvl5pPr marL="1028700" indent="-257175">
              <a:buFont typeface="+mj-lt"/>
              <a:buAutoNum type="arabicPeriod"/>
              <a:defRPr sz="1125">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67673147-4C6F-411C-A9BE-6B969405037A}" type="datetime1">
              <a:rPr lang="en-US" altLang="en-US" smtClean="0"/>
              <a:pPr>
                <a:defRPr/>
              </a:pPr>
              <a:t>10/27/2017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8483674" y="6356354"/>
            <a:ext cx="486966" cy="365125"/>
          </a:xfrm>
        </p:spPr>
        <p:txBody>
          <a:bodyPr/>
          <a:lstStyle>
            <a:lvl1pPr>
              <a:defRPr sz="591" b="1">
                <a:solidFill>
                  <a:schemeClr val="tx1"/>
                </a:solidFill>
              </a:defRPr>
            </a:lvl1pPr>
          </a:lstStyle>
          <a:p>
            <a:pPr>
              <a:defRPr/>
            </a:pPr>
            <a:fld id="{7773200B-CD01-40FD-9F7E-DB68DF9A3C84}" type="slidenum">
              <a:rPr lang="en-US" altLang="en-US" smtClean="0"/>
              <a:pPr>
                <a:defRPr/>
              </a:pPr>
              <a:t>‹#›</a:t>
            </a:fld>
            <a:endParaRPr lang="en-US" altLang="en-US" dirty="0"/>
          </a:p>
        </p:txBody>
      </p:sp>
    </p:spTree>
    <p:extLst>
      <p:ext uri="{BB962C8B-B14F-4D97-AF65-F5344CB8AC3E}">
        <p14:creationId xmlns:p14="http://schemas.microsoft.com/office/powerpoint/2010/main" xmlns="" val="37478840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resentation Ou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79E219C6-9DCD-4B25-8045-661A28C93840}" type="datetime1">
              <a:rPr lang="en-US" altLang="en-US" smtClean="0"/>
              <a:pPr>
                <a:defRPr/>
              </a:pPr>
              <a:t>10/27/2017</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8515350" y="6375404"/>
            <a:ext cx="486966" cy="365125"/>
          </a:xfrm>
        </p:spPr>
        <p:txBody>
          <a:bodyPr/>
          <a:lstStyle>
            <a:lvl1pPr>
              <a:defRPr sz="591"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6" name="TextBox 5"/>
          <p:cNvSpPr txBox="1"/>
          <p:nvPr userDrawn="1"/>
        </p:nvSpPr>
        <p:spPr>
          <a:xfrm>
            <a:off x="628650" y="471157"/>
            <a:ext cx="7886700" cy="923330"/>
          </a:xfrm>
          <a:prstGeom prst="rect">
            <a:avLst/>
          </a:prstGeom>
          <a:noFill/>
        </p:spPr>
        <p:txBody>
          <a:bodyPr wrap="square" rtlCol="0" anchor="ctr">
            <a:spAutoFit/>
          </a:bodyPr>
          <a:lstStyle/>
          <a:p>
            <a:pPr algn="ctr"/>
            <a:endParaRPr lang="en-ZA" sz="1350" b="1" dirty="0">
              <a:solidFill>
                <a:srgbClr val="F9671C"/>
              </a:solidFill>
            </a:endParaRPr>
          </a:p>
          <a:p>
            <a:pPr algn="ctr"/>
            <a:r>
              <a:rPr lang="en-ZA" sz="1350" b="1" dirty="0">
                <a:solidFill>
                  <a:srgbClr val="F9671C"/>
                </a:solidFill>
              </a:rPr>
              <a:t>Presentation Outline</a:t>
            </a:r>
          </a:p>
          <a:p>
            <a:pPr algn="ctr"/>
            <a:endParaRPr lang="en-ZA" sz="1350" b="1" dirty="0">
              <a:solidFill>
                <a:srgbClr val="F9671C"/>
              </a:solidFill>
            </a:endParaRPr>
          </a:p>
          <a:p>
            <a:pPr algn="ctr"/>
            <a:endParaRPr lang="en-ZA" sz="1350" b="1" dirty="0">
              <a:solidFill>
                <a:srgbClr val="F9671C"/>
              </a:solidFill>
            </a:endParaRPr>
          </a:p>
        </p:txBody>
      </p:sp>
      <p:sp>
        <p:nvSpPr>
          <p:cNvPr id="10" name="Text Placeholder 9"/>
          <p:cNvSpPr>
            <a:spLocks noGrp="1"/>
          </p:cNvSpPr>
          <p:nvPr>
            <p:ph type="body" sz="quarter" idx="13"/>
          </p:nvPr>
        </p:nvSpPr>
        <p:spPr>
          <a:xfrm>
            <a:off x="692115" y="1412780"/>
            <a:ext cx="7759774" cy="4375645"/>
          </a:xfrm>
        </p:spPr>
        <p:txBody>
          <a:bodyPr/>
          <a:lstStyle>
            <a:lvl1pPr marL="257175" indent="-257175">
              <a:buFont typeface="+mj-lt"/>
              <a:buAutoNum type="arabicPeriod"/>
              <a:defRPr sz="1125">
                <a:latin typeface="Arial" panose="020B0604020202020204" pitchFamily="34" charset="0"/>
                <a:cs typeface="Arial" panose="020B0604020202020204" pitchFamily="34" charset="0"/>
              </a:defRPr>
            </a:lvl1pPr>
            <a:lvl2pPr marL="450056" indent="-257175">
              <a:buFont typeface="+mj-lt"/>
              <a:buAutoNum type="arabicPeriod"/>
              <a:defRPr sz="1125">
                <a:latin typeface="Arial" panose="020B0604020202020204" pitchFamily="34" charset="0"/>
                <a:cs typeface="Arial" panose="020B0604020202020204" pitchFamily="34" charset="0"/>
              </a:defRPr>
            </a:lvl2pPr>
            <a:lvl3pPr marL="642938" indent="-257175">
              <a:buFont typeface="+mj-lt"/>
              <a:buAutoNum type="arabicPeriod"/>
              <a:defRPr sz="1125">
                <a:latin typeface="Arial" panose="020B0604020202020204" pitchFamily="34" charset="0"/>
                <a:cs typeface="Arial" panose="020B0604020202020204" pitchFamily="34" charset="0"/>
              </a:defRPr>
            </a:lvl3pPr>
            <a:lvl4pPr marL="835819" indent="-257175">
              <a:buFont typeface="+mj-lt"/>
              <a:buAutoNum type="arabicPeriod"/>
              <a:defRPr sz="1125">
                <a:latin typeface="Arial" panose="020B0604020202020204" pitchFamily="34" charset="0"/>
                <a:cs typeface="Arial" panose="020B0604020202020204" pitchFamily="34" charset="0"/>
              </a:defRPr>
            </a:lvl4pPr>
            <a:lvl5pPr marL="1028700" indent="-257175">
              <a:buFont typeface="+mj-lt"/>
              <a:buAutoNum type="arabicPeriod"/>
              <a:defRPr sz="1125">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xmlns="" val="38561608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sz="1350" b="1">
                <a:solidFill>
                  <a:srgbClr val="F9671C"/>
                </a:solidFill>
                <a:latin typeface="Arial" panose="020B0604020202020204" pitchFamily="34" charset="0"/>
                <a:cs typeface="Arial" panose="020B0604020202020204" pitchFamily="34" charset="0"/>
              </a:defRPr>
            </a:lvl1pPr>
          </a:lstStyle>
          <a:p>
            <a:r>
              <a:rPr lang="en-US" dirty="0"/>
              <a:t>Click to enter Heading</a:t>
            </a:r>
            <a:endParaRPr lang="en-ZA" dirty="0"/>
          </a:p>
        </p:txBody>
      </p:sp>
      <p:sp>
        <p:nvSpPr>
          <p:cNvPr id="3" name="Date Placeholder 2"/>
          <p:cNvSpPr>
            <a:spLocks noGrp="1"/>
          </p:cNvSpPr>
          <p:nvPr>
            <p:ph type="dt" sz="half" idx="10"/>
          </p:nvPr>
        </p:nvSpPr>
        <p:spPr/>
        <p:txBody>
          <a:bodyPr/>
          <a:lstStyle/>
          <a:p>
            <a:pPr>
              <a:defRPr/>
            </a:pPr>
            <a:fld id="{79E219C6-9DCD-4B25-8045-661A28C93840}" type="datetime1">
              <a:rPr lang="en-US" altLang="en-US" smtClean="0"/>
              <a:pPr>
                <a:defRPr/>
              </a:pPr>
              <a:t>10/27/2017</a:t>
            </a:fld>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a:xfrm>
            <a:off x="8360967" y="6356353"/>
            <a:ext cx="630982" cy="365125"/>
          </a:xfrm>
        </p:spPr>
        <p:txBody>
          <a:bodyPr/>
          <a:lstStyle>
            <a:lvl1pPr>
              <a:defRPr sz="591" b="1">
                <a:solidFill>
                  <a:schemeClr val="tx1"/>
                </a:solidFill>
              </a:defRPr>
            </a:lvl1pPr>
          </a:lstStyle>
          <a:p>
            <a:pPr>
              <a:defRPr/>
            </a:pPr>
            <a:fld id="{7DFFE2B6-938D-47C6-8A9B-DD6FD95CA4F9}" type="slidenum">
              <a:rPr lang="en-US" altLang="en-US" smtClean="0"/>
              <a:pPr>
                <a:defRPr/>
              </a:pPr>
              <a:t>‹#›</a:t>
            </a:fld>
            <a:endParaRPr lang="en-US" altLang="en-US" dirty="0"/>
          </a:p>
        </p:txBody>
      </p:sp>
      <p:sp>
        <p:nvSpPr>
          <p:cNvPr id="7" name="Content Placeholder 6"/>
          <p:cNvSpPr>
            <a:spLocks noGrp="1"/>
          </p:cNvSpPr>
          <p:nvPr>
            <p:ph sz="quarter" idx="13"/>
          </p:nvPr>
        </p:nvSpPr>
        <p:spPr>
          <a:xfrm>
            <a:off x="628650" y="2060848"/>
            <a:ext cx="8047806" cy="4104456"/>
          </a:xfrm>
        </p:spPr>
        <p:txBody>
          <a:bodyPr/>
          <a:lstStyle>
            <a:lvl1pPr>
              <a:defRPr sz="1125">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1125">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xmlns="" val="22075669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9448" y="1052737"/>
            <a:ext cx="7886700" cy="1728192"/>
          </a:xfrm>
        </p:spPr>
        <p:txBody>
          <a:bodyPr anchor="ctr"/>
          <a:lstStyle>
            <a:lvl1pPr algn="ctr">
              <a:defRPr sz="1350" b="1">
                <a:solidFill>
                  <a:srgbClr val="F9671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23888" y="3284984"/>
            <a:ext cx="7886700" cy="2592288"/>
          </a:xfrm>
        </p:spPr>
        <p:txBody>
          <a:bodyPr/>
          <a:lstStyle>
            <a:lvl1pPr marL="192881" indent="-192881">
              <a:buFont typeface="Arial" panose="020B0604020202020204" pitchFamily="34" charset="0"/>
              <a:buChar char="•"/>
              <a:defRPr sz="1125">
                <a:solidFill>
                  <a:schemeClr val="tx1"/>
                </a:solidFill>
                <a:latin typeface="Arial" panose="020B0604020202020204" pitchFamily="34" charset="0"/>
                <a:cs typeface="Arial" panose="020B0604020202020204" pitchFamily="34" charset="0"/>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7FDB954-5FC1-4E57-BE9D-6F3CA8B59496}" type="datetime1">
              <a:rPr lang="en-US" altLang="en-US" smtClean="0"/>
              <a:pPr>
                <a:defRPr/>
              </a:pPr>
              <a:t>10/27/2017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8316416" y="6350004"/>
            <a:ext cx="702990" cy="365125"/>
          </a:xfrm>
        </p:spPr>
        <p:txBody>
          <a:bodyPr/>
          <a:lstStyle>
            <a:lvl1pPr>
              <a:defRPr sz="591" b="1">
                <a:solidFill>
                  <a:schemeClr val="tx1"/>
                </a:solidFill>
              </a:defRPr>
            </a:lvl1pPr>
          </a:lstStyle>
          <a:p>
            <a:pPr>
              <a:defRPr/>
            </a:pPr>
            <a:fld id="{BC9634C8-74A5-40CB-934A-CD2A3BFAA19A}" type="slidenum">
              <a:rPr lang="en-US" altLang="en-US" smtClean="0"/>
              <a:pPr>
                <a:defRPr/>
              </a:pPr>
              <a:t>‹#›</a:t>
            </a:fld>
            <a:endParaRPr lang="en-US" altLang="en-US" dirty="0"/>
          </a:p>
        </p:txBody>
      </p:sp>
    </p:spTree>
    <p:extLst>
      <p:ext uri="{BB962C8B-B14F-4D97-AF65-F5344CB8AC3E}">
        <p14:creationId xmlns:p14="http://schemas.microsoft.com/office/powerpoint/2010/main" xmlns="" val="35729880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1350" b="1">
                <a:solidFill>
                  <a:srgbClr val="F9671C"/>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sz="1125">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1125">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sz="1125">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1125">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F200377-9DA1-4FD9-BFAF-7F0ACE404FF3}" type="datetime1">
              <a:rPr lang="en-US" altLang="en-US" smtClean="0"/>
              <a:pPr>
                <a:defRPr/>
              </a:pPr>
              <a:t>10/27/2017</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ltLang="en-US" dirty="0"/>
          </a:p>
        </p:txBody>
      </p:sp>
      <p:sp>
        <p:nvSpPr>
          <p:cNvPr id="7" name="Slide Number Placeholder 5"/>
          <p:cNvSpPr>
            <a:spLocks noGrp="1"/>
          </p:cNvSpPr>
          <p:nvPr>
            <p:ph type="sldNum" sz="quarter" idx="12"/>
          </p:nvPr>
        </p:nvSpPr>
        <p:spPr>
          <a:xfrm>
            <a:off x="8500566" y="6362704"/>
            <a:ext cx="486966" cy="365125"/>
          </a:xfrm>
        </p:spPr>
        <p:txBody>
          <a:bodyPr/>
          <a:lstStyle>
            <a:lvl1pPr>
              <a:defRPr sz="591" b="1">
                <a:solidFill>
                  <a:schemeClr val="tx1"/>
                </a:solidFill>
              </a:defRPr>
            </a:lvl1pPr>
          </a:lstStyle>
          <a:p>
            <a:pPr>
              <a:defRPr/>
            </a:pPr>
            <a:fld id="{7D1B44E7-E1DC-4BA0-A8D3-21BCA9610FFD}" type="slidenum">
              <a:rPr lang="en-US" altLang="en-US" smtClean="0"/>
              <a:pPr>
                <a:defRPr/>
              </a:pPr>
              <a:t>‹#›</a:t>
            </a:fld>
            <a:endParaRPr lang="en-US" altLang="en-US" dirty="0"/>
          </a:p>
        </p:txBody>
      </p:sp>
    </p:spTree>
    <p:extLst>
      <p:ext uri="{BB962C8B-B14F-4D97-AF65-F5344CB8AC3E}">
        <p14:creationId xmlns:p14="http://schemas.microsoft.com/office/powerpoint/2010/main" xmlns="" val="42097794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9"/>
            <a:ext cx="7886700" cy="1325563"/>
          </a:xfrm>
        </p:spPr>
        <p:txBody>
          <a:bodyPr/>
          <a:lstStyle>
            <a:lvl1pPr algn="ctr">
              <a:defRPr sz="1350" b="1">
                <a:solidFill>
                  <a:srgbClr val="F9671C"/>
                </a:solidFill>
                <a:latin typeface="Arial" panose="020B0604020202020204" pitchFamily="34" charset="0"/>
                <a:cs typeface="Arial" panose="020B0604020202020204" pitchFamily="34" charset="0"/>
              </a:defRPr>
            </a:lvl1pPr>
          </a:lstStyle>
          <a:p>
            <a:r>
              <a:rPr lang="en-US" dirty="0"/>
              <a:t>Click to enter Heading</a:t>
            </a:r>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1125" b="1">
                <a:latin typeface="Arial" panose="020B0604020202020204" pitchFamily="34" charset="0"/>
                <a:cs typeface="Arial" panose="020B0604020202020204" pitchFamily="34" charset="0"/>
              </a:defRPr>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enter sub-heading 1</a:t>
            </a:r>
          </a:p>
        </p:txBody>
      </p:sp>
      <p:sp>
        <p:nvSpPr>
          <p:cNvPr id="4" name="Content Placeholder 3"/>
          <p:cNvSpPr>
            <a:spLocks noGrp="1"/>
          </p:cNvSpPr>
          <p:nvPr>
            <p:ph sz="half" idx="2"/>
          </p:nvPr>
        </p:nvSpPr>
        <p:spPr>
          <a:xfrm>
            <a:off x="629842" y="2505075"/>
            <a:ext cx="3868340" cy="3684588"/>
          </a:xfrm>
        </p:spPr>
        <p:txBody>
          <a:bodyPr/>
          <a:lstStyle>
            <a:lvl1pPr>
              <a:defRPr sz="1125">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1125">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2" y="1681163"/>
            <a:ext cx="3887391" cy="823912"/>
          </a:xfrm>
        </p:spPr>
        <p:txBody>
          <a:bodyPr anchor="b"/>
          <a:lstStyle>
            <a:lvl1pPr marL="0" indent="0">
              <a:buNone/>
              <a:defRPr sz="1125" b="1">
                <a:latin typeface="Arial" panose="020B0604020202020204" pitchFamily="34" charset="0"/>
                <a:cs typeface="Arial" panose="020B0604020202020204" pitchFamily="34" charset="0"/>
              </a:defRPr>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enter sub-heading 2</a:t>
            </a:r>
          </a:p>
        </p:txBody>
      </p:sp>
      <p:sp>
        <p:nvSpPr>
          <p:cNvPr id="6" name="Content Placeholder 5"/>
          <p:cNvSpPr>
            <a:spLocks noGrp="1"/>
          </p:cNvSpPr>
          <p:nvPr>
            <p:ph sz="quarter" idx="4"/>
          </p:nvPr>
        </p:nvSpPr>
        <p:spPr>
          <a:xfrm>
            <a:off x="4629152" y="2505075"/>
            <a:ext cx="3887391" cy="3684588"/>
          </a:xfrm>
        </p:spPr>
        <p:txBody>
          <a:bodyPr/>
          <a:lstStyle>
            <a:lvl1pPr>
              <a:defRPr sz="1125">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1125">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fld id="{27842548-84F6-42CB-9865-ED31DA31A4AC}" type="datetime1">
              <a:rPr lang="en-US" altLang="en-US" smtClean="0"/>
              <a:pPr>
                <a:defRPr/>
              </a:pPr>
              <a:t>10/27/2017</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ltLang="en-US" dirty="0"/>
          </a:p>
        </p:txBody>
      </p:sp>
      <p:sp>
        <p:nvSpPr>
          <p:cNvPr id="9" name="Slide Number Placeholder 5"/>
          <p:cNvSpPr>
            <a:spLocks noGrp="1"/>
          </p:cNvSpPr>
          <p:nvPr>
            <p:ph type="sldNum" sz="quarter" idx="12"/>
          </p:nvPr>
        </p:nvSpPr>
        <p:spPr>
          <a:xfrm>
            <a:off x="8676457" y="6356354"/>
            <a:ext cx="342950" cy="365125"/>
          </a:xfrm>
        </p:spPr>
        <p:txBody>
          <a:bodyPr/>
          <a:lstStyle>
            <a:lvl1pPr>
              <a:defRPr sz="591" b="1"/>
            </a:lvl1pPr>
          </a:lstStyle>
          <a:p>
            <a:pPr>
              <a:defRPr/>
            </a:pPr>
            <a:fld id="{806F8076-3A8E-4B46-B4F5-C8C360422376}" type="slidenum">
              <a:rPr lang="en-US" altLang="en-US" smtClean="0"/>
              <a:pPr>
                <a:defRPr/>
              </a:pPr>
              <a:t>‹#›</a:t>
            </a:fld>
            <a:endParaRPr lang="en-US" altLang="en-US" dirty="0"/>
          </a:p>
        </p:txBody>
      </p:sp>
    </p:spTree>
    <p:extLst>
      <p:ext uri="{BB962C8B-B14F-4D97-AF65-F5344CB8AC3E}">
        <p14:creationId xmlns:p14="http://schemas.microsoft.com/office/powerpoint/2010/main" xmlns="" val="291666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10.xml"/><Relationship Id="rId4" Type="http://schemas.openxmlformats.org/officeDocument/2006/relationships/slideLayout" Target="../slideLayouts/slideLayout4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theme" Target="../theme/theme11.xml"/><Relationship Id="rId4" Type="http://schemas.openxmlformats.org/officeDocument/2006/relationships/slideLayout" Target="../slideLayouts/slideLayout5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12.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13.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14.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15.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5.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6.xml"/><Relationship Id="rId4"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7.xml"/><Relationship Id="rId4" Type="http://schemas.openxmlformats.org/officeDocument/2006/relationships/slideLayout" Target="../slideLayouts/slideLayout3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8.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theme" Target="../theme/theme9.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EB8C9A0F-6FDC-479E-AAB4-6AB59183F3C2}" type="datetime1">
              <a:rPr lang="en-US" smtClean="0"/>
              <a:pPr/>
              <a:t>10/27/2017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756BDBC-77CC-4034-B308-3F9AF40AAF6B}"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047051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48"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491"/>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228600" y="1219200"/>
            <a:ext cx="8686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defTabSz="914400" fontAlgn="auto">
              <a:spcBef>
                <a:spcPts val="0"/>
              </a:spcBef>
              <a:spcAft>
                <a:spcPts val="0"/>
              </a:spcAft>
            </a:pPr>
            <a:endParaRPr lang="en-ZA">
              <a:solidFill>
                <a:srgbClr val="000000"/>
              </a:solidFill>
              <a:latin typeface="Arial"/>
              <a:ea typeface="+mn-ea"/>
            </a:endParaRPr>
          </a:p>
        </p:txBody>
      </p:sp>
      <p:sp>
        <p:nvSpPr>
          <p:cNvPr id="1029" name="Rectangle 5"/>
          <p:cNvSpPr>
            <a:spLocks noGrp="1" noChangeArrowheads="1"/>
          </p:cNvSpPr>
          <p:nvPr>
            <p:ph type="ftr" sz="quarter" idx="3"/>
          </p:nvPr>
        </p:nvSpPr>
        <p:spPr bwMode="auto">
          <a:xfrm>
            <a:off x="3124200" y="6248400"/>
            <a:ext cx="2895600" cy="339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dirty="0" smtClean="0"/>
            </a:lvl1pPr>
          </a:lstStyle>
          <a:p>
            <a:pPr defTabSz="914400" fontAlgn="auto">
              <a:spcBef>
                <a:spcPts val="0"/>
              </a:spcBef>
              <a:spcAft>
                <a:spcPts val="0"/>
              </a:spcAft>
            </a:pPr>
            <a:r>
              <a:rPr lang="en-ZA">
                <a:solidFill>
                  <a:srgbClr val="000000"/>
                </a:solidFill>
                <a:latin typeface="Arial"/>
                <a:ea typeface="+mn-ea"/>
              </a:rPr>
              <a:t>SECRET</a:t>
            </a:r>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auto">
              <a:spcBef>
                <a:spcPts val="0"/>
              </a:spcBef>
              <a:spcAft>
                <a:spcPts val="0"/>
              </a:spcAft>
            </a:pPr>
            <a:fld id="{EA39615D-1C02-4900-BAA9-ADAA879A0238}" type="slidenum">
              <a:rPr lang="en-ZA" smtClean="0">
                <a:solidFill>
                  <a:srgbClr val="000000"/>
                </a:solidFill>
                <a:latin typeface="Arial"/>
                <a:ea typeface="+mn-ea"/>
              </a:rPr>
              <a:pPr defTabSz="914400" fontAlgn="auto">
                <a:spcBef>
                  <a:spcPts val="0"/>
                </a:spcBef>
                <a:spcAft>
                  <a:spcPts val="0"/>
                </a:spcAft>
              </a:pPr>
              <a:t>‹#›</a:t>
            </a:fld>
            <a:endParaRPr lang="en-ZA" dirty="0">
              <a:solidFill>
                <a:srgbClr val="000000"/>
              </a:solidFill>
              <a:latin typeface="Arial"/>
              <a:ea typeface="+mn-ea"/>
            </a:endParaRPr>
          </a:p>
        </p:txBody>
      </p:sp>
    </p:spTree>
    <p:extLst>
      <p:ext uri="{BB962C8B-B14F-4D97-AF65-F5344CB8AC3E}">
        <p14:creationId xmlns:p14="http://schemas.microsoft.com/office/powerpoint/2010/main" xmlns="" val="157053904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p:timing>
    <p:tnLst>
      <p:par>
        <p:cTn id="1" dur="indefinite" restart="never" nodeType="tmRoot"/>
      </p:par>
    </p:tnLst>
  </p:timing>
  <p:hf hdr="0" dt="0"/>
  <p:txStyles>
    <p:titleStyle>
      <a:lvl1pPr algn="l" rtl="0" eaLnBrk="1" fontAlgn="base" hangingPunct="1">
        <a:spcBef>
          <a:spcPct val="0"/>
        </a:spcBef>
        <a:spcAft>
          <a:spcPct val="0"/>
        </a:spcAft>
        <a:defRPr lang="en-US" sz="3800" b="1" dirty="0" smtClean="0">
          <a:solidFill>
            <a:schemeClr val="tx2"/>
          </a:solidFill>
          <a:latin typeface="Cambria" pitchFamily="18"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6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491"/>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228600" y="1219200"/>
            <a:ext cx="8686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defTabSz="914400" fontAlgn="auto">
              <a:spcBef>
                <a:spcPts val="0"/>
              </a:spcBef>
              <a:spcAft>
                <a:spcPts val="0"/>
              </a:spcAft>
            </a:pPr>
            <a:endParaRPr lang="en-ZA">
              <a:solidFill>
                <a:srgbClr val="000000"/>
              </a:solidFill>
              <a:latin typeface="Arial"/>
              <a:ea typeface="+mn-ea"/>
            </a:endParaRPr>
          </a:p>
        </p:txBody>
      </p:sp>
      <p:sp>
        <p:nvSpPr>
          <p:cNvPr id="1029" name="Rectangle 5"/>
          <p:cNvSpPr>
            <a:spLocks noGrp="1" noChangeArrowheads="1"/>
          </p:cNvSpPr>
          <p:nvPr>
            <p:ph type="ftr" sz="quarter" idx="3"/>
          </p:nvPr>
        </p:nvSpPr>
        <p:spPr bwMode="auto">
          <a:xfrm>
            <a:off x="3124200" y="6248400"/>
            <a:ext cx="2895600" cy="339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dirty="0" smtClean="0"/>
            </a:lvl1pPr>
          </a:lstStyle>
          <a:p>
            <a:pPr defTabSz="914400" fontAlgn="auto">
              <a:spcBef>
                <a:spcPts val="0"/>
              </a:spcBef>
              <a:spcAft>
                <a:spcPts val="0"/>
              </a:spcAft>
            </a:pPr>
            <a:r>
              <a:rPr lang="en-ZA">
                <a:solidFill>
                  <a:srgbClr val="000000"/>
                </a:solidFill>
                <a:latin typeface="Arial"/>
                <a:ea typeface="+mn-ea"/>
              </a:rPr>
              <a:t>SECRET</a:t>
            </a:r>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auto">
              <a:spcBef>
                <a:spcPts val="0"/>
              </a:spcBef>
              <a:spcAft>
                <a:spcPts val="0"/>
              </a:spcAft>
            </a:pPr>
            <a:fld id="{EA39615D-1C02-4900-BAA9-ADAA879A0238}" type="slidenum">
              <a:rPr lang="en-ZA" smtClean="0">
                <a:solidFill>
                  <a:srgbClr val="000000"/>
                </a:solidFill>
                <a:latin typeface="Arial"/>
                <a:ea typeface="+mn-ea"/>
              </a:rPr>
              <a:pPr defTabSz="914400" fontAlgn="auto">
                <a:spcBef>
                  <a:spcPts val="0"/>
                </a:spcBef>
                <a:spcAft>
                  <a:spcPts val="0"/>
                </a:spcAft>
              </a:pPr>
              <a:t>‹#›</a:t>
            </a:fld>
            <a:endParaRPr lang="en-ZA" dirty="0">
              <a:solidFill>
                <a:srgbClr val="000000"/>
              </a:solidFill>
              <a:latin typeface="Arial"/>
              <a:ea typeface="+mn-ea"/>
            </a:endParaRPr>
          </a:p>
        </p:txBody>
      </p:sp>
    </p:spTree>
    <p:extLst>
      <p:ext uri="{BB962C8B-B14F-4D97-AF65-F5344CB8AC3E}">
        <p14:creationId xmlns:p14="http://schemas.microsoft.com/office/powerpoint/2010/main" xmlns="" val="156777101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Lst>
  <p:timing>
    <p:tnLst>
      <p:par>
        <p:cTn id="1" dur="indefinite" restart="never" nodeType="tmRoot"/>
      </p:par>
    </p:tnLst>
  </p:timing>
  <p:hf hdr="0" dt="0"/>
  <p:txStyles>
    <p:titleStyle>
      <a:lvl1pPr algn="l" rtl="0" eaLnBrk="1" fontAlgn="base" hangingPunct="1">
        <a:spcBef>
          <a:spcPct val="0"/>
        </a:spcBef>
        <a:spcAft>
          <a:spcPct val="0"/>
        </a:spcAft>
        <a:defRPr lang="en-US" sz="3800" b="1" dirty="0" smtClean="0">
          <a:solidFill>
            <a:schemeClr val="tx2"/>
          </a:solidFill>
          <a:latin typeface="Cambria" pitchFamily="18"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6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9E219C6-9DCD-4B25-8045-661A28C93840}" type="datetime1">
              <a:rPr lang="en-US" altLang="en-US" smtClean="0"/>
              <a:pPr>
                <a:defRPr/>
              </a:pPr>
              <a:t>10/27/2017</a:t>
            </a:fld>
            <a:endParaRPr lang="en-US" alt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DFFE2B6-938D-47C6-8A9B-DD6FD95CA4F9}" type="slidenum">
              <a:rPr lang="en-US" altLang="en-US"/>
              <a:pPr>
                <a:defRPr/>
              </a:pPr>
              <a:t>‹#›</a:t>
            </a:fld>
            <a:endParaRPr lang="en-US" altLang="en-US" dirty="0"/>
          </a:p>
        </p:txBody>
      </p:sp>
    </p:spTree>
    <p:extLst>
      <p:ext uri="{BB962C8B-B14F-4D97-AF65-F5344CB8AC3E}">
        <p14:creationId xmlns:p14="http://schemas.microsoft.com/office/powerpoint/2010/main" xmlns="" val="266424254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62543-1F59-44A5-B3F6-A7C66CF934E4}" type="datetimeFigureOut">
              <a:rPr lang="en-US" smtClean="0"/>
              <a:pPr/>
              <a:t>10/27/2017</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B8627-D7C0-4225-BA90-2CDAF427A83C}" type="slidenum">
              <a:rPr lang="en-ZA" smtClean="0"/>
              <a:pPr/>
              <a:t>‹#›</a:t>
            </a:fld>
            <a:endParaRPr lang="en-ZA"/>
          </a:p>
        </p:txBody>
      </p:sp>
    </p:spTree>
    <p:extLst>
      <p:ext uri="{BB962C8B-B14F-4D97-AF65-F5344CB8AC3E}">
        <p14:creationId xmlns:p14="http://schemas.microsoft.com/office/powerpoint/2010/main" xmlns="" val="181943752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7"/>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79E219C6-9DCD-4B25-8045-661A28C93840}" type="datetime1">
              <a:rPr lang="en-US" altLang="en-US" smtClean="0"/>
              <a:pPr>
                <a:defRPr/>
              </a:pPr>
              <a:t>10/27/2017</a:t>
            </a:fld>
            <a:endParaRPr lang="en-US" altLang="en-US" dirty="0"/>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7DFFE2B6-938D-47C6-8A9B-DD6FD95CA4F9}" type="slidenum">
              <a:rPr lang="en-US" altLang="en-US"/>
              <a:pPr>
                <a:defRPr/>
              </a:pPr>
              <a:t>‹#›</a:t>
            </a:fld>
            <a:endParaRPr lang="en-US" altLang="en-US" dirty="0"/>
          </a:p>
        </p:txBody>
      </p:sp>
    </p:spTree>
    <p:extLst>
      <p:ext uri="{BB962C8B-B14F-4D97-AF65-F5344CB8AC3E}">
        <p14:creationId xmlns:p14="http://schemas.microsoft.com/office/powerpoint/2010/main" xmlns="" val="41160335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Lst>
  <p:hf hdr="0" ftr="0" dt="0"/>
  <p:txStyles>
    <p:titleStyle>
      <a:lvl1pPr algn="l" defTabSz="514350" rtl="0" eaLnBrk="0" fontAlgn="base" hangingPunct="0">
        <a:lnSpc>
          <a:spcPct val="90000"/>
        </a:lnSpc>
        <a:spcBef>
          <a:spcPct val="0"/>
        </a:spcBef>
        <a:spcAft>
          <a:spcPct val="0"/>
        </a:spcAft>
        <a:defRPr sz="2475" kern="1200">
          <a:solidFill>
            <a:schemeClr val="tx1"/>
          </a:solidFill>
          <a:latin typeface="+mj-lt"/>
          <a:ea typeface="+mj-ea"/>
          <a:cs typeface="+mj-cs"/>
        </a:defRPr>
      </a:lvl1pPr>
      <a:lvl2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2pPr>
      <a:lvl3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3pPr>
      <a:lvl4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4pPr>
      <a:lvl5pPr algn="l" defTabSz="514350" rtl="0" eaLnBrk="0" fontAlgn="base" hangingPunct="0">
        <a:lnSpc>
          <a:spcPct val="90000"/>
        </a:lnSpc>
        <a:spcBef>
          <a:spcPct val="0"/>
        </a:spcBef>
        <a:spcAft>
          <a:spcPct val="0"/>
        </a:spcAft>
        <a:defRPr sz="2475">
          <a:solidFill>
            <a:schemeClr val="tx1"/>
          </a:solidFill>
          <a:latin typeface="Calibri Light" panose="020F0302020204030204" pitchFamily="34" charset="0"/>
        </a:defRPr>
      </a:lvl5pPr>
      <a:lvl6pPr marL="342900" algn="l" defTabSz="514350" rtl="0" fontAlgn="base">
        <a:lnSpc>
          <a:spcPct val="90000"/>
        </a:lnSpc>
        <a:spcBef>
          <a:spcPct val="0"/>
        </a:spcBef>
        <a:spcAft>
          <a:spcPct val="0"/>
        </a:spcAft>
        <a:defRPr sz="2475">
          <a:solidFill>
            <a:schemeClr val="tx1"/>
          </a:solidFill>
          <a:latin typeface="Calibri Light" panose="020F0302020204030204" pitchFamily="34" charset="0"/>
        </a:defRPr>
      </a:lvl6pPr>
      <a:lvl7pPr marL="685800" algn="l" defTabSz="514350" rtl="0" fontAlgn="base">
        <a:lnSpc>
          <a:spcPct val="90000"/>
        </a:lnSpc>
        <a:spcBef>
          <a:spcPct val="0"/>
        </a:spcBef>
        <a:spcAft>
          <a:spcPct val="0"/>
        </a:spcAft>
        <a:defRPr sz="2475">
          <a:solidFill>
            <a:schemeClr val="tx1"/>
          </a:solidFill>
          <a:latin typeface="Calibri Light" panose="020F0302020204030204" pitchFamily="34" charset="0"/>
        </a:defRPr>
      </a:lvl7pPr>
      <a:lvl8pPr marL="1028700" algn="l" defTabSz="514350" rtl="0" fontAlgn="base">
        <a:lnSpc>
          <a:spcPct val="90000"/>
        </a:lnSpc>
        <a:spcBef>
          <a:spcPct val="0"/>
        </a:spcBef>
        <a:spcAft>
          <a:spcPct val="0"/>
        </a:spcAft>
        <a:defRPr sz="2475">
          <a:solidFill>
            <a:schemeClr val="tx1"/>
          </a:solidFill>
          <a:latin typeface="Calibri Light" panose="020F0302020204030204" pitchFamily="34" charset="0"/>
        </a:defRPr>
      </a:lvl8pPr>
      <a:lvl9pPr marL="1371600" algn="l" defTabSz="514350" rtl="0" fontAlgn="base">
        <a:lnSpc>
          <a:spcPct val="90000"/>
        </a:lnSpc>
        <a:spcBef>
          <a:spcPct val="0"/>
        </a:spcBef>
        <a:spcAft>
          <a:spcPct val="0"/>
        </a:spcAft>
        <a:defRPr sz="2475">
          <a:solidFill>
            <a:schemeClr val="tx1"/>
          </a:solidFill>
          <a:latin typeface="Calibri Light" panose="020F0302020204030204" pitchFamily="34" charset="0"/>
        </a:defRPr>
      </a:lvl9pPr>
    </p:titleStyle>
    <p:bodyStyle>
      <a:lvl1pPr marL="128588" indent="-128588" algn="l" defTabSz="514350" rtl="0" eaLnBrk="0" fontAlgn="base" hangingPunct="0">
        <a:lnSpc>
          <a:spcPct val="90000"/>
        </a:lnSpc>
        <a:spcBef>
          <a:spcPts val="563"/>
        </a:spcBef>
        <a:spcAft>
          <a:spcPct val="0"/>
        </a:spcAft>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0" fontAlgn="base" hangingPunct="0">
        <a:lnSpc>
          <a:spcPct val="90000"/>
        </a:lnSpc>
        <a:spcBef>
          <a:spcPts val="281"/>
        </a:spcBef>
        <a:spcAft>
          <a:spcPct val="0"/>
        </a:spcAft>
        <a:buFont typeface="Arial" panose="020B0604020202020204" pitchFamily="34" charset="0"/>
        <a:buChar char="•"/>
        <a:defRPr kern="1200">
          <a:solidFill>
            <a:schemeClr val="tx1"/>
          </a:solidFill>
          <a:latin typeface="+mn-lt"/>
          <a:ea typeface="+mn-ea"/>
          <a:cs typeface="+mn-cs"/>
        </a:defRPr>
      </a:lvl2pPr>
      <a:lvl3pPr marL="642938" indent="-128588" algn="l" defTabSz="514350" rtl="0" eaLnBrk="0" fontAlgn="base" hangingPunct="0">
        <a:lnSpc>
          <a:spcPct val="90000"/>
        </a:lnSpc>
        <a:spcBef>
          <a:spcPts val="281"/>
        </a:spcBef>
        <a:spcAft>
          <a:spcPct val="0"/>
        </a:spcAft>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4pPr>
      <a:lvl5pPr marL="1157288" indent="-128588" algn="l" defTabSz="51435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506">
                <a:solidFill>
                  <a:schemeClr val="tx1">
                    <a:tint val="75000"/>
                  </a:schemeClr>
                </a:solidFill>
              </a:defRPr>
            </a:lvl1pPr>
          </a:lstStyle>
          <a:p>
            <a:pPr>
              <a:defRPr/>
            </a:pPr>
            <a:fld id="{79E219C6-9DCD-4B25-8045-661A28C93840}" type="datetime1">
              <a:rPr lang="en-US" altLang="en-US" smtClean="0"/>
              <a:pPr>
                <a:defRPr/>
              </a:pPr>
              <a:t>10/27/2017</a:t>
            </a:fld>
            <a:endParaRPr lang="en-US" altLang="en-US" dirty="0"/>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a:defRPr sz="506">
                <a:solidFill>
                  <a:schemeClr val="tx1">
                    <a:tint val="75000"/>
                  </a:schemeClr>
                </a:solidFill>
              </a:defRPr>
            </a:lvl1pPr>
          </a:lstStyle>
          <a:p>
            <a:pPr>
              <a:defRPr/>
            </a:pPr>
            <a:endParaRPr lang="en-US" altLang="en-US" dirty="0"/>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506">
                <a:solidFill>
                  <a:schemeClr val="tx1">
                    <a:tint val="75000"/>
                  </a:schemeClr>
                </a:solidFill>
              </a:defRPr>
            </a:lvl1pPr>
          </a:lstStyle>
          <a:p>
            <a:pPr>
              <a:defRPr/>
            </a:pPr>
            <a:fld id="{7DFFE2B6-938D-47C6-8A9B-DD6FD95CA4F9}" type="slidenum">
              <a:rPr lang="en-US" altLang="en-US"/>
              <a:pPr>
                <a:defRPr/>
              </a:pPr>
              <a:t>‹#›</a:t>
            </a:fld>
            <a:endParaRPr lang="en-US" altLang="en-US" dirty="0"/>
          </a:p>
        </p:txBody>
      </p:sp>
    </p:spTree>
    <p:extLst>
      <p:ext uri="{BB962C8B-B14F-4D97-AF65-F5344CB8AC3E}">
        <p14:creationId xmlns:p14="http://schemas.microsoft.com/office/powerpoint/2010/main" xmlns="" val="398214783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Lst>
  <p:hf hdr="0" ftr="0" dt="0"/>
  <p:txStyles>
    <p:titleStyle>
      <a:lvl1pPr algn="l" defTabSz="385763" rtl="0" eaLnBrk="0" fontAlgn="base" hangingPunct="0">
        <a:lnSpc>
          <a:spcPct val="90000"/>
        </a:lnSpc>
        <a:spcBef>
          <a:spcPct val="0"/>
        </a:spcBef>
        <a:spcAft>
          <a:spcPct val="0"/>
        </a:spcAft>
        <a:defRPr sz="1856" kern="1200">
          <a:solidFill>
            <a:schemeClr val="tx1"/>
          </a:solidFill>
          <a:latin typeface="+mj-lt"/>
          <a:ea typeface="+mj-ea"/>
          <a:cs typeface="+mj-cs"/>
        </a:defRPr>
      </a:lvl1pPr>
      <a:lvl2pPr algn="l" defTabSz="385763" rtl="0" eaLnBrk="0" fontAlgn="base" hangingPunct="0">
        <a:lnSpc>
          <a:spcPct val="90000"/>
        </a:lnSpc>
        <a:spcBef>
          <a:spcPct val="0"/>
        </a:spcBef>
        <a:spcAft>
          <a:spcPct val="0"/>
        </a:spcAft>
        <a:defRPr sz="1856">
          <a:solidFill>
            <a:schemeClr val="tx1"/>
          </a:solidFill>
          <a:latin typeface="Calibri Light" panose="020F0302020204030204" pitchFamily="34" charset="0"/>
        </a:defRPr>
      </a:lvl2pPr>
      <a:lvl3pPr algn="l" defTabSz="385763" rtl="0" eaLnBrk="0" fontAlgn="base" hangingPunct="0">
        <a:lnSpc>
          <a:spcPct val="90000"/>
        </a:lnSpc>
        <a:spcBef>
          <a:spcPct val="0"/>
        </a:spcBef>
        <a:spcAft>
          <a:spcPct val="0"/>
        </a:spcAft>
        <a:defRPr sz="1856">
          <a:solidFill>
            <a:schemeClr val="tx1"/>
          </a:solidFill>
          <a:latin typeface="Calibri Light" panose="020F0302020204030204" pitchFamily="34" charset="0"/>
        </a:defRPr>
      </a:lvl3pPr>
      <a:lvl4pPr algn="l" defTabSz="385763" rtl="0" eaLnBrk="0" fontAlgn="base" hangingPunct="0">
        <a:lnSpc>
          <a:spcPct val="90000"/>
        </a:lnSpc>
        <a:spcBef>
          <a:spcPct val="0"/>
        </a:spcBef>
        <a:spcAft>
          <a:spcPct val="0"/>
        </a:spcAft>
        <a:defRPr sz="1856">
          <a:solidFill>
            <a:schemeClr val="tx1"/>
          </a:solidFill>
          <a:latin typeface="Calibri Light" panose="020F0302020204030204" pitchFamily="34" charset="0"/>
        </a:defRPr>
      </a:lvl4pPr>
      <a:lvl5pPr algn="l" defTabSz="385763" rtl="0" eaLnBrk="0" fontAlgn="base" hangingPunct="0">
        <a:lnSpc>
          <a:spcPct val="90000"/>
        </a:lnSpc>
        <a:spcBef>
          <a:spcPct val="0"/>
        </a:spcBef>
        <a:spcAft>
          <a:spcPct val="0"/>
        </a:spcAft>
        <a:defRPr sz="1856">
          <a:solidFill>
            <a:schemeClr val="tx1"/>
          </a:solidFill>
          <a:latin typeface="Calibri Light" panose="020F0302020204030204" pitchFamily="34" charset="0"/>
        </a:defRPr>
      </a:lvl5pPr>
      <a:lvl6pPr marL="257175" algn="l" defTabSz="385763" rtl="0" fontAlgn="base">
        <a:lnSpc>
          <a:spcPct val="90000"/>
        </a:lnSpc>
        <a:spcBef>
          <a:spcPct val="0"/>
        </a:spcBef>
        <a:spcAft>
          <a:spcPct val="0"/>
        </a:spcAft>
        <a:defRPr sz="1856">
          <a:solidFill>
            <a:schemeClr val="tx1"/>
          </a:solidFill>
          <a:latin typeface="Calibri Light" panose="020F0302020204030204" pitchFamily="34" charset="0"/>
        </a:defRPr>
      </a:lvl6pPr>
      <a:lvl7pPr marL="514350" algn="l" defTabSz="385763" rtl="0" fontAlgn="base">
        <a:lnSpc>
          <a:spcPct val="90000"/>
        </a:lnSpc>
        <a:spcBef>
          <a:spcPct val="0"/>
        </a:spcBef>
        <a:spcAft>
          <a:spcPct val="0"/>
        </a:spcAft>
        <a:defRPr sz="1856">
          <a:solidFill>
            <a:schemeClr val="tx1"/>
          </a:solidFill>
          <a:latin typeface="Calibri Light" panose="020F0302020204030204" pitchFamily="34" charset="0"/>
        </a:defRPr>
      </a:lvl7pPr>
      <a:lvl8pPr marL="771525" algn="l" defTabSz="385763" rtl="0" fontAlgn="base">
        <a:lnSpc>
          <a:spcPct val="90000"/>
        </a:lnSpc>
        <a:spcBef>
          <a:spcPct val="0"/>
        </a:spcBef>
        <a:spcAft>
          <a:spcPct val="0"/>
        </a:spcAft>
        <a:defRPr sz="1856">
          <a:solidFill>
            <a:schemeClr val="tx1"/>
          </a:solidFill>
          <a:latin typeface="Calibri Light" panose="020F0302020204030204" pitchFamily="34" charset="0"/>
        </a:defRPr>
      </a:lvl8pPr>
      <a:lvl9pPr marL="1028700" algn="l" defTabSz="385763" rtl="0" fontAlgn="base">
        <a:lnSpc>
          <a:spcPct val="90000"/>
        </a:lnSpc>
        <a:spcBef>
          <a:spcPct val="0"/>
        </a:spcBef>
        <a:spcAft>
          <a:spcPct val="0"/>
        </a:spcAft>
        <a:defRPr sz="1856">
          <a:solidFill>
            <a:schemeClr val="tx1"/>
          </a:solidFill>
          <a:latin typeface="Calibri Light" panose="020F0302020204030204" pitchFamily="34" charset="0"/>
        </a:defRPr>
      </a:lvl9pPr>
    </p:titleStyle>
    <p:bodyStyle>
      <a:lvl1pPr marL="96441" indent="-96441" algn="l" defTabSz="385763" rtl="0" eaLnBrk="0" fontAlgn="base" hangingPunct="0">
        <a:lnSpc>
          <a:spcPct val="90000"/>
        </a:lnSpc>
        <a:spcBef>
          <a:spcPts val="422"/>
        </a:spcBef>
        <a:spcAft>
          <a:spcPct val="0"/>
        </a:spcAft>
        <a:buFont typeface="Arial" panose="020B0604020202020204" pitchFamily="34" charset="0"/>
        <a:buChar char="•"/>
        <a:defRPr sz="1181" kern="1200">
          <a:solidFill>
            <a:schemeClr val="tx1"/>
          </a:solidFill>
          <a:latin typeface="+mn-lt"/>
          <a:ea typeface="+mn-ea"/>
          <a:cs typeface="+mn-cs"/>
        </a:defRPr>
      </a:lvl1pPr>
      <a:lvl2pPr marL="289322" indent="-96441" algn="l" defTabSz="385763" rtl="0" eaLnBrk="0" fontAlgn="base" hangingPunct="0">
        <a:lnSpc>
          <a:spcPct val="90000"/>
        </a:lnSpc>
        <a:spcBef>
          <a:spcPts val="211"/>
        </a:spcBef>
        <a:spcAft>
          <a:spcPct val="0"/>
        </a:spcAft>
        <a:buFont typeface="Arial" panose="020B0604020202020204" pitchFamily="34" charset="0"/>
        <a:buChar char="•"/>
        <a:defRPr kern="1200">
          <a:solidFill>
            <a:schemeClr val="tx1"/>
          </a:solidFill>
          <a:latin typeface="+mn-lt"/>
          <a:ea typeface="+mn-ea"/>
          <a:cs typeface="+mn-cs"/>
        </a:defRPr>
      </a:lvl2pPr>
      <a:lvl3pPr marL="482204" indent="-96441" algn="l" defTabSz="385763" rtl="0" eaLnBrk="0" fontAlgn="base" hangingPunct="0">
        <a:lnSpc>
          <a:spcPct val="90000"/>
        </a:lnSpc>
        <a:spcBef>
          <a:spcPts val="211"/>
        </a:spcBef>
        <a:spcAft>
          <a:spcPct val="0"/>
        </a:spcAft>
        <a:buFont typeface="Arial" panose="020B0604020202020204" pitchFamily="34" charset="0"/>
        <a:buChar char="•"/>
        <a:defRPr sz="844" kern="1200">
          <a:solidFill>
            <a:schemeClr val="tx1"/>
          </a:solidFill>
          <a:latin typeface="+mn-lt"/>
          <a:ea typeface="+mn-ea"/>
          <a:cs typeface="+mn-cs"/>
        </a:defRPr>
      </a:lvl3pPr>
      <a:lvl4pPr marL="675085" indent="-96441" algn="l" defTabSz="385763" rtl="0" eaLnBrk="0" fontAlgn="base" hangingPunct="0">
        <a:lnSpc>
          <a:spcPct val="90000"/>
        </a:lnSpc>
        <a:spcBef>
          <a:spcPts val="211"/>
        </a:spcBef>
        <a:spcAft>
          <a:spcPct val="0"/>
        </a:spcAft>
        <a:buFont typeface="Arial" panose="020B0604020202020204" pitchFamily="34" charset="0"/>
        <a:buChar char="•"/>
        <a:defRPr sz="731" kern="1200">
          <a:solidFill>
            <a:schemeClr val="tx1"/>
          </a:solidFill>
          <a:latin typeface="+mn-lt"/>
          <a:ea typeface="+mn-ea"/>
          <a:cs typeface="+mn-cs"/>
        </a:defRPr>
      </a:lvl4pPr>
      <a:lvl5pPr marL="867966" indent="-96441" algn="l" defTabSz="385763" rtl="0" eaLnBrk="0" fontAlgn="base" hangingPunct="0">
        <a:lnSpc>
          <a:spcPct val="90000"/>
        </a:lnSpc>
        <a:spcBef>
          <a:spcPts val="211"/>
        </a:spcBef>
        <a:spcAft>
          <a:spcPct val="0"/>
        </a:spcAft>
        <a:buFont typeface="Arial" panose="020B0604020202020204" pitchFamily="34" charset="0"/>
        <a:buChar char="•"/>
        <a:defRPr sz="731"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491"/>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228600" y="1219200"/>
            <a:ext cx="8686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defTabSz="914400" fontAlgn="auto">
              <a:spcBef>
                <a:spcPts val="0"/>
              </a:spcBef>
              <a:spcAft>
                <a:spcPts val="0"/>
              </a:spcAft>
            </a:pPr>
            <a:endParaRPr lang="en-ZA">
              <a:solidFill>
                <a:srgbClr val="000000"/>
              </a:solidFill>
              <a:latin typeface="Arial"/>
              <a:ea typeface="+mn-ea"/>
            </a:endParaRPr>
          </a:p>
        </p:txBody>
      </p:sp>
      <p:sp>
        <p:nvSpPr>
          <p:cNvPr id="1029" name="Rectangle 5"/>
          <p:cNvSpPr>
            <a:spLocks noGrp="1" noChangeArrowheads="1"/>
          </p:cNvSpPr>
          <p:nvPr>
            <p:ph type="ftr" sz="quarter" idx="3"/>
          </p:nvPr>
        </p:nvSpPr>
        <p:spPr bwMode="auto">
          <a:xfrm>
            <a:off x="3124200" y="6248400"/>
            <a:ext cx="2895600" cy="339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dirty="0" smtClean="0"/>
            </a:lvl1pPr>
          </a:lstStyle>
          <a:p>
            <a:pPr defTabSz="914400" fontAlgn="auto">
              <a:spcBef>
                <a:spcPts val="0"/>
              </a:spcBef>
              <a:spcAft>
                <a:spcPts val="0"/>
              </a:spcAft>
            </a:pPr>
            <a:r>
              <a:rPr lang="en-ZA">
                <a:solidFill>
                  <a:srgbClr val="000000"/>
                </a:solidFill>
                <a:latin typeface="Arial"/>
                <a:ea typeface="+mn-ea"/>
              </a:rPr>
              <a:t>SECRET</a:t>
            </a:r>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auto">
              <a:spcBef>
                <a:spcPts val="0"/>
              </a:spcBef>
              <a:spcAft>
                <a:spcPts val="0"/>
              </a:spcAft>
            </a:pPr>
            <a:fld id="{EA39615D-1C02-4900-BAA9-ADAA879A0238}" type="slidenum">
              <a:rPr lang="en-ZA" smtClean="0">
                <a:solidFill>
                  <a:srgbClr val="000000"/>
                </a:solidFill>
                <a:latin typeface="Arial"/>
                <a:ea typeface="+mn-ea"/>
              </a:rPr>
              <a:pPr defTabSz="914400" fontAlgn="auto">
                <a:spcBef>
                  <a:spcPts val="0"/>
                </a:spcBef>
                <a:spcAft>
                  <a:spcPts val="0"/>
                </a:spcAft>
              </a:pPr>
              <a:t>‹#›</a:t>
            </a:fld>
            <a:endParaRPr lang="en-ZA" dirty="0">
              <a:solidFill>
                <a:srgbClr val="000000"/>
              </a:solidFill>
              <a:latin typeface="Arial"/>
              <a:ea typeface="+mn-ea"/>
            </a:endParaRPr>
          </a:p>
        </p:txBody>
      </p:sp>
    </p:spTree>
    <p:extLst>
      <p:ext uri="{BB962C8B-B14F-4D97-AF65-F5344CB8AC3E}">
        <p14:creationId xmlns:p14="http://schemas.microsoft.com/office/powerpoint/2010/main" xmlns="" val="33222786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iming>
    <p:tnLst>
      <p:par>
        <p:cTn id="1" dur="indefinite" restart="never" nodeType="tmRoot"/>
      </p:par>
    </p:tnLst>
  </p:timing>
  <p:hf hdr="0" dt="0"/>
  <p:txStyles>
    <p:titleStyle>
      <a:lvl1pPr algn="l" rtl="0" eaLnBrk="1" fontAlgn="base" hangingPunct="1">
        <a:spcBef>
          <a:spcPct val="0"/>
        </a:spcBef>
        <a:spcAft>
          <a:spcPct val="0"/>
        </a:spcAft>
        <a:defRPr lang="en-US" sz="3800" b="1" dirty="0" smtClean="0">
          <a:solidFill>
            <a:schemeClr val="tx2"/>
          </a:solidFill>
          <a:latin typeface="Cambria" pitchFamily="18"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6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491"/>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228600" y="1219200"/>
            <a:ext cx="8686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defTabSz="914400" fontAlgn="auto">
              <a:spcBef>
                <a:spcPts val="0"/>
              </a:spcBef>
              <a:spcAft>
                <a:spcPts val="0"/>
              </a:spcAft>
            </a:pPr>
            <a:endParaRPr lang="en-ZA">
              <a:solidFill>
                <a:srgbClr val="000000"/>
              </a:solidFill>
              <a:latin typeface="Arial"/>
              <a:ea typeface="+mn-ea"/>
            </a:endParaRPr>
          </a:p>
        </p:txBody>
      </p:sp>
      <p:sp>
        <p:nvSpPr>
          <p:cNvPr id="1029" name="Rectangle 5"/>
          <p:cNvSpPr>
            <a:spLocks noGrp="1" noChangeArrowheads="1"/>
          </p:cNvSpPr>
          <p:nvPr>
            <p:ph type="ftr" sz="quarter" idx="3"/>
          </p:nvPr>
        </p:nvSpPr>
        <p:spPr bwMode="auto">
          <a:xfrm>
            <a:off x="3124200" y="6248400"/>
            <a:ext cx="2895600" cy="339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dirty="0" smtClean="0"/>
            </a:lvl1pPr>
          </a:lstStyle>
          <a:p>
            <a:pPr defTabSz="914400" fontAlgn="auto">
              <a:spcBef>
                <a:spcPts val="0"/>
              </a:spcBef>
              <a:spcAft>
                <a:spcPts val="0"/>
              </a:spcAft>
            </a:pPr>
            <a:r>
              <a:rPr lang="en-ZA">
                <a:solidFill>
                  <a:srgbClr val="000000"/>
                </a:solidFill>
                <a:latin typeface="Arial"/>
                <a:ea typeface="+mn-ea"/>
              </a:rPr>
              <a:t>SECRET</a:t>
            </a:r>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auto">
              <a:spcBef>
                <a:spcPts val="0"/>
              </a:spcBef>
              <a:spcAft>
                <a:spcPts val="0"/>
              </a:spcAft>
            </a:pPr>
            <a:fld id="{EA39615D-1C02-4900-BAA9-ADAA879A0238}" type="slidenum">
              <a:rPr lang="en-ZA" smtClean="0">
                <a:solidFill>
                  <a:srgbClr val="000000"/>
                </a:solidFill>
                <a:latin typeface="Arial"/>
                <a:ea typeface="+mn-ea"/>
              </a:rPr>
              <a:pPr defTabSz="914400" fontAlgn="auto">
                <a:spcBef>
                  <a:spcPts val="0"/>
                </a:spcBef>
                <a:spcAft>
                  <a:spcPts val="0"/>
                </a:spcAft>
              </a:pPr>
              <a:t>‹#›</a:t>
            </a:fld>
            <a:endParaRPr lang="en-ZA" dirty="0">
              <a:solidFill>
                <a:srgbClr val="000000"/>
              </a:solidFill>
              <a:latin typeface="Arial"/>
              <a:ea typeface="+mn-ea"/>
            </a:endParaRPr>
          </a:p>
        </p:txBody>
      </p:sp>
    </p:spTree>
    <p:extLst>
      <p:ext uri="{BB962C8B-B14F-4D97-AF65-F5344CB8AC3E}">
        <p14:creationId xmlns:p14="http://schemas.microsoft.com/office/powerpoint/2010/main" xmlns="" val="333587664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timing>
    <p:tnLst>
      <p:par>
        <p:cTn id="1" dur="indefinite" restart="never" nodeType="tmRoot"/>
      </p:par>
    </p:tnLst>
  </p:timing>
  <p:hf hdr="0" dt="0"/>
  <p:txStyles>
    <p:titleStyle>
      <a:lvl1pPr algn="l" rtl="0" eaLnBrk="1" fontAlgn="base" hangingPunct="1">
        <a:spcBef>
          <a:spcPct val="0"/>
        </a:spcBef>
        <a:spcAft>
          <a:spcPct val="0"/>
        </a:spcAft>
        <a:defRPr lang="en-US" sz="3800" b="1" dirty="0" smtClean="0">
          <a:solidFill>
            <a:schemeClr val="tx2"/>
          </a:solidFill>
          <a:latin typeface="Cambria" pitchFamily="18"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6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491"/>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228600" y="1219200"/>
            <a:ext cx="8686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defTabSz="914400" fontAlgn="auto">
              <a:spcBef>
                <a:spcPts val="0"/>
              </a:spcBef>
              <a:spcAft>
                <a:spcPts val="0"/>
              </a:spcAft>
            </a:pPr>
            <a:endParaRPr lang="en-ZA">
              <a:solidFill>
                <a:srgbClr val="000000"/>
              </a:solidFill>
              <a:latin typeface="Arial"/>
              <a:ea typeface="+mn-ea"/>
            </a:endParaRPr>
          </a:p>
        </p:txBody>
      </p:sp>
      <p:sp>
        <p:nvSpPr>
          <p:cNvPr id="1029" name="Rectangle 5"/>
          <p:cNvSpPr>
            <a:spLocks noGrp="1" noChangeArrowheads="1"/>
          </p:cNvSpPr>
          <p:nvPr>
            <p:ph type="ftr" sz="quarter" idx="3"/>
          </p:nvPr>
        </p:nvSpPr>
        <p:spPr bwMode="auto">
          <a:xfrm>
            <a:off x="3124200" y="6248400"/>
            <a:ext cx="2895600" cy="339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dirty="0" smtClean="0"/>
            </a:lvl1pPr>
          </a:lstStyle>
          <a:p>
            <a:pPr defTabSz="914400" fontAlgn="auto">
              <a:spcBef>
                <a:spcPts val="0"/>
              </a:spcBef>
              <a:spcAft>
                <a:spcPts val="0"/>
              </a:spcAft>
            </a:pPr>
            <a:r>
              <a:rPr lang="en-ZA">
                <a:solidFill>
                  <a:srgbClr val="000000"/>
                </a:solidFill>
                <a:latin typeface="Arial"/>
                <a:ea typeface="+mn-ea"/>
              </a:rPr>
              <a:t>SECRET</a:t>
            </a:r>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auto">
              <a:spcBef>
                <a:spcPts val="0"/>
              </a:spcBef>
              <a:spcAft>
                <a:spcPts val="0"/>
              </a:spcAft>
            </a:pPr>
            <a:fld id="{EA39615D-1C02-4900-BAA9-ADAA879A0238}" type="slidenum">
              <a:rPr lang="en-ZA" smtClean="0">
                <a:solidFill>
                  <a:srgbClr val="000000"/>
                </a:solidFill>
                <a:latin typeface="Arial"/>
                <a:ea typeface="+mn-ea"/>
              </a:rPr>
              <a:pPr defTabSz="914400" fontAlgn="auto">
                <a:spcBef>
                  <a:spcPts val="0"/>
                </a:spcBef>
                <a:spcAft>
                  <a:spcPts val="0"/>
                </a:spcAft>
              </a:pPr>
              <a:t>‹#›</a:t>
            </a:fld>
            <a:endParaRPr lang="en-ZA" dirty="0">
              <a:solidFill>
                <a:srgbClr val="000000"/>
              </a:solidFill>
              <a:latin typeface="Arial"/>
              <a:ea typeface="+mn-ea"/>
            </a:endParaRPr>
          </a:p>
        </p:txBody>
      </p:sp>
    </p:spTree>
    <p:extLst>
      <p:ext uri="{BB962C8B-B14F-4D97-AF65-F5344CB8AC3E}">
        <p14:creationId xmlns:p14="http://schemas.microsoft.com/office/powerpoint/2010/main" xmlns="" val="100413797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p:timing>
    <p:tnLst>
      <p:par>
        <p:cTn id="1" dur="indefinite" restart="never" nodeType="tmRoot"/>
      </p:par>
    </p:tnLst>
  </p:timing>
  <p:hf hdr="0" dt="0"/>
  <p:txStyles>
    <p:titleStyle>
      <a:lvl1pPr algn="l" rtl="0" eaLnBrk="1" fontAlgn="base" hangingPunct="1">
        <a:spcBef>
          <a:spcPct val="0"/>
        </a:spcBef>
        <a:spcAft>
          <a:spcPct val="0"/>
        </a:spcAft>
        <a:defRPr lang="en-US" sz="3800" b="1" dirty="0" smtClean="0">
          <a:solidFill>
            <a:schemeClr val="tx2"/>
          </a:solidFill>
          <a:latin typeface="Cambria" pitchFamily="18"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6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491"/>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228600" y="1219200"/>
            <a:ext cx="8686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defTabSz="914400" fontAlgn="auto">
              <a:spcBef>
                <a:spcPts val="0"/>
              </a:spcBef>
              <a:spcAft>
                <a:spcPts val="0"/>
              </a:spcAft>
            </a:pPr>
            <a:endParaRPr lang="en-ZA">
              <a:solidFill>
                <a:srgbClr val="000000"/>
              </a:solidFill>
              <a:latin typeface="Arial"/>
              <a:ea typeface="+mn-ea"/>
            </a:endParaRPr>
          </a:p>
        </p:txBody>
      </p:sp>
      <p:sp>
        <p:nvSpPr>
          <p:cNvPr id="1029" name="Rectangle 5"/>
          <p:cNvSpPr>
            <a:spLocks noGrp="1" noChangeArrowheads="1"/>
          </p:cNvSpPr>
          <p:nvPr>
            <p:ph type="ftr" sz="quarter" idx="3"/>
          </p:nvPr>
        </p:nvSpPr>
        <p:spPr bwMode="auto">
          <a:xfrm>
            <a:off x="3124200" y="6248400"/>
            <a:ext cx="2895600" cy="339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dirty="0" smtClean="0"/>
            </a:lvl1pPr>
          </a:lstStyle>
          <a:p>
            <a:pPr defTabSz="914400" fontAlgn="auto">
              <a:spcBef>
                <a:spcPts val="0"/>
              </a:spcBef>
              <a:spcAft>
                <a:spcPts val="0"/>
              </a:spcAft>
            </a:pPr>
            <a:r>
              <a:rPr lang="en-ZA">
                <a:solidFill>
                  <a:srgbClr val="000000"/>
                </a:solidFill>
                <a:latin typeface="Arial"/>
                <a:ea typeface="+mn-ea"/>
              </a:rPr>
              <a:t>SECRET</a:t>
            </a:r>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auto">
              <a:spcBef>
                <a:spcPts val="0"/>
              </a:spcBef>
              <a:spcAft>
                <a:spcPts val="0"/>
              </a:spcAft>
            </a:pPr>
            <a:fld id="{EA39615D-1C02-4900-BAA9-ADAA879A0238}" type="slidenum">
              <a:rPr lang="en-ZA" smtClean="0">
                <a:solidFill>
                  <a:srgbClr val="000000"/>
                </a:solidFill>
                <a:latin typeface="Arial"/>
                <a:ea typeface="+mn-ea"/>
              </a:rPr>
              <a:pPr defTabSz="914400" fontAlgn="auto">
                <a:spcBef>
                  <a:spcPts val="0"/>
                </a:spcBef>
                <a:spcAft>
                  <a:spcPts val="0"/>
                </a:spcAft>
              </a:pPr>
              <a:t>‹#›</a:t>
            </a:fld>
            <a:endParaRPr lang="en-ZA" dirty="0">
              <a:solidFill>
                <a:srgbClr val="000000"/>
              </a:solidFill>
              <a:latin typeface="Arial"/>
              <a:ea typeface="+mn-ea"/>
            </a:endParaRPr>
          </a:p>
        </p:txBody>
      </p:sp>
    </p:spTree>
    <p:extLst>
      <p:ext uri="{BB962C8B-B14F-4D97-AF65-F5344CB8AC3E}">
        <p14:creationId xmlns:p14="http://schemas.microsoft.com/office/powerpoint/2010/main" xmlns="" val="274428959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timing>
    <p:tnLst>
      <p:par>
        <p:cTn id="1" dur="indefinite" restart="never" nodeType="tmRoot"/>
      </p:par>
    </p:tnLst>
  </p:timing>
  <p:hf hdr="0" dt="0"/>
  <p:txStyles>
    <p:titleStyle>
      <a:lvl1pPr algn="l" rtl="0" eaLnBrk="1" fontAlgn="base" hangingPunct="1">
        <a:spcBef>
          <a:spcPct val="0"/>
        </a:spcBef>
        <a:spcAft>
          <a:spcPct val="0"/>
        </a:spcAft>
        <a:defRPr lang="en-US" sz="3800" b="1" dirty="0" smtClean="0">
          <a:solidFill>
            <a:schemeClr val="tx2"/>
          </a:solidFill>
          <a:latin typeface="Cambria" pitchFamily="18"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6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491"/>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228600" y="1219200"/>
            <a:ext cx="8686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defTabSz="914400" fontAlgn="auto">
              <a:spcBef>
                <a:spcPts val="0"/>
              </a:spcBef>
              <a:spcAft>
                <a:spcPts val="0"/>
              </a:spcAft>
            </a:pPr>
            <a:endParaRPr lang="en-ZA">
              <a:solidFill>
                <a:srgbClr val="000000"/>
              </a:solidFill>
              <a:latin typeface="Arial"/>
              <a:ea typeface="+mn-ea"/>
            </a:endParaRPr>
          </a:p>
        </p:txBody>
      </p:sp>
      <p:sp>
        <p:nvSpPr>
          <p:cNvPr id="1029" name="Rectangle 5"/>
          <p:cNvSpPr>
            <a:spLocks noGrp="1" noChangeArrowheads="1"/>
          </p:cNvSpPr>
          <p:nvPr>
            <p:ph type="ftr" sz="quarter" idx="3"/>
          </p:nvPr>
        </p:nvSpPr>
        <p:spPr bwMode="auto">
          <a:xfrm>
            <a:off x="3124200" y="6248400"/>
            <a:ext cx="2895600" cy="339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dirty="0" smtClean="0"/>
            </a:lvl1pPr>
          </a:lstStyle>
          <a:p>
            <a:pPr defTabSz="914400" fontAlgn="auto">
              <a:spcBef>
                <a:spcPts val="0"/>
              </a:spcBef>
              <a:spcAft>
                <a:spcPts val="0"/>
              </a:spcAft>
            </a:pPr>
            <a:r>
              <a:rPr lang="en-ZA">
                <a:solidFill>
                  <a:srgbClr val="000000"/>
                </a:solidFill>
                <a:latin typeface="Arial"/>
                <a:ea typeface="+mn-ea"/>
              </a:rPr>
              <a:t>SECRET</a:t>
            </a:r>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auto">
              <a:spcBef>
                <a:spcPts val="0"/>
              </a:spcBef>
              <a:spcAft>
                <a:spcPts val="0"/>
              </a:spcAft>
            </a:pPr>
            <a:fld id="{EA39615D-1C02-4900-BAA9-ADAA879A0238}" type="slidenum">
              <a:rPr lang="en-ZA" smtClean="0">
                <a:solidFill>
                  <a:srgbClr val="000000"/>
                </a:solidFill>
                <a:latin typeface="Arial"/>
                <a:ea typeface="+mn-ea"/>
              </a:rPr>
              <a:pPr defTabSz="914400" fontAlgn="auto">
                <a:spcBef>
                  <a:spcPts val="0"/>
                </a:spcBef>
                <a:spcAft>
                  <a:spcPts val="0"/>
                </a:spcAft>
              </a:pPr>
              <a:t>‹#›</a:t>
            </a:fld>
            <a:endParaRPr lang="en-ZA" dirty="0">
              <a:solidFill>
                <a:srgbClr val="000000"/>
              </a:solidFill>
              <a:latin typeface="Arial"/>
              <a:ea typeface="+mn-ea"/>
            </a:endParaRPr>
          </a:p>
        </p:txBody>
      </p:sp>
    </p:spTree>
    <p:extLst>
      <p:ext uri="{BB962C8B-B14F-4D97-AF65-F5344CB8AC3E}">
        <p14:creationId xmlns:p14="http://schemas.microsoft.com/office/powerpoint/2010/main" xmlns="" val="111831890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Lst>
  <p:timing>
    <p:tnLst>
      <p:par>
        <p:cTn id="1" dur="indefinite" restart="never" nodeType="tmRoot"/>
      </p:par>
    </p:tnLst>
  </p:timing>
  <p:hf hdr="0" dt="0"/>
  <p:txStyles>
    <p:titleStyle>
      <a:lvl1pPr algn="l" rtl="0" eaLnBrk="1" fontAlgn="base" hangingPunct="1">
        <a:spcBef>
          <a:spcPct val="0"/>
        </a:spcBef>
        <a:spcAft>
          <a:spcPct val="0"/>
        </a:spcAft>
        <a:defRPr lang="en-US" sz="3800" b="1" dirty="0" smtClean="0">
          <a:solidFill>
            <a:schemeClr val="tx2"/>
          </a:solidFill>
          <a:latin typeface="Cambria" pitchFamily="18"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6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491"/>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228600" y="1219200"/>
            <a:ext cx="8686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defTabSz="914400" fontAlgn="auto">
              <a:spcBef>
                <a:spcPts val="0"/>
              </a:spcBef>
              <a:spcAft>
                <a:spcPts val="0"/>
              </a:spcAft>
            </a:pPr>
            <a:endParaRPr lang="en-ZA">
              <a:solidFill>
                <a:srgbClr val="000000"/>
              </a:solidFill>
              <a:latin typeface="Arial"/>
              <a:ea typeface="+mn-ea"/>
            </a:endParaRPr>
          </a:p>
        </p:txBody>
      </p:sp>
      <p:sp>
        <p:nvSpPr>
          <p:cNvPr id="1029" name="Rectangle 5"/>
          <p:cNvSpPr>
            <a:spLocks noGrp="1" noChangeArrowheads="1"/>
          </p:cNvSpPr>
          <p:nvPr>
            <p:ph type="ftr" sz="quarter" idx="3"/>
          </p:nvPr>
        </p:nvSpPr>
        <p:spPr bwMode="auto">
          <a:xfrm>
            <a:off x="3124200" y="6248400"/>
            <a:ext cx="2895600" cy="339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dirty="0" smtClean="0"/>
            </a:lvl1pPr>
          </a:lstStyle>
          <a:p>
            <a:pPr defTabSz="914400" fontAlgn="auto">
              <a:spcBef>
                <a:spcPts val="0"/>
              </a:spcBef>
              <a:spcAft>
                <a:spcPts val="0"/>
              </a:spcAft>
            </a:pPr>
            <a:r>
              <a:rPr lang="en-ZA">
                <a:solidFill>
                  <a:srgbClr val="000000"/>
                </a:solidFill>
                <a:latin typeface="Arial"/>
                <a:ea typeface="+mn-ea"/>
              </a:rPr>
              <a:t>SECRET</a:t>
            </a:r>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auto">
              <a:spcBef>
                <a:spcPts val="0"/>
              </a:spcBef>
              <a:spcAft>
                <a:spcPts val="0"/>
              </a:spcAft>
            </a:pPr>
            <a:fld id="{EA39615D-1C02-4900-BAA9-ADAA879A0238}" type="slidenum">
              <a:rPr lang="en-ZA" smtClean="0">
                <a:solidFill>
                  <a:srgbClr val="000000"/>
                </a:solidFill>
                <a:latin typeface="Arial"/>
                <a:ea typeface="+mn-ea"/>
              </a:rPr>
              <a:pPr defTabSz="914400" fontAlgn="auto">
                <a:spcBef>
                  <a:spcPts val="0"/>
                </a:spcBef>
                <a:spcAft>
                  <a:spcPts val="0"/>
                </a:spcAft>
              </a:pPr>
              <a:t>‹#›</a:t>
            </a:fld>
            <a:endParaRPr lang="en-ZA" dirty="0">
              <a:solidFill>
                <a:srgbClr val="000000"/>
              </a:solidFill>
              <a:latin typeface="Arial"/>
              <a:ea typeface="+mn-ea"/>
            </a:endParaRPr>
          </a:p>
        </p:txBody>
      </p:sp>
    </p:spTree>
    <p:extLst>
      <p:ext uri="{BB962C8B-B14F-4D97-AF65-F5344CB8AC3E}">
        <p14:creationId xmlns:p14="http://schemas.microsoft.com/office/powerpoint/2010/main" xmlns="" val="126987235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timing>
    <p:tnLst>
      <p:par>
        <p:cTn id="1" dur="indefinite" restart="never" nodeType="tmRoot"/>
      </p:par>
    </p:tnLst>
  </p:timing>
  <p:hf hdr="0" dt="0"/>
  <p:txStyles>
    <p:titleStyle>
      <a:lvl1pPr algn="l" rtl="0" eaLnBrk="1" fontAlgn="base" hangingPunct="1">
        <a:spcBef>
          <a:spcPct val="0"/>
        </a:spcBef>
        <a:spcAft>
          <a:spcPct val="0"/>
        </a:spcAft>
        <a:defRPr lang="en-US" sz="3800" b="1" dirty="0" smtClean="0">
          <a:solidFill>
            <a:schemeClr val="tx2"/>
          </a:solidFill>
          <a:latin typeface="Cambria" pitchFamily="18"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6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491"/>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228600" y="1219200"/>
            <a:ext cx="8686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defTabSz="914400" fontAlgn="auto">
              <a:spcBef>
                <a:spcPts val="0"/>
              </a:spcBef>
              <a:spcAft>
                <a:spcPts val="0"/>
              </a:spcAft>
            </a:pPr>
            <a:fld id="{F6AFCB68-9D8D-4C7F-805F-412A312189D2}" type="datetime1">
              <a:rPr lang="en-US" smtClean="0">
                <a:solidFill>
                  <a:srgbClr val="000000"/>
                </a:solidFill>
                <a:latin typeface="Arial"/>
                <a:ea typeface="+mn-ea"/>
              </a:rPr>
              <a:pPr defTabSz="914400" fontAlgn="auto">
                <a:spcBef>
                  <a:spcPts val="0"/>
                </a:spcBef>
                <a:spcAft>
                  <a:spcPts val="0"/>
                </a:spcAft>
              </a:pPr>
              <a:t>10/27/2017</a:t>
            </a:fld>
            <a:endParaRPr lang="en-ZA">
              <a:solidFill>
                <a:srgbClr val="000000"/>
              </a:solidFill>
              <a:latin typeface="Arial"/>
              <a:ea typeface="+mn-ea"/>
            </a:endParaRPr>
          </a:p>
        </p:txBody>
      </p:sp>
      <p:sp>
        <p:nvSpPr>
          <p:cNvPr id="1029" name="Rectangle 5"/>
          <p:cNvSpPr>
            <a:spLocks noGrp="1" noChangeArrowheads="1"/>
          </p:cNvSpPr>
          <p:nvPr>
            <p:ph type="ftr" sz="quarter" idx="3"/>
          </p:nvPr>
        </p:nvSpPr>
        <p:spPr bwMode="auto">
          <a:xfrm>
            <a:off x="3124200" y="6248400"/>
            <a:ext cx="2895600" cy="339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dirty="0" smtClean="0"/>
            </a:lvl1pPr>
          </a:lstStyle>
          <a:p>
            <a:pPr defTabSz="914400" fontAlgn="auto">
              <a:spcBef>
                <a:spcPts val="0"/>
              </a:spcBef>
              <a:spcAft>
                <a:spcPts val="0"/>
              </a:spcAft>
            </a:pPr>
            <a:endParaRPr lang="en-ZA">
              <a:solidFill>
                <a:srgbClr val="000000"/>
              </a:solidFill>
              <a:latin typeface="Arial"/>
              <a:ea typeface="+mn-ea"/>
            </a:endParaRPr>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auto">
              <a:spcBef>
                <a:spcPts val="0"/>
              </a:spcBef>
              <a:spcAft>
                <a:spcPts val="0"/>
              </a:spcAft>
            </a:pPr>
            <a:fld id="{EA39615D-1C02-4900-BAA9-ADAA879A0238}" type="slidenum">
              <a:rPr lang="en-ZA" smtClean="0">
                <a:solidFill>
                  <a:srgbClr val="000000"/>
                </a:solidFill>
                <a:latin typeface="Arial"/>
                <a:ea typeface="+mn-ea"/>
              </a:rPr>
              <a:pPr defTabSz="914400" fontAlgn="auto">
                <a:spcBef>
                  <a:spcPts val="0"/>
                </a:spcBef>
                <a:spcAft>
                  <a:spcPts val="0"/>
                </a:spcAft>
              </a:pPr>
              <a:t>‹#›</a:t>
            </a:fld>
            <a:endParaRPr lang="en-ZA" dirty="0">
              <a:solidFill>
                <a:srgbClr val="000000"/>
              </a:solidFill>
              <a:latin typeface="Arial"/>
              <a:ea typeface="+mn-ea"/>
            </a:endParaRPr>
          </a:p>
        </p:txBody>
      </p:sp>
    </p:spTree>
    <p:extLst>
      <p:ext uri="{BB962C8B-B14F-4D97-AF65-F5344CB8AC3E}">
        <p14:creationId xmlns:p14="http://schemas.microsoft.com/office/powerpoint/2010/main" xmlns="" val="212721289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timing>
    <p:tnLst>
      <p:par>
        <p:cTn id="1" dur="indefinite" restart="never" nodeType="tmRoot"/>
      </p:par>
    </p:tnLst>
  </p:timing>
  <p:hf hdr="0" dt="0"/>
  <p:txStyles>
    <p:titleStyle>
      <a:lvl1pPr algn="l" rtl="0" eaLnBrk="1" fontAlgn="base" hangingPunct="1">
        <a:spcBef>
          <a:spcPct val="0"/>
        </a:spcBef>
        <a:spcAft>
          <a:spcPct val="0"/>
        </a:spcAft>
        <a:defRPr lang="en-US" sz="3800" b="1" dirty="0" smtClean="0">
          <a:solidFill>
            <a:schemeClr val="tx2"/>
          </a:solidFill>
          <a:latin typeface="Cambria" pitchFamily="18"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6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4491"/>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Rectangle 3"/>
          <p:cNvSpPr>
            <a:spLocks noGrp="1" noChangeArrowheads="1"/>
          </p:cNvSpPr>
          <p:nvPr>
            <p:ph type="body" idx="1"/>
          </p:nvPr>
        </p:nvSpPr>
        <p:spPr bwMode="auto">
          <a:xfrm>
            <a:off x="228600" y="1219200"/>
            <a:ext cx="86868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vl1pPr>
          </a:lstStyle>
          <a:p>
            <a:pPr defTabSz="914400" fontAlgn="auto">
              <a:spcBef>
                <a:spcPts val="0"/>
              </a:spcBef>
              <a:spcAft>
                <a:spcPts val="0"/>
              </a:spcAft>
            </a:pPr>
            <a:endParaRPr lang="en-ZA">
              <a:solidFill>
                <a:srgbClr val="000000"/>
              </a:solidFill>
              <a:latin typeface="Arial"/>
              <a:ea typeface="+mn-ea"/>
            </a:endParaRPr>
          </a:p>
        </p:txBody>
      </p:sp>
      <p:sp>
        <p:nvSpPr>
          <p:cNvPr id="1029" name="Rectangle 5"/>
          <p:cNvSpPr>
            <a:spLocks noGrp="1" noChangeArrowheads="1"/>
          </p:cNvSpPr>
          <p:nvPr>
            <p:ph type="ftr" sz="quarter" idx="3"/>
          </p:nvPr>
        </p:nvSpPr>
        <p:spPr bwMode="auto">
          <a:xfrm>
            <a:off x="3124200" y="6248400"/>
            <a:ext cx="2895600" cy="3397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defRPr sz="1400" dirty="0" smtClean="0"/>
            </a:lvl1pPr>
          </a:lstStyle>
          <a:p>
            <a:pPr defTabSz="914400" fontAlgn="auto">
              <a:spcBef>
                <a:spcPts val="0"/>
              </a:spcBef>
              <a:spcAft>
                <a:spcPts val="0"/>
              </a:spcAft>
            </a:pPr>
            <a:r>
              <a:rPr lang="en-ZA">
                <a:solidFill>
                  <a:srgbClr val="000000"/>
                </a:solidFill>
                <a:latin typeface="Arial"/>
                <a:ea typeface="+mn-ea"/>
              </a:rPr>
              <a:t>SECRET</a:t>
            </a:r>
          </a:p>
        </p:txBody>
      </p:sp>
      <p:sp>
        <p:nvSpPr>
          <p:cNvPr id="1030" name="Rectangle 6"/>
          <p:cNvSpPr>
            <a:spLocks noGrp="1" noChangeArrowheads="1"/>
          </p:cNvSpPr>
          <p:nvPr>
            <p:ph type="sldNum" sz="quarter" idx="4"/>
          </p:nvPr>
        </p:nvSpPr>
        <p:spPr bwMode="auto">
          <a:xfrm>
            <a:off x="7010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auto">
              <a:spcBef>
                <a:spcPts val="0"/>
              </a:spcBef>
              <a:spcAft>
                <a:spcPts val="0"/>
              </a:spcAft>
            </a:pPr>
            <a:fld id="{EA39615D-1C02-4900-BAA9-ADAA879A0238}" type="slidenum">
              <a:rPr lang="en-ZA" smtClean="0">
                <a:solidFill>
                  <a:srgbClr val="000000"/>
                </a:solidFill>
                <a:latin typeface="Arial"/>
                <a:ea typeface="+mn-ea"/>
              </a:rPr>
              <a:pPr defTabSz="914400" fontAlgn="auto">
                <a:spcBef>
                  <a:spcPts val="0"/>
                </a:spcBef>
                <a:spcAft>
                  <a:spcPts val="0"/>
                </a:spcAft>
              </a:pPr>
              <a:t>‹#›</a:t>
            </a:fld>
            <a:endParaRPr lang="en-ZA" dirty="0">
              <a:solidFill>
                <a:srgbClr val="000000"/>
              </a:solidFill>
              <a:latin typeface="Arial"/>
              <a:ea typeface="+mn-ea"/>
            </a:endParaRPr>
          </a:p>
        </p:txBody>
      </p:sp>
    </p:spTree>
    <p:extLst>
      <p:ext uri="{BB962C8B-B14F-4D97-AF65-F5344CB8AC3E}">
        <p14:creationId xmlns:p14="http://schemas.microsoft.com/office/powerpoint/2010/main" xmlns="" val="5709257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timing>
    <p:tnLst>
      <p:par>
        <p:cTn id="1" dur="indefinite" restart="never" nodeType="tmRoot"/>
      </p:par>
    </p:tnLst>
  </p:timing>
  <p:hf hdr="0" dt="0"/>
  <p:txStyles>
    <p:titleStyle>
      <a:lvl1pPr algn="l" rtl="0" eaLnBrk="1" fontAlgn="base" hangingPunct="1">
        <a:spcBef>
          <a:spcPct val="0"/>
        </a:spcBef>
        <a:spcAft>
          <a:spcPct val="0"/>
        </a:spcAft>
        <a:defRPr lang="en-US" sz="3800" b="1" dirty="0" smtClean="0">
          <a:solidFill>
            <a:schemeClr val="tx2"/>
          </a:solidFill>
          <a:latin typeface="Cambria" pitchFamily="18"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ts val="600"/>
        </a:spcBef>
        <a:spcAft>
          <a:spcPts val="60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1123102"/>
            <a:ext cx="4139952" cy="1277033"/>
          </a:xfrm>
        </p:spPr>
        <p:txBody>
          <a:bodyPr>
            <a:normAutofit fontScale="90000"/>
          </a:bodyPr>
          <a:lstStyle/>
          <a:p>
            <a:r>
              <a:rPr lang="en-US" sz="2200" dirty="0" smtClean="0"/>
              <a:t/>
            </a:r>
            <a:br>
              <a:rPr lang="en-US" sz="2200" dirty="0" smtClean="0"/>
            </a:br>
            <a:r>
              <a:rPr lang="en-US" sz="2200" dirty="0"/>
              <a:t/>
            </a:r>
            <a:br>
              <a:rPr lang="en-US" sz="2200" dirty="0"/>
            </a:br>
            <a:r>
              <a:rPr lang="en-US" sz="2200" dirty="0" smtClean="0"/>
              <a:t>UPDATE ON SHORT AND LONG TERM DROUGHT INTERVENTIONS AND STRATEGIES IN THE  WESTERN CAPE PROVINCE</a:t>
            </a:r>
            <a:endParaRPr lang="en-ZA" dirty="0">
              <a:latin typeface="+mn-lt"/>
            </a:endParaRPr>
          </a:p>
        </p:txBody>
      </p:sp>
      <p:sp>
        <p:nvSpPr>
          <p:cNvPr id="8" name="Subtitle 7"/>
          <p:cNvSpPr>
            <a:spLocks noGrp="1"/>
          </p:cNvSpPr>
          <p:nvPr>
            <p:ph type="subTitle" idx="1"/>
          </p:nvPr>
        </p:nvSpPr>
        <p:spPr/>
        <p:txBody>
          <a:bodyPr>
            <a:normAutofit/>
          </a:bodyPr>
          <a:lstStyle/>
          <a:p>
            <a:r>
              <a:rPr lang="en-ZA" sz="2400" b="1" dirty="0" smtClean="0">
                <a:latin typeface="+mn-lt"/>
              </a:rPr>
              <a:t>PORTFOLIO COMMITTEE ON WATER AND SANITATION</a:t>
            </a:r>
          </a:p>
          <a:p>
            <a:r>
              <a:rPr lang="en-ZA" sz="2400" b="1" smtClean="0">
                <a:latin typeface="+mn-lt"/>
              </a:rPr>
              <a:t> 25 </a:t>
            </a:r>
            <a:r>
              <a:rPr lang="en-ZA" sz="2400" b="1" dirty="0" smtClean="0">
                <a:latin typeface="+mn-lt"/>
              </a:rPr>
              <a:t>OCTOBER   2017</a:t>
            </a:r>
            <a:endParaRPr lang="en-ZA" sz="2400" b="1" dirty="0">
              <a:latin typeface="+mn-lt"/>
            </a:endParaRPr>
          </a:p>
        </p:txBody>
      </p:sp>
      <p:sp>
        <p:nvSpPr>
          <p:cNvPr id="9" name="Text Placeholder 8"/>
          <p:cNvSpPr>
            <a:spLocks noGrp="1"/>
          </p:cNvSpPr>
          <p:nvPr>
            <p:ph type="body" sz="quarter" idx="13"/>
          </p:nvPr>
        </p:nvSpPr>
        <p:spPr/>
        <p:txBody>
          <a:bodyPr/>
          <a:lstStyle/>
          <a:p>
            <a:endParaRPr lang="en-ZA" dirty="0"/>
          </a:p>
        </p:txBody>
      </p:sp>
      <p:sp>
        <p:nvSpPr>
          <p:cNvPr id="10" name="Slide Number Placeholder 9"/>
          <p:cNvSpPr>
            <a:spLocks noGrp="1"/>
          </p:cNvSpPr>
          <p:nvPr>
            <p:ph type="sldNum" sz="quarter" idx="12"/>
          </p:nvPr>
        </p:nvSpPr>
        <p:spPr/>
        <p:txBody>
          <a:bodyPr/>
          <a:lstStyle/>
          <a:p>
            <a:fld id="{2AEFF4E0-09CF-465B-A129-0A4208E40038}" type="slidenum">
              <a:rPr lang="en-ZA" smtClean="0"/>
              <a:pPr/>
              <a:t>1</a:t>
            </a:fld>
            <a:endParaRPr lang="en-ZA"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572000"/>
            <a:ext cx="9144000" cy="13796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56555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142875" y="188639"/>
            <a:ext cx="8531225" cy="54002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lvl="0" defTabSz="685800" eaLnBrk="0" fontAlgn="base" hangingPunct="0">
              <a:lnSpc>
                <a:spcPct val="90000"/>
              </a:lnSpc>
              <a:spcBef>
                <a:spcPts val="750"/>
              </a:spcBef>
              <a:spcAft>
                <a:spcPct val="0"/>
              </a:spcAft>
            </a:pPr>
            <a:r>
              <a:rPr lang="en-ZA" altLang="en-US" sz="2200" b="1" dirty="0" smtClean="0">
                <a:solidFill>
                  <a:schemeClr val="accent6">
                    <a:lumMod val="75000"/>
                  </a:schemeClr>
                </a:solidFill>
                <a:latin typeface="Arial" panose="020B0604020202020204" pitchFamily="34" charset="0"/>
                <a:cs typeface="Arial" panose="020B0604020202020204" pitchFamily="34" charset="0"/>
              </a:rPr>
              <a:t>4. Status of Water Resources for Week 17/10/2017</a:t>
            </a:r>
            <a:r>
              <a:rPr lang="en-ZA" altLang="en-US" sz="2400" b="1" dirty="0">
                <a:solidFill>
                  <a:schemeClr val="accent6">
                    <a:lumMod val="75000"/>
                  </a:schemeClr>
                </a:solidFill>
                <a:latin typeface="Arial" panose="020B0604020202020204" pitchFamily="34" charset="0"/>
                <a:cs typeface="Arial" panose="020B0604020202020204" pitchFamily="34" charset="0"/>
              </a:rPr>
              <a:t/>
            </a:r>
            <a:br>
              <a:rPr lang="en-ZA" altLang="en-US" sz="2400" b="1" dirty="0">
                <a:solidFill>
                  <a:schemeClr val="accent6">
                    <a:lumMod val="75000"/>
                  </a:schemeClr>
                </a:solidFill>
                <a:latin typeface="Arial" panose="020B0604020202020204" pitchFamily="34" charset="0"/>
                <a:cs typeface="Arial" panose="020B0604020202020204" pitchFamily="34" charset="0"/>
              </a:rPr>
            </a:br>
            <a:r>
              <a:rPr lang="en-ZA" altLang="en-US" sz="1000" b="1" dirty="0">
                <a:latin typeface="Arial" panose="020B0604020202020204" pitchFamily="34" charset="0"/>
                <a:cs typeface="Arial" panose="020B0604020202020204" pitchFamily="34" charset="0"/>
              </a:rPr>
              <a:t>(</a:t>
            </a:r>
            <a:r>
              <a:rPr lang="en-ZA" sz="900" dirty="0" smtClean="0">
                <a:latin typeface="Arial" panose="020B0604020202020204" pitchFamily="34" charset="0"/>
                <a:ea typeface="ＭＳ Ｐゴシック" charset="-128"/>
                <a:cs typeface="Arial" panose="020B0604020202020204" pitchFamily="34" charset="0"/>
              </a:rPr>
              <a:t>Source</a:t>
            </a:r>
            <a:r>
              <a:rPr lang="en-ZA" sz="900" dirty="0">
                <a:latin typeface="Arial" panose="020B0604020202020204" pitchFamily="34" charset="0"/>
                <a:ea typeface="ＭＳ Ｐゴシック" charset="-128"/>
                <a:cs typeface="Arial" panose="020B0604020202020204" pitchFamily="34" charset="0"/>
              </a:rPr>
              <a:t>: Department of Water and Sanitation Status of Water Resources for </a:t>
            </a:r>
            <a:r>
              <a:rPr lang="en-ZA" sz="900" dirty="0" smtClean="0">
                <a:latin typeface="Arial" panose="020B0604020202020204" pitchFamily="34" charset="0"/>
                <a:ea typeface="ＭＳ Ｐゴシック" charset="-128"/>
                <a:cs typeface="Arial" panose="020B0604020202020204" pitchFamily="34" charset="0"/>
              </a:rPr>
              <a:t>17 October 2017)</a:t>
            </a:r>
            <a:r>
              <a:rPr lang="en-ZA" sz="900" dirty="0">
                <a:latin typeface="Arial" panose="020B0604020202020204" pitchFamily="34" charset="0"/>
                <a:ea typeface="ＭＳ Ｐゴシック" charset="-128"/>
                <a:cs typeface="Arial" panose="020B0604020202020204" pitchFamily="34" charset="0"/>
              </a:rPr>
              <a:t/>
            </a:r>
            <a:br>
              <a:rPr lang="en-ZA" sz="900" dirty="0">
                <a:latin typeface="Arial" panose="020B0604020202020204" pitchFamily="34" charset="0"/>
                <a:ea typeface="ＭＳ Ｐゴシック" charset="-128"/>
                <a:cs typeface="Arial" panose="020B0604020202020204" pitchFamily="34" charset="0"/>
              </a:rPr>
            </a:br>
            <a:r>
              <a:rPr lang="en-ZA" altLang="en-US" sz="2400" b="1" dirty="0" smtClean="0">
                <a:solidFill>
                  <a:schemeClr val="accent6">
                    <a:lumMod val="75000"/>
                  </a:schemeClr>
                </a:solidFill>
                <a:latin typeface="Arial" panose="020B0604020202020204" pitchFamily="34" charset="0"/>
                <a:cs typeface="Arial" panose="020B0604020202020204"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xmlns="" val="25291847"/>
              </p:ext>
            </p:extLst>
          </p:nvPr>
        </p:nvGraphicFramePr>
        <p:xfrm>
          <a:off x="35498" y="673100"/>
          <a:ext cx="9108500" cy="6129323"/>
        </p:xfrm>
        <a:graphic>
          <a:graphicData uri="http://schemas.openxmlformats.org/drawingml/2006/table">
            <a:tbl>
              <a:tblPr firstRow="1" firstCol="1" bandRow="1">
                <a:tableStyleId>{5C22544A-7EE6-4342-B048-85BDC9FD1C3A}</a:tableStyleId>
              </a:tblPr>
              <a:tblGrid>
                <a:gridCol w="1724385">
                  <a:extLst>
                    <a:ext uri="{9D8B030D-6E8A-4147-A177-3AD203B41FA5}">
                      <a16:colId xmlns:a16="http://schemas.microsoft.com/office/drawing/2014/main" xmlns="" val="20000"/>
                    </a:ext>
                  </a:extLst>
                </a:gridCol>
                <a:gridCol w="1049995">
                  <a:extLst>
                    <a:ext uri="{9D8B030D-6E8A-4147-A177-3AD203B41FA5}">
                      <a16:colId xmlns:a16="http://schemas.microsoft.com/office/drawing/2014/main" xmlns="" val="20001"/>
                    </a:ext>
                  </a:extLst>
                </a:gridCol>
                <a:gridCol w="796033">
                  <a:extLst>
                    <a:ext uri="{9D8B030D-6E8A-4147-A177-3AD203B41FA5}">
                      <a16:colId xmlns:a16="http://schemas.microsoft.com/office/drawing/2014/main" xmlns="" val="20002"/>
                    </a:ext>
                  </a:extLst>
                </a:gridCol>
                <a:gridCol w="796033">
                  <a:extLst>
                    <a:ext uri="{9D8B030D-6E8A-4147-A177-3AD203B41FA5}">
                      <a16:colId xmlns:a16="http://schemas.microsoft.com/office/drawing/2014/main" xmlns="" val="20003"/>
                    </a:ext>
                  </a:extLst>
                </a:gridCol>
                <a:gridCol w="796033">
                  <a:extLst>
                    <a:ext uri="{9D8B030D-6E8A-4147-A177-3AD203B41FA5}">
                      <a16:colId xmlns:a16="http://schemas.microsoft.com/office/drawing/2014/main" xmlns="" val="20004"/>
                    </a:ext>
                  </a:extLst>
                </a:gridCol>
                <a:gridCol w="796033">
                  <a:extLst>
                    <a:ext uri="{9D8B030D-6E8A-4147-A177-3AD203B41FA5}">
                      <a16:colId xmlns:a16="http://schemas.microsoft.com/office/drawing/2014/main" xmlns="" val="20005"/>
                    </a:ext>
                  </a:extLst>
                </a:gridCol>
                <a:gridCol w="1049996">
                  <a:extLst>
                    <a:ext uri="{9D8B030D-6E8A-4147-A177-3AD203B41FA5}">
                      <a16:colId xmlns:a16="http://schemas.microsoft.com/office/drawing/2014/main" xmlns="" val="20006"/>
                    </a:ext>
                  </a:extLst>
                </a:gridCol>
                <a:gridCol w="1049996">
                  <a:extLst>
                    <a:ext uri="{9D8B030D-6E8A-4147-A177-3AD203B41FA5}">
                      <a16:colId xmlns:a16="http://schemas.microsoft.com/office/drawing/2014/main" xmlns="" val="20007"/>
                    </a:ext>
                  </a:extLst>
                </a:gridCol>
                <a:gridCol w="1049996">
                  <a:extLst>
                    <a:ext uri="{9D8B030D-6E8A-4147-A177-3AD203B41FA5}">
                      <a16:colId xmlns:a16="http://schemas.microsoft.com/office/drawing/2014/main" xmlns="" val="20008"/>
                    </a:ext>
                  </a:extLst>
                </a:gridCol>
              </a:tblGrid>
              <a:tr h="384550">
                <a:tc rowSpan="2">
                  <a:txBody>
                    <a:bodyPr/>
                    <a:lstStyle/>
                    <a:p>
                      <a:pPr algn="ctr">
                        <a:lnSpc>
                          <a:spcPct val="100000"/>
                        </a:lnSpc>
                        <a:spcAft>
                          <a:spcPts val="0"/>
                        </a:spcAft>
                      </a:pPr>
                      <a:r>
                        <a:rPr lang="en-ZA" sz="1800" b="1" dirty="0">
                          <a:solidFill>
                            <a:schemeClr val="bg2"/>
                          </a:solidFill>
                          <a:effectLst/>
                          <a:latin typeface="+mn-lt"/>
                        </a:rPr>
                        <a:t>Province</a:t>
                      </a:r>
                      <a:endParaRPr lang="en-GB" sz="1800" b="1" dirty="0">
                        <a:solidFill>
                          <a:schemeClr val="bg2"/>
                        </a:solidFill>
                        <a:effectLst/>
                        <a:latin typeface="+mn-lt"/>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75000"/>
                      </a:schemeClr>
                    </a:solidFill>
                  </a:tcPr>
                </a:tc>
                <a:tc rowSpan="2">
                  <a:txBody>
                    <a:bodyPr/>
                    <a:lstStyle/>
                    <a:p>
                      <a:pPr algn="ctr">
                        <a:lnSpc>
                          <a:spcPct val="100000"/>
                        </a:lnSpc>
                        <a:spcAft>
                          <a:spcPts val="0"/>
                        </a:spcAft>
                      </a:pPr>
                      <a:r>
                        <a:rPr lang="en-ZA" sz="1800" b="1" dirty="0">
                          <a:solidFill>
                            <a:schemeClr val="bg2"/>
                          </a:solidFill>
                          <a:effectLst/>
                          <a:latin typeface="+mn-lt"/>
                        </a:rPr>
                        <a:t>FSC in 10</a:t>
                      </a:r>
                      <a:r>
                        <a:rPr lang="en-ZA" sz="1800" b="1" baseline="30000" dirty="0">
                          <a:solidFill>
                            <a:schemeClr val="bg2"/>
                          </a:solidFill>
                          <a:effectLst/>
                          <a:latin typeface="+mn-lt"/>
                        </a:rPr>
                        <a:t>6</a:t>
                      </a:r>
                      <a:r>
                        <a:rPr lang="en-ZA" sz="1800" b="1" dirty="0">
                          <a:solidFill>
                            <a:schemeClr val="bg2"/>
                          </a:solidFill>
                          <a:effectLst/>
                          <a:latin typeface="+mn-lt"/>
                        </a:rPr>
                        <a:t> m^3</a:t>
                      </a:r>
                      <a:endParaRPr lang="en-GB" sz="1800" b="1" dirty="0">
                        <a:solidFill>
                          <a:schemeClr val="bg2"/>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75000"/>
                      </a:schemeClr>
                    </a:solidFill>
                  </a:tcPr>
                </a:tc>
                <a:tc gridSpan="4">
                  <a:txBody>
                    <a:bodyPr/>
                    <a:lstStyle/>
                    <a:p>
                      <a:pPr algn="ctr"/>
                      <a:r>
                        <a:rPr lang="en-ZA" sz="1800" dirty="0">
                          <a:solidFill>
                            <a:schemeClr val="bg2"/>
                          </a:solidFill>
                        </a:rPr>
                        <a:t>Number of Dams per Province</a:t>
                      </a:r>
                    </a:p>
                  </a:txBody>
                  <a:tcPr marL="42498" marR="42498" marT="44471" marB="4447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endParaRPr lang="en-ZA" dirty="0"/>
                    </a:p>
                  </a:txBody>
                  <a:tcPr marL="42500" marR="42500" marT="44468" marB="44468" anchor="ctr">
                    <a:solidFill>
                      <a:schemeClr val="bg2">
                        <a:lumMod val="50000"/>
                      </a:schemeClr>
                    </a:solidFill>
                  </a:tcPr>
                </a:tc>
                <a:tc hMerge="1">
                  <a:txBody>
                    <a:bodyPr/>
                    <a:lstStyle/>
                    <a:p>
                      <a:endParaRPr lang="en-ZA" dirty="0"/>
                    </a:p>
                  </a:txBody>
                  <a:tcPr marL="42500" marR="42500" marT="44468" marB="44468" anchor="ctr">
                    <a:solidFill>
                      <a:schemeClr val="bg2">
                        <a:lumMod val="50000"/>
                      </a:schemeClr>
                    </a:solidFill>
                  </a:tcPr>
                </a:tc>
                <a:tc hMerge="1">
                  <a:txBody>
                    <a:bodyPr/>
                    <a:lstStyle/>
                    <a:p>
                      <a:endParaRPr lang="en-ZA" dirty="0"/>
                    </a:p>
                  </a:txBody>
                  <a:tcPr marL="42500" marR="42500" marT="44468" marB="44468" anchor="ctr">
                    <a:solidFill>
                      <a:schemeClr val="bg2">
                        <a:lumMod val="50000"/>
                      </a:schemeClr>
                    </a:solidFill>
                  </a:tcPr>
                </a:tc>
                <a:tc gridSpan="3">
                  <a:txBody>
                    <a:bodyPr/>
                    <a:lstStyle/>
                    <a:p>
                      <a:pPr algn="ctr"/>
                      <a:r>
                        <a:rPr lang="en-ZA" sz="1800" dirty="0">
                          <a:solidFill>
                            <a:schemeClr val="bg2"/>
                          </a:solidFill>
                        </a:rPr>
                        <a:t> % of full capacity</a:t>
                      </a:r>
                    </a:p>
                  </a:txBody>
                  <a:tcPr marL="42498" marR="42498" marT="44471" marB="44471" anchor="ctr">
                    <a:lnL w="28575"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6">
                        <a:lumMod val="75000"/>
                      </a:schemeClr>
                    </a:solidFill>
                  </a:tcPr>
                </a:tc>
                <a:tc hMerge="1">
                  <a:txBody>
                    <a:bodyPr/>
                    <a:lstStyle/>
                    <a:p>
                      <a:endParaRPr lang="en-ZA" dirty="0"/>
                    </a:p>
                  </a:txBody>
                  <a:tcPr marL="42500" marR="42500" marT="44468" marB="44468" anchor="ctr">
                    <a:solidFill>
                      <a:schemeClr val="bg2">
                        <a:lumMod val="50000"/>
                      </a:schemeClr>
                    </a:solidFill>
                  </a:tcPr>
                </a:tc>
                <a:tc hMerge="1">
                  <a:txBody>
                    <a:bodyPr/>
                    <a:lstStyle/>
                    <a:p>
                      <a:endParaRPr lang="en-ZA" dirty="0"/>
                    </a:p>
                  </a:txBody>
                  <a:tcPr marL="42500" marR="42500" marT="44468" marB="44468" anchor="ctr">
                    <a:solidFill>
                      <a:schemeClr val="bg2">
                        <a:lumMod val="50000"/>
                      </a:schemeClr>
                    </a:solidFill>
                  </a:tcPr>
                </a:tc>
                <a:extLst>
                  <a:ext uri="{0D108BD9-81ED-4DB2-BD59-A6C34878D82A}">
                    <a16:rowId xmlns:a16="http://schemas.microsoft.com/office/drawing/2014/main" xmlns="" val="10000"/>
                  </a:ext>
                </a:extLst>
              </a:tr>
              <a:tr h="610416">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ZA" sz="1600" b="1" dirty="0">
                          <a:solidFill>
                            <a:schemeClr val="bg2"/>
                          </a:solidFill>
                          <a:effectLst/>
                          <a:latin typeface="+mn-lt"/>
                          <a:ea typeface="Calibri" panose="020F0502020204030204" pitchFamily="34" charset="0"/>
                          <a:cs typeface="Times New Roman" panose="02020603050405020304" pitchFamily="18" charset="0"/>
                        </a:rPr>
                        <a:t>Total</a:t>
                      </a:r>
                      <a:endParaRPr lang="en-GB" sz="1600" b="1" dirty="0">
                        <a:solidFill>
                          <a:schemeClr val="bg2"/>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lnSpc>
                          <a:spcPct val="100000"/>
                        </a:lnSpc>
                        <a:spcAft>
                          <a:spcPts val="0"/>
                        </a:spcAft>
                      </a:pPr>
                      <a:r>
                        <a:rPr lang="en-ZA" sz="1600" b="1" dirty="0">
                          <a:solidFill>
                            <a:schemeClr val="bg2"/>
                          </a:solidFill>
                          <a:effectLst/>
                          <a:latin typeface="+mn-lt"/>
                          <a:ea typeface="Calibri" panose="020F0502020204030204" pitchFamily="34" charset="0"/>
                          <a:cs typeface="Times New Roman" panose="02020603050405020304" pitchFamily="18" charset="0"/>
                        </a:rPr>
                        <a:t>≤10%</a:t>
                      </a:r>
                      <a:endParaRPr lang="en-GB" sz="1600" b="1" dirty="0">
                        <a:solidFill>
                          <a:schemeClr val="bg2"/>
                        </a:solidFill>
                        <a:effectLst/>
                        <a:latin typeface="+mn-lt"/>
                        <a:ea typeface="Calibri" panose="020F0502020204030204" pitchFamily="34" charset="0"/>
                        <a:cs typeface="Times New Roman" panose="02020603050405020304" pitchFamily="18" charset="0"/>
                      </a:endParaRPr>
                    </a:p>
                  </a:txBody>
                  <a:tcPr marL="42498" marR="42498" marT="44471" marB="44471"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lnSpc>
                          <a:spcPct val="100000"/>
                        </a:lnSpc>
                        <a:spcAft>
                          <a:spcPts val="0"/>
                        </a:spcAft>
                      </a:pPr>
                      <a:r>
                        <a:rPr lang="en-ZA" sz="1600" b="1" dirty="0">
                          <a:solidFill>
                            <a:schemeClr val="bg2"/>
                          </a:solidFill>
                          <a:effectLst/>
                          <a:latin typeface="+mn-lt"/>
                          <a:ea typeface="Calibri" panose="020F0502020204030204" pitchFamily="34" charset="0"/>
                          <a:cs typeface="Times New Roman" panose="02020603050405020304" pitchFamily="18" charset="0"/>
                        </a:rPr>
                        <a:t>10% to 40% </a:t>
                      </a:r>
                      <a:endParaRPr lang="en-GB" sz="1600" b="1" dirty="0">
                        <a:solidFill>
                          <a:schemeClr val="bg2"/>
                        </a:solidFill>
                        <a:effectLst/>
                        <a:latin typeface="+mn-lt"/>
                        <a:ea typeface="Calibri" panose="020F0502020204030204" pitchFamily="34" charset="0"/>
                        <a:cs typeface="Times New Roman" panose="02020603050405020304" pitchFamily="18" charset="0"/>
                      </a:endParaRPr>
                    </a:p>
                  </a:txBody>
                  <a:tcPr marL="42498" marR="42498" marT="44471" marB="44471"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lnSpc>
                          <a:spcPct val="100000"/>
                        </a:lnSpc>
                        <a:spcAft>
                          <a:spcPts val="0"/>
                        </a:spcAft>
                      </a:pPr>
                      <a:r>
                        <a:rPr lang="en-ZA" sz="1600" b="1" dirty="0">
                          <a:solidFill>
                            <a:schemeClr val="bg2"/>
                          </a:solidFill>
                          <a:effectLst/>
                          <a:latin typeface="+mn-lt"/>
                          <a:ea typeface="Calibri" panose="020F0502020204030204" pitchFamily="34" charset="0"/>
                          <a:cs typeface="Times New Roman" panose="02020603050405020304" pitchFamily="18" charset="0"/>
                        </a:rPr>
                        <a:t>≥100%</a:t>
                      </a:r>
                      <a:endParaRPr lang="en-GB" sz="1600" b="1" dirty="0">
                        <a:solidFill>
                          <a:schemeClr val="bg2"/>
                        </a:solidFill>
                        <a:effectLst/>
                        <a:latin typeface="+mn-lt"/>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lnSpc>
                          <a:spcPct val="100000"/>
                        </a:lnSpc>
                        <a:spcAft>
                          <a:spcPts val="0"/>
                        </a:spcAft>
                      </a:pPr>
                      <a:r>
                        <a:rPr lang="en-ZA" sz="1600" b="1" dirty="0" smtClean="0">
                          <a:solidFill>
                            <a:schemeClr val="bg2"/>
                          </a:solidFill>
                          <a:effectLst/>
                          <a:latin typeface="+mn-lt"/>
                        </a:rPr>
                        <a:t>17/10/16</a:t>
                      </a:r>
                      <a:endParaRPr lang="en-GB" sz="1600" b="1" dirty="0">
                        <a:solidFill>
                          <a:schemeClr val="bg2"/>
                        </a:solidFill>
                        <a:effectLst/>
                        <a:latin typeface="+mn-lt"/>
                      </a:endParaRPr>
                    </a:p>
                    <a:p>
                      <a:pPr algn="ctr">
                        <a:lnSpc>
                          <a:spcPct val="100000"/>
                        </a:lnSpc>
                        <a:spcAft>
                          <a:spcPts val="0"/>
                        </a:spcAft>
                      </a:pPr>
                      <a:r>
                        <a:rPr lang="en-ZA" sz="1600" b="1" dirty="0">
                          <a:solidFill>
                            <a:schemeClr val="bg2"/>
                          </a:solidFill>
                          <a:effectLst/>
                          <a:latin typeface="+mn-lt"/>
                        </a:rPr>
                        <a:t>Last Year</a:t>
                      </a:r>
                      <a:endParaRPr lang="en-GB" sz="1600" b="1" dirty="0">
                        <a:solidFill>
                          <a:schemeClr val="bg2"/>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ZA" sz="1600" b="1" dirty="0" smtClean="0">
                          <a:solidFill>
                            <a:schemeClr val="bg2"/>
                          </a:solidFill>
                        </a:rPr>
                        <a:t>09/10/17</a:t>
                      </a:r>
                      <a:endParaRPr lang="en-ZA" sz="1600" b="1" dirty="0">
                        <a:solidFill>
                          <a:schemeClr val="bg2"/>
                        </a:solidFill>
                      </a:endParaRPr>
                    </a:p>
                  </a:txBody>
                  <a:tcPr marL="42498" marR="42498" marT="44471" marB="44471"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75000"/>
                      </a:schemeClr>
                    </a:solidFill>
                  </a:tcPr>
                </a:tc>
                <a:tc>
                  <a:txBody>
                    <a:bodyPr/>
                    <a:lstStyle/>
                    <a:p>
                      <a:pPr algn="ctr"/>
                      <a:r>
                        <a:rPr lang="en-ZA" sz="1600" b="1" dirty="0" smtClean="0">
                          <a:solidFill>
                            <a:schemeClr val="bg2"/>
                          </a:solidFill>
                        </a:rPr>
                        <a:t>16/10/17</a:t>
                      </a:r>
                      <a:endParaRPr lang="en-ZA" sz="1600" b="1" dirty="0">
                        <a:solidFill>
                          <a:schemeClr val="bg2"/>
                        </a:solidFill>
                      </a:endParaRPr>
                    </a:p>
                  </a:txBody>
                  <a:tcPr marL="42498" marR="42498" marT="44471" marB="44471"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xmlns="" val="10001"/>
                  </a:ext>
                </a:extLst>
              </a:tr>
              <a:tr h="363279">
                <a:tc>
                  <a:txBody>
                    <a:bodyPr/>
                    <a:lstStyle/>
                    <a:p>
                      <a:pPr algn="l">
                        <a:lnSpc>
                          <a:spcPct val="100000"/>
                        </a:lnSpc>
                        <a:spcAft>
                          <a:spcPts val="0"/>
                        </a:spcAft>
                      </a:pPr>
                      <a:r>
                        <a:rPr lang="en-ZA" sz="1800" dirty="0">
                          <a:solidFill>
                            <a:schemeClr val="tx1"/>
                          </a:solidFill>
                          <a:effectLst/>
                        </a:rPr>
                        <a:t>Eastern Cape</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r">
                        <a:lnSpc>
                          <a:spcPct val="100000"/>
                        </a:lnSpc>
                        <a:spcAft>
                          <a:spcPts val="0"/>
                        </a:spcAft>
                      </a:pPr>
                      <a:r>
                        <a:rPr lang="en-ZA" sz="1800" dirty="0">
                          <a:solidFill>
                            <a:schemeClr val="tx1"/>
                          </a:solidFill>
                          <a:effectLst/>
                          <a:latin typeface="+mn-lt"/>
                        </a:rPr>
                        <a:t>1 832</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ZA" sz="1800" dirty="0">
                          <a:solidFill>
                            <a:schemeClr val="tx1"/>
                          </a:solidFill>
                          <a:effectLst/>
                          <a:latin typeface="+mn-lt"/>
                          <a:ea typeface="Calibri" panose="020F0502020204030204" pitchFamily="34" charset="0"/>
                          <a:cs typeface="Times New Roman" panose="02020603050405020304" pitchFamily="18" charset="0"/>
                        </a:rPr>
                        <a:t>43</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2</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T w="381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9</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T w="381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7</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63.0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gn="ctr"/>
                      <a:r>
                        <a:rPr lang="en-ZA" sz="1800" b="0" dirty="0" smtClean="0">
                          <a:solidFill>
                            <a:schemeClr val="tx1"/>
                          </a:solidFill>
                        </a:rPr>
                        <a:t>55,4</a:t>
                      </a:r>
                      <a:endParaRPr lang="en-ZA" sz="1800" b="0" dirty="0">
                        <a:solidFill>
                          <a:schemeClr val="tx1"/>
                        </a:solidFill>
                      </a:endParaRPr>
                    </a:p>
                  </a:txBody>
                  <a:tcPr marL="42498" marR="42498" marT="44471" marB="44471" anchor="ctr">
                    <a:lnT w="38100" cap="flat" cmpd="sng" algn="ctr">
                      <a:solidFill>
                        <a:schemeClr val="bg1"/>
                      </a:solidFill>
                      <a:prstDash val="solid"/>
                      <a:round/>
                      <a:headEnd type="none" w="med" len="med"/>
                      <a:tailEnd type="none" w="med" len="med"/>
                    </a:lnT>
                    <a:solidFill>
                      <a:schemeClr val="accent6">
                        <a:lumMod val="20000"/>
                        <a:lumOff val="80000"/>
                      </a:schemeClr>
                    </a:solidFill>
                  </a:tcPr>
                </a:tc>
                <a:tc>
                  <a:txBody>
                    <a:bodyPr/>
                    <a:lstStyle/>
                    <a:p>
                      <a:pPr algn="ctr"/>
                      <a:r>
                        <a:rPr lang="en-ZA" sz="1800" b="1" dirty="0" smtClean="0">
                          <a:solidFill>
                            <a:schemeClr val="accent3">
                              <a:lumMod val="50000"/>
                            </a:schemeClr>
                          </a:solidFill>
                        </a:rPr>
                        <a:t>60.2</a:t>
                      </a:r>
                      <a:endParaRPr lang="en-ZA" sz="1800" b="1" dirty="0">
                        <a:solidFill>
                          <a:schemeClr val="accent3">
                            <a:lumMod val="50000"/>
                          </a:schemeClr>
                        </a:solidFill>
                      </a:endParaRPr>
                    </a:p>
                  </a:txBody>
                  <a:tcPr marL="42498" marR="42498" marT="44471" marB="44471" anchor="ctr">
                    <a:lnT w="38100" cap="flat" cmpd="sng" algn="ctr">
                      <a:solidFill>
                        <a:schemeClr val="bg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xmlns="" val="10002"/>
                  </a:ext>
                </a:extLst>
              </a:tr>
              <a:tr h="363279">
                <a:tc>
                  <a:txBody>
                    <a:bodyPr/>
                    <a:lstStyle/>
                    <a:p>
                      <a:pPr algn="l">
                        <a:lnSpc>
                          <a:spcPct val="100000"/>
                        </a:lnSpc>
                        <a:spcAft>
                          <a:spcPts val="0"/>
                        </a:spcAft>
                      </a:pPr>
                      <a:r>
                        <a:rPr lang="en-ZA" sz="1800" dirty="0">
                          <a:solidFill>
                            <a:schemeClr val="tx1"/>
                          </a:solidFill>
                          <a:effectLst/>
                        </a:rPr>
                        <a:t>Free State</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r">
                        <a:lnSpc>
                          <a:spcPct val="100000"/>
                        </a:lnSpc>
                        <a:spcAft>
                          <a:spcPts val="0"/>
                        </a:spcAft>
                      </a:pPr>
                      <a:r>
                        <a:rPr lang="en-ZA" sz="1800" dirty="0">
                          <a:solidFill>
                            <a:schemeClr val="tx1"/>
                          </a:solidFill>
                          <a:effectLst/>
                          <a:latin typeface="+mn-lt"/>
                        </a:rPr>
                        <a:t>15 971</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ZA" sz="1800" dirty="0">
                          <a:solidFill>
                            <a:schemeClr val="tx1"/>
                          </a:solidFill>
                          <a:effectLst/>
                          <a:latin typeface="+mn-lt"/>
                          <a:ea typeface="Calibri" panose="020F0502020204030204" pitchFamily="34" charset="0"/>
                          <a:cs typeface="Times New Roman" panose="02020603050405020304" pitchFamily="18" charset="0"/>
                        </a:rPr>
                        <a:t>19</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lnSpc>
                          <a:spcPct val="100000"/>
                        </a:lnSpc>
                        <a:spcAft>
                          <a:spcPts val="0"/>
                        </a:spcAft>
                      </a:pPr>
                      <a:r>
                        <a:rPr lang="en-GB" sz="1800" dirty="0">
                          <a:solidFill>
                            <a:schemeClr val="tx1"/>
                          </a:solidFill>
                          <a:effectLst/>
                          <a:latin typeface="+mn-lt"/>
                          <a:ea typeface="Calibri" panose="020F0502020204030204" pitchFamily="34" charset="0"/>
                          <a:cs typeface="Times New Roman" panose="02020603050405020304" pitchFamily="18" charset="0"/>
                        </a:rPr>
                        <a:t>1</a:t>
                      </a: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GB" sz="1800" dirty="0">
                          <a:solidFill>
                            <a:schemeClr val="tx1"/>
                          </a:solidFill>
                          <a:effectLst/>
                          <a:latin typeface="+mn-lt"/>
                          <a:ea typeface="Calibri" panose="020F0502020204030204" pitchFamily="34" charset="0"/>
                          <a:cs typeface="Times New Roman" panose="02020603050405020304" pitchFamily="18" charset="0"/>
                        </a:rPr>
                        <a:t>4</a:t>
                      </a: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1</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51.2</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r>
                        <a:rPr lang="en-ZA" sz="1800" b="0" dirty="0">
                          <a:solidFill>
                            <a:schemeClr val="tx1"/>
                          </a:solidFill>
                        </a:rPr>
                        <a:t>74,7</a:t>
                      </a:r>
                    </a:p>
                  </a:txBody>
                  <a:tcPr marL="42498" marR="42498" marT="44471" marB="44471" anchor="ctr">
                    <a:solidFill>
                      <a:schemeClr val="accent6">
                        <a:lumMod val="20000"/>
                        <a:lumOff val="80000"/>
                      </a:schemeClr>
                    </a:solidFill>
                  </a:tcPr>
                </a:tc>
                <a:tc>
                  <a:txBody>
                    <a:bodyPr/>
                    <a:lstStyle/>
                    <a:p>
                      <a:pPr algn="ctr"/>
                      <a:r>
                        <a:rPr lang="en-ZA" sz="1800" b="1" dirty="0" smtClean="0">
                          <a:solidFill>
                            <a:srgbClr val="C00000"/>
                          </a:solidFill>
                        </a:rPr>
                        <a:t>74.1</a:t>
                      </a:r>
                      <a:endParaRPr lang="en-ZA" sz="1800" b="1" dirty="0">
                        <a:solidFill>
                          <a:srgbClr val="C00000"/>
                        </a:solidFill>
                      </a:endParaRPr>
                    </a:p>
                  </a:txBody>
                  <a:tcPr marL="42498" marR="42498" marT="44471" marB="44471" anchor="ctr">
                    <a:solidFill>
                      <a:schemeClr val="accent6">
                        <a:lumMod val="20000"/>
                        <a:lumOff val="80000"/>
                      </a:schemeClr>
                    </a:solidFill>
                  </a:tcPr>
                </a:tc>
                <a:extLst>
                  <a:ext uri="{0D108BD9-81ED-4DB2-BD59-A6C34878D82A}">
                    <a16:rowId xmlns:a16="http://schemas.microsoft.com/office/drawing/2014/main" xmlns="" val="10003"/>
                  </a:ext>
                </a:extLst>
              </a:tr>
              <a:tr h="363279">
                <a:tc>
                  <a:txBody>
                    <a:bodyPr/>
                    <a:lstStyle/>
                    <a:p>
                      <a:pPr algn="l">
                        <a:lnSpc>
                          <a:spcPct val="100000"/>
                        </a:lnSpc>
                        <a:spcAft>
                          <a:spcPts val="0"/>
                        </a:spcAft>
                      </a:pPr>
                      <a:r>
                        <a:rPr lang="en-ZA" sz="1800" dirty="0">
                          <a:solidFill>
                            <a:schemeClr val="tx1"/>
                          </a:solidFill>
                          <a:effectLst/>
                        </a:rPr>
                        <a:t>Gauteng</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r">
                        <a:lnSpc>
                          <a:spcPct val="100000"/>
                        </a:lnSpc>
                        <a:spcAft>
                          <a:spcPts val="0"/>
                        </a:spcAft>
                      </a:pPr>
                      <a:r>
                        <a:rPr lang="en-ZA" sz="1800" dirty="0">
                          <a:solidFill>
                            <a:schemeClr val="tx1"/>
                          </a:solidFill>
                          <a:effectLst/>
                          <a:latin typeface="+mn-lt"/>
                        </a:rPr>
                        <a:t>115</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ZA" sz="1800" dirty="0">
                          <a:solidFill>
                            <a:schemeClr val="tx1"/>
                          </a:solidFill>
                          <a:effectLst/>
                          <a:latin typeface="+mn-lt"/>
                          <a:ea typeface="Calibri" panose="020F0502020204030204" pitchFamily="34" charset="0"/>
                          <a:cs typeface="Times New Roman" panose="02020603050405020304" pitchFamily="18" charset="0"/>
                        </a:rPr>
                        <a:t>4</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lnSpc>
                          <a:spcPct val="100000"/>
                        </a:lnSpc>
                        <a:spcAft>
                          <a:spcPts val="0"/>
                        </a:spcAft>
                      </a:pPr>
                      <a:r>
                        <a:rPr lang="en-GB" sz="1800" dirty="0">
                          <a:solidFill>
                            <a:schemeClr val="tx1"/>
                          </a:solidFill>
                          <a:effectLst/>
                          <a:latin typeface="+mn-lt"/>
                          <a:ea typeface="Calibri" panose="020F0502020204030204" pitchFamily="34" charset="0"/>
                          <a:cs typeface="Times New Roman" panose="02020603050405020304" pitchFamily="18" charset="0"/>
                        </a:rPr>
                        <a:t>0</a:t>
                      </a: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ZA" sz="1800" dirty="0">
                          <a:solidFill>
                            <a:schemeClr val="tx1"/>
                          </a:solidFill>
                          <a:effectLst/>
                          <a:latin typeface="+mn-lt"/>
                          <a:ea typeface="Calibri" panose="020F0502020204030204" pitchFamily="34" charset="0"/>
                          <a:cs typeface="Times New Roman" panose="02020603050405020304" pitchFamily="18" charset="0"/>
                        </a:rPr>
                        <a:t>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1</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78.3</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r>
                        <a:rPr lang="en-ZA" sz="1800" b="0" dirty="0" smtClean="0">
                          <a:solidFill>
                            <a:schemeClr val="tx1"/>
                          </a:solidFill>
                        </a:rPr>
                        <a:t>88,6</a:t>
                      </a:r>
                      <a:endParaRPr lang="en-ZA" sz="1800" b="0" dirty="0">
                        <a:solidFill>
                          <a:schemeClr val="tx1"/>
                        </a:solidFill>
                      </a:endParaRPr>
                    </a:p>
                  </a:txBody>
                  <a:tcPr marL="42498" marR="42498" marT="44471" marB="44471" anchor="ctr">
                    <a:solidFill>
                      <a:schemeClr val="accent6">
                        <a:lumMod val="20000"/>
                        <a:lumOff val="80000"/>
                      </a:schemeClr>
                    </a:solidFill>
                  </a:tcPr>
                </a:tc>
                <a:tc>
                  <a:txBody>
                    <a:bodyPr/>
                    <a:lstStyle/>
                    <a:p>
                      <a:pPr algn="ctr"/>
                      <a:r>
                        <a:rPr lang="en-ZA" sz="1800" b="1" dirty="0" smtClean="0">
                          <a:solidFill>
                            <a:srgbClr val="C00000"/>
                          </a:solidFill>
                        </a:rPr>
                        <a:t>87.2</a:t>
                      </a:r>
                      <a:endParaRPr lang="en-ZA" sz="1800" b="1" dirty="0">
                        <a:solidFill>
                          <a:srgbClr val="C00000"/>
                        </a:solidFill>
                      </a:endParaRPr>
                    </a:p>
                  </a:txBody>
                  <a:tcPr marL="42498" marR="42498" marT="44471" marB="44471" anchor="ctr">
                    <a:solidFill>
                      <a:schemeClr val="accent6">
                        <a:lumMod val="20000"/>
                        <a:lumOff val="80000"/>
                      </a:schemeClr>
                    </a:solidFill>
                  </a:tcPr>
                </a:tc>
                <a:extLst>
                  <a:ext uri="{0D108BD9-81ED-4DB2-BD59-A6C34878D82A}">
                    <a16:rowId xmlns:a16="http://schemas.microsoft.com/office/drawing/2014/main" xmlns="" val="10004"/>
                  </a:ext>
                </a:extLst>
              </a:tr>
              <a:tr h="363279">
                <a:tc>
                  <a:txBody>
                    <a:bodyPr/>
                    <a:lstStyle/>
                    <a:p>
                      <a:pPr algn="l">
                        <a:lnSpc>
                          <a:spcPct val="100000"/>
                        </a:lnSpc>
                        <a:spcAft>
                          <a:spcPts val="0"/>
                        </a:spcAft>
                      </a:pPr>
                      <a:r>
                        <a:rPr lang="en-ZA" sz="1800" dirty="0">
                          <a:solidFill>
                            <a:schemeClr val="tx1"/>
                          </a:solidFill>
                          <a:effectLst/>
                        </a:rPr>
                        <a:t>Kwazulu-Natal</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r">
                        <a:lnSpc>
                          <a:spcPct val="100000"/>
                        </a:lnSpc>
                        <a:spcAft>
                          <a:spcPts val="0"/>
                        </a:spcAft>
                      </a:pPr>
                      <a:r>
                        <a:rPr lang="en-ZA" sz="1800" dirty="0">
                          <a:solidFill>
                            <a:schemeClr val="tx1"/>
                          </a:solidFill>
                          <a:effectLst/>
                          <a:latin typeface="+mn-lt"/>
                        </a:rPr>
                        <a:t>4 669</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ZA" sz="1800" dirty="0">
                          <a:solidFill>
                            <a:schemeClr val="tx1"/>
                          </a:solidFill>
                          <a:effectLst/>
                          <a:latin typeface="+mn-lt"/>
                          <a:ea typeface="Calibri" panose="020F0502020204030204" pitchFamily="34" charset="0"/>
                          <a:cs typeface="Times New Roman" panose="02020603050405020304" pitchFamily="18" charset="0"/>
                        </a:rPr>
                        <a:t>18</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lnSpc>
                          <a:spcPct val="100000"/>
                        </a:lnSpc>
                        <a:spcAft>
                          <a:spcPts val="0"/>
                        </a:spcAft>
                      </a:pPr>
                      <a:r>
                        <a:rPr lang="en-GB" sz="1800" dirty="0">
                          <a:solidFill>
                            <a:schemeClr val="tx1"/>
                          </a:solidFill>
                          <a:effectLst/>
                          <a:latin typeface="+mn-lt"/>
                          <a:ea typeface="Calibri" panose="020F0502020204030204" pitchFamily="34" charset="0"/>
                          <a:cs typeface="Times New Roman" panose="02020603050405020304" pitchFamily="18" charset="0"/>
                        </a:rPr>
                        <a:t>0</a:t>
                      </a: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ZA" sz="1800" dirty="0">
                          <a:solidFill>
                            <a:schemeClr val="tx1"/>
                          </a:solidFill>
                          <a:effectLst/>
                          <a:latin typeface="+mn-lt"/>
                          <a:ea typeface="Calibri" panose="020F0502020204030204" pitchFamily="34" charset="0"/>
                          <a:cs typeface="Times New Roman" panose="02020603050405020304" pitchFamily="18" charset="0"/>
                        </a:rPr>
                        <a:t>3</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GB" sz="1800" dirty="0">
                          <a:solidFill>
                            <a:schemeClr val="tx1"/>
                          </a:solidFill>
                          <a:effectLst/>
                          <a:latin typeface="+mn-lt"/>
                          <a:ea typeface="Calibri" panose="020F0502020204030204" pitchFamily="34" charset="0"/>
                          <a:cs typeface="Times New Roman" panose="02020603050405020304" pitchFamily="18" charset="0"/>
                        </a:rPr>
                        <a:t>1</a:t>
                      </a: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40.9</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r>
                        <a:rPr lang="en-ZA" sz="1800" b="0" dirty="0" smtClean="0">
                          <a:solidFill>
                            <a:schemeClr val="tx1"/>
                          </a:solidFill>
                        </a:rPr>
                        <a:t>49,3</a:t>
                      </a:r>
                      <a:endParaRPr lang="en-ZA" sz="1800" b="0" dirty="0">
                        <a:solidFill>
                          <a:schemeClr val="tx1"/>
                        </a:solidFill>
                      </a:endParaRPr>
                    </a:p>
                  </a:txBody>
                  <a:tcPr marL="42498" marR="42498" marT="44471" marB="44471" anchor="ctr">
                    <a:solidFill>
                      <a:schemeClr val="accent6">
                        <a:lumMod val="20000"/>
                        <a:lumOff val="80000"/>
                      </a:schemeClr>
                    </a:solidFill>
                  </a:tcPr>
                </a:tc>
                <a:tc>
                  <a:txBody>
                    <a:bodyPr/>
                    <a:lstStyle/>
                    <a:p>
                      <a:pPr algn="ctr"/>
                      <a:r>
                        <a:rPr lang="en-ZA" sz="1800" b="1" dirty="0" smtClean="0">
                          <a:solidFill>
                            <a:schemeClr val="accent3">
                              <a:lumMod val="50000"/>
                            </a:schemeClr>
                          </a:solidFill>
                        </a:rPr>
                        <a:t>49.6</a:t>
                      </a:r>
                      <a:endParaRPr lang="en-ZA" sz="1800" b="1" dirty="0">
                        <a:solidFill>
                          <a:schemeClr val="accent3">
                            <a:lumMod val="50000"/>
                          </a:schemeClr>
                        </a:solidFill>
                      </a:endParaRPr>
                    </a:p>
                  </a:txBody>
                  <a:tcPr marL="42498" marR="42498" marT="44471" marB="44471" anchor="ctr">
                    <a:solidFill>
                      <a:schemeClr val="accent6">
                        <a:lumMod val="20000"/>
                        <a:lumOff val="80000"/>
                      </a:schemeClr>
                    </a:solidFill>
                  </a:tcPr>
                </a:tc>
                <a:extLst>
                  <a:ext uri="{0D108BD9-81ED-4DB2-BD59-A6C34878D82A}">
                    <a16:rowId xmlns:a16="http://schemas.microsoft.com/office/drawing/2014/main" xmlns="" val="10005"/>
                  </a:ext>
                </a:extLst>
              </a:tr>
              <a:tr h="363279">
                <a:tc>
                  <a:txBody>
                    <a:bodyPr/>
                    <a:lstStyle/>
                    <a:p>
                      <a:pPr algn="l">
                        <a:lnSpc>
                          <a:spcPct val="100000"/>
                        </a:lnSpc>
                        <a:spcAft>
                          <a:spcPts val="0"/>
                        </a:spcAft>
                      </a:pPr>
                      <a:r>
                        <a:rPr lang="en-ZA" sz="1800" dirty="0">
                          <a:solidFill>
                            <a:schemeClr val="tx1"/>
                          </a:solidFill>
                          <a:effectLst/>
                        </a:rPr>
                        <a:t>Lesotho*</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r">
                        <a:lnSpc>
                          <a:spcPct val="100000"/>
                        </a:lnSpc>
                        <a:spcAft>
                          <a:spcPts val="0"/>
                        </a:spcAft>
                      </a:pPr>
                      <a:r>
                        <a:rPr lang="en-ZA" sz="1800" dirty="0">
                          <a:solidFill>
                            <a:schemeClr val="tx1"/>
                          </a:solidFill>
                          <a:effectLst/>
                          <a:latin typeface="+mn-lt"/>
                        </a:rPr>
                        <a:t>2 376</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ZA" sz="1800" dirty="0">
                          <a:solidFill>
                            <a:schemeClr val="tx1"/>
                          </a:solidFill>
                          <a:effectLst/>
                          <a:latin typeface="+mn-lt"/>
                          <a:ea typeface="Calibri" panose="020F0502020204030204" pitchFamily="34" charset="0"/>
                          <a:cs typeface="Times New Roman" panose="02020603050405020304" pitchFamily="18" charset="0"/>
                        </a:rPr>
                        <a:t>2</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lnSpc>
                          <a:spcPct val="100000"/>
                        </a:lnSpc>
                        <a:spcAft>
                          <a:spcPts val="0"/>
                        </a:spcAft>
                      </a:pPr>
                      <a:r>
                        <a:rPr lang="en-GB" sz="1800" dirty="0">
                          <a:solidFill>
                            <a:schemeClr val="tx1"/>
                          </a:solidFill>
                          <a:effectLst/>
                          <a:latin typeface="+mn-lt"/>
                          <a:ea typeface="Calibri" panose="020F0502020204030204" pitchFamily="34" charset="0"/>
                          <a:cs typeface="Times New Roman" panose="02020603050405020304" pitchFamily="18" charset="0"/>
                        </a:rPr>
                        <a:t>0</a:t>
                      </a: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GB" sz="1800" dirty="0">
                          <a:solidFill>
                            <a:schemeClr val="tx1"/>
                          </a:solidFill>
                          <a:effectLst/>
                          <a:latin typeface="+mn-lt"/>
                          <a:ea typeface="Calibri" panose="020F0502020204030204" pitchFamily="34" charset="0"/>
                          <a:cs typeface="Times New Roman" panose="02020603050405020304" pitchFamily="18" charset="0"/>
                        </a:rPr>
                        <a:t>1</a:t>
                      </a: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ZA" sz="1800" dirty="0">
                          <a:solidFill>
                            <a:schemeClr val="tx1"/>
                          </a:solidFill>
                          <a:effectLst/>
                          <a:latin typeface="+mn-lt"/>
                          <a:ea typeface="Calibri" panose="020F0502020204030204" pitchFamily="34" charset="0"/>
                          <a:cs typeface="Times New Roman" panose="02020603050405020304" pitchFamily="18" charset="0"/>
                        </a:rPr>
                        <a:t>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37.6</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r>
                        <a:rPr lang="en-ZA" sz="1800" b="0" dirty="0" smtClean="0">
                          <a:solidFill>
                            <a:schemeClr val="tx1"/>
                          </a:solidFill>
                        </a:rPr>
                        <a:t>36,1</a:t>
                      </a:r>
                      <a:endParaRPr lang="en-ZA" sz="1800" b="0" dirty="0">
                        <a:solidFill>
                          <a:schemeClr val="tx1"/>
                        </a:solidFill>
                      </a:endParaRPr>
                    </a:p>
                  </a:txBody>
                  <a:tcPr marL="42498" marR="42498" marT="44471" marB="44471" anchor="ctr">
                    <a:solidFill>
                      <a:schemeClr val="accent6">
                        <a:lumMod val="20000"/>
                        <a:lumOff val="80000"/>
                      </a:schemeClr>
                    </a:solidFill>
                  </a:tcPr>
                </a:tc>
                <a:tc>
                  <a:txBody>
                    <a:bodyPr/>
                    <a:lstStyle/>
                    <a:p>
                      <a:pPr algn="ctr"/>
                      <a:r>
                        <a:rPr lang="en-ZA" sz="1800" b="1" dirty="0" smtClean="0">
                          <a:solidFill>
                            <a:schemeClr val="tx1"/>
                          </a:solidFill>
                        </a:rPr>
                        <a:t>36.1</a:t>
                      </a:r>
                      <a:endParaRPr lang="en-ZA" sz="1800" b="1" dirty="0">
                        <a:solidFill>
                          <a:schemeClr val="tx1"/>
                        </a:solidFill>
                      </a:endParaRPr>
                    </a:p>
                  </a:txBody>
                  <a:tcPr marL="42498" marR="42498" marT="44471" marB="44471" anchor="ctr">
                    <a:solidFill>
                      <a:schemeClr val="accent6">
                        <a:lumMod val="20000"/>
                        <a:lumOff val="80000"/>
                      </a:schemeClr>
                    </a:solidFill>
                  </a:tcPr>
                </a:tc>
                <a:extLst>
                  <a:ext uri="{0D108BD9-81ED-4DB2-BD59-A6C34878D82A}">
                    <a16:rowId xmlns:a16="http://schemas.microsoft.com/office/drawing/2014/main" xmlns="" val="10006"/>
                  </a:ext>
                </a:extLst>
              </a:tr>
              <a:tr h="363279">
                <a:tc>
                  <a:txBody>
                    <a:bodyPr/>
                    <a:lstStyle/>
                    <a:p>
                      <a:pPr algn="l">
                        <a:lnSpc>
                          <a:spcPct val="100000"/>
                        </a:lnSpc>
                        <a:spcAft>
                          <a:spcPts val="0"/>
                        </a:spcAft>
                      </a:pPr>
                      <a:r>
                        <a:rPr lang="en-ZA" sz="1800" dirty="0">
                          <a:solidFill>
                            <a:schemeClr val="tx1"/>
                          </a:solidFill>
                          <a:effectLst/>
                        </a:rPr>
                        <a:t>Limpopo</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r">
                        <a:lnSpc>
                          <a:spcPct val="100000"/>
                        </a:lnSpc>
                        <a:spcAft>
                          <a:spcPts val="0"/>
                        </a:spcAft>
                      </a:pPr>
                      <a:r>
                        <a:rPr lang="en-ZA" sz="1800" dirty="0">
                          <a:solidFill>
                            <a:schemeClr val="tx1"/>
                          </a:solidFill>
                          <a:effectLst/>
                          <a:latin typeface="+mn-lt"/>
                        </a:rPr>
                        <a:t>1 522</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ZA" sz="1800" dirty="0">
                          <a:solidFill>
                            <a:schemeClr val="tx1"/>
                          </a:solidFill>
                          <a:effectLst/>
                          <a:latin typeface="+mn-lt"/>
                          <a:ea typeface="Calibri" panose="020F0502020204030204" pitchFamily="34" charset="0"/>
                          <a:cs typeface="Times New Roman" panose="02020603050405020304" pitchFamily="18" charset="0"/>
                        </a:rPr>
                        <a:t>28</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lnSpc>
                          <a:spcPct val="100000"/>
                        </a:lnSpc>
                        <a:spcAft>
                          <a:spcPts val="0"/>
                        </a:spcAft>
                      </a:pPr>
                      <a:r>
                        <a:rPr lang="en-GB" sz="1800" dirty="0">
                          <a:solidFill>
                            <a:schemeClr val="tx1"/>
                          </a:solidFill>
                          <a:effectLst/>
                          <a:latin typeface="+mn-lt"/>
                          <a:ea typeface="Calibri" panose="020F0502020204030204" pitchFamily="34" charset="0"/>
                          <a:cs typeface="Times New Roman" panose="02020603050405020304" pitchFamily="18" charset="0"/>
                        </a:rPr>
                        <a:t>0</a:t>
                      </a: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ZA" sz="1800" dirty="0">
                          <a:solidFill>
                            <a:schemeClr val="tx1"/>
                          </a:solidFill>
                          <a:effectLst/>
                          <a:latin typeface="+mn-lt"/>
                          <a:ea typeface="Calibri" panose="020F0502020204030204" pitchFamily="34" charset="0"/>
                          <a:cs typeface="Times New Roman" panose="02020603050405020304" pitchFamily="18" charset="0"/>
                        </a:rPr>
                        <a:t>1</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GB" sz="1800" dirty="0">
                          <a:solidFill>
                            <a:schemeClr val="tx1"/>
                          </a:solidFill>
                          <a:effectLst/>
                          <a:latin typeface="+mn-lt"/>
                          <a:ea typeface="Calibri" panose="020F0502020204030204" pitchFamily="34" charset="0"/>
                          <a:cs typeface="Times New Roman" panose="02020603050405020304" pitchFamily="18" charset="0"/>
                        </a:rPr>
                        <a:t>3</a:t>
                      </a: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45.9</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r>
                        <a:rPr lang="en-ZA" sz="1800" b="0" dirty="0" smtClean="0">
                          <a:solidFill>
                            <a:schemeClr val="tx1"/>
                          </a:solidFill>
                        </a:rPr>
                        <a:t>70,8</a:t>
                      </a:r>
                      <a:endParaRPr lang="en-ZA" sz="1800" b="0" dirty="0">
                        <a:solidFill>
                          <a:schemeClr val="tx1"/>
                        </a:solidFill>
                      </a:endParaRPr>
                    </a:p>
                  </a:txBody>
                  <a:tcPr marL="42498" marR="42498" marT="44471" marB="44471" anchor="ctr">
                    <a:solidFill>
                      <a:schemeClr val="accent6">
                        <a:lumMod val="20000"/>
                        <a:lumOff val="80000"/>
                      </a:schemeClr>
                    </a:solidFill>
                  </a:tcPr>
                </a:tc>
                <a:tc>
                  <a:txBody>
                    <a:bodyPr/>
                    <a:lstStyle/>
                    <a:p>
                      <a:pPr algn="ctr"/>
                      <a:r>
                        <a:rPr lang="en-ZA" sz="1800" b="1" dirty="0" smtClean="0">
                          <a:solidFill>
                            <a:srgbClr val="C00000"/>
                          </a:solidFill>
                        </a:rPr>
                        <a:t>70.3</a:t>
                      </a:r>
                      <a:endParaRPr lang="en-ZA" sz="1800" b="1" dirty="0">
                        <a:solidFill>
                          <a:srgbClr val="C00000"/>
                        </a:solidFill>
                      </a:endParaRPr>
                    </a:p>
                  </a:txBody>
                  <a:tcPr marL="42498" marR="42498" marT="44471" marB="44471" anchor="ctr">
                    <a:solidFill>
                      <a:schemeClr val="accent6">
                        <a:lumMod val="20000"/>
                        <a:lumOff val="80000"/>
                      </a:schemeClr>
                    </a:solidFill>
                  </a:tcPr>
                </a:tc>
                <a:extLst>
                  <a:ext uri="{0D108BD9-81ED-4DB2-BD59-A6C34878D82A}">
                    <a16:rowId xmlns:a16="http://schemas.microsoft.com/office/drawing/2014/main" xmlns="" val="10007"/>
                  </a:ext>
                </a:extLst>
              </a:tr>
              <a:tr h="363279">
                <a:tc>
                  <a:txBody>
                    <a:bodyPr/>
                    <a:lstStyle/>
                    <a:p>
                      <a:pPr algn="l">
                        <a:lnSpc>
                          <a:spcPct val="100000"/>
                        </a:lnSpc>
                        <a:spcAft>
                          <a:spcPts val="0"/>
                        </a:spcAft>
                      </a:pPr>
                      <a:r>
                        <a:rPr lang="en-ZA" sz="1800" dirty="0">
                          <a:solidFill>
                            <a:schemeClr val="tx1"/>
                          </a:solidFill>
                          <a:effectLst/>
                        </a:rPr>
                        <a:t>Mpumalanga</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r">
                        <a:lnSpc>
                          <a:spcPct val="100000"/>
                        </a:lnSpc>
                        <a:spcAft>
                          <a:spcPts val="0"/>
                        </a:spcAft>
                      </a:pPr>
                      <a:r>
                        <a:rPr lang="en-ZA" sz="1800" dirty="0">
                          <a:solidFill>
                            <a:schemeClr val="tx1"/>
                          </a:solidFill>
                          <a:effectLst/>
                          <a:latin typeface="+mn-lt"/>
                        </a:rPr>
                        <a:t>2 539</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ZA" sz="1800" dirty="0">
                          <a:solidFill>
                            <a:schemeClr val="tx1"/>
                          </a:solidFill>
                          <a:effectLst/>
                          <a:latin typeface="+mn-lt"/>
                          <a:ea typeface="Calibri" panose="020F0502020204030204" pitchFamily="34" charset="0"/>
                          <a:cs typeface="Times New Roman" panose="02020603050405020304" pitchFamily="18" charset="0"/>
                        </a:rPr>
                        <a:t>22</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lnSpc>
                          <a:spcPct val="100000"/>
                        </a:lnSpc>
                        <a:spcAft>
                          <a:spcPts val="0"/>
                        </a:spcAft>
                      </a:pPr>
                      <a:r>
                        <a:rPr lang="en-GB" sz="1800" dirty="0">
                          <a:solidFill>
                            <a:schemeClr val="tx1"/>
                          </a:solidFill>
                          <a:effectLst/>
                          <a:latin typeface="+mn-lt"/>
                          <a:ea typeface="Calibri" panose="020F0502020204030204" pitchFamily="34" charset="0"/>
                          <a:cs typeface="Times New Roman" panose="02020603050405020304" pitchFamily="18" charset="0"/>
                        </a:rPr>
                        <a:t>0</a:t>
                      </a: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GB" sz="1800" dirty="0">
                          <a:solidFill>
                            <a:schemeClr val="tx1"/>
                          </a:solidFill>
                          <a:effectLst/>
                          <a:latin typeface="+mn-lt"/>
                          <a:ea typeface="Calibri" panose="020F0502020204030204" pitchFamily="34" charset="0"/>
                          <a:cs typeface="Times New Roman" panose="02020603050405020304" pitchFamily="18" charset="0"/>
                        </a:rPr>
                        <a:t>1</a:t>
                      </a: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GB" sz="1800" dirty="0">
                          <a:solidFill>
                            <a:schemeClr val="tx1"/>
                          </a:solidFill>
                          <a:effectLst/>
                          <a:latin typeface="+mn-lt"/>
                          <a:ea typeface="Calibri" panose="020F0502020204030204" pitchFamily="34" charset="0"/>
                          <a:cs typeface="Times New Roman" panose="02020603050405020304" pitchFamily="18" charset="0"/>
                        </a:rPr>
                        <a:t>1</a:t>
                      </a: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48.0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r>
                        <a:rPr lang="en-ZA" sz="1800" b="0" dirty="0" smtClean="0">
                          <a:solidFill>
                            <a:schemeClr val="tx1"/>
                          </a:solidFill>
                        </a:rPr>
                        <a:t>70,5</a:t>
                      </a:r>
                      <a:endParaRPr lang="en-ZA" sz="1800" b="0" dirty="0">
                        <a:solidFill>
                          <a:schemeClr val="tx1"/>
                        </a:solidFill>
                      </a:endParaRPr>
                    </a:p>
                  </a:txBody>
                  <a:tcPr marL="42498" marR="42498" marT="44471" marB="44471" anchor="ctr">
                    <a:solidFill>
                      <a:schemeClr val="accent6">
                        <a:lumMod val="20000"/>
                        <a:lumOff val="80000"/>
                      </a:schemeClr>
                    </a:solidFill>
                  </a:tcPr>
                </a:tc>
                <a:tc>
                  <a:txBody>
                    <a:bodyPr/>
                    <a:lstStyle/>
                    <a:p>
                      <a:pPr algn="ctr"/>
                      <a:r>
                        <a:rPr lang="en-ZA" sz="1800" b="1" dirty="0" smtClean="0">
                          <a:solidFill>
                            <a:schemeClr val="accent3">
                              <a:lumMod val="50000"/>
                            </a:schemeClr>
                          </a:solidFill>
                        </a:rPr>
                        <a:t>71.1</a:t>
                      </a:r>
                      <a:endParaRPr lang="en-ZA" sz="1800" b="1" dirty="0">
                        <a:solidFill>
                          <a:schemeClr val="accent3">
                            <a:lumMod val="50000"/>
                          </a:schemeClr>
                        </a:solidFill>
                      </a:endParaRPr>
                    </a:p>
                  </a:txBody>
                  <a:tcPr marL="42498" marR="42498" marT="44471" marB="44471" anchor="ctr">
                    <a:solidFill>
                      <a:schemeClr val="accent6">
                        <a:lumMod val="20000"/>
                        <a:lumOff val="80000"/>
                      </a:schemeClr>
                    </a:solidFill>
                  </a:tcPr>
                </a:tc>
                <a:extLst>
                  <a:ext uri="{0D108BD9-81ED-4DB2-BD59-A6C34878D82A}">
                    <a16:rowId xmlns:a16="http://schemas.microsoft.com/office/drawing/2014/main" xmlns="" val="10008"/>
                  </a:ext>
                </a:extLst>
              </a:tr>
              <a:tr h="360989">
                <a:tc>
                  <a:txBody>
                    <a:bodyPr/>
                    <a:lstStyle/>
                    <a:p>
                      <a:pPr algn="l">
                        <a:lnSpc>
                          <a:spcPct val="100000"/>
                        </a:lnSpc>
                        <a:spcAft>
                          <a:spcPts val="0"/>
                        </a:spcAft>
                      </a:pPr>
                      <a:r>
                        <a:rPr lang="en-ZA" sz="1800" dirty="0">
                          <a:solidFill>
                            <a:schemeClr val="tx1"/>
                          </a:solidFill>
                          <a:effectLst/>
                        </a:rPr>
                        <a:t>Northern Cape</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r">
                        <a:lnSpc>
                          <a:spcPct val="100000"/>
                        </a:lnSpc>
                        <a:spcAft>
                          <a:spcPts val="0"/>
                        </a:spcAft>
                      </a:pPr>
                      <a:r>
                        <a:rPr lang="en-ZA" sz="1800" dirty="0">
                          <a:solidFill>
                            <a:schemeClr val="tx1"/>
                          </a:solidFill>
                          <a:effectLst/>
                          <a:latin typeface="+mn-lt"/>
                        </a:rPr>
                        <a:t>146</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ZA" sz="1800" dirty="0">
                          <a:solidFill>
                            <a:schemeClr val="tx1"/>
                          </a:solidFill>
                          <a:effectLst/>
                          <a:latin typeface="+mn-lt"/>
                          <a:ea typeface="Calibri" panose="020F0502020204030204" pitchFamily="34" charset="0"/>
                          <a:cs typeface="Times New Roman" panose="02020603050405020304" pitchFamily="18" charset="0"/>
                        </a:rPr>
                        <a:t>5</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lnSpc>
                          <a:spcPct val="100000"/>
                        </a:lnSpc>
                        <a:spcAft>
                          <a:spcPts val="0"/>
                        </a:spcAft>
                      </a:pPr>
                      <a:r>
                        <a:rPr lang="en-ZA" sz="1800" dirty="0">
                          <a:solidFill>
                            <a:schemeClr val="tx1"/>
                          </a:solidFill>
                          <a:effectLst/>
                          <a:latin typeface="+mn-lt"/>
                          <a:ea typeface="Calibri" panose="020F0502020204030204" pitchFamily="34" charset="0"/>
                          <a:cs typeface="Times New Roman" panose="02020603050405020304" pitchFamily="18" charset="0"/>
                        </a:rPr>
                        <a:t>1</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ZA" sz="1800" dirty="0">
                          <a:solidFill>
                            <a:schemeClr val="tx1"/>
                          </a:solidFill>
                          <a:effectLst/>
                          <a:latin typeface="+mn-lt"/>
                          <a:ea typeface="Calibri" panose="020F0502020204030204" pitchFamily="34" charset="0"/>
                          <a:cs typeface="Times New Roman" panose="02020603050405020304" pitchFamily="18" charset="0"/>
                        </a:rPr>
                        <a:t>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ZA" sz="1800" dirty="0">
                          <a:solidFill>
                            <a:schemeClr val="tx1"/>
                          </a:solidFill>
                          <a:effectLst/>
                          <a:latin typeface="+mn-lt"/>
                          <a:ea typeface="Calibri" panose="020F0502020204030204" pitchFamily="34" charset="0"/>
                          <a:cs typeface="Times New Roman" panose="02020603050405020304" pitchFamily="18" charset="0"/>
                        </a:rPr>
                        <a:t>2</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55.3</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r>
                        <a:rPr lang="en-ZA" sz="1800" b="0" dirty="0" smtClean="0">
                          <a:solidFill>
                            <a:schemeClr val="tx1"/>
                          </a:solidFill>
                        </a:rPr>
                        <a:t>92,9</a:t>
                      </a:r>
                      <a:endParaRPr lang="en-ZA" sz="1800" b="0" dirty="0">
                        <a:solidFill>
                          <a:schemeClr val="tx1"/>
                        </a:solidFill>
                      </a:endParaRPr>
                    </a:p>
                  </a:txBody>
                  <a:tcPr marL="42498" marR="42498" marT="44471" marB="44471" anchor="ctr">
                    <a:solidFill>
                      <a:schemeClr val="accent6">
                        <a:lumMod val="20000"/>
                        <a:lumOff val="80000"/>
                      </a:schemeClr>
                    </a:solidFill>
                  </a:tcPr>
                </a:tc>
                <a:tc>
                  <a:txBody>
                    <a:bodyPr/>
                    <a:lstStyle/>
                    <a:p>
                      <a:pPr algn="ctr"/>
                      <a:r>
                        <a:rPr lang="en-ZA" sz="1800" b="1" dirty="0" smtClean="0">
                          <a:solidFill>
                            <a:srgbClr val="C00000"/>
                          </a:solidFill>
                        </a:rPr>
                        <a:t>87.2</a:t>
                      </a:r>
                      <a:endParaRPr lang="en-ZA" sz="1800" b="1" dirty="0">
                        <a:solidFill>
                          <a:srgbClr val="C00000"/>
                        </a:solidFill>
                      </a:endParaRPr>
                    </a:p>
                  </a:txBody>
                  <a:tcPr marL="42498" marR="42498" marT="44471" marB="44471" anchor="ctr">
                    <a:solidFill>
                      <a:schemeClr val="accent6">
                        <a:lumMod val="20000"/>
                        <a:lumOff val="80000"/>
                      </a:schemeClr>
                    </a:solidFill>
                  </a:tcPr>
                </a:tc>
                <a:extLst>
                  <a:ext uri="{0D108BD9-81ED-4DB2-BD59-A6C34878D82A}">
                    <a16:rowId xmlns:a16="http://schemas.microsoft.com/office/drawing/2014/main" xmlns="" val="10009"/>
                  </a:ext>
                </a:extLst>
              </a:tr>
              <a:tr h="363279">
                <a:tc>
                  <a:txBody>
                    <a:bodyPr/>
                    <a:lstStyle/>
                    <a:p>
                      <a:pPr algn="l">
                        <a:lnSpc>
                          <a:spcPct val="100000"/>
                        </a:lnSpc>
                        <a:spcAft>
                          <a:spcPts val="0"/>
                        </a:spcAft>
                      </a:pPr>
                      <a:r>
                        <a:rPr lang="en-ZA" sz="1800" dirty="0">
                          <a:solidFill>
                            <a:schemeClr val="tx1"/>
                          </a:solidFill>
                          <a:effectLst/>
                        </a:rPr>
                        <a:t>North West</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r">
                        <a:lnSpc>
                          <a:spcPct val="100000"/>
                        </a:lnSpc>
                        <a:spcAft>
                          <a:spcPts val="0"/>
                        </a:spcAft>
                      </a:pPr>
                      <a:r>
                        <a:rPr lang="en-ZA" sz="1800" dirty="0">
                          <a:solidFill>
                            <a:schemeClr val="tx1"/>
                          </a:solidFill>
                          <a:effectLst/>
                          <a:latin typeface="+mn-lt"/>
                        </a:rPr>
                        <a:t>887</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ZA" sz="1800" dirty="0">
                          <a:solidFill>
                            <a:schemeClr val="tx1"/>
                          </a:solidFill>
                          <a:effectLst/>
                          <a:latin typeface="+mn-lt"/>
                          <a:ea typeface="Calibri" panose="020F0502020204030204" pitchFamily="34" charset="0"/>
                          <a:cs typeface="Times New Roman" panose="02020603050405020304" pitchFamily="18" charset="0"/>
                        </a:rPr>
                        <a:t>30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lnSpc>
                          <a:spcPct val="100000"/>
                        </a:lnSpc>
                        <a:spcAft>
                          <a:spcPts val="0"/>
                        </a:spcAft>
                      </a:pPr>
                      <a:r>
                        <a:rPr lang="en-GB" sz="1800" dirty="0">
                          <a:solidFill>
                            <a:schemeClr val="tx1"/>
                          </a:solidFill>
                          <a:effectLst/>
                          <a:latin typeface="+mn-lt"/>
                          <a:ea typeface="Calibri" panose="020F0502020204030204" pitchFamily="34" charset="0"/>
                          <a:cs typeface="Times New Roman" panose="02020603050405020304" pitchFamily="18" charset="0"/>
                        </a:rPr>
                        <a:t>0</a:t>
                      </a: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GB" sz="1800" dirty="0">
                          <a:solidFill>
                            <a:schemeClr val="tx1"/>
                          </a:solidFill>
                          <a:effectLst/>
                          <a:latin typeface="+mn-lt"/>
                          <a:ea typeface="Calibri" panose="020F0502020204030204" pitchFamily="34" charset="0"/>
                          <a:cs typeface="Times New Roman" panose="02020603050405020304" pitchFamily="18" charset="0"/>
                        </a:rPr>
                        <a:t>0</a:t>
                      </a: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4</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55.7</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r>
                        <a:rPr lang="en-ZA" sz="1800" b="0" dirty="0" smtClean="0">
                          <a:solidFill>
                            <a:schemeClr val="tx1"/>
                          </a:solidFill>
                        </a:rPr>
                        <a:t>78,9</a:t>
                      </a:r>
                      <a:endParaRPr lang="en-ZA" sz="1800" b="0" dirty="0">
                        <a:solidFill>
                          <a:schemeClr val="tx1"/>
                        </a:solidFill>
                      </a:endParaRPr>
                    </a:p>
                  </a:txBody>
                  <a:tcPr marL="42498" marR="42498" marT="44471" marB="44471" anchor="ctr">
                    <a:solidFill>
                      <a:schemeClr val="accent6">
                        <a:lumMod val="20000"/>
                        <a:lumOff val="80000"/>
                      </a:schemeClr>
                    </a:solidFill>
                  </a:tcPr>
                </a:tc>
                <a:tc>
                  <a:txBody>
                    <a:bodyPr/>
                    <a:lstStyle/>
                    <a:p>
                      <a:pPr algn="ctr"/>
                      <a:r>
                        <a:rPr lang="en-ZA" sz="1800" b="1" dirty="0" smtClean="0">
                          <a:solidFill>
                            <a:srgbClr val="C00000"/>
                          </a:solidFill>
                        </a:rPr>
                        <a:t>78.4</a:t>
                      </a:r>
                      <a:endParaRPr lang="en-ZA" sz="1800" b="1" dirty="0">
                        <a:solidFill>
                          <a:srgbClr val="C00000"/>
                        </a:solidFill>
                      </a:endParaRPr>
                    </a:p>
                  </a:txBody>
                  <a:tcPr marL="42498" marR="42498" marT="44471" marB="44471" anchor="ctr">
                    <a:solidFill>
                      <a:schemeClr val="accent6">
                        <a:lumMod val="20000"/>
                        <a:lumOff val="80000"/>
                      </a:schemeClr>
                    </a:solidFill>
                  </a:tcPr>
                </a:tc>
                <a:extLst>
                  <a:ext uri="{0D108BD9-81ED-4DB2-BD59-A6C34878D82A}">
                    <a16:rowId xmlns:a16="http://schemas.microsoft.com/office/drawing/2014/main" xmlns="" val="10010"/>
                  </a:ext>
                </a:extLst>
              </a:tr>
              <a:tr h="363279">
                <a:tc>
                  <a:txBody>
                    <a:bodyPr/>
                    <a:lstStyle/>
                    <a:p>
                      <a:pPr algn="l">
                        <a:lnSpc>
                          <a:spcPct val="100000"/>
                        </a:lnSpc>
                        <a:spcAft>
                          <a:spcPts val="0"/>
                        </a:spcAft>
                      </a:pPr>
                      <a:r>
                        <a:rPr lang="en-ZA" sz="1800" dirty="0">
                          <a:solidFill>
                            <a:schemeClr val="tx1"/>
                          </a:solidFill>
                          <a:effectLst/>
                        </a:rPr>
                        <a:t>Swaziland*</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r">
                        <a:lnSpc>
                          <a:spcPct val="100000"/>
                        </a:lnSpc>
                        <a:spcAft>
                          <a:spcPts val="0"/>
                        </a:spcAft>
                      </a:pPr>
                      <a:r>
                        <a:rPr lang="en-ZA" sz="1800" dirty="0">
                          <a:solidFill>
                            <a:schemeClr val="tx1"/>
                          </a:solidFill>
                          <a:effectLst/>
                          <a:latin typeface="+mn-lt"/>
                        </a:rPr>
                        <a:t>334</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ZA" sz="1800" dirty="0">
                          <a:solidFill>
                            <a:schemeClr val="tx1"/>
                          </a:solidFill>
                          <a:effectLst/>
                          <a:latin typeface="+mn-lt"/>
                          <a:ea typeface="Calibri" panose="020F0502020204030204" pitchFamily="34" charset="0"/>
                          <a:cs typeface="Times New Roman" panose="02020603050405020304" pitchFamily="18" charset="0"/>
                        </a:rPr>
                        <a:t>1</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lnSpc>
                          <a:spcPct val="100000"/>
                        </a:lnSpc>
                        <a:spcAft>
                          <a:spcPts val="0"/>
                        </a:spcAft>
                      </a:pPr>
                      <a:r>
                        <a:rPr lang="en-GB" sz="1800" dirty="0">
                          <a:solidFill>
                            <a:schemeClr val="tx1"/>
                          </a:solidFill>
                          <a:effectLst/>
                          <a:latin typeface="+mn-lt"/>
                          <a:ea typeface="Calibri" panose="020F0502020204030204" pitchFamily="34" charset="0"/>
                          <a:cs typeface="Times New Roman" panose="02020603050405020304" pitchFamily="18" charset="0"/>
                        </a:rPr>
                        <a:t>0</a:t>
                      </a: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ZA" sz="1800" dirty="0">
                          <a:solidFill>
                            <a:schemeClr val="tx1"/>
                          </a:solidFill>
                          <a:effectLst/>
                          <a:latin typeface="+mn-lt"/>
                          <a:ea typeface="Calibri" panose="020F0502020204030204" pitchFamily="34" charset="0"/>
                          <a:cs typeface="Times New Roman" panose="02020603050405020304" pitchFamily="18" charset="0"/>
                        </a:rPr>
                        <a:t>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ZA" sz="1800" dirty="0">
                          <a:solidFill>
                            <a:schemeClr val="tx1"/>
                          </a:solidFill>
                          <a:effectLst/>
                          <a:latin typeface="+mn-lt"/>
                          <a:ea typeface="Calibri" panose="020F0502020204030204" pitchFamily="34" charset="0"/>
                          <a:cs typeface="Times New Roman" panose="02020603050405020304" pitchFamily="18" charset="0"/>
                        </a:rPr>
                        <a:t>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16.7</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r>
                        <a:rPr lang="en-ZA" sz="1800" b="0" dirty="0" smtClean="0">
                          <a:solidFill>
                            <a:schemeClr val="tx1"/>
                          </a:solidFill>
                        </a:rPr>
                        <a:t>61,8</a:t>
                      </a:r>
                      <a:endParaRPr lang="en-ZA" sz="1800" b="0" dirty="0">
                        <a:solidFill>
                          <a:schemeClr val="tx1"/>
                        </a:solidFill>
                      </a:endParaRPr>
                    </a:p>
                  </a:txBody>
                  <a:tcPr marL="42498" marR="42498" marT="44471" marB="44471" anchor="ctr">
                    <a:solidFill>
                      <a:schemeClr val="accent6">
                        <a:lumMod val="20000"/>
                        <a:lumOff val="80000"/>
                      </a:schemeClr>
                    </a:solidFill>
                  </a:tcPr>
                </a:tc>
                <a:tc>
                  <a:txBody>
                    <a:bodyPr/>
                    <a:lstStyle/>
                    <a:p>
                      <a:pPr algn="ctr"/>
                      <a:r>
                        <a:rPr lang="en-ZA" sz="1800" b="1" dirty="0" smtClean="0">
                          <a:solidFill>
                            <a:srgbClr val="C00000"/>
                          </a:solidFill>
                        </a:rPr>
                        <a:t>61.1</a:t>
                      </a:r>
                      <a:endParaRPr lang="en-ZA" sz="1800" b="1" dirty="0">
                        <a:solidFill>
                          <a:srgbClr val="C00000"/>
                        </a:solidFill>
                      </a:endParaRPr>
                    </a:p>
                  </a:txBody>
                  <a:tcPr marL="42498" marR="42498" marT="44471" marB="44471" anchor="ctr">
                    <a:solidFill>
                      <a:schemeClr val="accent6">
                        <a:lumMod val="20000"/>
                        <a:lumOff val="80000"/>
                      </a:schemeClr>
                    </a:solidFill>
                  </a:tcPr>
                </a:tc>
                <a:extLst>
                  <a:ext uri="{0D108BD9-81ED-4DB2-BD59-A6C34878D82A}">
                    <a16:rowId xmlns:a16="http://schemas.microsoft.com/office/drawing/2014/main" xmlns="" val="10011"/>
                  </a:ext>
                </a:extLst>
              </a:tr>
              <a:tr h="363279">
                <a:tc>
                  <a:txBody>
                    <a:bodyPr/>
                    <a:lstStyle/>
                    <a:p>
                      <a:pPr algn="l">
                        <a:lnSpc>
                          <a:spcPct val="100000"/>
                        </a:lnSpc>
                        <a:spcAft>
                          <a:spcPts val="0"/>
                        </a:spcAft>
                      </a:pPr>
                      <a:r>
                        <a:rPr lang="en-GB" sz="1800" b="1" dirty="0">
                          <a:solidFill>
                            <a:schemeClr val="bg1">
                              <a:lumMod val="50000"/>
                            </a:schemeClr>
                          </a:solidFill>
                          <a:effectLst/>
                          <a:latin typeface="+mn-lt"/>
                          <a:ea typeface="Calibri" panose="020F0502020204030204" pitchFamily="34" charset="0"/>
                          <a:cs typeface="Times New Roman" panose="02020603050405020304" pitchFamily="18" charset="0"/>
                        </a:rPr>
                        <a:t>Western Cape O</a:t>
                      </a: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r">
                        <a:lnSpc>
                          <a:spcPct val="100000"/>
                        </a:lnSpc>
                        <a:spcAft>
                          <a:spcPts val="0"/>
                        </a:spcAft>
                      </a:pPr>
                      <a:r>
                        <a:rPr lang="en-GB" sz="1800" dirty="0">
                          <a:solidFill>
                            <a:schemeClr val="bg1">
                              <a:lumMod val="50000"/>
                            </a:schemeClr>
                          </a:solidFill>
                          <a:effectLst/>
                          <a:latin typeface="+mn-lt"/>
                          <a:ea typeface="Calibri" panose="020F0502020204030204" pitchFamily="34" charset="0"/>
                          <a:cs typeface="Times New Roman" panose="02020603050405020304" pitchFamily="18" charset="0"/>
                        </a:rPr>
                        <a:t>270</a:t>
                      </a:r>
                    </a:p>
                  </a:txBody>
                  <a:tcPr marL="42498" marR="42498" marT="44471" marB="4447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GB" sz="1800" dirty="0">
                          <a:solidFill>
                            <a:schemeClr val="bg1">
                              <a:lumMod val="50000"/>
                            </a:schemeClr>
                          </a:solidFill>
                          <a:effectLst/>
                          <a:latin typeface="+mn-lt"/>
                          <a:ea typeface="Calibri" panose="020F0502020204030204" pitchFamily="34" charset="0"/>
                          <a:cs typeface="Times New Roman" panose="02020603050405020304" pitchFamily="18" charset="0"/>
                        </a:rPr>
                        <a:t>21</a:t>
                      </a: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lnSpc>
                          <a:spcPct val="100000"/>
                        </a:lnSpc>
                        <a:spcAft>
                          <a:spcPts val="0"/>
                        </a:spcAft>
                      </a:pPr>
                      <a:r>
                        <a:rPr lang="en-GB" sz="1800" dirty="0">
                          <a:solidFill>
                            <a:schemeClr val="bg1">
                              <a:lumMod val="50000"/>
                            </a:schemeClr>
                          </a:solidFill>
                          <a:effectLst/>
                          <a:latin typeface="+mn-lt"/>
                          <a:ea typeface="Calibri" panose="020F0502020204030204" pitchFamily="34" charset="0"/>
                          <a:cs typeface="Times New Roman" panose="02020603050405020304" pitchFamily="18" charset="0"/>
                        </a:rPr>
                        <a:t>9</a:t>
                      </a: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GB" sz="1800" dirty="0">
                          <a:solidFill>
                            <a:schemeClr val="bg1">
                              <a:lumMod val="50000"/>
                            </a:schemeClr>
                          </a:solidFill>
                          <a:effectLst/>
                          <a:latin typeface="+mn-lt"/>
                          <a:ea typeface="Calibri" panose="020F0502020204030204" pitchFamily="34" charset="0"/>
                          <a:cs typeface="Times New Roman" panose="02020603050405020304" pitchFamily="18" charset="0"/>
                        </a:rPr>
                        <a:t>4</a:t>
                      </a: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GB" sz="1800" dirty="0">
                          <a:solidFill>
                            <a:schemeClr val="bg1">
                              <a:lumMod val="50000"/>
                            </a:schemeClr>
                          </a:solidFill>
                          <a:effectLst/>
                          <a:latin typeface="+mn-lt"/>
                          <a:ea typeface="Calibri" panose="020F0502020204030204" pitchFamily="34" charset="0"/>
                          <a:cs typeface="Times New Roman" panose="02020603050405020304" pitchFamily="18" charset="0"/>
                        </a:rPr>
                        <a:t>2</a:t>
                      </a: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GB" sz="1800" dirty="0" smtClean="0">
                          <a:solidFill>
                            <a:schemeClr val="bg1">
                              <a:lumMod val="50000"/>
                            </a:schemeClr>
                          </a:solidFill>
                          <a:effectLst/>
                          <a:latin typeface="+mn-lt"/>
                          <a:ea typeface="Calibri" panose="020F0502020204030204" pitchFamily="34" charset="0"/>
                          <a:cs typeface="Times New Roman" panose="02020603050405020304" pitchFamily="18" charset="0"/>
                        </a:rPr>
                        <a:t>39.3</a:t>
                      </a:r>
                      <a:endParaRPr lang="en-GB" sz="180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r>
                        <a:rPr lang="en-ZA" sz="1800" b="0" dirty="0" smtClean="0">
                          <a:solidFill>
                            <a:schemeClr val="bg1">
                              <a:lumMod val="50000"/>
                            </a:schemeClr>
                          </a:solidFill>
                        </a:rPr>
                        <a:t>20,3</a:t>
                      </a:r>
                      <a:endParaRPr lang="en-ZA" sz="1800" b="0" dirty="0">
                        <a:solidFill>
                          <a:schemeClr val="bg1">
                            <a:lumMod val="50000"/>
                          </a:schemeClr>
                        </a:solidFill>
                      </a:endParaRPr>
                    </a:p>
                  </a:txBody>
                  <a:tcPr marL="42498" marR="42498" marT="44471" marB="44471" anchor="ctr">
                    <a:solidFill>
                      <a:schemeClr val="accent6">
                        <a:lumMod val="20000"/>
                        <a:lumOff val="80000"/>
                      </a:schemeClr>
                    </a:solidFill>
                  </a:tcPr>
                </a:tc>
                <a:tc>
                  <a:txBody>
                    <a:bodyPr/>
                    <a:lstStyle/>
                    <a:p>
                      <a:pPr algn="ctr"/>
                      <a:r>
                        <a:rPr lang="en-ZA" sz="1800" b="1" dirty="0" smtClean="0">
                          <a:solidFill>
                            <a:schemeClr val="accent3">
                              <a:lumMod val="75000"/>
                            </a:schemeClr>
                          </a:solidFill>
                        </a:rPr>
                        <a:t>20.6</a:t>
                      </a:r>
                      <a:endParaRPr lang="en-ZA" sz="1800" b="1" dirty="0">
                        <a:solidFill>
                          <a:schemeClr val="accent3">
                            <a:lumMod val="75000"/>
                          </a:schemeClr>
                        </a:solidFill>
                      </a:endParaRPr>
                    </a:p>
                  </a:txBody>
                  <a:tcPr marL="42498" marR="42498" marT="44471" marB="44471" anchor="ctr">
                    <a:solidFill>
                      <a:schemeClr val="accent6">
                        <a:lumMod val="20000"/>
                        <a:lumOff val="80000"/>
                      </a:schemeClr>
                    </a:solidFill>
                  </a:tcPr>
                </a:tc>
                <a:extLst>
                  <a:ext uri="{0D108BD9-81ED-4DB2-BD59-A6C34878D82A}">
                    <a16:rowId xmlns:a16="http://schemas.microsoft.com/office/drawing/2014/main" xmlns="" val="10012"/>
                  </a:ext>
                </a:extLst>
              </a:tr>
              <a:tr h="3632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1">
                              <a:lumMod val="50000"/>
                            </a:schemeClr>
                          </a:solidFill>
                          <a:effectLst/>
                          <a:latin typeface="+mn-lt"/>
                          <a:ea typeface="Calibri" panose="020F0502020204030204" pitchFamily="34" charset="0"/>
                          <a:cs typeface="Times New Roman" panose="02020603050405020304" pitchFamily="18" charset="0"/>
                        </a:rPr>
                        <a:t>Western Cape W</a:t>
                      </a: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r">
                        <a:lnSpc>
                          <a:spcPct val="100000"/>
                        </a:lnSpc>
                        <a:spcAft>
                          <a:spcPts val="0"/>
                        </a:spcAft>
                      </a:pPr>
                      <a:r>
                        <a:rPr lang="en-GB" sz="1800" dirty="0">
                          <a:solidFill>
                            <a:schemeClr val="bg1">
                              <a:lumMod val="50000"/>
                            </a:schemeClr>
                          </a:solidFill>
                          <a:effectLst/>
                          <a:latin typeface="+mn-lt"/>
                          <a:ea typeface="Calibri" panose="020F0502020204030204" pitchFamily="34" charset="0"/>
                          <a:cs typeface="Times New Roman" panose="02020603050405020304" pitchFamily="18" charset="0"/>
                        </a:rPr>
                        <a:t>1 598</a:t>
                      </a:r>
                    </a:p>
                  </a:txBody>
                  <a:tcPr marL="42498" marR="42498" marT="44471" marB="4447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GB" sz="1800" dirty="0">
                          <a:solidFill>
                            <a:schemeClr val="bg1">
                              <a:lumMod val="50000"/>
                            </a:schemeClr>
                          </a:solidFill>
                          <a:effectLst/>
                          <a:latin typeface="+mn-lt"/>
                          <a:ea typeface="Calibri" panose="020F0502020204030204" pitchFamily="34" charset="0"/>
                          <a:cs typeface="Times New Roman" panose="02020603050405020304" pitchFamily="18" charset="0"/>
                        </a:rPr>
                        <a:t>22</a:t>
                      </a: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lnSpc>
                          <a:spcPct val="100000"/>
                        </a:lnSpc>
                        <a:spcAft>
                          <a:spcPts val="0"/>
                        </a:spcAft>
                      </a:pPr>
                      <a:r>
                        <a:rPr lang="en-GB" sz="1800" dirty="0">
                          <a:solidFill>
                            <a:schemeClr val="bg1">
                              <a:lumMod val="50000"/>
                            </a:schemeClr>
                          </a:solidFill>
                          <a:effectLst/>
                          <a:latin typeface="+mn-lt"/>
                          <a:ea typeface="Calibri" panose="020F0502020204030204" pitchFamily="34" charset="0"/>
                          <a:cs typeface="Times New Roman" panose="02020603050405020304" pitchFamily="18" charset="0"/>
                        </a:rPr>
                        <a:t>0</a:t>
                      </a: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GB" sz="1800" dirty="0" smtClean="0">
                          <a:solidFill>
                            <a:schemeClr val="bg1">
                              <a:lumMod val="50000"/>
                            </a:schemeClr>
                          </a:solidFill>
                          <a:effectLst/>
                          <a:latin typeface="+mn-lt"/>
                          <a:ea typeface="Calibri" panose="020F0502020204030204" pitchFamily="34" charset="0"/>
                          <a:cs typeface="Times New Roman" panose="02020603050405020304" pitchFamily="18" charset="0"/>
                        </a:rPr>
                        <a:t>9</a:t>
                      </a:r>
                      <a:endParaRPr lang="en-GB" sz="180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GB" sz="1800" dirty="0">
                          <a:solidFill>
                            <a:schemeClr val="bg1">
                              <a:lumMod val="50000"/>
                            </a:schemeClr>
                          </a:solidFill>
                          <a:effectLst/>
                          <a:latin typeface="+mn-lt"/>
                          <a:ea typeface="Calibri" panose="020F0502020204030204" pitchFamily="34" charset="0"/>
                          <a:cs typeface="Times New Roman" panose="02020603050405020304" pitchFamily="18" charset="0"/>
                        </a:rPr>
                        <a:t>2</a:t>
                      </a: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GB" sz="1800" dirty="0" smtClean="0">
                          <a:solidFill>
                            <a:schemeClr val="bg1">
                              <a:lumMod val="50000"/>
                            </a:schemeClr>
                          </a:solidFill>
                          <a:effectLst/>
                          <a:latin typeface="+mn-lt"/>
                          <a:ea typeface="Calibri" panose="020F0502020204030204" pitchFamily="34" charset="0"/>
                          <a:cs typeface="Times New Roman" panose="02020603050405020304" pitchFamily="18" charset="0"/>
                        </a:rPr>
                        <a:t>65.6</a:t>
                      </a:r>
                      <a:endParaRPr lang="en-GB" sz="180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r>
                        <a:rPr lang="en-ZA" sz="1800" b="0" dirty="0" smtClean="0">
                          <a:solidFill>
                            <a:schemeClr val="bg1">
                              <a:lumMod val="50000"/>
                            </a:schemeClr>
                          </a:solidFill>
                        </a:rPr>
                        <a:t>38,7</a:t>
                      </a:r>
                      <a:endParaRPr lang="en-ZA" sz="1800" b="0" dirty="0">
                        <a:solidFill>
                          <a:schemeClr val="bg1">
                            <a:lumMod val="50000"/>
                          </a:schemeClr>
                        </a:solidFill>
                      </a:endParaRPr>
                    </a:p>
                  </a:txBody>
                  <a:tcPr marL="42498" marR="42498" marT="44471" marB="44471" anchor="ctr">
                    <a:solidFill>
                      <a:schemeClr val="accent6">
                        <a:lumMod val="20000"/>
                        <a:lumOff val="80000"/>
                      </a:schemeClr>
                    </a:solidFill>
                  </a:tcPr>
                </a:tc>
                <a:tc>
                  <a:txBody>
                    <a:bodyPr/>
                    <a:lstStyle/>
                    <a:p>
                      <a:pPr algn="ctr"/>
                      <a:r>
                        <a:rPr lang="en-ZA" sz="1800" b="1" dirty="0" smtClean="0">
                          <a:solidFill>
                            <a:srgbClr val="C00000"/>
                          </a:solidFill>
                        </a:rPr>
                        <a:t>38.4</a:t>
                      </a:r>
                      <a:endParaRPr lang="en-ZA" sz="1800" b="1" dirty="0">
                        <a:solidFill>
                          <a:srgbClr val="C00000"/>
                        </a:solidFill>
                      </a:endParaRPr>
                    </a:p>
                  </a:txBody>
                  <a:tcPr marL="42498" marR="42498" marT="44471" marB="44471" anchor="ctr">
                    <a:solidFill>
                      <a:schemeClr val="accent6">
                        <a:lumMod val="20000"/>
                        <a:lumOff val="80000"/>
                      </a:schemeClr>
                    </a:solidFill>
                  </a:tcPr>
                </a:tc>
                <a:extLst>
                  <a:ext uri="{0D108BD9-81ED-4DB2-BD59-A6C34878D82A}">
                    <a16:rowId xmlns:a16="http://schemas.microsoft.com/office/drawing/2014/main" xmlns="" val="10013"/>
                  </a:ext>
                </a:extLst>
              </a:tr>
              <a:tr h="363279">
                <a:tc>
                  <a:txBody>
                    <a:bodyPr/>
                    <a:lstStyle/>
                    <a:p>
                      <a:pPr algn="l">
                        <a:lnSpc>
                          <a:spcPct val="100000"/>
                        </a:lnSpc>
                        <a:spcAft>
                          <a:spcPts val="0"/>
                        </a:spcAft>
                      </a:pPr>
                      <a:r>
                        <a:rPr lang="en-ZA" sz="1800" dirty="0">
                          <a:solidFill>
                            <a:schemeClr val="tx1"/>
                          </a:solidFill>
                          <a:effectLst/>
                        </a:rPr>
                        <a:t>Western Cape </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r">
                        <a:lnSpc>
                          <a:spcPct val="100000"/>
                        </a:lnSpc>
                        <a:spcAft>
                          <a:spcPts val="0"/>
                        </a:spcAft>
                      </a:pPr>
                      <a:r>
                        <a:rPr lang="en-ZA" sz="1800" dirty="0">
                          <a:solidFill>
                            <a:schemeClr val="tx1"/>
                          </a:solidFill>
                          <a:effectLst/>
                          <a:latin typeface="+mn-lt"/>
                        </a:rPr>
                        <a:t>1 867</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ZA" sz="1800" dirty="0">
                          <a:solidFill>
                            <a:schemeClr val="tx1"/>
                          </a:solidFill>
                          <a:effectLst/>
                          <a:latin typeface="+mn-lt"/>
                          <a:ea typeface="Calibri" panose="020F0502020204030204" pitchFamily="34" charset="0"/>
                          <a:cs typeface="Times New Roman" panose="02020603050405020304" pitchFamily="18" charset="0"/>
                        </a:rPr>
                        <a:t>43</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lnSpc>
                          <a:spcPct val="100000"/>
                        </a:lnSpc>
                        <a:spcAft>
                          <a:spcPts val="0"/>
                        </a:spcAft>
                      </a:pPr>
                      <a:r>
                        <a:rPr lang="en-GB" sz="1800" dirty="0">
                          <a:solidFill>
                            <a:schemeClr val="tx1"/>
                          </a:solidFill>
                          <a:effectLst/>
                          <a:latin typeface="+mn-lt"/>
                          <a:ea typeface="Calibri" panose="020F0502020204030204" pitchFamily="34" charset="0"/>
                          <a:cs typeface="Times New Roman" panose="02020603050405020304" pitchFamily="18" charset="0"/>
                        </a:rPr>
                        <a:t>9</a:t>
                      </a: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13</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4</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61.8</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r>
                        <a:rPr lang="en-ZA" sz="1800" b="0" dirty="0" smtClean="0">
                          <a:solidFill>
                            <a:schemeClr val="tx1"/>
                          </a:solidFill>
                        </a:rPr>
                        <a:t>36,1</a:t>
                      </a:r>
                      <a:endParaRPr lang="en-ZA" sz="1800" b="0" dirty="0">
                        <a:solidFill>
                          <a:schemeClr val="tx1"/>
                        </a:solidFill>
                      </a:endParaRPr>
                    </a:p>
                  </a:txBody>
                  <a:tcPr marL="42498" marR="42498" marT="44471" marB="44471" anchor="ctr">
                    <a:solidFill>
                      <a:schemeClr val="accent6">
                        <a:lumMod val="20000"/>
                        <a:lumOff val="80000"/>
                      </a:schemeClr>
                    </a:solidFill>
                  </a:tcPr>
                </a:tc>
                <a:tc>
                  <a:txBody>
                    <a:bodyPr/>
                    <a:lstStyle/>
                    <a:p>
                      <a:pPr algn="ctr"/>
                      <a:r>
                        <a:rPr lang="en-ZA" sz="1800" b="1" dirty="0" smtClean="0">
                          <a:solidFill>
                            <a:srgbClr val="C00000"/>
                          </a:solidFill>
                        </a:rPr>
                        <a:t>35.9</a:t>
                      </a:r>
                      <a:endParaRPr lang="en-ZA" sz="1800" b="1" dirty="0">
                        <a:solidFill>
                          <a:srgbClr val="C00000"/>
                        </a:solidFill>
                      </a:endParaRPr>
                    </a:p>
                  </a:txBody>
                  <a:tcPr marL="42498" marR="42498" marT="44471" marB="44471" anchor="ctr">
                    <a:solidFill>
                      <a:schemeClr val="accent6">
                        <a:lumMod val="20000"/>
                        <a:lumOff val="80000"/>
                      </a:schemeClr>
                    </a:solidFill>
                  </a:tcPr>
                </a:tc>
                <a:extLst>
                  <a:ext uri="{0D108BD9-81ED-4DB2-BD59-A6C34878D82A}">
                    <a16:rowId xmlns:a16="http://schemas.microsoft.com/office/drawing/2014/main" xmlns="" val="10014"/>
                  </a:ext>
                </a:extLst>
              </a:tr>
              <a:tr h="411747">
                <a:tc>
                  <a:txBody>
                    <a:bodyPr/>
                    <a:lstStyle/>
                    <a:p>
                      <a:pPr algn="l">
                        <a:lnSpc>
                          <a:spcPct val="100000"/>
                        </a:lnSpc>
                        <a:spcAft>
                          <a:spcPts val="0"/>
                        </a:spcAft>
                      </a:pPr>
                      <a:r>
                        <a:rPr lang="en-ZA" sz="1800" b="1" dirty="0">
                          <a:solidFill>
                            <a:schemeClr val="tx1"/>
                          </a:solidFill>
                          <a:effectLst/>
                        </a:rPr>
                        <a:t>Total</a:t>
                      </a:r>
                      <a:endParaRPr lang="en-GB"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r">
                        <a:lnSpc>
                          <a:spcPct val="100000"/>
                        </a:lnSpc>
                        <a:spcAft>
                          <a:spcPts val="0"/>
                        </a:spcAft>
                      </a:pPr>
                      <a:r>
                        <a:rPr lang="en-ZA" sz="1800" b="1" dirty="0">
                          <a:solidFill>
                            <a:schemeClr val="tx1"/>
                          </a:solidFill>
                          <a:effectLst/>
                          <a:latin typeface="+mn-lt"/>
                        </a:rPr>
                        <a:t>32 272</a:t>
                      </a:r>
                      <a:endParaRPr lang="en-GB" sz="1800" b="1"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ZA" sz="1800" b="1" dirty="0">
                          <a:solidFill>
                            <a:schemeClr val="tx1"/>
                          </a:solidFill>
                          <a:effectLst/>
                          <a:latin typeface="+mn-lt"/>
                          <a:ea typeface="Calibri" panose="020F0502020204030204" pitchFamily="34" charset="0"/>
                          <a:cs typeface="Times New Roman" panose="02020603050405020304" pitchFamily="18" charset="0"/>
                        </a:rPr>
                        <a:t>215</a:t>
                      </a:r>
                      <a:endParaRPr lang="en-GB" sz="1800" b="1"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algn="ctr">
                        <a:lnSpc>
                          <a:spcPct val="100000"/>
                        </a:lnSpc>
                        <a:spcAft>
                          <a:spcPts val="0"/>
                        </a:spcAft>
                      </a:pPr>
                      <a:r>
                        <a:rPr lang="en-GB" sz="1800" b="1" dirty="0" smtClean="0">
                          <a:solidFill>
                            <a:schemeClr val="tx1"/>
                          </a:solidFill>
                          <a:effectLst/>
                          <a:latin typeface="+mn-lt"/>
                          <a:ea typeface="Calibri" panose="020F0502020204030204" pitchFamily="34" charset="0"/>
                          <a:cs typeface="Times New Roman" panose="02020603050405020304" pitchFamily="18" charset="0"/>
                        </a:rPr>
                        <a:t>13</a:t>
                      </a:r>
                      <a:endParaRPr lang="en-GB" sz="1800" b="1"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ZA" sz="1800" b="1" dirty="0" smtClean="0">
                          <a:solidFill>
                            <a:schemeClr val="tx1"/>
                          </a:solidFill>
                          <a:effectLst/>
                          <a:latin typeface="+mn-lt"/>
                          <a:ea typeface="Calibri" panose="020F0502020204030204" pitchFamily="34" charset="0"/>
                          <a:cs typeface="Times New Roman" panose="02020603050405020304" pitchFamily="18" charset="0"/>
                        </a:rPr>
                        <a:t>32</a:t>
                      </a:r>
                      <a:endParaRPr lang="en-GB" sz="1800" b="1"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solidFill>
                      <a:schemeClr val="accent6">
                        <a:lumMod val="20000"/>
                        <a:lumOff val="80000"/>
                      </a:schemeClr>
                    </a:solidFill>
                  </a:tcPr>
                </a:tc>
                <a:tc>
                  <a:txBody>
                    <a:bodyPr/>
                    <a:lstStyle/>
                    <a:p>
                      <a:pPr algn="ctr">
                        <a:lnSpc>
                          <a:spcPct val="100000"/>
                        </a:lnSpc>
                        <a:spcAft>
                          <a:spcPts val="0"/>
                        </a:spcAft>
                      </a:pPr>
                      <a:r>
                        <a:rPr lang="en-GB" sz="1800" b="1" dirty="0" smtClean="0">
                          <a:solidFill>
                            <a:schemeClr val="tx1"/>
                          </a:solidFill>
                          <a:effectLst/>
                          <a:latin typeface="+mn-lt"/>
                          <a:ea typeface="Calibri" panose="020F0502020204030204" pitchFamily="34" charset="0"/>
                          <a:cs typeface="Times New Roman" panose="02020603050405020304" pitchFamily="18" charset="0"/>
                        </a:rPr>
                        <a:t>24</a:t>
                      </a:r>
                      <a:endParaRPr lang="en-GB" sz="1800" b="1"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R w="28575"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algn="ctr">
                        <a:lnSpc>
                          <a:spcPct val="100000"/>
                        </a:lnSpc>
                        <a:spcAft>
                          <a:spcPts val="0"/>
                        </a:spcAft>
                      </a:pPr>
                      <a:r>
                        <a:rPr lang="en-GB" sz="1800" b="1" dirty="0" smtClean="0">
                          <a:solidFill>
                            <a:schemeClr val="tx1"/>
                          </a:solidFill>
                          <a:effectLst/>
                          <a:latin typeface="+mn-lt"/>
                          <a:ea typeface="Calibri" panose="020F0502020204030204" pitchFamily="34" charset="0"/>
                          <a:cs typeface="Times New Roman" panose="02020603050405020304" pitchFamily="18" charset="0"/>
                        </a:rPr>
                        <a:t>49.4</a:t>
                      </a:r>
                      <a:endParaRPr lang="en-GB" sz="1800" b="1" dirty="0">
                        <a:solidFill>
                          <a:schemeClr val="tx1"/>
                        </a:solidFill>
                        <a:effectLst/>
                        <a:latin typeface="+mn-lt"/>
                        <a:ea typeface="Calibri" panose="020F0502020204030204" pitchFamily="34" charset="0"/>
                        <a:cs typeface="Times New Roman" panose="02020603050405020304" pitchFamily="18" charset="0"/>
                      </a:endParaRPr>
                    </a:p>
                  </a:txBody>
                  <a:tcPr marL="42498" marR="42498" marT="44471" marB="44471" anchor="ctr">
                    <a:lnL w="28575" cap="flat" cmpd="sng" algn="ctr">
                      <a:solidFill>
                        <a:schemeClr val="bg1"/>
                      </a:solidFill>
                      <a:prstDash val="solid"/>
                      <a:round/>
                      <a:headEnd type="none" w="med" len="med"/>
                      <a:tailEnd type="none" w="med" len="med"/>
                    </a:lnL>
                    <a:solidFill>
                      <a:schemeClr val="accent6">
                        <a:lumMod val="20000"/>
                        <a:lumOff val="80000"/>
                      </a:schemeClr>
                    </a:solidFill>
                  </a:tcPr>
                </a:tc>
                <a:tc>
                  <a:txBody>
                    <a:bodyPr/>
                    <a:lstStyle/>
                    <a:p>
                      <a:pPr marL="0" algn="ctr" defTabSz="914400" rtl="0" eaLnBrk="1" latinLnBrk="0" hangingPunct="1"/>
                      <a:r>
                        <a:rPr lang="en-ZA" sz="1800" b="0" kern="1200" dirty="0" smtClean="0">
                          <a:solidFill>
                            <a:schemeClr val="tx1"/>
                          </a:solidFill>
                          <a:latin typeface="+mn-lt"/>
                          <a:ea typeface="+mn-ea"/>
                          <a:cs typeface="+mn-cs"/>
                        </a:rPr>
                        <a:t>64,2</a:t>
                      </a:r>
                      <a:endParaRPr lang="en-ZA" sz="1800" b="0" kern="1200" dirty="0">
                        <a:solidFill>
                          <a:schemeClr val="tx1"/>
                        </a:solidFill>
                        <a:latin typeface="+mn-lt"/>
                        <a:ea typeface="+mn-ea"/>
                        <a:cs typeface="+mn-cs"/>
                      </a:endParaRPr>
                    </a:p>
                  </a:txBody>
                  <a:tcPr marL="42498" marR="42498" marT="44471" marB="44471" anchor="ctr">
                    <a:solidFill>
                      <a:schemeClr val="accent6">
                        <a:lumMod val="20000"/>
                        <a:lumOff val="80000"/>
                      </a:schemeClr>
                    </a:solidFill>
                  </a:tcPr>
                </a:tc>
                <a:tc>
                  <a:txBody>
                    <a:bodyPr/>
                    <a:lstStyle/>
                    <a:p>
                      <a:pPr marL="0" algn="ctr" defTabSz="914400" rtl="0" eaLnBrk="1" latinLnBrk="0" hangingPunct="1"/>
                      <a:r>
                        <a:rPr lang="en-ZA" sz="1800" b="1" kern="1200" dirty="0" smtClean="0">
                          <a:solidFill>
                            <a:schemeClr val="accent3">
                              <a:lumMod val="50000"/>
                            </a:schemeClr>
                          </a:solidFill>
                          <a:latin typeface="+mn-lt"/>
                          <a:ea typeface="+mn-ea"/>
                          <a:cs typeface="+mn-cs"/>
                        </a:rPr>
                        <a:t>64.4</a:t>
                      </a:r>
                      <a:endParaRPr lang="en-ZA" sz="1800" b="1" kern="1200" dirty="0">
                        <a:solidFill>
                          <a:schemeClr val="accent3">
                            <a:lumMod val="50000"/>
                          </a:schemeClr>
                        </a:solidFill>
                        <a:latin typeface="+mn-lt"/>
                        <a:ea typeface="+mn-ea"/>
                        <a:cs typeface="+mn-cs"/>
                      </a:endParaRPr>
                    </a:p>
                  </a:txBody>
                  <a:tcPr marL="42498" marR="42498" marT="44471" marB="44471" anchor="ctr">
                    <a:solidFill>
                      <a:schemeClr val="accent6">
                        <a:lumMod val="20000"/>
                        <a:lumOff val="80000"/>
                      </a:schemeClr>
                    </a:solidFill>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xmlns="" val="2960335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5243"/>
            <a:ext cx="7488832" cy="529816"/>
          </a:xfrm>
        </p:spPr>
        <p:txBody>
          <a:bodyPr/>
          <a:lstStyle/>
          <a:p>
            <a:pPr lvl="0"/>
            <a:r>
              <a:rPr lang="en-ZA" sz="2000" dirty="0" smtClean="0">
                <a:solidFill>
                  <a:schemeClr val="accent2"/>
                </a:solidFill>
              </a:rPr>
              <a:t>4. The </a:t>
            </a:r>
            <a:r>
              <a:rPr lang="en-ZA" sz="2000" dirty="0">
                <a:solidFill>
                  <a:schemeClr val="accent2"/>
                </a:solidFill>
              </a:rPr>
              <a:t>storage levels within the </a:t>
            </a:r>
            <a:r>
              <a:rPr lang="en-ZA" sz="2000" dirty="0" smtClean="0">
                <a:solidFill>
                  <a:schemeClr val="accent2"/>
                </a:solidFill>
              </a:rPr>
              <a:t>Country</a:t>
            </a:r>
            <a:endParaRPr lang="en-ZA" sz="2000" dirty="0">
              <a:solidFill>
                <a:schemeClr val="accent2"/>
              </a:solidFill>
            </a:endParaRPr>
          </a:p>
        </p:txBody>
      </p:sp>
      <p:pic>
        <p:nvPicPr>
          <p:cNvPr id="7" name="Content Placeholder 6"/>
          <p:cNvPicPr>
            <a:picLocks noGrp="1" noChangeAspect="1"/>
          </p:cNvPicPr>
          <p:nvPr>
            <p:ph idx="1"/>
          </p:nvPr>
        </p:nvPicPr>
        <p:blipFill>
          <a:blip r:embed="rId2"/>
          <a:stretch>
            <a:fillRect/>
          </a:stretch>
        </p:blipFill>
        <p:spPr>
          <a:xfrm>
            <a:off x="196615" y="555200"/>
            <a:ext cx="8644290" cy="5641975"/>
          </a:xfrm>
          <a:prstGeom prst="rect">
            <a:avLst/>
          </a:prstGeom>
        </p:spPr>
      </p:pic>
      <p:sp>
        <p:nvSpPr>
          <p:cNvPr id="4" name="Slide Number Placeholder 3"/>
          <p:cNvSpPr>
            <a:spLocks noGrp="1"/>
          </p:cNvSpPr>
          <p:nvPr>
            <p:ph type="sldNum" sz="quarter" idx="12"/>
          </p:nvPr>
        </p:nvSpPr>
        <p:spPr/>
        <p:txBody>
          <a:bodyPr/>
          <a:lstStyle/>
          <a:p>
            <a:pPr defTabSz="342900">
              <a:defRPr/>
            </a:pPr>
            <a:fld id="{7773200B-CD01-40FD-9F7E-DB68DF9A3C84}" type="slidenum">
              <a:rPr lang="en-US" altLang="en-US">
                <a:solidFill>
                  <a:prstClr val="black"/>
                </a:solidFill>
              </a:rPr>
              <a:pPr defTabSz="342900">
                <a:defRPr/>
              </a:pPr>
              <a:t>11</a:t>
            </a:fld>
            <a:endParaRPr lang="en-US" altLang="en-US" dirty="0">
              <a:solidFill>
                <a:prstClr val="black"/>
              </a:solidFill>
            </a:endParaRPr>
          </a:p>
        </p:txBody>
      </p:sp>
      <p:sp>
        <p:nvSpPr>
          <p:cNvPr id="5" name="Rectangle 4"/>
          <p:cNvSpPr/>
          <p:nvPr/>
        </p:nvSpPr>
        <p:spPr>
          <a:xfrm>
            <a:off x="3038525" y="6356352"/>
            <a:ext cx="5688632" cy="216982"/>
          </a:xfrm>
          <a:prstGeom prst="rect">
            <a:avLst/>
          </a:prstGeom>
        </p:spPr>
        <p:txBody>
          <a:bodyPr wrap="square">
            <a:spAutoFit/>
          </a:bodyPr>
          <a:lstStyle/>
          <a:p>
            <a:pPr defTabSz="685800" eaLnBrk="0" hangingPunct="0">
              <a:lnSpc>
                <a:spcPct val="90000"/>
              </a:lnSpc>
              <a:spcBef>
                <a:spcPts val="750"/>
              </a:spcBef>
            </a:pPr>
            <a:r>
              <a:rPr lang="en-ZA" sz="900" dirty="0">
                <a:solidFill>
                  <a:srgbClr val="FF0000"/>
                </a:solidFill>
                <a:latin typeface="Arial" panose="020B0604020202020204" pitchFamily="34" charset="0"/>
                <a:cs typeface="Arial" panose="020B0604020202020204" pitchFamily="34" charset="0"/>
              </a:rPr>
              <a:t>Source: </a:t>
            </a:r>
            <a:r>
              <a:rPr lang="en-ZA" sz="900" dirty="0" smtClean="0">
                <a:solidFill>
                  <a:srgbClr val="FF0000"/>
                </a:solidFill>
                <a:latin typeface="Arial" panose="020B0604020202020204" pitchFamily="34" charset="0"/>
                <a:cs typeface="Arial" panose="020B0604020202020204" pitchFamily="34" charset="0"/>
              </a:rPr>
              <a:t>Department of Water and </a:t>
            </a:r>
            <a:r>
              <a:rPr lang="en-ZA" sz="900" dirty="0">
                <a:solidFill>
                  <a:srgbClr val="FF0000"/>
                </a:solidFill>
                <a:latin typeface="Arial" panose="020B0604020202020204" pitchFamily="34" charset="0"/>
                <a:cs typeface="Arial" panose="020B0604020202020204" pitchFamily="34" charset="0"/>
              </a:rPr>
              <a:t>Sanitation </a:t>
            </a:r>
            <a:r>
              <a:rPr lang="en-ZA" sz="900" dirty="0" smtClean="0">
                <a:solidFill>
                  <a:srgbClr val="FF0000"/>
                </a:solidFill>
                <a:latin typeface="Arial" panose="020B0604020202020204" pitchFamily="34" charset="0"/>
                <a:cs typeface="Arial" panose="020B0604020202020204" pitchFamily="34" charset="0"/>
              </a:rPr>
              <a:t>Status </a:t>
            </a:r>
            <a:r>
              <a:rPr lang="en-ZA" sz="900" dirty="0">
                <a:solidFill>
                  <a:srgbClr val="FF0000"/>
                </a:solidFill>
                <a:latin typeface="Arial" panose="020B0604020202020204" pitchFamily="34" charset="0"/>
                <a:cs typeface="Arial" panose="020B0604020202020204" pitchFamily="34" charset="0"/>
              </a:rPr>
              <a:t>of Water Resources for </a:t>
            </a:r>
            <a:r>
              <a:rPr lang="en-ZA" sz="900" dirty="0" smtClean="0">
                <a:solidFill>
                  <a:srgbClr val="FF0000"/>
                </a:solidFill>
                <a:latin typeface="Arial" panose="020B0604020202020204" pitchFamily="34" charset="0"/>
                <a:cs typeface="Arial" panose="020B0604020202020204" pitchFamily="34" charset="0"/>
              </a:rPr>
              <a:t>17 October </a:t>
            </a:r>
            <a:r>
              <a:rPr lang="en-ZA" sz="900" dirty="0">
                <a:solidFill>
                  <a:srgbClr val="FF0000"/>
                </a:solidFill>
                <a:latin typeface="Arial" panose="020B0604020202020204" pitchFamily="34" charset="0"/>
                <a:cs typeface="Arial" panose="020B0604020202020204" pitchFamily="34" charset="0"/>
              </a:rPr>
              <a:t>2017</a:t>
            </a:r>
          </a:p>
        </p:txBody>
      </p:sp>
    </p:spTree>
    <p:extLst>
      <p:ext uri="{BB962C8B-B14F-4D97-AF65-F5344CB8AC3E}">
        <p14:creationId xmlns:p14="http://schemas.microsoft.com/office/powerpoint/2010/main" xmlns="" val="3807843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544" y="332656"/>
            <a:ext cx="8647112" cy="397362"/>
          </a:xfrm>
        </p:spPr>
        <p:txBody>
          <a:bodyPr/>
          <a:lstStyle/>
          <a:p>
            <a:pPr lvl="0"/>
            <a:r>
              <a:rPr lang="en-ZA" sz="2400" dirty="0">
                <a:solidFill>
                  <a:schemeClr val="accent2"/>
                </a:solidFill>
              </a:rPr>
              <a:t>4. The storage levels within the Western Cape Province </a:t>
            </a:r>
          </a:p>
        </p:txBody>
      </p:sp>
      <p:sp>
        <p:nvSpPr>
          <p:cNvPr id="3" name="Content Placeholder 2"/>
          <p:cNvSpPr>
            <a:spLocks noGrp="1"/>
          </p:cNvSpPr>
          <p:nvPr>
            <p:ph idx="1"/>
          </p:nvPr>
        </p:nvSpPr>
        <p:spPr>
          <a:xfrm>
            <a:off x="323528" y="730018"/>
            <a:ext cx="8193197" cy="5719246"/>
          </a:xfrm>
        </p:spPr>
        <p:txBody>
          <a:bodyPr/>
          <a:lstStyle/>
          <a:p>
            <a:pPr marL="28575" indent="-285750" algn="just">
              <a:lnSpc>
                <a:spcPct val="150000"/>
              </a:lnSpc>
              <a:spcBef>
                <a:spcPts val="0"/>
              </a:spcBef>
              <a:buFont typeface="Arial" panose="020B0604020202020204" pitchFamily="34" charset="0"/>
              <a:buChar char="•"/>
            </a:pPr>
            <a:r>
              <a:rPr lang="en-ZA" sz="1800" dirty="0"/>
              <a:t>The Department of Water and Sanitation monitors 43 dams in the </a:t>
            </a:r>
            <a:r>
              <a:rPr lang="en-ZA" sz="1800" dirty="0" smtClean="0"/>
              <a:t>	Western     Cape  	on </a:t>
            </a:r>
            <a:r>
              <a:rPr lang="en-ZA" sz="1800" dirty="0"/>
              <a:t>a weekly basis in two </a:t>
            </a:r>
            <a:r>
              <a:rPr lang="en-ZA" sz="1800" dirty="0" smtClean="0"/>
              <a:t>distinct </a:t>
            </a:r>
            <a:r>
              <a:rPr lang="en-ZA" sz="1800" dirty="0"/>
              <a:t>areas, a winter </a:t>
            </a:r>
            <a:r>
              <a:rPr lang="en-ZA" sz="1800" dirty="0" smtClean="0"/>
              <a:t>rainfall 	area </a:t>
            </a:r>
            <a:r>
              <a:rPr lang="en-ZA" sz="1800" dirty="0"/>
              <a:t>and a transitional </a:t>
            </a:r>
            <a:r>
              <a:rPr lang="en-ZA" sz="1800" dirty="0" smtClean="0"/>
              <a:t>area.</a:t>
            </a:r>
          </a:p>
          <a:p>
            <a:pPr marL="28575" indent="-285750" algn="just">
              <a:lnSpc>
                <a:spcPct val="150000"/>
              </a:lnSpc>
              <a:spcBef>
                <a:spcPts val="0"/>
              </a:spcBef>
              <a:buFont typeface="Arial" panose="020B0604020202020204" pitchFamily="34" charset="0"/>
              <a:buChar char="•"/>
            </a:pPr>
            <a:r>
              <a:rPr lang="en-ZA" sz="1800" dirty="0" smtClean="0"/>
              <a:t> By </a:t>
            </a:r>
            <a:r>
              <a:rPr lang="en-ZA" sz="1800" dirty="0"/>
              <a:t>16</a:t>
            </a:r>
            <a:r>
              <a:rPr lang="en-ZA" sz="1800" baseline="30000" dirty="0"/>
              <a:t>th</a:t>
            </a:r>
            <a:r>
              <a:rPr lang="en-ZA" sz="1800" dirty="0"/>
              <a:t> October 2017 the </a:t>
            </a:r>
            <a:r>
              <a:rPr lang="en-ZA" sz="1800" dirty="0" smtClean="0"/>
              <a:t>	following </a:t>
            </a:r>
            <a:r>
              <a:rPr lang="en-ZA" sz="1800" dirty="0"/>
              <a:t>status of water in </a:t>
            </a:r>
            <a:r>
              <a:rPr lang="en-ZA" sz="1800" dirty="0" smtClean="0"/>
              <a:t>storage for these </a:t>
            </a:r>
            <a:r>
              <a:rPr lang="en-ZA" sz="1800" dirty="0"/>
              <a:t>areas was </a:t>
            </a:r>
            <a:r>
              <a:rPr lang="en-ZA" sz="1800" dirty="0" smtClean="0"/>
              <a:t>recorded:</a:t>
            </a:r>
          </a:p>
          <a:p>
            <a:pPr marL="28575" indent="-285750" algn="just">
              <a:lnSpc>
                <a:spcPct val="150000"/>
              </a:lnSpc>
              <a:spcBef>
                <a:spcPts val="0"/>
              </a:spcBef>
              <a:buFont typeface="Wingdings" charset="2"/>
              <a:buChar char="ü"/>
            </a:pPr>
            <a:r>
              <a:rPr lang="en-ZA" sz="1800" dirty="0" smtClean="0"/>
              <a:t>Overall </a:t>
            </a:r>
            <a:r>
              <a:rPr lang="en-ZA" sz="1800" dirty="0"/>
              <a:t>for 43 dams:  35,9% (compared with  36,1% last week and 61,8% last </a:t>
            </a:r>
            <a:r>
              <a:rPr lang="en-ZA" sz="1800" dirty="0" smtClean="0"/>
              <a:t>year)</a:t>
            </a:r>
          </a:p>
          <a:p>
            <a:pPr marL="28575" indent="-285750" algn="just">
              <a:lnSpc>
                <a:spcPct val="150000"/>
              </a:lnSpc>
              <a:spcBef>
                <a:spcPts val="0"/>
              </a:spcBef>
              <a:buFont typeface="Wingdings" charset="2"/>
              <a:buChar char="ü"/>
            </a:pPr>
            <a:r>
              <a:rPr lang="en-ZA" sz="1800" dirty="0" smtClean="0"/>
              <a:t>Transitional </a:t>
            </a:r>
            <a:r>
              <a:rPr lang="en-ZA" sz="1800" dirty="0"/>
              <a:t>(or ‘other rainfall’ ) for 21 dams: 20,6% (compared with 20,3% last week and 39,3% last </a:t>
            </a:r>
            <a:r>
              <a:rPr lang="en-ZA" sz="1800" dirty="0" smtClean="0"/>
              <a:t>year)</a:t>
            </a:r>
          </a:p>
          <a:p>
            <a:pPr marL="28575" indent="-285750" algn="just">
              <a:lnSpc>
                <a:spcPct val="150000"/>
              </a:lnSpc>
              <a:spcBef>
                <a:spcPts val="0"/>
              </a:spcBef>
              <a:buFont typeface="Wingdings" charset="2"/>
              <a:buChar char="ü"/>
            </a:pPr>
            <a:r>
              <a:rPr lang="en-ZA" sz="1800" dirty="0" smtClean="0"/>
              <a:t>Winter </a:t>
            </a:r>
            <a:r>
              <a:rPr lang="en-ZA" sz="1800" dirty="0"/>
              <a:t>rainfall area for 22 dams: 38,4% (compared with 36,1% last week and 61,8% last </a:t>
            </a:r>
            <a:r>
              <a:rPr lang="en-ZA" sz="1800" dirty="0" smtClean="0"/>
              <a:t>year)</a:t>
            </a:r>
          </a:p>
          <a:p>
            <a:pPr marL="28575" indent="-285750" algn="just">
              <a:lnSpc>
                <a:spcPct val="150000"/>
              </a:lnSpc>
              <a:spcBef>
                <a:spcPts val="0"/>
              </a:spcBef>
              <a:buFont typeface="Wingdings" charset="2"/>
              <a:buChar char="ü"/>
            </a:pPr>
            <a:r>
              <a:rPr lang="en-ZA" sz="1800" dirty="0" smtClean="0"/>
              <a:t>Western </a:t>
            </a:r>
            <a:r>
              <a:rPr lang="en-ZA" sz="1800" dirty="0"/>
              <a:t>Cape System consisting of 6 dams serving the City of Cape Town and surrounding towns is stable at </a:t>
            </a:r>
            <a:r>
              <a:rPr lang="en-ZA" sz="1800" dirty="0" smtClean="0"/>
              <a:t>35.9%, </a:t>
            </a:r>
            <a:r>
              <a:rPr lang="en-ZA" sz="1800" dirty="0"/>
              <a:t>compared to </a:t>
            </a:r>
            <a:r>
              <a:rPr lang="en-ZA" sz="1800" dirty="0" smtClean="0"/>
              <a:t>36.1% </a:t>
            </a:r>
            <a:r>
              <a:rPr lang="en-ZA" sz="1800" dirty="0"/>
              <a:t>last week and  </a:t>
            </a:r>
            <a:r>
              <a:rPr lang="en-ZA" sz="1800" dirty="0" smtClean="0"/>
              <a:t>61,8% </a:t>
            </a:r>
            <a:r>
              <a:rPr lang="en-ZA" sz="1800" dirty="0"/>
              <a:t>this time last year.</a:t>
            </a:r>
          </a:p>
        </p:txBody>
      </p:sp>
      <p:sp>
        <p:nvSpPr>
          <p:cNvPr id="4" name="Slide Number Placeholder 3"/>
          <p:cNvSpPr>
            <a:spLocks noGrp="1"/>
          </p:cNvSpPr>
          <p:nvPr>
            <p:ph type="sldNum" sz="quarter" idx="12"/>
          </p:nvPr>
        </p:nvSpPr>
        <p:spPr/>
        <p:txBody>
          <a:bodyPr/>
          <a:lstStyle/>
          <a:p>
            <a:pPr defTabSz="257175">
              <a:defRPr/>
            </a:pPr>
            <a:fld id="{7773200B-CD01-40FD-9F7E-DB68DF9A3C84}" type="slidenum">
              <a:rPr lang="en-US" altLang="en-US">
                <a:solidFill>
                  <a:prstClr val="black"/>
                </a:solidFill>
              </a:rPr>
              <a:pPr defTabSz="257175">
                <a:defRPr/>
              </a:pPr>
              <a:t>12</a:t>
            </a:fld>
            <a:endParaRPr lang="en-US" altLang="en-US" dirty="0">
              <a:solidFill>
                <a:prstClr val="black"/>
              </a:solidFill>
            </a:endParaRPr>
          </a:p>
        </p:txBody>
      </p:sp>
      <p:sp>
        <p:nvSpPr>
          <p:cNvPr id="5" name="Rectangle 4"/>
          <p:cNvSpPr/>
          <p:nvPr/>
        </p:nvSpPr>
        <p:spPr>
          <a:xfrm>
            <a:off x="4250251" y="6263444"/>
            <a:ext cx="4266474" cy="185820"/>
          </a:xfrm>
          <a:prstGeom prst="rect">
            <a:avLst/>
          </a:prstGeom>
        </p:spPr>
        <p:txBody>
          <a:bodyPr wrap="square">
            <a:spAutoFit/>
          </a:bodyPr>
          <a:lstStyle/>
          <a:p>
            <a:pPr defTabSz="514350" eaLnBrk="0" hangingPunct="0">
              <a:lnSpc>
                <a:spcPct val="90000"/>
              </a:lnSpc>
              <a:spcBef>
                <a:spcPts val="563"/>
              </a:spcBef>
            </a:pPr>
            <a:r>
              <a:rPr lang="en-ZA" sz="675" dirty="0">
                <a:solidFill>
                  <a:srgbClr val="FF0000"/>
                </a:solidFill>
                <a:latin typeface="Arial" panose="020B0604020202020204" pitchFamily="34" charset="0"/>
                <a:cs typeface="Arial" panose="020B0604020202020204" pitchFamily="34" charset="0"/>
              </a:rPr>
              <a:t>Source: Department of Water and Sanitation Status of Water Resources for </a:t>
            </a:r>
            <a:r>
              <a:rPr lang="en-ZA" sz="675" dirty="0" smtClean="0">
                <a:solidFill>
                  <a:srgbClr val="FF0000"/>
                </a:solidFill>
                <a:latin typeface="Arial" panose="020B0604020202020204" pitchFamily="34" charset="0"/>
                <a:cs typeface="Arial" panose="020B0604020202020204" pitchFamily="34" charset="0"/>
              </a:rPr>
              <a:t>17 October 2017</a:t>
            </a:r>
            <a:endParaRPr lang="en-ZA" sz="675"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94234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96472"/>
            <a:ext cx="8719120" cy="397362"/>
          </a:xfrm>
        </p:spPr>
        <p:txBody>
          <a:bodyPr/>
          <a:lstStyle/>
          <a:p>
            <a:pPr lvl="0"/>
            <a:r>
              <a:rPr lang="en-ZA" sz="2400" dirty="0">
                <a:solidFill>
                  <a:schemeClr val="accent2"/>
                </a:solidFill>
              </a:rPr>
              <a:t>4. The storage levels within the Western Cape Province </a:t>
            </a:r>
          </a:p>
        </p:txBody>
      </p:sp>
      <p:sp>
        <p:nvSpPr>
          <p:cNvPr id="3" name="Content Placeholder 2"/>
          <p:cNvSpPr>
            <a:spLocks noGrp="1"/>
          </p:cNvSpPr>
          <p:nvPr>
            <p:ph idx="1"/>
          </p:nvPr>
        </p:nvSpPr>
        <p:spPr>
          <a:xfrm>
            <a:off x="395536" y="1052736"/>
            <a:ext cx="8208912" cy="5486180"/>
          </a:xfrm>
        </p:spPr>
        <p:txBody>
          <a:bodyPr/>
          <a:lstStyle/>
          <a:p>
            <a:pPr algn="just">
              <a:lnSpc>
                <a:spcPct val="150000"/>
              </a:lnSpc>
              <a:spcBef>
                <a:spcPts val="0"/>
              </a:spcBef>
              <a:buFont typeface="Arial" panose="020B0604020202020204" pitchFamily="34" charset="0"/>
              <a:buChar char="•"/>
            </a:pPr>
            <a:r>
              <a:rPr lang="en-ZA" sz="2000" dirty="0"/>
              <a:t>The situation has improved very </a:t>
            </a:r>
            <a:r>
              <a:rPr lang="en-ZA" sz="2000" dirty="0" smtClean="0"/>
              <a:t>slightly from </a:t>
            </a:r>
            <a:r>
              <a:rPr lang="en-ZA" sz="2000" dirty="0"/>
              <a:t>a low average of 17,7% in early June this year just before the local storms brought some relief and the following light rains in places over the next three months. </a:t>
            </a:r>
            <a:endParaRPr lang="en-ZA" sz="2000" dirty="0" smtClean="0"/>
          </a:p>
          <a:p>
            <a:pPr algn="just">
              <a:lnSpc>
                <a:spcPct val="150000"/>
              </a:lnSpc>
              <a:spcBef>
                <a:spcPts val="0"/>
              </a:spcBef>
              <a:buFont typeface="Arial" panose="020B0604020202020204" pitchFamily="34" charset="0"/>
              <a:buChar char="•"/>
            </a:pPr>
            <a:r>
              <a:rPr lang="en-ZA" sz="2000" dirty="0" smtClean="0"/>
              <a:t>The </a:t>
            </a:r>
            <a:r>
              <a:rPr lang="en-ZA" sz="2000" dirty="0"/>
              <a:t>end of the </a:t>
            </a:r>
            <a:r>
              <a:rPr lang="en-ZA" sz="2000" dirty="0" smtClean="0"/>
              <a:t>rainy </a:t>
            </a:r>
            <a:r>
              <a:rPr lang="en-ZA" sz="2000" dirty="0"/>
              <a:t>season for the winter rainfall areas has arrived and it is unlikely that there will be </a:t>
            </a:r>
            <a:r>
              <a:rPr lang="en-ZA" sz="2000" dirty="0" smtClean="0"/>
              <a:t>significant </a:t>
            </a:r>
            <a:r>
              <a:rPr lang="en-ZA" sz="2000" dirty="0"/>
              <a:t>inflows to the dams. </a:t>
            </a:r>
            <a:r>
              <a:rPr lang="en-ZA" sz="2000" dirty="0" smtClean="0"/>
              <a:t>A </a:t>
            </a:r>
            <a:r>
              <a:rPr lang="en-ZA" sz="2000" dirty="0"/>
              <a:t>slight downward trend in the water levels of some dams is already noticeable.</a:t>
            </a:r>
          </a:p>
          <a:p>
            <a:pPr algn="just">
              <a:lnSpc>
                <a:spcPct val="150000"/>
              </a:lnSpc>
              <a:spcBef>
                <a:spcPts val="0"/>
              </a:spcBef>
              <a:buFont typeface="Arial" panose="020B0604020202020204" pitchFamily="34" charset="0"/>
              <a:buChar char="•"/>
            </a:pPr>
            <a:r>
              <a:rPr lang="en-ZA" sz="2000" dirty="0" smtClean="0"/>
              <a:t>Water </a:t>
            </a:r>
            <a:r>
              <a:rPr lang="en-ZA" sz="2000" dirty="0"/>
              <a:t>use for the Cape Town Water Supply system is still relatively high at an average daily use recorded last week of 600 Mega litres per day and above, not showing any progress towards their stated goal of no more than 500Ml.</a:t>
            </a:r>
          </a:p>
          <a:p>
            <a:pPr marL="214313" indent="-214313">
              <a:lnSpc>
                <a:spcPct val="150000"/>
              </a:lnSpc>
              <a:buFont typeface="Arial" panose="020B0604020202020204" pitchFamily="34" charset="0"/>
              <a:buChar char="•"/>
            </a:pPr>
            <a:endParaRPr lang="en-ZA" dirty="0"/>
          </a:p>
        </p:txBody>
      </p:sp>
      <p:sp>
        <p:nvSpPr>
          <p:cNvPr id="4" name="Slide Number Placeholder 3"/>
          <p:cNvSpPr>
            <a:spLocks noGrp="1"/>
          </p:cNvSpPr>
          <p:nvPr>
            <p:ph type="sldNum" sz="quarter" idx="12"/>
          </p:nvPr>
        </p:nvSpPr>
        <p:spPr/>
        <p:txBody>
          <a:bodyPr/>
          <a:lstStyle/>
          <a:p>
            <a:pPr defTabSz="257175">
              <a:defRPr/>
            </a:pPr>
            <a:fld id="{7773200B-CD01-40FD-9F7E-DB68DF9A3C84}" type="slidenum">
              <a:rPr lang="en-US" altLang="en-US">
                <a:solidFill>
                  <a:prstClr val="black"/>
                </a:solidFill>
              </a:rPr>
              <a:pPr defTabSz="257175">
                <a:defRPr/>
              </a:pPr>
              <a:t>13</a:t>
            </a:fld>
            <a:endParaRPr lang="en-US" altLang="en-US" dirty="0">
              <a:solidFill>
                <a:prstClr val="black"/>
              </a:solidFill>
            </a:endParaRPr>
          </a:p>
        </p:txBody>
      </p:sp>
      <p:sp>
        <p:nvSpPr>
          <p:cNvPr id="5" name="Rectangle 4"/>
          <p:cNvSpPr/>
          <p:nvPr/>
        </p:nvSpPr>
        <p:spPr>
          <a:xfrm>
            <a:off x="4217200" y="6386967"/>
            <a:ext cx="4266474" cy="185820"/>
          </a:xfrm>
          <a:prstGeom prst="rect">
            <a:avLst/>
          </a:prstGeom>
        </p:spPr>
        <p:txBody>
          <a:bodyPr wrap="square">
            <a:spAutoFit/>
          </a:bodyPr>
          <a:lstStyle/>
          <a:p>
            <a:pPr defTabSz="514350" eaLnBrk="0" hangingPunct="0">
              <a:lnSpc>
                <a:spcPct val="90000"/>
              </a:lnSpc>
              <a:spcBef>
                <a:spcPts val="563"/>
              </a:spcBef>
            </a:pPr>
            <a:r>
              <a:rPr lang="en-ZA" sz="675" dirty="0">
                <a:solidFill>
                  <a:srgbClr val="FF0000"/>
                </a:solidFill>
                <a:latin typeface="Arial" panose="020B0604020202020204" pitchFamily="34" charset="0"/>
                <a:cs typeface="Arial" panose="020B0604020202020204" pitchFamily="34" charset="0"/>
              </a:rPr>
              <a:t>Source: Department of Water and Sanitation Status of Water Resources for 17 October 2017</a:t>
            </a:r>
          </a:p>
        </p:txBody>
      </p:sp>
    </p:spTree>
    <p:extLst>
      <p:ext uri="{BB962C8B-B14F-4D97-AF65-F5344CB8AC3E}">
        <p14:creationId xmlns:p14="http://schemas.microsoft.com/office/powerpoint/2010/main" xmlns="" val="2342753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3"/>
            <a:ext cx="8812435" cy="792088"/>
          </a:xfrm>
        </p:spPr>
        <p:txBody>
          <a:bodyPr/>
          <a:lstStyle/>
          <a:p>
            <a:pPr marL="1440000" lvl="0" defTabSz="914400" eaLnBrk="1" fontAlgn="auto" hangingPunct="1">
              <a:lnSpc>
                <a:spcPct val="150000"/>
              </a:lnSpc>
              <a:spcBef>
                <a:spcPts val="400"/>
              </a:spcBef>
              <a:spcAft>
                <a:spcPts val="0"/>
              </a:spcAft>
              <a:buSzPct val="70000"/>
              <a:defRPr/>
            </a:pPr>
            <a:r>
              <a:rPr lang="en-US" sz="2000" dirty="0" smtClean="0">
                <a:solidFill>
                  <a:schemeClr val="accent2"/>
                </a:solidFill>
                <a:ea typeface="Calibri" panose="020F0502020204030204" pitchFamily="34" charset="0"/>
              </a:rPr>
              <a:t>5.	</a:t>
            </a:r>
            <a:r>
              <a:rPr lang="en-ZA" sz="2000" dirty="0">
                <a:solidFill>
                  <a:srgbClr val="ED7D31"/>
                </a:solidFill>
                <a:ea typeface="+mn-ea"/>
              </a:rPr>
              <a:t>The Western Cape Province drought situation</a:t>
            </a:r>
            <a:br>
              <a:rPr lang="en-ZA" sz="2000" dirty="0">
                <a:solidFill>
                  <a:srgbClr val="ED7D31"/>
                </a:solidFill>
                <a:ea typeface="+mn-ea"/>
              </a:rPr>
            </a:br>
            <a:endParaRPr lang="en-ZA" sz="2000" dirty="0">
              <a:solidFill>
                <a:schemeClr val="accent2"/>
              </a:solidFill>
            </a:endParaRP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14</a:t>
            </a:fld>
            <a:endParaRPr lang="en-US" altLang="en-US" dirty="0"/>
          </a:p>
        </p:txBody>
      </p:sp>
      <p:sp>
        <p:nvSpPr>
          <p:cNvPr id="4" name="Content Placeholder 3"/>
          <p:cNvSpPr>
            <a:spLocks noGrp="1"/>
          </p:cNvSpPr>
          <p:nvPr>
            <p:ph sz="quarter" idx="13"/>
          </p:nvPr>
        </p:nvSpPr>
        <p:spPr>
          <a:xfrm>
            <a:off x="323528" y="908721"/>
            <a:ext cx="8668418" cy="5833305"/>
          </a:xfrm>
        </p:spPr>
        <p:txBody>
          <a:bodyPr/>
          <a:lstStyle/>
          <a:p>
            <a:pPr lvl="0" algn="just" defTabSz="457200" eaLnBrk="1" hangingPunct="1">
              <a:lnSpc>
                <a:spcPct val="150000"/>
              </a:lnSpc>
              <a:spcBef>
                <a:spcPct val="0"/>
              </a:spcBef>
              <a:spcAft>
                <a:spcPts val="600"/>
              </a:spcAft>
            </a:pPr>
            <a:r>
              <a:rPr lang="en-ZA" sz="1900" dirty="0" smtClean="0">
                <a:solidFill>
                  <a:srgbClr val="000000"/>
                </a:solidFill>
                <a:ea typeface="ＭＳ Ｐゴシック" charset="-128"/>
              </a:rPr>
              <a:t>The dam levels are still low in the province compounded by the fact that the the province  has drawn to the end of their rainy season.</a:t>
            </a:r>
          </a:p>
          <a:p>
            <a:pPr lvl="0" algn="just" defTabSz="457200" eaLnBrk="1" hangingPunct="1">
              <a:lnSpc>
                <a:spcPct val="150000"/>
              </a:lnSpc>
              <a:spcBef>
                <a:spcPct val="0"/>
              </a:spcBef>
              <a:spcAft>
                <a:spcPts val="600"/>
              </a:spcAft>
            </a:pPr>
            <a:r>
              <a:rPr lang="en-ZA" sz="1900" dirty="0" smtClean="0">
                <a:solidFill>
                  <a:srgbClr val="000000"/>
                </a:solidFill>
                <a:ea typeface="ＭＳ Ｐゴシック" charset="-128"/>
              </a:rPr>
              <a:t>Due to the prevailing situation, the DWS in collaboration with the Western Cape Government held a Water Indaba during May 2017 to explore ways of addressing the dire drought situation in the province. </a:t>
            </a:r>
          </a:p>
          <a:p>
            <a:pPr lvl="0" algn="just" defTabSz="457200" eaLnBrk="1" hangingPunct="1">
              <a:lnSpc>
                <a:spcPct val="150000"/>
              </a:lnSpc>
              <a:spcBef>
                <a:spcPct val="0"/>
              </a:spcBef>
              <a:spcAft>
                <a:spcPts val="600"/>
              </a:spcAft>
            </a:pPr>
            <a:r>
              <a:rPr lang="en-ZA" sz="1900" dirty="0" smtClean="0">
                <a:solidFill>
                  <a:srgbClr val="000000"/>
                </a:solidFill>
                <a:ea typeface="ＭＳ Ｐゴシック" charset="-128"/>
              </a:rPr>
              <a:t>Subsequently, the NDMC conducted a drought assessment within Cape Winelands and Eden District Municipalities and classified the occurrence a Provincial state of Disaster.</a:t>
            </a:r>
          </a:p>
          <a:p>
            <a:pPr lvl="0" algn="just" defTabSz="457200" eaLnBrk="1" hangingPunct="1">
              <a:lnSpc>
                <a:spcPct val="150000"/>
              </a:lnSpc>
              <a:spcBef>
                <a:spcPct val="0"/>
              </a:spcBef>
              <a:spcAft>
                <a:spcPts val="600"/>
              </a:spcAft>
            </a:pPr>
            <a:r>
              <a:rPr lang="en-ZA" sz="1900" dirty="0" smtClean="0">
                <a:solidFill>
                  <a:srgbClr val="000000"/>
                </a:solidFill>
                <a:ea typeface="ＭＳ Ｐゴシック" charset="-128"/>
              </a:rPr>
              <a:t>In June 2017, the Premier, Provincial Ministers and Mayors </a:t>
            </a:r>
            <a:r>
              <a:rPr lang="en-US" sz="1900" dirty="0">
                <a:solidFill>
                  <a:srgbClr val="000000"/>
                </a:solidFill>
                <a:ea typeface="MS PGothic" panose="020B0600070205080204" pitchFamily="34" charset="-128"/>
              </a:rPr>
              <a:t>signed a Municipal Declaration with regards to long term water security for the </a:t>
            </a:r>
            <a:r>
              <a:rPr lang="en-US" sz="1900" dirty="0" smtClean="0">
                <a:solidFill>
                  <a:srgbClr val="000000"/>
                </a:solidFill>
                <a:ea typeface="MS PGothic" panose="020B0600070205080204" pitchFamily="34" charset="-128"/>
              </a:rPr>
              <a:t>province.</a:t>
            </a:r>
            <a:endParaRPr lang="en-ZA" sz="1900" dirty="0" smtClean="0">
              <a:solidFill>
                <a:srgbClr val="000000"/>
              </a:solidFill>
              <a:ea typeface="ＭＳ Ｐゴシック" charset="-128"/>
            </a:endParaRPr>
          </a:p>
          <a:p>
            <a:pPr lvl="0" algn="just" defTabSz="457200" eaLnBrk="1" hangingPunct="1">
              <a:lnSpc>
                <a:spcPct val="150000"/>
              </a:lnSpc>
              <a:spcBef>
                <a:spcPct val="0"/>
              </a:spcBef>
              <a:spcAft>
                <a:spcPts val="600"/>
              </a:spcAft>
            </a:pPr>
            <a:endParaRPr lang="en-ZA" dirty="0" smtClean="0">
              <a:solidFill>
                <a:srgbClr val="000000"/>
              </a:solidFill>
              <a:ea typeface="ＭＳ Ｐゴシック" charset="-128"/>
            </a:endParaRPr>
          </a:p>
          <a:p>
            <a:pPr lvl="0" algn="just" defTabSz="457200" eaLnBrk="1" hangingPunct="1">
              <a:lnSpc>
                <a:spcPct val="150000"/>
              </a:lnSpc>
              <a:spcBef>
                <a:spcPct val="0"/>
              </a:spcBef>
              <a:spcAft>
                <a:spcPts val="600"/>
              </a:spcAft>
            </a:pPr>
            <a:endParaRPr lang="en-ZA" dirty="0">
              <a:solidFill>
                <a:srgbClr val="000000"/>
              </a:solidFill>
              <a:ea typeface="ＭＳ Ｐゴシック" charset="-128"/>
            </a:endParaRPr>
          </a:p>
          <a:p>
            <a:pPr lvl="0" algn="just" defTabSz="457200" eaLnBrk="1" hangingPunct="1">
              <a:lnSpc>
                <a:spcPct val="150000"/>
              </a:lnSpc>
              <a:spcBef>
                <a:spcPct val="0"/>
              </a:spcBef>
              <a:spcAft>
                <a:spcPts val="600"/>
              </a:spcAft>
            </a:pPr>
            <a:endParaRPr lang="en-ZA" dirty="0">
              <a:solidFill>
                <a:prstClr val="black"/>
              </a:solidFill>
              <a:ea typeface="ＭＳ Ｐゴシック" charset="-128"/>
            </a:endParaRPr>
          </a:p>
          <a:p>
            <a:pPr marL="0" indent="0" algn="just" defTabSz="457200" eaLnBrk="1" hangingPunct="1">
              <a:lnSpc>
                <a:spcPct val="150000"/>
              </a:lnSpc>
              <a:spcBef>
                <a:spcPct val="0"/>
              </a:spcBef>
              <a:spcAft>
                <a:spcPts val="600"/>
              </a:spcAft>
              <a:buNone/>
            </a:pPr>
            <a:endParaRPr lang="en-ZA" sz="2400" dirty="0" smtClean="0">
              <a:solidFill>
                <a:srgbClr val="000000"/>
              </a:solidFill>
              <a:ea typeface="ＭＳ Ｐゴシック" charset="-128"/>
            </a:endParaRPr>
          </a:p>
          <a:p>
            <a:pPr algn="just" defTabSz="457200" eaLnBrk="1" hangingPunct="1">
              <a:lnSpc>
                <a:spcPct val="150000"/>
              </a:lnSpc>
              <a:spcBef>
                <a:spcPct val="0"/>
              </a:spcBef>
              <a:spcAft>
                <a:spcPts val="600"/>
              </a:spcAft>
            </a:pPr>
            <a:endParaRPr lang="en-ZA" sz="2400" dirty="0" smtClean="0">
              <a:solidFill>
                <a:srgbClr val="000000"/>
              </a:solidFill>
              <a:ea typeface="ＭＳ Ｐゴシック" charset="-128"/>
            </a:endParaRPr>
          </a:p>
          <a:p>
            <a:pPr algn="just" defTabSz="457200" eaLnBrk="1" hangingPunct="1">
              <a:lnSpc>
                <a:spcPct val="150000"/>
              </a:lnSpc>
              <a:spcBef>
                <a:spcPct val="0"/>
              </a:spcBef>
              <a:spcAft>
                <a:spcPts val="600"/>
              </a:spcAft>
            </a:pPr>
            <a:endParaRPr lang="en-ZA" sz="2400" dirty="0">
              <a:solidFill>
                <a:srgbClr val="000000"/>
              </a:solidFill>
              <a:ea typeface="ＭＳ Ｐゴシック" charset="-128"/>
            </a:endParaRPr>
          </a:p>
          <a:p>
            <a:pPr marL="0" lvl="0" indent="0" algn="just" defTabSz="914400">
              <a:lnSpc>
                <a:spcPct val="100000"/>
              </a:lnSpc>
              <a:spcBef>
                <a:spcPct val="20000"/>
              </a:spcBef>
              <a:buNone/>
            </a:pPr>
            <a:endParaRPr lang="en-ZA" sz="2400" kern="0" dirty="0"/>
          </a:p>
          <a:p>
            <a:pPr marL="0" indent="0" algn="just">
              <a:buNone/>
            </a:pPr>
            <a:endParaRPr lang="en-ZA" sz="2400" i="1" u="sng" dirty="0">
              <a:solidFill>
                <a:prstClr val="black"/>
              </a:solidFill>
              <a:latin typeface="Arial" charset="0"/>
              <a:ea typeface="ＭＳ Ｐゴシック" charset="-128"/>
              <a:cs typeface="Arial" charset="0"/>
            </a:endParaRPr>
          </a:p>
          <a:p>
            <a:pPr marL="0" indent="0" algn="just">
              <a:buNone/>
            </a:pPr>
            <a:endParaRPr lang="en-ZA" sz="2400" dirty="0"/>
          </a:p>
        </p:txBody>
      </p:sp>
    </p:spTree>
    <p:extLst>
      <p:ext uri="{BB962C8B-B14F-4D97-AF65-F5344CB8AC3E}">
        <p14:creationId xmlns:p14="http://schemas.microsoft.com/office/powerpoint/2010/main" xmlns="" val="1991903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3"/>
            <a:ext cx="8812435" cy="792088"/>
          </a:xfrm>
        </p:spPr>
        <p:txBody>
          <a:bodyPr/>
          <a:lstStyle/>
          <a:p>
            <a:pPr marL="1440000">
              <a:lnSpc>
                <a:spcPct val="150000"/>
              </a:lnSpc>
              <a:spcBef>
                <a:spcPts val="400"/>
              </a:spcBef>
            </a:pPr>
            <a:r>
              <a:rPr lang="en-US" sz="2000" dirty="0" smtClean="0">
                <a:solidFill>
                  <a:srgbClr val="ED7D31"/>
                </a:solidFill>
                <a:ea typeface="Calibri" panose="020F0502020204030204" pitchFamily="34" charset="0"/>
              </a:rPr>
              <a:t>5. </a:t>
            </a:r>
            <a:r>
              <a:rPr lang="en-ZA" sz="2000" dirty="0" smtClean="0">
                <a:solidFill>
                  <a:srgbClr val="ED7D31"/>
                </a:solidFill>
              </a:rPr>
              <a:t>The </a:t>
            </a:r>
            <a:r>
              <a:rPr lang="en-ZA" sz="2000" dirty="0">
                <a:solidFill>
                  <a:srgbClr val="ED7D31"/>
                </a:solidFill>
              </a:rPr>
              <a:t>Western Cape Province drought </a:t>
            </a:r>
            <a:r>
              <a:rPr lang="en-ZA" sz="2000" dirty="0" smtClean="0">
                <a:solidFill>
                  <a:srgbClr val="ED7D31"/>
                </a:solidFill>
              </a:rPr>
              <a:t>situation. </a:t>
            </a:r>
            <a:r>
              <a:rPr lang="en-US" sz="2000" dirty="0" smtClean="0">
                <a:solidFill>
                  <a:schemeClr val="accent2"/>
                </a:solidFill>
                <a:ea typeface="Calibri" panose="020F0502020204030204" pitchFamily="34" charset="0"/>
              </a:rPr>
              <a:t>Cont…</a:t>
            </a:r>
            <a:endParaRPr lang="en-ZA" sz="2000" dirty="0">
              <a:solidFill>
                <a:schemeClr val="accent2"/>
              </a:solidFill>
            </a:endParaRP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15</a:t>
            </a:fld>
            <a:endParaRPr lang="en-US" altLang="en-US" dirty="0"/>
          </a:p>
        </p:txBody>
      </p:sp>
      <p:sp>
        <p:nvSpPr>
          <p:cNvPr id="4" name="Content Placeholder 3"/>
          <p:cNvSpPr>
            <a:spLocks noGrp="1"/>
          </p:cNvSpPr>
          <p:nvPr>
            <p:ph sz="quarter" idx="13"/>
          </p:nvPr>
        </p:nvSpPr>
        <p:spPr>
          <a:xfrm>
            <a:off x="179513" y="772195"/>
            <a:ext cx="8812434" cy="6085805"/>
          </a:xfrm>
        </p:spPr>
        <p:txBody>
          <a:bodyPr/>
          <a:lstStyle/>
          <a:p>
            <a:pPr marL="457200" indent="-457200" algn="just">
              <a:lnSpc>
                <a:spcPct val="150000"/>
              </a:lnSpc>
              <a:spcAft>
                <a:spcPts val="1200"/>
              </a:spcAft>
            </a:pPr>
            <a:r>
              <a:rPr lang="en-US" dirty="0" smtClean="0">
                <a:solidFill>
                  <a:srgbClr val="000000"/>
                </a:solidFill>
                <a:ea typeface="MS PGothic" panose="020B0600070205080204" pitchFamily="34" charset="-128"/>
              </a:rPr>
              <a:t>The signed declaration propagates </a:t>
            </a:r>
            <a:r>
              <a:rPr lang="en-US" dirty="0">
                <a:solidFill>
                  <a:srgbClr val="000000"/>
                </a:solidFill>
                <a:ea typeface="MS PGothic" panose="020B0600070205080204" pitchFamily="34" charset="-128"/>
              </a:rPr>
              <a:t>seven key points </a:t>
            </a:r>
            <a:r>
              <a:rPr lang="en-US" dirty="0" smtClean="0">
                <a:solidFill>
                  <a:srgbClr val="000000"/>
                </a:solidFill>
                <a:ea typeface="MS PGothic" panose="020B0600070205080204" pitchFamily="34" charset="-128"/>
              </a:rPr>
              <a:t>for enhanced water demand management and conservation that </a:t>
            </a:r>
            <a:r>
              <a:rPr lang="en-US" dirty="0">
                <a:solidFill>
                  <a:srgbClr val="000000"/>
                </a:solidFill>
                <a:ea typeface="MS PGothic" panose="020B0600070205080204" pitchFamily="34" charset="-128"/>
              </a:rPr>
              <a:t>include:</a:t>
            </a:r>
            <a:endParaRPr lang="en-ZA" dirty="0">
              <a:latin typeface="Times New Roman" panose="02020603050405020304" pitchFamily="18" charset="0"/>
              <a:ea typeface="Times New Roman" panose="02020603050405020304" pitchFamily="18" charset="0"/>
            </a:endParaRPr>
          </a:p>
          <a:p>
            <a:pPr marL="742950" lvl="1" indent="-285750" algn="just">
              <a:lnSpc>
                <a:spcPct val="150000"/>
              </a:lnSpc>
              <a:spcAft>
                <a:spcPts val="0"/>
              </a:spcAft>
              <a:tabLst>
                <a:tab pos="914400" algn="l"/>
              </a:tabLst>
            </a:pPr>
            <a:r>
              <a:rPr lang="en-US" sz="1800" dirty="0">
                <a:solidFill>
                  <a:srgbClr val="000000"/>
                </a:solidFill>
                <a:ea typeface="MS PGothic" panose="020B0600070205080204" pitchFamily="34" charset="-128"/>
                <a:cs typeface="Times New Roman" panose="02020603050405020304" pitchFamily="18" charset="0"/>
              </a:rPr>
              <a:t>Enhancing Water Conservation efforts including adopting Water Sensitive Urban Design planning principles to permanently reduce the per capita demand on the water resources; </a:t>
            </a:r>
            <a:endParaRPr lang="en-ZA" sz="18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ct val="150000"/>
              </a:lnSpc>
              <a:spcBef>
                <a:spcPts val="480"/>
              </a:spcBef>
              <a:spcAft>
                <a:spcPts val="0"/>
              </a:spcAft>
              <a:tabLst>
                <a:tab pos="914400" algn="l"/>
              </a:tabLst>
            </a:pPr>
            <a:r>
              <a:rPr lang="en-US" sz="1800" dirty="0">
                <a:solidFill>
                  <a:srgbClr val="000000"/>
                </a:solidFill>
                <a:ea typeface="MS PGothic" panose="020B0600070205080204" pitchFamily="34" charset="-128"/>
                <a:cs typeface="Times New Roman" panose="02020603050405020304" pitchFamily="18" charset="0"/>
              </a:rPr>
              <a:t>Reducing water leakages; </a:t>
            </a:r>
            <a:endParaRPr lang="en-ZA" sz="18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ct val="150000"/>
              </a:lnSpc>
              <a:spcAft>
                <a:spcPts val="0"/>
              </a:spcAft>
              <a:tabLst>
                <a:tab pos="914400" algn="l"/>
              </a:tabLst>
            </a:pPr>
            <a:r>
              <a:rPr lang="en-US" sz="1800" dirty="0" err="1">
                <a:solidFill>
                  <a:srgbClr val="000000"/>
                </a:solidFill>
                <a:ea typeface="MS PGothic" panose="020B0600070205080204" pitchFamily="34" charset="-128"/>
                <a:cs typeface="Times New Roman" panose="02020603050405020304" pitchFamily="18" charset="0"/>
              </a:rPr>
              <a:t>Recognising</a:t>
            </a:r>
            <a:r>
              <a:rPr lang="en-US" sz="1800" dirty="0">
                <a:solidFill>
                  <a:srgbClr val="000000"/>
                </a:solidFill>
                <a:ea typeface="MS PGothic" panose="020B0600070205080204" pitchFamily="34" charset="-128"/>
                <a:cs typeface="Times New Roman" panose="02020603050405020304" pitchFamily="18" charset="0"/>
              </a:rPr>
              <a:t> the need to manage groundwater wisely; </a:t>
            </a:r>
            <a:endParaRPr lang="en-ZA" sz="18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ct val="150000"/>
              </a:lnSpc>
              <a:spcAft>
                <a:spcPts val="0"/>
              </a:spcAft>
              <a:tabLst>
                <a:tab pos="914400" algn="l"/>
              </a:tabLst>
            </a:pPr>
            <a:r>
              <a:rPr lang="en-US" sz="1800" dirty="0">
                <a:solidFill>
                  <a:srgbClr val="000000"/>
                </a:solidFill>
                <a:ea typeface="MS PGothic" panose="020B0600070205080204" pitchFamily="34" charset="-128"/>
                <a:cs typeface="Times New Roman" panose="02020603050405020304" pitchFamily="18" charset="0"/>
              </a:rPr>
              <a:t>Diversifying water supply; </a:t>
            </a:r>
            <a:endParaRPr lang="en-ZA" sz="18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ct val="150000"/>
              </a:lnSpc>
              <a:spcAft>
                <a:spcPts val="0"/>
              </a:spcAft>
              <a:tabLst>
                <a:tab pos="914400" algn="l"/>
              </a:tabLst>
            </a:pPr>
            <a:r>
              <a:rPr lang="en-US" sz="1800" dirty="0">
                <a:solidFill>
                  <a:srgbClr val="000000"/>
                </a:solidFill>
                <a:ea typeface="MS PGothic" panose="020B0600070205080204" pitchFamily="34" charset="-128"/>
                <a:cs typeface="Times New Roman" panose="02020603050405020304" pitchFamily="18" charset="0"/>
              </a:rPr>
              <a:t>Protecting the quality and integrity of water resources;</a:t>
            </a:r>
            <a:endParaRPr lang="en-ZA" sz="18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ct val="150000"/>
              </a:lnSpc>
              <a:spcAft>
                <a:spcPts val="0"/>
              </a:spcAft>
              <a:tabLst>
                <a:tab pos="914400" algn="l"/>
              </a:tabLst>
            </a:pPr>
            <a:r>
              <a:rPr lang="en-US" sz="1800" dirty="0">
                <a:solidFill>
                  <a:srgbClr val="000000"/>
                </a:solidFill>
                <a:ea typeface="MS PGothic" panose="020B0600070205080204" pitchFamily="34" charset="-128"/>
                <a:cs typeface="Times New Roman" panose="02020603050405020304" pitchFamily="18" charset="0"/>
              </a:rPr>
              <a:t>Legislative overhaul in areas where </a:t>
            </a:r>
            <a:r>
              <a:rPr lang="en-US" sz="1800" dirty="0" smtClean="0">
                <a:solidFill>
                  <a:srgbClr val="000000"/>
                </a:solidFill>
                <a:ea typeface="MS PGothic" panose="020B0600070205080204" pitchFamily="34" charset="-128"/>
                <a:cs typeface="Times New Roman" panose="02020603050405020304" pitchFamily="18" charset="0"/>
              </a:rPr>
              <a:t>needed, and; </a:t>
            </a:r>
            <a:endParaRPr lang="en-ZA" sz="18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ct val="150000"/>
              </a:lnSpc>
              <a:spcAft>
                <a:spcPts val="0"/>
              </a:spcAft>
              <a:tabLst>
                <a:tab pos="914400" algn="l"/>
              </a:tabLst>
            </a:pPr>
            <a:r>
              <a:rPr lang="en-US" sz="1800" dirty="0">
                <a:solidFill>
                  <a:srgbClr val="000000"/>
                </a:solidFill>
                <a:ea typeface="MS PGothic" panose="020B0600070205080204" pitchFamily="34" charset="-128"/>
                <a:cs typeface="Times New Roman" panose="02020603050405020304" pitchFamily="18" charset="0"/>
              </a:rPr>
              <a:t>Driving water innovation.</a:t>
            </a:r>
            <a:endParaRPr lang="en-ZA" sz="1800" dirty="0">
              <a:latin typeface="Times New Roman" panose="02020603050405020304" pitchFamily="18" charset="0"/>
              <a:ea typeface="Times New Roman" panose="02020603050405020304" pitchFamily="18" charset="0"/>
              <a:cs typeface="Times New Roman" panose="02020603050405020304" pitchFamily="18" charset="0"/>
            </a:endParaRPr>
          </a:p>
          <a:p>
            <a:pPr lvl="0" algn="just" defTabSz="457200" eaLnBrk="1" hangingPunct="1">
              <a:lnSpc>
                <a:spcPct val="150000"/>
              </a:lnSpc>
              <a:spcBef>
                <a:spcPct val="0"/>
              </a:spcBef>
              <a:spcAft>
                <a:spcPts val="600"/>
              </a:spcAft>
            </a:pPr>
            <a:endParaRPr lang="en-ZA" dirty="0" smtClean="0">
              <a:solidFill>
                <a:srgbClr val="000000"/>
              </a:solidFill>
              <a:ea typeface="ＭＳ Ｐゴシック" charset="-128"/>
            </a:endParaRPr>
          </a:p>
          <a:p>
            <a:pPr lvl="0" algn="just" defTabSz="457200" eaLnBrk="1" hangingPunct="1">
              <a:lnSpc>
                <a:spcPct val="150000"/>
              </a:lnSpc>
              <a:spcBef>
                <a:spcPct val="0"/>
              </a:spcBef>
              <a:spcAft>
                <a:spcPts val="600"/>
              </a:spcAft>
            </a:pPr>
            <a:endParaRPr lang="en-ZA" dirty="0">
              <a:solidFill>
                <a:srgbClr val="000000"/>
              </a:solidFill>
              <a:ea typeface="ＭＳ Ｐゴシック" charset="-128"/>
            </a:endParaRPr>
          </a:p>
          <a:p>
            <a:pPr lvl="0" algn="just" defTabSz="457200" eaLnBrk="1" hangingPunct="1">
              <a:lnSpc>
                <a:spcPct val="150000"/>
              </a:lnSpc>
              <a:spcBef>
                <a:spcPct val="0"/>
              </a:spcBef>
              <a:spcAft>
                <a:spcPts val="600"/>
              </a:spcAft>
            </a:pPr>
            <a:endParaRPr lang="en-ZA" dirty="0">
              <a:solidFill>
                <a:prstClr val="black"/>
              </a:solidFill>
              <a:ea typeface="ＭＳ Ｐゴシック" charset="-128"/>
            </a:endParaRPr>
          </a:p>
          <a:p>
            <a:pPr marL="0" indent="0" algn="just" defTabSz="457200" eaLnBrk="1" hangingPunct="1">
              <a:lnSpc>
                <a:spcPct val="150000"/>
              </a:lnSpc>
              <a:spcBef>
                <a:spcPct val="0"/>
              </a:spcBef>
              <a:spcAft>
                <a:spcPts val="600"/>
              </a:spcAft>
              <a:buNone/>
            </a:pPr>
            <a:endParaRPr lang="en-ZA" sz="2400" dirty="0" smtClean="0">
              <a:solidFill>
                <a:srgbClr val="000000"/>
              </a:solidFill>
              <a:ea typeface="ＭＳ Ｐゴシック" charset="-128"/>
            </a:endParaRPr>
          </a:p>
          <a:p>
            <a:pPr algn="just" defTabSz="457200" eaLnBrk="1" hangingPunct="1">
              <a:lnSpc>
                <a:spcPct val="150000"/>
              </a:lnSpc>
              <a:spcBef>
                <a:spcPct val="0"/>
              </a:spcBef>
              <a:spcAft>
                <a:spcPts val="600"/>
              </a:spcAft>
            </a:pPr>
            <a:endParaRPr lang="en-ZA" sz="2400" dirty="0" smtClean="0">
              <a:solidFill>
                <a:srgbClr val="000000"/>
              </a:solidFill>
              <a:ea typeface="ＭＳ Ｐゴシック" charset="-128"/>
            </a:endParaRPr>
          </a:p>
          <a:p>
            <a:pPr algn="just" defTabSz="457200" eaLnBrk="1" hangingPunct="1">
              <a:lnSpc>
                <a:spcPct val="150000"/>
              </a:lnSpc>
              <a:spcBef>
                <a:spcPct val="0"/>
              </a:spcBef>
              <a:spcAft>
                <a:spcPts val="600"/>
              </a:spcAft>
            </a:pPr>
            <a:endParaRPr lang="en-ZA" sz="2400" dirty="0">
              <a:solidFill>
                <a:srgbClr val="000000"/>
              </a:solidFill>
              <a:ea typeface="ＭＳ Ｐゴシック" charset="-128"/>
            </a:endParaRPr>
          </a:p>
          <a:p>
            <a:pPr marL="0" lvl="0" indent="0" algn="just" defTabSz="914400">
              <a:lnSpc>
                <a:spcPct val="100000"/>
              </a:lnSpc>
              <a:spcBef>
                <a:spcPct val="20000"/>
              </a:spcBef>
              <a:buNone/>
            </a:pPr>
            <a:endParaRPr lang="en-ZA" sz="2400" kern="0" dirty="0"/>
          </a:p>
          <a:p>
            <a:pPr marL="0" indent="0" algn="just">
              <a:buNone/>
            </a:pPr>
            <a:endParaRPr lang="en-ZA" sz="2400" i="1" u="sng" dirty="0">
              <a:solidFill>
                <a:prstClr val="black"/>
              </a:solidFill>
              <a:latin typeface="Arial" charset="0"/>
              <a:ea typeface="ＭＳ Ｐゴシック" charset="-128"/>
              <a:cs typeface="Arial" charset="0"/>
            </a:endParaRPr>
          </a:p>
          <a:p>
            <a:pPr marL="0" indent="0" algn="just">
              <a:buNone/>
            </a:pPr>
            <a:endParaRPr lang="en-ZA" sz="2400" dirty="0"/>
          </a:p>
        </p:txBody>
      </p:sp>
    </p:spTree>
    <p:extLst>
      <p:ext uri="{BB962C8B-B14F-4D97-AF65-F5344CB8AC3E}">
        <p14:creationId xmlns:p14="http://schemas.microsoft.com/office/powerpoint/2010/main" xmlns="" val="2525673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3"/>
            <a:ext cx="8812435" cy="504055"/>
          </a:xfrm>
        </p:spPr>
        <p:txBody>
          <a:bodyPr/>
          <a:lstStyle/>
          <a:p>
            <a:r>
              <a:rPr lang="en-US" sz="2000" dirty="0" smtClean="0">
                <a:solidFill>
                  <a:srgbClr val="ED7D31"/>
                </a:solidFill>
                <a:ea typeface="Calibri" panose="020F0502020204030204" pitchFamily="34" charset="0"/>
              </a:rPr>
              <a:t>5. </a:t>
            </a:r>
            <a:r>
              <a:rPr lang="en-ZA" sz="1800" dirty="0" smtClean="0">
                <a:solidFill>
                  <a:srgbClr val="ED7D31"/>
                </a:solidFill>
              </a:rPr>
              <a:t>The </a:t>
            </a:r>
            <a:r>
              <a:rPr lang="en-ZA" sz="1800" dirty="0">
                <a:solidFill>
                  <a:srgbClr val="ED7D31"/>
                </a:solidFill>
              </a:rPr>
              <a:t>Western Cape Province drought </a:t>
            </a:r>
            <a:r>
              <a:rPr lang="en-ZA" sz="1800" dirty="0" smtClean="0">
                <a:solidFill>
                  <a:srgbClr val="ED7D31"/>
                </a:solidFill>
              </a:rPr>
              <a:t>situation. Cont…</a:t>
            </a:r>
            <a:endParaRPr lang="en-ZA"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16</a:t>
            </a:fld>
            <a:endParaRPr lang="en-US" altLang="en-US" dirty="0"/>
          </a:p>
        </p:txBody>
      </p:sp>
      <p:sp>
        <p:nvSpPr>
          <p:cNvPr id="4" name="Content Placeholder 3"/>
          <p:cNvSpPr>
            <a:spLocks noGrp="1"/>
          </p:cNvSpPr>
          <p:nvPr>
            <p:ph sz="quarter" idx="13"/>
          </p:nvPr>
        </p:nvSpPr>
        <p:spPr>
          <a:xfrm>
            <a:off x="323528" y="980728"/>
            <a:ext cx="8352928" cy="5740746"/>
          </a:xfrm>
        </p:spPr>
        <p:txBody>
          <a:bodyPr/>
          <a:lstStyle/>
          <a:p>
            <a:pPr algn="just" defTabSz="457200" eaLnBrk="1" hangingPunct="1">
              <a:lnSpc>
                <a:spcPct val="150000"/>
              </a:lnSpc>
              <a:spcBef>
                <a:spcPct val="0"/>
              </a:spcBef>
              <a:spcAft>
                <a:spcPts val="600"/>
              </a:spcAft>
            </a:pPr>
            <a:r>
              <a:rPr lang="en-ZA" sz="1900" dirty="0">
                <a:solidFill>
                  <a:srgbClr val="000000"/>
                </a:solidFill>
                <a:ea typeface="ＭＳ Ｐゴシック" charset="-128"/>
              </a:rPr>
              <a:t>A</a:t>
            </a:r>
            <a:r>
              <a:rPr lang="en-ZA" sz="1900" dirty="0" smtClean="0">
                <a:solidFill>
                  <a:srgbClr val="000000"/>
                </a:solidFill>
                <a:ea typeface="ＭＳ Ｐゴシック" charset="-128"/>
              </a:rPr>
              <a:t>dditional local authorities declared the states of local disaster after a state of provincial disaster was declared (</a:t>
            </a:r>
            <a:r>
              <a:rPr lang="en-ZA" sz="1900" dirty="0" err="1">
                <a:ea typeface="Calibri" panose="020F0502020204030204" pitchFamily="34" charset="0"/>
              </a:rPr>
              <a:t>Drakenstein</a:t>
            </a:r>
            <a:r>
              <a:rPr lang="en-ZA" sz="1900" dirty="0">
                <a:ea typeface="Calibri" panose="020F0502020204030204" pitchFamily="34" charset="0"/>
              </a:rPr>
              <a:t>, Stellenbosch, </a:t>
            </a:r>
            <a:r>
              <a:rPr lang="en-ZA" sz="1900" dirty="0" err="1">
                <a:ea typeface="Calibri" panose="020F0502020204030204" pitchFamily="34" charset="0"/>
              </a:rPr>
              <a:t>Langeberg</a:t>
            </a:r>
            <a:r>
              <a:rPr lang="en-ZA" sz="1900" dirty="0">
                <a:ea typeface="Calibri" panose="020F0502020204030204" pitchFamily="34" charset="0"/>
              </a:rPr>
              <a:t>, Beaufort West, </a:t>
            </a:r>
            <a:r>
              <a:rPr lang="en-ZA" sz="1900" dirty="0" err="1">
                <a:ea typeface="Calibri" panose="020F0502020204030204" pitchFamily="34" charset="0"/>
              </a:rPr>
              <a:t>Saldanha</a:t>
            </a:r>
            <a:r>
              <a:rPr lang="en-ZA" sz="1900" dirty="0">
                <a:ea typeface="Calibri" panose="020F0502020204030204" pitchFamily="34" charset="0"/>
              </a:rPr>
              <a:t>, </a:t>
            </a:r>
            <a:r>
              <a:rPr lang="en-ZA" sz="1900" dirty="0" err="1">
                <a:ea typeface="Calibri" panose="020F0502020204030204" pitchFamily="34" charset="0"/>
              </a:rPr>
              <a:t>Swartland</a:t>
            </a:r>
            <a:r>
              <a:rPr lang="en-ZA" sz="1900" dirty="0">
                <a:ea typeface="Calibri" panose="020F0502020204030204" pitchFamily="34" charset="0"/>
              </a:rPr>
              <a:t>, Cederberg and </a:t>
            </a:r>
            <a:r>
              <a:rPr lang="en-ZA" sz="1900" dirty="0" err="1" smtClean="0">
                <a:ea typeface="Calibri" panose="020F0502020204030204" pitchFamily="34" charset="0"/>
              </a:rPr>
              <a:t>Matzikama</a:t>
            </a:r>
            <a:r>
              <a:rPr lang="en-ZA" sz="1900" dirty="0" smtClean="0">
                <a:latin typeface="Calibri" panose="020F0502020204030204" pitchFamily="34" charset="0"/>
                <a:ea typeface="Calibri" panose="020F0502020204030204" pitchFamily="34" charset="0"/>
              </a:rPr>
              <a:t>)</a:t>
            </a:r>
            <a:r>
              <a:rPr lang="en-ZA" sz="1900" dirty="0" smtClean="0">
                <a:solidFill>
                  <a:srgbClr val="000000"/>
                </a:solidFill>
                <a:ea typeface="ＭＳ Ｐゴシック" charset="-128"/>
              </a:rPr>
              <a:t>. </a:t>
            </a:r>
          </a:p>
          <a:p>
            <a:pPr algn="just" defTabSz="457200" eaLnBrk="1" hangingPunct="1">
              <a:lnSpc>
                <a:spcPct val="150000"/>
              </a:lnSpc>
              <a:spcBef>
                <a:spcPct val="0"/>
              </a:spcBef>
              <a:spcAft>
                <a:spcPts val="600"/>
              </a:spcAft>
            </a:pPr>
            <a:r>
              <a:rPr lang="en-ZA" sz="1900" dirty="0" smtClean="0">
                <a:solidFill>
                  <a:srgbClr val="000000"/>
                </a:solidFill>
                <a:ea typeface="ＭＳ Ｐゴシック" charset="-128"/>
              </a:rPr>
              <a:t>As a result the National Disaster Management Centre, in collaboration with the Western Cape Provincial Disaster Management Centre, conducted the drought assessment from 18-20 October 2017 in the affected local authorities.</a:t>
            </a:r>
          </a:p>
          <a:p>
            <a:pPr algn="just" defTabSz="457200" eaLnBrk="1" hangingPunct="1">
              <a:lnSpc>
                <a:spcPct val="150000"/>
              </a:lnSpc>
              <a:spcBef>
                <a:spcPct val="0"/>
              </a:spcBef>
              <a:spcAft>
                <a:spcPts val="600"/>
              </a:spcAft>
            </a:pPr>
            <a:r>
              <a:rPr lang="en-ZA" sz="1900" dirty="0" smtClean="0">
                <a:solidFill>
                  <a:srgbClr val="000000"/>
                </a:solidFill>
                <a:ea typeface="ＭＳ Ｐゴシック" charset="-128"/>
              </a:rPr>
              <a:t>The due process of ensuring that the municipalities which have declared a state of local disaster are supported will follow immediately after the impact assessment. </a:t>
            </a:r>
          </a:p>
          <a:p>
            <a:pPr marL="0" indent="0" algn="just" defTabSz="457200" eaLnBrk="1" hangingPunct="1">
              <a:lnSpc>
                <a:spcPct val="150000"/>
              </a:lnSpc>
              <a:spcBef>
                <a:spcPct val="0"/>
              </a:spcBef>
              <a:spcAft>
                <a:spcPts val="600"/>
              </a:spcAft>
              <a:buNone/>
            </a:pPr>
            <a:endParaRPr lang="en-ZA" dirty="0" smtClean="0">
              <a:solidFill>
                <a:srgbClr val="000000"/>
              </a:solidFill>
              <a:ea typeface="ＭＳ Ｐゴシック" charset="-128"/>
            </a:endParaRPr>
          </a:p>
          <a:p>
            <a:pPr algn="just" defTabSz="457200" eaLnBrk="1" hangingPunct="1">
              <a:lnSpc>
                <a:spcPct val="150000"/>
              </a:lnSpc>
              <a:spcBef>
                <a:spcPct val="0"/>
              </a:spcBef>
              <a:spcAft>
                <a:spcPts val="600"/>
              </a:spcAft>
            </a:pPr>
            <a:endParaRPr lang="en-ZA" dirty="0">
              <a:solidFill>
                <a:srgbClr val="000000"/>
              </a:solidFill>
              <a:ea typeface="ＭＳ Ｐゴシック" charset="-128"/>
            </a:endParaRPr>
          </a:p>
          <a:p>
            <a:pPr algn="just" defTabSz="457200" eaLnBrk="1" hangingPunct="1">
              <a:lnSpc>
                <a:spcPct val="150000"/>
              </a:lnSpc>
              <a:spcBef>
                <a:spcPct val="0"/>
              </a:spcBef>
              <a:spcAft>
                <a:spcPts val="600"/>
              </a:spcAft>
            </a:pPr>
            <a:endParaRPr lang="en-ZA" dirty="0" smtClean="0">
              <a:solidFill>
                <a:srgbClr val="000000"/>
              </a:solidFill>
              <a:ea typeface="ＭＳ Ｐゴシック" charset="-128"/>
            </a:endParaRPr>
          </a:p>
          <a:p>
            <a:pPr algn="just" defTabSz="457200" eaLnBrk="1" hangingPunct="1">
              <a:lnSpc>
                <a:spcPct val="150000"/>
              </a:lnSpc>
              <a:spcBef>
                <a:spcPct val="0"/>
              </a:spcBef>
              <a:spcAft>
                <a:spcPts val="600"/>
              </a:spcAft>
            </a:pPr>
            <a:endParaRPr lang="en-ZA" sz="2400" dirty="0" smtClean="0">
              <a:solidFill>
                <a:srgbClr val="000000"/>
              </a:solidFill>
              <a:ea typeface="ＭＳ Ｐゴシック" charset="-128"/>
            </a:endParaRPr>
          </a:p>
          <a:p>
            <a:pPr algn="just" defTabSz="457200" eaLnBrk="1" hangingPunct="1">
              <a:lnSpc>
                <a:spcPct val="150000"/>
              </a:lnSpc>
              <a:spcBef>
                <a:spcPct val="0"/>
              </a:spcBef>
              <a:spcAft>
                <a:spcPts val="600"/>
              </a:spcAft>
            </a:pPr>
            <a:endParaRPr lang="en-ZA" sz="2400" dirty="0">
              <a:solidFill>
                <a:srgbClr val="000000"/>
              </a:solidFill>
              <a:ea typeface="ＭＳ Ｐゴシック" charset="-128"/>
            </a:endParaRPr>
          </a:p>
          <a:p>
            <a:pPr marL="0" lvl="0" indent="0" algn="just" defTabSz="914400">
              <a:lnSpc>
                <a:spcPct val="100000"/>
              </a:lnSpc>
              <a:spcBef>
                <a:spcPct val="20000"/>
              </a:spcBef>
              <a:buNone/>
            </a:pPr>
            <a:endParaRPr lang="en-ZA" sz="2400" kern="0" dirty="0"/>
          </a:p>
          <a:p>
            <a:pPr marL="0" indent="0" algn="just">
              <a:buNone/>
            </a:pPr>
            <a:endParaRPr lang="en-ZA" sz="2400" i="1" u="sng" dirty="0">
              <a:solidFill>
                <a:prstClr val="black"/>
              </a:solidFill>
              <a:latin typeface="Arial" charset="0"/>
              <a:ea typeface="ＭＳ Ｐゴシック" charset="-128"/>
              <a:cs typeface="Arial" charset="0"/>
            </a:endParaRPr>
          </a:p>
          <a:p>
            <a:pPr marL="0" indent="0" algn="just">
              <a:buNone/>
            </a:pPr>
            <a:endParaRPr lang="en-ZA" sz="2400" dirty="0"/>
          </a:p>
        </p:txBody>
      </p:sp>
    </p:spTree>
    <p:extLst>
      <p:ext uri="{BB962C8B-B14F-4D97-AF65-F5344CB8AC3E}">
        <p14:creationId xmlns:p14="http://schemas.microsoft.com/office/powerpoint/2010/main" xmlns="" val="888909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3"/>
            <a:ext cx="8812435" cy="792088"/>
          </a:xfrm>
        </p:spPr>
        <p:txBody>
          <a:bodyPr/>
          <a:lstStyle/>
          <a:p>
            <a:r>
              <a:rPr lang="en-US" sz="2000" dirty="0" smtClean="0">
                <a:solidFill>
                  <a:schemeClr val="accent2"/>
                </a:solidFill>
              </a:rPr>
              <a:t>6. Progress on short- term drought intervention measures implemented</a:t>
            </a:r>
            <a:endParaRPr lang="en-ZA" sz="2000" dirty="0">
              <a:solidFill>
                <a:schemeClr val="accent2"/>
              </a:solidFill>
            </a:endParaRP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17</a:t>
            </a:fld>
            <a:endParaRPr lang="en-US" altLang="en-US" dirty="0"/>
          </a:p>
        </p:txBody>
      </p:sp>
      <p:sp>
        <p:nvSpPr>
          <p:cNvPr id="4" name="Content Placeholder 3"/>
          <p:cNvSpPr>
            <a:spLocks noGrp="1"/>
          </p:cNvSpPr>
          <p:nvPr>
            <p:ph sz="quarter" idx="13"/>
          </p:nvPr>
        </p:nvSpPr>
        <p:spPr>
          <a:xfrm>
            <a:off x="323528" y="908721"/>
            <a:ext cx="8496944" cy="5447628"/>
          </a:xfrm>
        </p:spPr>
        <p:txBody>
          <a:bodyPr/>
          <a:lstStyle/>
          <a:p>
            <a:pPr algn="just" defTabSz="457200" eaLnBrk="1" hangingPunct="1">
              <a:lnSpc>
                <a:spcPct val="150000"/>
              </a:lnSpc>
              <a:spcBef>
                <a:spcPct val="0"/>
              </a:spcBef>
              <a:spcAft>
                <a:spcPts val="600"/>
              </a:spcAft>
            </a:pPr>
            <a:r>
              <a:rPr lang="en-ZA" sz="1900" dirty="0" smtClean="0">
                <a:solidFill>
                  <a:srgbClr val="000000"/>
                </a:solidFill>
                <a:ea typeface="ＭＳ Ｐゴシック" charset="-128"/>
              </a:rPr>
              <a:t>The NDMC, through the National Joint Drought Coordination Committee (NJDCC), facilitated the reprioritisation process to address the effects of drought.</a:t>
            </a:r>
          </a:p>
          <a:p>
            <a:pPr algn="just" defTabSz="457200" eaLnBrk="1" hangingPunct="1">
              <a:lnSpc>
                <a:spcPct val="150000"/>
              </a:lnSpc>
              <a:spcBef>
                <a:spcPct val="0"/>
              </a:spcBef>
              <a:spcAft>
                <a:spcPts val="600"/>
              </a:spcAft>
            </a:pPr>
            <a:r>
              <a:rPr lang="en-ZA" sz="1900" dirty="0" smtClean="0">
                <a:solidFill>
                  <a:srgbClr val="000000"/>
                </a:solidFill>
                <a:ea typeface="ＭＳ Ｐゴシック" charset="-128"/>
              </a:rPr>
              <a:t>Significant contributions were made by relevant organisations including civil society and the private sector to respond to the immediate needs of the communities. </a:t>
            </a:r>
          </a:p>
          <a:p>
            <a:pPr algn="just" defTabSz="457200" eaLnBrk="1" hangingPunct="1">
              <a:lnSpc>
                <a:spcPct val="150000"/>
              </a:lnSpc>
              <a:spcBef>
                <a:spcPct val="0"/>
              </a:spcBef>
              <a:spcAft>
                <a:spcPts val="600"/>
              </a:spcAft>
            </a:pPr>
            <a:r>
              <a:rPr lang="en-ZA" sz="1900" dirty="0" smtClean="0">
                <a:solidFill>
                  <a:srgbClr val="000000"/>
                </a:solidFill>
                <a:ea typeface="ＭＳ Ｐゴシック" charset="-128"/>
              </a:rPr>
              <a:t>The Department of Cooperative Governance, through Municipal Infrastructure Grant and Municipal Infrastructure Support Agent, provided technical support and monitored the projects to be implemented in the municipalities. </a:t>
            </a:r>
          </a:p>
          <a:p>
            <a:pPr algn="just" defTabSz="457200" eaLnBrk="1" hangingPunct="1">
              <a:lnSpc>
                <a:spcPct val="150000"/>
              </a:lnSpc>
              <a:spcBef>
                <a:spcPct val="0"/>
              </a:spcBef>
              <a:spcAft>
                <a:spcPts val="600"/>
              </a:spcAft>
            </a:pPr>
            <a:r>
              <a:rPr lang="en-ZA" sz="1900" dirty="0" smtClean="0">
                <a:solidFill>
                  <a:srgbClr val="000000"/>
                </a:solidFill>
                <a:ea typeface="ＭＳ Ｐゴシック" charset="-128"/>
              </a:rPr>
              <a:t>Accordingly drought is treated as an emergency due to its far reaching socio-economic impact to the lives of the people and the environment.</a:t>
            </a:r>
          </a:p>
          <a:p>
            <a:pPr algn="just" defTabSz="457200" eaLnBrk="1" hangingPunct="1">
              <a:lnSpc>
                <a:spcPct val="150000"/>
              </a:lnSpc>
              <a:spcBef>
                <a:spcPct val="0"/>
              </a:spcBef>
              <a:spcAft>
                <a:spcPts val="600"/>
              </a:spcAft>
            </a:pPr>
            <a:endParaRPr lang="en-ZA" dirty="0" smtClean="0">
              <a:solidFill>
                <a:srgbClr val="000000"/>
              </a:solidFill>
              <a:ea typeface="ＭＳ Ｐゴシック" charset="-128"/>
            </a:endParaRPr>
          </a:p>
          <a:p>
            <a:pPr algn="just" defTabSz="457200" eaLnBrk="1" hangingPunct="1">
              <a:lnSpc>
                <a:spcPct val="150000"/>
              </a:lnSpc>
              <a:spcBef>
                <a:spcPct val="0"/>
              </a:spcBef>
              <a:spcAft>
                <a:spcPts val="600"/>
              </a:spcAft>
            </a:pPr>
            <a:endParaRPr lang="en-ZA" dirty="0" smtClean="0">
              <a:solidFill>
                <a:srgbClr val="000000"/>
              </a:solidFill>
              <a:ea typeface="ＭＳ Ｐゴシック" charset="-128"/>
            </a:endParaRPr>
          </a:p>
          <a:p>
            <a:pPr algn="just" defTabSz="457200" eaLnBrk="1" hangingPunct="1">
              <a:lnSpc>
                <a:spcPct val="150000"/>
              </a:lnSpc>
              <a:spcBef>
                <a:spcPct val="0"/>
              </a:spcBef>
              <a:spcAft>
                <a:spcPts val="600"/>
              </a:spcAft>
            </a:pPr>
            <a:endParaRPr lang="en-ZA" dirty="0">
              <a:solidFill>
                <a:srgbClr val="000000"/>
              </a:solidFill>
              <a:ea typeface="ＭＳ Ｐゴシック" charset="-128"/>
            </a:endParaRPr>
          </a:p>
          <a:p>
            <a:pPr marL="0" lvl="0" indent="0" algn="just" defTabSz="914400">
              <a:lnSpc>
                <a:spcPct val="100000"/>
              </a:lnSpc>
              <a:spcBef>
                <a:spcPct val="20000"/>
              </a:spcBef>
              <a:buNone/>
            </a:pPr>
            <a:endParaRPr lang="en-ZA" kern="0" dirty="0"/>
          </a:p>
          <a:p>
            <a:pPr marL="0" indent="0" algn="just">
              <a:buNone/>
            </a:pPr>
            <a:endParaRPr lang="en-ZA" i="1" u="sng" dirty="0">
              <a:solidFill>
                <a:prstClr val="black"/>
              </a:solidFill>
              <a:latin typeface="Arial" charset="0"/>
              <a:ea typeface="ＭＳ Ｐゴシック" charset="-128"/>
              <a:cs typeface="Arial" charset="0"/>
            </a:endParaRPr>
          </a:p>
          <a:p>
            <a:pPr marL="0" indent="0" algn="just">
              <a:buNone/>
            </a:pPr>
            <a:endParaRPr lang="en-ZA" dirty="0"/>
          </a:p>
        </p:txBody>
      </p:sp>
    </p:spTree>
    <p:extLst>
      <p:ext uri="{BB962C8B-B14F-4D97-AF65-F5344CB8AC3E}">
        <p14:creationId xmlns:p14="http://schemas.microsoft.com/office/powerpoint/2010/main" xmlns="" val="1139047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3"/>
            <a:ext cx="8812435" cy="792088"/>
          </a:xfrm>
        </p:spPr>
        <p:txBody>
          <a:bodyPr/>
          <a:lstStyle/>
          <a:p>
            <a:r>
              <a:rPr lang="en-US" sz="2000" dirty="0" smtClean="0">
                <a:solidFill>
                  <a:schemeClr val="accent2"/>
                </a:solidFill>
              </a:rPr>
              <a:t>6. Progress on short- term drought intervention measures implemented</a:t>
            </a:r>
            <a:endParaRPr lang="en-ZA" sz="2000" dirty="0">
              <a:solidFill>
                <a:schemeClr val="accent2"/>
              </a:solidFill>
            </a:endParaRP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18</a:t>
            </a:fld>
            <a:endParaRPr lang="en-US" altLang="en-US" dirty="0"/>
          </a:p>
        </p:txBody>
      </p:sp>
      <p:sp>
        <p:nvSpPr>
          <p:cNvPr id="4" name="Content Placeholder 3"/>
          <p:cNvSpPr>
            <a:spLocks noGrp="1"/>
          </p:cNvSpPr>
          <p:nvPr>
            <p:ph sz="quarter" idx="13"/>
          </p:nvPr>
        </p:nvSpPr>
        <p:spPr>
          <a:xfrm>
            <a:off x="395536" y="1268760"/>
            <a:ext cx="8208912" cy="5589240"/>
          </a:xfrm>
        </p:spPr>
        <p:txBody>
          <a:bodyPr/>
          <a:lstStyle/>
          <a:p>
            <a:pPr marL="0" lvl="0" indent="0" algn="just">
              <a:lnSpc>
                <a:spcPct val="100000"/>
              </a:lnSpc>
              <a:spcAft>
                <a:spcPts val="1200"/>
              </a:spcAft>
              <a:buNone/>
            </a:pPr>
            <a:r>
              <a:rPr lang="en-US" dirty="0" smtClean="0">
                <a:ea typeface="Batang"/>
              </a:rPr>
              <a:t>During 2016/17, the NJDCC facilitated </a:t>
            </a:r>
            <a:r>
              <a:rPr lang="en-US" smtClean="0">
                <a:ea typeface="Batang"/>
              </a:rPr>
              <a:t>and coordinated </a:t>
            </a:r>
            <a:r>
              <a:rPr lang="en-US" dirty="0" smtClean="0">
                <a:ea typeface="Batang"/>
              </a:rPr>
              <a:t>implementation of the following short term intervention measures during drought: </a:t>
            </a:r>
          </a:p>
          <a:p>
            <a:pPr marL="342900" lvl="0" indent="-342900" algn="just">
              <a:lnSpc>
                <a:spcPct val="100000"/>
              </a:lnSpc>
              <a:spcAft>
                <a:spcPts val="1200"/>
              </a:spcAft>
              <a:buFont typeface="Symbol" panose="05050102010706020507" pitchFamily="18" charset="2"/>
              <a:buChar char=""/>
            </a:pPr>
            <a:r>
              <a:rPr lang="en-US" dirty="0" smtClean="0">
                <a:ea typeface="Batang"/>
              </a:rPr>
              <a:t>Drilling </a:t>
            </a:r>
            <a:r>
              <a:rPr lang="en-US" dirty="0">
                <a:ea typeface="Batang"/>
              </a:rPr>
              <a:t>and equipping of boreholes;</a:t>
            </a:r>
            <a:endParaRPr lang="en-ZA" dirty="0">
              <a:ea typeface="Times New Roman" panose="02020603050405020304" pitchFamily="18" charset="0"/>
            </a:endParaRPr>
          </a:p>
          <a:p>
            <a:pPr marL="342900" lvl="0" indent="-342900" algn="just">
              <a:lnSpc>
                <a:spcPct val="100000"/>
              </a:lnSpc>
              <a:spcAft>
                <a:spcPts val="1200"/>
              </a:spcAft>
              <a:buFont typeface="Symbol" panose="05050102010706020507" pitchFamily="18" charset="2"/>
              <a:buChar char=""/>
            </a:pPr>
            <a:r>
              <a:rPr lang="en-US" dirty="0">
                <a:ea typeface="Batang"/>
              </a:rPr>
              <a:t>Re-equipping and refurbishing of boreholes;</a:t>
            </a:r>
            <a:endParaRPr lang="en-ZA" dirty="0">
              <a:ea typeface="Times New Roman" panose="02020603050405020304" pitchFamily="18" charset="0"/>
            </a:endParaRPr>
          </a:p>
          <a:p>
            <a:pPr marL="342900" lvl="0" indent="-342900" algn="just">
              <a:lnSpc>
                <a:spcPct val="100000"/>
              </a:lnSpc>
              <a:spcAft>
                <a:spcPts val="1200"/>
              </a:spcAft>
              <a:buFont typeface="Symbol" panose="05050102010706020507" pitchFamily="18" charset="2"/>
              <a:buChar char=""/>
            </a:pPr>
            <a:r>
              <a:rPr lang="en-US" dirty="0" smtClean="0">
                <a:ea typeface="Batang"/>
              </a:rPr>
              <a:t>Implementation </a:t>
            </a:r>
            <a:r>
              <a:rPr lang="en-US" dirty="0">
                <a:ea typeface="Batang"/>
              </a:rPr>
              <a:t>of water restriction systems for domestic, agricultural (irrigation) and Industrial use; </a:t>
            </a:r>
            <a:endParaRPr lang="en-ZA" dirty="0">
              <a:ea typeface="Times New Roman" panose="02020603050405020304" pitchFamily="18" charset="0"/>
            </a:endParaRPr>
          </a:p>
          <a:p>
            <a:pPr marL="342900" lvl="0" indent="-342900" algn="just">
              <a:lnSpc>
                <a:spcPct val="100000"/>
              </a:lnSpc>
              <a:spcAft>
                <a:spcPts val="1200"/>
              </a:spcAft>
              <a:buFont typeface="Symbol" panose="05050102010706020507" pitchFamily="18" charset="2"/>
              <a:buChar char=""/>
            </a:pPr>
            <a:r>
              <a:rPr lang="en-US" dirty="0">
                <a:ea typeface="Batang"/>
              </a:rPr>
              <a:t>Issuing of directives to Water Services Authorities and water users not in compliance to restrictions published (</a:t>
            </a:r>
            <a:r>
              <a:rPr lang="en-US" dirty="0" err="1">
                <a:ea typeface="Batang"/>
              </a:rPr>
              <a:t>Gazetted</a:t>
            </a:r>
            <a:r>
              <a:rPr lang="en-US" dirty="0" smtClean="0">
                <a:ea typeface="Batang"/>
              </a:rPr>
              <a:t>), and;</a:t>
            </a:r>
            <a:endParaRPr lang="en-ZA" dirty="0">
              <a:ea typeface="Times New Roman" panose="02020603050405020304" pitchFamily="18" charset="0"/>
            </a:endParaRPr>
          </a:p>
          <a:p>
            <a:pPr marL="342900" lvl="0" indent="-342900" algn="just">
              <a:lnSpc>
                <a:spcPct val="100000"/>
              </a:lnSpc>
              <a:spcAft>
                <a:spcPts val="1200"/>
              </a:spcAft>
              <a:buFont typeface="Symbol" panose="05050102010706020507" pitchFamily="18" charset="2"/>
              <a:buChar char=""/>
            </a:pPr>
            <a:r>
              <a:rPr lang="en-US" dirty="0">
                <a:ea typeface="Batang"/>
              </a:rPr>
              <a:t>Continuous awareness campaigns on water conservation.</a:t>
            </a:r>
            <a:endParaRPr lang="en-ZA" dirty="0">
              <a:ea typeface="Times New Roman" panose="02020603050405020304" pitchFamily="18" charset="0"/>
            </a:endParaRPr>
          </a:p>
          <a:p>
            <a:pPr marL="0" indent="0" algn="just" defTabSz="457200" eaLnBrk="1" hangingPunct="1">
              <a:lnSpc>
                <a:spcPct val="150000"/>
              </a:lnSpc>
              <a:spcBef>
                <a:spcPct val="0"/>
              </a:spcBef>
              <a:spcAft>
                <a:spcPts val="600"/>
              </a:spcAft>
              <a:buNone/>
            </a:pPr>
            <a:endParaRPr lang="en-ZA" sz="2400" dirty="0" smtClean="0">
              <a:solidFill>
                <a:srgbClr val="000000"/>
              </a:solidFill>
              <a:ea typeface="ＭＳ Ｐゴシック" charset="-128"/>
            </a:endParaRPr>
          </a:p>
          <a:p>
            <a:pPr algn="just" defTabSz="457200" eaLnBrk="1" hangingPunct="1">
              <a:lnSpc>
                <a:spcPct val="150000"/>
              </a:lnSpc>
              <a:spcBef>
                <a:spcPct val="0"/>
              </a:spcBef>
              <a:spcAft>
                <a:spcPts val="600"/>
              </a:spcAft>
            </a:pPr>
            <a:endParaRPr lang="en-ZA" sz="2400" dirty="0" smtClean="0">
              <a:solidFill>
                <a:srgbClr val="000000"/>
              </a:solidFill>
              <a:ea typeface="ＭＳ Ｐゴシック" charset="-128"/>
            </a:endParaRPr>
          </a:p>
          <a:p>
            <a:pPr algn="just" defTabSz="457200" eaLnBrk="1" hangingPunct="1">
              <a:lnSpc>
                <a:spcPct val="150000"/>
              </a:lnSpc>
              <a:spcBef>
                <a:spcPct val="0"/>
              </a:spcBef>
              <a:spcAft>
                <a:spcPts val="600"/>
              </a:spcAft>
            </a:pPr>
            <a:endParaRPr lang="en-ZA" sz="2400" dirty="0">
              <a:solidFill>
                <a:srgbClr val="000000"/>
              </a:solidFill>
              <a:ea typeface="ＭＳ Ｐゴシック" charset="-128"/>
            </a:endParaRPr>
          </a:p>
          <a:p>
            <a:pPr marL="0" lvl="0" indent="0" algn="just" defTabSz="914400">
              <a:lnSpc>
                <a:spcPct val="100000"/>
              </a:lnSpc>
              <a:spcBef>
                <a:spcPct val="20000"/>
              </a:spcBef>
              <a:buNone/>
            </a:pPr>
            <a:endParaRPr lang="en-ZA" sz="2400" kern="0" dirty="0"/>
          </a:p>
          <a:p>
            <a:pPr marL="0" indent="0" algn="just">
              <a:buNone/>
            </a:pPr>
            <a:endParaRPr lang="en-ZA" sz="2400" i="1" u="sng" dirty="0">
              <a:solidFill>
                <a:prstClr val="black"/>
              </a:solidFill>
              <a:latin typeface="Arial" charset="0"/>
              <a:ea typeface="ＭＳ Ｐゴシック" charset="-128"/>
              <a:cs typeface="Arial" charset="0"/>
            </a:endParaRPr>
          </a:p>
          <a:p>
            <a:pPr marL="0" indent="0" algn="just">
              <a:buNone/>
            </a:pPr>
            <a:endParaRPr lang="en-ZA" sz="2400" dirty="0"/>
          </a:p>
        </p:txBody>
      </p:sp>
    </p:spTree>
    <p:extLst>
      <p:ext uri="{BB962C8B-B14F-4D97-AF65-F5344CB8AC3E}">
        <p14:creationId xmlns:p14="http://schemas.microsoft.com/office/powerpoint/2010/main" xmlns="" val="230323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687611"/>
          </a:xfrm>
        </p:spPr>
        <p:txBody>
          <a:bodyPr/>
          <a:lstStyle/>
          <a:p>
            <a:r>
              <a:rPr lang="en-ZA" sz="2000" dirty="0">
                <a:solidFill>
                  <a:schemeClr val="accent2"/>
                </a:solidFill>
              </a:rPr>
              <a:t>7</a:t>
            </a:r>
            <a:r>
              <a:rPr lang="en-ZA" sz="2000" dirty="0" smtClean="0">
                <a:solidFill>
                  <a:schemeClr val="accent2"/>
                </a:solidFill>
              </a:rPr>
              <a:t>. The 2016/17 Disaster Grant funding to augment the shortfall</a:t>
            </a:r>
            <a:endParaRPr lang="en-ZA" sz="2000" dirty="0">
              <a:solidFill>
                <a:schemeClr val="accent2"/>
              </a:solidFill>
            </a:endParaRP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19</a:t>
            </a:fld>
            <a:endParaRPr lang="en-US" altLang="en-US" dirty="0"/>
          </a:p>
        </p:txBody>
      </p:sp>
      <p:sp>
        <p:nvSpPr>
          <p:cNvPr id="4" name="Content Placeholder 3"/>
          <p:cNvSpPr>
            <a:spLocks noGrp="1"/>
          </p:cNvSpPr>
          <p:nvPr>
            <p:ph sz="quarter" idx="13"/>
          </p:nvPr>
        </p:nvSpPr>
        <p:spPr>
          <a:xfrm>
            <a:off x="251520" y="1196752"/>
            <a:ext cx="8640960" cy="5328592"/>
          </a:xfrm>
        </p:spPr>
        <p:txBody>
          <a:bodyPr/>
          <a:lstStyle/>
          <a:p>
            <a:pPr algn="just">
              <a:lnSpc>
                <a:spcPct val="150000"/>
              </a:lnSpc>
            </a:pPr>
            <a:r>
              <a:rPr lang="en-ZA" sz="1900" dirty="0">
                <a:solidFill>
                  <a:srgbClr val="000000"/>
                </a:solidFill>
                <a:ea typeface="ＭＳ Ｐゴシック" charset="-128"/>
              </a:rPr>
              <a:t>The Department of Cooperative </a:t>
            </a:r>
            <a:r>
              <a:rPr lang="en-ZA" sz="1900" dirty="0" smtClean="0">
                <a:solidFill>
                  <a:srgbClr val="000000"/>
                </a:solidFill>
                <a:ea typeface="ＭＳ Ｐゴシック" charset="-128"/>
              </a:rPr>
              <a:t>Governance, </a:t>
            </a:r>
            <a:r>
              <a:rPr lang="en-ZA" sz="1900" dirty="0" smtClean="0"/>
              <a:t>through the NDMC, </a:t>
            </a:r>
            <a:r>
              <a:rPr lang="en-US" sz="1900" dirty="0" smtClean="0">
                <a:ea typeface="Batang"/>
              </a:rPr>
              <a:t>facilitated </a:t>
            </a:r>
            <a:r>
              <a:rPr lang="en-US" sz="1900" dirty="0">
                <a:ea typeface="Batang"/>
              </a:rPr>
              <a:t>disaster funding through the National Treasury to augment the depleted </a:t>
            </a:r>
            <a:r>
              <a:rPr lang="en-US" sz="1900" dirty="0" smtClean="0">
                <a:ea typeface="Batang"/>
              </a:rPr>
              <a:t>resources after the </a:t>
            </a:r>
            <a:r>
              <a:rPr lang="en-US" sz="1900" dirty="0" err="1" smtClean="0">
                <a:ea typeface="Batang"/>
              </a:rPr>
              <a:t>reprioritisation</a:t>
            </a:r>
            <a:r>
              <a:rPr lang="en-US" sz="1900" dirty="0" smtClean="0">
                <a:ea typeface="Batang"/>
              </a:rPr>
              <a:t> process by line function organs of state.</a:t>
            </a:r>
          </a:p>
          <a:p>
            <a:pPr algn="just">
              <a:lnSpc>
                <a:spcPct val="150000"/>
              </a:lnSpc>
            </a:pPr>
            <a:r>
              <a:rPr lang="en-US" sz="1900" dirty="0" smtClean="0">
                <a:ea typeface="Batang"/>
              </a:rPr>
              <a:t>An </a:t>
            </a:r>
            <a:r>
              <a:rPr lang="en-US" sz="1900" dirty="0">
                <a:ea typeface="Batang"/>
              </a:rPr>
              <a:t>amount of R553 million was allocated by the National Treasury during October 2016 for the provision and transportation of livestock feed within the agriculture sector and for procurement of the mobile desalination plant, water </a:t>
            </a:r>
            <a:r>
              <a:rPr lang="en-US" sz="1900" dirty="0" err="1">
                <a:ea typeface="Batang"/>
              </a:rPr>
              <a:t>tankering</a:t>
            </a:r>
            <a:r>
              <a:rPr lang="en-US" sz="1900" dirty="0">
                <a:ea typeface="Batang"/>
              </a:rPr>
              <a:t> and storage within the water sector</a:t>
            </a:r>
            <a:r>
              <a:rPr lang="en-US" sz="1900" dirty="0" smtClean="0">
                <a:ea typeface="Batang"/>
              </a:rPr>
              <a:t>.</a:t>
            </a:r>
          </a:p>
          <a:p>
            <a:pPr algn="just">
              <a:lnSpc>
                <a:spcPct val="150000"/>
              </a:lnSpc>
            </a:pPr>
            <a:r>
              <a:rPr lang="en-US" sz="1900" dirty="0" smtClean="0">
                <a:ea typeface="Batang"/>
              </a:rPr>
              <a:t>The </a:t>
            </a:r>
            <a:r>
              <a:rPr lang="en-US" sz="1900" dirty="0">
                <a:ea typeface="Batang"/>
              </a:rPr>
              <a:t>DWS was allocated R341.3 million to address drought and water scarcity situation, whereas </a:t>
            </a:r>
            <a:r>
              <a:rPr lang="en-US" sz="1900" dirty="0" smtClean="0">
                <a:ea typeface="Batang"/>
              </a:rPr>
              <a:t>the Department of Agriculture, Forestry and Fisheries </a:t>
            </a:r>
            <a:r>
              <a:rPr lang="en-US" sz="1900" dirty="0">
                <a:ea typeface="Batang"/>
              </a:rPr>
              <a:t>was allocated an amount of R212 million for the provision and transportation of livestock feed within farming communities.</a:t>
            </a:r>
            <a:endParaRPr lang="en-ZA" sz="1900" dirty="0">
              <a:latin typeface="Times New Roman" panose="02020603050405020304" pitchFamily="18" charset="0"/>
              <a:ea typeface="Times New Roman" panose="02020603050405020304" pitchFamily="18" charset="0"/>
            </a:endParaRPr>
          </a:p>
          <a:p>
            <a:endParaRPr lang="en-US" dirty="0" smtClean="0">
              <a:ea typeface="Batang"/>
            </a:endParaRPr>
          </a:p>
          <a:p>
            <a:endParaRPr lang="en-ZA" dirty="0"/>
          </a:p>
        </p:txBody>
      </p:sp>
    </p:spTree>
    <p:extLst>
      <p:ext uri="{BB962C8B-B14F-4D97-AF65-F5344CB8AC3E}">
        <p14:creationId xmlns:p14="http://schemas.microsoft.com/office/powerpoint/2010/main" xmlns="" val="416509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7DFFE2B6-938D-47C6-8A9B-DD6FD95CA4F9}" type="slidenum">
              <a:rPr kumimoji="0" lang="en-US" altLang="en-US" sz="1050" b="1"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en-US"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endParaRPr>
          </a:p>
        </p:txBody>
      </p:sp>
      <p:sp>
        <p:nvSpPr>
          <p:cNvPr id="6" name="Text Placeholder 5"/>
          <p:cNvSpPr>
            <a:spLocks noGrp="1"/>
          </p:cNvSpPr>
          <p:nvPr>
            <p:ph type="body" sz="quarter" idx="13"/>
          </p:nvPr>
        </p:nvSpPr>
        <p:spPr>
          <a:xfrm>
            <a:off x="251520" y="1052736"/>
            <a:ext cx="8750796" cy="5666656"/>
          </a:xfrm>
        </p:spPr>
        <p:txBody>
          <a:bodyPr/>
          <a:lstStyle/>
          <a:p>
            <a:pPr lvl="0" algn="just" defTabSz="914400" eaLnBrk="1" fontAlgn="auto" hangingPunct="1">
              <a:lnSpc>
                <a:spcPct val="100000"/>
              </a:lnSpc>
              <a:spcBef>
                <a:spcPct val="20000"/>
              </a:spcBef>
              <a:spcAft>
                <a:spcPts val="0"/>
              </a:spcAft>
              <a:buSzPct val="70000"/>
              <a:buFontTx/>
              <a:buAutoNum type="arabicPeriod"/>
              <a:defRPr/>
            </a:pPr>
            <a:r>
              <a:rPr lang="en-ZA" sz="1900" dirty="0" smtClean="0">
                <a:ea typeface="ＭＳ Ｐゴシック" charset="-128"/>
              </a:rPr>
              <a:t>Purpose</a:t>
            </a:r>
          </a:p>
          <a:p>
            <a:pPr lvl="0" algn="just" defTabSz="914400" eaLnBrk="1" fontAlgn="auto" hangingPunct="1">
              <a:lnSpc>
                <a:spcPct val="100000"/>
              </a:lnSpc>
              <a:spcBef>
                <a:spcPct val="20000"/>
              </a:spcBef>
              <a:spcAft>
                <a:spcPts val="0"/>
              </a:spcAft>
              <a:buSzPct val="70000"/>
              <a:buFontTx/>
              <a:buAutoNum type="arabicPeriod"/>
              <a:defRPr/>
            </a:pPr>
            <a:r>
              <a:rPr lang="en-ZA" sz="1900" dirty="0">
                <a:ea typeface="ＭＳ Ｐゴシック" charset="-128"/>
              </a:rPr>
              <a:t>Overview of the drought situation</a:t>
            </a:r>
          </a:p>
          <a:p>
            <a:pPr lvl="0" algn="just" defTabSz="914400" eaLnBrk="1" fontAlgn="auto" hangingPunct="1">
              <a:lnSpc>
                <a:spcPct val="100000"/>
              </a:lnSpc>
              <a:spcBef>
                <a:spcPct val="20000"/>
              </a:spcBef>
              <a:spcAft>
                <a:spcPts val="0"/>
              </a:spcAft>
              <a:buSzPct val="70000"/>
              <a:buFontTx/>
              <a:buAutoNum type="arabicPeriod"/>
              <a:defRPr/>
            </a:pPr>
            <a:r>
              <a:rPr lang="en-ZA" sz="1900" dirty="0" smtClean="0">
                <a:ea typeface="ＭＳ Ｐゴシック" charset="-128"/>
              </a:rPr>
              <a:t>Seasonal Weather Forecast</a:t>
            </a:r>
          </a:p>
          <a:p>
            <a:pPr lvl="0" algn="just" defTabSz="914400" eaLnBrk="1" fontAlgn="auto" hangingPunct="1">
              <a:lnSpc>
                <a:spcPct val="100000"/>
              </a:lnSpc>
              <a:spcBef>
                <a:spcPct val="20000"/>
              </a:spcBef>
              <a:spcAft>
                <a:spcPts val="0"/>
              </a:spcAft>
              <a:buSzPct val="70000"/>
              <a:buFontTx/>
              <a:buAutoNum type="arabicPeriod"/>
              <a:defRPr/>
            </a:pPr>
            <a:r>
              <a:rPr lang="en-ZA" sz="1900" dirty="0" smtClean="0">
                <a:ea typeface="+mj-ea"/>
              </a:rPr>
              <a:t>Status of water resources and dam levels</a:t>
            </a:r>
          </a:p>
          <a:p>
            <a:pPr lvl="0" algn="just" defTabSz="914400" eaLnBrk="1" fontAlgn="auto" hangingPunct="1">
              <a:lnSpc>
                <a:spcPct val="100000"/>
              </a:lnSpc>
              <a:spcBef>
                <a:spcPct val="20000"/>
              </a:spcBef>
              <a:spcAft>
                <a:spcPts val="0"/>
              </a:spcAft>
              <a:buSzPct val="70000"/>
              <a:buFontTx/>
              <a:buAutoNum type="arabicPeriod"/>
              <a:defRPr/>
            </a:pPr>
            <a:r>
              <a:rPr lang="en-ZA" sz="1900" dirty="0" smtClean="0">
                <a:ea typeface="+mj-ea"/>
              </a:rPr>
              <a:t>The drought situation in the Western Cape Province</a:t>
            </a:r>
          </a:p>
          <a:p>
            <a:pPr lvl="0" algn="just" defTabSz="914400" eaLnBrk="1" fontAlgn="auto" hangingPunct="1">
              <a:lnSpc>
                <a:spcPct val="100000"/>
              </a:lnSpc>
              <a:spcBef>
                <a:spcPct val="20000"/>
              </a:spcBef>
              <a:spcAft>
                <a:spcPts val="0"/>
              </a:spcAft>
              <a:buSzPct val="70000"/>
              <a:buFontTx/>
              <a:buAutoNum type="arabicPeriod"/>
              <a:defRPr/>
            </a:pPr>
            <a:r>
              <a:rPr lang="en-US" sz="1900" dirty="0" smtClean="0">
                <a:ea typeface="+mj-ea"/>
              </a:rPr>
              <a:t>Progress on short term drought intervention measures implemented</a:t>
            </a:r>
          </a:p>
          <a:p>
            <a:pPr lvl="0" algn="just" defTabSz="914400" eaLnBrk="1" fontAlgn="auto" hangingPunct="1">
              <a:lnSpc>
                <a:spcPct val="100000"/>
              </a:lnSpc>
              <a:spcBef>
                <a:spcPct val="20000"/>
              </a:spcBef>
              <a:spcAft>
                <a:spcPts val="0"/>
              </a:spcAft>
              <a:buSzPct val="70000"/>
              <a:buFontTx/>
              <a:buAutoNum type="arabicPeriod"/>
              <a:defRPr/>
            </a:pPr>
            <a:r>
              <a:rPr lang="en-ZA" sz="1900" dirty="0" smtClean="0">
                <a:ea typeface="+mj-ea"/>
              </a:rPr>
              <a:t>The 2016/17 </a:t>
            </a:r>
            <a:r>
              <a:rPr lang="en-ZA" sz="1900" dirty="0">
                <a:ea typeface="+mj-ea"/>
              </a:rPr>
              <a:t>Disaster Grant funding to augment the shortfall</a:t>
            </a:r>
            <a:endParaRPr lang="en-US" sz="1900" dirty="0" smtClean="0">
              <a:ea typeface="+mj-ea"/>
            </a:endParaRPr>
          </a:p>
          <a:p>
            <a:pPr lvl="0" algn="just" defTabSz="914400" eaLnBrk="1" fontAlgn="auto" hangingPunct="1">
              <a:lnSpc>
                <a:spcPct val="100000"/>
              </a:lnSpc>
              <a:spcBef>
                <a:spcPct val="20000"/>
              </a:spcBef>
              <a:spcAft>
                <a:spcPts val="0"/>
              </a:spcAft>
              <a:buSzPct val="70000"/>
              <a:buFontTx/>
              <a:buAutoNum type="arabicPeriod"/>
              <a:defRPr/>
            </a:pPr>
            <a:r>
              <a:rPr lang="en-US" sz="1900" dirty="0" smtClean="0">
                <a:ea typeface="+mj-ea"/>
              </a:rPr>
              <a:t>Long term drought intervention measures being considered for implementation</a:t>
            </a:r>
          </a:p>
          <a:p>
            <a:pPr lvl="0" algn="just" defTabSz="914400" eaLnBrk="1" fontAlgn="auto" hangingPunct="1">
              <a:lnSpc>
                <a:spcPct val="100000"/>
              </a:lnSpc>
              <a:spcBef>
                <a:spcPct val="20000"/>
              </a:spcBef>
              <a:spcAft>
                <a:spcPts val="0"/>
              </a:spcAft>
              <a:buSzPct val="70000"/>
              <a:buFontTx/>
              <a:buAutoNum type="arabicPeriod"/>
              <a:defRPr/>
            </a:pPr>
            <a:r>
              <a:rPr lang="en-GB" sz="1900" dirty="0" smtClean="0">
                <a:ea typeface="Batang"/>
              </a:rPr>
              <a:t>Strategies being implemented </a:t>
            </a:r>
            <a:r>
              <a:rPr lang="en-GB" sz="1900" dirty="0">
                <a:ea typeface="Batang"/>
              </a:rPr>
              <a:t>to address the Western </a:t>
            </a:r>
            <a:r>
              <a:rPr lang="en-GB" sz="1900" dirty="0" smtClean="0">
                <a:ea typeface="Batang"/>
              </a:rPr>
              <a:t>Cape </a:t>
            </a:r>
            <a:r>
              <a:rPr lang="en-GB" sz="1900" dirty="0">
                <a:ea typeface="Batang"/>
              </a:rPr>
              <a:t>drought </a:t>
            </a:r>
            <a:r>
              <a:rPr lang="en-GB" sz="1900" dirty="0" smtClean="0">
                <a:ea typeface="Batang"/>
              </a:rPr>
              <a:t>situation</a:t>
            </a:r>
          </a:p>
          <a:p>
            <a:pPr lvl="0" algn="just" defTabSz="914400" eaLnBrk="1" fontAlgn="auto" hangingPunct="1">
              <a:lnSpc>
                <a:spcPct val="100000"/>
              </a:lnSpc>
              <a:spcBef>
                <a:spcPct val="20000"/>
              </a:spcBef>
              <a:spcAft>
                <a:spcPts val="0"/>
              </a:spcAft>
              <a:buSzPct val="70000"/>
              <a:buFontTx/>
              <a:buAutoNum type="arabicPeriod"/>
              <a:defRPr/>
            </a:pPr>
            <a:r>
              <a:rPr lang="en-US" sz="1900" dirty="0">
                <a:ea typeface="Batang"/>
              </a:rPr>
              <a:t>Progress on disbursement of the allocated emergency </a:t>
            </a:r>
            <a:r>
              <a:rPr lang="en-US" sz="1900" dirty="0" smtClean="0">
                <a:ea typeface="Batang"/>
              </a:rPr>
              <a:t>Disaster Relief Grant </a:t>
            </a:r>
            <a:r>
              <a:rPr lang="en-US" sz="1900" dirty="0">
                <a:ea typeface="Batang"/>
              </a:rPr>
              <a:t>totaling R74.8 million</a:t>
            </a:r>
            <a:endParaRPr lang="en-GB" sz="1900" dirty="0" smtClean="0">
              <a:ea typeface="Batang"/>
            </a:endParaRPr>
          </a:p>
          <a:p>
            <a:pPr lvl="0" algn="just" defTabSz="914400" eaLnBrk="1" fontAlgn="auto" hangingPunct="1">
              <a:lnSpc>
                <a:spcPct val="100000"/>
              </a:lnSpc>
              <a:spcBef>
                <a:spcPct val="20000"/>
              </a:spcBef>
              <a:spcAft>
                <a:spcPts val="0"/>
              </a:spcAft>
              <a:buSzPct val="70000"/>
              <a:buFontTx/>
              <a:buAutoNum type="arabicPeriod"/>
              <a:defRPr/>
            </a:pPr>
            <a:r>
              <a:rPr lang="en-ZA" sz="1900" dirty="0" smtClean="0">
                <a:ea typeface="ＭＳ Ｐゴシック" charset="-128"/>
              </a:rPr>
              <a:t>Communication and Information Management</a:t>
            </a:r>
          </a:p>
          <a:p>
            <a:pPr lvl="0" algn="just" defTabSz="914400" eaLnBrk="1" fontAlgn="auto" hangingPunct="1">
              <a:lnSpc>
                <a:spcPct val="100000"/>
              </a:lnSpc>
              <a:spcBef>
                <a:spcPct val="20000"/>
              </a:spcBef>
              <a:spcAft>
                <a:spcPts val="0"/>
              </a:spcAft>
              <a:buSzPct val="70000"/>
              <a:buFontTx/>
              <a:buAutoNum type="arabicPeriod"/>
              <a:defRPr/>
            </a:pPr>
            <a:r>
              <a:rPr lang="en-ZA" sz="1900" dirty="0" smtClean="0">
                <a:ea typeface="ＭＳ Ｐゴシック" charset="-128"/>
              </a:rPr>
              <a:t>Conclusion</a:t>
            </a:r>
            <a:endParaRPr lang="en-ZA" sz="1900" dirty="0">
              <a:ea typeface="ＭＳ Ｐゴシック" charset="-128"/>
            </a:endParaRPr>
          </a:p>
          <a:p>
            <a:pPr lvl="0" algn="just" defTabSz="914400" eaLnBrk="1" fontAlgn="auto" hangingPunct="1">
              <a:lnSpc>
                <a:spcPct val="100000"/>
              </a:lnSpc>
              <a:spcBef>
                <a:spcPct val="20000"/>
              </a:spcBef>
              <a:spcAft>
                <a:spcPts val="0"/>
              </a:spcAft>
              <a:buSzPct val="70000"/>
              <a:buFontTx/>
              <a:buAutoNum type="arabicPeriod"/>
              <a:defRPr/>
            </a:pPr>
            <a:r>
              <a:rPr lang="en-ZA" sz="1900" dirty="0" smtClean="0">
                <a:ea typeface="ＭＳ Ｐゴシック" charset="-128"/>
              </a:rPr>
              <a:t>Recommendations</a:t>
            </a:r>
            <a:endParaRPr lang="en-ZA" sz="1900" dirty="0">
              <a:ea typeface="ＭＳ Ｐゴシック" charset="-128"/>
            </a:endParaRPr>
          </a:p>
        </p:txBody>
      </p:sp>
    </p:spTree>
    <p:extLst>
      <p:ext uri="{BB962C8B-B14F-4D97-AF65-F5344CB8AC3E}">
        <p14:creationId xmlns:p14="http://schemas.microsoft.com/office/powerpoint/2010/main" xmlns="" val="4089068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687611"/>
          </a:xfrm>
        </p:spPr>
        <p:txBody>
          <a:bodyPr/>
          <a:lstStyle/>
          <a:p>
            <a:r>
              <a:rPr lang="en-ZA" sz="2000" dirty="0">
                <a:solidFill>
                  <a:schemeClr val="accent2"/>
                </a:solidFill>
              </a:rPr>
              <a:t>7</a:t>
            </a:r>
            <a:r>
              <a:rPr lang="en-ZA" sz="2000" dirty="0" smtClean="0">
                <a:solidFill>
                  <a:schemeClr val="accent2"/>
                </a:solidFill>
              </a:rPr>
              <a:t>. 2016/17 Disaster Grant funding to augment the shortfall. Cont…</a:t>
            </a:r>
            <a:endParaRPr lang="en-ZA" sz="2000" dirty="0">
              <a:solidFill>
                <a:schemeClr val="accent2"/>
              </a:solidFill>
            </a:endParaRP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20</a:t>
            </a:fld>
            <a:endParaRPr lang="en-US" altLang="en-US" dirty="0"/>
          </a:p>
        </p:txBody>
      </p:sp>
      <p:sp>
        <p:nvSpPr>
          <p:cNvPr id="4" name="Content Placeholder 3"/>
          <p:cNvSpPr>
            <a:spLocks noGrp="1"/>
          </p:cNvSpPr>
          <p:nvPr>
            <p:ph sz="quarter" idx="13"/>
          </p:nvPr>
        </p:nvSpPr>
        <p:spPr>
          <a:xfrm>
            <a:off x="251520" y="908719"/>
            <a:ext cx="8740427" cy="5334671"/>
          </a:xfrm>
        </p:spPr>
        <p:txBody>
          <a:bodyPr/>
          <a:lstStyle/>
          <a:p>
            <a:r>
              <a:rPr lang="en-ZA" dirty="0" smtClean="0"/>
              <a:t>The Funds were expended as follows: </a:t>
            </a:r>
          </a:p>
          <a:p>
            <a:pPr marL="628650" algn="just">
              <a:lnSpc>
                <a:spcPct val="150000"/>
              </a:lnSpc>
              <a:spcAft>
                <a:spcPts val="0"/>
              </a:spcAft>
            </a:pPr>
            <a:r>
              <a:rPr lang="en-US" dirty="0">
                <a:ea typeface="Batang"/>
              </a:rPr>
              <a:t>The details for the allocation of R341 million to DWS </a:t>
            </a:r>
            <a:r>
              <a:rPr lang="en-GB" dirty="0">
                <a:ea typeface="Batang"/>
              </a:rPr>
              <a:t>for </a:t>
            </a:r>
            <a:r>
              <a:rPr lang="en-GB" dirty="0" smtClean="0">
                <a:ea typeface="Batang"/>
              </a:rPr>
              <a:t>drought. intervention </a:t>
            </a:r>
            <a:r>
              <a:rPr lang="en-GB" dirty="0">
                <a:ea typeface="Batang"/>
              </a:rPr>
              <a:t>measures (October 2016).</a:t>
            </a:r>
            <a:endParaRPr lang="en-ZA" sz="3600" dirty="0">
              <a:latin typeface="Times New Roman" panose="02020603050405020304" pitchFamily="18" charset="0"/>
              <a:ea typeface="Times New Roman" panose="02020603050405020304" pitchFamily="18" charset="0"/>
            </a:endParaRPr>
          </a:p>
          <a:p>
            <a:pPr marL="0" indent="0">
              <a:buNone/>
            </a:pPr>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xmlns="" val="1428894855"/>
              </p:ext>
            </p:extLst>
          </p:nvPr>
        </p:nvGraphicFramePr>
        <p:xfrm>
          <a:off x="539552" y="2316227"/>
          <a:ext cx="8208912" cy="1792224"/>
        </p:xfrm>
        <a:graphic>
          <a:graphicData uri="http://schemas.openxmlformats.org/drawingml/2006/table">
            <a:tbl>
              <a:tblPr firstRow="1" firstCol="1" bandRow="1"/>
              <a:tblGrid>
                <a:gridCol w="547663">
                  <a:extLst>
                    <a:ext uri="{9D8B030D-6E8A-4147-A177-3AD203B41FA5}">
                      <a16:colId xmlns:a16="http://schemas.microsoft.com/office/drawing/2014/main" xmlns="" val="2312126994"/>
                    </a:ext>
                  </a:extLst>
                </a:gridCol>
                <a:gridCol w="2550052">
                  <a:extLst>
                    <a:ext uri="{9D8B030D-6E8A-4147-A177-3AD203B41FA5}">
                      <a16:colId xmlns:a16="http://schemas.microsoft.com/office/drawing/2014/main" xmlns="" val="3086675120"/>
                    </a:ext>
                  </a:extLst>
                </a:gridCol>
                <a:gridCol w="3259352">
                  <a:extLst>
                    <a:ext uri="{9D8B030D-6E8A-4147-A177-3AD203B41FA5}">
                      <a16:colId xmlns:a16="http://schemas.microsoft.com/office/drawing/2014/main" xmlns="" val="1797728262"/>
                    </a:ext>
                  </a:extLst>
                </a:gridCol>
                <a:gridCol w="1851845">
                  <a:extLst>
                    <a:ext uri="{9D8B030D-6E8A-4147-A177-3AD203B41FA5}">
                      <a16:colId xmlns:a16="http://schemas.microsoft.com/office/drawing/2014/main" xmlns="" val="3119848710"/>
                    </a:ext>
                  </a:extLst>
                </a:gridCol>
              </a:tblGrid>
              <a:tr h="0">
                <a:tc>
                  <a:txBody>
                    <a:bodyPr/>
                    <a:lstStyle/>
                    <a:p>
                      <a:pPr algn="just">
                        <a:lnSpc>
                          <a:spcPct val="115000"/>
                        </a:lnSpc>
                        <a:spcAft>
                          <a:spcPts val="0"/>
                        </a:spcAft>
                      </a:pPr>
                      <a:r>
                        <a:rPr lang="en-GB" sz="1400" b="1" dirty="0">
                          <a:effectLst/>
                          <a:latin typeface="Arial" panose="020B0604020202020204" pitchFamily="34" charset="0"/>
                          <a:ea typeface="Batang"/>
                        </a:rPr>
                        <a:t>NO</a:t>
                      </a:r>
                      <a:endParaRPr lang="en-ZA"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1400" b="1" dirty="0">
                          <a:effectLst/>
                          <a:latin typeface="Arial" panose="020B0604020202020204" pitchFamily="34" charset="0"/>
                          <a:ea typeface="Batang"/>
                        </a:rPr>
                        <a:t>PROVINCES</a:t>
                      </a:r>
                      <a:endParaRPr lang="en-ZA"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1400" b="1" dirty="0" smtClean="0">
                          <a:effectLst/>
                          <a:latin typeface="Arial" panose="020B0604020202020204" pitchFamily="34" charset="0"/>
                          <a:ea typeface="Batang"/>
                        </a:rPr>
                        <a:t>PROJECTS IMPLEMENTED</a:t>
                      </a:r>
                      <a:endParaRPr lang="en-ZA"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1400" b="1" dirty="0" smtClean="0">
                          <a:effectLst/>
                          <a:latin typeface="Arial" panose="020B0604020202020204" pitchFamily="34" charset="0"/>
                          <a:ea typeface="Batang"/>
                        </a:rPr>
                        <a:t>AMOUNT SPEND</a:t>
                      </a:r>
                    </a:p>
                    <a:p>
                      <a:pPr algn="just">
                        <a:lnSpc>
                          <a:spcPct val="115000"/>
                        </a:lnSpc>
                        <a:spcAft>
                          <a:spcPts val="0"/>
                        </a:spcAft>
                      </a:pPr>
                      <a:endParaRPr lang="en-ZA"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1576874865"/>
                  </a:ext>
                </a:extLst>
              </a:tr>
              <a:tr h="0">
                <a:tc>
                  <a:txBody>
                    <a:bodyPr/>
                    <a:lstStyle/>
                    <a:p>
                      <a:pPr marL="342900" lvl="0" indent="-342900" algn="just">
                        <a:lnSpc>
                          <a:spcPct val="150000"/>
                        </a:lnSpc>
                        <a:spcAft>
                          <a:spcPts val="0"/>
                        </a:spcAft>
                        <a:buFont typeface="+mj-lt"/>
                        <a:buAutoNum type="arabicPeriod"/>
                      </a:pPr>
                      <a:r>
                        <a:rPr lang="en-GB" sz="1400">
                          <a:effectLst/>
                          <a:latin typeface="Arial" panose="020B0604020202020204" pitchFamily="34" charset="0"/>
                          <a:ea typeface="Batang"/>
                        </a:rPr>
                        <a:t> </a:t>
                      </a:r>
                      <a:endParaRPr lang="en-ZA"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400" dirty="0">
                          <a:effectLst/>
                          <a:latin typeface="Arial" panose="020B0604020202020204" pitchFamily="34" charset="0"/>
                          <a:ea typeface="Batang"/>
                        </a:rPr>
                        <a:t>KwaZulu-Natal </a:t>
                      </a:r>
                      <a:endParaRPr lang="en-ZA" sz="1400" dirty="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GB" sz="1400" dirty="0">
                          <a:effectLst/>
                          <a:latin typeface="Arial" panose="020B0604020202020204" pitchFamily="34" charset="0"/>
                          <a:ea typeface="Batang"/>
                        </a:rPr>
                        <a:t> </a:t>
                      </a:r>
                      <a:endParaRPr lang="en-ZA"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400" dirty="0">
                          <a:effectLst/>
                          <a:latin typeface="Arial" panose="020B0604020202020204" pitchFamily="34" charset="0"/>
                          <a:ea typeface="Batang"/>
                        </a:rPr>
                        <a:t>Mobile Desalination Package Plant</a:t>
                      </a:r>
                      <a:endParaRPr lang="en-ZA"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400">
                          <a:effectLst/>
                          <a:latin typeface="Arial" panose="020B0604020202020204" pitchFamily="34" charset="0"/>
                          <a:ea typeface="Batang"/>
                        </a:rPr>
                        <a:t>R290.7 million</a:t>
                      </a:r>
                      <a:endParaRPr lang="en-ZA" sz="140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GB" sz="1400">
                          <a:effectLst/>
                          <a:latin typeface="Arial" panose="020B0604020202020204" pitchFamily="34" charset="0"/>
                          <a:ea typeface="Batang"/>
                        </a:rPr>
                        <a:t> </a:t>
                      </a:r>
                      <a:endParaRPr lang="en-ZA"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3447588"/>
                  </a:ext>
                </a:extLst>
              </a:tr>
              <a:tr h="0">
                <a:tc>
                  <a:txBody>
                    <a:bodyPr/>
                    <a:lstStyle/>
                    <a:p>
                      <a:pPr marL="0" lvl="0" indent="0" algn="just">
                        <a:lnSpc>
                          <a:spcPct val="150000"/>
                        </a:lnSpc>
                        <a:spcAft>
                          <a:spcPts val="0"/>
                        </a:spcAft>
                        <a:buFont typeface="+mj-lt"/>
                        <a:buNone/>
                      </a:pPr>
                      <a:r>
                        <a:rPr lang="en-GB" sz="1400" dirty="0" smtClean="0">
                          <a:effectLst/>
                          <a:latin typeface="Arial" panose="020B0604020202020204" pitchFamily="34" charset="0"/>
                          <a:ea typeface="Batang"/>
                        </a:rPr>
                        <a:t>2.</a:t>
                      </a:r>
                      <a:r>
                        <a:rPr lang="en-GB" sz="1400" dirty="0">
                          <a:effectLst/>
                          <a:latin typeface="Arial" panose="020B0604020202020204" pitchFamily="34" charset="0"/>
                          <a:ea typeface="Batang"/>
                        </a:rPr>
                        <a:t> </a:t>
                      </a:r>
                      <a:endParaRPr lang="en-ZA"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400" dirty="0">
                          <a:effectLst/>
                          <a:latin typeface="Arial" panose="020B0604020202020204" pitchFamily="34" charset="0"/>
                          <a:ea typeface="Batang"/>
                        </a:rPr>
                        <a:t>Eastern Cape, Kwazulu-Natal, Free State, North West</a:t>
                      </a:r>
                      <a:endParaRPr lang="en-ZA"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400" dirty="0">
                          <a:effectLst/>
                          <a:latin typeface="Arial" panose="020B0604020202020204" pitchFamily="34" charset="0"/>
                          <a:ea typeface="Batang"/>
                        </a:rPr>
                        <a:t>Water </a:t>
                      </a:r>
                      <a:r>
                        <a:rPr lang="en-GB" sz="1400" dirty="0" err="1">
                          <a:effectLst/>
                          <a:latin typeface="Arial" panose="020B0604020202020204" pitchFamily="34" charset="0"/>
                          <a:ea typeface="Batang"/>
                        </a:rPr>
                        <a:t>tankering</a:t>
                      </a:r>
                      <a:r>
                        <a:rPr lang="en-GB" sz="1400" dirty="0">
                          <a:effectLst/>
                          <a:latin typeface="Arial" panose="020B0604020202020204" pitchFamily="34" charset="0"/>
                          <a:ea typeface="Batang"/>
                        </a:rPr>
                        <a:t> and storage</a:t>
                      </a:r>
                      <a:endParaRPr lang="en-ZA"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400" dirty="0">
                          <a:effectLst/>
                          <a:latin typeface="Arial" panose="020B0604020202020204" pitchFamily="34" charset="0"/>
                          <a:ea typeface="Batang"/>
                        </a:rPr>
                        <a:t>R50.6 million</a:t>
                      </a:r>
                      <a:endParaRPr lang="en-ZA"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52392020"/>
                  </a:ext>
                </a:extLst>
              </a:tr>
              <a:tr h="0">
                <a:tc gridSpan="3">
                  <a:txBody>
                    <a:bodyPr/>
                    <a:lstStyle/>
                    <a:p>
                      <a:pPr algn="just">
                        <a:lnSpc>
                          <a:spcPct val="150000"/>
                        </a:lnSpc>
                        <a:spcAft>
                          <a:spcPts val="0"/>
                        </a:spcAft>
                      </a:pPr>
                      <a:r>
                        <a:rPr lang="en-GB" sz="1400" b="1" dirty="0">
                          <a:effectLst/>
                          <a:latin typeface="Arial" panose="020B0604020202020204" pitchFamily="34" charset="0"/>
                          <a:ea typeface="Batang"/>
                        </a:rPr>
                        <a:t>Total amount</a:t>
                      </a:r>
                      <a:endParaRPr lang="en-ZA"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just">
                        <a:lnSpc>
                          <a:spcPct val="150000"/>
                        </a:lnSpc>
                        <a:spcAft>
                          <a:spcPts val="0"/>
                        </a:spcAft>
                      </a:pPr>
                      <a:r>
                        <a:rPr lang="en-GB" sz="1400" b="1" dirty="0">
                          <a:effectLst/>
                          <a:latin typeface="Arial" panose="020B0604020202020204" pitchFamily="34" charset="0"/>
                          <a:ea typeface="Batang"/>
                        </a:rPr>
                        <a:t>R341.3 million</a:t>
                      </a:r>
                      <a:endParaRPr lang="en-ZA"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10924276"/>
                  </a:ext>
                </a:extLst>
              </a:tr>
            </a:tbl>
          </a:graphicData>
        </a:graphic>
      </p:graphicFrame>
      <p:sp>
        <p:nvSpPr>
          <p:cNvPr id="9" name="Rectangle 8"/>
          <p:cNvSpPr/>
          <p:nvPr/>
        </p:nvSpPr>
        <p:spPr>
          <a:xfrm>
            <a:off x="55251" y="4244977"/>
            <a:ext cx="8640962" cy="2613023"/>
          </a:xfrm>
          <a:prstGeom prst="rect">
            <a:avLst/>
          </a:prstGeom>
        </p:spPr>
        <p:txBody>
          <a:bodyPr wrap="square">
            <a:spAutoFit/>
          </a:bodyPr>
          <a:lstStyle/>
          <a:p>
            <a:pPr marL="342900" lvl="0" indent="-342900">
              <a:buFont typeface="Arial" panose="020B0604020202020204" pitchFamily="34" charset="0"/>
              <a:buChar char="•"/>
            </a:pPr>
            <a:r>
              <a:rPr lang="en-GB" sz="2000" dirty="0" smtClean="0">
                <a:latin typeface="Arial" panose="020B0604020202020204" pitchFamily="34" charset="0"/>
                <a:ea typeface="Batang"/>
              </a:rPr>
              <a:t>It </a:t>
            </a:r>
            <a:r>
              <a:rPr lang="en-GB" sz="2000" dirty="0">
                <a:latin typeface="Arial" panose="020B0604020202020204" pitchFamily="34" charset="0"/>
                <a:ea typeface="Batang"/>
              </a:rPr>
              <a:t>should be noted that the reports from DWS indicate that the department further made available own funding to augment the allocation regarding water </a:t>
            </a:r>
            <a:r>
              <a:rPr lang="en-GB" sz="2000" dirty="0" err="1">
                <a:latin typeface="Arial" panose="020B0604020202020204" pitchFamily="34" charset="0"/>
                <a:ea typeface="Batang"/>
              </a:rPr>
              <a:t>tankering</a:t>
            </a:r>
            <a:r>
              <a:rPr lang="en-GB" sz="2000" dirty="0">
                <a:latin typeface="Arial" panose="020B0604020202020204" pitchFamily="34" charset="0"/>
                <a:ea typeface="Batang"/>
              </a:rPr>
              <a:t> and storage. </a:t>
            </a:r>
            <a:r>
              <a:rPr lang="en-ZA" sz="2000" b="1" dirty="0">
                <a:solidFill>
                  <a:srgbClr val="000000"/>
                </a:solidFill>
              </a:rPr>
              <a:t>It is important to note the following:</a:t>
            </a:r>
          </a:p>
          <a:p>
            <a:pPr marL="342900" lvl="0" indent="-342900">
              <a:buFont typeface="Arial" panose="020B0604020202020204" pitchFamily="34" charset="0"/>
              <a:buChar char="•"/>
            </a:pPr>
            <a:r>
              <a:rPr lang="en-ZA" sz="2000" dirty="0">
                <a:solidFill>
                  <a:srgbClr val="000000"/>
                </a:solidFill>
              </a:rPr>
              <a:t>The provincial allocations were done by </a:t>
            </a:r>
            <a:r>
              <a:rPr lang="en-ZA" sz="2000" dirty="0" smtClean="0">
                <a:solidFill>
                  <a:srgbClr val="000000"/>
                </a:solidFill>
              </a:rPr>
              <a:t>DWS. </a:t>
            </a:r>
            <a:endParaRPr lang="en-ZA" sz="2000" dirty="0">
              <a:solidFill>
                <a:srgbClr val="000000"/>
              </a:solidFill>
            </a:endParaRPr>
          </a:p>
          <a:p>
            <a:pPr marL="342900" lvl="0" indent="-342900">
              <a:buFont typeface="Arial" panose="020B0604020202020204" pitchFamily="34" charset="0"/>
              <a:buChar char="•"/>
            </a:pPr>
            <a:r>
              <a:rPr lang="en-ZA" sz="2000" dirty="0">
                <a:solidFill>
                  <a:srgbClr val="000000"/>
                </a:solidFill>
              </a:rPr>
              <a:t>The expenditure on water </a:t>
            </a:r>
            <a:r>
              <a:rPr lang="en-ZA" sz="2000" dirty="0" err="1">
                <a:solidFill>
                  <a:srgbClr val="000000"/>
                </a:solidFill>
              </a:rPr>
              <a:t>tankering</a:t>
            </a:r>
            <a:r>
              <a:rPr lang="en-ZA" sz="2000" dirty="0">
                <a:solidFill>
                  <a:srgbClr val="000000"/>
                </a:solidFill>
              </a:rPr>
              <a:t> and storage exceeded the allocation of R50.6 </a:t>
            </a:r>
            <a:r>
              <a:rPr lang="en-ZA" sz="2000" dirty="0" smtClean="0">
                <a:solidFill>
                  <a:srgbClr val="000000"/>
                </a:solidFill>
              </a:rPr>
              <a:t>million which was augmented by DWS.</a:t>
            </a:r>
            <a:endParaRPr lang="en-ZA" sz="2000" dirty="0">
              <a:solidFill>
                <a:srgbClr val="000000"/>
              </a:solidFill>
            </a:endParaRPr>
          </a:p>
          <a:p>
            <a:pPr marL="628650" indent="-628650" algn="just">
              <a:spcAft>
                <a:spcPts val="0"/>
              </a:spcAft>
            </a:pPr>
            <a:endParaRPr lang="en-ZA" sz="1000" dirty="0">
              <a:latin typeface="Times New Roman" panose="02020603050405020304" pitchFamily="18" charset="0"/>
              <a:ea typeface="Times New Roman" panose="02020603050405020304" pitchFamily="18" charset="0"/>
            </a:endParaRPr>
          </a:p>
          <a:p>
            <a:pPr marL="628650" indent="-628650" algn="just">
              <a:lnSpc>
                <a:spcPct val="115000"/>
              </a:lnSpc>
              <a:spcAft>
                <a:spcPts val="0"/>
              </a:spcAft>
            </a:pPr>
            <a:r>
              <a:rPr lang="en-GB" sz="1200" dirty="0">
                <a:latin typeface="Arial" panose="020B0604020202020204" pitchFamily="34" charset="0"/>
                <a:ea typeface="Batang"/>
              </a:rPr>
              <a:t> </a:t>
            </a:r>
            <a:endParaRPr lang="en-ZA"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180050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886700" cy="759619"/>
          </a:xfrm>
        </p:spPr>
        <p:txBody>
          <a:bodyPr/>
          <a:lstStyle/>
          <a:p>
            <a:r>
              <a:rPr lang="en-ZA" sz="2000" dirty="0" smtClean="0">
                <a:solidFill>
                  <a:srgbClr val="ED7D31"/>
                </a:solidFill>
              </a:rPr>
              <a:t>7. </a:t>
            </a:r>
            <a:r>
              <a:rPr lang="en-ZA" sz="2000" dirty="0">
                <a:solidFill>
                  <a:srgbClr val="ED7D31"/>
                </a:solidFill>
              </a:rPr>
              <a:t>2016/17 Disaster Grant funding to augment the shortfall. Cont…</a:t>
            </a:r>
            <a:endParaRPr lang="en-ZA"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21</a:t>
            </a:fld>
            <a:endParaRPr lang="en-US" altLang="en-US" dirty="0"/>
          </a:p>
        </p:txBody>
      </p:sp>
      <p:sp>
        <p:nvSpPr>
          <p:cNvPr id="4" name="Content Placeholder 3"/>
          <p:cNvSpPr>
            <a:spLocks noGrp="1"/>
          </p:cNvSpPr>
          <p:nvPr>
            <p:ph sz="quarter" idx="13"/>
          </p:nvPr>
        </p:nvSpPr>
        <p:spPr>
          <a:xfrm>
            <a:off x="179513" y="980728"/>
            <a:ext cx="8812434" cy="4824536"/>
          </a:xfrm>
        </p:spPr>
        <p:txBody>
          <a:bodyPr/>
          <a:lstStyle/>
          <a:p>
            <a:pPr>
              <a:lnSpc>
                <a:spcPct val="100000"/>
              </a:lnSpc>
              <a:spcBef>
                <a:spcPts val="0"/>
              </a:spcBef>
              <a:spcAft>
                <a:spcPts val="0"/>
              </a:spcAft>
            </a:pPr>
            <a:r>
              <a:rPr lang="en-US" sz="1800" dirty="0">
                <a:ea typeface="Batang"/>
              </a:rPr>
              <a:t>The details for </a:t>
            </a:r>
            <a:r>
              <a:rPr lang="en-US" sz="1800" dirty="0" smtClean="0">
                <a:ea typeface="Batang"/>
              </a:rPr>
              <a:t>the spending of the R212 </a:t>
            </a:r>
            <a:r>
              <a:rPr lang="en-US" sz="1800" dirty="0">
                <a:ea typeface="Batang"/>
              </a:rPr>
              <a:t>million </a:t>
            </a:r>
            <a:r>
              <a:rPr lang="en-US" sz="1800" dirty="0" smtClean="0">
                <a:ea typeface="Batang"/>
              </a:rPr>
              <a:t>by the </a:t>
            </a:r>
            <a:r>
              <a:rPr lang="en-US" sz="1800" dirty="0" smtClean="0">
                <a:solidFill>
                  <a:prstClr val="black"/>
                </a:solidFill>
                <a:ea typeface="Batang"/>
              </a:rPr>
              <a:t>Department </a:t>
            </a:r>
            <a:r>
              <a:rPr lang="en-US" sz="1800" dirty="0">
                <a:solidFill>
                  <a:prstClr val="black"/>
                </a:solidFill>
                <a:ea typeface="Batang"/>
              </a:rPr>
              <a:t>of Agriculture, Forestry and Fisheries</a:t>
            </a:r>
            <a:r>
              <a:rPr lang="en-US" sz="1800" dirty="0" smtClean="0">
                <a:ea typeface="Batang"/>
              </a:rPr>
              <a:t> </a:t>
            </a:r>
            <a:r>
              <a:rPr lang="en-GB" sz="1800" dirty="0">
                <a:ea typeface="Batang"/>
              </a:rPr>
              <a:t>for drought intervention measures (October 2016</a:t>
            </a:r>
            <a:r>
              <a:rPr lang="en-GB" sz="1800" dirty="0" smtClean="0">
                <a:ea typeface="Batang"/>
              </a:rPr>
              <a:t>).</a:t>
            </a:r>
          </a:p>
          <a:p>
            <a:pPr>
              <a:lnSpc>
                <a:spcPct val="100000"/>
              </a:lnSpc>
              <a:spcBef>
                <a:spcPts val="0"/>
              </a:spcBef>
              <a:spcAft>
                <a:spcPts val="0"/>
              </a:spcAft>
            </a:pPr>
            <a:endParaRPr lang="en-ZA" sz="3600" dirty="0">
              <a:latin typeface="Times New Roman" panose="02020603050405020304" pitchFamily="18" charset="0"/>
              <a:ea typeface="Times New Roman" panose="02020603050405020304" pitchFamily="18" charset="0"/>
            </a:endParaRPr>
          </a:p>
          <a:p>
            <a:endParaRPr lang="en-ZA" dirty="0" smtClean="0"/>
          </a:p>
          <a:p>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xmlns="" val="1032758165"/>
              </p:ext>
            </p:extLst>
          </p:nvPr>
        </p:nvGraphicFramePr>
        <p:xfrm>
          <a:off x="359532" y="1844824"/>
          <a:ext cx="8424936" cy="4572526"/>
        </p:xfrm>
        <a:graphic>
          <a:graphicData uri="http://schemas.openxmlformats.org/drawingml/2006/table">
            <a:tbl>
              <a:tblPr firstRow="1" firstCol="1" bandRow="1"/>
              <a:tblGrid>
                <a:gridCol w="543545">
                  <a:extLst>
                    <a:ext uri="{9D8B030D-6E8A-4147-A177-3AD203B41FA5}">
                      <a16:colId xmlns:a16="http://schemas.microsoft.com/office/drawing/2014/main" xmlns="" val="3964789059"/>
                    </a:ext>
                  </a:extLst>
                </a:gridCol>
                <a:gridCol w="2530878">
                  <a:extLst>
                    <a:ext uri="{9D8B030D-6E8A-4147-A177-3AD203B41FA5}">
                      <a16:colId xmlns:a16="http://schemas.microsoft.com/office/drawing/2014/main" xmlns="" val="3853588406"/>
                    </a:ext>
                  </a:extLst>
                </a:gridCol>
                <a:gridCol w="3234843">
                  <a:extLst>
                    <a:ext uri="{9D8B030D-6E8A-4147-A177-3AD203B41FA5}">
                      <a16:colId xmlns:a16="http://schemas.microsoft.com/office/drawing/2014/main" xmlns="" val="2473365650"/>
                    </a:ext>
                  </a:extLst>
                </a:gridCol>
                <a:gridCol w="2115670">
                  <a:extLst>
                    <a:ext uri="{9D8B030D-6E8A-4147-A177-3AD203B41FA5}">
                      <a16:colId xmlns:a16="http://schemas.microsoft.com/office/drawing/2014/main" xmlns="" val="953764235"/>
                    </a:ext>
                  </a:extLst>
                </a:gridCol>
              </a:tblGrid>
              <a:tr h="561150">
                <a:tc>
                  <a:txBody>
                    <a:bodyPr/>
                    <a:lstStyle/>
                    <a:p>
                      <a:pPr algn="just">
                        <a:lnSpc>
                          <a:spcPct val="115000"/>
                        </a:lnSpc>
                        <a:spcAft>
                          <a:spcPts val="0"/>
                        </a:spcAft>
                      </a:pPr>
                      <a:r>
                        <a:rPr lang="en-GB" sz="1300" b="1" dirty="0">
                          <a:effectLst/>
                          <a:latin typeface="Arial" panose="020B0604020202020204" pitchFamily="34" charset="0"/>
                          <a:ea typeface="Batang"/>
                          <a:cs typeface="Arial" panose="020B0604020202020204" pitchFamily="34" charset="0"/>
                        </a:rPr>
                        <a:t>NO</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1300" b="1" dirty="0">
                          <a:effectLst/>
                          <a:latin typeface="Arial" panose="020B0604020202020204" pitchFamily="34" charset="0"/>
                          <a:ea typeface="Batang"/>
                          <a:cs typeface="Arial" panose="020B0604020202020204" pitchFamily="34" charset="0"/>
                        </a:rPr>
                        <a:t>PROVINCE</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1300" b="1" dirty="0" smtClean="0">
                          <a:effectLst/>
                          <a:latin typeface="Arial" panose="020B0604020202020204" pitchFamily="34" charset="0"/>
                          <a:ea typeface="Batang"/>
                          <a:cs typeface="Arial" panose="020B0604020202020204" pitchFamily="34" charset="0"/>
                        </a:rPr>
                        <a:t>PROJECTS IMPLEMENTED</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1300" b="1" dirty="0" smtClean="0">
                          <a:effectLst/>
                          <a:latin typeface="Arial" panose="020B0604020202020204" pitchFamily="34" charset="0"/>
                          <a:ea typeface="Batang"/>
                          <a:cs typeface="Arial" panose="020B0604020202020204" pitchFamily="34" charset="0"/>
                        </a:rPr>
                        <a:t>AMOUNT SPEND</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5000"/>
                        </a:lnSpc>
                        <a:spcAft>
                          <a:spcPts val="0"/>
                        </a:spcAft>
                      </a:pPr>
                      <a:r>
                        <a:rPr lang="en-GB" sz="1300" b="1" dirty="0">
                          <a:effectLst/>
                          <a:latin typeface="Arial" panose="020B0604020202020204" pitchFamily="34" charset="0"/>
                          <a:ea typeface="Batang"/>
                          <a:cs typeface="Arial" panose="020B0604020202020204" pitchFamily="34" charset="0"/>
                        </a:rPr>
                        <a:t>(October 2016)</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3727436215"/>
                  </a:ext>
                </a:extLst>
              </a:tr>
              <a:tr h="365968">
                <a:tc>
                  <a:txBody>
                    <a:bodyPr/>
                    <a:lstStyle/>
                    <a:p>
                      <a:pPr marL="342900" lvl="0" indent="-342900" algn="just">
                        <a:lnSpc>
                          <a:spcPct val="150000"/>
                        </a:lnSpc>
                        <a:spcAft>
                          <a:spcPts val="0"/>
                        </a:spcAft>
                        <a:buFont typeface="+mj-lt"/>
                        <a:buAutoNum type="arabicPeriod"/>
                      </a:pPr>
                      <a:r>
                        <a:rPr lang="en-GB" sz="1300">
                          <a:effectLst/>
                          <a:latin typeface="Arial" panose="020B0604020202020204" pitchFamily="34" charset="0"/>
                          <a:ea typeface="Batang"/>
                          <a:cs typeface="Arial" panose="020B0604020202020204" pitchFamily="34" charset="0"/>
                        </a:rPr>
                        <a:t> </a:t>
                      </a:r>
                      <a:endParaRPr lang="en-ZA" sz="13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dirty="0">
                          <a:effectLst/>
                          <a:latin typeface="Arial" panose="020B0604020202020204" pitchFamily="34" charset="0"/>
                          <a:ea typeface="Batang"/>
                          <a:cs typeface="Arial" panose="020B0604020202020204" pitchFamily="34" charset="0"/>
                        </a:rPr>
                        <a:t>Eastern Cape</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dirty="0">
                          <a:effectLst/>
                          <a:latin typeface="Arial" panose="020B0604020202020204" pitchFamily="34" charset="0"/>
                          <a:ea typeface="Batang"/>
                          <a:cs typeface="Arial" panose="020B0604020202020204" pitchFamily="34" charset="0"/>
                        </a:rPr>
                        <a:t>Provision and transportation of livestock feed</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a:effectLst/>
                          <a:latin typeface="Arial" panose="020B0604020202020204" pitchFamily="34" charset="0"/>
                          <a:ea typeface="Batang"/>
                          <a:cs typeface="Arial" panose="020B0604020202020204" pitchFamily="34" charset="0"/>
                        </a:rPr>
                        <a:t>R29 million</a:t>
                      </a:r>
                      <a:endParaRPr lang="en-ZA" sz="13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52456038"/>
                  </a:ext>
                </a:extLst>
              </a:tr>
              <a:tr h="321831">
                <a:tc>
                  <a:txBody>
                    <a:bodyPr/>
                    <a:lstStyle/>
                    <a:p>
                      <a:pPr marL="0" lvl="0" indent="0" algn="just">
                        <a:lnSpc>
                          <a:spcPct val="150000"/>
                        </a:lnSpc>
                        <a:spcAft>
                          <a:spcPts val="0"/>
                        </a:spcAft>
                        <a:buFont typeface="+mj-lt"/>
                        <a:buNone/>
                      </a:pPr>
                      <a:r>
                        <a:rPr lang="en-GB" sz="1300" dirty="0" smtClean="0">
                          <a:effectLst/>
                          <a:latin typeface="Arial" panose="020B0604020202020204" pitchFamily="34" charset="0"/>
                          <a:ea typeface="Batang"/>
                          <a:cs typeface="Arial" panose="020B0604020202020204" pitchFamily="34" charset="0"/>
                        </a:rPr>
                        <a:t>2</a:t>
                      </a:r>
                      <a:r>
                        <a:rPr lang="en-GB" sz="1300" dirty="0">
                          <a:effectLst/>
                          <a:latin typeface="Arial" panose="020B0604020202020204" pitchFamily="34" charset="0"/>
                          <a:ea typeface="Batang"/>
                          <a:cs typeface="Arial" panose="020B0604020202020204" pitchFamily="34" charset="0"/>
                        </a:rPr>
                        <a:t> </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a:effectLst/>
                          <a:latin typeface="Arial" panose="020B0604020202020204" pitchFamily="34" charset="0"/>
                          <a:ea typeface="Batang"/>
                          <a:cs typeface="Arial" panose="020B0604020202020204" pitchFamily="34" charset="0"/>
                        </a:rPr>
                        <a:t>Free State</a:t>
                      </a:r>
                      <a:endParaRPr lang="en-ZA" sz="13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dirty="0">
                          <a:effectLst/>
                          <a:latin typeface="Arial" panose="020B0604020202020204" pitchFamily="34" charset="0"/>
                          <a:ea typeface="Batang"/>
                          <a:cs typeface="Arial" panose="020B0604020202020204" pitchFamily="34" charset="0"/>
                        </a:rPr>
                        <a:t>Provision and transportation of livestock feed</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a:effectLst/>
                          <a:latin typeface="Arial" panose="020B0604020202020204" pitchFamily="34" charset="0"/>
                          <a:ea typeface="Batang"/>
                          <a:cs typeface="Arial" panose="020B0604020202020204" pitchFamily="34" charset="0"/>
                        </a:rPr>
                        <a:t>R31 million</a:t>
                      </a:r>
                      <a:endParaRPr lang="en-ZA" sz="13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727931"/>
                  </a:ext>
                </a:extLst>
              </a:tr>
              <a:tr h="321831">
                <a:tc>
                  <a:txBody>
                    <a:bodyPr/>
                    <a:lstStyle/>
                    <a:p>
                      <a:pPr marL="0" lvl="0" indent="0" algn="just">
                        <a:lnSpc>
                          <a:spcPct val="150000"/>
                        </a:lnSpc>
                        <a:spcAft>
                          <a:spcPts val="0"/>
                        </a:spcAft>
                        <a:buFont typeface="+mj-lt"/>
                        <a:buNone/>
                      </a:pPr>
                      <a:r>
                        <a:rPr lang="en-GB" sz="1300" dirty="0" smtClean="0">
                          <a:effectLst/>
                          <a:latin typeface="Arial" panose="020B0604020202020204" pitchFamily="34" charset="0"/>
                          <a:ea typeface="Batang"/>
                          <a:cs typeface="Arial" panose="020B0604020202020204" pitchFamily="34" charset="0"/>
                        </a:rPr>
                        <a:t>3</a:t>
                      </a:r>
                      <a:r>
                        <a:rPr lang="en-GB" sz="1300" dirty="0">
                          <a:effectLst/>
                          <a:latin typeface="Arial" panose="020B0604020202020204" pitchFamily="34" charset="0"/>
                          <a:ea typeface="Batang"/>
                          <a:cs typeface="Arial" panose="020B0604020202020204" pitchFamily="34" charset="0"/>
                        </a:rPr>
                        <a:t> </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a:effectLst/>
                          <a:latin typeface="Arial" panose="020B0604020202020204" pitchFamily="34" charset="0"/>
                          <a:ea typeface="Batang"/>
                          <a:cs typeface="Arial" panose="020B0604020202020204" pitchFamily="34" charset="0"/>
                        </a:rPr>
                        <a:t>KwaZulu-Natal</a:t>
                      </a:r>
                      <a:endParaRPr lang="en-ZA" sz="13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dirty="0">
                          <a:effectLst/>
                          <a:latin typeface="Arial" panose="020B0604020202020204" pitchFamily="34" charset="0"/>
                          <a:ea typeface="Batang"/>
                          <a:cs typeface="Arial" panose="020B0604020202020204" pitchFamily="34" charset="0"/>
                        </a:rPr>
                        <a:t>Provision and transportation of livestock feed</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a:effectLst/>
                          <a:latin typeface="Arial" panose="020B0604020202020204" pitchFamily="34" charset="0"/>
                          <a:ea typeface="Batang"/>
                          <a:cs typeface="Arial" panose="020B0604020202020204" pitchFamily="34" charset="0"/>
                        </a:rPr>
                        <a:t>R23 million</a:t>
                      </a:r>
                      <a:endParaRPr lang="en-ZA" sz="13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40472647"/>
                  </a:ext>
                </a:extLst>
              </a:tr>
              <a:tr h="321831">
                <a:tc>
                  <a:txBody>
                    <a:bodyPr/>
                    <a:lstStyle/>
                    <a:p>
                      <a:pPr marL="0" lvl="0" indent="0" algn="just">
                        <a:lnSpc>
                          <a:spcPct val="150000"/>
                        </a:lnSpc>
                        <a:spcAft>
                          <a:spcPts val="0"/>
                        </a:spcAft>
                        <a:buFont typeface="+mj-lt"/>
                        <a:buNone/>
                      </a:pPr>
                      <a:r>
                        <a:rPr lang="en-GB" sz="1300" dirty="0" smtClean="0">
                          <a:effectLst/>
                          <a:latin typeface="Arial" panose="020B0604020202020204" pitchFamily="34" charset="0"/>
                          <a:ea typeface="Batang"/>
                          <a:cs typeface="Arial" panose="020B0604020202020204" pitchFamily="34" charset="0"/>
                        </a:rPr>
                        <a:t>4</a:t>
                      </a:r>
                      <a:r>
                        <a:rPr lang="en-GB" sz="1300" dirty="0">
                          <a:effectLst/>
                          <a:latin typeface="Arial" panose="020B0604020202020204" pitchFamily="34" charset="0"/>
                          <a:ea typeface="Batang"/>
                          <a:cs typeface="Arial" panose="020B0604020202020204" pitchFamily="34" charset="0"/>
                        </a:rPr>
                        <a:t> </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a:effectLst/>
                          <a:latin typeface="Arial" panose="020B0604020202020204" pitchFamily="34" charset="0"/>
                          <a:ea typeface="Batang"/>
                          <a:cs typeface="Arial" panose="020B0604020202020204" pitchFamily="34" charset="0"/>
                        </a:rPr>
                        <a:t>Limpopo</a:t>
                      </a:r>
                      <a:endParaRPr lang="en-ZA" sz="13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dirty="0">
                          <a:effectLst/>
                          <a:latin typeface="Arial" panose="020B0604020202020204" pitchFamily="34" charset="0"/>
                          <a:ea typeface="Batang"/>
                          <a:cs typeface="Arial" panose="020B0604020202020204" pitchFamily="34" charset="0"/>
                        </a:rPr>
                        <a:t>Provision and transportation of livestock feed</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dirty="0">
                          <a:effectLst/>
                          <a:latin typeface="Arial" panose="020B0604020202020204" pitchFamily="34" charset="0"/>
                          <a:ea typeface="Batang"/>
                          <a:cs typeface="Arial" panose="020B0604020202020204" pitchFamily="34" charset="0"/>
                        </a:rPr>
                        <a:t>R28 million</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6183169"/>
                  </a:ext>
                </a:extLst>
              </a:tr>
              <a:tr h="321831">
                <a:tc>
                  <a:txBody>
                    <a:bodyPr/>
                    <a:lstStyle/>
                    <a:p>
                      <a:pPr marL="0" lvl="0" indent="0" algn="just">
                        <a:lnSpc>
                          <a:spcPct val="150000"/>
                        </a:lnSpc>
                        <a:spcAft>
                          <a:spcPts val="0"/>
                        </a:spcAft>
                        <a:buFont typeface="+mj-lt"/>
                        <a:buNone/>
                      </a:pPr>
                      <a:r>
                        <a:rPr lang="en-GB" sz="1300" dirty="0" smtClean="0">
                          <a:effectLst/>
                          <a:latin typeface="Arial" panose="020B0604020202020204" pitchFamily="34" charset="0"/>
                          <a:ea typeface="Batang"/>
                          <a:cs typeface="Arial" panose="020B0604020202020204" pitchFamily="34" charset="0"/>
                        </a:rPr>
                        <a:t>5</a:t>
                      </a:r>
                      <a:r>
                        <a:rPr lang="en-GB" sz="1300" dirty="0">
                          <a:effectLst/>
                          <a:latin typeface="Arial" panose="020B0604020202020204" pitchFamily="34" charset="0"/>
                          <a:ea typeface="Batang"/>
                          <a:cs typeface="Arial" panose="020B0604020202020204" pitchFamily="34" charset="0"/>
                        </a:rPr>
                        <a:t> </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a:effectLst/>
                          <a:latin typeface="Arial" panose="020B0604020202020204" pitchFamily="34" charset="0"/>
                          <a:ea typeface="Batang"/>
                          <a:cs typeface="Arial" panose="020B0604020202020204" pitchFamily="34" charset="0"/>
                        </a:rPr>
                        <a:t>Northern Cape</a:t>
                      </a:r>
                      <a:endParaRPr lang="en-ZA" sz="13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dirty="0">
                          <a:effectLst/>
                          <a:latin typeface="Arial" panose="020B0604020202020204" pitchFamily="34" charset="0"/>
                          <a:ea typeface="Batang"/>
                          <a:cs typeface="Arial" panose="020B0604020202020204" pitchFamily="34" charset="0"/>
                        </a:rPr>
                        <a:t>Provision and transportation of livestock feed</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dirty="0">
                          <a:effectLst/>
                          <a:latin typeface="Arial" panose="020B0604020202020204" pitchFamily="34" charset="0"/>
                          <a:ea typeface="Batang"/>
                          <a:cs typeface="Arial" panose="020B0604020202020204" pitchFamily="34" charset="0"/>
                        </a:rPr>
                        <a:t>R25 million</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69689324"/>
                  </a:ext>
                </a:extLst>
              </a:tr>
              <a:tr h="321831">
                <a:tc>
                  <a:txBody>
                    <a:bodyPr/>
                    <a:lstStyle/>
                    <a:p>
                      <a:pPr marL="0" lvl="0" indent="0" algn="just">
                        <a:lnSpc>
                          <a:spcPct val="150000"/>
                        </a:lnSpc>
                        <a:spcAft>
                          <a:spcPts val="0"/>
                        </a:spcAft>
                        <a:buFont typeface="+mj-lt"/>
                        <a:buNone/>
                      </a:pPr>
                      <a:r>
                        <a:rPr lang="en-GB" sz="1300" dirty="0" smtClean="0">
                          <a:effectLst/>
                          <a:latin typeface="Arial" panose="020B0604020202020204" pitchFamily="34" charset="0"/>
                          <a:ea typeface="Batang"/>
                          <a:cs typeface="Arial" panose="020B0604020202020204" pitchFamily="34" charset="0"/>
                        </a:rPr>
                        <a:t>6</a:t>
                      </a:r>
                      <a:r>
                        <a:rPr lang="en-GB" sz="1300" dirty="0">
                          <a:effectLst/>
                          <a:latin typeface="Arial" panose="020B0604020202020204" pitchFamily="34" charset="0"/>
                          <a:ea typeface="Batang"/>
                          <a:cs typeface="Arial" panose="020B0604020202020204" pitchFamily="34" charset="0"/>
                        </a:rPr>
                        <a:t> </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a:effectLst/>
                          <a:latin typeface="Arial" panose="020B0604020202020204" pitchFamily="34" charset="0"/>
                          <a:ea typeface="Batang"/>
                          <a:cs typeface="Arial" panose="020B0604020202020204" pitchFamily="34" charset="0"/>
                        </a:rPr>
                        <a:t>Mpumalanga</a:t>
                      </a:r>
                      <a:endParaRPr lang="en-ZA" sz="13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dirty="0">
                          <a:effectLst/>
                          <a:latin typeface="Arial" panose="020B0604020202020204" pitchFamily="34" charset="0"/>
                          <a:ea typeface="Batang"/>
                          <a:cs typeface="Arial" panose="020B0604020202020204" pitchFamily="34" charset="0"/>
                        </a:rPr>
                        <a:t>Provision and transportation of livestock feed</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dirty="0">
                          <a:effectLst/>
                          <a:latin typeface="Arial" panose="020B0604020202020204" pitchFamily="34" charset="0"/>
                          <a:ea typeface="Batang"/>
                          <a:cs typeface="Arial" panose="020B0604020202020204" pitchFamily="34" charset="0"/>
                        </a:rPr>
                        <a:t>R26 million</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46527689"/>
                  </a:ext>
                </a:extLst>
              </a:tr>
              <a:tr h="321831">
                <a:tc>
                  <a:txBody>
                    <a:bodyPr/>
                    <a:lstStyle/>
                    <a:p>
                      <a:pPr marL="0" lvl="0" indent="0" algn="just">
                        <a:lnSpc>
                          <a:spcPct val="150000"/>
                        </a:lnSpc>
                        <a:spcAft>
                          <a:spcPts val="0"/>
                        </a:spcAft>
                        <a:buFont typeface="+mj-lt"/>
                        <a:buNone/>
                      </a:pPr>
                      <a:r>
                        <a:rPr lang="en-GB" sz="1300" dirty="0" smtClean="0">
                          <a:effectLst/>
                          <a:latin typeface="Arial" panose="020B0604020202020204" pitchFamily="34" charset="0"/>
                          <a:ea typeface="Batang"/>
                          <a:cs typeface="Arial" panose="020B0604020202020204" pitchFamily="34" charset="0"/>
                        </a:rPr>
                        <a:t>7</a:t>
                      </a:r>
                      <a:r>
                        <a:rPr lang="en-GB" sz="1300" dirty="0">
                          <a:effectLst/>
                          <a:latin typeface="Arial" panose="020B0604020202020204" pitchFamily="34" charset="0"/>
                          <a:ea typeface="Batang"/>
                          <a:cs typeface="Arial" panose="020B0604020202020204" pitchFamily="34" charset="0"/>
                        </a:rPr>
                        <a:t> </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a:effectLst/>
                          <a:latin typeface="Arial" panose="020B0604020202020204" pitchFamily="34" charset="0"/>
                          <a:ea typeface="Batang"/>
                          <a:cs typeface="Arial" panose="020B0604020202020204" pitchFamily="34" charset="0"/>
                        </a:rPr>
                        <a:t>North West</a:t>
                      </a:r>
                      <a:endParaRPr lang="en-ZA" sz="13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dirty="0">
                          <a:effectLst/>
                          <a:latin typeface="Arial" panose="020B0604020202020204" pitchFamily="34" charset="0"/>
                          <a:ea typeface="Batang"/>
                          <a:cs typeface="Arial" panose="020B0604020202020204" pitchFamily="34" charset="0"/>
                        </a:rPr>
                        <a:t>Provision and transportation of livestock feed</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dirty="0">
                          <a:effectLst/>
                          <a:latin typeface="Arial" panose="020B0604020202020204" pitchFamily="34" charset="0"/>
                          <a:ea typeface="Batang"/>
                          <a:cs typeface="Arial" panose="020B0604020202020204" pitchFamily="34" charset="0"/>
                        </a:rPr>
                        <a:t>R38 million</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3195398"/>
                  </a:ext>
                </a:extLst>
              </a:tr>
              <a:tr h="321831">
                <a:tc>
                  <a:txBody>
                    <a:bodyPr/>
                    <a:lstStyle/>
                    <a:p>
                      <a:pPr marL="0" lvl="0" indent="0" algn="just">
                        <a:lnSpc>
                          <a:spcPct val="150000"/>
                        </a:lnSpc>
                        <a:spcAft>
                          <a:spcPts val="0"/>
                        </a:spcAft>
                        <a:buFont typeface="+mj-lt"/>
                        <a:buNone/>
                      </a:pPr>
                      <a:r>
                        <a:rPr lang="en-GB" sz="1300" dirty="0" smtClean="0">
                          <a:effectLst/>
                          <a:latin typeface="Arial" panose="020B0604020202020204" pitchFamily="34" charset="0"/>
                          <a:ea typeface="Batang"/>
                          <a:cs typeface="Arial" panose="020B0604020202020204" pitchFamily="34" charset="0"/>
                        </a:rPr>
                        <a:t>8</a:t>
                      </a:r>
                      <a:r>
                        <a:rPr lang="en-GB" sz="1300" dirty="0">
                          <a:effectLst/>
                          <a:latin typeface="Arial" panose="020B0604020202020204" pitchFamily="34" charset="0"/>
                          <a:ea typeface="Batang"/>
                          <a:cs typeface="Arial" panose="020B0604020202020204" pitchFamily="34" charset="0"/>
                        </a:rPr>
                        <a:t> </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a:effectLst/>
                          <a:latin typeface="Arial" panose="020B0604020202020204" pitchFamily="34" charset="0"/>
                          <a:ea typeface="Batang"/>
                          <a:cs typeface="Arial" panose="020B0604020202020204" pitchFamily="34" charset="0"/>
                        </a:rPr>
                        <a:t>Western Cape</a:t>
                      </a:r>
                      <a:endParaRPr lang="en-ZA" sz="13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dirty="0">
                          <a:effectLst/>
                          <a:latin typeface="Arial" panose="020B0604020202020204" pitchFamily="34" charset="0"/>
                          <a:ea typeface="Batang"/>
                          <a:cs typeface="Arial" panose="020B0604020202020204" pitchFamily="34" charset="0"/>
                        </a:rPr>
                        <a:t>Provision and transportation of livestock feed</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300" dirty="0">
                          <a:effectLst/>
                          <a:latin typeface="Arial" panose="020B0604020202020204" pitchFamily="34" charset="0"/>
                          <a:ea typeface="Batang"/>
                          <a:cs typeface="Arial" panose="020B0604020202020204" pitchFamily="34" charset="0"/>
                        </a:rPr>
                        <a:t>R12 million</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58240654"/>
                  </a:ext>
                </a:extLst>
              </a:tr>
              <a:tr h="365968">
                <a:tc gridSpan="3">
                  <a:txBody>
                    <a:bodyPr/>
                    <a:lstStyle/>
                    <a:p>
                      <a:pPr algn="just">
                        <a:lnSpc>
                          <a:spcPct val="150000"/>
                        </a:lnSpc>
                        <a:spcAft>
                          <a:spcPts val="0"/>
                        </a:spcAft>
                      </a:pPr>
                      <a:r>
                        <a:rPr lang="en-GB" sz="1300" b="1" dirty="0">
                          <a:effectLst/>
                          <a:latin typeface="Arial" panose="020B0604020202020204" pitchFamily="34" charset="0"/>
                          <a:ea typeface="Batang"/>
                          <a:cs typeface="Arial" panose="020B0604020202020204" pitchFamily="34" charset="0"/>
                        </a:rPr>
                        <a:t>Total amount</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a:txBody>
                    <a:bodyPr/>
                    <a:lstStyle/>
                    <a:p>
                      <a:pPr algn="just">
                        <a:lnSpc>
                          <a:spcPct val="150000"/>
                        </a:lnSpc>
                        <a:spcAft>
                          <a:spcPts val="0"/>
                        </a:spcAft>
                      </a:pPr>
                      <a:r>
                        <a:rPr lang="en-GB" sz="1300" b="1" dirty="0">
                          <a:effectLst/>
                          <a:latin typeface="Arial" panose="020B0604020202020204" pitchFamily="34" charset="0"/>
                          <a:ea typeface="Batang"/>
                          <a:cs typeface="Arial" panose="020B0604020202020204" pitchFamily="34" charset="0"/>
                        </a:rPr>
                        <a:t>R212 million</a:t>
                      </a:r>
                      <a:endParaRPr lang="en-ZA" sz="13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3130565"/>
                  </a:ext>
                </a:extLst>
              </a:tr>
            </a:tbl>
          </a:graphicData>
        </a:graphic>
      </p:graphicFrame>
    </p:spTree>
    <p:extLst>
      <p:ext uri="{BB962C8B-B14F-4D97-AF65-F5344CB8AC3E}">
        <p14:creationId xmlns:p14="http://schemas.microsoft.com/office/powerpoint/2010/main" xmlns="" val="3133556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3"/>
            <a:ext cx="8812435" cy="571506"/>
          </a:xfrm>
        </p:spPr>
        <p:txBody>
          <a:bodyPr/>
          <a:lstStyle/>
          <a:p>
            <a:pPr lvl="0" defTabSz="914400" eaLnBrk="1" fontAlgn="auto" hangingPunct="1">
              <a:lnSpc>
                <a:spcPct val="100000"/>
              </a:lnSpc>
              <a:spcBef>
                <a:spcPct val="20000"/>
              </a:spcBef>
              <a:spcAft>
                <a:spcPts val="0"/>
              </a:spcAft>
              <a:buSzPct val="70000"/>
              <a:defRPr/>
            </a:pPr>
            <a:r>
              <a:rPr lang="en-US" sz="2000" dirty="0">
                <a:solidFill>
                  <a:schemeClr val="accent2"/>
                </a:solidFill>
              </a:rPr>
              <a:t>8</a:t>
            </a:r>
            <a:r>
              <a:rPr lang="en-US" sz="2000" dirty="0" smtClean="0">
                <a:solidFill>
                  <a:schemeClr val="accent2"/>
                </a:solidFill>
              </a:rPr>
              <a:t>. </a:t>
            </a:r>
            <a:r>
              <a:rPr lang="en-US" sz="2000" dirty="0">
                <a:solidFill>
                  <a:srgbClr val="ED7D31"/>
                </a:solidFill>
                <a:ea typeface="+mn-ea"/>
              </a:rPr>
              <a:t>Long-Term drought intervention measures to be considered for implementation</a:t>
            </a:r>
            <a:endParaRPr lang="en-ZA" sz="2000" dirty="0">
              <a:solidFill>
                <a:srgbClr val="ED7D31"/>
              </a:solidFill>
              <a:ea typeface="+mn-ea"/>
            </a:endParaRP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22</a:t>
            </a:fld>
            <a:endParaRPr lang="en-US" altLang="en-US" dirty="0"/>
          </a:p>
        </p:txBody>
      </p:sp>
      <p:sp>
        <p:nvSpPr>
          <p:cNvPr id="4" name="Content Placeholder 3"/>
          <p:cNvSpPr>
            <a:spLocks noGrp="1"/>
          </p:cNvSpPr>
          <p:nvPr>
            <p:ph sz="quarter" idx="13"/>
          </p:nvPr>
        </p:nvSpPr>
        <p:spPr>
          <a:xfrm>
            <a:off x="163082" y="688139"/>
            <a:ext cx="8812434" cy="5949279"/>
          </a:xfrm>
        </p:spPr>
        <p:txBody>
          <a:bodyPr/>
          <a:lstStyle/>
          <a:p>
            <a:pPr algn="just">
              <a:lnSpc>
                <a:spcPct val="100000"/>
              </a:lnSpc>
              <a:spcAft>
                <a:spcPts val="1200"/>
              </a:spcAft>
            </a:pPr>
            <a:r>
              <a:rPr lang="en-US" dirty="0" smtClean="0">
                <a:ea typeface="Batang"/>
              </a:rPr>
              <a:t>Note should be taken that the long term drought interventions and strategies are to be led by each organ of state with the support of amongst others, Department of Cooperative Governance Municipal Infrastructure Grant; Municipal Infrastructure Support Agency; National Disaster Management Centre and Back to Basics </a:t>
            </a:r>
            <a:r>
              <a:rPr lang="en-US" dirty="0" err="1" smtClean="0">
                <a:ea typeface="Batang"/>
              </a:rPr>
              <a:t>programme</a:t>
            </a:r>
            <a:r>
              <a:rPr lang="en-US" dirty="0" smtClean="0">
                <a:ea typeface="Batang"/>
              </a:rPr>
              <a:t> including other organs of state. </a:t>
            </a:r>
          </a:p>
          <a:p>
            <a:pPr algn="just">
              <a:lnSpc>
                <a:spcPct val="100000"/>
              </a:lnSpc>
              <a:spcAft>
                <a:spcPts val="1200"/>
              </a:spcAft>
            </a:pPr>
            <a:r>
              <a:rPr lang="en-US" dirty="0" smtClean="0">
                <a:ea typeface="Batang"/>
              </a:rPr>
              <a:t>The following long-term intervention measures are being implemented during drought: </a:t>
            </a:r>
          </a:p>
          <a:p>
            <a:pPr marL="342900" lvl="0" indent="-342900" algn="just">
              <a:lnSpc>
                <a:spcPct val="100000"/>
              </a:lnSpc>
              <a:spcAft>
                <a:spcPts val="0"/>
              </a:spcAft>
              <a:buFont typeface="Symbol" panose="05050102010706020507" pitchFamily="18" charset="2"/>
              <a:buChar char=""/>
            </a:pPr>
            <a:r>
              <a:rPr lang="en-GB" dirty="0">
                <a:ea typeface="Batang"/>
              </a:rPr>
              <a:t>Implementation of water harvesting within urban and rural areas, i.e. building packages that includes static tanks to harvest water. The project is implemented in some provinces such as </a:t>
            </a:r>
            <a:r>
              <a:rPr lang="en-GB" dirty="0" smtClean="0">
                <a:ea typeface="Batang"/>
              </a:rPr>
              <a:t>the Eastern </a:t>
            </a:r>
            <a:r>
              <a:rPr lang="en-GB" dirty="0">
                <a:ea typeface="Batang"/>
              </a:rPr>
              <a:t>Cape and KwaZulu-Natal.</a:t>
            </a:r>
            <a:endParaRPr lang="en-ZA" dirty="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n-GB" dirty="0">
                <a:ea typeface="Batang"/>
              </a:rPr>
              <a:t>Preservation, rehabilitation and protection of ecological infrastructure such as wetlands, estuaries, etc. for water harvesting.</a:t>
            </a:r>
            <a:endParaRPr lang="en-ZA" dirty="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n-GB" dirty="0">
                <a:ea typeface="Batang"/>
              </a:rPr>
              <a:t> Eradication of illegal water use, e.g. enforcement in the river systems.</a:t>
            </a:r>
            <a:endParaRPr lang="en-ZA" dirty="0">
              <a:ea typeface="Times New Roman" panose="02020603050405020304" pitchFamily="18" charset="0"/>
            </a:endParaRPr>
          </a:p>
          <a:p>
            <a:pPr marL="342900" lvl="0" indent="-342900" algn="just">
              <a:lnSpc>
                <a:spcPct val="100000"/>
              </a:lnSpc>
              <a:spcAft>
                <a:spcPts val="0"/>
              </a:spcAft>
              <a:buFont typeface="Symbol" panose="05050102010706020507" pitchFamily="18" charset="2"/>
              <a:buChar char=""/>
            </a:pPr>
            <a:r>
              <a:rPr lang="en-GB" dirty="0">
                <a:ea typeface="Batang"/>
              </a:rPr>
              <a:t>Desilting of dams and canals, where feasible.</a:t>
            </a:r>
            <a:endParaRPr lang="en-ZA" dirty="0">
              <a:ea typeface="Times New Roman" panose="02020603050405020304" pitchFamily="18" charset="0"/>
            </a:endParaRPr>
          </a:p>
          <a:p>
            <a:pPr algn="just">
              <a:lnSpc>
                <a:spcPct val="100000"/>
              </a:lnSpc>
              <a:spcAft>
                <a:spcPts val="1200"/>
              </a:spcAft>
            </a:pPr>
            <a:endParaRPr lang="en-US" dirty="0" smtClean="0">
              <a:ea typeface="Batang"/>
            </a:endParaRPr>
          </a:p>
          <a:p>
            <a:pPr algn="just" defTabSz="457200" eaLnBrk="1" hangingPunct="1">
              <a:lnSpc>
                <a:spcPct val="150000"/>
              </a:lnSpc>
              <a:spcBef>
                <a:spcPct val="0"/>
              </a:spcBef>
              <a:spcAft>
                <a:spcPts val="600"/>
              </a:spcAft>
            </a:pPr>
            <a:endParaRPr lang="en-ZA" sz="2400" dirty="0" smtClean="0">
              <a:solidFill>
                <a:srgbClr val="000000"/>
              </a:solidFill>
              <a:ea typeface="ＭＳ Ｐゴシック" charset="-128"/>
            </a:endParaRPr>
          </a:p>
          <a:p>
            <a:pPr algn="just" defTabSz="457200" eaLnBrk="1" hangingPunct="1">
              <a:lnSpc>
                <a:spcPct val="150000"/>
              </a:lnSpc>
              <a:spcBef>
                <a:spcPct val="0"/>
              </a:spcBef>
              <a:spcAft>
                <a:spcPts val="600"/>
              </a:spcAft>
            </a:pPr>
            <a:endParaRPr lang="en-ZA" sz="2400" dirty="0" smtClean="0">
              <a:solidFill>
                <a:srgbClr val="000000"/>
              </a:solidFill>
              <a:ea typeface="ＭＳ Ｐゴシック" charset="-128"/>
            </a:endParaRPr>
          </a:p>
          <a:p>
            <a:pPr algn="just" defTabSz="457200" eaLnBrk="1" hangingPunct="1">
              <a:lnSpc>
                <a:spcPct val="150000"/>
              </a:lnSpc>
              <a:spcBef>
                <a:spcPct val="0"/>
              </a:spcBef>
              <a:spcAft>
                <a:spcPts val="600"/>
              </a:spcAft>
            </a:pPr>
            <a:endParaRPr lang="en-ZA" sz="2400" dirty="0">
              <a:solidFill>
                <a:srgbClr val="000000"/>
              </a:solidFill>
              <a:ea typeface="ＭＳ Ｐゴシック" charset="-128"/>
            </a:endParaRPr>
          </a:p>
          <a:p>
            <a:pPr marL="0" lvl="0" indent="0" algn="just" defTabSz="914400">
              <a:lnSpc>
                <a:spcPct val="100000"/>
              </a:lnSpc>
              <a:spcBef>
                <a:spcPct val="20000"/>
              </a:spcBef>
              <a:buNone/>
            </a:pPr>
            <a:endParaRPr lang="en-ZA" sz="2400" kern="0" dirty="0"/>
          </a:p>
          <a:p>
            <a:pPr marL="0" indent="0" algn="just">
              <a:buNone/>
            </a:pPr>
            <a:endParaRPr lang="en-ZA" sz="2400" i="1" u="sng" dirty="0">
              <a:solidFill>
                <a:prstClr val="black"/>
              </a:solidFill>
              <a:latin typeface="Arial" charset="0"/>
              <a:ea typeface="ＭＳ Ｐゴシック" charset="-128"/>
              <a:cs typeface="Arial" charset="0"/>
            </a:endParaRPr>
          </a:p>
          <a:p>
            <a:pPr marL="0" indent="0" algn="just">
              <a:buNone/>
            </a:pPr>
            <a:endParaRPr lang="en-ZA" sz="2400" dirty="0"/>
          </a:p>
        </p:txBody>
      </p:sp>
    </p:spTree>
    <p:extLst>
      <p:ext uri="{BB962C8B-B14F-4D97-AF65-F5344CB8AC3E}">
        <p14:creationId xmlns:p14="http://schemas.microsoft.com/office/powerpoint/2010/main" xmlns="" val="3805880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3"/>
            <a:ext cx="8812435" cy="792088"/>
          </a:xfrm>
        </p:spPr>
        <p:txBody>
          <a:bodyPr/>
          <a:lstStyle/>
          <a:p>
            <a:r>
              <a:rPr lang="en-US" sz="2000" dirty="0" smtClean="0">
                <a:solidFill>
                  <a:srgbClr val="ED7D31"/>
                </a:solidFill>
              </a:rPr>
              <a:t>8. </a:t>
            </a:r>
            <a:r>
              <a:rPr lang="en-US" sz="2000" dirty="0">
                <a:solidFill>
                  <a:srgbClr val="ED7D31"/>
                </a:solidFill>
              </a:rPr>
              <a:t>Long-Term drought intervention measures to be considered for </a:t>
            </a:r>
            <a:r>
              <a:rPr lang="en-US" sz="2000" dirty="0" smtClean="0">
                <a:solidFill>
                  <a:srgbClr val="ED7D31"/>
                </a:solidFill>
              </a:rPr>
              <a:t>implementation. Cont…</a:t>
            </a:r>
            <a:endParaRPr lang="en-ZA" dirty="0">
              <a:solidFill>
                <a:schemeClr val="accent2"/>
              </a:solidFill>
            </a:endParaRP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23</a:t>
            </a:fld>
            <a:endParaRPr lang="en-US" altLang="en-US" dirty="0"/>
          </a:p>
        </p:txBody>
      </p:sp>
      <p:sp>
        <p:nvSpPr>
          <p:cNvPr id="4" name="Content Placeholder 3"/>
          <p:cNvSpPr>
            <a:spLocks noGrp="1"/>
          </p:cNvSpPr>
          <p:nvPr>
            <p:ph sz="quarter" idx="13"/>
          </p:nvPr>
        </p:nvSpPr>
        <p:spPr>
          <a:xfrm>
            <a:off x="179512" y="908721"/>
            <a:ext cx="8812434" cy="5719224"/>
          </a:xfrm>
        </p:spPr>
        <p:txBody>
          <a:bodyPr/>
          <a:lstStyle/>
          <a:p>
            <a:pPr marL="342900" lvl="0" indent="-342900" algn="just">
              <a:lnSpc>
                <a:spcPct val="150000"/>
              </a:lnSpc>
              <a:spcAft>
                <a:spcPts val="0"/>
              </a:spcAft>
              <a:buFont typeface="Symbol" panose="05050102010706020507" pitchFamily="18" charset="2"/>
              <a:buChar char=""/>
            </a:pPr>
            <a:r>
              <a:rPr lang="en-GB" dirty="0" smtClean="0">
                <a:ea typeface="Batang"/>
              </a:rPr>
              <a:t>Building </a:t>
            </a:r>
            <a:r>
              <a:rPr lang="en-GB" dirty="0">
                <a:ea typeface="Batang"/>
              </a:rPr>
              <a:t>of dams </a:t>
            </a:r>
            <a:r>
              <a:rPr lang="en-GB" dirty="0" smtClean="0">
                <a:ea typeface="Batang"/>
              </a:rPr>
              <a:t>to </a:t>
            </a:r>
            <a:r>
              <a:rPr lang="en-GB" dirty="0">
                <a:ea typeface="Batang"/>
              </a:rPr>
              <a:t>avoid water </a:t>
            </a:r>
            <a:r>
              <a:rPr lang="en-GB" dirty="0" smtClean="0">
                <a:ea typeface="Batang"/>
              </a:rPr>
              <a:t>losses.</a:t>
            </a:r>
            <a:endParaRPr lang="en-ZA" dirty="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dirty="0" smtClean="0">
                <a:solidFill>
                  <a:srgbClr val="000000"/>
                </a:solidFill>
                <a:ea typeface="MS PGothic" panose="020B0600070205080204" pitchFamily="34" charset="-128"/>
              </a:rPr>
              <a:t>Encouragement of </a:t>
            </a:r>
            <a:r>
              <a:rPr lang="en-US" dirty="0">
                <a:solidFill>
                  <a:srgbClr val="000000"/>
                </a:solidFill>
                <a:ea typeface="MS PGothic" panose="020B0600070205080204" pitchFamily="34" charset="-128"/>
              </a:rPr>
              <a:t>water ‘buffering’ through improved land management practices.</a:t>
            </a:r>
            <a:endParaRPr lang="en-ZA" dirty="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dirty="0">
                <a:solidFill>
                  <a:srgbClr val="000000"/>
                </a:solidFill>
                <a:ea typeface="MS PGothic" panose="020B0600070205080204" pitchFamily="34" charset="-128"/>
              </a:rPr>
              <a:t>Review </a:t>
            </a:r>
            <a:r>
              <a:rPr lang="en-US" dirty="0" smtClean="0">
                <a:solidFill>
                  <a:srgbClr val="000000"/>
                </a:solidFill>
                <a:ea typeface="MS PGothic" panose="020B0600070205080204" pitchFamily="34" charset="-128"/>
              </a:rPr>
              <a:t>of requirements </a:t>
            </a:r>
            <a:r>
              <a:rPr lang="en-US" dirty="0">
                <a:solidFill>
                  <a:srgbClr val="000000"/>
                </a:solidFill>
                <a:ea typeface="MS PGothic" panose="020B0600070205080204" pitchFamily="34" charset="-128"/>
              </a:rPr>
              <a:t>for non-consumptive water uses, considering re-use of grey water, etc.</a:t>
            </a:r>
            <a:endParaRPr lang="en-ZA" dirty="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dirty="0">
                <a:solidFill>
                  <a:srgbClr val="000000"/>
                </a:solidFill>
                <a:ea typeface="MS PGothic" panose="020B0600070205080204" pitchFamily="34" charset="-128"/>
              </a:rPr>
              <a:t>Investment in new technologies, improving water </a:t>
            </a:r>
            <a:r>
              <a:rPr lang="en-US" dirty="0" err="1">
                <a:solidFill>
                  <a:srgbClr val="000000"/>
                </a:solidFill>
                <a:ea typeface="MS PGothic" panose="020B0600070205080204" pitchFamily="34" charset="-128"/>
              </a:rPr>
              <a:t>utilisation</a:t>
            </a:r>
            <a:r>
              <a:rPr lang="en-US" dirty="0">
                <a:solidFill>
                  <a:srgbClr val="000000"/>
                </a:solidFill>
                <a:ea typeface="MS PGothic" panose="020B0600070205080204" pitchFamily="34" charset="-128"/>
              </a:rPr>
              <a:t> and productivity.</a:t>
            </a:r>
            <a:endParaRPr lang="en-ZA" dirty="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dirty="0">
                <a:solidFill>
                  <a:srgbClr val="000000"/>
                </a:solidFill>
                <a:ea typeface="MS PGothic" panose="020B0600070205080204" pitchFamily="34" charset="-128"/>
              </a:rPr>
              <a:t>Intensive promotion of, and support to all projects under the Water Conservation and Water Demand Management </a:t>
            </a:r>
            <a:r>
              <a:rPr lang="en-US" dirty="0" err="1">
                <a:solidFill>
                  <a:srgbClr val="000000"/>
                </a:solidFill>
                <a:ea typeface="MS PGothic" panose="020B0600070205080204" pitchFamily="34" charset="-128"/>
              </a:rPr>
              <a:t>programmes</a:t>
            </a:r>
            <a:r>
              <a:rPr lang="en-US" dirty="0">
                <a:solidFill>
                  <a:srgbClr val="000000"/>
                </a:solidFill>
                <a:ea typeface="MS PGothic" panose="020B0600070205080204" pitchFamily="34" charset="-128"/>
              </a:rPr>
              <a:t> like the Drop-a-Block campaign and the War on Leaks projects as managed by Water Services Authorities.</a:t>
            </a:r>
            <a:endParaRPr lang="en-ZA" dirty="0">
              <a:ea typeface="Times New Roman" panose="02020603050405020304" pitchFamily="18" charset="0"/>
            </a:endParaRPr>
          </a:p>
          <a:p>
            <a:pPr algn="just" defTabSz="457200" eaLnBrk="1" hangingPunct="1">
              <a:lnSpc>
                <a:spcPct val="150000"/>
              </a:lnSpc>
              <a:spcBef>
                <a:spcPct val="0"/>
              </a:spcBef>
              <a:spcAft>
                <a:spcPts val="600"/>
              </a:spcAft>
            </a:pPr>
            <a:endParaRPr lang="en-ZA" sz="2400" dirty="0" smtClean="0">
              <a:solidFill>
                <a:srgbClr val="000000"/>
              </a:solidFill>
              <a:ea typeface="ＭＳ Ｐゴシック" charset="-128"/>
            </a:endParaRPr>
          </a:p>
          <a:p>
            <a:pPr algn="just" defTabSz="457200" eaLnBrk="1" hangingPunct="1">
              <a:lnSpc>
                <a:spcPct val="150000"/>
              </a:lnSpc>
              <a:spcBef>
                <a:spcPct val="0"/>
              </a:spcBef>
              <a:spcAft>
                <a:spcPts val="600"/>
              </a:spcAft>
            </a:pPr>
            <a:endParaRPr lang="en-ZA" sz="2400" dirty="0" smtClean="0">
              <a:solidFill>
                <a:srgbClr val="000000"/>
              </a:solidFill>
              <a:ea typeface="ＭＳ Ｐゴシック" charset="-128"/>
            </a:endParaRPr>
          </a:p>
          <a:p>
            <a:pPr algn="just" defTabSz="457200" eaLnBrk="1" hangingPunct="1">
              <a:lnSpc>
                <a:spcPct val="150000"/>
              </a:lnSpc>
              <a:spcBef>
                <a:spcPct val="0"/>
              </a:spcBef>
              <a:spcAft>
                <a:spcPts val="600"/>
              </a:spcAft>
            </a:pPr>
            <a:endParaRPr lang="en-ZA" sz="2400" dirty="0">
              <a:solidFill>
                <a:srgbClr val="000000"/>
              </a:solidFill>
              <a:ea typeface="ＭＳ Ｐゴシック" charset="-128"/>
            </a:endParaRPr>
          </a:p>
          <a:p>
            <a:pPr marL="0" lvl="0" indent="0" algn="just" defTabSz="914400">
              <a:lnSpc>
                <a:spcPct val="100000"/>
              </a:lnSpc>
              <a:spcBef>
                <a:spcPct val="20000"/>
              </a:spcBef>
              <a:buNone/>
            </a:pPr>
            <a:endParaRPr lang="en-ZA" sz="2400" kern="0" dirty="0"/>
          </a:p>
          <a:p>
            <a:pPr marL="0" indent="0" algn="just">
              <a:buNone/>
            </a:pPr>
            <a:endParaRPr lang="en-ZA" sz="2400" i="1" u="sng" dirty="0">
              <a:solidFill>
                <a:prstClr val="black"/>
              </a:solidFill>
              <a:latin typeface="Arial" charset="0"/>
              <a:ea typeface="ＭＳ Ｐゴシック" charset="-128"/>
              <a:cs typeface="Arial" charset="0"/>
            </a:endParaRPr>
          </a:p>
          <a:p>
            <a:pPr marL="0" indent="0" algn="just">
              <a:buNone/>
            </a:pPr>
            <a:endParaRPr lang="en-ZA" sz="2400" dirty="0"/>
          </a:p>
        </p:txBody>
      </p:sp>
    </p:spTree>
    <p:extLst>
      <p:ext uri="{BB962C8B-B14F-4D97-AF65-F5344CB8AC3E}">
        <p14:creationId xmlns:p14="http://schemas.microsoft.com/office/powerpoint/2010/main" xmlns="" val="1080079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3"/>
            <a:ext cx="8812435" cy="792088"/>
          </a:xfrm>
        </p:spPr>
        <p:txBody>
          <a:bodyPr/>
          <a:lstStyle/>
          <a:p>
            <a:r>
              <a:rPr lang="en-US" sz="2000" dirty="0" smtClean="0">
                <a:solidFill>
                  <a:srgbClr val="ED7D31"/>
                </a:solidFill>
              </a:rPr>
              <a:t>8. </a:t>
            </a:r>
            <a:r>
              <a:rPr lang="en-US" sz="2000" dirty="0">
                <a:solidFill>
                  <a:srgbClr val="ED7D31"/>
                </a:solidFill>
              </a:rPr>
              <a:t>Long-Term drought intervention measures to be considered for implementation. Cont…</a:t>
            </a:r>
            <a:endParaRPr lang="en-ZA"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24</a:t>
            </a:fld>
            <a:endParaRPr lang="en-US" altLang="en-US" dirty="0"/>
          </a:p>
        </p:txBody>
      </p:sp>
      <p:sp>
        <p:nvSpPr>
          <p:cNvPr id="4" name="Content Placeholder 3"/>
          <p:cNvSpPr>
            <a:spLocks noGrp="1"/>
          </p:cNvSpPr>
          <p:nvPr>
            <p:ph sz="quarter" idx="13"/>
          </p:nvPr>
        </p:nvSpPr>
        <p:spPr>
          <a:xfrm>
            <a:off x="179513" y="1052736"/>
            <a:ext cx="8812434" cy="5805264"/>
          </a:xfrm>
        </p:spPr>
        <p:txBody>
          <a:bodyPr/>
          <a:lstStyle/>
          <a:p>
            <a:pPr marL="342900" lvl="0" indent="-342900" algn="just">
              <a:lnSpc>
                <a:spcPct val="150000"/>
              </a:lnSpc>
              <a:spcAft>
                <a:spcPts val="0"/>
              </a:spcAft>
              <a:buFont typeface="Symbol" panose="05050102010706020507" pitchFamily="18" charset="2"/>
              <a:buChar char=""/>
            </a:pPr>
            <a:r>
              <a:rPr lang="en-US" dirty="0" smtClean="0">
                <a:solidFill>
                  <a:srgbClr val="000000"/>
                </a:solidFill>
                <a:ea typeface="MS PGothic" panose="020B0600070205080204" pitchFamily="34" charset="-128"/>
              </a:rPr>
              <a:t>Repair </a:t>
            </a:r>
            <a:r>
              <a:rPr lang="en-US" dirty="0">
                <a:solidFill>
                  <a:srgbClr val="000000"/>
                </a:solidFill>
                <a:ea typeface="MS PGothic" panose="020B0600070205080204" pitchFamily="34" charset="-128"/>
              </a:rPr>
              <a:t>of water infrastructure within the Water Service Authority areas.</a:t>
            </a:r>
            <a:endParaRPr lang="en-ZA" dirty="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dirty="0">
                <a:solidFill>
                  <a:srgbClr val="000000"/>
                </a:solidFill>
                <a:ea typeface="MS PGothic" panose="020B0600070205080204" pitchFamily="34" charset="-128"/>
              </a:rPr>
              <a:t>Support and coordinate protective works to safeguard springs and open water resources.</a:t>
            </a:r>
            <a:endParaRPr lang="en-ZA" dirty="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US" dirty="0">
                <a:solidFill>
                  <a:srgbClr val="000000"/>
                </a:solidFill>
                <a:ea typeface="MS PGothic" panose="020B0600070205080204" pitchFamily="34" charset="-128"/>
              </a:rPr>
              <a:t>Eradication of alien plants that consume more water through the Working for Water </a:t>
            </a:r>
            <a:r>
              <a:rPr lang="en-US" dirty="0" smtClean="0">
                <a:solidFill>
                  <a:srgbClr val="000000"/>
                </a:solidFill>
                <a:ea typeface="MS PGothic" panose="020B0600070205080204" pitchFamily="34" charset="-128"/>
              </a:rPr>
              <a:t>(</a:t>
            </a:r>
            <a:r>
              <a:rPr lang="en-US" dirty="0" err="1" smtClean="0">
                <a:solidFill>
                  <a:srgbClr val="000000"/>
                </a:solidFill>
                <a:ea typeface="MS PGothic" panose="020B0600070205080204" pitchFamily="34" charset="-128"/>
              </a:rPr>
              <a:t>WfW</a:t>
            </a:r>
            <a:r>
              <a:rPr lang="en-US" dirty="0" smtClean="0">
                <a:solidFill>
                  <a:srgbClr val="000000"/>
                </a:solidFill>
                <a:ea typeface="MS PGothic" panose="020B0600070205080204" pitchFamily="34" charset="-128"/>
              </a:rPr>
              <a:t>) </a:t>
            </a:r>
            <a:r>
              <a:rPr lang="en-US" dirty="0" err="1" smtClean="0">
                <a:solidFill>
                  <a:srgbClr val="000000"/>
                </a:solidFill>
                <a:ea typeface="MS PGothic" panose="020B0600070205080204" pitchFamily="34" charset="-128"/>
              </a:rPr>
              <a:t>programme</a:t>
            </a:r>
            <a:r>
              <a:rPr lang="en-US" dirty="0" smtClean="0">
                <a:solidFill>
                  <a:srgbClr val="000000"/>
                </a:solidFill>
                <a:ea typeface="MS PGothic" panose="020B0600070205080204" pitchFamily="34" charset="-128"/>
              </a:rPr>
              <a:t>.</a:t>
            </a:r>
          </a:p>
          <a:p>
            <a:pPr marL="342900" lvl="0" indent="-342900" algn="just">
              <a:lnSpc>
                <a:spcPct val="150000"/>
              </a:lnSpc>
              <a:spcAft>
                <a:spcPts val="0"/>
              </a:spcAft>
              <a:buFont typeface="Symbol" panose="05050102010706020507" pitchFamily="18" charset="2"/>
              <a:buChar char=""/>
            </a:pPr>
            <a:r>
              <a:rPr lang="en-US" dirty="0" smtClean="0">
                <a:solidFill>
                  <a:srgbClr val="000000"/>
                </a:solidFill>
                <a:ea typeface="ＭＳ Ｐゴシック" charset="-128"/>
              </a:rPr>
              <a:t>Improved </a:t>
            </a:r>
            <a:r>
              <a:rPr lang="en-US" dirty="0">
                <a:solidFill>
                  <a:srgbClr val="000000"/>
                </a:solidFill>
                <a:ea typeface="ＭＳ Ｐゴシック" charset="-128"/>
              </a:rPr>
              <a:t>monitoring and new monitoring systems for resource status, quality and </a:t>
            </a:r>
            <a:r>
              <a:rPr lang="en-US" dirty="0" smtClean="0">
                <a:solidFill>
                  <a:srgbClr val="000000"/>
                </a:solidFill>
                <a:ea typeface="ＭＳ Ｐゴシック" charset="-128"/>
              </a:rPr>
              <a:t>use.</a:t>
            </a:r>
          </a:p>
          <a:p>
            <a:pPr marL="342900" lvl="0" indent="-342900" algn="just">
              <a:lnSpc>
                <a:spcPct val="150000"/>
              </a:lnSpc>
              <a:spcAft>
                <a:spcPts val="0"/>
              </a:spcAft>
              <a:buFont typeface="Symbol" panose="05050102010706020507" pitchFamily="18" charset="2"/>
              <a:buChar char=""/>
            </a:pPr>
            <a:r>
              <a:rPr lang="en-US" dirty="0" smtClean="0">
                <a:solidFill>
                  <a:srgbClr val="000000"/>
                </a:solidFill>
                <a:ea typeface="ＭＳ Ｐゴシック" charset="-128"/>
              </a:rPr>
              <a:t>Review </a:t>
            </a:r>
            <a:r>
              <a:rPr lang="en-US" dirty="0">
                <a:solidFill>
                  <a:srgbClr val="000000"/>
                </a:solidFill>
                <a:ea typeface="ＭＳ Ｐゴシック" charset="-128"/>
              </a:rPr>
              <a:t>of water management practices and institutional arrangements.</a:t>
            </a:r>
          </a:p>
          <a:p>
            <a:pPr marL="0" lvl="0" indent="0" algn="just">
              <a:lnSpc>
                <a:spcPct val="150000"/>
              </a:lnSpc>
              <a:spcAft>
                <a:spcPts val="0"/>
              </a:spcAft>
              <a:buNone/>
            </a:pPr>
            <a:endParaRPr lang="en-US" dirty="0">
              <a:solidFill>
                <a:srgbClr val="000000"/>
              </a:solidFill>
              <a:ea typeface="ＭＳ Ｐゴシック" charset="-128"/>
            </a:endParaRPr>
          </a:p>
          <a:p>
            <a:pPr marL="342900" lvl="0" indent="-342900" algn="just">
              <a:lnSpc>
                <a:spcPct val="100000"/>
              </a:lnSpc>
              <a:spcAft>
                <a:spcPts val="0"/>
              </a:spcAft>
              <a:buFont typeface="Symbol" panose="05050102010706020507" pitchFamily="18" charset="2"/>
              <a:buChar char=""/>
            </a:pPr>
            <a:endParaRPr lang="en-ZA" dirty="0">
              <a:ea typeface="Times New Roman" panose="02020603050405020304" pitchFamily="18" charset="0"/>
            </a:endParaRPr>
          </a:p>
          <a:p>
            <a:pPr algn="just" defTabSz="457200" eaLnBrk="1" hangingPunct="1">
              <a:lnSpc>
                <a:spcPct val="150000"/>
              </a:lnSpc>
              <a:spcBef>
                <a:spcPct val="0"/>
              </a:spcBef>
              <a:spcAft>
                <a:spcPts val="600"/>
              </a:spcAft>
            </a:pPr>
            <a:endParaRPr lang="en-ZA" sz="2400" dirty="0" smtClean="0">
              <a:solidFill>
                <a:srgbClr val="000000"/>
              </a:solidFill>
              <a:ea typeface="ＭＳ Ｐゴシック" charset="-128"/>
            </a:endParaRPr>
          </a:p>
          <a:p>
            <a:pPr algn="just" defTabSz="457200" eaLnBrk="1" hangingPunct="1">
              <a:lnSpc>
                <a:spcPct val="150000"/>
              </a:lnSpc>
              <a:spcBef>
                <a:spcPct val="0"/>
              </a:spcBef>
              <a:spcAft>
                <a:spcPts val="600"/>
              </a:spcAft>
            </a:pPr>
            <a:endParaRPr lang="en-ZA" sz="2400" dirty="0" smtClean="0">
              <a:solidFill>
                <a:srgbClr val="000000"/>
              </a:solidFill>
              <a:ea typeface="ＭＳ Ｐゴシック" charset="-128"/>
            </a:endParaRPr>
          </a:p>
          <a:p>
            <a:pPr algn="just" defTabSz="457200" eaLnBrk="1" hangingPunct="1">
              <a:lnSpc>
                <a:spcPct val="150000"/>
              </a:lnSpc>
              <a:spcBef>
                <a:spcPct val="0"/>
              </a:spcBef>
              <a:spcAft>
                <a:spcPts val="600"/>
              </a:spcAft>
            </a:pPr>
            <a:endParaRPr lang="en-ZA" sz="2400" dirty="0">
              <a:solidFill>
                <a:srgbClr val="000000"/>
              </a:solidFill>
              <a:ea typeface="ＭＳ Ｐゴシック" charset="-128"/>
            </a:endParaRPr>
          </a:p>
          <a:p>
            <a:pPr marL="0" lvl="0" indent="0" algn="just" defTabSz="914400">
              <a:lnSpc>
                <a:spcPct val="100000"/>
              </a:lnSpc>
              <a:spcBef>
                <a:spcPct val="20000"/>
              </a:spcBef>
              <a:buNone/>
            </a:pPr>
            <a:endParaRPr lang="en-ZA" sz="2400" kern="0" dirty="0"/>
          </a:p>
          <a:p>
            <a:pPr marL="0" indent="0" algn="just">
              <a:buNone/>
            </a:pPr>
            <a:endParaRPr lang="en-ZA" sz="2400" i="1" u="sng" dirty="0">
              <a:solidFill>
                <a:prstClr val="black"/>
              </a:solidFill>
              <a:latin typeface="Arial" charset="0"/>
              <a:ea typeface="ＭＳ Ｐゴシック" charset="-128"/>
              <a:cs typeface="Arial" charset="0"/>
            </a:endParaRPr>
          </a:p>
          <a:p>
            <a:pPr marL="0" indent="0" algn="just">
              <a:buNone/>
            </a:pPr>
            <a:endParaRPr lang="en-ZA" sz="2400" dirty="0"/>
          </a:p>
        </p:txBody>
      </p:sp>
    </p:spTree>
    <p:extLst>
      <p:ext uri="{BB962C8B-B14F-4D97-AF65-F5344CB8AC3E}">
        <p14:creationId xmlns:p14="http://schemas.microsoft.com/office/powerpoint/2010/main" xmlns="" val="2451615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886700" cy="908298"/>
          </a:xfrm>
        </p:spPr>
        <p:txBody>
          <a:bodyPr/>
          <a:lstStyle/>
          <a:p>
            <a:r>
              <a:rPr lang="en-GB" sz="2000" dirty="0" smtClean="0">
                <a:solidFill>
                  <a:schemeClr val="accent2"/>
                </a:solidFill>
                <a:ea typeface="Batang"/>
              </a:rPr>
              <a:t>9. Strategies implemented to address the Western Cape Province drought situation</a:t>
            </a:r>
            <a:endParaRPr lang="en-ZA" sz="2000" dirty="0">
              <a:solidFill>
                <a:schemeClr val="accent2"/>
              </a:solidFill>
            </a:endParaRP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25</a:t>
            </a:fld>
            <a:endParaRPr lang="en-US" altLang="en-US" dirty="0"/>
          </a:p>
        </p:txBody>
      </p:sp>
      <p:sp>
        <p:nvSpPr>
          <p:cNvPr id="4" name="Content Placeholder 3"/>
          <p:cNvSpPr>
            <a:spLocks noGrp="1"/>
          </p:cNvSpPr>
          <p:nvPr>
            <p:ph sz="quarter" idx="13"/>
          </p:nvPr>
        </p:nvSpPr>
        <p:spPr>
          <a:xfrm>
            <a:off x="179511" y="1268760"/>
            <a:ext cx="8335839" cy="4824536"/>
          </a:xfrm>
        </p:spPr>
        <p:txBody>
          <a:bodyPr/>
          <a:lstStyle/>
          <a:p>
            <a:pPr algn="just">
              <a:lnSpc>
                <a:spcPct val="150000"/>
              </a:lnSpc>
              <a:spcAft>
                <a:spcPts val="0"/>
              </a:spcAft>
              <a:buFont typeface="Wingdings" charset="2"/>
              <a:buChar char="q"/>
            </a:pPr>
            <a:r>
              <a:rPr lang="en-GB" dirty="0">
                <a:ea typeface="Batang"/>
              </a:rPr>
              <a:t>The following strategies are being put in place to address the water scarcity and drought situation in the province</a:t>
            </a:r>
            <a:r>
              <a:rPr lang="en-GB" dirty="0" smtClean="0">
                <a:ea typeface="Batang"/>
              </a:rPr>
              <a:t>:</a:t>
            </a:r>
            <a:endParaRPr lang="en-ZA" dirty="0">
              <a:latin typeface="Times New Roman" panose="02020603050405020304" pitchFamily="18" charset="0"/>
              <a:ea typeface="Times New Roman" panose="02020603050405020304" pitchFamily="18" charset="0"/>
            </a:endParaRPr>
          </a:p>
          <a:p>
            <a:pPr algn="just">
              <a:lnSpc>
                <a:spcPct val="150000"/>
              </a:lnSpc>
              <a:spcAft>
                <a:spcPts val="0"/>
              </a:spcAft>
              <a:buFont typeface="Courier New" charset="0"/>
              <a:buChar char="o"/>
            </a:pPr>
            <a:r>
              <a:rPr lang="en-GB" dirty="0" smtClean="0">
                <a:ea typeface="Batang"/>
              </a:rPr>
              <a:t> Implementation </a:t>
            </a:r>
            <a:r>
              <a:rPr lang="en-GB" dirty="0">
                <a:ea typeface="Batang"/>
              </a:rPr>
              <a:t>of by-laws to enforce water restrictions. Currently the </a:t>
            </a:r>
            <a:r>
              <a:rPr lang="en-GB" dirty="0" smtClean="0">
                <a:ea typeface="Batang"/>
              </a:rPr>
              <a:t> City </a:t>
            </a:r>
            <a:r>
              <a:rPr lang="en-GB" dirty="0">
                <a:ea typeface="Batang"/>
              </a:rPr>
              <a:t>of Cape Town has instituted Level 5 water restrictions to all users whereby the failure to comply constitutes an offence in terms of the City of Cape Town’s By Laws:</a:t>
            </a:r>
            <a:endParaRPr lang="en-ZA" dirty="0">
              <a:latin typeface="Times New Roman" panose="02020603050405020304" pitchFamily="18" charset="0"/>
              <a:ea typeface="Times New Roman" panose="02020603050405020304" pitchFamily="18" charset="0"/>
            </a:endParaRPr>
          </a:p>
          <a:p>
            <a:pPr lvl="0" algn="just">
              <a:lnSpc>
                <a:spcPct val="150000"/>
              </a:lnSpc>
              <a:spcAft>
                <a:spcPts val="0"/>
              </a:spcAft>
              <a:buFont typeface="Courier New" charset="0"/>
              <a:buChar char="o"/>
            </a:pPr>
            <a:r>
              <a:rPr lang="en-GB" dirty="0">
                <a:ea typeface="Batang"/>
              </a:rPr>
              <a:t>Repairs of infrastructure to prevent water leakages</a:t>
            </a:r>
            <a:r>
              <a:rPr lang="en-GB" dirty="0" smtClean="0">
                <a:ea typeface="Batang"/>
              </a:rPr>
              <a:t>.</a:t>
            </a:r>
            <a:endParaRPr lang="en-ZA" dirty="0">
              <a:latin typeface="Times New Roman" panose="02020603050405020304" pitchFamily="18" charset="0"/>
              <a:ea typeface="Times New Roman" panose="02020603050405020304" pitchFamily="18" charset="0"/>
            </a:endParaRPr>
          </a:p>
          <a:p>
            <a:pPr lvl="0" algn="just">
              <a:lnSpc>
                <a:spcPct val="150000"/>
              </a:lnSpc>
              <a:spcAft>
                <a:spcPts val="0"/>
              </a:spcAft>
              <a:buFont typeface="Courier New" charset="0"/>
              <a:buChar char="o"/>
            </a:pPr>
            <a:r>
              <a:rPr lang="en-GB" dirty="0">
                <a:ea typeface="Batang"/>
              </a:rPr>
              <a:t>Awareness campaigns in the municipalities through different platforms within communities and communication mechanisms.</a:t>
            </a:r>
            <a:endParaRPr lang="en-ZA" dirty="0">
              <a:latin typeface="Times New Roman" panose="02020603050405020304" pitchFamily="18" charset="0"/>
              <a:ea typeface="Times New Roman" panose="02020603050405020304" pitchFamily="18" charset="0"/>
            </a:endParaRPr>
          </a:p>
          <a:p>
            <a:endParaRPr lang="en-ZA" dirty="0"/>
          </a:p>
        </p:txBody>
      </p:sp>
    </p:spTree>
    <p:extLst>
      <p:ext uri="{BB962C8B-B14F-4D97-AF65-F5344CB8AC3E}">
        <p14:creationId xmlns:p14="http://schemas.microsoft.com/office/powerpoint/2010/main" xmlns="" val="2782367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3"/>
            <a:ext cx="8812435" cy="792088"/>
          </a:xfrm>
        </p:spPr>
        <p:txBody>
          <a:bodyPr/>
          <a:lstStyle/>
          <a:p>
            <a:r>
              <a:rPr lang="en-US" sz="2000" dirty="0" smtClean="0">
                <a:solidFill>
                  <a:schemeClr val="accent2"/>
                </a:solidFill>
                <a:ea typeface="Batang"/>
              </a:rPr>
              <a:t>10. Progress on disbursement of the allocated emergency disaster grant totaling R74.8 million</a:t>
            </a:r>
            <a:endParaRPr lang="en-ZA" sz="2000" dirty="0">
              <a:solidFill>
                <a:schemeClr val="accent2"/>
              </a:solidFill>
            </a:endParaRP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26</a:t>
            </a:fld>
            <a:endParaRPr lang="en-US" altLang="en-US" dirty="0"/>
          </a:p>
        </p:txBody>
      </p:sp>
      <p:sp>
        <p:nvSpPr>
          <p:cNvPr id="4" name="Content Placeholder 3"/>
          <p:cNvSpPr>
            <a:spLocks noGrp="1"/>
          </p:cNvSpPr>
          <p:nvPr>
            <p:ph sz="quarter" idx="13"/>
          </p:nvPr>
        </p:nvSpPr>
        <p:spPr>
          <a:xfrm>
            <a:off x="149875" y="1052736"/>
            <a:ext cx="8812434" cy="5015580"/>
          </a:xfrm>
        </p:spPr>
        <p:txBody>
          <a:bodyPr/>
          <a:lstStyle/>
          <a:p>
            <a:pPr algn="just" defTabSz="457200" eaLnBrk="1" hangingPunct="1">
              <a:lnSpc>
                <a:spcPct val="150000"/>
              </a:lnSpc>
              <a:spcBef>
                <a:spcPct val="0"/>
              </a:spcBef>
              <a:spcAft>
                <a:spcPts val="600"/>
              </a:spcAft>
            </a:pPr>
            <a:r>
              <a:rPr lang="en-ZA" sz="1900" dirty="0" smtClean="0">
                <a:solidFill>
                  <a:srgbClr val="000000"/>
                </a:solidFill>
                <a:ea typeface="ＭＳ Ｐゴシック" charset="-128"/>
              </a:rPr>
              <a:t> The Department of Cooperative Governance</a:t>
            </a:r>
            <a:r>
              <a:rPr lang="en-GB" sz="1900" dirty="0" smtClean="0">
                <a:ea typeface="Batang"/>
              </a:rPr>
              <a:t> facilitated immediate relief funding through the National Treasury to address the immediate needs for both hydrological and agricultural drought. </a:t>
            </a:r>
          </a:p>
          <a:p>
            <a:pPr algn="just" defTabSz="457200" eaLnBrk="1" hangingPunct="1">
              <a:lnSpc>
                <a:spcPct val="150000"/>
              </a:lnSpc>
              <a:spcBef>
                <a:spcPct val="0"/>
              </a:spcBef>
              <a:spcAft>
                <a:spcPts val="600"/>
              </a:spcAft>
            </a:pPr>
            <a:r>
              <a:rPr lang="en-GB" sz="1900" dirty="0" smtClean="0">
                <a:ea typeface="Batang"/>
              </a:rPr>
              <a:t>An amount of </a:t>
            </a:r>
            <a:r>
              <a:rPr lang="en-US" sz="1900" b="1" dirty="0" smtClean="0">
                <a:solidFill>
                  <a:srgbClr val="000000"/>
                </a:solidFill>
                <a:ea typeface="Times New Roman" panose="02020603050405020304" pitchFamily="18" charset="0"/>
              </a:rPr>
              <a:t>R74 866 263</a:t>
            </a:r>
            <a:r>
              <a:rPr lang="en-US" sz="1900" dirty="0" smtClean="0">
                <a:solidFill>
                  <a:srgbClr val="000000"/>
                </a:solidFill>
                <a:ea typeface="Times New Roman" panose="02020603050405020304" pitchFamily="18" charset="0"/>
              </a:rPr>
              <a:t> (R74.8 million) was approved by the National Treasury in August 2017 to provide assistance within the affected sectors. </a:t>
            </a:r>
          </a:p>
          <a:p>
            <a:pPr algn="just" defTabSz="457200" eaLnBrk="1" hangingPunct="1">
              <a:lnSpc>
                <a:spcPct val="150000"/>
              </a:lnSpc>
              <a:spcBef>
                <a:spcPct val="0"/>
              </a:spcBef>
              <a:spcAft>
                <a:spcPts val="600"/>
              </a:spcAft>
            </a:pPr>
            <a:r>
              <a:rPr lang="en-US" sz="1900" dirty="0" smtClean="0">
                <a:solidFill>
                  <a:srgbClr val="000000"/>
                </a:solidFill>
                <a:ea typeface="Times New Roman" panose="02020603050405020304" pitchFamily="18" charset="0"/>
              </a:rPr>
              <a:t>A total of R40 million was allocated to the Western Cape Department of Agriculture for the provision and transportation of livestock feed to assist farming communities affected by drought and fires. </a:t>
            </a:r>
          </a:p>
          <a:p>
            <a:pPr algn="just" defTabSz="457200" eaLnBrk="1" hangingPunct="1">
              <a:lnSpc>
                <a:spcPct val="150000"/>
              </a:lnSpc>
              <a:spcBef>
                <a:spcPct val="0"/>
              </a:spcBef>
              <a:spcAft>
                <a:spcPts val="600"/>
              </a:spcAft>
            </a:pPr>
            <a:r>
              <a:rPr lang="en-ZA" sz="1900" u="sng" dirty="0">
                <a:ea typeface="Times New Roman" panose="02020603050405020304" pitchFamily="18" charset="0"/>
              </a:rPr>
              <a:t>The Department of Agriculture has as of 15 August 2017 also spent R59m from its own budget on provision of animal feed, assisting 4156 farmers, whereby 1684 were commercial farmers and 2472 were smallholder farmers.</a:t>
            </a:r>
            <a:endParaRPr lang="en-US" sz="1900" u="sng" dirty="0" smtClean="0">
              <a:solidFill>
                <a:srgbClr val="000000"/>
              </a:solidFill>
              <a:ea typeface="Times New Roman" panose="02020603050405020304" pitchFamily="18" charset="0"/>
            </a:endParaRPr>
          </a:p>
          <a:p>
            <a:pPr marL="0" indent="0" algn="just" defTabSz="457200" eaLnBrk="1" hangingPunct="1">
              <a:lnSpc>
                <a:spcPct val="150000"/>
              </a:lnSpc>
              <a:spcBef>
                <a:spcPct val="0"/>
              </a:spcBef>
              <a:spcAft>
                <a:spcPts val="600"/>
              </a:spcAft>
              <a:buNone/>
            </a:pPr>
            <a:endParaRPr lang="en-US" dirty="0" smtClean="0">
              <a:solidFill>
                <a:srgbClr val="000000"/>
              </a:solidFill>
              <a:ea typeface="Times New Roman" panose="02020603050405020304" pitchFamily="18" charset="0"/>
            </a:endParaRPr>
          </a:p>
          <a:p>
            <a:pPr marL="0" indent="0" algn="just" defTabSz="457200" eaLnBrk="1" hangingPunct="1">
              <a:lnSpc>
                <a:spcPct val="150000"/>
              </a:lnSpc>
              <a:spcBef>
                <a:spcPct val="0"/>
              </a:spcBef>
              <a:spcAft>
                <a:spcPts val="600"/>
              </a:spcAft>
              <a:buNone/>
            </a:pPr>
            <a:endParaRPr lang="en-ZA" sz="2400" dirty="0" smtClean="0">
              <a:solidFill>
                <a:srgbClr val="000000"/>
              </a:solidFill>
              <a:ea typeface="ＭＳ Ｐゴシック" charset="-128"/>
            </a:endParaRPr>
          </a:p>
          <a:p>
            <a:pPr algn="just" defTabSz="457200" eaLnBrk="1" hangingPunct="1">
              <a:lnSpc>
                <a:spcPct val="150000"/>
              </a:lnSpc>
              <a:spcBef>
                <a:spcPct val="0"/>
              </a:spcBef>
              <a:spcAft>
                <a:spcPts val="600"/>
              </a:spcAft>
            </a:pPr>
            <a:endParaRPr lang="en-ZA" sz="2400" dirty="0" smtClean="0">
              <a:solidFill>
                <a:srgbClr val="000000"/>
              </a:solidFill>
              <a:ea typeface="ＭＳ Ｐゴシック" charset="-128"/>
            </a:endParaRPr>
          </a:p>
          <a:p>
            <a:pPr marL="0" lvl="0" indent="0" algn="just" defTabSz="914400">
              <a:lnSpc>
                <a:spcPct val="100000"/>
              </a:lnSpc>
              <a:spcBef>
                <a:spcPct val="20000"/>
              </a:spcBef>
              <a:buNone/>
            </a:pPr>
            <a:endParaRPr lang="en-ZA" sz="2400" kern="0" dirty="0" smtClean="0"/>
          </a:p>
          <a:p>
            <a:pPr marL="0" indent="0" algn="just">
              <a:buNone/>
            </a:pPr>
            <a:endParaRPr lang="en-ZA" sz="2400" i="1" u="sng" dirty="0" smtClean="0">
              <a:solidFill>
                <a:prstClr val="black"/>
              </a:solidFill>
              <a:latin typeface="Arial" charset="0"/>
              <a:ea typeface="ＭＳ Ｐゴシック" charset="-128"/>
              <a:cs typeface="Arial" charset="0"/>
            </a:endParaRPr>
          </a:p>
          <a:p>
            <a:pPr marL="0" indent="0" algn="just">
              <a:buNone/>
            </a:pPr>
            <a:endParaRPr lang="en-ZA" sz="2400" dirty="0"/>
          </a:p>
        </p:txBody>
      </p:sp>
    </p:spTree>
    <p:extLst>
      <p:ext uri="{BB962C8B-B14F-4D97-AF65-F5344CB8AC3E}">
        <p14:creationId xmlns:p14="http://schemas.microsoft.com/office/powerpoint/2010/main" xmlns="" val="2542469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3"/>
            <a:ext cx="8812435" cy="792088"/>
          </a:xfrm>
        </p:spPr>
        <p:txBody>
          <a:bodyPr/>
          <a:lstStyle/>
          <a:p>
            <a:r>
              <a:rPr lang="en-US" sz="2000" dirty="0" smtClean="0">
                <a:solidFill>
                  <a:srgbClr val="ED7D31"/>
                </a:solidFill>
                <a:ea typeface="Batang"/>
              </a:rPr>
              <a:t>10. Progress on disbursement of the allocated emergency disaster grant totaling R74.8 million. Cont…</a:t>
            </a:r>
            <a:endParaRPr lang="en-ZA"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27</a:t>
            </a:fld>
            <a:endParaRPr lang="en-US" altLang="en-US" dirty="0"/>
          </a:p>
        </p:txBody>
      </p:sp>
      <p:sp>
        <p:nvSpPr>
          <p:cNvPr id="4" name="Content Placeholder 3"/>
          <p:cNvSpPr>
            <a:spLocks noGrp="1"/>
          </p:cNvSpPr>
          <p:nvPr>
            <p:ph sz="quarter" idx="13"/>
          </p:nvPr>
        </p:nvSpPr>
        <p:spPr>
          <a:xfrm>
            <a:off x="179513" y="772195"/>
            <a:ext cx="8812434" cy="5949279"/>
          </a:xfrm>
        </p:spPr>
        <p:txBody>
          <a:bodyPr/>
          <a:lstStyle/>
          <a:p>
            <a:pPr marL="0" indent="0" algn="just" defTabSz="457200" eaLnBrk="1" hangingPunct="1">
              <a:lnSpc>
                <a:spcPct val="100000"/>
              </a:lnSpc>
              <a:spcBef>
                <a:spcPct val="0"/>
              </a:spcBef>
              <a:spcAft>
                <a:spcPts val="600"/>
              </a:spcAft>
              <a:buNone/>
            </a:pPr>
            <a:r>
              <a:rPr lang="en-ZA" dirty="0" smtClean="0">
                <a:solidFill>
                  <a:srgbClr val="000000"/>
                </a:solidFill>
                <a:ea typeface="ＭＳ Ｐゴシック" charset="-128"/>
              </a:rPr>
              <a:t>The funding was accessed from the Municipal Disaster Grant to address the below attached short term drought intervention (water projects).</a:t>
            </a:r>
            <a:endParaRPr lang="en-ZA" sz="2400" dirty="0">
              <a:solidFill>
                <a:srgbClr val="000000"/>
              </a:solidFill>
              <a:ea typeface="ＭＳ Ｐゴシック" charset="-128"/>
            </a:endParaRPr>
          </a:p>
          <a:p>
            <a:pPr marL="0" indent="0" algn="just">
              <a:buNone/>
            </a:pPr>
            <a:endParaRPr lang="en-ZA" sz="2400" dirty="0"/>
          </a:p>
        </p:txBody>
      </p:sp>
      <p:graphicFrame>
        <p:nvGraphicFramePr>
          <p:cNvPr id="5" name="Table 4"/>
          <p:cNvGraphicFramePr>
            <a:graphicFrameLocks noGrp="1"/>
          </p:cNvGraphicFramePr>
          <p:nvPr>
            <p:extLst/>
          </p:nvPr>
        </p:nvGraphicFramePr>
        <p:xfrm>
          <a:off x="204991" y="1604055"/>
          <a:ext cx="8786956" cy="4752293"/>
        </p:xfrm>
        <a:graphic>
          <a:graphicData uri="http://schemas.openxmlformats.org/drawingml/2006/table">
            <a:tbl>
              <a:tblPr firstRow="1" firstCol="1" bandRow="1"/>
              <a:tblGrid>
                <a:gridCol w="566900">
                  <a:extLst>
                    <a:ext uri="{9D8B030D-6E8A-4147-A177-3AD203B41FA5}">
                      <a16:colId xmlns:a16="http://schemas.microsoft.com/office/drawing/2014/main" xmlns="" val="1822059228"/>
                    </a:ext>
                  </a:extLst>
                </a:gridCol>
                <a:gridCol w="2639630">
                  <a:extLst>
                    <a:ext uri="{9D8B030D-6E8A-4147-A177-3AD203B41FA5}">
                      <a16:colId xmlns:a16="http://schemas.microsoft.com/office/drawing/2014/main" xmlns="" val="3021696980"/>
                    </a:ext>
                  </a:extLst>
                </a:gridCol>
                <a:gridCol w="3373845">
                  <a:extLst>
                    <a:ext uri="{9D8B030D-6E8A-4147-A177-3AD203B41FA5}">
                      <a16:colId xmlns:a16="http://schemas.microsoft.com/office/drawing/2014/main" xmlns="" val="3071678558"/>
                    </a:ext>
                  </a:extLst>
                </a:gridCol>
                <a:gridCol w="2206581">
                  <a:extLst>
                    <a:ext uri="{9D8B030D-6E8A-4147-A177-3AD203B41FA5}">
                      <a16:colId xmlns:a16="http://schemas.microsoft.com/office/drawing/2014/main" xmlns="" val="1887816440"/>
                    </a:ext>
                  </a:extLst>
                </a:gridCol>
              </a:tblGrid>
              <a:tr h="1086491">
                <a:tc>
                  <a:txBody>
                    <a:bodyPr/>
                    <a:lstStyle/>
                    <a:p>
                      <a:pPr algn="just">
                        <a:lnSpc>
                          <a:spcPct val="115000"/>
                        </a:lnSpc>
                        <a:spcAft>
                          <a:spcPts val="0"/>
                        </a:spcAft>
                      </a:pPr>
                      <a:r>
                        <a:rPr lang="en-GB" sz="2000" b="1" dirty="0">
                          <a:effectLst/>
                          <a:latin typeface="Arial" panose="020B0604020202020204" pitchFamily="34" charset="0"/>
                          <a:ea typeface="Batang"/>
                        </a:rPr>
                        <a:t>NO</a:t>
                      </a:r>
                      <a:endParaRPr lang="en-ZA"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2000" b="1" dirty="0">
                          <a:effectLst/>
                          <a:latin typeface="Arial" panose="020B0604020202020204" pitchFamily="34" charset="0"/>
                          <a:ea typeface="Batang"/>
                        </a:rPr>
                        <a:t>MUNICIPALITIES</a:t>
                      </a:r>
                      <a:endParaRPr lang="en-ZA"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2000" b="1" dirty="0">
                          <a:effectLst/>
                          <a:latin typeface="Arial" panose="020B0604020202020204" pitchFamily="34" charset="0"/>
                          <a:ea typeface="Batang"/>
                        </a:rPr>
                        <a:t>PROJECTS</a:t>
                      </a:r>
                      <a:endParaRPr lang="en-ZA"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2000" b="1">
                          <a:effectLst/>
                          <a:latin typeface="Arial" panose="020B0604020202020204" pitchFamily="34" charset="0"/>
                          <a:ea typeface="Batang"/>
                        </a:rPr>
                        <a:t>AMOUNT</a:t>
                      </a:r>
                      <a:endParaRPr lang="en-ZA" sz="200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GB" sz="2000" b="1">
                          <a:effectLst/>
                          <a:latin typeface="Arial" panose="020B0604020202020204" pitchFamily="34" charset="0"/>
                          <a:ea typeface="Batang"/>
                        </a:rPr>
                        <a:t>(September 2017)</a:t>
                      </a:r>
                      <a:endParaRPr lang="en-ZA"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1264618056"/>
                  </a:ext>
                </a:extLst>
              </a:tr>
              <a:tr h="1086491">
                <a:tc>
                  <a:txBody>
                    <a:bodyPr/>
                    <a:lstStyle/>
                    <a:p>
                      <a:pPr marL="342900" lvl="0" indent="-342900" algn="just">
                        <a:lnSpc>
                          <a:spcPct val="115000"/>
                        </a:lnSpc>
                        <a:spcAft>
                          <a:spcPts val="0"/>
                        </a:spcAft>
                        <a:buFont typeface="+mj-lt"/>
                        <a:buAutoNum type="arabicPeriod"/>
                      </a:pPr>
                      <a:r>
                        <a:rPr lang="en-GB" sz="2000" b="1">
                          <a:effectLst/>
                          <a:latin typeface="Arial" panose="020B0604020202020204" pitchFamily="34" charset="0"/>
                          <a:ea typeface="Batang"/>
                        </a:rPr>
                        <a:t> </a:t>
                      </a:r>
                      <a:endParaRPr lang="en-ZA"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2000">
                          <a:effectLst/>
                          <a:latin typeface="Arial" panose="020B0604020202020204" pitchFamily="34" charset="0"/>
                          <a:ea typeface="Batang"/>
                        </a:rPr>
                        <a:t>City of Cape Town</a:t>
                      </a:r>
                      <a:endParaRPr lang="en-ZA"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2000" dirty="0">
                          <a:effectLst/>
                          <a:latin typeface="Arial" panose="020B0604020202020204" pitchFamily="34" charset="0"/>
                          <a:ea typeface="Batang"/>
                        </a:rPr>
                        <a:t>Drilling of boreholes and installation of water pumps and pipelines</a:t>
                      </a:r>
                      <a:endParaRPr lang="en-ZA"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2000">
                          <a:effectLst/>
                          <a:latin typeface="Arial" panose="020B0604020202020204" pitchFamily="34" charset="0"/>
                          <a:ea typeface="Batang"/>
                        </a:rPr>
                        <a:t>R20.8 million</a:t>
                      </a:r>
                      <a:endParaRPr lang="en-ZA"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3901325548"/>
                  </a:ext>
                </a:extLst>
              </a:tr>
              <a:tr h="1086491">
                <a:tc>
                  <a:txBody>
                    <a:bodyPr/>
                    <a:lstStyle/>
                    <a:p>
                      <a:pPr marL="0" lvl="0" indent="0" algn="just">
                        <a:lnSpc>
                          <a:spcPct val="115000"/>
                        </a:lnSpc>
                        <a:spcAft>
                          <a:spcPts val="0"/>
                        </a:spcAft>
                        <a:buFont typeface="+mj-lt"/>
                        <a:buNone/>
                      </a:pPr>
                      <a:r>
                        <a:rPr lang="en-GB" sz="2000" b="1" dirty="0" smtClean="0">
                          <a:effectLst/>
                          <a:latin typeface="Arial" panose="020B0604020202020204" pitchFamily="34" charset="0"/>
                          <a:ea typeface="Batang"/>
                        </a:rPr>
                        <a:t>2.</a:t>
                      </a:r>
                      <a:r>
                        <a:rPr lang="en-GB" sz="2000" b="1" dirty="0">
                          <a:effectLst/>
                          <a:latin typeface="Arial" panose="020B0604020202020204" pitchFamily="34" charset="0"/>
                          <a:ea typeface="Batang"/>
                        </a:rPr>
                        <a:t> </a:t>
                      </a:r>
                      <a:endParaRPr lang="en-ZA"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2000">
                          <a:effectLst/>
                          <a:latin typeface="Arial" panose="020B0604020202020204" pitchFamily="34" charset="0"/>
                          <a:ea typeface="Batang"/>
                        </a:rPr>
                        <a:t>Bitou Local Municipality</a:t>
                      </a:r>
                      <a:endParaRPr lang="en-ZA"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2000" dirty="0">
                          <a:effectLst/>
                          <a:latin typeface="Arial" panose="020B0604020202020204" pitchFamily="34" charset="0"/>
                          <a:ea typeface="Batang"/>
                        </a:rPr>
                        <a:t>Drilling of boreholes and installation of water pumps and pipelines</a:t>
                      </a:r>
                      <a:endParaRPr lang="en-ZA"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2000">
                          <a:effectLst/>
                          <a:latin typeface="Arial" panose="020B0604020202020204" pitchFamily="34" charset="0"/>
                          <a:ea typeface="Batang"/>
                        </a:rPr>
                        <a:t>R10.9 million</a:t>
                      </a:r>
                      <a:endParaRPr lang="en-ZA"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3847650118"/>
                  </a:ext>
                </a:extLst>
              </a:tr>
              <a:tr h="1086491">
                <a:tc>
                  <a:txBody>
                    <a:bodyPr/>
                    <a:lstStyle/>
                    <a:p>
                      <a:pPr marL="0" lvl="0" indent="0" algn="just">
                        <a:lnSpc>
                          <a:spcPct val="115000"/>
                        </a:lnSpc>
                        <a:spcAft>
                          <a:spcPts val="0"/>
                        </a:spcAft>
                        <a:buFont typeface="+mj-lt"/>
                        <a:buNone/>
                      </a:pPr>
                      <a:r>
                        <a:rPr lang="en-GB" sz="2000" b="1" dirty="0" smtClean="0">
                          <a:effectLst/>
                          <a:latin typeface="Arial" panose="020B0604020202020204" pitchFamily="34" charset="0"/>
                          <a:ea typeface="Batang"/>
                        </a:rPr>
                        <a:t>3.</a:t>
                      </a:r>
                      <a:r>
                        <a:rPr lang="en-GB" sz="2000" b="1" dirty="0">
                          <a:effectLst/>
                          <a:latin typeface="Arial" panose="020B0604020202020204" pitchFamily="34" charset="0"/>
                          <a:ea typeface="Batang"/>
                        </a:rPr>
                        <a:t> </a:t>
                      </a:r>
                      <a:endParaRPr lang="en-ZA"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2000">
                          <a:effectLst/>
                          <a:latin typeface="Arial" panose="020B0604020202020204" pitchFamily="34" charset="0"/>
                          <a:ea typeface="Batang"/>
                        </a:rPr>
                        <a:t>Theewaterskloof Local Municipality</a:t>
                      </a:r>
                      <a:endParaRPr lang="en-ZA"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2000" dirty="0">
                          <a:effectLst/>
                          <a:latin typeface="Arial" panose="020B0604020202020204" pitchFamily="34" charset="0"/>
                          <a:ea typeface="Batang"/>
                        </a:rPr>
                        <a:t>Drilling of boreholes and installation of water pumps and pipelines</a:t>
                      </a:r>
                      <a:endParaRPr lang="en-ZA"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2000" dirty="0">
                          <a:effectLst/>
                          <a:latin typeface="Arial" panose="020B0604020202020204" pitchFamily="34" charset="0"/>
                          <a:ea typeface="Batang"/>
                        </a:rPr>
                        <a:t>R3.1 million</a:t>
                      </a:r>
                      <a:endParaRPr lang="en-ZA"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2538648999"/>
                  </a:ext>
                </a:extLst>
              </a:tr>
              <a:tr h="406329">
                <a:tc gridSpan="3">
                  <a:txBody>
                    <a:bodyPr/>
                    <a:lstStyle/>
                    <a:p>
                      <a:pPr algn="just">
                        <a:lnSpc>
                          <a:spcPct val="115000"/>
                        </a:lnSpc>
                        <a:spcAft>
                          <a:spcPts val="0"/>
                        </a:spcAft>
                      </a:pPr>
                      <a:r>
                        <a:rPr lang="en-GB" sz="2000" b="1" dirty="0">
                          <a:effectLst/>
                          <a:latin typeface="Arial" panose="020B0604020202020204" pitchFamily="34" charset="0"/>
                          <a:ea typeface="Batang"/>
                        </a:rPr>
                        <a:t>Total:</a:t>
                      </a:r>
                      <a:endParaRPr lang="en-ZA"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hMerge="1">
                  <a:txBody>
                    <a:bodyPr/>
                    <a:lstStyle/>
                    <a:p>
                      <a:endParaRPr lang="en-ZA"/>
                    </a:p>
                  </a:txBody>
                  <a:tcPr/>
                </a:tc>
                <a:tc hMerge="1">
                  <a:txBody>
                    <a:bodyPr/>
                    <a:lstStyle/>
                    <a:p>
                      <a:endParaRPr lang="en-ZA"/>
                    </a:p>
                  </a:txBody>
                  <a:tcPr/>
                </a:tc>
                <a:tc>
                  <a:txBody>
                    <a:bodyPr/>
                    <a:lstStyle/>
                    <a:p>
                      <a:pPr algn="just">
                        <a:lnSpc>
                          <a:spcPct val="115000"/>
                        </a:lnSpc>
                        <a:spcAft>
                          <a:spcPts val="0"/>
                        </a:spcAft>
                      </a:pPr>
                      <a:r>
                        <a:rPr lang="en-GB" sz="2000" b="1" dirty="0">
                          <a:effectLst/>
                          <a:latin typeface="Arial" panose="020B0604020202020204" pitchFamily="34" charset="0"/>
                          <a:ea typeface="Batang"/>
                        </a:rPr>
                        <a:t>R34.8 million</a:t>
                      </a:r>
                      <a:endParaRPr lang="en-ZA"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3961382973"/>
                  </a:ext>
                </a:extLst>
              </a:tr>
            </a:tbl>
          </a:graphicData>
        </a:graphic>
      </p:graphicFrame>
    </p:spTree>
    <p:extLst>
      <p:ext uri="{BB962C8B-B14F-4D97-AF65-F5344CB8AC3E}">
        <p14:creationId xmlns:p14="http://schemas.microsoft.com/office/powerpoint/2010/main" xmlns="" val="137885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3"/>
            <a:ext cx="8812435" cy="792088"/>
          </a:xfrm>
        </p:spPr>
        <p:txBody>
          <a:bodyPr/>
          <a:lstStyle/>
          <a:p>
            <a:r>
              <a:rPr lang="en-US" sz="2000" dirty="0" smtClean="0">
                <a:solidFill>
                  <a:srgbClr val="ED7D31"/>
                </a:solidFill>
                <a:ea typeface="Batang"/>
              </a:rPr>
              <a:t>10. Progress on disbursement of the allocated emergency disaster grant totaling </a:t>
            </a:r>
            <a:r>
              <a:rPr lang="en-US" sz="2000" dirty="0">
                <a:solidFill>
                  <a:srgbClr val="ED7D31"/>
                </a:solidFill>
                <a:ea typeface="Batang"/>
              </a:rPr>
              <a:t>R</a:t>
            </a:r>
            <a:r>
              <a:rPr lang="en-US" sz="2000" dirty="0" smtClean="0">
                <a:solidFill>
                  <a:srgbClr val="ED7D31"/>
                </a:solidFill>
                <a:ea typeface="Batang"/>
              </a:rPr>
              <a:t>74 million. Cont…</a:t>
            </a:r>
            <a:endParaRPr lang="en-ZA" dirty="0"/>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28</a:t>
            </a:fld>
            <a:endParaRPr lang="en-US" altLang="en-US" dirty="0"/>
          </a:p>
        </p:txBody>
      </p:sp>
      <p:sp>
        <p:nvSpPr>
          <p:cNvPr id="4" name="Content Placeholder 3"/>
          <p:cNvSpPr>
            <a:spLocks noGrp="1"/>
          </p:cNvSpPr>
          <p:nvPr>
            <p:ph sz="quarter" idx="13"/>
          </p:nvPr>
        </p:nvSpPr>
        <p:spPr>
          <a:xfrm>
            <a:off x="179512" y="908721"/>
            <a:ext cx="8812434" cy="5949279"/>
          </a:xfrm>
        </p:spPr>
        <p:txBody>
          <a:bodyPr/>
          <a:lstStyle/>
          <a:p>
            <a:pPr algn="just" defTabSz="457200" eaLnBrk="1" hangingPunct="1">
              <a:lnSpc>
                <a:spcPct val="100000"/>
              </a:lnSpc>
              <a:spcBef>
                <a:spcPct val="0"/>
              </a:spcBef>
              <a:spcAft>
                <a:spcPts val="600"/>
              </a:spcAft>
            </a:pPr>
            <a:r>
              <a:rPr lang="en-ZA" dirty="0" smtClean="0">
                <a:solidFill>
                  <a:srgbClr val="000000"/>
                </a:solidFill>
                <a:ea typeface="ＭＳ Ｐゴシック" charset="-128"/>
              </a:rPr>
              <a:t>Of the R74.8 million, the Department of Agriculture was allocated an amount of R40 million from the Provincial Disaster Grant to address the short-term needs within the sector. </a:t>
            </a:r>
          </a:p>
          <a:p>
            <a:pPr algn="just" defTabSz="457200" eaLnBrk="1" hangingPunct="1">
              <a:lnSpc>
                <a:spcPct val="150000"/>
              </a:lnSpc>
              <a:spcBef>
                <a:spcPct val="0"/>
              </a:spcBef>
              <a:spcAft>
                <a:spcPts val="600"/>
              </a:spcAft>
            </a:pPr>
            <a:endParaRPr lang="en-ZA" sz="2400" dirty="0">
              <a:solidFill>
                <a:srgbClr val="000000"/>
              </a:solidFill>
              <a:ea typeface="ＭＳ Ｐゴシック" charset="-128"/>
            </a:endParaRPr>
          </a:p>
          <a:p>
            <a:pPr marL="0" lvl="0" indent="0" algn="just" defTabSz="914400">
              <a:lnSpc>
                <a:spcPct val="100000"/>
              </a:lnSpc>
              <a:spcBef>
                <a:spcPct val="20000"/>
              </a:spcBef>
              <a:buNone/>
            </a:pPr>
            <a:endParaRPr lang="en-ZA" sz="2400" kern="0" dirty="0"/>
          </a:p>
          <a:p>
            <a:pPr marL="0" indent="0" algn="just">
              <a:buNone/>
            </a:pPr>
            <a:endParaRPr lang="en-ZA" sz="2400" i="1" u="sng" dirty="0">
              <a:solidFill>
                <a:prstClr val="black"/>
              </a:solidFill>
              <a:latin typeface="Arial" charset="0"/>
              <a:ea typeface="ＭＳ Ｐゴシック" charset="-128"/>
              <a:cs typeface="Arial" charset="0"/>
            </a:endParaRPr>
          </a:p>
          <a:p>
            <a:pPr marL="0" indent="0" algn="just">
              <a:buNone/>
            </a:pPr>
            <a:endParaRPr lang="en-ZA" sz="2400" dirty="0"/>
          </a:p>
        </p:txBody>
      </p:sp>
      <p:graphicFrame>
        <p:nvGraphicFramePr>
          <p:cNvPr id="7" name="Table 6"/>
          <p:cNvGraphicFramePr>
            <a:graphicFrameLocks noGrp="1"/>
          </p:cNvGraphicFramePr>
          <p:nvPr>
            <p:extLst/>
          </p:nvPr>
        </p:nvGraphicFramePr>
        <p:xfrm>
          <a:off x="323527" y="2060848"/>
          <a:ext cx="8280921" cy="2088232"/>
        </p:xfrm>
        <a:graphic>
          <a:graphicData uri="http://schemas.openxmlformats.org/drawingml/2006/table">
            <a:tbl>
              <a:tblPr firstRow="1" firstCol="1" bandRow="1"/>
              <a:tblGrid>
                <a:gridCol w="864097">
                  <a:extLst>
                    <a:ext uri="{9D8B030D-6E8A-4147-A177-3AD203B41FA5}">
                      <a16:colId xmlns:a16="http://schemas.microsoft.com/office/drawing/2014/main" xmlns="" val="3200301620"/>
                    </a:ext>
                  </a:extLst>
                </a:gridCol>
                <a:gridCol w="2664296">
                  <a:extLst>
                    <a:ext uri="{9D8B030D-6E8A-4147-A177-3AD203B41FA5}">
                      <a16:colId xmlns:a16="http://schemas.microsoft.com/office/drawing/2014/main" xmlns="" val="3885601479"/>
                    </a:ext>
                  </a:extLst>
                </a:gridCol>
                <a:gridCol w="2575933">
                  <a:extLst>
                    <a:ext uri="{9D8B030D-6E8A-4147-A177-3AD203B41FA5}">
                      <a16:colId xmlns:a16="http://schemas.microsoft.com/office/drawing/2014/main" xmlns="" val="2972292199"/>
                    </a:ext>
                  </a:extLst>
                </a:gridCol>
                <a:gridCol w="2176595">
                  <a:extLst>
                    <a:ext uri="{9D8B030D-6E8A-4147-A177-3AD203B41FA5}">
                      <a16:colId xmlns:a16="http://schemas.microsoft.com/office/drawing/2014/main" xmlns="" val="338093533"/>
                    </a:ext>
                  </a:extLst>
                </a:gridCol>
              </a:tblGrid>
              <a:tr h="1471268">
                <a:tc>
                  <a:txBody>
                    <a:bodyPr/>
                    <a:lstStyle/>
                    <a:p>
                      <a:pPr algn="just">
                        <a:lnSpc>
                          <a:spcPct val="115000"/>
                        </a:lnSpc>
                        <a:spcAft>
                          <a:spcPts val="0"/>
                        </a:spcAft>
                      </a:pPr>
                      <a:r>
                        <a:rPr lang="en-GB" sz="1200" b="1" dirty="0">
                          <a:effectLst/>
                          <a:latin typeface="Arial" panose="020B0604020202020204" pitchFamily="34" charset="0"/>
                          <a:ea typeface="Batang"/>
                        </a:rPr>
                        <a:t>NO</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1200" b="1" dirty="0">
                          <a:effectLst/>
                          <a:latin typeface="Arial" panose="020B0604020202020204" pitchFamily="34" charset="0"/>
                          <a:ea typeface="Batang"/>
                        </a:rPr>
                        <a:t>PROVINCE</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1200" b="1">
                          <a:effectLst/>
                          <a:latin typeface="Arial" panose="020B0604020202020204" pitchFamily="34" charset="0"/>
                          <a:ea typeface="Batang"/>
                        </a:rPr>
                        <a:t>PROJECTS</a:t>
                      </a:r>
                      <a:endParaRPr lang="en-Z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algn="just">
                        <a:lnSpc>
                          <a:spcPct val="115000"/>
                        </a:lnSpc>
                        <a:spcAft>
                          <a:spcPts val="0"/>
                        </a:spcAft>
                      </a:pPr>
                      <a:r>
                        <a:rPr lang="en-GB" sz="1200" b="1">
                          <a:effectLst/>
                          <a:latin typeface="Arial" panose="020B0604020202020204" pitchFamily="34" charset="0"/>
                          <a:ea typeface="Batang"/>
                        </a:rPr>
                        <a:t>AMOUNT</a:t>
                      </a:r>
                      <a:endParaRPr lang="en-ZA" sz="1200">
                        <a:effectLst/>
                        <a:latin typeface="Times New Roman" panose="02020603050405020304" pitchFamily="18" charset="0"/>
                        <a:ea typeface="Times New Roman" panose="02020603050405020304" pitchFamily="18" charset="0"/>
                      </a:endParaRPr>
                    </a:p>
                    <a:p>
                      <a:pPr algn="just">
                        <a:lnSpc>
                          <a:spcPct val="115000"/>
                        </a:lnSpc>
                        <a:spcAft>
                          <a:spcPts val="0"/>
                        </a:spcAft>
                      </a:pPr>
                      <a:r>
                        <a:rPr lang="en-GB" sz="1200" b="1">
                          <a:effectLst/>
                          <a:latin typeface="Arial" panose="020B0604020202020204" pitchFamily="34" charset="0"/>
                          <a:ea typeface="Batang"/>
                        </a:rPr>
                        <a:t>(October 2016)</a:t>
                      </a:r>
                      <a:endParaRPr lang="en-Z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xmlns="" val="4059119512"/>
                  </a:ext>
                </a:extLst>
              </a:tr>
              <a:tr h="616964">
                <a:tc>
                  <a:txBody>
                    <a:bodyPr/>
                    <a:lstStyle/>
                    <a:p>
                      <a:pPr marL="342900" lvl="0" indent="-342900" algn="just">
                        <a:lnSpc>
                          <a:spcPct val="150000"/>
                        </a:lnSpc>
                        <a:spcAft>
                          <a:spcPts val="0"/>
                        </a:spcAft>
                        <a:buFont typeface="+mj-lt"/>
                        <a:buAutoNum type="arabicPeriod"/>
                      </a:pPr>
                      <a:r>
                        <a:rPr lang="en-GB" sz="1200">
                          <a:effectLst/>
                          <a:latin typeface="Arial" panose="020B0604020202020204" pitchFamily="34" charset="0"/>
                          <a:ea typeface="Batang"/>
                        </a:rPr>
                        <a:t> </a:t>
                      </a:r>
                      <a:endParaRPr lang="en-Z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00">
                          <a:effectLst/>
                          <a:latin typeface="Arial" panose="020B0604020202020204" pitchFamily="34" charset="0"/>
                          <a:ea typeface="Batang"/>
                        </a:rPr>
                        <a:t>Western Cape</a:t>
                      </a:r>
                      <a:endParaRPr lang="en-Z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00">
                          <a:effectLst/>
                          <a:latin typeface="Arial" panose="020B0604020202020204" pitchFamily="34" charset="0"/>
                          <a:ea typeface="Batang"/>
                        </a:rPr>
                        <a:t>Provision and transportation of livestock feed</a:t>
                      </a:r>
                      <a:endParaRPr lang="en-ZA"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00" dirty="0">
                          <a:effectLst/>
                          <a:latin typeface="Arial" panose="020B0604020202020204" pitchFamily="34" charset="0"/>
                          <a:ea typeface="Batang"/>
                        </a:rPr>
                        <a:t>R40 million</a:t>
                      </a: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8008068"/>
                  </a:ext>
                </a:extLst>
              </a:tr>
            </a:tbl>
          </a:graphicData>
        </a:graphic>
      </p:graphicFrame>
      <p:sp>
        <p:nvSpPr>
          <p:cNvPr id="5" name="Rectangle 4"/>
          <p:cNvSpPr/>
          <p:nvPr/>
        </p:nvSpPr>
        <p:spPr>
          <a:xfrm>
            <a:off x="179509" y="4491638"/>
            <a:ext cx="8740425" cy="1938992"/>
          </a:xfrm>
          <a:prstGeom prst="rect">
            <a:avLst/>
          </a:prstGeom>
        </p:spPr>
        <p:txBody>
          <a:bodyPr wrap="square">
            <a:spAutoFit/>
          </a:bodyPr>
          <a:lstStyle/>
          <a:p>
            <a:pPr algn="just">
              <a:lnSpc>
                <a:spcPct val="150000"/>
              </a:lnSpc>
              <a:spcAft>
                <a:spcPts val="0"/>
              </a:spcAft>
            </a:pPr>
            <a:r>
              <a:rPr lang="en-US" sz="2000" dirty="0" smtClean="0">
                <a:solidFill>
                  <a:srgbClr val="000000"/>
                </a:solidFill>
                <a:latin typeface="Arial" panose="020B0604020202020204" pitchFamily="34" charset="0"/>
                <a:ea typeface="Times New Roman" panose="02020603050405020304" pitchFamily="18" charset="0"/>
              </a:rPr>
              <a:t>NB: Disaster </a:t>
            </a:r>
            <a:r>
              <a:rPr lang="en-US" sz="2000" dirty="0">
                <a:solidFill>
                  <a:srgbClr val="000000"/>
                </a:solidFill>
                <a:latin typeface="Arial" panose="020B0604020202020204" pitchFamily="34" charset="0"/>
                <a:ea typeface="Times New Roman" panose="02020603050405020304" pitchFamily="18" charset="0"/>
              </a:rPr>
              <a:t>Grants are conditional grants, which do not cater for long-term projects, which </a:t>
            </a:r>
            <a:r>
              <a:rPr lang="en-US" sz="2000" dirty="0" smtClean="0">
                <a:solidFill>
                  <a:srgbClr val="000000"/>
                </a:solidFill>
                <a:latin typeface="Arial" panose="020B0604020202020204" pitchFamily="34" charset="0"/>
                <a:ea typeface="Times New Roman" panose="02020603050405020304" pitchFamily="18" charset="0"/>
              </a:rPr>
              <a:t>fall </a:t>
            </a:r>
            <a:r>
              <a:rPr lang="en-US" sz="2000" dirty="0">
                <a:solidFill>
                  <a:srgbClr val="000000"/>
                </a:solidFill>
                <a:latin typeface="Arial" panose="020B0604020202020204" pitchFamily="34" charset="0"/>
                <a:ea typeface="Times New Roman" panose="02020603050405020304" pitchFamily="18" charset="0"/>
              </a:rPr>
              <a:t>within other water services development </a:t>
            </a:r>
            <a:r>
              <a:rPr lang="en-US" sz="2000" dirty="0" err="1">
                <a:solidFill>
                  <a:srgbClr val="000000"/>
                </a:solidFill>
                <a:latin typeface="Arial" panose="020B0604020202020204" pitchFamily="34" charset="0"/>
                <a:ea typeface="Times New Roman" panose="02020603050405020304" pitchFamily="18" charset="0"/>
              </a:rPr>
              <a:t>programmes</a:t>
            </a:r>
            <a:r>
              <a:rPr lang="en-US" sz="2000" dirty="0">
                <a:solidFill>
                  <a:srgbClr val="000000"/>
                </a:solidFill>
                <a:latin typeface="Arial" panose="020B0604020202020204" pitchFamily="34" charset="0"/>
                <a:ea typeface="Times New Roman" panose="02020603050405020304" pitchFamily="18" charset="0"/>
              </a:rPr>
              <a:t> such as Regional Bulk Infrastructure Grant, Municipal Infrastructure Grant and Water Services Infrastructure Grant.</a:t>
            </a:r>
            <a:r>
              <a:rPr lang="en-US" sz="2000" dirty="0">
                <a:latin typeface="Arial" panose="020B0604020202020204" pitchFamily="34" charset="0"/>
                <a:ea typeface="Batang"/>
              </a:rPr>
              <a:t> </a:t>
            </a:r>
            <a:endParaRPr lang="en-ZA"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616624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116633"/>
            <a:ext cx="8812435" cy="792088"/>
          </a:xfrm>
        </p:spPr>
        <p:txBody>
          <a:bodyPr/>
          <a:lstStyle/>
          <a:p>
            <a:r>
              <a:rPr lang="en-US" sz="2000" dirty="0" smtClean="0">
                <a:solidFill>
                  <a:schemeClr val="accent2"/>
                </a:solidFill>
                <a:ea typeface="Batang"/>
              </a:rPr>
              <a:t>10. Progress on disbursement of the allocated emergency disaster grant totaling R74.8 million. Cont… </a:t>
            </a:r>
            <a:endParaRPr lang="en-ZA" sz="2000" dirty="0">
              <a:solidFill>
                <a:schemeClr val="accent2"/>
              </a:solidFill>
            </a:endParaRP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29</a:t>
            </a:fld>
            <a:endParaRPr lang="en-US" altLang="en-US" dirty="0"/>
          </a:p>
        </p:txBody>
      </p:sp>
      <p:sp>
        <p:nvSpPr>
          <p:cNvPr id="4" name="Content Placeholder 3"/>
          <p:cNvSpPr>
            <a:spLocks noGrp="1"/>
          </p:cNvSpPr>
          <p:nvPr>
            <p:ph sz="quarter" idx="13"/>
          </p:nvPr>
        </p:nvSpPr>
        <p:spPr>
          <a:xfrm>
            <a:off x="331566" y="1124744"/>
            <a:ext cx="8416898" cy="5414167"/>
          </a:xfrm>
        </p:spPr>
        <p:txBody>
          <a:bodyPr/>
          <a:lstStyle/>
          <a:p>
            <a:pPr algn="just" defTabSz="457200" eaLnBrk="1" hangingPunct="1">
              <a:lnSpc>
                <a:spcPct val="150000"/>
              </a:lnSpc>
              <a:spcBef>
                <a:spcPct val="0"/>
              </a:spcBef>
              <a:spcAft>
                <a:spcPts val="600"/>
              </a:spcAft>
            </a:pPr>
            <a:r>
              <a:rPr lang="en-ZA" sz="2400" dirty="0" smtClean="0">
                <a:solidFill>
                  <a:srgbClr val="000000"/>
                </a:solidFill>
                <a:ea typeface="ＭＳ Ｐゴシック" charset="-128"/>
              </a:rPr>
              <a:t> </a:t>
            </a:r>
            <a:r>
              <a:rPr lang="en-US" sz="1800" dirty="0" smtClean="0">
                <a:solidFill>
                  <a:srgbClr val="000000"/>
                </a:solidFill>
                <a:ea typeface="Times New Roman" panose="02020603050405020304" pitchFamily="18" charset="0"/>
              </a:rPr>
              <a:t>An </a:t>
            </a:r>
            <a:r>
              <a:rPr lang="en-US" sz="1800" dirty="0">
                <a:solidFill>
                  <a:srgbClr val="000000"/>
                </a:solidFill>
                <a:ea typeface="Times New Roman" panose="02020603050405020304" pitchFamily="18" charset="0"/>
              </a:rPr>
              <a:t>amount of R34 866 263 (R34.8 million) is for the implementation of water provision projects in </a:t>
            </a:r>
            <a:r>
              <a:rPr lang="en-US" sz="1800" dirty="0" err="1">
                <a:solidFill>
                  <a:srgbClr val="000000"/>
                </a:solidFill>
                <a:ea typeface="Times New Roman" panose="02020603050405020304" pitchFamily="18" charset="0"/>
              </a:rPr>
              <a:t>Bitou</a:t>
            </a:r>
            <a:r>
              <a:rPr lang="en-US" sz="1800" dirty="0">
                <a:solidFill>
                  <a:srgbClr val="000000"/>
                </a:solidFill>
                <a:ea typeface="Times New Roman" panose="02020603050405020304" pitchFamily="18" charset="0"/>
              </a:rPr>
              <a:t>, </a:t>
            </a:r>
            <a:r>
              <a:rPr lang="en-US" sz="1800" dirty="0" err="1">
                <a:solidFill>
                  <a:srgbClr val="000000"/>
                </a:solidFill>
                <a:ea typeface="Times New Roman" panose="02020603050405020304" pitchFamily="18" charset="0"/>
              </a:rPr>
              <a:t>Theewaterskloof</a:t>
            </a:r>
            <a:r>
              <a:rPr lang="en-US" sz="1800" dirty="0">
                <a:solidFill>
                  <a:srgbClr val="000000"/>
                </a:solidFill>
                <a:ea typeface="Times New Roman" panose="02020603050405020304" pitchFamily="18" charset="0"/>
              </a:rPr>
              <a:t> and City of Cape Town </a:t>
            </a:r>
            <a:r>
              <a:rPr lang="en-US" sz="1800" dirty="0" smtClean="0">
                <a:solidFill>
                  <a:srgbClr val="000000"/>
                </a:solidFill>
                <a:ea typeface="Times New Roman" panose="02020603050405020304" pitchFamily="18" charset="0"/>
              </a:rPr>
              <a:t>municipalities (see slide 27).</a:t>
            </a:r>
          </a:p>
          <a:p>
            <a:pPr lvl="1" algn="just" defTabSz="457200" eaLnBrk="1" hangingPunct="1">
              <a:lnSpc>
                <a:spcPct val="150000"/>
              </a:lnSpc>
              <a:spcBef>
                <a:spcPct val="0"/>
              </a:spcBef>
              <a:spcAft>
                <a:spcPts val="600"/>
              </a:spcAft>
            </a:pPr>
            <a:r>
              <a:rPr lang="en-US" sz="1800" dirty="0" err="1" smtClean="0">
                <a:solidFill>
                  <a:srgbClr val="000000"/>
                </a:solidFill>
                <a:ea typeface="Times New Roman" panose="02020603050405020304" pitchFamily="18" charset="0"/>
              </a:rPr>
              <a:t>Theewaterskloof</a:t>
            </a:r>
            <a:r>
              <a:rPr lang="en-US" sz="1800" dirty="0" smtClean="0">
                <a:solidFill>
                  <a:srgbClr val="000000"/>
                </a:solidFill>
                <a:ea typeface="Times New Roman" panose="02020603050405020304" pitchFamily="18" charset="0"/>
              </a:rPr>
              <a:t>: All projects have commenced and no invoice paid thus far hence no expenditure recorded;</a:t>
            </a:r>
          </a:p>
          <a:p>
            <a:pPr lvl="1" algn="just" defTabSz="457200" eaLnBrk="1" hangingPunct="1">
              <a:lnSpc>
                <a:spcPct val="150000"/>
              </a:lnSpc>
              <a:spcBef>
                <a:spcPct val="0"/>
              </a:spcBef>
              <a:spcAft>
                <a:spcPts val="600"/>
              </a:spcAft>
            </a:pPr>
            <a:r>
              <a:rPr lang="en-US" sz="1800" dirty="0" err="1" smtClean="0">
                <a:solidFill>
                  <a:srgbClr val="000000"/>
                </a:solidFill>
                <a:ea typeface="Times New Roman" panose="02020603050405020304" pitchFamily="18" charset="0"/>
              </a:rPr>
              <a:t>Bitou</a:t>
            </a:r>
            <a:r>
              <a:rPr lang="en-US" sz="1800" dirty="0" smtClean="0">
                <a:solidFill>
                  <a:srgbClr val="000000"/>
                </a:solidFill>
                <a:ea typeface="Times New Roman" panose="02020603050405020304" pitchFamily="18" charset="0"/>
              </a:rPr>
              <a:t>: An amount of R1 174m has been spent thus far out of R10 920m to procure control panels, drilling of a borehole in Kurland, pumps and surveying of areas for borehole drilling.</a:t>
            </a:r>
          </a:p>
          <a:p>
            <a:pPr lvl="1" algn="just" defTabSz="457200" eaLnBrk="1" hangingPunct="1">
              <a:lnSpc>
                <a:spcPct val="150000"/>
              </a:lnSpc>
              <a:spcBef>
                <a:spcPct val="0"/>
              </a:spcBef>
              <a:spcAft>
                <a:spcPts val="600"/>
              </a:spcAft>
            </a:pPr>
            <a:r>
              <a:rPr lang="en-US" sz="1800" dirty="0" smtClean="0">
                <a:solidFill>
                  <a:srgbClr val="000000"/>
                </a:solidFill>
                <a:ea typeface="Times New Roman" panose="02020603050405020304" pitchFamily="18" charset="0"/>
              </a:rPr>
              <a:t>No report yet from the City of Cape Town</a:t>
            </a:r>
          </a:p>
          <a:p>
            <a:pPr algn="just" defTabSz="457200" eaLnBrk="1" hangingPunct="1">
              <a:lnSpc>
                <a:spcPct val="150000"/>
              </a:lnSpc>
              <a:spcBef>
                <a:spcPct val="0"/>
              </a:spcBef>
              <a:spcAft>
                <a:spcPts val="600"/>
              </a:spcAft>
            </a:pPr>
            <a:r>
              <a:rPr lang="en-ZA" dirty="0" smtClean="0">
                <a:ea typeface="Times New Roman" panose="02020603050405020304" pitchFamily="18" charset="0"/>
              </a:rPr>
              <a:t>No report on the R40 million expenditure for agriculture has been received as yet.</a:t>
            </a:r>
          </a:p>
          <a:p>
            <a:pPr marL="0" indent="0" algn="just" defTabSz="457200" eaLnBrk="1" hangingPunct="1">
              <a:lnSpc>
                <a:spcPct val="150000"/>
              </a:lnSpc>
              <a:spcBef>
                <a:spcPct val="0"/>
              </a:spcBef>
              <a:spcAft>
                <a:spcPts val="600"/>
              </a:spcAft>
              <a:buNone/>
            </a:pPr>
            <a:endParaRPr lang="en-US" dirty="0">
              <a:ea typeface="Times New Roman" panose="02020603050405020304" pitchFamily="18" charset="0"/>
            </a:endParaRPr>
          </a:p>
          <a:p>
            <a:pPr algn="just" defTabSz="457200" eaLnBrk="1" hangingPunct="1">
              <a:lnSpc>
                <a:spcPct val="150000"/>
              </a:lnSpc>
              <a:spcBef>
                <a:spcPct val="0"/>
              </a:spcBef>
              <a:spcAft>
                <a:spcPts val="600"/>
              </a:spcAft>
            </a:pPr>
            <a:endParaRPr lang="en-US" dirty="0" smtClean="0">
              <a:solidFill>
                <a:srgbClr val="000000"/>
              </a:solidFill>
              <a:ea typeface="Times New Roman" panose="02020603050405020304" pitchFamily="18" charset="0"/>
            </a:endParaRPr>
          </a:p>
          <a:p>
            <a:pPr algn="just" defTabSz="457200" eaLnBrk="1" hangingPunct="1">
              <a:lnSpc>
                <a:spcPct val="150000"/>
              </a:lnSpc>
              <a:spcBef>
                <a:spcPct val="0"/>
              </a:spcBef>
              <a:spcAft>
                <a:spcPts val="600"/>
              </a:spcAft>
            </a:pPr>
            <a:endParaRPr lang="en-ZA" sz="2400" dirty="0" smtClean="0">
              <a:solidFill>
                <a:srgbClr val="000000"/>
              </a:solidFill>
              <a:ea typeface="ＭＳ Ｐゴシック" charset="-128"/>
            </a:endParaRPr>
          </a:p>
          <a:p>
            <a:pPr algn="just" defTabSz="457200" eaLnBrk="1" hangingPunct="1">
              <a:lnSpc>
                <a:spcPct val="150000"/>
              </a:lnSpc>
              <a:spcBef>
                <a:spcPct val="0"/>
              </a:spcBef>
              <a:spcAft>
                <a:spcPts val="600"/>
              </a:spcAft>
            </a:pPr>
            <a:endParaRPr lang="en-ZA" sz="2400" dirty="0">
              <a:solidFill>
                <a:srgbClr val="000000"/>
              </a:solidFill>
              <a:ea typeface="ＭＳ Ｐゴシック" charset="-128"/>
            </a:endParaRPr>
          </a:p>
          <a:p>
            <a:pPr marL="0" lvl="0" indent="0" algn="just" defTabSz="914400">
              <a:lnSpc>
                <a:spcPct val="100000"/>
              </a:lnSpc>
              <a:spcBef>
                <a:spcPct val="20000"/>
              </a:spcBef>
              <a:buNone/>
            </a:pPr>
            <a:endParaRPr lang="en-ZA" sz="2400" kern="0" dirty="0"/>
          </a:p>
          <a:p>
            <a:pPr marL="0" indent="0" algn="just">
              <a:buNone/>
            </a:pPr>
            <a:endParaRPr lang="en-ZA" sz="2400" i="1" u="sng" dirty="0">
              <a:solidFill>
                <a:prstClr val="black"/>
              </a:solidFill>
              <a:latin typeface="Arial" charset="0"/>
              <a:ea typeface="ＭＳ Ｐゴシック" charset="-128"/>
              <a:cs typeface="Arial" charset="0"/>
            </a:endParaRPr>
          </a:p>
          <a:p>
            <a:pPr marL="0" indent="0" algn="just">
              <a:buNone/>
            </a:pPr>
            <a:endParaRPr lang="en-ZA" sz="2400" dirty="0"/>
          </a:p>
        </p:txBody>
      </p:sp>
    </p:spTree>
    <p:extLst>
      <p:ext uri="{BB962C8B-B14F-4D97-AF65-F5344CB8AC3E}">
        <p14:creationId xmlns:p14="http://schemas.microsoft.com/office/powerpoint/2010/main" xmlns="" val="204144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 </a:t>
            </a:r>
            <a:r>
              <a:rPr lang="en-ZA" dirty="0" smtClean="0">
                <a:solidFill>
                  <a:schemeClr val="accent2"/>
                </a:solidFill>
              </a:rPr>
              <a:t>1. Purpose of the presentation</a:t>
            </a:r>
            <a:endParaRPr lang="en-ZA" dirty="0">
              <a:solidFill>
                <a:schemeClr val="accent2"/>
              </a:solidFill>
            </a:endParaRPr>
          </a:p>
        </p:txBody>
      </p:sp>
      <p:sp>
        <p:nvSpPr>
          <p:cNvPr id="3" name="Content Placeholder 2"/>
          <p:cNvSpPr>
            <a:spLocks noGrp="1"/>
          </p:cNvSpPr>
          <p:nvPr>
            <p:ph idx="1"/>
          </p:nvPr>
        </p:nvSpPr>
        <p:spPr/>
        <p:txBody>
          <a:bodyPr/>
          <a:lstStyle/>
          <a:p>
            <a:pPr marL="0" lvl="0" indent="0" algn="just" defTabSz="457200" eaLnBrk="1" hangingPunct="1">
              <a:lnSpc>
                <a:spcPct val="100000"/>
              </a:lnSpc>
              <a:spcBef>
                <a:spcPct val="0"/>
              </a:spcBef>
              <a:buNone/>
            </a:pPr>
            <a:r>
              <a:rPr lang="en-US" sz="2400" dirty="0">
                <a:solidFill>
                  <a:srgbClr val="000000"/>
                </a:solidFill>
                <a:latin typeface="Arial" charset="0"/>
                <a:ea typeface="ＭＳ Ｐゴシック" charset="-128"/>
                <a:cs typeface="+mn-cs"/>
              </a:rPr>
              <a:t>Provide </a:t>
            </a:r>
            <a:r>
              <a:rPr lang="en-US" sz="2400" dirty="0" smtClean="0">
                <a:solidFill>
                  <a:srgbClr val="000000"/>
                </a:solidFill>
                <a:latin typeface="Arial" charset="0"/>
                <a:ea typeface="ＭＳ Ｐゴシック" charset="-128"/>
                <a:cs typeface="+mn-cs"/>
              </a:rPr>
              <a:t>an update on:</a:t>
            </a:r>
          </a:p>
          <a:p>
            <a:pPr marL="0" lvl="0" indent="0" algn="just" defTabSz="457200" eaLnBrk="1" hangingPunct="1">
              <a:lnSpc>
                <a:spcPct val="100000"/>
              </a:lnSpc>
              <a:spcBef>
                <a:spcPct val="0"/>
              </a:spcBef>
              <a:buNone/>
            </a:pPr>
            <a:endParaRPr lang="en-US" sz="2400" dirty="0">
              <a:solidFill>
                <a:srgbClr val="000000"/>
              </a:solidFill>
              <a:latin typeface="Arial" charset="0"/>
              <a:ea typeface="ＭＳ Ｐゴシック" charset="-128"/>
              <a:cs typeface="+mn-cs"/>
            </a:endParaRPr>
          </a:p>
          <a:p>
            <a:pPr marL="342900" lvl="0" indent="-342900" algn="just" defTabSz="457200" eaLnBrk="1" hangingPunct="1">
              <a:lnSpc>
                <a:spcPct val="100000"/>
              </a:lnSpc>
              <a:spcBef>
                <a:spcPct val="0"/>
              </a:spcBef>
              <a:buFont typeface="Wingdings" charset="2"/>
              <a:buChar char="§"/>
            </a:pPr>
            <a:r>
              <a:rPr lang="en-US" sz="2400" dirty="0" smtClean="0">
                <a:solidFill>
                  <a:srgbClr val="000000"/>
                </a:solidFill>
                <a:latin typeface="Arial" charset="0"/>
                <a:ea typeface="ＭＳ Ｐゴシック" charset="-128"/>
                <a:cs typeface="+mn-cs"/>
              </a:rPr>
              <a:t>the short and long-term drought interventions and strategies put in place in the Western Cape Province</a:t>
            </a:r>
          </a:p>
          <a:p>
            <a:pPr marL="342900" lvl="0" indent="-342900" algn="just" defTabSz="457200" eaLnBrk="1" hangingPunct="1">
              <a:lnSpc>
                <a:spcPct val="100000"/>
              </a:lnSpc>
              <a:spcBef>
                <a:spcPct val="0"/>
              </a:spcBef>
              <a:buFont typeface="Wingdings" charset="2"/>
              <a:buChar char="§"/>
            </a:pPr>
            <a:endParaRPr lang="en-US" sz="2400" dirty="0" smtClean="0">
              <a:solidFill>
                <a:srgbClr val="000000"/>
              </a:solidFill>
              <a:latin typeface="Arial" charset="0"/>
              <a:ea typeface="ＭＳ Ｐゴシック" charset="-128"/>
              <a:cs typeface="+mn-cs"/>
            </a:endParaRPr>
          </a:p>
          <a:p>
            <a:pPr marL="342900" lvl="0" indent="-342900" algn="just" defTabSz="457200" eaLnBrk="1" hangingPunct="1">
              <a:lnSpc>
                <a:spcPct val="100000"/>
              </a:lnSpc>
              <a:spcBef>
                <a:spcPct val="0"/>
              </a:spcBef>
              <a:buFont typeface="Wingdings" charset="2"/>
              <a:buChar char="§"/>
            </a:pPr>
            <a:r>
              <a:rPr lang="en-US" sz="2400" dirty="0" smtClean="0">
                <a:solidFill>
                  <a:srgbClr val="000000"/>
                </a:solidFill>
                <a:latin typeface="Arial" charset="0"/>
                <a:ea typeface="ＭＳ Ｐゴシック" charset="-128"/>
                <a:cs typeface="+mn-cs"/>
              </a:rPr>
              <a:t>The  dispersal of the allocated Disaster Relief Grant</a:t>
            </a:r>
            <a:endParaRPr lang="en-US" sz="1600" b="1" dirty="0">
              <a:solidFill>
                <a:srgbClr val="000000"/>
              </a:solidFill>
              <a:latin typeface="Arial" charset="0"/>
              <a:ea typeface="ＭＳ Ｐゴシック" charset="-128"/>
              <a:cs typeface="+mn-cs"/>
            </a:endParaRPr>
          </a:p>
          <a:p>
            <a:pPr marL="0" lvl="0" indent="0" algn="just" defTabSz="457200" eaLnBrk="1" hangingPunct="1">
              <a:lnSpc>
                <a:spcPct val="100000"/>
              </a:lnSpc>
              <a:spcBef>
                <a:spcPct val="0"/>
              </a:spcBef>
              <a:buNone/>
            </a:pPr>
            <a:endParaRPr lang="en-US" sz="1600" b="1" dirty="0">
              <a:solidFill>
                <a:srgbClr val="000000"/>
              </a:solidFill>
              <a:latin typeface="Arial" charset="0"/>
              <a:ea typeface="ＭＳ Ｐゴシック" charset="-128"/>
              <a:cs typeface="+mn-cs"/>
            </a:endParaRP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a:t>
            </a:fld>
            <a:endParaRPr lang="en-US" altLang="en-US" dirty="0"/>
          </a:p>
        </p:txBody>
      </p:sp>
    </p:spTree>
    <p:extLst>
      <p:ext uri="{BB962C8B-B14F-4D97-AF65-F5344CB8AC3E}">
        <p14:creationId xmlns:p14="http://schemas.microsoft.com/office/powerpoint/2010/main" xmlns="" val="3375539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3"/>
            <a:ext cx="8304162" cy="504055"/>
          </a:xfrm>
        </p:spPr>
        <p:txBody>
          <a:bodyPr/>
          <a:lstStyle/>
          <a:p>
            <a:r>
              <a:rPr lang="en-ZA" sz="2000" dirty="0" smtClean="0">
                <a:solidFill>
                  <a:schemeClr val="accent2"/>
                </a:solidFill>
              </a:rPr>
              <a:t>11. Communication and information management</a:t>
            </a:r>
            <a:endParaRPr lang="en-ZA" sz="2000" dirty="0">
              <a:solidFill>
                <a:schemeClr val="accent2"/>
              </a:solidFill>
            </a:endParaRPr>
          </a:p>
        </p:txBody>
      </p:sp>
      <p:sp>
        <p:nvSpPr>
          <p:cNvPr id="3" name="Content Placeholder 2"/>
          <p:cNvSpPr>
            <a:spLocks noGrp="1"/>
          </p:cNvSpPr>
          <p:nvPr>
            <p:ph idx="1"/>
          </p:nvPr>
        </p:nvSpPr>
        <p:spPr>
          <a:xfrm>
            <a:off x="156704" y="980728"/>
            <a:ext cx="8519752" cy="5740747"/>
          </a:xfrm>
        </p:spPr>
        <p:txBody>
          <a:bodyPr/>
          <a:lstStyle/>
          <a:p>
            <a:pPr marL="342900" lvl="0" indent="-342900" algn="just" defTabSz="457200">
              <a:lnSpc>
                <a:spcPct val="150000"/>
              </a:lnSpc>
              <a:spcBef>
                <a:spcPct val="0"/>
              </a:spcBef>
              <a:buFont typeface="Arial" panose="020B0604020202020204" pitchFamily="34" charset="0"/>
              <a:buChar char="•"/>
              <a:defRPr/>
            </a:pPr>
            <a:r>
              <a:rPr lang="en-US" dirty="0" smtClean="0">
                <a:solidFill>
                  <a:srgbClr val="000000"/>
                </a:solidFill>
                <a:latin typeface="Arial" charset="0"/>
                <a:ea typeface="ＭＳ Ｐゴシック" charset="-128"/>
              </a:rPr>
              <a:t>Communicators continues to coordinate key messages from all sectors and ensure that they are communicated through one platform.</a:t>
            </a:r>
          </a:p>
          <a:p>
            <a:pPr marL="285750" lvl="0" indent="-285750" algn="just" defTabSz="457200">
              <a:lnSpc>
                <a:spcPct val="150000"/>
              </a:lnSpc>
              <a:spcBef>
                <a:spcPct val="0"/>
              </a:spcBef>
              <a:buFont typeface="Arial" panose="020B0604020202020204" pitchFamily="34" charset="0"/>
              <a:buChar char="•"/>
              <a:defRPr/>
            </a:pPr>
            <a:r>
              <a:rPr lang="en-US" dirty="0">
                <a:ea typeface="Batang"/>
              </a:rPr>
              <a:t>The NDMC through the NJDCC continues monitoring the drought and water scarcity situation within the country with specific emphasis to the Western Cape Province, Eastern Cape and Northern Cape Provinces that are the most affected. </a:t>
            </a:r>
            <a:endParaRPr lang="en-US" dirty="0" smtClean="0">
              <a:ea typeface="Batang"/>
            </a:endParaRPr>
          </a:p>
          <a:p>
            <a:pPr marL="285750" lvl="0" indent="-285750" algn="just" defTabSz="457200">
              <a:lnSpc>
                <a:spcPct val="150000"/>
              </a:lnSpc>
              <a:spcBef>
                <a:spcPct val="0"/>
              </a:spcBef>
              <a:buFont typeface="Arial" panose="020B0604020202020204" pitchFamily="34" charset="0"/>
              <a:buChar char="•"/>
              <a:defRPr/>
            </a:pPr>
            <a:r>
              <a:rPr lang="en-US" dirty="0" smtClean="0">
                <a:ea typeface="Batang"/>
              </a:rPr>
              <a:t>The </a:t>
            </a:r>
            <a:r>
              <a:rPr lang="en-US" dirty="0">
                <a:ea typeface="Batang"/>
              </a:rPr>
              <a:t>Western Cape will be monitored since the SAWS weather report painted a bleak picture for the province with regard to rainfall forecast. </a:t>
            </a:r>
            <a:endParaRPr lang="en-US" dirty="0" smtClean="0">
              <a:ea typeface="Batang"/>
            </a:endParaRPr>
          </a:p>
          <a:p>
            <a:pPr marL="285750" lvl="0" indent="-285750" algn="just" defTabSz="457200">
              <a:lnSpc>
                <a:spcPct val="150000"/>
              </a:lnSpc>
              <a:spcBef>
                <a:spcPct val="0"/>
              </a:spcBef>
              <a:buFont typeface="Arial" panose="020B0604020202020204" pitchFamily="34" charset="0"/>
              <a:buChar char="•"/>
              <a:defRPr/>
            </a:pPr>
            <a:r>
              <a:rPr lang="en-US" dirty="0" smtClean="0">
                <a:ea typeface="Batang"/>
              </a:rPr>
              <a:t>The </a:t>
            </a:r>
            <a:r>
              <a:rPr lang="en-US" dirty="0">
                <a:ea typeface="Batang"/>
              </a:rPr>
              <a:t>NJDCC continues encouraging an integrated approach whereby all relevant affected organs of state provide support to the province to ensure maximization of resources </a:t>
            </a:r>
            <a:r>
              <a:rPr lang="en-US" dirty="0" smtClean="0">
                <a:ea typeface="Batang"/>
              </a:rPr>
              <a:t>and </a:t>
            </a:r>
            <a:r>
              <a:rPr lang="en-US" dirty="0">
                <a:ea typeface="Batang"/>
              </a:rPr>
              <a:t>avoid duplication of efforts. </a:t>
            </a:r>
            <a:endParaRPr lang="en-US" dirty="0">
              <a:solidFill>
                <a:srgbClr val="000000"/>
              </a:solidFill>
              <a:latin typeface="Arial" charset="0"/>
              <a:ea typeface="ＭＳ Ｐゴシック" charset="-128"/>
            </a:endParaRPr>
          </a:p>
          <a:p>
            <a:endParaRPr lang="en-ZA" dirty="0"/>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30</a:t>
            </a:fld>
            <a:endParaRPr lang="en-US" altLang="en-US" dirty="0"/>
          </a:p>
        </p:txBody>
      </p:sp>
    </p:spTree>
    <p:extLst>
      <p:ext uri="{BB962C8B-B14F-4D97-AF65-F5344CB8AC3E}">
        <p14:creationId xmlns:p14="http://schemas.microsoft.com/office/powerpoint/2010/main" xmlns="" val="447179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15" y="-2714"/>
            <a:ext cx="8335838" cy="551720"/>
          </a:xfrm>
        </p:spPr>
        <p:txBody>
          <a:bodyPr/>
          <a:lstStyle/>
          <a:p>
            <a:r>
              <a:rPr lang="en-ZA" sz="2000" dirty="0" smtClean="0">
                <a:solidFill>
                  <a:schemeClr val="accent2"/>
                </a:solidFill>
              </a:rPr>
              <a:t>12. Conclusion</a:t>
            </a:r>
            <a:endParaRPr lang="en-ZA" sz="2000" dirty="0">
              <a:solidFill>
                <a:schemeClr val="accent2"/>
              </a:solidFill>
            </a:endParaRP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31</a:t>
            </a:fld>
            <a:endParaRPr lang="en-US" altLang="en-US" dirty="0"/>
          </a:p>
        </p:txBody>
      </p:sp>
      <p:sp>
        <p:nvSpPr>
          <p:cNvPr id="4" name="Content Placeholder 3"/>
          <p:cNvSpPr>
            <a:spLocks noGrp="1"/>
          </p:cNvSpPr>
          <p:nvPr>
            <p:ph sz="quarter" idx="13"/>
          </p:nvPr>
        </p:nvSpPr>
        <p:spPr>
          <a:xfrm>
            <a:off x="339516" y="559314"/>
            <a:ext cx="8408948" cy="6162160"/>
          </a:xfrm>
        </p:spPr>
        <p:txBody>
          <a:bodyPr/>
          <a:lstStyle/>
          <a:p>
            <a:pPr marL="0" lvl="1" indent="0" algn="just" defTabSz="457200">
              <a:lnSpc>
                <a:spcPct val="150000"/>
              </a:lnSpc>
              <a:spcBef>
                <a:spcPts val="0"/>
              </a:spcBef>
            </a:pPr>
            <a:r>
              <a:rPr lang="en-US" dirty="0" smtClean="0"/>
              <a:t> </a:t>
            </a:r>
            <a:r>
              <a:rPr lang="en-US" sz="1900" dirty="0" smtClean="0"/>
              <a:t>The Inter-Ministerial Task Team (IMTT) on Drought and Water Scarcity meets regularly to monitor trends with disaster risk reduction and management and also pay special attention to the management of the drought response and recovery.</a:t>
            </a:r>
          </a:p>
          <a:p>
            <a:pPr marL="0" lvl="1" indent="0" algn="just" defTabSz="457200">
              <a:lnSpc>
                <a:spcPct val="150000"/>
              </a:lnSpc>
              <a:spcBef>
                <a:spcPts val="0"/>
              </a:spcBef>
            </a:pPr>
            <a:r>
              <a:rPr lang="en-US" sz="1900" dirty="0" smtClean="0"/>
              <a:t>An Integrated Communication Strategy has been approved and is being rolled out under the aegis of the IMTT.</a:t>
            </a:r>
            <a:endParaRPr lang="en-US" sz="1900" dirty="0">
              <a:ea typeface="Batang"/>
            </a:endParaRPr>
          </a:p>
          <a:p>
            <a:pPr marL="0" lvl="1" indent="0" algn="just" defTabSz="457200">
              <a:lnSpc>
                <a:spcPct val="150000"/>
              </a:lnSpc>
              <a:spcBef>
                <a:spcPts val="0"/>
              </a:spcBef>
            </a:pPr>
            <a:r>
              <a:rPr lang="en-US" sz="1900" dirty="0" smtClean="0">
                <a:ea typeface="Batang"/>
              </a:rPr>
              <a:t>The NDMC, </a:t>
            </a:r>
            <a:r>
              <a:rPr lang="en-US" sz="1900" dirty="0">
                <a:ea typeface="Batang"/>
              </a:rPr>
              <a:t>through the </a:t>
            </a:r>
            <a:r>
              <a:rPr lang="en-US" sz="1900" dirty="0" smtClean="0">
                <a:ea typeface="Batang"/>
              </a:rPr>
              <a:t>NJDCC, </a:t>
            </a:r>
            <a:r>
              <a:rPr lang="en-US" sz="1900" dirty="0">
                <a:ea typeface="Batang"/>
              </a:rPr>
              <a:t>continues </a:t>
            </a:r>
            <a:r>
              <a:rPr lang="en-US" sz="1900" dirty="0" smtClean="0">
                <a:ea typeface="Batang"/>
              </a:rPr>
              <a:t>to monitor </a:t>
            </a:r>
            <a:r>
              <a:rPr lang="en-US" sz="1900" dirty="0">
                <a:ea typeface="Batang"/>
              </a:rPr>
              <a:t>the drought and water scarcity situation </a:t>
            </a:r>
            <a:r>
              <a:rPr lang="en-US" sz="1900" dirty="0" smtClean="0">
                <a:ea typeface="Batang"/>
              </a:rPr>
              <a:t>across </a:t>
            </a:r>
            <a:r>
              <a:rPr lang="en-US" sz="1900" dirty="0">
                <a:ea typeface="Batang"/>
              </a:rPr>
              <a:t>the country with specific emphasis to the Western Cape Province, Eastern Cape and Northern Cape Provinces that are the most affected. </a:t>
            </a:r>
            <a:endParaRPr lang="en-US" sz="1900" dirty="0" smtClean="0">
              <a:ea typeface="Batang"/>
            </a:endParaRPr>
          </a:p>
          <a:p>
            <a:pPr marL="0" lvl="1" indent="0" algn="just" defTabSz="457200">
              <a:lnSpc>
                <a:spcPct val="150000"/>
              </a:lnSpc>
              <a:spcBef>
                <a:spcPts val="0"/>
              </a:spcBef>
            </a:pPr>
            <a:r>
              <a:rPr lang="en-US" sz="1900" dirty="0" smtClean="0">
                <a:ea typeface="Batang"/>
              </a:rPr>
              <a:t>The </a:t>
            </a:r>
            <a:r>
              <a:rPr lang="en-US" sz="1900" dirty="0">
                <a:ea typeface="Batang"/>
              </a:rPr>
              <a:t>NJDCC continues </a:t>
            </a:r>
            <a:r>
              <a:rPr lang="en-US" sz="1900" dirty="0" smtClean="0">
                <a:ea typeface="Batang"/>
              </a:rPr>
              <a:t>to encourage integrated and multi-disciplinary approaches and </a:t>
            </a:r>
            <a:r>
              <a:rPr lang="en-US" sz="1900" dirty="0">
                <a:ea typeface="Batang"/>
              </a:rPr>
              <a:t>support to the province to ensure maximization of resources </a:t>
            </a:r>
            <a:r>
              <a:rPr lang="en-US" sz="1900" dirty="0" smtClean="0">
                <a:ea typeface="Batang"/>
              </a:rPr>
              <a:t>and avoidance of duplications for realization of the developmental impact. </a:t>
            </a:r>
            <a:endParaRPr lang="en-ZA" altLang="en-US" sz="1900" dirty="0">
              <a:solidFill>
                <a:srgbClr val="FF0000"/>
              </a:solidFill>
              <a:ea typeface="MS PGothic" pitchFamily="34" charset="-128"/>
            </a:endParaRPr>
          </a:p>
          <a:p>
            <a:pPr marL="0" lvl="0" indent="0" algn="just" defTabSz="914400">
              <a:lnSpc>
                <a:spcPct val="150000"/>
              </a:lnSpc>
              <a:spcBef>
                <a:spcPts val="0"/>
              </a:spcBef>
              <a:buNone/>
              <a:defRPr/>
            </a:pPr>
            <a:endParaRPr lang="en-ZA" sz="1800" kern="0" dirty="0">
              <a:solidFill>
                <a:srgbClr val="000000"/>
              </a:solidFill>
              <a:latin typeface="Arial"/>
              <a:ea typeface="ＭＳ Ｐゴシック" charset="-128"/>
            </a:endParaRPr>
          </a:p>
          <a:p>
            <a:pPr marL="342900" lvl="0" indent="-342900" algn="just" defTabSz="914400">
              <a:lnSpc>
                <a:spcPct val="100000"/>
              </a:lnSpc>
              <a:spcBef>
                <a:spcPct val="20000"/>
              </a:spcBef>
              <a:buFontTx/>
              <a:buChar char="•"/>
              <a:defRPr/>
            </a:pPr>
            <a:endParaRPr lang="en-ZA" sz="1800" kern="0" dirty="0">
              <a:solidFill>
                <a:srgbClr val="000000"/>
              </a:solidFill>
              <a:latin typeface="Arial"/>
              <a:ea typeface="ＭＳ Ｐゴシック" charset="-128"/>
            </a:endParaRPr>
          </a:p>
        </p:txBody>
      </p:sp>
    </p:spTree>
    <p:extLst>
      <p:ext uri="{BB962C8B-B14F-4D97-AF65-F5344CB8AC3E}">
        <p14:creationId xmlns:p14="http://schemas.microsoft.com/office/powerpoint/2010/main" xmlns="" val="3967872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15" y="-2714"/>
            <a:ext cx="8335838" cy="551720"/>
          </a:xfrm>
        </p:spPr>
        <p:txBody>
          <a:bodyPr/>
          <a:lstStyle/>
          <a:p>
            <a:r>
              <a:rPr lang="en-ZA" sz="2000" dirty="0" smtClean="0">
                <a:solidFill>
                  <a:schemeClr val="accent2"/>
                </a:solidFill>
              </a:rPr>
              <a:t>13. Conclusion</a:t>
            </a:r>
            <a:endParaRPr lang="en-ZA" sz="2000" dirty="0">
              <a:solidFill>
                <a:schemeClr val="accent2"/>
              </a:solidFill>
            </a:endParaRP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32</a:t>
            </a:fld>
            <a:endParaRPr lang="en-US" altLang="en-US" dirty="0"/>
          </a:p>
        </p:txBody>
      </p:sp>
      <p:sp>
        <p:nvSpPr>
          <p:cNvPr id="4" name="Content Placeholder 3"/>
          <p:cNvSpPr>
            <a:spLocks noGrp="1"/>
          </p:cNvSpPr>
          <p:nvPr>
            <p:ph sz="quarter" idx="13"/>
          </p:nvPr>
        </p:nvSpPr>
        <p:spPr>
          <a:xfrm>
            <a:off x="467544" y="836712"/>
            <a:ext cx="8136904" cy="5519637"/>
          </a:xfrm>
        </p:spPr>
        <p:txBody>
          <a:bodyPr/>
          <a:lstStyle/>
          <a:p>
            <a:pPr marL="0" lvl="1" indent="0" algn="just" defTabSz="457200">
              <a:lnSpc>
                <a:spcPct val="150000"/>
              </a:lnSpc>
              <a:spcBef>
                <a:spcPts val="0"/>
              </a:spcBef>
            </a:pPr>
            <a:r>
              <a:rPr lang="en-US" dirty="0" smtClean="0"/>
              <a:t> Additionally</a:t>
            </a:r>
            <a:r>
              <a:rPr lang="en-US" dirty="0"/>
              <a:t>, the NDMC </a:t>
            </a:r>
            <a:r>
              <a:rPr lang="en-US" dirty="0" smtClean="0"/>
              <a:t>encourages </a:t>
            </a:r>
            <a:r>
              <a:rPr lang="en-US" dirty="0"/>
              <a:t>and provide support to organs of state to develop and strengthen their </a:t>
            </a:r>
            <a:r>
              <a:rPr lang="en-US" dirty="0" smtClean="0"/>
              <a:t>multi-hazard </a:t>
            </a:r>
            <a:r>
              <a:rPr lang="en-US" dirty="0"/>
              <a:t>contingency plans to ensure emergency preparedness </a:t>
            </a:r>
            <a:endParaRPr lang="en-US" dirty="0" smtClean="0"/>
          </a:p>
          <a:p>
            <a:pPr marL="0" lvl="1" indent="0" algn="just" defTabSz="457200">
              <a:lnSpc>
                <a:spcPct val="150000"/>
              </a:lnSpc>
              <a:spcBef>
                <a:spcPts val="0"/>
              </a:spcBef>
            </a:pPr>
            <a:endParaRPr lang="en-US" dirty="0" smtClean="0"/>
          </a:p>
          <a:p>
            <a:pPr marL="0" lvl="1" indent="0" algn="just" defTabSz="457200">
              <a:lnSpc>
                <a:spcPct val="150000"/>
              </a:lnSpc>
              <a:spcBef>
                <a:spcPts val="0"/>
              </a:spcBef>
            </a:pPr>
            <a:r>
              <a:rPr lang="en-ZA" altLang="en-US" dirty="0" smtClean="0">
                <a:solidFill>
                  <a:prstClr val="black"/>
                </a:solidFill>
                <a:ea typeface="MS PGothic" pitchFamily="34" charset="-128"/>
              </a:rPr>
              <a:t>Water </a:t>
            </a:r>
            <a:r>
              <a:rPr lang="en-ZA" altLang="en-US" dirty="0">
                <a:solidFill>
                  <a:prstClr val="black"/>
                </a:solidFill>
                <a:ea typeface="MS PGothic" pitchFamily="34" charset="-128"/>
              </a:rPr>
              <a:t>Conservation and Water Demand Management strategies </a:t>
            </a:r>
            <a:r>
              <a:rPr lang="en-ZA" altLang="en-US" dirty="0" smtClean="0">
                <a:solidFill>
                  <a:prstClr val="black"/>
                </a:solidFill>
                <a:ea typeface="MS PGothic" pitchFamily="34" charset="-128"/>
              </a:rPr>
              <a:t>are being put </a:t>
            </a:r>
            <a:r>
              <a:rPr lang="en-ZA" altLang="en-US" dirty="0">
                <a:solidFill>
                  <a:prstClr val="black"/>
                </a:solidFill>
                <a:ea typeface="MS PGothic" pitchFamily="34" charset="-128"/>
              </a:rPr>
              <a:t>in place and monitored by the authorities</a:t>
            </a:r>
            <a:r>
              <a:rPr lang="en-ZA" altLang="en-US" dirty="0" smtClean="0">
                <a:solidFill>
                  <a:prstClr val="black"/>
                </a:solidFill>
                <a:ea typeface="MS PGothic" pitchFamily="34" charset="-128"/>
              </a:rPr>
              <a:t>.</a:t>
            </a:r>
          </a:p>
          <a:p>
            <a:pPr marL="0" lvl="1" indent="0" algn="just" defTabSz="457200">
              <a:lnSpc>
                <a:spcPct val="150000"/>
              </a:lnSpc>
              <a:spcBef>
                <a:spcPts val="0"/>
              </a:spcBef>
            </a:pPr>
            <a:endParaRPr lang="en-ZA" altLang="en-US" dirty="0">
              <a:solidFill>
                <a:prstClr val="black"/>
              </a:solidFill>
              <a:ea typeface="MS PGothic" pitchFamily="34" charset="-128"/>
            </a:endParaRPr>
          </a:p>
          <a:p>
            <a:pPr marL="0" lvl="1" indent="0" algn="just" defTabSz="457200">
              <a:lnSpc>
                <a:spcPct val="150000"/>
              </a:lnSpc>
              <a:spcBef>
                <a:spcPts val="0"/>
              </a:spcBef>
            </a:pPr>
            <a:r>
              <a:rPr lang="en-ZA" altLang="en-US" dirty="0">
                <a:solidFill>
                  <a:prstClr val="black"/>
                </a:solidFill>
                <a:ea typeface="MS PGothic" pitchFamily="34" charset="-128"/>
              </a:rPr>
              <a:t>Rainwater harvesting must be encouraged and ensure </a:t>
            </a:r>
            <a:r>
              <a:rPr lang="en-ZA" altLang="en-US" dirty="0" smtClean="0">
                <a:solidFill>
                  <a:prstClr val="black"/>
                </a:solidFill>
                <a:ea typeface="MS PGothic" pitchFamily="34" charset="-128"/>
              </a:rPr>
              <a:t>provision </a:t>
            </a:r>
            <a:r>
              <a:rPr lang="en-ZA" altLang="en-US" dirty="0">
                <a:solidFill>
                  <a:prstClr val="black"/>
                </a:solidFill>
                <a:ea typeface="MS PGothic" pitchFamily="34" charset="-128"/>
              </a:rPr>
              <a:t>of tanks </a:t>
            </a:r>
            <a:r>
              <a:rPr lang="en-ZA" altLang="en-US" dirty="0" smtClean="0">
                <a:solidFill>
                  <a:prstClr val="black"/>
                </a:solidFill>
                <a:ea typeface="MS PGothic" pitchFamily="34" charset="-128"/>
              </a:rPr>
              <a:t>in both affected and non affected </a:t>
            </a:r>
            <a:r>
              <a:rPr lang="en-ZA" altLang="en-US" dirty="0">
                <a:solidFill>
                  <a:prstClr val="black"/>
                </a:solidFill>
                <a:ea typeface="MS PGothic" pitchFamily="34" charset="-128"/>
              </a:rPr>
              <a:t>areas.</a:t>
            </a:r>
          </a:p>
          <a:p>
            <a:pPr marL="0" lvl="1" indent="0" algn="just" defTabSz="457200">
              <a:lnSpc>
                <a:spcPct val="150000"/>
              </a:lnSpc>
              <a:spcBef>
                <a:spcPts val="0"/>
              </a:spcBef>
            </a:pPr>
            <a:endParaRPr lang="en-ZA" dirty="0"/>
          </a:p>
          <a:p>
            <a:pPr marL="685800" lvl="1" indent="-342900" algn="just" defTabSz="457200">
              <a:lnSpc>
                <a:spcPct val="100000"/>
              </a:lnSpc>
              <a:spcBef>
                <a:spcPct val="20000"/>
              </a:spcBef>
            </a:pPr>
            <a:endParaRPr lang="en-ZA" altLang="en-US" dirty="0">
              <a:solidFill>
                <a:srgbClr val="FF0000"/>
              </a:solidFill>
              <a:ea typeface="MS PGothic" pitchFamily="34" charset="-128"/>
            </a:endParaRPr>
          </a:p>
          <a:p>
            <a:pPr marL="0" lvl="0" indent="0" algn="just" defTabSz="914400">
              <a:lnSpc>
                <a:spcPct val="100000"/>
              </a:lnSpc>
              <a:spcBef>
                <a:spcPct val="20000"/>
              </a:spcBef>
              <a:buNone/>
              <a:defRPr/>
            </a:pPr>
            <a:endParaRPr lang="en-ZA" sz="1800" kern="0" dirty="0">
              <a:solidFill>
                <a:srgbClr val="000000"/>
              </a:solidFill>
              <a:latin typeface="Arial"/>
              <a:ea typeface="ＭＳ Ｐゴシック" charset="-128"/>
            </a:endParaRPr>
          </a:p>
          <a:p>
            <a:pPr marL="342900" lvl="0" indent="-342900" algn="just" defTabSz="914400">
              <a:lnSpc>
                <a:spcPct val="100000"/>
              </a:lnSpc>
              <a:spcBef>
                <a:spcPct val="20000"/>
              </a:spcBef>
              <a:buFontTx/>
              <a:buChar char="•"/>
              <a:defRPr/>
            </a:pPr>
            <a:endParaRPr lang="en-ZA" sz="1800" kern="0" dirty="0">
              <a:solidFill>
                <a:srgbClr val="000000"/>
              </a:solidFill>
              <a:latin typeface="Arial"/>
              <a:ea typeface="ＭＳ Ｐゴシック" charset="-128"/>
            </a:endParaRPr>
          </a:p>
        </p:txBody>
      </p:sp>
    </p:spTree>
    <p:extLst>
      <p:ext uri="{BB962C8B-B14F-4D97-AF65-F5344CB8AC3E}">
        <p14:creationId xmlns:p14="http://schemas.microsoft.com/office/powerpoint/2010/main" xmlns="" val="2708165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15" y="-2714"/>
            <a:ext cx="8335838" cy="551720"/>
          </a:xfrm>
        </p:spPr>
        <p:txBody>
          <a:bodyPr/>
          <a:lstStyle/>
          <a:p>
            <a:r>
              <a:rPr lang="en-ZA" sz="2000" dirty="0" smtClean="0">
                <a:solidFill>
                  <a:schemeClr val="accent2"/>
                </a:solidFill>
              </a:rPr>
              <a:t>13. Conclusion</a:t>
            </a:r>
            <a:endParaRPr lang="en-ZA" sz="2000" dirty="0">
              <a:solidFill>
                <a:schemeClr val="accent2"/>
              </a:solidFill>
            </a:endParaRP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33</a:t>
            </a:fld>
            <a:endParaRPr lang="en-US" altLang="en-US" dirty="0"/>
          </a:p>
        </p:txBody>
      </p:sp>
      <p:sp>
        <p:nvSpPr>
          <p:cNvPr id="4" name="Content Placeholder 3"/>
          <p:cNvSpPr>
            <a:spLocks noGrp="1"/>
          </p:cNvSpPr>
          <p:nvPr>
            <p:ph sz="quarter" idx="13"/>
          </p:nvPr>
        </p:nvSpPr>
        <p:spPr>
          <a:xfrm>
            <a:off x="395536" y="980728"/>
            <a:ext cx="8280920" cy="6153131"/>
          </a:xfrm>
        </p:spPr>
        <p:txBody>
          <a:bodyPr/>
          <a:lstStyle/>
          <a:p>
            <a:pPr marL="342900" lvl="1" indent="-342900" algn="just" defTabSz="457200">
              <a:lnSpc>
                <a:spcPct val="150000"/>
              </a:lnSpc>
              <a:spcBef>
                <a:spcPts val="0"/>
              </a:spcBef>
            </a:pPr>
            <a:r>
              <a:rPr lang="en-ZA" altLang="en-US" dirty="0" smtClean="0">
                <a:solidFill>
                  <a:prstClr val="black"/>
                </a:solidFill>
                <a:ea typeface="MS PGothic" pitchFamily="34" charset="-128"/>
              </a:rPr>
              <a:t>Currently </a:t>
            </a:r>
            <a:r>
              <a:rPr lang="en-ZA" altLang="en-US" dirty="0">
                <a:solidFill>
                  <a:prstClr val="black"/>
                </a:solidFill>
                <a:ea typeface="MS PGothic" pitchFamily="34" charset="-128"/>
              </a:rPr>
              <a:t>public advocacy and awareness campaigns are being conducted </a:t>
            </a:r>
            <a:r>
              <a:rPr lang="en-ZA" altLang="en-US" dirty="0" smtClean="0">
                <a:solidFill>
                  <a:prstClr val="black"/>
                </a:solidFill>
                <a:ea typeface="MS PGothic" pitchFamily="34" charset="-128"/>
              </a:rPr>
              <a:t>nationally to </a:t>
            </a:r>
            <a:r>
              <a:rPr lang="en-ZA" altLang="en-US" dirty="0">
                <a:solidFill>
                  <a:prstClr val="black"/>
                </a:solidFill>
                <a:ea typeface="MS PGothic" pitchFamily="34" charset="-128"/>
              </a:rPr>
              <a:t>raise awareness among communities in an effort to build resilience. </a:t>
            </a:r>
            <a:endParaRPr lang="en-ZA" altLang="en-US" dirty="0" smtClean="0">
              <a:solidFill>
                <a:prstClr val="black"/>
              </a:solidFill>
              <a:ea typeface="MS PGothic" pitchFamily="34" charset="-128"/>
            </a:endParaRPr>
          </a:p>
          <a:p>
            <a:pPr marL="0" lvl="1" indent="0" algn="just" defTabSz="457200">
              <a:lnSpc>
                <a:spcPct val="150000"/>
              </a:lnSpc>
              <a:spcBef>
                <a:spcPts val="0"/>
              </a:spcBef>
              <a:buNone/>
            </a:pPr>
            <a:endParaRPr lang="en-ZA" altLang="en-US" dirty="0">
              <a:solidFill>
                <a:prstClr val="black"/>
              </a:solidFill>
              <a:ea typeface="MS PGothic" pitchFamily="34" charset="-128"/>
            </a:endParaRPr>
          </a:p>
          <a:p>
            <a:pPr marL="342900" lvl="1" indent="-342900" algn="just" defTabSz="457200">
              <a:lnSpc>
                <a:spcPct val="150000"/>
              </a:lnSpc>
              <a:spcBef>
                <a:spcPts val="0"/>
              </a:spcBef>
            </a:pPr>
            <a:r>
              <a:rPr lang="en-ZA" altLang="en-US" dirty="0" smtClean="0">
                <a:solidFill>
                  <a:prstClr val="black"/>
                </a:solidFill>
                <a:ea typeface="MS PGothic" pitchFamily="34" charset="-128"/>
              </a:rPr>
              <a:t>Impact </a:t>
            </a:r>
            <a:r>
              <a:rPr lang="en-ZA" altLang="en-US" dirty="0">
                <a:solidFill>
                  <a:prstClr val="black"/>
                </a:solidFill>
                <a:ea typeface="MS PGothic" pitchFamily="34" charset="-128"/>
              </a:rPr>
              <a:t>is being made with the political leadership support to ensure mitigation and emergency response to the situation</a:t>
            </a:r>
            <a:r>
              <a:rPr lang="en-ZA" altLang="en-US" dirty="0" smtClean="0">
                <a:solidFill>
                  <a:prstClr val="black"/>
                </a:solidFill>
                <a:ea typeface="MS PGothic" pitchFamily="34" charset="-128"/>
              </a:rPr>
              <a:t>.</a:t>
            </a:r>
          </a:p>
          <a:p>
            <a:pPr marL="0" lvl="1" indent="0" algn="just" defTabSz="457200">
              <a:lnSpc>
                <a:spcPct val="150000"/>
              </a:lnSpc>
              <a:spcBef>
                <a:spcPts val="0"/>
              </a:spcBef>
              <a:buNone/>
            </a:pPr>
            <a:endParaRPr lang="en-ZA" altLang="en-US" dirty="0">
              <a:solidFill>
                <a:prstClr val="black"/>
              </a:solidFill>
              <a:ea typeface="MS PGothic" pitchFamily="34" charset="-128"/>
            </a:endParaRPr>
          </a:p>
          <a:p>
            <a:pPr marL="342900" lvl="1" indent="-342900" algn="just" defTabSz="457200">
              <a:lnSpc>
                <a:spcPct val="150000"/>
              </a:lnSpc>
              <a:spcBef>
                <a:spcPts val="0"/>
              </a:spcBef>
            </a:pPr>
            <a:r>
              <a:rPr lang="en-ZA" altLang="en-US" dirty="0">
                <a:solidFill>
                  <a:prstClr val="black"/>
                </a:solidFill>
                <a:ea typeface="MS PGothic" pitchFamily="34" charset="-128"/>
              </a:rPr>
              <a:t>Multi-sectoral cooperation and support demonstrated during the </a:t>
            </a:r>
            <a:r>
              <a:rPr lang="en-ZA" altLang="en-US" dirty="0" smtClean="0">
                <a:solidFill>
                  <a:prstClr val="black"/>
                </a:solidFill>
                <a:ea typeface="MS PGothic" pitchFamily="34" charset="-128"/>
              </a:rPr>
              <a:t>Western Cape </a:t>
            </a:r>
            <a:r>
              <a:rPr lang="en-ZA" altLang="en-US" dirty="0">
                <a:solidFill>
                  <a:prstClr val="black"/>
                </a:solidFill>
                <a:ea typeface="MS PGothic" pitchFamily="34" charset="-128"/>
              </a:rPr>
              <a:t>and </a:t>
            </a:r>
            <a:r>
              <a:rPr lang="en-ZA" altLang="en-US" dirty="0" smtClean="0">
                <a:solidFill>
                  <a:prstClr val="black"/>
                </a:solidFill>
                <a:ea typeface="MS PGothic" pitchFamily="34" charset="-128"/>
              </a:rPr>
              <a:t>Eastern Cape Provinces </a:t>
            </a:r>
            <a:r>
              <a:rPr lang="en-ZA" altLang="en-US" dirty="0">
                <a:solidFill>
                  <a:prstClr val="black"/>
                </a:solidFill>
                <a:ea typeface="MS PGothic" pitchFamily="34" charset="-128"/>
              </a:rPr>
              <a:t>disasters </a:t>
            </a:r>
            <a:r>
              <a:rPr lang="en-ZA" altLang="en-US" dirty="0" smtClean="0">
                <a:solidFill>
                  <a:prstClr val="black"/>
                </a:solidFill>
                <a:ea typeface="MS PGothic" pitchFamily="34" charset="-128"/>
              </a:rPr>
              <a:t>are  </a:t>
            </a:r>
            <a:r>
              <a:rPr lang="en-ZA" altLang="en-US" dirty="0">
                <a:solidFill>
                  <a:prstClr val="black"/>
                </a:solidFill>
                <a:ea typeface="MS PGothic" pitchFamily="34" charset="-128"/>
              </a:rPr>
              <a:t>commendable and encouraged </a:t>
            </a:r>
            <a:r>
              <a:rPr lang="en-ZA" altLang="en-US" dirty="0" smtClean="0">
                <a:solidFill>
                  <a:prstClr val="black"/>
                </a:solidFill>
                <a:ea typeface="MS PGothic" pitchFamily="34" charset="-128"/>
              </a:rPr>
              <a:t>through-out </a:t>
            </a:r>
            <a:r>
              <a:rPr lang="en-ZA" altLang="en-US" dirty="0">
                <a:solidFill>
                  <a:prstClr val="black"/>
                </a:solidFill>
                <a:ea typeface="MS PGothic" pitchFamily="34" charset="-128"/>
              </a:rPr>
              <a:t>the </a:t>
            </a:r>
            <a:r>
              <a:rPr lang="en-ZA" altLang="en-US" dirty="0" smtClean="0">
                <a:solidFill>
                  <a:prstClr val="black"/>
                </a:solidFill>
                <a:ea typeface="MS PGothic" pitchFamily="34" charset="-128"/>
              </a:rPr>
              <a:t>country.</a:t>
            </a:r>
            <a:endParaRPr lang="en-ZA" altLang="en-US" dirty="0">
              <a:solidFill>
                <a:srgbClr val="FF0000"/>
              </a:solidFill>
              <a:ea typeface="MS PGothic" pitchFamily="34" charset="-128"/>
            </a:endParaRPr>
          </a:p>
          <a:p>
            <a:pPr marL="0" lvl="0" indent="0" algn="just" defTabSz="457200">
              <a:lnSpc>
                <a:spcPct val="100000"/>
              </a:lnSpc>
              <a:spcBef>
                <a:spcPct val="0"/>
              </a:spcBef>
              <a:buNone/>
              <a:defRPr/>
            </a:pPr>
            <a:endParaRPr lang="en-US" sz="2400" dirty="0">
              <a:solidFill>
                <a:srgbClr val="000000"/>
              </a:solidFill>
              <a:ea typeface="ＭＳ Ｐゴシック" charset="-128"/>
            </a:endParaRPr>
          </a:p>
          <a:p>
            <a:pPr marL="342900" lvl="0" indent="-342900" algn="just" defTabSz="914400">
              <a:lnSpc>
                <a:spcPct val="100000"/>
              </a:lnSpc>
              <a:spcBef>
                <a:spcPct val="20000"/>
              </a:spcBef>
              <a:buFontTx/>
              <a:buChar char="•"/>
              <a:defRPr/>
            </a:pPr>
            <a:endParaRPr lang="en-ZA" sz="1800" kern="0" dirty="0">
              <a:solidFill>
                <a:srgbClr val="000000"/>
              </a:solidFill>
              <a:latin typeface="Arial"/>
              <a:ea typeface="ＭＳ Ｐゴシック" charset="-128"/>
            </a:endParaRPr>
          </a:p>
          <a:p>
            <a:pPr marL="342900" lvl="0" indent="-342900" algn="just" defTabSz="914400">
              <a:lnSpc>
                <a:spcPct val="100000"/>
              </a:lnSpc>
              <a:spcBef>
                <a:spcPct val="20000"/>
              </a:spcBef>
              <a:buFontTx/>
              <a:buChar char="•"/>
              <a:defRPr/>
            </a:pPr>
            <a:endParaRPr lang="en-ZA" sz="1800" kern="0" dirty="0">
              <a:solidFill>
                <a:srgbClr val="000000"/>
              </a:solidFill>
              <a:latin typeface="Arial"/>
              <a:ea typeface="ＭＳ Ｐゴシック" charset="-128"/>
            </a:endParaRPr>
          </a:p>
        </p:txBody>
      </p:sp>
    </p:spTree>
    <p:extLst>
      <p:ext uri="{BB962C8B-B14F-4D97-AF65-F5344CB8AC3E}">
        <p14:creationId xmlns:p14="http://schemas.microsoft.com/office/powerpoint/2010/main" xmlns="" val="584700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54" y="140976"/>
            <a:ext cx="8335838" cy="551720"/>
          </a:xfrm>
        </p:spPr>
        <p:txBody>
          <a:bodyPr/>
          <a:lstStyle/>
          <a:p>
            <a:r>
              <a:rPr lang="en-ZA" sz="2000" dirty="0" smtClean="0">
                <a:solidFill>
                  <a:schemeClr val="accent2"/>
                </a:solidFill>
              </a:rPr>
              <a:t>14. Recommendation</a:t>
            </a:r>
            <a:endParaRPr lang="en-ZA" sz="2000" dirty="0">
              <a:solidFill>
                <a:schemeClr val="accent2"/>
              </a:solidFill>
            </a:endParaRP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34</a:t>
            </a:fld>
            <a:endParaRPr lang="en-US" altLang="en-US" dirty="0"/>
          </a:p>
        </p:txBody>
      </p:sp>
      <p:sp>
        <p:nvSpPr>
          <p:cNvPr id="4" name="Content Placeholder 3"/>
          <p:cNvSpPr>
            <a:spLocks noGrp="1"/>
          </p:cNvSpPr>
          <p:nvPr>
            <p:ph sz="quarter" idx="13"/>
          </p:nvPr>
        </p:nvSpPr>
        <p:spPr>
          <a:xfrm>
            <a:off x="152054" y="836711"/>
            <a:ext cx="8668418" cy="5519637"/>
          </a:xfrm>
        </p:spPr>
        <p:txBody>
          <a:bodyPr/>
          <a:lstStyle/>
          <a:p>
            <a:pPr marL="342900" lvl="0" indent="-342900" algn="just" defTabSz="914400">
              <a:lnSpc>
                <a:spcPct val="100000"/>
              </a:lnSpc>
              <a:spcBef>
                <a:spcPct val="20000"/>
              </a:spcBef>
              <a:buFontTx/>
              <a:buChar char="•"/>
              <a:defRPr/>
            </a:pPr>
            <a:r>
              <a:rPr lang="en-ZA" kern="0" dirty="0">
                <a:solidFill>
                  <a:srgbClr val="000000"/>
                </a:solidFill>
                <a:latin typeface="Arial"/>
                <a:ea typeface="ＭＳ Ｐゴシック" charset="-128"/>
                <a:cs typeface="+mn-cs"/>
              </a:rPr>
              <a:t>It is recommended that the Portfolio Committee</a:t>
            </a:r>
            <a:r>
              <a:rPr lang="en-ZA" kern="0" dirty="0" smtClean="0">
                <a:solidFill>
                  <a:srgbClr val="000000"/>
                </a:solidFill>
                <a:latin typeface="Arial"/>
                <a:ea typeface="ＭＳ Ｐゴシック" charset="-128"/>
                <a:cs typeface="+mn-cs"/>
              </a:rPr>
              <a:t>:</a:t>
            </a:r>
          </a:p>
          <a:p>
            <a:pPr marL="0" lvl="0" indent="0" algn="just" defTabSz="914400">
              <a:lnSpc>
                <a:spcPct val="100000"/>
              </a:lnSpc>
              <a:spcBef>
                <a:spcPct val="20000"/>
              </a:spcBef>
              <a:buNone/>
              <a:defRPr/>
            </a:pPr>
            <a:endParaRPr lang="en-ZA" kern="0" dirty="0" smtClean="0">
              <a:solidFill>
                <a:srgbClr val="000000"/>
              </a:solidFill>
              <a:latin typeface="Arial"/>
              <a:ea typeface="ＭＳ Ｐゴシック" charset="-128"/>
              <a:cs typeface="+mn-cs"/>
            </a:endParaRPr>
          </a:p>
          <a:p>
            <a:pPr marL="800100" lvl="1" indent="-342900" algn="just">
              <a:lnSpc>
                <a:spcPct val="150000"/>
              </a:lnSpc>
              <a:spcAft>
                <a:spcPts val="0"/>
              </a:spcAft>
            </a:pPr>
            <a:r>
              <a:rPr lang="en-ZA" dirty="0" smtClean="0">
                <a:solidFill>
                  <a:srgbClr val="000000"/>
                </a:solidFill>
                <a:latin typeface="Arial" charset="0"/>
                <a:ea typeface="ＭＳ Ｐゴシック" charset="-128"/>
                <a:cs typeface="+mn-cs"/>
              </a:rPr>
              <a:t>Notes </a:t>
            </a:r>
            <a:r>
              <a:rPr lang="en-ZA" dirty="0">
                <a:solidFill>
                  <a:srgbClr val="000000"/>
                </a:solidFill>
                <a:latin typeface="Arial" charset="0"/>
                <a:ea typeface="ＭＳ Ｐゴシック" charset="-128"/>
                <a:cs typeface="+mn-cs"/>
              </a:rPr>
              <a:t>the </a:t>
            </a:r>
            <a:r>
              <a:rPr lang="en-ZA" dirty="0" smtClean="0">
                <a:solidFill>
                  <a:srgbClr val="000000"/>
                </a:solidFill>
                <a:latin typeface="Arial" charset="0"/>
                <a:ea typeface="ＭＳ Ｐゴシック" charset="-128"/>
                <a:cs typeface="+mn-cs"/>
              </a:rPr>
              <a:t>report </a:t>
            </a:r>
            <a:r>
              <a:rPr lang="en-ZA" dirty="0">
                <a:solidFill>
                  <a:srgbClr val="000000"/>
                </a:solidFill>
                <a:latin typeface="Arial" charset="0"/>
                <a:ea typeface="ＭＳ Ｐゴシック" charset="-128"/>
                <a:cs typeface="+mn-cs"/>
              </a:rPr>
              <a:t>on </a:t>
            </a:r>
            <a:r>
              <a:rPr lang="en-ZA" dirty="0" smtClean="0">
                <a:solidFill>
                  <a:srgbClr val="000000"/>
                </a:solidFill>
                <a:latin typeface="Arial" charset="0"/>
                <a:ea typeface="ＭＳ Ｐゴシック" charset="-128"/>
                <a:cs typeface="+mn-cs"/>
              </a:rPr>
              <a:t>the </a:t>
            </a:r>
            <a:r>
              <a:rPr lang="en-GB" dirty="0" smtClean="0">
                <a:solidFill>
                  <a:srgbClr val="000000"/>
                </a:solidFill>
                <a:ea typeface="Batang"/>
              </a:rPr>
              <a:t>short </a:t>
            </a:r>
            <a:r>
              <a:rPr lang="en-GB" dirty="0">
                <a:solidFill>
                  <a:srgbClr val="000000"/>
                </a:solidFill>
                <a:ea typeface="Batang"/>
              </a:rPr>
              <a:t>and long-term drought intervention measures and strategies in the Western </a:t>
            </a:r>
            <a:r>
              <a:rPr lang="en-GB" dirty="0" smtClean="0">
                <a:solidFill>
                  <a:srgbClr val="000000"/>
                </a:solidFill>
                <a:ea typeface="Batang"/>
              </a:rPr>
              <a:t>cape Province including status on the dispersal </a:t>
            </a:r>
            <a:r>
              <a:rPr lang="en-GB" dirty="0">
                <a:solidFill>
                  <a:srgbClr val="000000"/>
                </a:solidFill>
                <a:ea typeface="Batang"/>
              </a:rPr>
              <a:t>of </a:t>
            </a:r>
            <a:r>
              <a:rPr lang="en-GB" dirty="0" smtClean="0">
                <a:solidFill>
                  <a:srgbClr val="000000"/>
                </a:solidFill>
                <a:ea typeface="Batang"/>
              </a:rPr>
              <a:t>relief </a:t>
            </a:r>
            <a:r>
              <a:rPr lang="en-GB" dirty="0">
                <a:solidFill>
                  <a:srgbClr val="000000"/>
                </a:solidFill>
                <a:ea typeface="Batang"/>
              </a:rPr>
              <a:t>funding </a:t>
            </a:r>
            <a:r>
              <a:rPr lang="en-GB" dirty="0" smtClean="0">
                <a:solidFill>
                  <a:srgbClr val="000000"/>
                </a:solidFill>
                <a:ea typeface="Batang"/>
              </a:rPr>
              <a:t>allocated to </a:t>
            </a:r>
            <a:r>
              <a:rPr lang="en-GB" dirty="0">
                <a:solidFill>
                  <a:srgbClr val="000000"/>
                </a:solidFill>
                <a:ea typeface="Batang"/>
              </a:rPr>
              <a:t>the Western Cape </a:t>
            </a:r>
            <a:r>
              <a:rPr lang="en-GB" dirty="0" smtClean="0">
                <a:solidFill>
                  <a:srgbClr val="000000"/>
                </a:solidFill>
                <a:ea typeface="Batang"/>
              </a:rPr>
              <a:t>Province.</a:t>
            </a:r>
            <a:r>
              <a:rPr lang="en-ZA" dirty="0" smtClean="0">
                <a:solidFill>
                  <a:srgbClr val="000000"/>
                </a:solidFill>
                <a:latin typeface="Arial" charset="0"/>
                <a:ea typeface="ＭＳ Ｐゴシック" charset="-128"/>
                <a:cs typeface="+mn-cs"/>
              </a:rPr>
              <a:t> </a:t>
            </a:r>
          </a:p>
          <a:p>
            <a:pPr marL="800100" lvl="1" indent="-342900" algn="just" defTabSz="914400">
              <a:lnSpc>
                <a:spcPct val="150000"/>
              </a:lnSpc>
              <a:spcBef>
                <a:spcPct val="20000"/>
              </a:spcBef>
            </a:pPr>
            <a:r>
              <a:rPr lang="en-ZA" dirty="0" smtClean="0">
                <a:solidFill>
                  <a:srgbClr val="000000"/>
                </a:solidFill>
                <a:latin typeface="Arial" charset="0"/>
                <a:ea typeface="ＭＳ Ｐゴシック" charset="-128"/>
                <a:cs typeface="+mn-cs"/>
              </a:rPr>
              <a:t>Provides </a:t>
            </a:r>
            <a:r>
              <a:rPr lang="en-ZA" dirty="0">
                <a:solidFill>
                  <a:srgbClr val="000000"/>
                </a:solidFill>
                <a:latin typeface="Arial" charset="0"/>
                <a:ea typeface="ＭＳ Ｐゴシック" charset="-128"/>
                <a:cs typeface="+mn-cs"/>
              </a:rPr>
              <a:t>support in </a:t>
            </a:r>
            <a:r>
              <a:rPr lang="en-ZA" dirty="0" smtClean="0">
                <a:solidFill>
                  <a:srgbClr val="000000"/>
                </a:solidFill>
                <a:latin typeface="Arial" charset="0"/>
                <a:ea typeface="ＭＳ Ｐゴシック" charset="-128"/>
                <a:cs typeface="+mn-cs"/>
              </a:rPr>
              <a:t>upscaling </a:t>
            </a:r>
            <a:r>
              <a:rPr lang="en-ZA" dirty="0">
                <a:solidFill>
                  <a:srgbClr val="000000"/>
                </a:solidFill>
                <a:latin typeface="Arial" charset="0"/>
                <a:ea typeface="ＭＳ Ｐゴシック" charset="-128"/>
                <a:cs typeface="+mn-cs"/>
              </a:rPr>
              <a:t>risk reduction measures to enhance </a:t>
            </a:r>
            <a:r>
              <a:rPr lang="en-ZA" dirty="0" smtClean="0">
                <a:solidFill>
                  <a:srgbClr val="000000"/>
                </a:solidFill>
                <a:latin typeface="Arial" charset="0"/>
                <a:ea typeface="ＭＳ Ｐゴシック" charset="-128"/>
                <a:cs typeface="+mn-cs"/>
              </a:rPr>
              <a:t>water conservation within </a:t>
            </a:r>
            <a:r>
              <a:rPr lang="en-ZA" dirty="0">
                <a:solidFill>
                  <a:srgbClr val="000000"/>
                </a:solidFill>
                <a:latin typeface="Arial" charset="0"/>
                <a:ea typeface="ＭＳ Ｐゴシック" charset="-128"/>
                <a:cs typeface="+mn-cs"/>
              </a:rPr>
              <a:t>the water </a:t>
            </a:r>
            <a:r>
              <a:rPr lang="en-ZA" dirty="0" smtClean="0">
                <a:solidFill>
                  <a:srgbClr val="000000"/>
                </a:solidFill>
                <a:latin typeface="Arial" charset="0"/>
                <a:ea typeface="ＭＳ Ｐゴシック" charset="-128"/>
                <a:cs typeface="+mn-cs"/>
              </a:rPr>
              <a:t>sector.</a:t>
            </a:r>
          </a:p>
          <a:p>
            <a:pPr marL="800100" lvl="1" indent="-342900" algn="just" defTabSz="914400">
              <a:lnSpc>
                <a:spcPct val="150000"/>
              </a:lnSpc>
              <a:spcBef>
                <a:spcPct val="20000"/>
              </a:spcBef>
            </a:pPr>
            <a:r>
              <a:rPr lang="en-ZA" dirty="0">
                <a:solidFill>
                  <a:srgbClr val="000000"/>
                </a:solidFill>
                <a:latin typeface="Arial" charset="0"/>
                <a:ea typeface="ＭＳ Ｐゴシック" charset="-128"/>
              </a:rPr>
              <a:t>Provides political support in ensuring prioritisation of resources for the refurbishment and replacement of aged infrastructure and proper operations as well as </a:t>
            </a:r>
            <a:r>
              <a:rPr lang="en-ZA" dirty="0" smtClean="0">
                <a:solidFill>
                  <a:srgbClr val="000000"/>
                </a:solidFill>
                <a:latin typeface="Arial" charset="0"/>
                <a:ea typeface="ＭＳ Ｐゴシック" charset="-128"/>
              </a:rPr>
              <a:t>the </a:t>
            </a:r>
            <a:r>
              <a:rPr lang="en-ZA" dirty="0">
                <a:solidFill>
                  <a:srgbClr val="000000"/>
                </a:solidFill>
                <a:latin typeface="Arial" charset="0"/>
                <a:ea typeface="ＭＳ Ｐゴシック" charset="-128"/>
              </a:rPr>
              <a:t>maintenance of existing infrastructure to prevent infrastructure decay.</a:t>
            </a:r>
          </a:p>
          <a:p>
            <a:pPr marL="800100" lvl="1" indent="-342900" algn="just" defTabSz="914400">
              <a:lnSpc>
                <a:spcPct val="150000"/>
              </a:lnSpc>
              <a:spcBef>
                <a:spcPct val="20000"/>
              </a:spcBef>
            </a:pPr>
            <a:endParaRPr lang="en-ZA" dirty="0" smtClean="0">
              <a:solidFill>
                <a:srgbClr val="000000"/>
              </a:solidFill>
              <a:latin typeface="Arial" charset="0"/>
              <a:ea typeface="ＭＳ Ｐゴシック" charset="-128"/>
              <a:cs typeface="+mn-cs"/>
            </a:endParaRPr>
          </a:p>
          <a:p>
            <a:pPr marL="457200" lvl="1" indent="0" algn="just" defTabSz="914400">
              <a:lnSpc>
                <a:spcPct val="150000"/>
              </a:lnSpc>
              <a:spcBef>
                <a:spcPct val="20000"/>
              </a:spcBef>
              <a:buNone/>
            </a:pPr>
            <a:endParaRPr lang="en-ZA" dirty="0" smtClean="0">
              <a:solidFill>
                <a:srgbClr val="000000"/>
              </a:solidFill>
              <a:latin typeface="Arial" charset="0"/>
              <a:ea typeface="ＭＳ Ｐゴシック" charset="-128"/>
              <a:cs typeface="+mn-cs"/>
            </a:endParaRPr>
          </a:p>
          <a:p>
            <a:pPr marL="457200" lvl="1" indent="0" algn="just" defTabSz="914400">
              <a:lnSpc>
                <a:spcPct val="150000"/>
              </a:lnSpc>
              <a:spcBef>
                <a:spcPct val="20000"/>
              </a:spcBef>
              <a:buNone/>
            </a:pPr>
            <a:endParaRPr lang="en-ZA" dirty="0" smtClean="0">
              <a:solidFill>
                <a:srgbClr val="000000"/>
              </a:solidFill>
              <a:latin typeface="Arial" charset="0"/>
              <a:ea typeface="ＭＳ Ｐゴシック" charset="-128"/>
              <a:cs typeface="+mn-cs"/>
            </a:endParaRPr>
          </a:p>
          <a:p>
            <a:pPr marL="0" lvl="1" indent="0" algn="just" defTabSz="457200">
              <a:lnSpc>
                <a:spcPct val="150000"/>
              </a:lnSpc>
              <a:spcBef>
                <a:spcPts val="0"/>
              </a:spcBef>
              <a:buNone/>
            </a:pPr>
            <a:r>
              <a:rPr lang="en-ZA" altLang="en-US" dirty="0" smtClean="0">
                <a:solidFill>
                  <a:prstClr val="black"/>
                </a:solidFill>
                <a:ea typeface="MS PGothic" pitchFamily="34" charset="-128"/>
              </a:rPr>
              <a:t> </a:t>
            </a:r>
            <a:endParaRPr lang="en-ZA" altLang="en-US" dirty="0">
              <a:solidFill>
                <a:srgbClr val="FF0000"/>
              </a:solidFill>
              <a:ea typeface="MS PGothic" pitchFamily="34" charset="-128"/>
            </a:endParaRPr>
          </a:p>
          <a:p>
            <a:pPr marL="0" lvl="0" indent="0" algn="just" defTabSz="457200">
              <a:lnSpc>
                <a:spcPct val="100000"/>
              </a:lnSpc>
              <a:spcBef>
                <a:spcPct val="0"/>
              </a:spcBef>
              <a:buNone/>
              <a:defRPr/>
            </a:pPr>
            <a:endParaRPr lang="en-US" sz="2400" dirty="0">
              <a:solidFill>
                <a:srgbClr val="000000"/>
              </a:solidFill>
              <a:ea typeface="ＭＳ Ｐゴシック" charset="-128"/>
            </a:endParaRPr>
          </a:p>
          <a:p>
            <a:pPr marL="342900" lvl="0" indent="-342900" algn="just" defTabSz="914400">
              <a:lnSpc>
                <a:spcPct val="100000"/>
              </a:lnSpc>
              <a:spcBef>
                <a:spcPct val="20000"/>
              </a:spcBef>
              <a:buFontTx/>
              <a:buChar char="•"/>
              <a:defRPr/>
            </a:pPr>
            <a:endParaRPr lang="en-ZA" sz="1800" kern="0" dirty="0">
              <a:solidFill>
                <a:srgbClr val="000000"/>
              </a:solidFill>
              <a:latin typeface="Arial"/>
              <a:ea typeface="ＭＳ Ｐゴシック" charset="-128"/>
            </a:endParaRPr>
          </a:p>
          <a:p>
            <a:pPr marL="342900" lvl="0" indent="-342900" algn="just" defTabSz="914400">
              <a:lnSpc>
                <a:spcPct val="100000"/>
              </a:lnSpc>
              <a:spcBef>
                <a:spcPct val="20000"/>
              </a:spcBef>
              <a:buFontTx/>
              <a:buChar char="•"/>
              <a:defRPr/>
            </a:pPr>
            <a:endParaRPr lang="en-ZA" sz="1800" kern="0" dirty="0">
              <a:solidFill>
                <a:srgbClr val="000000"/>
              </a:solidFill>
              <a:latin typeface="Arial"/>
              <a:ea typeface="ＭＳ Ｐゴシック" charset="-128"/>
            </a:endParaRPr>
          </a:p>
        </p:txBody>
      </p:sp>
    </p:spTree>
    <p:extLst>
      <p:ext uri="{BB962C8B-B14F-4D97-AF65-F5344CB8AC3E}">
        <p14:creationId xmlns:p14="http://schemas.microsoft.com/office/powerpoint/2010/main" xmlns="" val="4211790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54" y="140976"/>
            <a:ext cx="8335838" cy="551720"/>
          </a:xfrm>
        </p:spPr>
        <p:txBody>
          <a:bodyPr/>
          <a:lstStyle/>
          <a:p>
            <a:r>
              <a:rPr lang="en-ZA" sz="2000" dirty="0" smtClean="0">
                <a:solidFill>
                  <a:schemeClr val="accent2"/>
                </a:solidFill>
              </a:rPr>
              <a:t>14. Recommendation</a:t>
            </a:r>
            <a:endParaRPr lang="en-ZA" sz="2000" dirty="0">
              <a:solidFill>
                <a:schemeClr val="accent2"/>
              </a:solidFill>
            </a:endParaRPr>
          </a:p>
        </p:txBody>
      </p:sp>
      <p:sp>
        <p:nvSpPr>
          <p:cNvPr id="3" name="Slide Number Placeholder 2"/>
          <p:cNvSpPr>
            <a:spLocks noGrp="1"/>
          </p:cNvSpPr>
          <p:nvPr>
            <p:ph type="sldNum" sz="quarter" idx="12"/>
          </p:nvPr>
        </p:nvSpPr>
        <p:spPr/>
        <p:txBody>
          <a:bodyPr/>
          <a:lstStyle/>
          <a:p>
            <a:pPr>
              <a:defRPr/>
            </a:pPr>
            <a:fld id="{7DFFE2B6-938D-47C6-8A9B-DD6FD95CA4F9}" type="slidenum">
              <a:rPr lang="en-US" altLang="en-US" smtClean="0"/>
              <a:pPr>
                <a:defRPr/>
              </a:pPr>
              <a:t>35</a:t>
            </a:fld>
            <a:endParaRPr lang="en-US" altLang="en-US" dirty="0"/>
          </a:p>
        </p:txBody>
      </p:sp>
      <p:sp>
        <p:nvSpPr>
          <p:cNvPr id="4" name="Content Placeholder 3"/>
          <p:cNvSpPr>
            <a:spLocks noGrp="1"/>
          </p:cNvSpPr>
          <p:nvPr>
            <p:ph sz="quarter" idx="13"/>
          </p:nvPr>
        </p:nvSpPr>
        <p:spPr>
          <a:xfrm>
            <a:off x="152054" y="908720"/>
            <a:ext cx="8596410" cy="5616624"/>
          </a:xfrm>
        </p:spPr>
        <p:txBody>
          <a:bodyPr/>
          <a:lstStyle/>
          <a:p>
            <a:pPr marL="342900" lvl="0" indent="-342900" algn="just" defTabSz="914400">
              <a:lnSpc>
                <a:spcPct val="100000"/>
              </a:lnSpc>
              <a:spcBef>
                <a:spcPct val="20000"/>
              </a:spcBef>
              <a:buFontTx/>
              <a:buChar char="•"/>
              <a:defRPr/>
            </a:pPr>
            <a:r>
              <a:rPr lang="en-ZA" sz="1900" kern="0" dirty="0">
                <a:solidFill>
                  <a:srgbClr val="000000"/>
                </a:solidFill>
                <a:latin typeface="Arial"/>
                <a:ea typeface="ＭＳ Ｐゴシック" charset="-128"/>
                <a:cs typeface="+mn-cs"/>
              </a:rPr>
              <a:t>It is recommended that the Portfolio Committee</a:t>
            </a:r>
            <a:r>
              <a:rPr lang="en-ZA" sz="1900" kern="0" dirty="0" smtClean="0">
                <a:solidFill>
                  <a:srgbClr val="000000"/>
                </a:solidFill>
                <a:latin typeface="Arial"/>
                <a:ea typeface="ＭＳ Ｐゴシック" charset="-128"/>
                <a:cs typeface="+mn-cs"/>
              </a:rPr>
              <a:t>:</a:t>
            </a:r>
          </a:p>
          <a:p>
            <a:pPr marL="342900" lvl="0" indent="-342900" algn="just" defTabSz="914400">
              <a:lnSpc>
                <a:spcPct val="100000"/>
              </a:lnSpc>
              <a:spcBef>
                <a:spcPct val="20000"/>
              </a:spcBef>
              <a:buFontTx/>
              <a:buChar char="•"/>
              <a:defRPr/>
            </a:pPr>
            <a:endParaRPr lang="en-ZA" sz="1900" kern="0" dirty="0" smtClean="0">
              <a:solidFill>
                <a:srgbClr val="000000"/>
              </a:solidFill>
              <a:latin typeface="Arial"/>
              <a:ea typeface="ＭＳ Ｐゴシック" charset="-128"/>
              <a:cs typeface="+mn-cs"/>
            </a:endParaRPr>
          </a:p>
          <a:p>
            <a:pPr marL="800100" lvl="1" indent="-342900" algn="just" defTabSz="914400">
              <a:lnSpc>
                <a:spcPct val="150000"/>
              </a:lnSpc>
              <a:spcBef>
                <a:spcPct val="20000"/>
              </a:spcBef>
            </a:pPr>
            <a:r>
              <a:rPr lang="en-US" sz="1900" dirty="0">
                <a:solidFill>
                  <a:srgbClr val="000000"/>
                </a:solidFill>
                <a:latin typeface="Arial" charset="0"/>
                <a:ea typeface="ＭＳ Ｐゴシック" charset="-128"/>
              </a:rPr>
              <a:t>Encourage integration and coordination by relevant sectors in provinces to ensure alignment and maximization of resources e.g. </a:t>
            </a:r>
            <a:r>
              <a:rPr lang="en-ZA" sz="1900" dirty="0">
                <a:solidFill>
                  <a:srgbClr val="000000"/>
                </a:solidFill>
                <a:latin typeface="Arial" charset="0"/>
                <a:ea typeface="ＭＳ Ｐゴシック" charset="-128"/>
              </a:rPr>
              <a:t>Municipal Infrastructure Grant, Water Services Infrastructure Grant, Regional Bulk Infrastructure Grant in dealing with drought as a hazard</a:t>
            </a:r>
            <a:endParaRPr lang="en-ZA" sz="1900" dirty="0" smtClean="0">
              <a:solidFill>
                <a:srgbClr val="000000"/>
              </a:solidFill>
              <a:latin typeface="Arial" charset="0"/>
              <a:ea typeface="ＭＳ Ｐゴシック" charset="-128"/>
              <a:cs typeface="+mn-cs"/>
            </a:endParaRPr>
          </a:p>
          <a:p>
            <a:pPr marL="800100" lvl="1" indent="-342900" algn="just" defTabSz="914400">
              <a:lnSpc>
                <a:spcPct val="150000"/>
              </a:lnSpc>
              <a:spcBef>
                <a:spcPct val="20000"/>
              </a:spcBef>
            </a:pPr>
            <a:r>
              <a:rPr lang="en-ZA" sz="1900" dirty="0">
                <a:solidFill>
                  <a:srgbClr val="000000"/>
                </a:solidFill>
                <a:latin typeface="Arial" charset="0"/>
                <a:ea typeface="ＭＳ Ｐゴシック" charset="-128"/>
              </a:rPr>
              <a:t>Encourage Water Services Authorities to implement bulk water supply projects in accordance to their project plans to avoid delays that may trigger water shortages during drought situations.</a:t>
            </a:r>
          </a:p>
          <a:p>
            <a:pPr lvl="2" algn="just" defTabSz="457200" eaLnBrk="1" hangingPunct="1">
              <a:lnSpc>
                <a:spcPct val="150000"/>
              </a:lnSpc>
              <a:spcBef>
                <a:spcPct val="0"/>
              </a:spcBef>
            </a:pPr>
            <a:r>
              <a:rPr lang="en-US" sz="1900" dirty="0" smtClean="0">
                <a:solidFill>
                  <a:srgbClr val="000000"/>
                </a:solidFill>
                <a:latin typeface="Arial" charset="0"/>
                <a:ea typeface="ＭＳ Ｐゴシック" charset="-128"/>
                <a:cs typeface="+mn-cs"/>
              </a:rPr>
              <a:t>Assist in sustaining momentum </a:t>
            </a:r>
            <a:r>
              <a:rPr lang="en-US" sz="1900" dirty="0">
                <a:solidFill>
                  <a:srgbClr val="000000"/>
                </a:solidFill>
                <a:latin typeface="Arial" charset="0"/>
                <a:ea typeface="ＭＳ Ｐゴシック" charset="-128"/>
                <a:cs typeface="+mn-cs"/>
              </a:rPr>
              <a:t>on stringent measures and restrictions on water use, conservation, awareness and public advocacy and building resilience among our infrastructure and communities</a:t>
            </a:r>
            <a:r>
              <a:rPr lang="en-US" sz="1900" dirty="0" smtClean="0">
                <a:solidFill>
                  <a:srgbClr val="000000"/>
                </a:solidFill>
                <a:latin typeface="Arial" charset="0"/>
                <a:ea typeface="ＭＳ Ｐゴシック" charset="-128"/>
                <a:cs typeface="+mn-cs"/>
              </a:rPr>
              <a:t>.</a:t>
            </a:r>
          </a:p>
          <a:p>
            <a:pPr lvl="2" algn="just" defTabSz="457200" eaLnBrk="1" hangingPunct="1">
              <a:lnSpc>
                <a:spcPct val="150000"/>
              </a:lnSpc>
              <a:spcBef>
                <a:spcPct val="0"/>
              </a:spcBef>
            </a:pPr>
            <a:r>
              <a:rPr lang="en-US" sz="1900" dirty="0" smtClean="0">
                <a:solidFill>
                  <a:srgbClr val="000000"/>
                </a:solidFill>
                <a:latin typeface="Arial" charset="0"/>
                <a:ea typeface="ＭＳ Ｐゴシック" charset="-128"/>
                <a:cs typeface="+mn-cs"/>
              </a:rPr>
              <a:t>Encourage municipalities to enforce their by-laws.</a:t>
            </a:r>
          </a:p>
          <a:p>
            <a:pPr marL="0" lvl="0" indent="0" algn="just" defTabSz="457200">
              <a:lnSpc>
                <a:spcPct val="100000"/>
              </a:lnSpc>
              <a:spcBef>
                <a:spcPct val="0"/>
              </a:spcBef>
              <a:buNone/>
              <a:defRPr/>
            </a:pPr>
            <a:endParaRPr lang="en-US" sz="2400" dirty="0">
              <a:solidFill>
                <a:srgbClr val="000000"/>
              </a:solidFill>
              <a:ea typeface="ＭＳ Ｐゴシック" charset="-128"/>
            </a:endParaRPr>
          </a:p>
          <a:p>
            <a:pPr marL="342900" lvl="0" indent="-342900" algn="just" defTabSz="914400">
              <a:lnSpc>
                <a:spcPct val="100000"/>
              </a:lnSpc>
              <a:spcBef>
                <a:spcPct val="20000"/>
              </a:spcBef>
              <a:buFontTx/>
              <a:buChar char="•"/>
              <a:defRPr/>
            </a:pPr>
            <a:endParaRPr lang="en-ZA" sz="1800" kern="0" dirty="0">
              <a:solidFill>
                <a:srgbClr val="000000"/>
              </a:solidFill>
              <a:latin typeface="Arial"/>
              <a:ea typeface="ＭＳ Ｐゴシック" charset="-128"/>
            </a:endParaRPr>
          </a:p>
          <a:p>
            <a:pPr marL="342900" lvl="0" indent="-342900" algn="just" defTabSz="914400">
              <a:lnSpc>
                <a:spcPct val="100000"/>
              </a:lnSpc>
              <a:spcBef>
                <a:spcPct val="20000"/>
              </a:spcBef>
              <a:buFontTx/>
              <a:buChar char="•"/>
              <a:defRPr/>
            </a:pPr>
            <a:endParaRPr lang="en-ZA" sz="1800" kern="0" dirty="0">
              <a:solidFill>
                <a:srgbClr val="000000"/>
              </a:solidFill>
              <a:latin typeface="Arial"/>
              <a:ea typeface="ＭＳ Ｐゴシック" charset="-128"/>
            </a:endParaRPr>
          </a:p>
        </p:txBody>
      </p:sp>
    </p:spTree>
    <p:extLst>
      <p:ext uri="{BB962C8B-B14F-4D97-AF65-F5344CB8AC3E}">
        <p14:creationId xmlns:p14="http://schemas.microsoft.com/office/powerpoint/2010/main" xmlns="" val="688535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88424" y="6166082"/>
            <a:ext cx="571817" cy="576064"/>
          </a:xfrm>
          <a:prstGeom prst="rect">
            <a:avLst/>
          </a:prstGeom>
        </p:spPr>
      </p:pic>
      <p:sp>
        <p:nvSpPr>
          <p:cNvPr id="4" name="Rectangle 3"/>
          <p:cNvSpPr/>
          <p:nvPr/>
        </p:nvSpPr>
        <p:spPr>
          <a:xfrm>
            <a:off x="0" y="458956"/>
            <a:ext cx="4572000"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3333CC"/>
                </a:solidFill>
                <a:effectLst/>
                <a:uLnTx/>
                <a:uFillTx/>
                <a:latin typeface="Tahoma" pitchFamily="34" charset="0"/>
                <a:ea typeface="ＭＳ Ｐゴシック" panose="020B0600070205080204" pitchFamily="34" charset="-128"/>
                <a:cs typeface="Arial" pitchFamily="34" charset="0"/>
              </a:rPr>
              <a:t/>
            </a:r>
            <a:br>
              <a:rPr kumimoji="0" lang="en-US" sz="1800" b="1" i="0" u="none" strike="noStrike" kern="0" cap="none" spc="0" normalizeH="0" baseline="0" noProof="0" dirty="0" smtClean="0">
                <a:ln>
                  <a:noFill/>
                </a:ln>
                <a:solidFill>
                  <a:srgbClr val="3333CC"/>
                </a:solidFill>
                <a:effectLst/>
                <a:uLnTx/>
                <a:uFillTx/>
                <a:latin typeface="Tahoma" pitchFamily="34" charset="0"/>
                <a:ea typeface="ＭＳ Ｐゴシック" panose="020B0600070205080204" pitchFamily="34" charset="-128"/>
                <a:cs typeface="Arial" pitchFamily="34" charset="0"/>
              </a:rPr>
            </a:br>
            <a:r>
              <a:rPr kumimoji="0" lang="en-US" sz="1800" b="1" i="0" u="none" strike="noStrike" kern="0" cap="none" spc="0" normalizeH="0" baseline="0" noProof="0" dirty="0" smtClean="0">
                <a:ln>
                  <a:noFill/>
                </a:ln>
                <a:solidFill>
                  <a:srgbClr val="3333CC"/>
                </a:solidFill>
                <a:effectLst/>
                <a:uLnTx/>
                <a:uFillTx/>
                <a:latin typeface="Tahoma" pitchFamily="34" charset="0"/>
                <a:ea typeface="ＭＳ Ｐゴシック" panose="020B0600070205080204" pitchFamily="34" charset="-128"/>
                <a:cs typeface="Arial" pitchFamily="34" charset="0"/>
              </a:rPr>
              <a:t/>
            </a:r>
            <a:br>
              <a:rPr kumimoji="0" lang="en-US" sz="1800" b="1" i="0" u="none" strike="noStrike" kern="0" cap="none" spc="0" normalizeH="0" baseline="0" noProof="0" dirty="0" smtClean="0">
                <a:ln>
                  <a:noFill/>
                </a:ln>
                <a:solidFill>
                  <a:srgbClr val="3333CC"/>
                </a:solidFill>
                <a:effectLst/>
                <a:uLnTx/>
                <a:uFillTx/>
                <a:latin typeface="Tahoma" pitchFamily="34" charset="0"/>
                <a:ea typeface="ＭＳ Ｐゴシック" panose="020B0600070205080204" pitchFamily="34" charset="-128"/>
                <a:cs typeface="Arial" pitchFamily="34" charset="0"/>
              </a:rPr>
            </a:br>
            <a:endParaRPr kumimoji="0" lang="en-ZA"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xmlns="" val="3058948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80" y="1"/>
            <a:ext cx="8263830" cy="692696"/>
          </a:xfrm>
        </p:spPr>
        <p:txBody>
          <a:bodyPr/>
          <a:lstStyle/>
          <a:p>
            <a:pPr lvl="0" defTabSz="457200" eaLnBrk="1" fontAlgn="auto" hangingPunct="1">
              <a:lnSpc>
                <a:spcPct val="100000"/>
              </a:lnSpc>
              <a:spcAft>
                <a:spcPts val="0"/>
              </a:spcAft>
            </a:pPr>
            <a:r>
              <a:rPr lang="en-ZA" dirty="0" smtClean="0">
                <a:solidFill>
                  <a:schemeClr val="accent2"/>
                </a:solidFill>
                <a:ea typeface="ＭＳ Ｐゴシック" charset="-128"/>
              </a:rPr>
              <a:t>2. Overview of the drought situation</a:t>
            </a:r>
            <a:endParaRPr lang="en-ZA" dirty="0"/>
          </a:p>
        </p:txBody>
      </p:sp>
      <p:sp>
        <p:nvSpPr>
          <p:cNvPr id="3" name="Content Placeholder 2"/>
          <p:cNvSpPr>
            <a:spLocks noGrp="1"/>
          </p:cNvSpPr>
          <p:nvPr>
            <p:ph idx="1"/>
          </p:nvPr>
        </p:nvSpPr>
        <p:spPr>
          <a:xfrm>
            <a:off x="186210" y="606449"/>
            <a:ext cx="8750796" cy="5906703"/>
          </a:xfrm>
        </p:spPr>
        <p:txBody>
          <a:bodyPr/>
          <a:lstStyle/>
          <a:p>
            <a:pPr marL="342900" lvl="0" indent="-342900" algn="just" defTabSz="457200" eaLnBrk="1" hangingPunct="1">
              <a:lnSpc>
                <a:spcPct val="150000"/>
              </a:lnSpc>
              <a:spcBef>
                <a:spcPct val="0"/>
              </a:spcBef>
              <a:buFont typeface="Arial" panose="020B0604020202020204" pitchFamily="34" charset="0"/>
              <a:buChar char="•"/>
            </a:pPr>
            <a:r>
              <a:rPr lang="en-US" altLang="en-US" dirty="0" smtClean="0">
                <a:latin typeface="Arial" charset="0"/>
                <a:ea typeface="ＭＳ Ｐゴシック" charset="-128"/>
                <a:cs typeface="+mn-cs"/>
              </a:rPr>
              <a:t>Even </a:t>
            </a:r>
            <a:r>
              <a:rPr lang="en-US" altLang="en-US" dirty="0">
                <a:latin typeface="Arial" charset="0"/>
                <a:ea typeface="ＭＳ Ｐゴシック" charset="-128"/>
                <a:cs typeface="+mn-cs"/>
              </a:rPr>
              <a:t>though the country has received summer rainfalls in different parts of the </a:t>
            </a:r>
            <a:r>
              <a:rPr lang="en-US" altLang="en-US" dirty="0" smtClean="0">
                <a:latin typeface="Arial" charset="0"/>
                <a:ea typeface="ＭＳ Ｐゴシック" charset="-128"/>
                <a:cs typeface="+mn-cs"/>
              </a:rPr>
              <a:t>country, </a:t>
            </a:r>
            <a:r>
              <a:rPr lang="en-US" altLang="en-US" dirty="0">
                <a:latin typeface="Arial" charset="0"/>
                <a:ea typeface="ＭＳ Ｐゴシック" charset="-128"/>
                <a:cs typeface="+mn-cs"/>
              </a:rPr>
              <a:t>the drought conditions are still </a:t>
            </a:r>
            <a:r>
              <a:rPr lang="en-US" altLang="en-US" dirty="0" smtClean="0">
                <a:latin typeface="Arial" charset="0"/>
                <a:ea typeface="ＭＳ Ｐゴシック" charset="-128"/>
                <a:cs typeface="+mn-cs"/>
              </a:rPr>
              <a:t>persisting.</a:t>
            </a:r>
          </a:p>
          <a:p>
            <a:pPr marL="342900" lvl="0" indent="-342900" algn="just" defTabSz="457200" eaLnBrk="1" hangingPunct="1">
              <a:lnSpc>
                <a:spcPct val="150000"/>
              </a:lnSpc>
              <a:spcBef>
                <a:spcPct val="0"/>
              </a:spcBef>
              <a:buFont typeface="Arial" panose="020B0604020202020204" pitchFamily="34" charset="0"/>
              <a:buChar char="•"/>
            </a:pPr>
            <a:r>
              <a:rPr lang="en-US" altLang="en-US" dirty="0" smtClean="0">
                <a:latin typeface="Arial" charset="0"/>
                <a:ea typeface="ＭＳ Ｐゴシック" charset="-128"/>
                <a:cs typeface="+mn-cs"/>
              </a:rPr>
              <a:t>The recent rainfall, in certain parts of the country have relieved some of our major dams which recorded 100% full during February – March 2017.</a:t>
            </a:r>
          </a:p>
          <a:p>
            <a:pPr marL="342900" lvl="0" indent="-342900" algn="just" defTabSz="457200" eaLnBrk="1" hangingPunct="1">
              <a:lnSpc>
                <a:spcPct val="150000"/>
              </a:lnSpc>
              <a:spcBef>
                <a:spcPct val="0"/>
              </a:spcBef>
              <a:buFont typeface="Arial" panose="020B0604020202020204" pitchFamily="34" charset="0"/>
              <a:buChar char="•"/>
            </a:pPr>
            <a:r>
              <a:rPr lang="en-ZA" altLang="en-US" dirty="0" smtClean="0">
                <a:latin typeface="Arial" charset="0"/>
                <a:ea typeface="ＭＳ Ｐゴシック" charset="-128"/>
                <a:cs typeface="+mn-cs"/>
              </a:rPr>
              <a:t>During  </a:t>
            </a:r>
            <a:r>
              <a:rPr lang="en-ZA" altLang="en-US" dirty="0">
                <a:latin typeface="Arial" charset="0"/>
                <a:ea typeface="ＭＳ Ｐゴシック" charset="-128"/>
                <a:cs typeface="+mn-cs"/>
              </a:rPr>
              <a:t>the month of </a:t>
            </a:r>
            <a:r>
              <a:rPr lang="en-ZA" altLang="en-US" dirty="0" smtClean="0">
                <a:latin typeface="Arial" charset="0"/>
                <a:ea typeface="ＭＳ Ｐゴシック" charset="-128"/>
                <a:cs typeface="+mn-cs"/>
              </a:rPr>
              <a:t>May and recently in Sept/Oct, </a:t>
            </a:r>
            <a:r>
              <a:rPr lang="en-ZA" altLang="en-US" dirty="0">
                <a:latin typeface="Arial" charset="0"/>
                <a:ea typeface="ＭＳ Ｐゴシック" charset="-128"/>
                <a:cs typeface="+mn-cs"/>
              </a:rPr>
              <a:t>the majority  of the rain was experienced over the </a:t>
            </a:r>
            <a:r>
              <a:rPr lang="en-ZA" altLang="en-US" dirty="0" smtClean="0">
                <a:latin typeface="Arial" charset="0"/>
                <a:ea typeface="ＭＳ Ｐゴシック" charset="-128"/>
                <a:cs typeface="+mn-cs"/>
              </a:rPr>
              <a:t>northern and eastern parts </a:t>
            </a:r>
            <a:r>
              <a:rPr lang="en-ZA" altLang="en-US" dirty="0">
                <a:latin typeface="Arial" charset="0"/>
                <a:ea typeface="ＭＳ Ｐゴシック" charset="-128"/>
                <a:cs typeface="+mn-cs"/>
              </a:rPr>
              <a:t>of the </a:t>
            </a:r>
            <a:r>
              <a:rPr lang="en-ZA" altLang="en-US" dirty="0" smtClean="0">
                <a:latin typeface="Arial" charset="0"/>
                <a:ea typeface="ＭＳ Ｐゴシック" charset="-128"/>
                <a:cs typeface="+mn-cs"/>
              </a:rPr>
              <a:t>country, however, there is </a:t>
            </a:r>
            <a:r>
              <a:rPr lang="en-ZA" altLang="en-US" dirty="0">
                <a:latin typeface="Arial" charset="0"/>
                <a:ea typeface="ＭＳ Ｐゴシック" charset="-128"/>
                <a:cs typeface="+mn-cs"/>
              </a:rPr>
              <a:t>very little rain in the </a:t>
            </a:r>
            <a:r>
              <a:rPr lang="en-ZA" altLang="en-US" dirty="0" smtClean="0">
                <a:latin typeface="Arial" charset="0"/>
                <a:ea typeface="ＭＳ Ｐゴシック" charset="-128"/>
                <a:cs typeface="+mn-cs"/>
              </a:rPr>
              <a:t>western parts of the country.</a:t>
            </a:r>
          </a:p>
          <a:p>
            <a:pPr marL="342900" lvl="0" indent="-342900" algn="just" defTabSz="457200" eaLnBrk="1" hangingPunct="1">
              <a:lnSpc>
                <a:spcPct val="150000"/>
              </a:lnSpc>
              <a:spcBef>
                <a:spcPct val="0"/>
              </a:spcBef>
              <a:buFont typeface="Arial" panose="020B0604020202020204" pitchFamily="34" charset="0"/>
              <a:buChar char="•"/>
            </a:pPr>
            <a:r>
              <a:rPr lang="en-ZA" altLang="en-US" dirty="0" smtClean="0">
                <a:latin typeface="Arial" charset="0"/>
                <a:ea typeface="ＭＳ Ｐゴシック" charset="-128"/>
                <a:cs typeface="+mn-cs"/>
              </a:rPr>
              <a:t>Recently</a:t>
            </a:r>
            <a:r>
              <a:rPr lang="en-ZA" altLang="en-US" dirty="0">
                <a:latin typeface="Arial" charset="0"/>
                <a:ea typeface="ＭＳ Ｐゴシック" charset="-128"/>
                <a:cs typeface="+mn-cs"/>
              </a:rPr>
              <a:t>, </a:t>
            </a:r>
            <a:r>
              <a:rPr lang="en-ZA" altLang="en-US" dirty="0" smtClean="0">
                <a:latin typeface="Arial" charset="0"/>
                <a:ea typeface="ＭＳ Ｐゴシック" charset="-128"/>
                <a:cs typeface="+mn-cs"/>
              </a:rPr>
              <a:t>the western </a:t>
            </a:r>
            <a:r>
              <a:rPr lang="en-ZA" altLang="en-US" dirty="0">
                <a:latin typeface="Arial" charset="0"/>
                <a:ea typeface="ＭＳ Ｐゴシック" charset="-128"/>
                <a:cs typeface="+mn-cs"/>
              </a:rPr>
              <a:t>parts of the country experienced some decent amount of rainfalls due to </a:t>
            </a:r>
            <a:r>
              <a:rPr lang="en-ZA" altLang="en-US" dirty="0" smtClean="0">
                <a:latin typeface="Arial" charset="0"/>
                <a:ea typeface="ＭＳ Ｐゴシック" charset="-128"/>
                <a:cs typeface="+mn-cs"/>
              </a:rPr>
              <a:t>a </a:t>
            </a:r>
            <a:r>
              <a:rPr lang="en-ZA" altLang="en-US" dirty="0">
                <a:latin typeface="Arial" charset="0"/>
                <a:ea typeface="ＭＳ Ｐゴシック" charset="-128"/>
                <a:cs typeface="+mn-cs"/>
              </a:rPr>
              <a:t>cold frontal systems </a:t>
            </a:r>
            <a:r>
              <a:rPr lang="en-ZA" altLang="en-US" dirty="0" smtClean="0">
                <a:latin typeface="Arial" charset="0"/>
                <a:ea typeface="ＭＳ Ｐゴシック" charset="-128"/>
                <a:cs typeface="+mn-cs"/>
              </a:rPr>
              <a:t>which passed </a:t>
            </a:r>
            <a:r>
              <a:rPr lang="en-ZA" altLang="en-US" dirty="0">
                <a:latin typeface="Arial" charset="0"/>
                <a:ea typeface="ＭＳ Ｐゴシック" charset="-128"/>
                <a:cs typeface="+mn-cs"/>
              </a:rPr>
              <a:t>the southern extremities of the </a:t>
            </a:r>
            <a:r>
              <a:rPr lang="en-ZA" altLang="en-US" dirty="0" smtClean="0">
                <a:latin typeface="Arial" charset="0"/>
                <a:ea typeface="ＭＳ Ｐゴシック" charset="-128"/>
                <a:cs typeface="+mn-cs"/>
              </a:rPr>
              <a:t>country, </a:t>
            </a:r>
            <a:r>
              <a:rPr lang="en-ZA" altLang="en-US" u="sng" dirty="0" smtClean="0">
                <a:latin typeface="Arial" charset="0"/>
                <a:ea typeface="ＭＳ Ｐゴシック" charset="-128"/>
                <a:cs typeface="+mn-cs"/>
              </a:rPr>
              <a:t>but the province is still reeling from severe drought.</a:t>
            </a:r>
          </a:p>
          <a:p>
            <a:pPr marL="342900" lvl="0" indent="-342900" algn="just" defTabSz="457200" eaLnBrk="1" hangingPunct="1">
              <a:lnSpc>
                <a:spcPct val="150000"/>
              </a:lnSpc>
              <a:spcBef>
                <a:spcPct val="0"/>
              </a:spcBef>
              <a:buFont typeface="Arial" panose="020B0604020202020204" pitchFamily="34" charset="0"/>
              <a:buChar char="•"/>
            </a:pPr>
            <a:r>
              <a:rPr lang="en-ZA" altLang="en-US" dirty="0" smtClean="0">
                <a:latin typeface="Arial" charset="0"/>
                <a:ea typeface="ＭＳ Ｐゴシック" charset="-128"/>
                <a:cs typeface="+mn-cs"/>
              </a:rPr>
              <a:t>The Northern and Eastern Cape provinces are closely monitored since they are also facing drought in certain areas.</a:t>
            </a:r>
            <a:endParaRPr lang="en-ZA" altLang="en-US" dirty="0">
              <a:latin typeface="Arial" charset="0"/>
              <a:ea typeface="ＭＳ Ｐゴシック" charset="-128"/>
              <a:cs typeface="+mn-cs"/>
            </a:endParaRPr>
          </a:p>
          <a:p>
            <a:pPr marL="0" lvl="0" indent="0" algn="just" defTabSz="457200" eaLnBrk="1" hangingPunct="1">
              <a:lnSpc>
                <a:spcPct val="150000"/>
              </a:lnSpc>
              <a:spcBef>
                <a:spcPct val="0"/>
              </a:spcBef>
              <a:buNone/>
            </a:pPr>
            <a:endParaRPr lang="en-ZA" altLang="en-US" dirty="0" smtClean="0">
              <a:latin typeface="Arial" charset="0"/>
              <a:ea typeface="ＭＳ Ｐゴシック" charset="-128"/>
              <a:cs typeface="+mn-cs"/>
            </a:endParaRPr>
          </a:p>
          <a:p>
            <a:pPr marL="342900" lvl="0" indent="-342900" algn="just" defTabSz="457200" eaLnBrk="1" hangingPunct="1">
              <a:lnSpc>
                <a:spcPct val="100000"/>
              </a:lnSpc>
              <a:spcBef>
                <a:spcPct val="0"/>
              </a:spcBef>
              <a:buFont typeface="Arial" panose="020B0604020202020204" pitchFamily="34" charset="0"/>
              <a:buChar char="•"/>
            </a:pPr>
            <a:endParaRPr lang="en-ZA" altLang="en-US" dirty="0" smtClean="0">
              <a:latin typeface="Arial" charset="0"/>
              <a:ea typeface="ＭＳ Ｐゴシック" charset="-128"/>
              <a:cs typeface="+mn-cs"/>
            </a:endParaRPr>
          </a:p>
          <a:p>
            <a:pPr marL="342900" lvl="0" indent="-342900" algn="just" defTabSz="457200" eaLnBrk="1" hangingPunct="1">
              <a:lnSpc>
                <a:spcPct val="100000"/>
              </a:lnSpc>
              <a:spcBef>
                <a:spcPct val="0"/>
              </a:spcBef>
              <a:buFont typeface="Arial" panose="020B0604020202020204" pitchFamily="34" charset="0"/>
              <a:buChar char="•"/>
            </a:pPr>
            <a:endParaRPr lang="en-ZA" altLang="en-US" dirty="0" smtClean="0">
              <a:latin typeface="Arial" charset="0"/>
              <a:ea typeface="ＭＳ Ｐゴシック" charset="-128"/>
              <a:cs typeface="+mn-cs"/>
            </a:endParaRPr>
          </a:p>
          <a:p>
            <a:pPr marL="342900" lvl="0" indent="-342900" algn="just" defTabSz="457200" eaLnBrk="1" hangingPunct="1">
              <a:lnSpc>
                <a:spcPct val="100000"/>
              </a:lnSpc>
              <a:spcBef>
                <a:spcPct val="0"/>
              </a:spcBef>
              <a:buFont typeface="Arial" panose="020B0604020202020204" pitchFamily="34" charset="0"/>
              <a:buChar char="•"/>
            </a:pPr>
            <a:endParaRPr lang="en-ZA" altLang="en-US" dirty="0">
              <a:latin typeface="Arial" charset="0"/>
              <a:ea typeface="ＭＳ Ｐゴシック" charset="-128"/>
              <a:cs typeface="+mn-cs"/>
            </a:endParaRPr>
          </a:p>
          <a:p>
            <a:pPr marL="342900" lvl="0" indent="-342900" algn="just" defTabSz="457200" eaLnBrk="1" hangingPunct="1">
              <a:lnSpc>
                <a:spcPct val="100000"/>
              </a:lnSpc>
              <a:spcBef>
                <a:spcPct val="0"/>
              </a:spcBef>
              <a:buFont typeface="Arial" panose="020B0604020202020204" pitchFamily="34" charset="0"/>
              <a:buChar char="•"/>
            </a:pPr>
            <a:endParaRPr lang="en-US" altLang="en-US" dirty="0" smtClean="0">
              <a:latin typeface="Arial" charset="0"/>
              <a:ea typeface="ＭＳ Ｐゴシック" charset="-128"/>
            </a:endParaRPr>
          </a:p>
          <a:p>
            <a:pPr marL="0" indent="0">
              <a:buNone/>
            </a:pPr>
            <a:endParaRPr lang="en-ZA" dirty="0">
              <a:solidFill>
                <a:srgbClr val="FF0000"/>
              </a:solidFill>
            </a:endParaRP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4</a:t>
            </a:fld>
            <a:endParaRPr lang="en-US" altLang="en-US" dirty="0"/>
          </a:p>
        </p:txBody>
      </p:sp>
    </p:spTree>
    <p:extLst>
      <p:ext uri="{BB962C8B-B14F-4D97-AF65-F5344CB8AC3E}">
        <p14:creationId xmlns:p14="http://schemas.microsoft.com/office/powerpoint/2010/main" xmlns="" val="268440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3"/>
            <a:ext cx="7886700" cy="432048"/>
          </a:xfrm>
        </p:spPr>
        <p:txBody>
          <a:bodyPr/>
          <a:lstStyle/>
          <a:p>
            <a:pPr lvl="0" defTabSz="914400" eaLnBrk="1" fontAlgn="auto" hangingPunct="1">
              <a:lnSpc>
                <a:spcPct val="150000"/>
              </a:lnSpc>
              <a:spcBef>
                <a:spcPct val="20000"/>
              </a:spcBef>
              <a:spcAft>
                <a:spcPts val="0"/>
              </a:spcAft>
              <a:buSzPct val="70000"/>
              <a:defRPr/>
            </a:pPr>
            <a:r>
              <a:rPr lang="en-ZA" sz="1800" dirty="0" smtClean="0">
                <a:solidFill>
                  <a:srgbClr val="ED7D31"/>
                </a:solidFill>
                <a:ea typeface="ＭＳ Ｐゴシック" charset="-128"/>
              </a:rPr>
              <a:t>3. Seasonal </a:t>
            </a:r>
            <a:r>
              <a:rPr lang="en-ZA" sz="1800" dirty="0">
                <a:solidFill>
                  <a:srgbClr val="ED7D31"/>
                </a:solidFill>
                <a:ea typeface="ＭＳ Ｐゴシック" charset="-128"/>
              </a:rPr>
              <a:t>Weather Forecast</a:t>
            </a:r>
          </a:p>
        </p:txBody>
      </p:sp>
      <p:sp>
        <p:nvSpPr>
          <p:cNvPr id="3" name="Content Placeholder 2"/>
          <p:cNvSpPr>
            <a:spLocks noGrp="1"/>
          </p:cNvSpPr>
          <p:nvPr>
            <p:ph sz="half" idx="1"/>
          </p:nvPr>
        </p:nvSpPr>
        <p:spPr>
          <a:xfrm>
            <a:off x="654392" y="843434"/>
            <a:ext cx="3886200" cy="5196235"/>
          </a:xfrm>
        </p:spPr>
        <p:txBody>
          <a:bodyPr/>
          <a:lstStyle/>
          <a:p>
            <a:endParaRPr lang="en-ZA" dirty="0"/>
          </a:p>
        </p:txBody>
      </p:sp>
      <p:sp>
        <p:nvSpPr>
          <p:cNvPr id="4" name="Content Placeholder 3"/>
          <p:cNvSpPr>
            <a:spLocks noGrp="1"/>
          </p:cNvSpPr>
          <p:nvPr>
            <p:ph sz="half" idx="2"/>
          </p:nvPr>
        </p:nvSpPr>
        <p:spPr>
          <a:xfrm>
            <a:off x="4629150" y="980728"/>
            <a:ext cx="3886200" cy="5196235"/>
          </a:xfrm>
        </p:spPr>
        <p:txBody>
          <a:bodyPr/>
          <a:lstStyle/>
          <a:p>
            <a:pPr marL="0" lvl="0" indent="0" algn="just" defTabSz="457200">
              <a:lnSpc>
                <a:spcPct val="100000"/>
              </a:lnSpc>
              <a:spcBef>
                <a:spcPct val="0"/>
              </a:spcBef>
              <a:buNone/>
            </a:pPr>
            <a:r>
              <a:rPr lang="en-ZA" dirty="0"/>
              <a:t>There has been a drastic change in the expected El Niño Southern Oscillation (ENSO) phase. </a:t>
            </a:r>
          </a:p>
          <a:p>
            <a:pPr marL="0" lvl="0" indent="0" algn="just" defTabSz="457200">
              <a:lnSpc>
                <a:spcPct val="100000"/>
              </a:lnSpc>
              <a:spcBef>
                <a:spcPct val="0"/>
              </a:spcBef>
              <a:buNone/>
            </a:pPr>
            <a:r>
              <a:rPr lang="en-ZA" dirty="0"/>
              <a:t>The current predictions now indicate a high likelihood for a weak La Niña to develop during the early and mid-summer months (Nov-Dec-Jan and Dec-Jan-Feb).</a:t>
            </a:r>
          </a:p>
          <a:p>
            <a:pPr marL="0" lvl="0" indent="0" algn="just" defTabSz="457200">
              <a:lnSpc>
                <a:spcPct val="100000"/>
              </a:lnSpc>
              <a:spcBef>
                <a:spcPct val="0"/>
              </a:spcBef>
              <a:buNone/>
            </a:pPr>
            <a:r>
              <a:rPr lang="en-ZA" dirty="0"/>
              <a:t>This, supported by the regional forecasts, indicates that </a:t>
            </a:r>
            <a:r>
              <a:rPr lang="en-ZA" u="sng" dirty="0"/>
              <a:t>the summer rainfall areas (north-eastern parts of South Africa) can expect above-normal rainfall during these periods.  </a:t>
            </a:r>
            <a:endParaRPr lang="en-ZA" u="sng" kern="0" dirty="0"/>
          </a:p>
          <a:p>
            <a:pPr algn="just"/>
            <a:endParaRPr lang="en-ZA" dirty="0"/>
          </a:p>
        </p:txBody>
      </p:sp>
      <p:sp>
        <p:nvSpPr>
          <p:cNvPr id="5" name="Slide Number Placeholder 4"/>
          <p:cNvSpPr>
            <a:spLocks noGrp="1"/>
          </p:cNvSpPr>
          <p:nvPr>
            <p:ph type="sldNum" sz="quarter" idx="12"/>
          </p:nvPr>
        </p:nvSpPr>
        <p:spPr/>
        <p:txBody>
          <a:bodyPr/>
          <a:lstStyle/>
          <a:p>
            <a:pPr>
              <a:defRPr/>
            </a:pPr>
            <a:fld id="{7D1B44E7-E1DC-4BA0-A8D3-21BCA9610FFD}" type="slidenum">
              <a:rPr lang="en-US" altLang="en-US" smtClean="0"/>
              <a:pPr>
                <a:defRPr/>
              </a:pPr>
              <a:t>5</a:t>
            </a:fld>
            <a:endParaRPr lang="en-US" altLang="en-US" dirty="0"/>
          </a:p>
        </p:txBody>
      </p:sp>
      <p:pic>
        <p:nvPicPr>
          <p:cNvPr id="6" name="Picture 4" descr="https://iri.columbia.edu/wp-content/uploads/2017/08/figure3.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7847" y="843434"/>
            <a:ext cx="4124153" cy="258176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s://iri.columbia.edu/wp-content/uploads/2017/09/figure3-2.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5132" y="3501008"/>
            <a:ext cx="4186868" cy="283341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5076056" y="6334422"/>
            <a:ext cx="4572000" cy="237757"/>
          </a:xfrm>
          <a:prstGeom prst="rect">
            <a:avLst/>
          </a:prstGeom>
        </p:spPr>
        <p:txBody>
          <a:bodyPr>
            <a:spAutoFit/>
          </a:bodyPr>
          <a:lstStyle/>
          <a:p>
            <a:pPr defTabSz="685800" eaLnBrk="0" hangingPunct="0">
              <a:lnSpc>
                <a:spcPct val="90000"/>
              </a:lnSpc>
              <a:spcBef>
                <a:spcPts val="750"/>
              </a:spcBef>
            </a:pPr>
            <a:r>
              <a:rPr lang="en-ZA" sz="1050" dirty="0">
                <a:solidFill>
                  <a:srgbClr val="FF0000"/>
                </a:solidFill>
                <a:latin typeface="Arial" panose="020B0604020202020204" pitchFamily="34" charset="0"/>
                <a:cs typeface="Arial" panose="020B0604020202020204" pitchFamily="34" charset="0"/>
              </a:rPr>
              <a:t>Source: SAWS Weather Outlook Report, </a:t>
            </a:r>
            <a:r>
              <a:rPr lang="en-ZA" sz="1050" dirty="0" smtClean="0">
                <a:solidFill>
                  <a:srgbClr val="FF0000"/>
                </a:solidFill>
                <a:latin typeface="Arial" panose="020B0604020202020204" pitchFamily="34" charset="0"/>
                <a:cs typeface="Arial" panose="020B0604020202020204" pitchFamily="34" charset="0"/>
              </a:rPr>
              <a:t>16/10/17</a:t>
            </a:r>
            <a:endParaRPr lang="en-ZA" sz="105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4176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16633"/>
            <a:ext cx="7543800" cy="489428"/>
          </a:xfrm>
        </p:spPr>
        <p:txBody>
          <a:bodyPr>
            <a:noAutofit/>
          </a:bodyPr>
          <a:lstStyle/>
          <a:p>
            <a:pPr lvl="0" algn="ctr">
              <a:lnSpc>
                <a:spcPct val="150000"/>
              </a:lnSpc>
              <a:spcBef>
                <a:spcPct val="20000"/>
              </a:spcBef>
              <a:buSzPct val="70000"/>
              <a:defRPr/>
            </a:pPr>
            <a:r>
              <a:rPr lang="en-ZA" sz="2000" b="1" spc="0" dirty="0" smtClean="0">
                <a:solidFill>
                  <a:srgbClr val="ED7D31"/>
                </a:solidFill>
                <a:latin typeface="Arial" panose="020B0604020202020204" pitchFamily="34" charset="0"/>
                <a:ea typeface="ＭＳ Ｐゴシック" charset="-128"/>
                <a:cs typeface="Arial" panose="020B0604020202020204" pitchFamily="34" charset="0"/>
              </a:rPr>
              <a:t>3. Seasonal </a:t>
            </a:r>
            <a:r>
              <a:rPr lang="en-ZA" sz="2000" b="1" spc="0" dirty="0">
                <a:solidFill>
                  <a:srgbClr val="ED7D31"/>
                </a:solidFill>
                <a:latin typeface="Arial" panose="020B0604020202020204" pitchFamily="34" charset="0"/>
                <a:ea typeface="ＭＳ Ｐゴシック" charset="-128"/>
                <a:cs typeface="Arial" panose="020B0604020202020204" pitchFamily="34" charset="0"/>
              </a:rPr>
              <a:t>Weather </a:t>
            </a:r>
            <a:r>
              <a:rPr lang="en-ZA" sz="2000" b="1" spc="0" dirty="0" smtClean="0">
                <a:solidFill>
                  <a:srgbClr val="ED7D31"/>
                </a:solidFill>
                <a:latin typeface="Arial" panose="020B0604020202020204" pitchFamily="34" charset="0"/>
                <a:ea typeface="ＭＳ Ｐゴシック" charset="-128"/>
                <a:cs typeface="Arial" panose="020B0604020202020204" pitchFamily="34" charset="0"/>
              </a:rPr>
              <a:t>Forecast. Cont…</a:t>
            </a:r>
            <a:endParaRPr lang="en-ZA" sz="2000" b="1" spc="0" dirty="0">
              <a:solidFill>
                <a:srgbClr val="ED7D31"/>
              </a:solidFill>
              <a:latin typeface="Arial" panose="020B0604020202020204" pitchFamily="34" charset="0"/>
              <a:ea typeface="ＭＳ Ｐゴシック" charset="-128"/>
              <a:cs typeface="Arial" panose="020B0604020202020204" pitchFamily="34" charset="0"/>
            </a:endParaRPr>
          </a:p>
        </p:txBody>
      </p:sp>
      <p:sp>
        <p:nvSpPr>
          <p:cNvPr id="5" name="Slide Number Placeholder 4"/>
          <p:cNvSpPr>
            <a:spLocks noGrp="1"/>
          </p:cNvSpPr>
          <p:nvPr>
            <p:ph type="sldNum" sz="quarter" idx="12"/>
          </p:nvPr>
        </p:nvSpPr>
        <p:spPr/>
        <p:txBody>
          <a:bodyPr/>
          <a:lstStyle/>
          <a:p>
            <a:fld id="{576C358A-F45F-47F2-90AE-131B6672CCE3}" type="slidenum">
              <a:rPr lang="en-US" smtClean="0"/>
              <a:pPr/>
              <a:t>6</a:t>
            </a:fld>
            <a:endParaRPr lang="en-US" dirty="0"/>
          </a:p>
        </p:txBody>
      </p:sp>
      <p:sp>
        <p:nvSpPr>
          <p:cNvPr id="15" name="Rectangle 14"/>
          <p:cNvSpPr/>
          <p:nvPr/>
        </p:nvSpPr>
        <p:spPr>
          <a:xfrm>
            <a:off x="6444208" y="6268195"/>
            <a:ext cx="2664296" cy="383182"/>
          </a:xfrm>
          <a:prstGeom prst="rect">
            <a:avLst/>
          </a:prstGeom>
        </p:spPr>
        <p:txBody>
          <a:bodyPr wrap="square">
            <a:spAutoFit/>
          </a:bodyPr>
          <a:lstStyle/>
          <a:p>
            <a:pPr lvl="0" defTabSz="685800" eaLnBrk="0" hangingPunct="0">
              <a:lnSpc>
                <a:spcPct val="90000"/>
              </a:lnSpc>
              <a:spcBef>
                <a:spcPts val="750"/>
              </a:spcBef>
            </a:pPr>
            <a:r>
              <a:rPr lang="en-ZA" sz="1050" dirty="0">
                <a:solidFill>
                  <a:srgbClr val="FF0000"/>
                </a:solidFill>
                <a:latin typeface="Arial" panose="020B0604020202020204" pitchFamily="34" charset="0"/>
                <a:ea typeface="+mn-ea"/>
                <a:cs typeface="Arial" panose="020B0604020202020204" pitchFamily="34" charset="0"/>
              </a:rPr>
              <a:t>Source: SAWS Weather Outlook Report, </a:t>
            </a:r>
            <a:r>
              <a:rPr lang="en-ZA" sz="1050" dirty="0" smtClean="0">
                <a:solidFill>
                  <a:srgbClr val="FF0000"/>
                </a:solidFill>
                <a:latin typeface="Arial" panose="020B0604020202020204" pitchFamily="34" charset="0"/>
                <a:ea typeface="+mn-ea"/>
                <a:cs typeface="Arial" panose="020B0604020202020204" pitchFamily="34" charset="0"/>
              </a:rPr>
              <a:t>16/10/17</a:t>
            </a:r>
            <a:endParaRPr lang="en-ZA" sz="1050" dirty="0">
              <a:solidFill>
                <a:srgbClr val="FF0000"/>
              </a:solidFill>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2"/>
          <a:stretch>
            <a:fillRect/>
          </a:stretch>
        </p:blipFill>
        <p:spPr>
          <a:xfrm>
            <a:off x="107504" y="606061"/>
            <a:ext cx="4182218" cy="3145809"/>
          </a:xfrm>
          <a:prstGeom prst="rect">
            <a:avLst/>
          </a:prstGeom>
        </p:spPr>
      </p:pic>
      <p:pic>
        <p:nvPicPr>
          <p:cNvPr id="8" name="Picture 7"/>
          <p:cNvPicPr>
            <a:picLocks noChangeAspect="1"/>
          </p:cNvPicPr>
          <p:nvPr/>
        </p:nvPicPr>
        <p:blipFill>
          <a:blip r:embed="rId3"/>
          <a:stretch>
            <a:fillRect/>
          </a:stretch>
        </p:blipFill>
        <p:spPr>
          <a:xfrm>
            <a:off x="4193627" y="615867"/>
            <a:ext cx="4188315" cy="3145809"/>
          </a:xfrm>
          <a:prstGeom prst="rect">
            <a:avLst/>
          </a:prstGeom>
        </p:spPr>
      </p:pic>
      <p:pic>
        <p:nvPicPr>
          <p:cNvPr id="9" name="Picture 8"/>
          <p:cNvPicPr>
            <a:picLocks noChangeAspect="1"/>
          </p:cNvPicPr>
          <p:nvPr/>
        </p:nvPicPr>
        <p:blipFill>
          <a:blip r:embed="rId4"/>
          <a:stretch>
            <a:fillRect/>
          </a:stretch>
        </p:blipFill>
        <p:spPr>
          <a:xfrm>
            <a:off x="2142215" y="3704852"/>
            <a:ext cx="4072481" cy="3060457"/>
          </a:xfrm>
          <a:prstGeom prst="rect">
            <a:avLst/>
          </a:prstGeom>
        </p:spPr>
      </p:pic>
      <p:pic>
        <p:nvPicPr>
          <p:cNvPr id="16" name="Picture 15"/>
          <p:cNvPicPr>
            <a:picLocks noChangeAspect="1"/>
          </p:cNvPicPr>
          <p:nvPr/>
        </p:nvPicPr>
        <p:blipFill>
          <a:blip r:embed="rId5"/>
          <a:stretch>
            <a:fillRect/>
          </a:stretch>
        </p:blipFill>
        <p:spPr>
          <a:xfrm>
            <a:off x="6161144" y="5908267"/>
            <a:ext cx="1316850" cy="377985"/>
          </a:xfrm>
          <a:prstGeom prst="rect">
            <a:avLst/>
          </a:prstGeom>
        </p:spPr>
      </p:pic>
      <p:pic>
        <p:nvPicPr>
          <p:cNvPr id="17" name="Picture 16"/>
          <p:cNvPicPr>
            <a:picLocks noChangeAspect="1"/>
          </p:cNvPicPr>
          <p:nvPr/>
        </p:nvPicPr>
        <p:blipFill>
          <a:blip r:embed="rId6"/>
          <a:stretch>
            <a:fillRect/>
          </a:stretch>
        </p:blipFill>
        <p:spPr>
          <a:xfrm>
            <a:off x="831461" y="6081801"/>
            <a:ext cx="1310754" cy="377985"/>
          </a:xfrm>
          <a:prstGeom prst="rect">
            <a:avLst/>
          </a:prstGeom>
        </p:spPr>
      </p:pic>
    </p:spTree>
    <p:extLst>
      <p:ext uri="{BB962C8B-B14F-4D97-AF65-F5344CB8AC3E}">
        <p14:creationId xmlns:p14="http://schemas.microsoft.com/office/powerpoint/2010/main" xmlns="" val="2681309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80" y="1"/>
            <a:ext cx="8263830" cy="548679"/>
          </a:xfrm>
        </p:spPr>
        <p:txBody>
          <a:bodyPr/>
          <a:lstStyle/>
          <a:p>
            <a:pPr lvl="0" defTabSz="914400" eaLnBrk="1" fontAlgn="auto" hangingPunct="1">
              <a:lnSpc>
                <a:spcPct val="150000"/>
              </a:lnSpc>
              <a:spcBef>
                <a:spcPct val="20000"/>
              </a:spcBef>
              <a:spcAft>
                <a:spcPts val="0"/>
              </a:spcAft>
              <a:buSzPct val="70000"/>
              <a:defRPr/>
            </a:pPr>
            <a:r>
              <a:rPr lang="en-ZA" sz="2000" dirty="0" smtClean="0">
                <a:solidFill>
                  <a:srgbClr val="ED7D31"/>
                </a:solidFill>
                <a:ea typeface="ＭＳ Ｐゴシック" charset="-128"/>
              </a:rPr>
              <a:t>3. Seasonal </a:t>
            </a:r>
            <a:r>
              <a:rPr lang="en-ZA" sz="2000" dirty="0">
                <a:solidFill>
                  <a:srgbClr val="ED7D31"/>
                </a:solidFill>
                <a:ea typeface="ＭＳ Ｐゴシック" charset="-128"/>
              </a:rPr>
              <a:t>Weather </a:t>
            </a:r>
            <a:r>
              <a:rPr lang="en-ZA" sz="2000" dirty="0" smtClean="0">
                <a:solidFill>
                  <a:srgbClr val="ED7D31"/>
                </a:solidFill>
                <a:ea typeface="ＭＳ Ｐゴシック" charset="-128"/>
              </a:rPr>
              <a:t>Forecast. </a:t>
            </a:r>
            <a:r>
              <a:rPr lang="en-ZA" sz="2000" dirty="0">
                <a:solidFill>
                  <a:srgbClr val="ED7D31"/>
                </a:solidFill>
                <a:ea typeface="ＭＳ Ｐゴシック" charset="-128"/>
              </a:rPr>
              <a:t>Cont…</a:t>
            </a:r>
          </a:p>
        </p:txBody>
      </p:sp>
      <p:pic>
        <p:nvPicPr>
          <p:cNvPr id="5" name="Content Placeholder 4"/>
          <p:cNvPicPr>
            <a:picLocks noGrp="1" noChangeAspect="1"/>
          </p:cNvPicPr>
          <p:nvPr>
            <p:ph idx="1"/>
          </p:nvPr>
        </p:nvPicPr>
        <p:blipFill>
          <a:blip r:embed="rId2"/>
          <a:stretch>
            <a:fillRect/>
          </a:stretch>
        </p:blipFill>
        <p:spPr>
          <a:xfrm>
            <a:off x="188280" y="1007738"/>
            <a:ext cx="5607856" cy="5157566"/>
          </a:xfrm>
          <a:prstGeom prst="rect">
            <a:avLst/>
          </a:prstGeom>
        </p:spPr>
      </p:pic>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7</a:t>
            </a:fld>
            <a:endParaRPr lang="en-US" altLang="en-US" dirty="0"/>
          </a:p>
        </p:txBody>
      </p:sp>
      <p:sp>
        <p:nvSpPr>
          <p:cNvPr id="6" name="Rectangle 5"/>
          <p:cNvSpPr/>
          <p:nvPr/>
        </p:nvSpPr>
        <p:spPr>
          <a:xfrm>
            <a:off x="5148064" y="6338410"/>
            <a:ext cx="3172663" cy="237757"/>
          </a:xfrm>
          <a:prstGeom prst="rect">
            <a:avLst/>
          </a:prstGeom>
        </p:spPr>
        <p:txBody>
          <a:bodyPr wrap="none">
            <a:spAutoFit/>
          </a:bodyPr>
          <a:lstStyle/>
          <a:p>
            <a:pPr lvl="0" defTabSz="685800" eaLnBrk="0" hangingPunct="0">
              <a:lnSpc>
                <a:spcPct val="90000"/>
              </a:lnSpc>
              <a:spcBef>
                <a:spcPts val="750"/>
              </a:spcBef>
            </a:pPr>
            <a:r>
              <a:rPr lang="en-ZA" sz="1050" dirty="0">
                <a:solidFill>
                  <a:srgbClr val="FF0000"/>
                </a:solidFill>
                <a:latin typeface="Arial" panose="020B0604020202020204" pitchFamily="34" charset="0"/>
                <a:cs typeface="Arial" panose="020B0604020202020204" pitchFamily="34" charset="0"/>
              </a:rPr>
              <a:t>Source: SAWS Weather Outlook Report, </a:t>
            </a:r>
            <a:r>
              <a:rPr lang="en-ZA" sz="1050" dirty="0" smtClean="0">
                <a:solidFill>
                  <a:srgbClr val="FF0000"/>
                </a:solidFill>
                <a:latin typeface="Arial" panose="020B0604020202020204" pitchFamily="34" charset="0"/>
                <a:cs typeface="Arial" panose="020B0604020202020204" pitchFamily="34" charset="0"/>
              </a:rPr>
              <a:t>16/10/17</a:t>
            </a:r>
            <a:endParaRPr lang="en-ZA" sz="105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5912527" y="1007738"/>
            <a:ext cx="2788299" cy="5262979"/>
          </a:xfrm>
          <a:prstGeom prst="rect">
            <a:avLst/>
          </a:prstGeom>
        </p:spPr>
        <p:txBody>
          <a:bodyPr wrap="square">
            <a:spAutoFit/>
          </a:bodyPr>
          <a:lstStyle/>
          <a:p>
            <a:pPr lvl="0" eaLnBrk="0" hangingPunct="0"/>
            <a:r>
              <a:rPr lang="en-US" sz="1600" dirty="0">
                <a:solidFill>
                  <a:prstClr val="black"/>
                </a:solidFill>
                <a:ea typeface="+mn-ea"/>
                <a:cs typeface="Arial" charset="0"/>
              </a:rPr>
              <a:t>In this particular map, focusing on a more stringent threshold (namely POP 50mm or more), the KZN region, NE Free State, Gauteng and Mpumalanga are identified as being </a:t>
            </a:r>
            <a:r>
              <a:rPr lang="en-US" sz="1600" dirty="0" err="1">
                <a:solidFill>
                  <a:prstClr val="black"/>
                </a:solidFill>
                <a:ea typeface="+mn-ea"/>
                <a:cs typeface="Arial" charset="0"/>
              </a:rPr>
              <a:t>well-favoured</a:t>
            </a:r>
            <a:r>
              <a:rPr lang="en-US" sz="1600" dirty="0">
                <a:solidFill>
                  <a:prstClr val="black"/>
                </a:solidFill>
                <a:ea typeface="+mn-ea"/>
                <a:cs typeface="Arial" charset="0"/>
              </a:rPr>
              <a:t> for falls exceeding 50mm in the period ending 30 October</a:t>
            </a:r>
            <a:r>
              <a:rPr lang="en-US" sz="1600" dirty="0" smtClean="0">
                <a:solidFill>
                  <a:prstClr val="black"/>
                </a:solidFill>
                <a:ea typeface="+mn-ea"/>
                <a:cs typeface="Arial" charset="0"/>
              </a:rPr>
              <a:t>.</a:t>
            </a:r>
          </a:p>
          <a:p>
            <a:pPr lvl="0" eaLnBrk="0" hangingPunct="0"/>
            <a:endParaRPr lang="en-US" sz="1600" dirty="0">
              <a:solidFill>
                <a:prstClr val="black"/>
              </a:solidFill>
              <a:ea typeface="+mn-ea"/>
              <a:cs typeface="Arial" charset="0"/>
            </a:endParaRPr>
          </a:p>
          <a:p>
            <a:pPr lvl="0" eaLnBrk="0" hangingPunct="0"/>
            <a:r>
              <a:rPr lang="en-US" sz="1600" dirty="0" smtClean="0">
                <a:solidFill>
                  <a:prstClr val="black"/>
                </a:solidFill>
                <a:ea typeface="+mn-ea"/>
                <a:cs typeface="Arial" charset="0"/>
              </a:rPr>
              <a:t>While </a:t>
            </a:r>
            <a:r>
              <a:rPr lang="en-US" sz="1600" dirty="0">
                <a:solidFill>
                  <a:prstClr val="black"/>
                </a:solidFill>
                <a:ea typeface="+mn-ea"/>
                <a:cs typeface="Arial" charset="0"/>
              </a:rPr>
              <a:t>daily rainfall conditions remain fairly </a:t>
            </a:r>
            <a:r>
              <a:rPr lang="en-US" sz="1600" dirty="0" err="1">
                <a:solidFill>
                  <a:prstClr val="black"/>
                </a:solidFill>
                <a:ea typeface="+mn-ea"/>
                <a:cs typeface="Arial" charset="0"/>
              </a:rPr>
              <a:t>favourable</a:t>
            </a:r>
            <a:r>
              <a:rPr lang="en-US" sz="1600" dirty="0">
                <a:solidFill>
                  <a:prstClr val="black"/>
                </a:solidFill>
                <a:ea typeface="+mn-ea"/>
                <a:cs typeface="Arial" charset="0"/>
              </a:rPr>
              <a:t> for KZN during the week of 23-30 October, at this stage, ensemble NWP </a:t>
            </a:r>
            <a:r>
              <a:rPr lang="en-US" sz="1600" i="1" u="sng" dirty="0">
                <a:solidFill>
                  <a:prstClr val="black"/>
                </a:solidFill>
                <a:ea typeface="+mn-ea"/>
                <a:cs typeface="Arial" charset="0"/>
              </a:rPr>
              <a:t>suggests there may be a peak of (heavy?)rainfall over KZN in the period 27, 28, 29 October</a:t>
            </a:r>
            <a:r>
              <a:rPr lang="en-US" sz="1600" dirty="0">
                <a:solidFill>
                  <a:prstClr val="black"/>
                </a:solidFill>
                <a:ea typeface="+mn-ea"/>
                <a:cs typeface="Arial" charset="0"/>
              </a:rPr>
              <a:t>, coinciding with a surface ridging event.</a:t>
            </a:r>
          </a:p>
        </p:txBody>
      </p:sp>
    </p:spTree>
    <p:extLst>
      <p:ext uri="{BB962C8B-B14F-4D97-AF65-F5344CB8AC3E}">
        <p14:creationId xmlns:p14="http://schemas.microsoft.com/office/powerpoint/2010/main" xmlns="" val="286747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80" y="1"/>
            <a:ext cx="8263830" cy="548679"/>
          </a:xfrm>
        </p:spPr>
        <p:txBody>
          <a:bodyPr/>
          <a:lstStyle/>
          <a:p>
            <a:pPr lvl="0" defTabSz="914400" eaLnBrk="1" fontAlgn="auto" hangingPunct="1">
              <a:lnSpc>
                <a:spcPct val="150000"/>
              </a:lnSpc>
              <a:spcBef>
                <a:spcPct val="20000"/>
              </a:spcBef>
              <a:spcAft>
                <a:spcPts val="0"/>
              </a:spcAft>
              <a:buSzPct val="70000"/>
              <a:defRPr/>
            </a:pPr>
            <a:r>
              <a:rPr lang="en-ZA" sz="2000" dirty="0" smtClean="0">
                <a:solidFill>
                  <a:srgbClr val="ED7D31"/>
                </a:solidFill>
                <a:ea typeface="ＭＳ Ｐゴシック" charset="-128"/>
              </a:rPr>
              <a:t>3. Seasonal </a:t>
            </a:r>
            <a:r>
              <a:rPr lang="en-ZA" sz="2000" dirty="0">
                <a:solidFill>
                  <a:srgbClr val="ED7D31"/>
                </a:solidFill>
                <a:ea typeface="ＭＳ Ｐゴシック" charset="-128"/>
              </a:rPr>
              <a:t>Weather </a:t>
            </a:r>
            <a:r>
              <a:rPr lang="en-ZA" sz="2000" dirty="0" smtClean="0">
                <a:solidFill>
                  <a:srgbClr val="ED7D31"/>
                </a:solidFill>
                <a:ea typeface="ＭＳ Ｐゴシック" charset="-128"/>
              </a:rPr>
              <a:t>Forecast.</a:t>
            </a:r>
            <a:r>
              <a:rPr lang="en-ZA" sz="2000" dirty="0">
                <a:solidFill>
                  <a:srgbClr val="ED7D31"/>
                </a:solidFill>
                <a:ea typeface="ＭＳ Ｐゴシック" charset="-128"/>
              </a:rPr>
              <a:t> Cont…</a:t>
            </a:r>
            <a:r>
              <a:rPr lang="en-ZA" sz="2000" dirty="0" smtClean="0">
                <a:solidFill>
                  <a:srgbClr val="ED7D31"/>
                </a:solidFill>
                <a:ea typeface="ＭＳ Ｐゴシック" charset="-128"/>
              </a:rPr>
              <a:t> </a:t>
            </a:r>
            <a:endParaRPr lang="en-ZA" sz="2000" dirty="0">
              <a:solidFill>
                <a:srgbClr val="ED7D31"/>
              </a:solidFill>
              <a:ea typeface="ＭＳ Ｐゴシック" charset="-128"/>
            </a:endParaRPr>
          </a:p>
        </p:txBody>
      </p:sp>
      <p:sp>
        <p:nvSpPr>
          <p:cNvPr id="3" name="Content Placeholder 2"/>
          <p:cNvSpPr>
            <a:spLocks noGrp="1"/>
          </p:cNvSpPr>
          <p:nvPr>
            <p:ph idx="1"/>
          </p:nvPr>
        </p:nvSpPr>
        <p:spPr>
          <a:xfrm>
            <a:off x="30425" y="510134"/>
            <a:ext cx="8748726" cy="6028778"/>
          </a:xfrm>
        </p:spPr>
        <p:txBody>
          <a:bodyPr/>
          <a:lstStyle/>
          <a:p>
            <a:pPr marL="342900" lvl="0" indent="-342900" algn="just" defTabSz="914400">
              <a:lnSpc>
                <a:spcPct val="100000"/>
              </a:lnSpc>
              <a:spcBef>
                <a:spcPct val="20000"/>
              </a:spcBef>
              <a:buFontTx/>
              <a:buChar char="•"/>
            </a:pPr>
            <a:r>
              <a:rPr lang="en-ZA" sz="1800" kern="0" dirty="0"/>
              <a:t>In the short term, there appears to be an enhanced chance of relatively significant rainfall in the week ending 30 October, particularly for KwaZulu-Natal as well as the bulk of the summer rainfall region. Deterministic NWP currently hints at the period 27, 28, 29 October (see slide </a:t>
            </a:r>
            <a:r>
              <a:rPr lang="en-ZA" sz="1800" kern="0" dirty="0" smtClean="0"/>
              <a:t>7) </a:t>
            </a:r>
            <a:r>
              <a:rPr lang="en-ZA" sz="1800" kern="0" dirty="0"/>
              <a:t>as being especially well-favoured. Please bear in mind that this is merely an early “heads up” (low to medium confidence outlook) and that much could change in the interim.</a:t>
            </a:r>
          </a:p>
          <a:p>
            <a:pPr marL="0" lvl="0" indent="0" algn="just" defTabSz="457200">
              <a:lnSpc>
                <a:spcPct val="100000"/>
              </a:lnSpc>
              <a:spcBef>
                <a:spcPct val="0"/>
              </a:spcBef>
              <a:buNone/>
            </a:pPr>
            <a:endParaRPr lang="en-ZA" sz="1800" dirty="0">
              <a:latin typeface="Arial" charset="0"/>
              <a:cs typeface="Arial" charset="0"/>
            </a:endParaRPr>
          </a:p>
          <a:p>
            <a:pPr marL="342900" lvl="0" indent="-342900" algn="just" defTabSz="457200">
              <a:lnSpc>
                <a:spcPct val="100000"/>
              </a:lnSpc>
              <a:spcBef>
                <a:spcPct val="0"/>
              </a:spcBef>
              <a:buFont typeface="Arial" panose="020B0604020202020204" pitchFamily="34" charset="0"/>
              <a:buChar char="•"/>
            </a:pPr>
            <a:r>
              <a:rPr lang="en-ZA" sz="1800" dirty="0">
                <a:latin typeface="Arial" charset="0"/>
                <a:cs typeface="Arial" charset="0"/>
              </a:rPr>
              <a:t>The current predictions now indicate a high likelihood for a weak La Niña to develop during the early and mid-summer months (Nov-Dec-Jan and Dec-Jan-Feb</a:t>
            </a:r>
            <a:r>
              <a:rPr lang="en-ZA" sz="1800" dirty="0" smtClean="0">
                <a:latin typeface="Arial" charset="0"/>
                <a:cs typeface="Arial" charset="0"/>
              </a:rPr>
              <a:t>).</a:t>
            </a:r>
          </a:p>
          <a:p>
            <a:pPr marL="0" lvl="0" indent="0" algn="just" defTabSz="457200">
              <a:lnSpc>
                <a:spcPct val="100000"/>
              </a:lnSpc>
              <a:spcBef>
                <a:spcPct val="0"/>
              </a:spcBef>
              <a:buNone/>
            </a:pPr>
            <a:endParaRPr lang="en-ZA" sz="1800" dirty="0">
              <a:latin typeface="Arial" charset="0"/>
              <a:cs typeface="Arial" charset="0"/>
            </a:endParaRPr>
          </a:p>
          <a:p>
            <a:pPr marL="342900" lvl="0" indent="-342900" algn="just" defTabSz="914400">
              <a:lnSpc>
                <a:spcPct val="100000"/>
              </a:lnSpc>
              <a:spcBef>
                <a:spcPct val="20000"/>
              </a:spcBef>
              <a:buFontTx/>
              <a:buChar char="•"/>
            </a:pPr>
            <a:r>
              <a:rPr lang="en-ZA" sz="1800" kern="0" dirty="0" smtClean="0"/>
              <a:t>Forecasts </a:t>
            </a:r>
            <a:r>
              <a:rPr lang="en-ZA" sz="1800" kern="0" dirty="0"/>
              <a:t>indicate enhanced likelihood for wetter conditions during early summer over central and eastern parts, in agreement with earlier </a:t>
            </a:r>
            <a:r>
              <a:rPr lang="en-ZA" sz="1800" kern="0" dirty="0" smtClean="0"/>
              <a:t>forecasts.</a:t>
            </a:r>
          </a:p>
          <a:p>
            <a:pPr marL="342900" lvl="0" indent="-342900" algn="just" defTabSz="914400">
              <a:lnSpc>
                <a:spcPct val="100000"/>
              </a:lnSpc>
              <a:spcBef>
                <a:spcPct val="20000"/>
              </a:spcBef>
              <a:buFontTx/>
              <a:buChar char="•"/>
            </a:pPr>
            <a:endParaRPr lang="en-ZA" sz="1800" kern="0" dirty="0"/>
          </a:p>
          <a:p>
            <a:pPr marL="342900" lvl="0" indent="-342900" algn="just" defTabSz="914400">
              <a:lnSpc>
                <a:spcPct val="100000"/>
              </a:lnSpc>
              <a:spcBef>
                <a:spcPct val="20000"/>
              </a:spcBef>
              <a:buFontTx/>
              <a:buChar char="•"/>
            </a:pPr>
            <a:r>
              <a:rPr lang="en-ZA" sz="1800" kern="0" dirty="0" smtClean="0"/>
              <a:t>It </a:t>
            </a:r>
            <a:r>
              <a:rPr lang="en-ZA" sz="1800" kern="0" dirty="0"/>
              <a:t>is very important to keep monitoring any developments that may provide more clarity on the current expectations for the coming </a:t>
            </a:r>
            <a:r>
              <a:rPr lang="en-ZA" sz="1800" kern="0" dirty="0" smtClean="0"/>
              <a:t>seasons.</a:t>
            </a:r>
            <a:endParaRPr lang="en-ZA" sz="1800" kern="0" dirty="0"/>
          </a:p>
          <a:p>
            <a:pPr marL="342900" lvl="0" indent="-342900" algn="just" defTabSz="457200" eaLnBrk="1" hangingPunct="1">
              <a:lnSpc>
                <a:spcPct val="100000"/>
              </a:lnSpc>
              <a:spcBef>
                <a:spcPct val="0"/>
              </a:spcBef>
              <a:buFont typeface="Arial" panose="020B0604020202020204" pitchFamily="34" charset="0"/>
              <a:buChar char="•"/>
            </a:pPr>
            <a:endParaRPr lang="en-ZA" altLang="en-US" sz="1800" dirty="0">
              <a:latin typeface="Arial" charset="0"/>
              <a:ea typeface="ＭＳ Ｐゴシック" charset="-128"/>
            </a:endParaRPr>
          </a:p>
          <a:p>
            <a:pPr marL="342900" lvl="0" indent="-342900" algn="just" defTabSz="914400">
              <a:lnSpc>
                <a:spcPct val="100000"/>
              </a:lnSpc>
              <a:spcBef>
                <a:spcPct val="20000"/>
              </a:spcBef>
              <a:buFontTx/>
              <a:buChar char="•"/>
            </a:pPr>
            <a:r>
              <a:rPr lang="en-ZA" altLang="en-US" sz="1800" dirty="0" smtClean="0">
                <a:latin typeface="Arial" charset="0"/>
                <a:ea typeface="ＭＳ Ｐゴシック" charset="-128"/>
              </a:rPr>
              <a:t>Drought conditions are still persisting in the Western Cape, notably hydrological and agricultural. The situation is compounded by the fact that</a:t>
            </a:r>
            <a:r>
              <a:rPr lang="en-ZA" sz="1800" kern="0" dirty="0" smtClean="0">
                <a:latin typeface="Arial"/>
              </a:rPr>
              <a:t> </a:t>
            </a:r>
            <a:r>
              <a:rPr lang="en-ZA" sz="1800" kern="0" dirty="0">
                <a:latin typeface="Arial"/>
              </a:rPr>
              <a:t>the winter rainfall season has drawn to an end</a:t>
            </a:r>
            <a:r>
              <a:rPr lang="en-ZA" sz="1800" kern="0" dirty="0" smtClean="0">
                <a:latin typeface="Arial"/>
              </a:rPr>
              <a:t>.</a:t>
            </a:r>
          </a:p>
          <a:p>
            <a:pPr marL="0" lvl="0" indent="0" algn="just" defTabSz="914400">
              <a:lnSpc>
                <a:spcPct val="100000"/>
              </a:lnSpc>
              <a:spcBef>
                <a:spcPct val="20000"/>
              </a:spcBef>
              <a:buNone/>
            </a:pPr>
            <a:endParaRPr lang="en-ZA" kern="0" dirty="0">
              <a:latin typeface="Arial"/>
            </a:endParaRP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8</a:t>
            </a:fld>
            <a:endParaRPr lang="en-US" altLang="en-US" dirty="0"/>
          </a:p>
        </p:txBody>
      </p:sp>
      <p:sp>
        <p:nvSpPr>
          <p:cNvPr id="6" name="Rectangle 5"/>
          <p:cNvSpPr/>
          <p:nvPr/>
        </p:nvSpPr>
        <p:spPr>
          <a:xfrm>
            <a:off x="5960165" y="6237471"/>
            <a:ext cx="3172663" cy="237757"/>
          </a:xfrm>
          <a:prstGeom prst="rect">
            <a:avLst/>
          </a:prstGeom>
        </p:spPr>
        <p:txBody>
          <a:bodyPr wrap="none">
            <a:spAutoFit/>
          </a:bodyPr>
          <a:lstStyle/>
          <a:p>
            <a:pPr lvl="0" defTabSz="685800" eaLnBrk="0" hangingPunct="0">
              <a:lnSpc>
                <a:spcPct val="90000"/>
              </a:lnSpc>
              <a:spcBef>
                <a:spcPts val="750"/>
              </a:spcBef>
            </a:pPr>
            <a:r>
              <a:rPr lang="en-ZA" sz="1050" dirty="0">
                <a:solidFill>
                  <a:srgbClr val="FF0000"/>
                </a:solidFill>
                <a:latin typeface="Arial" panose="020B0604020202020204" pitchFamily="34" charset="0"/>
                <a:cs typeface="Arial" panose="020B0604020202020204" pitchFamily="34" charset="0"/>
              </a:rPr>
              <a:t>Source: SAWS Weather Outlook Report, </a:t>
            </a:r>
            <a:r>
              <a:rPr lang="en-ZA" sz="1050" dirty="0" smtClean="0">
                <a:solidFill>
                  <a:srgbClr val="FF0000"/>
                </a:solidFill>
                <a:latin typeface="Arial" panose="020B0604020202020204" pitchFamily="34" charset="0"/>
                <a:cs typeface="Arial" panose="020B0604020202020204" pitchFamily="34" charset="0"/>
              </a:rPr>
              <a:t>16/10/17</a:t>
            </a:r>
            <a:endParaRPr lang="en-ZA" sz="105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74014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80" y="188639"/>
            <a:ext cx="8263830" cy="504057"/>
          </a:xfrm>
        </p:spPr>
        <p:txBody>
          <a:bodyPr/>
          <a:lstStyle/>
          <a:p>
            <a:pPr lvl="0" defTabSz="914400" eaLnBrk="1" fontAlgn="auto" hangingPunct="1">
              <a:lnSpc>
                <a:spcPct val="150000"/>
              </a:lnSpc>
              <a:spcBef>
                <a:spcPct val="20000"/>
              </a:spcBef>
              <a:spcAft>
                <a:spcPts val="0"/>
              </a:spcAft>
              <a:buSzPct val="70000"/>
              <a:defRPr/>
            </a:pPr>
            <a:r>
              <a:rPr lang="en-ZA" sz="2000" dirty="0" smtClean="0">
                <a:solidFill>
                  <a:srgbClr val="ED7D31"/>
                </a:solidFill>
                <a:ea typeface="ＭＳ Ｐゴシック" charset="-128"/>
              </a:rPr>
              <a:t>3. Seasonal </a:t>
            </a:r>
            <a:r>
              <a:rPr lang="en-ZA" sz="2000" dirty="0">
                <a:solidFill>
                  <a:srgbClr val="ED7D31"/>
                </a:solidFill>
                <a:ea typeface="ＭＳ Ｐゴシック" charset="-128"/>
              </a:rPr>
              <a:t>Weather </a:t>
            </a:r>
            <a:r>
              <a:rPr lang="en-ZA" sz="2000" dirty="0" smtClean="0">
                <a:solidFill>
                  <a:srgbClr val="ED7D31"/>
                </a:solidFill>
                <a:ea typeface="ＭＳ Ｐゴシック" charset="-128"/>
              </a:rPr>
              <a:t>Forecast. </a:t>
            </a:r>
            <a:r>
              <a:rPr lang="en-ZA" sz="2000" dirty="0">
                <a:solidFill>
                  <a:srgbClr val="ED7D31"/>
                </a:solidFill>
                <a:ea typeface="ＭＳ Ｐゴシック" charset="-128"/>
              </a:rPr>
              <a:t>Cont…</a:t>
            </a:r>
          </a:p>
        </p:txBody>
      </p:sp>
      <p:sp>
        <p:nvSpPr>
          <p:cNvPr id="3" name="Content Placeholder 2"/>
          <p:cNvSpPr>
            <a:spLocks noGrp="1"/>
          </p:cNvSpPr>
          <p:nvPr>
            <p:ph idx="1"/>
          </p:nvPr>
        </p:nvSpPr>
        <p:spPr>
          <a:xfrm>
            <a:off x="221914" y="1412776"/>
            <a:ext cx="8748726" cy="5112568"/>
          </a:xfrm>
        </p:spPr>
        <p:txBody>
          <a:bodyPr/>
          <a:lstStyle/>
          <a:p>
            <a:pPr marL="342900" lvl="0" indent="-342900" algn="just" defTabSz="457200" eaLnBrk="1" hangingPunct="1">
              <a:lnSpc>
                <a:spcPct val="100000"/>
              </a:lnSpc>
              <a:spcBef>
                <a:spcPct val="0"/>
              </a:spcBef>
              <a:buFont typeface="Arial" panose="020B0604020202020204" pitchFamily="34" charset="0"/>
              <a:buChar char="•"/>
            </a:pPr>
            <a:r>
              <a:rPr lang="en-ZA" altLang="en-US" dirty="0" smtClean="0">
                <a:solidFill>
                  <a:prstClr val="black"/>
                </a:solidFill>
                <a:latin typeface="Arial" charset="0"/>
                <a:ea typeface="ＭＳ Ｐゴシック" charset="-128"/>
              </a:rPr>
              <a:t>It </a:t>
            </a:r>
            <a:r>
              <a:rPr lang="en-ZA" altLang="en-US" dirty="0">
                <a:solidFill>
                  <a:prstClr val="black"/>
                </a:solidFill>
                <a:latin typeface="Arial" charset="0"/>
                <a:ea typeface="ＭＳ Ｐゴシック" charset="-128"/>
              </a:rPr>
              <a:t>is then recommended that the current drought risk reduction measures in place should </a:t>
            </a:r>
            <a:r>
              <a:rPr lang="en-ZA" altLang="en-US" dirty="0" smtClean="0">
                <a:solidFill>
                  <a:prstClr val="black"/>
                </a:solidFill>
                <a:latin typeface="Arial" charset="0"/>
                <a:ea typeface="ＭＳ Ｐゴシック" charset="-128"/>
              </a:rPr>
              <a:t>continue in an intensified manner.</a:t>
            </a:r>
            <a:endParaRPr lang="en-ZA" altLang="en-US" dirty="0">
              <a:solidFill>
                <a:prstClr val="black"/>
              </a:solidFill>
              <a:latin typeface="Arial" charset="0"/>
              <a:ea typeface="ＭＳ Ｐゴシック" charset="-128"/>
            </a:endParaRPr>
          </a:p>
          <a:p>
            <a:pPr marL="342900" lvl="0" indent="-342900" algn="just" defTabSz="457200" eaLnBrk="1" hangingPunct="1">
              <a:lnSpc>
                <a:spcPct val="100000"/>
              </a:lnSpc>
              <a:spcBef>
                <a:spcPct val="0"/>
              </a:spcBef>
              <a:buFont typeface="Arial" panose="020B0604020202020204" pitchFamily="34" charset="0"/>
              <a:buChar char="•"/>
            </a:pPr>
            <a:endParaRPr lang="en-ZA" altLang="en-US" dirty="0">
              <a:solidFill>
                <a:prstClr val="black"/>
              </a:solidFill>
              <a:latin typeface="Arial" charset="0"/>
              <a:ea typeface="ＭＳ Ｐゴシック" charset="-128"/>
            </a:endParaRPr>
          </a:p>
          <a:p>
            <a:pPr marL="285750" lvl="0" indent="-285750" algn="just" defTabSz="457200" eaLnBrk="1" hangingPunct="1">
              <a:lnSpc>
                <a:spcPct val="100000"/>
              </a:lnSpc>
              <a:spcBef>
                <a:spcPct val="0"/>
              </a:spcBef>
              <a:buFont typeface="Arial" panose="020B0604020202020204" pitchFamily="34" charset="0"/>
              <a:buChar char="•"/>
              <a:defRPr/>
            </a:pPr>
            <a:r>
              <a:rPr lang="en-US" altLang="en-US" dirty="0" smtClean="0">
                <a:solidFill>
                  <a:srgbClr val="000000"/>
                </a:solidFill>
                <a:latin typeface="Arial" charset="0"/>
                <a:ea typeface="ＭＳ Ｐゴシック" charset="-128"/>
                <a:cs typeface="+mn-cs"/>
              </a:rPr>
              <a:t>Precautionary measures are therefore advised for the summer rainfall areas, in the event </a:t>
            </a:r>
            <a:r>
              <a:rPr lang="en-US" altLang="en-US" dirty="0">
                <a:solidFill>
                  <a:srgbClr val="000000"/>
                </a:solidFill>
                <a:latin typeface="Arial" charset="0"/>
                <a:ea typeface="ＭＳ Ｐゴシック" charset="-128"/>
              </a:rPr>
              <a:t>El Nino </a:t>
            </a:r>
            <a:r>
              <a:rPr lang="en-US" altLang="en-US" dirty="0" smtClean="0">
                <a:solidFill>
                  <a:srgbClr val="000000"/>
                </a:solidFill>
                <a:latin typeface="Arial" charset="0"/>
                <a:ea typeface="ＭＳ Ｐゴシック" charset="-128"/>
                <a:cs typeface="+mn-cs"/>
              </a:rPr>
              <a:t>event does manifest.</a:t>
            </a:r>
          </a:p>
          <a:p>
            <a:pPr marL="285750" lvl="0" indent="-285750" algn="just" defTabSz="457200" eaLnBrk="1" hangingPunct="1">
              <a:lnSpc>
                <a:spcPct val="100000"/>
              </a:lnSpc>
              <a:spcBef>
                <a:spcPct val="0"/>
              </a:spcBef>
              <a:buFont typeface="Arial" panose="020B0604020202020204" pitchFamily="34" charset="0"/>
              <a:buChar char="•"/>
              <a:defRPr/>
            </a:pPr>
            <a:endParaRPr lang="en-US" altLang="en-US" dirty="0" smtClean="0">
              <a:solidFill>
                <a:srgbClr val="000000"/>
              </a:solidFill>
              <a:latin typeface="Arial" charset="0"/>
              <a:ea typeface="ＭＳ Ｐゴシック" charset="-128"/>
              <a:cs typeface="+mn-cs"/>
            </a:endParaRPr>
          </a:p>
          <a:p>
            <a:pPr marL="285750" lvl="0" indent="-285750" algn="just" defTabSz="457200" eaLnBrk="1" hangingPunct="1">
              <a:lnSpc>
                <a:spcPct val="150000"/>
              </a:lnSpc>
              <a:spcBef>
                <a:spcPct val="0"/>
              </a:spcBef>
              <a:buFont typeface="Arial" panose="020B0604020202020204" pitchFamily="34" charset="0"/>
              <a:buChar char="•"/>
              <a:defRPr/>
            </a:pPr>
            <a:r>
              <a:rPr lang="en-GB" dirty="0">
                <a:ea typeface="Batang"/>
              </a:rPr>
              <a:t>Cognisant </a:t>
            </a:r>
            <a:r>
              <a:rPr lang="en-GB" dirty="0" smtClean="0">
                <a:ea typeface="Batang"/>
              </a:rPr>
              <a:t>of the South African Weather Services' </a:t>
            </a:r>
            <a:r>
              <a:rPr lang="en-GB" dirty="0">
                <a:ea typeface="Batang"/>
              </a:rPr>
              <a:t>Weather Report, organs of state are required to prepare multi-hazard seasonal contingency plans to ensure emergency preparedness and timely response to disasters</a:t>
            </a:r>
            <a:r>
              <a:rPr lang="en-GB" dirty="0" smtClean="0">
                <a:ea typeface="Batang"/>
              </a:rPr>
              <a:t>.</a:t>
            </a:r>
          </a:p>
          <a:p>
            <a:pPr marL="285750" lvl="0" indent="-285750" algn="just" defTabSz="457200" eaLnBrk="1" hangingPunct="1">
              <a:lnSpc>
                <a:spcPct val="150000"/>
              </a:lnSpc>
              <a:spcBef>
                <a:spcPct val="0"/>
              </a:spcBef>
              <a:buFont typeface="Arial" panose="020B0604020202020204" pitchFamily="34" charset="0"/>
              <a:buChar char="•"/>
              <a:defRPr/>
            </a:pPr>
            <a:endParaRPr lang="en-US" altLang="en-US" dirty="0" smtClean="0">
              <a:solidFill>
                <a:srgbClr val="000000"/>
              </a:solidFill>
              <a:latin typeface="Arial" charset="0"/>
              <a:ea typeface="ＭＳ Ｐゴシック" charset="-128"/>
              <a:cs typeface="+mn-cs"/>
            </a:endParaRPr>
          </a:p>
        </p:txBody>
      </p:sp>
      <p:sp>
        <p:nvSpPr>
          <p:cNvPr id="4" name="Slide Number Placeholder 3"/>
          <p:cNvSpPr>
            <a:spLocks noGrp="1"/>
          </p:cNvSpPr>
          <p:nvPr>
            <p:ph type="sldNum" sz="quarter" idx="12"/>
          </p:nvPr>
        </p:nvSpPr>
        <p:spPr/>
        <p:txBody>
          <a:bodyPr/>
          <a:lstStyle/>
          <a:p>
            <a:pPr>
              <a:defRPr/>
            </a:pPr>
            <a:fld id="{7773200B-CD01-40FD-9F7E-DB68DF9A3C84}" type="slidenum">
              <a:rPr lang="en-US" altLang="en-US" smtClean="0"/>
              <a:pPr>
                <a:defRPr/>
              </a:pPr>
              <a:t>9</a:t>
            </a:fld>
            <a:endParaRPr lang="en-US" altLang="en-US" dirty="0"/>
          </a:p>
        </p:txBody>
      </p:sp>
    </p:spTree>
    <p:extLst>
      <p:ext uri="{BB962C8B-B14F-4D97-AF65-F5344CB8AC3E}">
        <p14:creationId xmlns:p14="http://schemas.microsoft.com/office/powerpoint/2010/main" xmlns="" val="304825287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DM Amendment Bill G&amp;A Cluster" id="{AF784FB4-5816-492A-B9DF-FA5072B7B3D8}" vid="{D8B6DD44-4A8E-40B9-8B6C-DF69656F8CFE}"/>
    </a:ext>
  </a:extLst>
</a:theme>
</file>

<file path=ppt/theme/theme10.xml><?xml version="1.0" encoding="utf-8"?>
<a:theme xmlns:a="http://schemas.openxmlformats.org/drawingml/2006/main" name="8_go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go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go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o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o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go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go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go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go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gov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29917</TotalTime>
  <Words>3409</Words>
  <Application>Microsoft Office PowerPoint</Application>
  <PresentationFormat>On-screen Show (4:3)</PresentationFormat>
  <Paragraphs>517</Paragraphs>
  <Slides>36</Slides>
  <Notes>1</Notes>
  <HiddenSlides>0</HiddenSlides>
  <MMClips>0</MMClips>
  <ScaleCrop>false</ScaleCrop>
  <HeadingPairs>
    <vt:vector size="4" baseType="variant">
      <vt:variant>
        <vt:lpstr>Theme</vt:lpstr>
      </vt:variant>
      <vt:variant>
        <vt:i4>15</vt:i4>
      </vt:variant>
      <vt:variant>
        <vt:lpstr>Slide Titles</vt:lpstr>
      </vt:variant>
      <vt:variant>
        <vt:i4>36</vt:i4>
      </vt:variant>
    </vt:vector>
  </HeadingPairs>
  <TitlesOfParts>
    <vt:vector size="51" baseType="lpstr">
      <vt:lpstr>Retrospect</vt:lpstr>
      <vt:lpstr>gov2</vt:lpstr>
      <vt:lpstr>1_gov2</vt:lpstr>
      <vt:lpstr>2_gov2</vt:lpstr>
      <vt:lpstr>3_gov2</vt:lpstr>
      <vt:lpstr>4_gov2</vt:lpstr>
      <vt:lpstr>5_gov2</vt:lpstr>
      <vt:lpstr>6_gov2</vt:lpstr>
      <vt:lpstr>7_gov2</vt:lpstr>
      <vt:lpstr>8_gov2</vt:lpstr>
      <vt:lpstr>9_gov2</vt:lpstr>
      <vt:lpstr>Office Theme</vt:lpstr>
      <vt:lpstr>1_Office Theme</vt:lpstr>
      <vt:lpstr>2_Office Theme</vt:lpstr>
      <vt:lpstr>3_Office Theme</vt:lpstr>
      <vt:lpstr>  UPDATE ON SHORT AND LONG TERM DROUGHT INTERVENTIONS AND STRATEGIES IN THE  WESTERN CAPE PROVINCE</vt:lpstr>
      <vt:lpstr>Slide 2</vt:lpstr>
      <vt:lpstr> 1. Purpose of the presentation</vt:lpstr>
      <vt:lpstr>2. Overview of the drought situation</vt:lpstr>
      <vt:lpstr>3. Seasonal Weather Forecast</vt:lpstr>
      <vt:lpstr>3. Seasonal Weather Forecast. Cont…</vt:lpstr>
      <vt:lpstr>3. Seasonal Weather Forecast. Cont…</vt:lpstr>
      <vt:lpstr>3. Seasonal Weather Forecast. Cont… </vt:lpstr>
      <vt:lpstr>3. Seasonal Weather Forecast. Cont…</vt:lpstr>
      <vt:lpstr>4. Status of Water Resources for Week 17/10/2017 (Source: Department of Water and Sanitation Status of Water Resources for 17 October 2017) )</vt:lpstr>
      <vt:lpstr>4. The storage levels within the Country</vt:lpstr>
      <vt:lpstr>4. The storage levels within the Western Cape Province </vt:lpstr>
      <vt:lpstr>4. The storage levels within the Western Cape Province </vt:lpstr>
      <vt:lpstr>5. The Western Cape Province drought situation </vt:lpstr>
      <vt:lpstr>5. The Western Cape Province drought situation. Cont…</vt:lpstr>
      <vt:lpstr>5. The Western Cape Province drought situation. Cont…</vt:lpstr>
      <vt:lpstr>6. Progress on short- term drought intervention measures implemented</vt:lpstr>
      <vt:lpstr>6. Progress on short- term drought intervention measures implemented</vt:lpstr>
      <vt:lpstr>7. The 2016/17 Disaster Grant funding to augment the shortfall</vt:lpstr>
      <vt:lpstr>7. 2016/17 Disaster Grant funding to augment the shortfall. Cont…</vt:lpstr>
      <vt:lpstr>7. 2016/17 Disaster Grant funding to augment the shortfall. Cont…</vt:lpstr>
      <vt:lpstr>8. Long-Term drought intervention measures to be considered for implementation</vt:lpstr>
      <vt:lpstr>8. Long-Term drought intervention measures to be considered for implementation. Cont…</vt:lpstr>
      <vt:lpstr>8. Long-Term drought intervention measures to be considered for implementation. Cont…</vt:lpstr>
      <vt:lpstr>9. Strategies implemented to address the Western Cape Province drought situation</vt:lpstr>
      <vt:lpstr>10. Progress on disbursement of the allocated emergency disaster grant totaling R74.8 million</vt:lpstr>
      <vt:lpstr>10. Progress on disbursement of the allocated emergency disaster grant totaling R74.8 million. Cont…</vt:lpstr>
      <vt:lpstr>10. Progress on disbursement of the allocated emergency disaster grant totaling R74 million. Cont…</vt:lpstr>
      <vt:lpstr>10. Progress on disbursement of the allocated emergency disaster grant totaling R74.8 million. Cont… </vt:lpstr>
      <vt:lpstr>11. Communication and information management</vt:lpstr>
      <vt:lpstr>12. Conclusion</vt:lpstr>
      <vt:lpstr>13. Conclusion</vt:lpstr>
      <vt:lpstr>13. Conclusion</vt:lpstr>
      <vt:lpstr>14. Recommendation</vt:lpstr>
      <vt:lpstr>14. Recommendation</vt:lpstr>
      <vt:lpstr>Slide 36</vt:lpstr>
    </vt:vector>
  </TitlesOfParts>
  <Company>Crome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Craig Meyer</dc:creator>
  <cp:lastModifiedBy>PUMZA</cp:lastModifiedBy>
  <cp:revision>1937</cp:revision>
  <cp:lastPrinted>2017-10-20T07:00:31Z</cp:lastPrinted>
  <dcterms:created xsi:type="dcterms:W3CDTF">2011-07-14T18:52:25Z</dcterms:created>
  <dcterms:modified xsi:type="dcterms:W3CDTF">2017-10-27T08:42:11Z</dcterms:modified>
</cp:coreProperties>
</file>