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16" r:id="rId2"/>
    <p:sldId id="266" r:id="rId3"/>
    <p:sldId id="310" r:id="rId4"/>
    <p:sldId id="267" r:id="rId5"/>
    <p:sldId id="259" r:id="rId6"/>
    <p:sldId id="260" r:id="rId7"/>
    <p:sldId id="262" r:id="rId8"/>
    <p:sldId id="264" r:id="rId9"/>
    <p:sldId id="269" r:id="rId10"/>
    <p:sldId id="300" r:id="rId11"/>
    <p:sldId id="311" r:id="rId12"/>
    <p:sldId id="315" r:id="rId13"/>
    <p:sldId id="313" r:id="rId14"/>
    <p:sldId id="280" r:id="rId15"/>
    <p:sldId id="281" r:id="rId16"/>
    <p:sldId id="297" r:id="rId17"/>
    <p:sldId id="306" r:id="rId18"/>
    <p:sldId id="298" r:id="rId19"/>
    <p:sldId id="290" r:id="rId20"/>
    <p:sldId id="314" r:id="rId21"/>
    <p:sldId id="289" r:id="rId22"/>
    <p:sldId id="301" r:id="rId23"/>
    <p:sldId id="291" r:id="rId24"/>
    <p:sldId id="295" r:id="rId25"/>
    <p:sldId id="296" r:id="rId26"/>
    <p:sldId id="292" r:id="rId27"/>
    <p:sldId id="294" r:id="rId28"/>
    <p:sldId id="287" r:id="rId29"/>
    <p:sldId id="272" r:id="rId30"/>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2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iagrams/_rels/data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0C89D3-9FCB-4501-B5B3-AAB236C29B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ZA"/>
        </a:p>
      </dgm:t>
    </dgm:pt>
    <dgm:pt modelId="{E09F704F-FEB5-43C2-8DC0-45160DC07541}">
      <dgm:prSet phldrT="[Text]" custT="1"/>
      <dgm:spPr/>
      <dgm:t>
        <a:bodyPr/>
        <a:lstStyle/>
        <a:p>
          <a:r>
            <a:rPr lang="en-ZA" sz="1800" b="1" dirty="0" smtClean="0">
              <a:solidFill>
                <a:schemeClr val="tx1"/>
              </a:solidFill>
              <a:latin typeface="Arial Narrow" panose="020B0606020202030204" pitchFamily="34" charset="0"/>
            </a:rPr>
            <a:t>CONTENTS</a:t>
          </a:r>
          <a:endParaRPr lang="en-ZA" sz="1800" b="1" dirty="0">
            <a:solidFill>
              <a:schemeClr val="tx1"/>
            </a:solidFill>
            <a:latin typeface="Arial Narrow" panose="020B0606020202030204" pitchFamily="34" charset="0"/>
          </a:endParaRPr>
        </a:p>
      </dgm:t>
    </dgm:pt>
    <dgm:pt modelId="{ACBD3C7C-BD5C-465C-AEDD-D81D48FDD35D}" type="parTrans" cxnId="{DAB0A367-7279-4109-A6E3-A7B1DFDC35FF}">
      <dgm:prSet/>
      <dgm:spPr/>
      <dgm:t>
        <a:bodyPr/>
        <a:lstStyle/>
        <a:p>
          <a:endParaRPr lang="en-ZA" b="0">
            <a:solidFill>
              <a:schemeClr val="tx1"/>
            </a:solidFill>
            <a:latin typeface="Arial Narrow" panose="020B0606020202030204" pitchFamily="34" charset="0"/>
          </a:endParaRPr>
        </a:p>
      </dgm:t>
    </dgm:pt>
    <dgm:pt modelId="{F14C1EA6-4186-4137-AD4B-FE9B84FD54F0}" type="sibTrans" cxnId="{DAB0A367-7279-4109-A6E3-A7B1DFDC35FF}">
      <dgm:prSet/>
      <dgm:spPr/>
      <dgm:t>
        <a:bodyPr/>
        <a:lstStyle/>
        <a:p>
          <a:endParaRPr lang="en-ZA" b="0">
            <a:solidFill>
              <a:schemeClr val="tx1"/>
            </a:solidFill>
            <a:latin typeface="Arial Narrow" panose="020B0606020202030204" pitchFamily="34" charset="0"/>
          </a:endParaRPr>
        </a:p>
      </dgm:t>
    </dgm:pt>
    <dgm:pt modelId="{DEAA43A9-CB2A-44A7-A885-53AF36FD9399}">
      <dgm:prSet phldrT="[Text]" custT="1"/>
      <dgm:spPr/>
      <dgm:t>
        <a:bodyPr/>
        <a:lstStyle/>
        <a:p>
          <a:r>
            <a:rPr lang="en-ZA" sz="2400" b="0" dirty="0" smtClean="0">
              <a:solidFill>
                <a:schemeClr val="tx1"/>
              </a:solidFill>
              <a:latin typeface="Arial Narrow" panose="020B0606020202030204" pitchFamily="34" charset="0"/>
            </a:rPr>
            <a:t>-Programme objectives</a:t>
          </a:r>
          <a:endParaRPr lang="en-ZA" sz="2400" b="0" dirty="0">
            <a:solidFill>
              <a:schemeClr val="tx1"/>
            </a:solidFill>
            <a:latin typeface="Arial Narrow" panose="020B0606020202030204" pitchFamily="34" charset="0"/>
          </a:endParaRPr>
        </a:p>
      </dgm:t>
    </dgm:pt>
    <dgm:pt modelId="{24C2E5CE-6F08-4066-81F3-56642AD360B6}" type="parTrans" cxnId="{1A2F5823-9965-490D-B9C4-80EE009C3EA1}">
      <dgm:prSet/>
      <dgm:spPr/>
      <dgm:t>
        <a:bodyPr/>
        <a:lstStyle/>
        <a:p>
          <a:endParaRPr lang="en-ZA" b="0">
            <a:solidFill>
              <a:schemeClr val="tx1"/>
            </a:solidFill>
            <a:latin typeface="Arial Narrow" panose="020B0606020202030204" pitchFamily="34" charset="0"/>
          </a:endParaRPr>
        </a:p>
      </dgm:t>
    </dgm:pt>
    <dgm:pt modelId="{67A8C312-58E7-474E-979E-ECA82591FF48}" type="sibTrans" cxnId="{1A2F5823-9965-490D-B9C4-80EE009C3EA1}">
      <dgm:prSet/>
      <dgm:spPr/>
      <dgm:t>
        <a:bodyPr/>
        <a:lstStyle/>
        <a:p>
          <a:endParaRPr lang="en-ZA" b="0">
            <a:solidFill>
              <a:schemeClr val="tx1"/>
            </a:solidFill>
            <a:latin typeface="Arial Narrow" panose="020B0606020202030204" pitchFamily="34" charset="0"/>
          </a:endParaRPr>
        </a:p>
      </dgm:t>
    </dgm:pt>
    <dgm:pt modelId="{53B05A19-F613-4EFE-92E0-C90FD78F2C25}">
      <dgm:prSet phldrT="[Text]" custT="1"/>
      <dgm:spPr/>
      <dgm:t>
        <a:bodyPr/>
        <a:lstStyle/>
        <a:p>
          <a:r>
            <a:rPr lang="en-ZA" sz="2400" b="0" dirty="0" smtClean="0">
              <a:solidFill>
                <a:schemeClr val="tx1"/>
              </a:solidFill>
              <a:latin typeface="Arial Narrow" panose="020B0606020202030204" pitchFamily="34" charset="0"/>
            </a:rPr>
            <a:t>-Approach and process</a:t>
          </a:r>
          <a:endParaRPr lang="en-ZA" sz="2400" b="0" dirty="0">
            <a:solidFill>
              <a:schemeClr val="tx1"/>
            </a:solidFill>
            <a:latin typeface="Arial Narrow" panose="020B0606020202030204" pitchFamily="34" charset="0"/>
          </a:endParaRPr>
        </a:p>
      </dgm:t>
    </dgm:pt>
    <dgm:pt modelId="{DC5A844D-4FC3-4085-9F9B-4251E53B528C}" type="parTrans" cxnId="{86EE3D21-D47D-4AC1-A41F-A20975CCF85A}">
      <dgm:prSet/>
      <dgm:spPr/>
      <dgm:t>
        <a:bodyPr/>
        <a:lstStyle/>
        <a:p>
          <a:endParaRPr lang="en-ZA" b="0">
            <a:solidFill>
              <a:schemeClr val="tx1"/>
            </a:solidFill>
            <a:latin typeface="Arial Narrow" panose="020B0606020202030204" pitchFamily="34" charset="0"/>
          </a:endParaRPr>
        </a:p>
      </dgm:t>
    </dgm:pt>
    <dgm:pt modelId="{857488B8-3089-4A0F-B542-D7F7F9D86938}" type="sibTrans" cxnId="{86EE3D21-D47D-4AC1-A41F-A20975CCF85A}">
      <dgm:prSet/>
      <dgm:spPr/>
      <dgm:t>
        <a:bodyPr/>
        <a:lstStyle/>
        <a:p>
          <a:endParaRPr lang="en-ZA" b="0">
            <a:solidFill>
              <a:schemeClr val="tx1"/>
            </a:solidFill>
            <a:latin typeface="Arial Narrow" panose="020B0606020202030204" pitchFamily="34" charset="0"/>
          </a:endParaRPr>
        </a:p>
      </dgm:t>
    </dgm:pt>
    <dgm:pt modelId="{E034AFEA-03EA-4553-AD1C-566EEDD816D5}">
      <dgm:prSet phldrT="[Text]" custT="1"/>
      <dgm:spPr/>
      <dgm:t>
        <a:bodyPr/>
        <a:lstStyle/>
        <a:p>
          <a:r>
            <a:rPr lang="en-ZA" sz="2400" b="0" dirty="0" smtClean="0">
              <a:solidFill>
                <a:schemeClr val="tx1"/>
              </a:solidFill>
              <a:latin typeface="Arial Narrow" panose="020B0606020202030204" pitchFamily="34" charset="0"/>
            </a:rPr>
            <a:t>-Delivery outcomes: six levers </a:t>
          </a:r>
          <a:endParaRPr lang="en-ZA" sz="2400" b="0" dirty="0">
            <a:solidFill>
              <a:schemeClr val="tx1"/>
            </a:solidFill>
            <a:latin typeface="Arial Narrow" panose="020B0606020202030204" pitchFamily="34" charset="0"/>
          </a:endParaRPr>
        </a:p>
      </dgm:t>
    </dgm:pt>
    <dgm:pt modelId="{D55C3D76-6C76-417A-97FC-039194080402}" type="parTrans" cxnId="{C9C33A12-B135-4C8C-9049-7858943763DD}">
      <dgm:prSet/>
      <dgm:spPr/>
      <dgm:t>
        <a:bodyPr/>
        <a:lstStyle/>
        <a:p>
          <a:endParaRPr lang="en-ZA" b="0">
            <a:solidFill>
              <a:schemeClr val="tx1"/>
            </a:solidFill>
            <a:latin typeface="Arial Narrow" panose="020B0606020202030204" pitchFamily="34" charset="0"/>
          </a:endParaRPr>
        </a:p>
      </dgm:t>
    </dgm:pt>
    <dgm:pt modelId="{52644E0E-9558-47ED-99C3-613C6AAD8E56}" type="sibTrans" cxnId="{C9C33A12-B135-4C8C-9049-7858943763DD}">
      <dgm:prSet/>
      <dgm:spPr/>
      <dgm:t>
        <a:bodyPr/>
        <a:lstStyle/>
        <a:p>
          <a:endParaRPr lang="en-ZA" b="0">
            <a:solidFill>
              <a:schemeClr val="tx1"/>
            </a:solidFill>
            <a:latin typeface="Arial Narrow" panose="020B0606020202030204" pitchFamily="34" charset="0"/>
          </a:endParaRPr>
        </a:p>
      </dgm:t>
    </dgm:pt>
    <dgm:pt modelId="{756450A3-30A8-45C7-A5C4-C26B72D8880D}">
      <dgm:prSet phldrT="[Text]" custT="1"/>
      <dgm:spPr/>
      <dgm:t>
        <a:bodyPr/>
        <a:lstStyle/>
        <a:p>
          <a:r>
            <a:rPr lang="en-ZA" sz="2400" b="0" dirty="0" smtClean="0">
              <a:solidFill>
                <a:schemeClr val="tx1"/>
              </a:solidFill>
              <a:latin typeface="Arial Narrow" panose="020B0606020202030204" pitchFamily="34" charset="0"/>
            </a:rPr>
            <a:t>-Programme resourcing structure</a:t>
          </a:r>
          <a:endParaRPr lang="en-ZA" sz="2400" b="0" dirty="0">
            <a:solidFill>
              <a:schemeClr val="tx1"/>
            </a:solidFill>
            <a:latin typeface="Arial Narrow" panose="020B0606020202030204" pitchFamily="34" charset="0"/>
          </a:endParaRPr>
        </a:p>
      </dgm:t>
    </dgm:pt>
    <dgm:pt modelId="{F2E714BB-2273-4DF8-9909-C251EA41B201}" type="parTrans" cxnId="{F650B515-242F-4223-A73D-4C8F5BFE348B}">
      <dgm:prSet/>
      <dgm:spPr/>
      <dgm:t>
        <a:bodyPr/>
        <a:lstStyle/>
        <a:p>
          <a:endParaRPr lang="en-ZA" b="0">
            <a:solidFill>
              <a:schemeClr val="tx1"/>
            </a:solidFill>
          </a:endParaRPr>
        </a:p>
      </dgm:t>
    </dgm:pt>
    <dgm:pt modelId="{BF4A9BE7-C1EA-48BB-A2DC-93207E8639CE}" type="sibTrans" cxnId="{F650B515-242F-4223-A73D-4C8F5BFE348B}">
      <dgm:prSet/>
      <dgm:spPr/>
      <dgm:t>
        <a:bodyPr/>
        <a:lstStyle/>
        <a:p>
          <a:endParaRPr lang="en-ZA" b="0">
            <a:solidFill>
              <a:schemeClr val="tx1"/>
            </a:solidFill>
          </a:endParaRPr>
        </a:p>
      </dgm:t>
    </dgm:pt>
    <dgm:pt modelId="{8BEF3611-5118-427E-B124-C00064574AAD}">
      <dgm:prSet phldrT="[Text]" custT="1"/>
      <dgm:spPr/>
      <dgm:t>
        <a:bodyPr/>
        <a:lstStyle/>
        <a:p>
          <a:r>
            <a:rPr lang="en-ZA" sz="2400" b="0" dirty="0" smtClean="0">
              <a:solidFill>
                <a:schemeClr val="tx1"/>
              </a:solidFill>
              <a:latin typeface="Arial Narrow" panose="020B0606020202030204" pitchFamily="34" charset="0"/>
            </a:rPr>
            <a:t>-2017/18 delivery programme </a:t>
          </a:r>
          <a:endParaRPr lang="en-ZA" sz="2400" b="0" dirty="0">
            <a:solidFill>
              <a:schemeClr val="tx1"/>
            </a:solidFill>
            <a:latin typeface="Arial Narrow" panose="020B0606020202030204" pitchFamily="34" charset="0"/>
          </a:endParaRPr>
        </a:p>
      </dgm:t>
    </dgm:pt>
    <dgm:pt modelId="{B1F10352-2A02-48B4-BA7D-CF788A690B25}" type="parTrans" cxnId="{72EF74DF-8832-4AA1-AC53-A586198FD3FA}">
      <dgm:prSet/>
      <dgm:spPr/>
      <dgm:t>
        <a:bodyPr/>
        <a:lstStyle/>
        <a:p>
          <a:endParaRPr lang="en-ZA" b="0">
            <a:solidFill>
              <a:schemeClr val="tx1"/>
            </a:solidFill>
          </a:endParaRPr>
        </a:p>
      </dgm:t>
    </dgm:pt>
    <dgm:pt modelId="{F0DA61BC-693F-4B77-9FC7-C12287310217}" type="sibTrans" cxnId="{72EF74DF-8832-4AA1-AC53-A586198FD3FA}">
      <dgm:prSet/>
      <dgm:spPr/>
      <dgm:t>
        <a:bodyPr/>
        <a:lstStyle/>
        <a:p>
          <a:endParaRPr lang="en-ZA" b="0">
            <a:solidFill>
              <a:schemeClr val="tx1"/>
            </a:solidFill>
          </a:endParaRPr>
        </a:p>
      </dgm:t>
    </dgm:pt>
    <dgm:pt modelId="{1C79D081-D8D1-47A1-8407-8975FBB32FCF}" type="pres">
      <dgm:prSet presAssocID="{9C0C89D3-9FCB-4501-B5B3-AAB236C29BDD}" presName="vert0" presStyleCnt="0">
        <dgm:presLayoutVars>
          <dgm:dir/>
          <dgm:animOne val="branch"/>
          <dgm:animLvl val="lvl"/>
        </dgm:presLayoutVars>
      </dgm:prSet>
      <dgm:spPr/>
      <dgm:t>
        <a:bodyPr/>
        <a:lstStyle/>
        <a:p>
          <a:endParaRPr lang="en-ZA"/>
        </a:p>
      </dgm:t>
    </dgm:pt>
    <dgm:pt modelId="{0636DFEC-4186-47D9-997D-C79156F8B581}" type="pres">
      <dgm:prSet presAssocID="{E09F704F-FEB5-43C2-8DC0-45160DC07541}" presName="thickLine" presStyleLbl="alignNode1" presStyleIdx="0" presStyleCnt="1"/>
      <dgm:spPr/>
    </dgm:pt>
    <dgm:pt modelId="{A94FC912-EF6A-47C9-A5E7-4366F1816CAF}" type="pres">
      <dgm:prSet presAssocID="{E09F704F-FEB5-43C2-8DC0-45160DC07541}" presName="horz1" presStyleCnt="0"/>
      <dgm:spPr/>
    </dgm:pt>
    <dgm:pt modelId="{4F41B4B0-B381-4B65-9324-F9D03C78C03C}" type="pres">
      <dgm:prSet presAssocID="{E09F704F-FEB5-43C2-8DC0-45160DC07541}" presName="tx1" presStyleLbl="revTx" presStyleIdx="0" presStyleCnt="6"/>
      <dgm:spPr/>
      <dgm:t>
        <a:bodyPr/>
        <a:lstStyle/>
        <a:p>
          <a:endParaRPr lang="en-ZA"/>
        </a:p>
      </dgm:t>
    </dgm:pt>
    <dgm:pt modelId="{4ED89386-C818-40A8-A72D-4DBC3581DE5A}" type="pres">
      <dgm:prSet presAssocID="{E09F704F-FEB5-43C2-8DC0-45160DC07541}" presName="vert1" presStyleCnt="0"/>
      <dgm:spPr/>
    </dgm:pt>
    <dgm:pt modelId="{964AD8F3-6FBF-4EC1-ADE3-B4A214FA0002}" type="pres">
      <dgm:prSet presAssocID="{DEAA43A9-CB2A-44A7-A885-53AF36FD9399}" presName="vertSpace2a" presStyleCnt="0"/>
      <dgm:spPr/>
    </dgm:pt>
    <dgm:pt modelId="{B8F5F9DD-6187-4C8A-96EF-FC04B07CFD0E}" type="pres">
      <dgm:prSet presAssocID="{DEAA43A9-CB2A-44A7-A885-53AF36FD9399}" presName="horz2" presStyleCnt="0"/>
      <dgm:spPr/>
    </dgm:pt>
    <dgm:pt modelId="{F69E680F-680C-484F-BE43-4E17D45CCF86}" type="pres">
      <dgm:prSet presAssocID="{DEAA43A9-CB2A-44A7-A885-53AF36FD9399}" presName="horzSpace2" presStyleCnt="0"/>
      <dgm:spPr/>
    </dgm:pt>
    <dgm:pt modelId="{9611E7A2-4074-4AA0-8F56-D4F6FB92DEFF}" type="pres">
      <dgm:prSet presAssocID="{DEAA43A9-CB2A-44A7-A885-53AF36FD9399}" presName="tx2" presStyleLbl="revTx" presStyleIdx="1" presStyleCnt="6" custScaleY="119620"/>
      <dgm:spPr/>
      <dgm:t>
        <a:bodyPr/>
        <a:lstStyle/>
        <a:p>
          <a:endParaRPr lang="en-ZA"/>
        </a:p>
      </dgm:t>
    </dgm:pt>
    <dgm:pt modelId="{BD688325-3096-4F95-9CA4-D5BED7B90022}" type="pres">
      <dgm:prSet presAssocID="{DEAA43A9-CB2A-44A7-A885-53AF36FD9399}" presName="vert2" presStyleCnt="0"/>
      <dgm:spPr/>
    </dgm:pt>
    <dgm:pt modelId="{6A35BE10-4430-489B-8A72-3C70F9EE8246}" type="pres">
      <dgm:prSet presAssocID="{DEAA43A9-CB2A-44A7-A885-53AF36FD9399}" presName="thinLine2b" presStyleLbl="callout" presStyleIdx="0" presStyleCnt="5"/>
      <dgm:spPr/>
    </dgm:pt>
    <dgm:pt modelId="{DA452F03-39DB-4102-8805-3D253E239EA1}" type="pres">
      <dgm:prSet presAssocID="{DEAA43A9-CB2A-44A7-A885-53AF36FD9399}" presName="vertSpace2b" presStyleCnt="0"/>
      <dgm:spPr/>
    </dgm:pt>
    <dgm:pt modelId="{BE15A0E9-0302-48C0-ACCE-76B56B13EC83}" type="pres">
      <dgm:prSet presAssocID="{53B05A19-F613-4EFE-92E0-C90FD78F2C25}" presName="horz2" presStyleCnt="0"/>
      <dgm:spPr/>
    </dgm:pt>
    <dgm:pt modelId="{C0EF2DD0-B1EF-4EEB-AEBB-26EBB81D2CD7}" type="pres">
      <dgm:prSet presAssocID="{53B05A19-F613-4EFE-92E0-C90FD78F2C25}" presName="horzSpace2" presStyleCnt="0"/>
      <dgm:spPr/>
    </dgm:pt>
    <dgm:pt modelId="{32B7F657-E929-4600-B2C4-E25C31E5A6AE}" type="pres">
      <dgm:prSet presAssocID="{53B05A19-F613-4EFE-92E0-C90FD78F2C25}" presName="tx2" presStyleLbl="revTx" presStyleIdx="2" presStyleCnt="6" custLinFactNeighborX="190" custLinFactNeighborY="4810"/>
      <dgm:spPr/>
      <dgm:t>
        <a:bodyPr/>
        <a:lstStyle/>
        <a:p>
          <a:endParaRPr lang="en-ZA"/>
        </a:p>
      </dgm:t>
    </dgm:pt>
    <dgm:pt modelId="{398C7940-6645-476C-81E8-E13185345488}" type="pres">
      <dgm:prSet presAssocID="{53B05A19-F613-4EFE-92E0-C90FD78F2C25}" presName="vert2" presStyleCnt="0"/>
      <dgm:spPr/>
    </dgm:pt>
    <dgm:pt modelId="{9DF60D69-299F-43DE-9A8C-84F709CEC84F}" type="pres">
      <dgm:prSet presAssocID="{53B05A19-F613-4EFE-92E0-C90FD78F2C25}" presName="thinLine2b" presStyleLbl="callout" presStyleIdx="1" presStyleCnt="5"/>
      <dgm:spPr/>
    </dgm:pt>
    <dgm:pt modelId="{929C381C-5F04-49FF-8617-1F05C3558B7E}" type="pres">
      <dgm:prSet presAssocID="{53B05A19-F613-4EFE-92E0-C90FD78F2C25}" presName="vertSpace2b" presStyleCnt="0"/>
      <dgm:spPr/>
    </dgm:pt>
    <dgm:pt modelId="{732EB094-B801-45AD-8F65-5591712EB68C}" type="pres">
      <dgm:prSet presAssocID="{E034AFEA-03EA-4553-AD1C-566EEDD816D5}" presName="horz2" presStyleCnt="0"/>
      <dgm:spPr/>
    </dgm:pt>
    <dgm:pt modelId="{2C84E602-2C2B-4376-97FD-C4DEF3737EFD}" type="pres">
      <dgm:prSet presAssocID="{E034AFEA-03EA-4553-AD1C-566EEDD816D5}" presName="horzSpace2" presStyleCnt="0"/>
      <dgm:spPr/>
    </dgm:pt>
    <dgm:pt modelId="{FDEE29A6-C5F6-4F97-AAD0-730B6D791878}" type="pres">
      <dgm:prSet presAssocID="{E034AFEA-03EA-4553-AD1C-566EEDD816D5}" presName="tx2" presStyleLbl="revTx" presStyleIdx="3" presStyleCnt="6"/>
      <dgm:spPr/>
      <dgm:t>
        <a:bodyPr/>
        <a:lstStyle/>
        <a:p>
          <a:endParaRPr lang="en-ZA"/>
        </a:p>
      </dgm:t>
    </dgm:pt>
    <dgm:pt modelId="{31743CB4-E833-419B-BB54-3E950C03A2AF}" type="pres">
      <dgm:prSet presAssocID="{E034AFEA-03EA-4553-AD1C-566EEDD816D5}" presName="vert2" presStyleCnt="0"/>
      <dgm:spPr/>
    </dgm:pt>
    <dgm:pt modelId="{641E143F-B39F-4D0D-A393-FC2D2B816A7C}" type="pres">
      <dgm:prSet presAssocID="{E034AFEA-03EA-4553-AD1C-566EEDD816D5}" presName="thinLine2b" presStyleLbl="callout" presStyleIdx="2" presStyleCnt="5"/>
      <dgm:spPr/>
    </dgm:pt>
    <dgm:pt modelId="{01E8F8F9-EF24-4E91-9A09-D52F63353DB7}" type="pres">
      <dgm:prSet presAssocID="{E034AFEA-03EA-4553-AD1C-566EEDD816D5}" presName="vertSpace2b" presStyleCnt="0"/>
      <dgm:spPr/>
    </dgm:pt>
    <dgm:pt modelId="{E2D6E73A-6CA1-44F2-87E9-7AA3890FF3C7}" type="pres">
      <dgm:prSet presAssocID="{756450A3-30A8-45C7-A5C4-C26B72D8880D}" presName="horz2" presStyleCnt="0"/>
      <dgm:spPr/>
    </dgm:pt>
    <dgm:pt modelId="{8EEA0614-8EA7-4343-AC9E-CD1FE594F40A}" type="pres">
      <dgm:prSet presAssocID="{756450A3-30A8-45C7-A5C4-C26B72D8880D}" presName="horzSpace2" presStyleCnt="0"/>
      <dgm:spPr/>
    </dgm:pt>
    <dgm:pt modelId="{A8D891ED-80CA-4439-99B1-A1AE257548EB}" type="pres">
      <dgm:prSet presAssocID="{756450A3-30A8-45C7-A5C4-C26B72D8880D}" presName="tx2" presStyleLbl="revTx" presStyleIdx="4" presStyleCnt="6"/>
      <dgm:spPr/>
      <dgm:t>
        <a:bodyPr/>
        <a:lstStyle/>
        <a:p>
          <a:endParaRPr lang="en-ZA"/>
        </a:p>
      </dgm:t>
    </dgm:pt>
    <dgm:pt modelId="{CB633632-4F7B-4C6E-A9C9-960BCDB69071}" type="pres">
      <dgm:prSet presAssocID="{756450A3-30A8-45C7-A5C4-C26B72D8880D}" presName="vert2" presStyleCnt="0"/>
      <dgm:spPr/>
    </dgm:pt>
    <dgm:pt modelId="{775AA1C5-8976-4A36-9EB4-A67DFA9756E7}" type="pres">
      <dgm:prSet presAssocID="{756450A3-30A8-45C7-A5C4-C26B72D8880D}" presName="thinLine2b" presStyleLbl="callout" presStyleIdx="3" presStyleCnt="5"/>
      <dgm:spPr/>
    </dgm:pt>
    <dgm:pt modelId="{C06E4F55-CA85-4294-B454-BF2BAE89468B}" type="pres">
      <dgm:prSet presAssocID="{756450A3-30A8-45C7-A5C4-C26B72D8880D}" presName="vertSpace2b" presStyleCnt="0"/>
      <dgm:spPr/>
    </dgm:pt>
    <dgm:pt modelId="{86320E00-995F-4C8F-96B2-3434D4D3CE40}" type="pres">
      <dgm:prSet presAssocID="{8BEF3611-5118-427E-B124-C00064574AAD}" presName="horz2" presStyleCnt="0"/>
      <dgm:spPr/>
    </dgm:pt>
    <dgm:pt modelId="{985F0B9C-3FFE-46E7-ABD1-83EBBE9E9679}" type="pres">
      <dgm:prSet presAssocID="{8BEF3611-5118-427E-B124-C00064574AAD}" presName="horzSpace2" presStyleCnt="0"/>
      <dgm:spPr/>
    </dgm:pt>
    <dgm:pt modelId="{BE347FBB-D70F-4C90-BEB0-2829A91721ED}" type="pres">
      <dgm:prSet presAssocID="{8BEF3611-5118-427E-B124-C00064574AAD}" presName="tx2" presStyleLbl="revTx" presStyleIdx="5" presStyleCnt="6"/>
      <dgm:spPr/>
      <dgm:t>
        <a:bodyPr/>
        <a:lstStyle/>
        <a:p>
          <a:endParaRPr lang="en-ZA"/>
        </a:p>
      </dgm:t>
    </dgm:pt>
    <dgm:pt modelId="{F852289C-77C5-49B4-BFAA-E354F3FA0872}" type="pres">
      <dgm:prSet presAssocID="{8BEF3611-5118-427E-B124-C00064574AAD}" presName="vert2" presStyleCnt="0"/>
      <dgm:spPr/>
    </dgm:pt>
    <dgm:pt modelId="{E80D7725-1F4E-490A-B078-A601C98EABDA}" type="pres">
      <dgm:prSet presAssocID="{8BEF3611-5118-427E-B124-C00064574AAD}" presName="thinLine2b" presStyleLbl="callout" presStyleIdx="4" presStyleCnt="5"/>
      <dgm:spPr/>
    </dgm:pt>
    <dgm:pt modelId="{759CC52A-AAC6-4535-8AB5-A2FD80AFAEFB}" type="pres">
      <dgm:prSet presAssocID="{8BEF3611-5118-427E-B124-C00064574AAD}" presName="vertSpace2b" presStyleCnt="0"/>
      <dgm:spPr/>
    </dgm:pt>
  </dgm:ptLst>
  <dgm:cxnLst>
    <dgm:cxn modelId="{1A2F5823-9965-490D-B9C4-80EE009C3EA1}" srcId="{E09F704F-FEB5-43C2-8DC0-45160DC07541}" destId="{DEAA43A9-CB2A-44A7-A885-53AF36FD9399}" srcOrd="0" destOrd="0" parTransId="{24C2E5CE-6F08-4066-81F3-56642AD360B6}" sibTransId="{67A8C312-58E7-474E-979E-ECA82591FF48}"/>
    <dgm:cxn modelId="{F650B515-242F-4223-A73D-4C8F5BFE348B}" srcId="{E09F704F-FEB5-43C2-8DC0-45160DC07541}" destId="{756450A3-30A8-45C7-A5C4-C26B72D8880D}" srcOrd="3" destOrd="0" parTransId="{F2E714BB-2273-4DF8-9909-C251EA41B201}" sibTransId="{BF4A9BE7-C1EA-48BB-A2DC-93207E8639CE}"/>
    <dgm:cxn modelId="{29A8A419-93B0-4E03-A854-DE0BD0438CDE}" type="presOf" srcId="{E034AFEA-03EA-4553-AD1C-566EEDD816D5}" destId="{FDEE29A6-C5F6-4F97-AAD0-730B6D791878}" srcOrd="0" destOrd="0" presId="urn:microsoft.com/office/officeart/2008/layout/LinedList"/>
    <dgm:cxn modelId="{8E9A8486-1BD9-4BB6-BB3D-58A6F47178EE}" type="presOf" srcId="{8BEF3611-5118-427E-B124-C00064574AAD}" destId="{BE347FBB-D70F-4C90-BEB0-2829A91721ED}" srcOrd="0" destOrd="0" presId="urn:microsoft.com/office/officeart/2008/layout/LinedList"/>
    <dgm:cxn modelId="{C98878C5-CBFF-42D8-86B4-2FB4E75D4D08}" type="presOf" srcId="{E09F704F-FEB5-43C2-8DC0-45160DC07541}" destId="{4F41B4B0-B381-4B65-9324-F9D03C78C03C}" srcOrd="0" destOrd="0" presId="urn:microsoft.com/office/officeart/2008/layout/LinedList"/>
    <dgm:cxn modelId="{E785288E-C64C-4CB3-BF92-D027E040D0F4}" type="presOf" srcId="{DEAA43A9-CB2A-44A7-A885-53AF36FD9399}" destId="{9611E7A2-4074-4AA0-8F56-D4F6FB92DEFF}" srcOrd="0" destOrd="0" presId="urn:microsoft.com/office/officeart/2008/layout/LinedList"/>
    <dgm:cxn modelId="{116F6D8C-E1E9-4086-B25C-596ED3B4AC3D}" type="presOf" srcId="{53B05A19-F613-4EFE-92E0-C90FD78F2C25}" destId="{32B7F657-E929-4600-B2C4-E25C31E5A6AE}" srcOrd="0" destOrd="0" presId="urn:microsoft.com/office/officeart/2008/layout/LinedList"/>
    <dgm:cxn modelId="{B28E8E9A-BB2F-406A-97B2-F6427FB33253}" type="presOf" srcId="{756450A3-30A8-45C7-A5C4-C26B72D8880D}" destId="{A8D891ED-80CA-4439-99B1-A1AE257548EB}" srcOrd="0" destOrd="0" presId="urn:microsoft.com/office/officeart/2008/layout/LinedList"/>
    <dgm:cxn modelId="{72EF74DF-8832-4AA1-AC53-A586198FD3FA}" srcId="{E09F704F-FEB5-43C2-8DC0-45160DC07541}" destId="{8BEF3611-5118-427E-B124-C00064574AAD}" srcOrd="4" destOrd="0" parTransId="{B1F10352-2A02-48B4-BA7D-CF788A690B25}" sibTransId="{F0DA61BC-693F-4B77-9FC7-C12287310217}"/>
    <dgm:cxn modelId="{DAB0A367-7279-4109-A6E3-A7B1DFDC35FF}" srcId="{9C0C89D3-9FCB-4501-B5B3-AAB236C29BDD}" destId="{E09F704F-FEB5-43C2-8DC0-45160DC07541}" srcOrd="0" destOrd="0" parTransId="{ACBD3C7C-BD5C-465C-AEDD-D81D48FDD35D}" sibTransId="{F14C1EA6-4186-4137-AD4B-FE9B84FD54F0}"/>
    <dgm:cxn modelId="{C9C33A12-B135-4C8C-9049-7858943763DD}" srcId="{E09F704F-FEB5-43C2-8DC0-45160DC07541}" destId="{E034AFEA-03EA-4553-AD1C-566EEDD816D5}" srcOrd="2" destOrd="0" parTransId="{D55C3D76-6C76-417A-97FC-039194080402}" sibTransId="{52644E0E-9558-47ED-99C3-613C6AAD8E56}"/>
    <dgm:cxn modelId="{B5082559-B07E-4D1F-8CF0-FCB729E70DDB}" type="presOf" srcId="{9C0C89D3-9FCB-4501-B5B3-AAB236C29BDD}" destId="{1C79D081-D8D1-47A1-8407-8975FBB32FCF}" srcOrd="0" destOrd="0" presId="urn:microsoft.com/office/officeart/2008/layout/LinedList"/>
    <dgm:cxn modelId="{86EE3D21-D47D-4AC1-A41F-A20975CCF85A}" srcId="{E09F704F-FEB5-43C2-8DC0-45160DC07541}" destId="{53B05A19-F613-4EFE-92E0-C90FD78F2C25}" srcOrd="1" destOrd="0" parTransId="{DC5A844D-4FC3-4085-9F9B-4251E53B528C}" sibTransId="{857488B8-3089-4A0F-B542-D7F7F9D86938}"/>
    <dgm:cxn modelId="{12C602AA-C56D-4DD3-9A0B-CD2C5CA4F1F6}" type="presParOf" srcId="{1C79D081-D8D1-47A1-8407-8975FBB32FCF}" destId="{0636DFEC-4186-47D9-997D-C79156F8B581}" srcOrd="0" destOrd="0" presId="urn:microsoft.com/office/officeart/2008/layout/LinedList"/>
    <dgm:cxn modelId="{5ED7E6E7-1088-4169-B6E4-F34564823744}" type="presParOf" srcId="{1C79D081-D8D1-47A1-8407-8975FBB32FCF}" destId="{A94FC912-EF6A-47C9-A5E7-4366F1816CAF}" srcOrd="1" destOrd="0" presId="urn:microsoft.com/office/officeart/2008/layout/LinedList"/>
    <dgm:cxn modelId="{9FACE4C3-9F3B-4577-8D2C-CEE5C73D7E0C}" type="presParOf" srcId="{A94FC912-EF6A-47C9-A5E7-4366F1816CAF}" destId="{4F41B4B0-B381-4B65-9324-F9D03C78C03C}" srcOrd="0" destOrd="0" presId="urn:microsoft.com/office/officeart/2008/layout/LinedList"/>
    <dgm:cxn modelId="{6900398D-A7C9-4DAF-AFDF-8A9FBAA99CA0}" type="presParOf" srcId="{A94FC912-EF6A-47C9-A5E7-4366F1816CAF}" destId="{4ED89386-C818-40A8-A72D-4DBC3581DE5A}" srcOrd="1" destOrd="0" presId="urn:microsoft.com/office/officeart/2008/layout/LinedList"/>
    <dgm:cxn modelId="{C7485EEB-0118-43BC-A7C7-5C208410428F}" type="presParOf" srcId="{4ED89386-C818-40A8-A72D-4DBC3581DE5A}" destId="{964AD8F3-6FBF-4EC1-ADE3-B4A214FA0002}" srcOrd="0" destOrd="0" presId="urn:microsoft.com/office/officeart/2008/layout/LinedList"/>
    <dgm:cxn modelId="{3225E7D5-FBB4-40E6-A8D4-5DFA23C53ACB}" type="presParOf" srcId="{4ED89386-C818-40A8-A72D-4DBC3581DE5A}" destId="{B8F5F9DD-6187-4C8A-96EF-FC04B07CFD0E}" srcOrd="1" destOrd="0" presId="urn:microsoft.com/office/officeart/2008/layout/LinedList"/>
    <dgm:cxn modelId="{598DC654-05A1-452F-AB6E-22900C705EB2}" type="presParOf" srcId="{B8F5F9DD-6187-4C8A-96EF-FC04B07CFD0E}" destId="{F69E680F-680C-484F-BE43-4E17D45CCF86}" srcOrd="0" destOrd="0" presId="urn:microsoft.com/office/officeart/2008/layout/LinedList"/>
    <dgm:cxn modelId="{E5E71355-0114-4EB7-AF8D-35561BDF8F0C}" type="presParOf" srcId="{B8F5F9DD-6187-4C8A-96EF-FC04B07CFD0E}" destId="{9611E7A2-4074-4AA0-8F56-D4F6FB92DEFF}" srcOrd="1" destOrd="0" presId="urn:microsoft.com/office/officeart/2008/layout/LinedList"/>
    <dgm:cxn modelId="{8FA29702-478E-4A78-9960-EE919BE87540}" type="presParOf" srcId="{B8F5F9DD-6187-4C8A-96EF-FC04B07CFD0E}" destId="{BD688325-3096-4F95-9CA4-D5BED7B90022}" srcOrd="2" destOrd="0" presId="urn:microsoft.com/office/officeart/2008/layout/LinedList"/>
    <dgm:cxn modelId="{6CBD3288-DE30-4C84-91CD-4B1F43EA8296}" type="presParOf" srcId="{4ED89386-C818-40A8-A72D-4DBC3581DE5A}" destId="{6A35BE10-4430-489B-8A72-3C70F9EE8246}" srcOrd="2" destOrd="0" presId="urn:microsoft.com/office/officeart/2008/layout/LinedList"/>
    <dgm:cxn modelId="{5FF13615-9070-44AC-9913-F011216BC665}" type="presParOf" srcId="{4ED89386-C818-40A8-A72D-4DBC3581DE5A}" destId="{DA452F03-39DB-4102-8805-3D253E239EA1}" srcOrd="3" destOrd="0" presId="urn:microsoft.com/office/officeart/2008/layout/LinedList"/>
    <dgm:cxn modelId="{AB8F516D-80C2-41E6-82A0-851F7E576C33}" type="presParOf" srcId="{4ED89386-C818-40A8-A72D-4DBC3581DE5A}" destId="{BE15A0E9-0302-48C0-ACCE-76B56B13EC83}" srcOrd="4" destOrd="0" presId="urn:microsoft.com/office/officeart/2008/layout/LinedList"/>
    <dgm:cxn modelId="{9E0D25FD-F0C1-47B4-B8B9-4F126E582518}" type="presParOf" srcId="{BE15A0E9-0302-48C0-ACCE-76B56B13EC83}" destId="{C0EF2DD0-B1EF-4EEB-AEBB-26EBB81D2CD7}" srcOrd="0" destOrd="0" presId="urn:microsoft.com/office/officeart/2008/layout/LinedList"/>
    <dgm:cxn modelId="{D1FB1B0C-A53E-45DB-90A3-577A37F816BB}" type="presParOf" srcId="{BE15A0E9-0302-48C0-ACCE-76B56B13EC83}" destId="{32B7F657-E929-4600-B2C4-E25C31E5A6AE}" srcOrd="1" destOrd="0" presId="urn:microsoft.com/office/officeart/2008/layout/LinedList"/>
    <dgm:cxn modelId="{3CC3DCEC-303E-4300-944D-DBE44A08D2AC}" type="presParOf" srcId="{BE15A0E9-0302-48C0-ACCE-76B56B13EC83}" destId="{398C7940-6645-476C-81E8-E13185345488}" srcOrd="2" destOrd="0" presId="urn:microsoft.com/office/officeart/2008/layout/LinedList"/>
    <dgm:cxn modelId="{DE071E50-92A1-4E7B-B1C5-19CF1C365D1F}" type="presParOf" srcId="{4ED89386-C818-40A8-A72D-4DBC3581DE5A}" destId="{9DF60D69-299F-43DE-9A8C-84F709CEC84F}" srcOrd="5" destOrd="0" presId="urn:microsoft.com/office/officeart/2008/layout/LinedList"/>
    <dgm:cxn modelId="{39D9141D-B226-4573-9839-102E3E9A1D6B}" type="presParOf" srcId="{4ED89386-C818-40A8-A72D-4DBC3581DE5A}" destId="{929C381C-5F04-49FF-8617-1F05C3558B7E}" srcOrd="6" destOrd="0" presId="urn:microsoft.com/office/officeart/2008/layout/LinedList"/>
    <dgm:cxn modelId="{0EE43373-70A3-45AD-94F1-27F0427CB6DA}" type="presParOf" srcId="{4ED89386-C818-40A8-A72D-4DBC3581DE5A}" destId="{732EB094-B801-45AD-8F65-5591712EB68C}" srcOrd="7" destOrd="0" presId="urn:microsoft.com/office/officeart/2008/layout/LinedList"/>
    <dgm:cxn modelId="{4EF8FB73-8C34-4731-8415-28BE1FEE3833}" type="presParOf" srcId="{732EB094-B801-45AD-8F65-5591712EB68C}" destId="{2C84E602-2C2B-4376-97FD-C4DEF3737EFD}" srcOrd="0" destOrd="0" presId="urn:microsoft.com/office/officeart/2008/layout/LinedList"/>
    <dgm:cxn modelId="{1A819D67-F637-4794-AA83-1D76C60DE640}" type="presParOf" srcId="{732EB094-B801-45AD-8F65-5591712EB68C}" destId="{FDEE29A6-C5F6-4F97-AAD0-730B6D791878}" srcOrd="1" destOrd="0" presId="urn:microsoft.com/office/officeart/2008/layout/LinedList"/>
    <dgm:cxn modelId="{0AA9D064-1AF8-4F56-B8EF-7CB5D72F0759}" type="presParOf" srcId="{732EB094-B801-45AD-8F65-5591712EB68C}" destId="{31743CB4-E833-419B-BB54-3E950C03A2AF}" srcOrd="2" destOrd="0" presId="urn:microsoft.com/office/officeart/2008/layout/LinedList"/>
    <dgm:cxn modelId="{9B50BC5D-A954-4565-99DF-B857017B96FA}" type="presParOf" srcId="{4ED89386-C818-40A8-A72D-4DBC3581DE5A}" destId="{641E143F-B39F-4D0D-A393-FC2D2B816A7C}" srcOrd="8" destOrd="0" presId="urn:microsoft.com/office/officeart/2008/layout/LinedList"/>
    <dgm:cxn modelId="{63978F3F-D7FF-466E-9233-E0A3D140B705}" type="presParOf" srcId="{4ED89386-C818-40A8-A72D-4DBC3581DE5A}" destId="{01E8F8F9-EF24-4E91-9A09-D52F63353DB7}" srcOrd="9" destOrd="0" presId="urn:microsoft.com/office/officeart/2008/layout/LinedList"/>
    <dgm:cxn modelId="{9174563D-4210-4EF5-B799-9F246EEB24D8}" type="presParOf" srcId="{4ED89386-C818-40A8-A72D-4DBC3581DE5A}" destId="{E2D6E73A-6CA1-44F2-87E9-7AA3890FF3C7}" srcOrd="10" destOrd="0" presId="urn:microsoft.com/office/officeart/2008/layout/LinedList"/>
    <dgm:cxn modelId="{E15D6251-BBAA-4DFC-AE3B-541C1F815ED0}" type="presParOf" srcId="{E2D6E73A-6CA1-44F2-87E9-7AA3890FF3C7}" destId="{8EEA0614-8EA7-4343-AC9E-CD1FE594F40A}" srcOrd="0" destOrd="0" presId="urn:microsoft.com/office/officeart/2008/layout/LinedList"/>
    <dgm:cxn modelId="{0597E667-93E7-49F7-BCBA-91DEEEE707FE}" type="presParOf" srcId="{E2D6E73A-6CA1-44F2-87E9-7AA3890FF3C7}" destId="{A8D891ED-80CA-4439-99B1-A1AE257548EB}" srcOrd="1" destOrd="0" presId="urn:microsoft.com/office/officeart/2008/layout/LinedList"/>
    <dgm:cxn modelId="{1345FF46-0920-486B-A70C-0638D30ACC44}" type="presParOf" srcId="{E2D6E73A-6CA1-44F2-87E9-7AA3890FF3C7}" destId="{CB633632-4F7B-4C6E-A9C9-960BCDB69071}" srcOrd="2" destOrd="0" presId="urn:microsoft.com/office/officeart/2008/layout/LinedList"/>
    <dgm:cxn modelId="{A578E036-B712-4BEA-8619-1161E6F493C2}" type="presParOf" srcId="{4ED89386-C818-40A8-A72D-4DBC3581DE5A}" destId="{775AA1C5-8976-4A36-9EB4-A67DFA9756E7}" srcOrd="11" destOrd="0" presId="urn:microsoft.com/office/officeart/2008/layout/LinedList"/>
    <dgm:cxn modelId="{3E630B23-1F68-4132-9291-10E82C009336}" type="presParOf" srcId="{4ED89386-C818-40A8-A72D-4DBC3581DE5A}" destId="{C06E4F55-CA85-4294-B454-BF2BAE89468B}" srcOrd="12" destOrd="0" presId="urn:microsoft.com/office/officeart/2008/layout/LinedList"/>
    <dgm:cxn modelId="{435D458F-D1FC-417C-BE70-6B8B6F6C64F8}" type="presParOf" srcId="{4ED89386-C818-40A8-A72D-4DBC3581DE5A}" destId="{86320E00-995F-4C8F-96B2-3434D4D3CE40}" srcOrd="13" destOrd="0" presId="urn:microsoft.com/office/officeart/2008/layout/LinedList"/>
    <dgm:cxn modelId="{6EF3E3EC-6B85-4231-874A-548E5E460398}" type="presParOf" srcId="{86320E00-995F-4C8F-96B2-3434D4D3CE40}" destId="{985F0B9C-3FFE-46E7-ABD1-83EBBE9E9679}" srcOrd="0" destOrd="0" presId="urn:microsoft.com/office/officeart/2008/layout/LinedList"/>
    <dgm:cxn modelId="{4C56F038-0981-4BC1-B7B8-02F83A64A656}" type="presParOf" srcId="{86320E00-995F-4C8F-96B2-3434D4D3CE40}" destId="{BE347FBB-D70F-4C90-BEB0-2829A91721ED}" srcOrd="1" destOrd="0" presId="urn:microsoft.com/office/officeart/2008/layout/LinedList"/>
    <dgm:cxn modelId="{3F541E6E-9306-43AA-A4E8-4F8E5A1DAC94}" type="presParOf" srcId="{86320E00-995F-4C8F-96B2-3434D4D3CE40}" destId="{F852289C-77C5-49B4-BFAA-E354F3FA0872}" srcOrd="2" destOrd="0" presId="urn:microsoft.com/office/officeart/2008/layout/LinedList"/>
    <dgm:cxn modelId="{2A2CEC0D-D573-464F-AEDD-EFAFB21D0E66}" type="presParOf" srcId="{4ED89386-C818-40A8-A72D-4DBC3581DE5A}" destId="{E80D7725-1F4E-490A-B078-A601C98EABDA}" srcOrd="14" destOrd="0" presId="urn:microsoft.com/office/officeart/2008/layout/LinedList"/>
    <dgm:cxn modelId="{A19E4CA6-74C7-4EF0-A475-9B803225AAC2}" type="presParOf" srcId="{4ED89386-C818-40A8-A72D-4DBC3581DE5A}" destId="{759CC52A-AAC6-4535-8AB5-A2FD80AFAEFB}"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C0C89D3-9FCB-4501-B5B3-AAB236C29B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ZA"/>
        </a:p>
      </dgm:t>
    </dgm:pt>
    <dgm:pt modelId="{E09F704F-FEB5-43C2-8DC0-45160DC07541}">
      <dgm:prSet phldrT="[Text]" custT="1"/>
      <dgm:spPr/>
      <dgm:t>
        <a:bodyPr/>
        <a:lstStyle/>
        <a:p>
          <a:pPr algn="l">
            <a:lnSpc>
              <a:spcPct val="90000"/>
            </a:lnSpc>
          </a:pPr>
          <a:r>
            <a:rPr lang="en-ZA" sz="1800" b="1" dirty="0" smtClean="0">
              <a:solidFill>
                <a:schemeClr val="tx1"/>
              </a:solidFill>
              <a:latin typeface="Arial Narrow" panose="020B0606020202030204" pitchFamily="34" charset="0"/>
            </a:rPr>
            <a:t>Strategy on labour sending areas</a:t>
          </a:r>
        </a:p>
        <a:p>
          <a:pPr algn="just">
            <a:lnSpc>
              <a:spcPct val="90000"/>
            </a:lnSpc>
          </a:pPr>
          <a:endParaRPr lang="en-ZA" sz="1800" b="1" dirty="0" smtClean="0">
            <a:solidFill>
              <a:schemeClr val="tx1"/>
            </a:solidFill>
            <a:latin typeface="Arial Narrow" panose="020B0606020202030204" pitchFamily="34" charset="0"/>
          </a:endParaRPr>
        </a:p>
        <a:p>
          <a:pPr algn="just">
            <a:lnSpc>
              <a:spcPct val="90000"/>
            </a:lnSpc>
          </a:pPr>
          <a:endParaRPr lang="en-ZA" sz="1800" b="1" dirty="0" smtClean="0">
            <a:solidFill>
              <a:schemeClr val="tx1"/>
            </a:solidFill>
            <a:latin typeface="Arial Narrow" panose="020B0606020202030204" pitchFamily="34" charset="0"/>
          </a:endParaRPr>
        </a:p>
        <a:p>
          <a:pPr algn="just">
            <a:lnSpc>
              <a:spcPct val="100000"/>
            </a:lnSpc>
          </a:pPr>
          <a:endParaRPr lang="en-ZA" sz="1800" b="1" dirty="0" smtClean="0">
            <a:solidFill>
              <a:schemeClr val="tx1"/>
            </a:solidFill>
            <a:latin typeface="Arial Narrow" panose="020B0606020202030204" pitchFamily="34" charset="0"/>
          </a:endParaRPr>
        </a:p>
        <a:p>
          <a:pPr algn="just">
            <a:lnSpc>
              <a:spcPct val="100000"/>
            </a:lnSpc>
          </a:pPr>
          <a:endParaRPr lang="en-ZA" sz="1800" b="1" dirty="0" smtClean="0">
            <a:solidFill>
              <a:schemeClr val="tx1"/>
            </a:solidFill>
            <a:latin typeface="Arial Narrow" panose="020B0606020202030204" pitchFamily="34" charset="0"/>
          </a:endParaRPr>
        </a:p>
        <a:p>
          <a:pPr algn="l">
            <a:lnSpc>
              <a:spcPct val="100000"/>
            </a:lnSpc>
          </a:pPr>
          <a:r>
            <a:rPr lang="en-ZA" sz="1800" b="1" dirty="0" smtClean="0">
              <a:solidFill>
                <a:schemeClr val="tx1"/>
              </a:solidFill>
              <a:latin typeface="Arial Narrow" panose="020B0606020202030204" pitchFamily="34" charset="0"/>
            </a:rPr>
            <a:t>KZN &amp; EC labour sending areas</a:t>
          </a:r>
        </a:p>
        <a:p>
          <a:pPr algn="just">
            <a:lnSpc>
              <a:spcPct val="100000"/>
            </a:lnSpc>
          </a:pPr>
          <a:endParaRPr lang="en-ZA" sz="1800" b="1" dirty="0" smtClean="0">
            <a:solidFill>
              <a:schemeClr val="tx1"/>
            </a:solidFill>
            <a:latin typeface="Arial Narrow" panose="020B0606020202030204" pitchFamily="34" charset="0"/>
          </a:endParaRPr>
        </a:p>
        <a:p>
          <a:pPr algn="just">
            <a:lnSpc>
              <a:spcPct val="100000"/>
            </a:lnSpc>
          </a:pPr>
          <a:endParaRPr lang="en-ZA" sz="1800" b="1" dirty="0" smtClean="0">
            <a:solidFill>
              <a:schemeClr val="tx1"/>
            </a:solidFill>
            <a:latin typeface="Arial Narrow" panose="020B0606020202030204" pitchFamily="34" charset="0"/>
          </a:endParaRPr>
        </a:p>
        <a:p>
          <a:pPr algn="l">
            <a:lnSpc>
              <a:spcPct val="100000"/>
            </a:lnSpc>
          </a:pPr>
          <a:r>
            <a:rPr lang="en-ZA" sz="1800" b="1" dirty="0" smtClean="0">
              <a:solidFill>
                <a:schemeClr val="tx1"/>
              </a:solidFill>
              <a:latin typeface="Arial Narrow" panose="020B0606020202030204" pitchFamily="34" charset="0"/>
            </a:rPr>
            <a:t>Other labour sending areas?</a:t>
          </a:r>
        </a:p>
      </dgm:t>
    </dgm:pt>
    <dgm:pt modelId="{ACBD3C7C-BD5C-465C-AEDD-D81D48FDD35D}" type="parTrans" cxnId="{DAB0A367-7279-4109-A6E3-A7B1DFDC35FF}">
      <dgm:prSet/>
      <dgm:spPr/>
      <dgm:t>
        <a:bodyPr/>
        <a:lstStyle/>
        <a:p>
          <a:pPr algn="just"/>
          <a:endParaRPr lang="en-ZA" sz="1800">
            <a:solidFill>
              <a:schemeClr val="tx1"/>
            </a:solidFill>
            <a:latin typeface="Arial Narrow" panose="020B0606020202030204" pitchFamily="34" charset="0"/>
          </a:endParaRPr>
        </a:p>
      </dgm:t>
    </dgm:pt>
    <dgm:pt modelId="{F14C1EA6-4186-4137-AD4B-FE9B84FD54F0}" type="sibTrans" cxnId="{DAB0A367-7279-4109-A6E3-A7B1DFDC35FF}">
      <dgm:prSet/>
      <dgm:spPr/>
      <dgm:t>
        <a:bodyPr/>
        <a:lstStyle/>
        <a:p>
          <a:pPr algn="just"/>
          <a:endParaRPr lang="en-ZA" sz="1800">
            <a:solidFill>
              <a:schemeClr val="tx1"/>
            </a:solidFill>
            <a:latin typeface="Arial Narrow" panose="020B0606020202030204" pitchFamily="34" charset="0"/>
          </a:endParaRPr>
        </a:p>
      </dgm:t>
    </dgm:pt>
    <dgm:pt modelId="{DEAA43A9-CB2A-44A7-A885-53AF36FD9399}">
      <dgm:prSet phldrT="[Text]" custT="1"/>
      <dgm:spPr/>
      <dgm:t>
        <a:bodyPr/>
        <a:lstStyle/>
        <a:p>
          <a:pPr algn="just"/>
          <a:r>
            <a:rPr lang="en-ZA" sz="1800" dirty="0" smtClean="0">
              <a:solidFill>
                <a:schemeClr val="tx1"/>
              </a:solidFill>
              <a:latin typeface="Arial Narrow" panose="020B0606020202030204" pitchFamily="34" charset="0"/>
            </a:rPr>
            <a:t>-Development of human settlement strategy on 12 labour sending areas 2017/18</a:t>
          </a:r>
        </a:p>
        <a:p>
          <a:pPr algn="just"/>
          <a:r>
            <a:rPr lang="en-ZA" sz="1800" dirty="0" smtClean="0">
              <a:solidFill>
                <a:schemeClr val="tx1"/>
              </a:solidFill>
              <a:latin typeface="Arial Narrow" panose="020B0606020202030204" pitchFamily="34" charset="0"/>
            </a:rPr>
            <a:t>-trends analysis with between labour sending areas &amp; mining regions</a:t>
          </a:r>
        </a:p>
        <a:p>
          <a:pPr algn="just"/>
          <a:r>
            <a:rPr lang="en-ZA" sz="1800" dirty="0" smtClean="0">
              <a:solidFill>
                <a:schemeClr val="tx1"/>
              </a:solidFill>
              <a:latin typeface="Arial Narrow" panose="020B0606020202030204" pitchFamily="34" charset="0"/>
            </a:rPr>
            <a:t>-Develop model on labour sending intervention plan </a:t>
          </a:r>
          <a:endParaRPr lang="en-ZA" sz="1800" dirty="0">
            <a:solidFill>
              <a:schemeClr val="tx1"/>
            </a:solidFill>
            <a:latin typeface="Arial Narrow" panose="020B0606020202030204" pitchFamily="34" charset="0"/>
          </a:endParaRPr>
        </a:p>
      </dgm:t>
    </dgm:pt>
    <dgm:pt modelId="{24C2E5CE-6F08-4066-81F3-56642AD360B6}" type="parTrans" cxnId="{1A2F5823-9965-490D-B9C4-80EE009C3EA1}">
      <dgm:prSet/>
      <dgm:spPr/>
      <dgm:t>
        <a:bodyPr/>
        <a:lstStyle/>
        <a:p>
          <a:pPr algn="just"/>
          <a:endParaRPr lang="en-ZA" sz="1800">
            <a:solidFill>
              <a:schemeClr val="tx1"/>
            </a:solidFill>
            <a:latin typeface="Arial Narrow" panose="020B0606020202030204" pitchFamily="34" charset="0"/>
          </a:endParaRPr>
        </a:p>
      </dgm:t>
    </dgm:pt>
    <dgm:pt modelId="{67A8C312-58E7-474E-979E-ECA82591FF48}" type="sibTrans" cxnId="{1A2F5823-9965-490D-B9C4-80EE009C3EA1}">
      <dgm:prSet/>
      <dgm:spPr/>
      <dgm:t>
        <a:bodyPr/>
        <a:lstStyle/>
        <a:p>
          <a:pPr algn="just"/>
          <a:endParaRPr lang="en-ZA" sz="1800">
            <a:solidFill>
              <a:schemeClr val="tx1"/>
            </a:solidFill>
            <a:latin typeface="Arial Narrow" panose="020B0606020202030204" pitchFamily="34" charset="0"/>
          </a:endParaRPr>
        </a:p>
      </dgm:t>
    </dgm:pt>
    <dgm:pt modelId="{53B05A19-F613-4EFE-92E0-C90FD78F2C25}">
      <dgm:prSet phldrT="[Text]" custT="1"/>
      <dgm:spPr/>
      <dgm:t>
        <a:bodyPr/>
        <a:lstStyle/>
        <a:p>
          <a:pPr algn="just"/>
          <a:endParaRPr lang="en-ZA" sz="1800" dirty="0">
            <a:solidFill>
              <a:schemeClr val="tx1"/>
            </a:solidFill>
            <a:latin typeface="Arial Narrow" panose="020B0606020202030204" pitchFamily="34" charset="0"/>
          </a:endParaRPr>
        </a:p>
      </dgm:t>
    </dgm:pt>
    <dgm:pt modelId="{DC5A844D-4FC3-4085-9F9B-4251E53B528C}" type="parTrans" cxnId="{86EE3D21-D47D-4AC1-A41F-A20975CCF85A}">
      <dgm:prSet/>
      <dgm:spPr/>
      <dgm:t>
        <a:bodyPr/>
        <a:lstStyle/>
        <a:p>
          <a:pPr algn="just"/>
          <a:endParaRPr lang="en-ZA" sz="1800">
            <a:solidFill>
              <a:schemeClr val="tx1"/>
            </a:solidFill>
            <a:latin typeface="Arial Narrow" panose="020B0606020202030204" pitchFamily="34" charset="0"/>
          </a:endParaRPr>
        </a:p>
      </dgm:t>
    </dgm:pt>
    <dgm:pt modelId="{857488B8-3089-4A0F-B542-D7F7F9D86938}" type="sibTrans" cxnId="{86EE3D21-D47D-4AC1-A41F-A20975CCF85A}">
      <dgm:prSet/>
      <dgm:spPr/>
      <dgm:t>
        <a:bodyPr/>
        <a:lstStyle/>
        <a:p>
          <a:pPr algn="just"/>
          <a:endParaRPr lang="en-ZA" sz="1800">
            <a:solidFill>
              <a:schemeClr val="tx1"/>
            </a:solidFill>
            <a:latin typeface="Arial Narrow" panose="020B0606020202030204" pitchFamily="34" charset="0"/>
          </a:endParaRPr>
        </a:p>
      </dgm:t>
    </dgm:pt>
    <dgm:pt modelId="{E034AFEA-03EA-4553-AD1C-566EEDD816D5}">
      <dgm:prSet phldrT="[Text]" custT="1"/>
      <dgm:spPr/>
      <dgm:t>
        <a:bodyPr/>
        <a:lstStyle/>
        <a:p>
          <a:pPr algn="just"/>
          <a:endParaRPr lang="en-ZA" sz="1800" dirty="0">
            <a:solidFill>
              <a:schemeClr val="tx1"/>
            </a:solidFill>
            <a:latin typeface="Arial Narrow" panose="020B0606020202030204" pitchFamily="34" charset="0"/>
          </a:endParaRPr>
        </a:p>
      </dgm:t>
    </dgm:pt>
    <dgm:pt modelId="{D55C3D76-6C76-417A-97FC-039194080402}" type="parTrans" cxnId="{C9C33A12-B135-4C8C-9049-7858943763DD}">
      <dgm:prSet/>
      <dgm:spPr/>
      <dgm:t>
        <a:bodyPr/>
        <a:lstStyle/>
        <a:p>
          <a:pPr algn="just"/>
          <a:endParaRPr lang="en-ZA" sz="1800">
            <a:solidFill>
              <a:schemeClr val="tx1"/>
            </a:solidFill>
            <a:latin typeface="Arial Narrow" panose="020B0606020202030204" pitchFamily="34" charset="0"/>
          </a:endParaRPr>
        </a:p>
      </dgm:t>
    </dgm:pt>
    <dgm:pt modelId="{52644E0E-9558-47ED-99C3-613C6AAD8E56}" type="sibTrans" cxnId="{C9C33A12-B135-4C8C-9049-7858943763DD}">
      <dgm:prSet/>
      <dgm:spPr/>
      <dgm:t>
        <a:bodyPr/>
        <a:lstStyle/>
        <a:p>
          <a:pPr algn="just"/>
          <a:endParaRPr lang="en-ZA" sz="1800">
            <a:solidFill>
              <a:schemeClr val="tx1"/>
            </a:solidFill>
            <a:latin typeface="Arial Narrow" panose="020B0606020202030204" pitchFamily="34" charset="0"/>
          </a:endParaRPr>
        </a:p>
      </dgm:t>
    </dgm:pt>
    <dgm:pt modelId="{1C79D081-D8D1-47A1-8407-8975FBB32FCF}" type="pres">
      <dgm:prSet presAssocID="{9C0C89D3-9FCB-4501-B5B3-AAB236C29BDD}" presName="vert0" presStyleCnt="0">
        <dgm:presLayoutVars>
          <dgm:dir/>
          <dgm:animOne val="branch"/>
          <dgm:animLvl val="lvl"/>
        </dgm:presLayoutVars>
      </dgm:prSet>
      <dgm:spPr/>
      <dgm:t>
        <a:bodyPr/>
        <a:lstStyle/>
        <a:p>
          <a:endParaRPr lang="en-ZA"/>
        </a:p>
      </dgm:t>
    </dgm:pt>
    <dgm:pt modelId="{0636DFEC-4186-47D9-997D-C79156F8B581}" type="pres">
      <dgm:prSet presAssocID="{E09F704F-FEB5-43C2-8DC0-45160DC07541}" presName="thickLine" presStyleLbl="alignNode1" presStyleIdx="0" presStyleCnt="1"/>
      <dgm:spPr/>
    </dgm:pt>
    <dgm:pt modelId="{A94FC912-EF6A-47C9-A5E7-4366F1816CAF}" type="pres">
      <dgm:prSet presAssocID="{E09F704F-FEB5-43C2-8DC0-45160DC07541}" presName="horz1" presStyleCnt="0"/>
      <dgm:spPr/>
    </dgm:pt>
    <dgm:pt modelId="{4F41B4B0-B381-4B65-9324-F9D03C78C03C}" type="pres">
      <dgm:prSet presAssocID="{E09F704F-FEB5-43C2-8DC0-45160DC07541}" presName="tx1" presStyleLbl="revTx" presStyleIdx="0" presStyleCnt="4"/>
      <dgm:spPr/>
      <dgm:t>
        <a:bodyPr/>
        <a:lstStyle/>
        <a:p>
          <a:endParaRPr lang="en-ZA"/>
        </a:p>
      </dgm:t>
    </dgm:pt>
    <dgm:pt modelId="{4ED89386-C818-40A8-A72D-4DBC3581DE5A}" type="pres">
      <dgm:prSet presAssocID="{E09F704F-FEB5-43C2-8DC0-45160DC07541}" presName="vert1" presStyleCnt="0"/>
      <dgm:spPr/>
    </dgm:pt>
    <dgm:pt modelId="{964AD8F3-6FBF-4EC1-ADE3-B4A214FA0002}" type="pres">
      <dgm:prSet presAssocID="{DEAA43A9-CB2A-44A7-A885-53AF36FD9399}" presName="vertSpace2a" presStyleCnt="0"/>
      <dgm:spPr/>
    </dgm:pt>
    <dgm:pt modelId="{B8F5F9DD-6187-4C8A-96EF-FC04B07CFD0E}" type="pres">
      <dgm:prSet presAssocID="{DEAA43A9-CB2A-44A7-A885-53AF36FD9399}" presName="horz2" presStyleCnt="0"/>
      <dgm:spPr/>
    </dgm:pt>
    <dgm:pt modelId="{F69E680F-680C-484F-BE43-4E17D45CCF86}" type="pres">
      <dgm:prSet presAssocID="{DEAA43A9-CB2A-44A7-A885-53AF36FD9399}" presName="horzSpace2" presStyleCnt="0"/>
      <dgm:spPr/>
    </dgm:pt>
    <dgm:pt modelId="{9611E7A2-4074-4AA0-8F56-D4F6FB92DEFF}" type="pres">
      <dgm:prSet presAssocID="{DEAA43A9-CB2A-44A7-A885-53AF36FD9399}" presName="tx2" presStyleLbl="revTx" presStyleIdx="1" presStyleCnt="4" custScaleY="181132"/>
      <dgm:spPr/>
      <dgm:t>
        <a:bodyPr/>
        <a:lstStyle/>
        <a:p>
          <a:endParaRPr lang="en-ZA"/>
        </a:p>
      </dgm:t>
    </dgm:pt>
    <dgm:pt modelId="{BD688325-3096-4F95-9CA4-D5BED7B90022}" type="pres">
      <dgm:prSet presAssocID="{DEAA43A9-CB2A-44A7-A885-53AF36FD9399}" presName="vert2" presStyleCnt="0"/>
      <dgm:spPr/>
    </dgm:pt>
    <dgm:pt modelId="{6A35BE10-4430-489B-8A72-3C70F9EE8246}" type="pres">
      <dgm:prSet presAssocID="{DEAA43A9-CB2A-44A7-A885-53AF36FD9399}" presName="thinLine2b" presStyleLbl="callout" presStyleIdx="0" presStyleCnt="3"/>
      <dgm:spPr/>
    </dgm:pt>
    <dgm:pt modelId="{DA452F03-39DB-4102-8805-3D253E239EA1}" type="pres">
      <dgm:prSet presAssocID="{DEAA43A9-CB2A-44A7-A885-53AF36FD9399}" presName="vertSpace2b" presStyleCnt="0"/>
      <dgm:spPr/>
    </dgm:pt>
    <dgm:pt modelId="{BE15A0E9-0302-48C0-ACCE-76B56B13EC83}" type="pres">
      <dgm:prSet presAssocID="{53B05A19-F613-4EFE-92E0-C90FD78F2C25}" presName="horz2" presStyleCnt="0"/>
      <dgm:spPr/>
    </dgm:pt>
    <dgm:pt modelId="{C0EF2DD0-B1EF-4EEB-AEBB-26EBB81D2CD7}" type="pres">
      <dgm:prSet presAssocID="{53B05A19-F613-4EFE-92E0-C90FD78F2C25}" presName="horzSpace2" presStyleCnt="0"/>
      <dgm:spPr/>
    </dgm:pt>
    <dgm:pt modelId="{32B7F657-E929-4600-B2C4-E25C31E5A6AE}" type="pres">
      <dgm:prSet presAssocID="{53B05A19-F613-4EFE-92E0-C90FD78F2C25}" presName="tx2" presStyleLbl="revTx" presStyleIdx="2" presStyleCnt="4" custScaleY="130415"/>
      <dgm:spPr/>
      <dgm:t>
        <a:bodyPr/>
        <a:lstStyle/>
        <a:p>
          <a:endParaRPr lang="en-ZA"/>
        </a:p>
      </dgm:t>
    </dgm:pt>
    <dgm:pt modelId="{398C7940-6645-476C-81E8-E13185345488}" type="pres">
      <dgm:prSet presAssocID="{53B05A19-F613-4EFE-92E0-C90FD78F2C25}" presName="vert2" presStyleCnt="0"/>
      <dgm:spPr/>
    </dgm:pt>
    <dgm:pt modelId="{9DF60D69-299F-43DE-9A8C-84F709CEC84F}" type="pres">
      <dgm:prSet presAssocID="{53B05A19-F613-4EFE-92E0-C90FD78F2C25}" presName="thinLine2b" presStyleLbl="callout" presStyleIdx="1" presStyleCnt="3"/>
      <dgm:spPr/>
    </dgm:pt>
    <dgm:pt modelId="{929C381C-5F04-49FF-8617-1F05C3558B7E}" type="pres">
      <dgm:prSet presAssocID="{53B05A19-F613-4EFE-92E0-C90FD78F2C25}" presName="vertSpace2b" presStyleCnt="0"/>
      <dgm:spPr/>
    </dgm:pt>
    <dgm:pt modelId="{732EB094-B801-45AD-8F65-5591712EB68C}" type="pres">
      <dgm:prSet presAssocID="{E034AFEA-03EA-4553-AD1C-566EEDD816D5}" presName="horz2" presStyleCnt="0"/>
      <dgm:spPr/>
    </dgm:pt>
    <dgm:pt modelId="{2C84E602-2C2B-4376-97FD-C4DEF3737EFD}" type="pres">
      <dgm:prSet presAssocID="{E034AFEA-03EA-4553-AD1C-566EEDD816D5}" presName="horzSpace2" presStyleCnt="0"/>
      <dgm:spPr/>
    </dgm:pt>
    <dgm:pt modelId="{FDEE29A6-C5F6-4F97-AAD0-730B6D791878}" type="pres">
      <dgm:prSet presAssocID="{E034AFEA-03EA-4553-AD1C-566EEDD816D5}" presName="tx2" presStyleLbl="revTx" presStyleIdx="3" presStyleCnt="4" custScaleY="109766"/>
      <dgm:spPr/>
      <dgm:t>
        <a:bodyPr/>
        <a:lstStyle/>
        <a:p>
          <a:endParaRPr lang="en-ZA"/>
        </a:p>
      </dgm:t>
    </dgm:pt>
    <dgm:pt modelId="{31743CB4-E833-419B-BB54-3E950C03A2AF}" type="pres">
      <dgm:prSet presAssocID="{E034AFEA-03EA-4553-AD1C-566EEDD816D5}" presName="vert2" presStyleCnt="0"/>
      <dgm:spPr/>
    </dgm:pt>
    <dgm:pt modelId="{641E143F-B39F-4D0D-A393-FC2D2B816A7C}" type="pres">
      <dgm:prSet presAssocID="{E034AFEA-03EA-4553-AD1C-566EEDD816D5}" presName="thinLine2b" presStyleLbl="callout" presStyleIdx="2" presStyleCnt="3"/>
      <dgm:spPr/>
    </dgm:pt>
    <dgm:pt modelId="{01E8F8F9-EF24-4E91-9A09-D52F63353DB7}" type="pres">
      <dgm:prSet presAssocID="{E034AFEA-03EA-4553-AD1C-566EEDD816D5}" presName="vertSpace2b" presStyleCnt="0"/>
      <dgm:spPr/>
    </dgm:pt>
  </dgm:ptLst>
  <dgm:cxnLst>
    <dgm:cxn modelId="{1A6072AE-6F32-4FAA-8321-BCA16F60F9C6}" type="presOf" srcId="{9C0C89D3-9FCB-4501-B5B3-AAB236C29BDD}" destId="{1C79D081-D8D1-47A1-8407-8975FBB32FCF}" srcOrd="0" destOrd="0" presId="urn:microsoft.com/office/officeart/2008/layout/LinedList"/>
    <dgm:cxn modelId="{2A15D210-3283-4EF8-9D5F-9C9A3011E9C0}" type="presOf" srcId="{E034AFEA-03EA-4553-AD1C-566EEDD816D5}" destId="{FDEE29A6-C5F6-4F97-AAD0-730B6D791878}" srcOrd="0" destOrd="0" presId="urn:microsoft.com/office/officeart/2008/layout/LinedList"/>
    <dgm:cxn modelId="{680E092A-89D6-4EB9-9326-96E31D85159B}" type="presOf" srcId="{E09F704F-FEB5-43C2-8DC0-45160DC07541}" destId="{4F41B4B0-B381-4B65-9324-F9D03C78C03C}" srcOrd="0" destOrd="0" presId="urn:microsoft.com/office/officeart/2008/layout/LinedList"/>
    <dgm:cxn modelId="{02565739-3DC1-46ED-8491-CE7BE6BE5C62}" type="presOf" srcId="{DEAA43A9-CB2A-44A7-A885-53AF36FD9399}" destId="{9611E7A2-4074-4AA0-8F56-D4F6FB92DEFF}" srcOrd="0" destOrd="0" presId="urn:microsoft.com/office/officeart/2008/layout/LinedList"/>
    <dgm:cxn modelId="{3ED80002-681F-40EA-9D4D-BB474FCCADBC}" type="presOf" srcId="{53B05A19-F613-4EFE-92E0-C90FD78F2C25}" destId="{32B7F657-E929-4600-B2C4-E25C31E5A6AE}" srcOrd="0" destOrd="0" presId="urn:microsoft.com/office/officeart/2008/layout/LinedList"/>
    <dgm:cxn modelId="{DAB0A367-7279-4109-A6E3-A7B1DFDC35FF}" srcId="{9C0C89D3-9FCB-4501-B5B3-AAB236C29BDD}" destId="{E09F704F-FEB5-43C2-8DC0-45160DC07541}" srcOrd="0" destOrd="0" parTransId="{ACBD3C7C-BD5C-465C-AEDD-D81D48FDD35D}" sibTransId="{F14C1EA6-4186-4137-AD4B-FE9B84FD54F0}"/>
    <dgm:cxn modelId="{C9C33A12-B135-4C8C-9049-7858943763DD}" srcId="{E09F704F-FEB5-43C2-8DC0-45160DC07541}" destId="{E034AFEA-03EA-4553-AD1C-566EEDD816D5}" srcOrd="2" destOrd="0" parTransId="{D55C3D76-6C76-417A-97FC-039194080402}" sibTransId="{52644E0E-9558-47ED-99C3-613C6AAD8E56}"/>
    <dgm:cxn modelId="{86EE3D21-D47D-4AC1-A41F-A20975CCF85A}" srcId="{E09F704F-FEB5-43C2-8DC0-45160DC07541}" destId="{53B05A19-F613-4EFE-92E0-C90FD78F2C25}" srcOrd="1" destOrd="0" parTransId="{DC5A844D-4FC3-4085-9F9B-4251E53B528C}" sibTransId="{857488B8-3089-4A0F-B542-D7F7F9D86938}"/>
    <dgm:cxn modelId="{1A2F5823-9965-490D-B9C4-80EE009C3EA1}" srcId="{E09F704F-FEB5-43C2-8DC0-45160DC07541}" destId="{DEAA43A9-CB2A-44A7-A885-53AF36FD9399}" srcOrd="0" destOrd="0" parTransId="{24C2E5CE-6F08-4066-81F3-56642AD360B6}" sibTransId="{67A8C312-58E7-474E-979E-ECA82591FF48}"/>
    <dgm:cxn modelId="{F87571AD-41AC-4D42-A879-ABC70A4C0505}" type="presParOf" srcId="{1C79D081-D8D1-47A1-8407-8975FBB32FCF}" destId="{0636DFEC-4186-47D9-997D-C79156F8B581}" srcOrd="0" destOrd="0" presId="urn:microsoft.com/office/officeart/2008/layout/LinedList"/>
    <dgm:cxn modelId="{420F8CD0-EFB4-463C-9F61-85BBE665E270}" type="presParOf" srcId="{1C79D081-D8D1-47A1-8407-8975FBB32FCF}" destId="{A94FC912-EF6A-47C9-A5E7-4366F1816CAF}" srcOrd="1" destOrd="0" presId="urn:microsoft.com/office/officeart/2008/layout/LinedList"/>
    <dgm:cxn modelId="{55082E67-081C-4B67-BD30-6A8BEAF53382}" type="presParOf" srcId="{A94FC912-EF6A-47C9-A5E7-4366F1816CAF}" destId="{4F41B4B0-B381-4B65-9324-F9D03C78C03C}" srcOrd="0" destOrd="0" presId="urn:microsoft.com/office/officeart/2008/layout/LinedList"/>
    <dgm:cxn modelId="{45157484-1566-4630-8B62-A9C3A2637BA6}" type="presParOf" srcId="{A94FC912-EF6A-47C9-A5E7-4366F1816CAF}" destId="{4ED89386-C818-40A8-A72D-4DBC3581DE5A}" srcOrd="1" destOrd="0" presId="urn:microsoft.com/office/officeart/2008/layout/LinedList"/>
    <dgm:cxn modelId="{6CC2C55F-DBBA-4BFC-93CF-F4DF9E1F8CC3}" type="presParOf" srcId="{4ED89386-C818-40A8-A72D-4DBC3581DE5A}" destId="{964AD8F3-6FBF-4EC1-ADE3-B4A214FA0002}" srcOrd="0" destOrd="0" presId="urn:microsoft.com/office/officeart/2008/layout/LinedList"/>
    <dgm:cxn modelId="{6E3F9247-4631-438C-BD23-F1B2E3A7EED7}" type="presParOf" srcId="{4ED89386-C818-40A8-A72D-4DBC3581DE5A}" destId="{B8F5F9DD-6187-4C8A-96EF-FC04B07CFD0E}" srcOrd="1" destOrd="0" presId="urn:microsoft.com/office/officeart/2008/layout/LinedList"/>
    <dgm:cxn modelId="{64862F4B-8D51-43CD-89CA-E8BD5A777CC3}" type="presParOf" srcId="{B8F5F9DD-6187-4C8A-96EF-FC04B07CFD0E}" destId="{F69E680F-680C-484F-BE43-4E17D45CCF86}" srcOrd="0" destOrd="0" presId="urn:microsoft.com/office/officeart/2008/layout/LinedList"/>
    <dgm:cxn modelId="{EFD26CCF-9BDA-4E45-85D7-55AAA9536647}" type="presParOf" srcId="{B8F5F9DD-6187-4C8A-96EF-FC04B07CFD0E}" destId="{9611E7A2-4074-4AA0-8F56-D4F6FB92DEFF}" srcOrd="1" destOrd="0" presId="urn:microsoft.com/office/officeart/2008/layout/LinedList"/>
    <dgm:cxn modelId="{64C81682-3246-4363-B8BD-AA8207F68903}" type="presParOf" srcId="{B8F5F9DD-6187-4C8A-96EF-FC04B07CFD0E}" destId="{BD688325-3096-4F95-9CA4-D5BED7B90022}" srcOrd="2" destOrd="0" presId="urn:microsoft.com/office/officeart/2008/layout/LinedList"/>
    <dgm:cxn modelId="{F4568449-1263-44E4-9B5D-C5D3E7E7E997}" type="presParOf" srcId="{4ED89386-C818-40A8-A72D-4DBC3581DE5A}" destId="{6A35BE10-4430-489B-8A72-3C70F9EE8246}" srcOrd="2" destOrd="0" presId="urn:microsoft.com/office/officeart/2008/layout/LinedList"/>
    <dgm:cxn modelId="{809E7302-03A1-4BF2-9225-87389B60C38F}" type="presParOf" srcId="{4ED89386-C818-40A8-A72D-4DBC3581DE5A}" destId="{DA452F03-39DB-4102-8805-3D253E239EA1}" srcOrd="3" destOrd="0" presId="urn:microsoft.com/office/officeart/2008/layout/LinedList"/>
    <dgm:cxn modelId="{327019CC-CA7A-4F18-BCD9-7474CC6CFC93}" type="presParOf" srcId="{4ED89386-C818-40A8-A72D-4DBC3581DE5A}" destId="{BE15A0E9-0302-48C0-ACCE-76B56B13EC83}" srcOrd="4" destOrd="0" presId="urn:microsoft.com/office/officeart/2008/layout/LinedList"/>
    <dgm:cxn modelId="{178D18A6-C261-4AFE-94C4-24D5E8137467}" type="presParOf" srcId="{BE15A0E9-0302-48C0-ACCE-76B56B13EC83}" destId="{C0EF2DD0-B1EF-4EEB-AEBB-26EBB81D2CD7}" srcOrd="0" destOrd="0" presId="urn:microsoft.com/office/officeart/2008/layout/LinedList"/>
    <dgm:cxn modelId="{D683B930-718D-4A23-AF0F-0FB9CE17892F}" type="presParOf" srcId="{BE15A0E9-0302-48C0-ACCE-76B56B13EC83}" destId="{32B7F657-E929-4600-B2C4-E25C31E5A6AE}" srcOrd="1" destOrd="0" presId="urn:microsoft.com/office/officeart/2008/layout/LinedList"/>
    <dgm:cxn modelId="{E507B8B2-3F71-4F31-94CF-9DD8CCA6506D}" type="presParOf" srcId="{BE15A0E9-0302-48C0-ACCE-76B56B13EC83}" destId="{398C7940-6645-476C-81E8-E13185345488}" srcOrd="2" destOrd="0" presId="urn:microsoft.com/office/officeart/2008/layout/LinedList"/>
    <dgm:cxn modelId="{77E27445-F267-4300-B2E3-6ED8C9EA9A6F}" type="presParOf" srcId="{4ED89386-C818-40A8-A72D-4DBC3581DE5A}" destId="{9DF60D69-299F-43DE-9A8C-84F709CEC84F}" srcOrd="5" destOrd="0" presId="urn:microsoft.com/office/officeart/2008/layout/LinedList"/>
    <dgm:cxn modelId="{9004A727-896E-4E53-8814-9A648F4D0A8C}" type="presParOf" srcId="{4ED89386-C818-40A8-A72D-4DBC3581DE5A}" destId="{929C381C-5F04-49FF-8617-1F05C3558B7E}" srcOrd="6" destOrd="0" presId="urn:microsoft.com/office/officeart/2008/layout/LinedList"/>
    <dgm:cxn modelId="{7CAFAEC6-43F4-48F0-A816-510225FEF118}" type="presParOf" srcId="{4ED89386-C818-40A8-A72D-4DBC3581DE5A}" destId="{732EB094-B801-45AD-8F65-5591712EB68C}" srcOrd="7" destOrd="0" presId="urn:microsoft.com/office/officeart/2008/layout/LinedList"/>
    <dgm:cxn modelId="{0BB153FB-A745-43EC-B9DA-3D6E5A0830B9}" type="presParOf" srcId="{732EB094-B801-45AD-8F65-5591712EB68C}" destId="{2C84E602-2C2B-4376-97FD-C4DEF3737EFD}" srcOrd="0" destOrd="0" presId="urn:microsoft.com/office/officeart/2008/layout/LinedList"/>
    <dgm:cxn modelId="{56C726E8-B3FB-4E8B-8186-092688FCE3E8}" type="presParOf" srcId="{732EB094-B801-45AD-8F65-5591712EB68C}" destId="{FDEE29A6-C5F6-4F97-AAD0-730B6D791878}" srcOrd="1" destOrd="0" presId="urn:microsoft.com/office/officeart/2008/layout/LinedList"/>
    <dgm:cxn modelId="{8D15D601-E671-4A09-944D-7685DC48A040}" type="presParOf" srcId="{732EB094-B801-45AD-8F65-5591712EB68C}" destId="{31743CB4-E833-419B-BB54-3E950C03A2AF}" srcOrd="2" destOrd="0" presId="urn:microsoft.com/office/officeart/2008/layout/LinedList"/>
    <dgm:cxn modelId="{42EBEBC4-7642-437A-89A3-542B0B5EC08C}" type="presParOf" srcId="{4ED89386-C818-40A8-A72D-4DBC3581DE5A}" destId="{641E143F-B39F-4D0D-A393-FC2D2B816A7C}" srcOrd="8" destOrd="0" presId="urn:microsoft.com/office/officeart/2008/layout/LinedList"/>
    <dgm:cxn modelId="{A8BBB91C-7155-4B64-A331-835E33E70015}" type="presParOf" srcId="{4ED89386-C818-40A8-A72D-4DBC3581DE5A}" destId="{01E8F8F9-EF24-4E91-9A09-D52F63353DB7}" srcOrd="9"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0C89D3-9FCB-4501-B5B3-AAB236C29B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ZA"/>
        </a:p>
      </dgm:t>
    </dgm:pt>
    <dgm:pt modelId="{E09F704F-FEB5-43C2-8DC0-45160DC07541}">
      <dgm:prSet phldrT="[Text]" custT="1"/>
      <dgm:spPr/>
      <dgm:t>
        <a:bodyPr/>
        <a:lstStyle/>
        <a:p>
          <a:pPr>
            <a:lnSpc>
              <a:spcPct val="90000"/>
            </a:lnSpc>
          </a:pPr>
          <a:r>
            <a:rPr lang="en-ZA" sz="1800" b="1" dirty="0" smtClean="0">
              <a:solidFill>
                <a:schemeClr val="tx1"/>
              </a:solidFill>
              <a:latin typeface="Arial Narrow" panose="020B0606020202030204" pitchFamily="34" charset="0"/>
            </a:rPr>
            <a:t>Partnerships</a:t>
          </a: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r>
            <a:rPr lang="en-ZA" sz="1800" b="1" dirty="0" smtClean="0">
              <a:solidFill>
                <a:schemeClr val="tx1"/>
              </a:solidFill>
              <a:latin typeface="Arial Narrow" panose="020B0606020202030204" pitchFamily="34" charset="0"/>
            </a:rPr>
            <a:t>NDAs</a:t>
          </a: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r>
            <a:rPr lang="en-ZA" sz="1800" b="1" dirty="0" smtClean="0">
              <a:solidFill>
                <a:schemeClr val="tx1"/>
              </a:solidFill>
              <a:latin typeface="Arial Narrow" panose="020B0606020202030204" pitchFamily="34" charset="0"/>
            </a:rPr>
            <a:t>MOUs</a:t>
          </a:r>
        </a:p>
        <a:p>
          <a:pPr>
            <a:lnSpc>
              <a:spcPct val="90000"/>
            </a:lnSpc>
          </a:pPr>
          <a:endParaRPr lang="en-ZA" sz="1800" b="1" dirty="0" smtClean="0">
            <a:solidFill>
              <a:schemeClr val="tx1"/>
            </a:solidFill>
            <a:latin typeface="Arial Narrow" panose="020B0606020202030204" pitchFamily="34" charset="0"/>
          </a:endParaRPr>
        </a:p>
        <a:p>
          <a:pPr>
            <a:lnSpc>
              <a:spcPct val="90000"/>
            </a:lnSpc>
          </a:pPr>
          <a:r>
            <a:rPr lang="en-ZA" sz="1800" b="1" dirty="0" smtClean="0">
              <a:solidFill>
                <a:schemeClr val="tx1"/>
              </a:solidFill>
              <a:latin typeface="Arial Narrow" panose="020B0606020202030204" pitchFamily="34" charset="0"/>
            </a:rPr>
            <a:t>Development </a:t>
          </a:r>
        </a:p>
        <a:p>
          <a:pPr>
            <a:lnSpc>
              <a:spcPct val="90000"/>
            </a:lnSpc>
          </a:pPr>
          <a:r>
            <a:rPr lang="en-ZA" sz="1800" b="1" dirty="0" smtClean="0">
              <a:solidFill>
                <a:schemeClr val="tx1"/>
              </a:solidFill>
              <a:latin typeface="Arial Narrow" panose="020B0606020202030204" pitchFamily="34" charset="0"/>
            </a:rPr>
            <a:t>agreement</a:t>
          </a: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100000"/>
            </a:lnSpc>
          </a:pPr>
          <a:endParaRPr lang="en-ZA" sz="1800" b="1" dirty="0" smtClean="0">
            <a:solidFill>
              <a:schemeClr val="tx1"/>
            </a:solidFill>
            <a:latin typeface="Arial Narrow" panose="020B0606020202030204" pitchFamily="34" charset="0"/>
          </a:endParaRPr>
        </a:p>
        <a:p>
          <a:pPr>
            <a:lnSpc>
              <a:spcPct val="10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a:solidFill>
              <a:schemeClr val="tx1"/>
            </a:solidFill>
            <a:latin typeface="Arial Narrow" panose="020B0606020202030204" pitchFamily="34" charset="0"/>
          </a:endParaRPr>
        </a:p>
      </dgm:t>
    </dgm:pt>
    <dgm:pt modelId="{ACBD3C7C-BD5C-465C-AEDD-D81D48FDD35D}" type="parTrans" cxnId="{DAB0A367-7279-4109-A6E3-A7B1DFDC35FF}">
      <dgm:prSet/>
      <dgm:spPr/>
      <dgm:t>
        <a:bodyPr/>
        <a:lstStyle/>
        <a:p>
          <a:endParaRPr lang="en-ZA">
            <a:solidFill>
              <a:schemeClr val="tx1"/>
            </a:solidFill>
            <a:latin typeface="Arial Narrow" panose="020B0606020202030204" pitchFamily="34" charset="0"/>
          </a:endParaRPr>
        </a:p>
      </dgm:t>
    </dgm:pt>
    <dgm:pt modelId="{F14C1EA6-4186-4137-AD4B-FE9B84FD54F0}" type="sibTrans" cxnId="{DAB0A367-7279-4109-A6E3-A7B1DFDC35FF}">
      <dgm:prSet/>
      <dgm:spPr/>
      <dgm:t>
        <a:bodyPr/>
        <a:lstStyle/>
        <a:p>
          <a:endParaRPr lang="en-ZA">
            <a:solidFill>
              <a:schemeClr val="tx1"/>
            </a:solidFill>
            <a:latin typeface="Arial Narrow" panose="020B0606020202030204" pitchFamily="34" charset="0"/>
          </a:endParaRPr>
        </a:p>
      </dgm:t>
    </dgm:pt>
    <dgm:pt modelId="{DEAA43A9-CB2A-44A7-A885-53AF36FD9399}">
      <dgm:prSet phldrT="[Text]" custT="1"/>
      <dgm:spPr/>
      <dgm:t>
        <a:bodyPr/>
        <a:lstStyle/>
        <a:p>
          <a:r>
            <a:rPr lang="en-ZA" sz="2000" dirty="0" smtClean="0">
              <a:solidFill>
                <a:schemeClr val="tx1"/>
              </a:solidFill>
              <a:latin typeface="Arial Narrow" panose="020B0606020202030204" pitchFamily="34" charset="0"/>
            </a:rPr>
            <a:t>- A number of partnerships are being negotiated with various mining companies to deliver on:</a:t>
          </a:r>
        </a:p>
        <a:p>
          <a:r>
            <a:rPr lang="en-ZA" sz="1200" b="1" dirty="0" smtClean="0">
              <a:solidFill>
                <a:schemeClr val="tx1"/>
              </a:solidFill>
              <a:latin typeface="Arial Narrow" panose="020B0606020202030204" pitchFamily="34" charset="0"/>
            </a:rPr>
            <a:t>⌂ Development strategy</a:t>
          </a:r>
        </a:p>
        <a:p>
          <a:r>
            <a:rPr lang="en-ZA" sz="1200" b="1" dirty="0" smtClean="0">
              <a:solidFill>
                <a:schemeClr val="tx1"/>
              </a:solidFill>
              <a:latin typeface="Arial Narrow" panose="020B0606020202030204" pitchFamily="34" charset="0"/>
            </a:rPr>
            <a:t>⌂ Programme scoping</a:t>
          </a:r>
        </a:p>
        <a:p>
          <a:r>
            <a:rPr lang="en-ZA" sz="1200" b="1" dirty="0" smtClean="0">
              <a:solidFill>
                <a:schemeClr val="tx1"/>
              </a:solidFill>
              <a:latin typeface="Arial Narrow" panose="020B0606020202030204" pitchFamily="34" charset="0"/>
            </a:rPr>
            <a:t>⌂ Projects identification and development agreements</a:t>
          </a:r>
        </a:p>
        <a:p>
          <a:r>
            <a:rPr lang="en-ZA" sz="1200" b="1" dirty="0" smtClean="0">
              <a:solidFill>
                <a:schemeClr val="tx1"/>
              </a:solidFill>
              <a:latin typeface="Arial Narrow" panose="020B0606020202030204" pitchFamily="34" charset="0"/>
            </a:rPr>
            <a:t>⌂ Development model and funding</a:t>
          </a:r>
        </a:p>
        <a:p>
          <a:r>
            <a:rPr lang="en-ZA" sz="2400" dirty="0" smtClean="0">
              <a:solidFill>
                <a:schemeClr val="tx1"/>
              </a:solidFill>
              <a:latin typeface="Arial Narrow" panose="020B0606020202030204" pitchFamily="34" charset="0"/>
            </a:rPr>
            <a:t> </a:t>
          </a:r>
          <a:endParaRPr lang="en-ZA" sz="2400" dirty="0">
            <a:solidFill>
              <a:schemeClr val="tx1"/>
            </a:solidFill>
            <a:latin typeface="Arial Narrow" panose="020B0606020202030204" pitchFamily="34" charset="0"/>
          </a:endParaRPr>
        </a:p>
      </dgm:t>
    </dgm:pt>
    <dgm:pt modelId="{24C2E5CE-6F08-4066-81F3-56642AD360B6}" type="parTrans" cxnId="{1A2F5823-9965-490D-B9C4-80EE009C3EA1}">
      <dgm:prSet/>
      <dgm:spPr/>
      <dgm:t>
        <a:bodyPr/>
        <a:lstStyle/>
        <a:p>
          <a:endParaRPr lang="en-ZA">
            <a:solidFill>
              <a:schemeClr val="tx1"/>
            </a:solidFill>
            <a:latin typeface="Arial Narrow" panose="020B0606020202030204" pitchFamily="34" charset="0"/>
          </a:endParaRPr>
        </a:p>
      </dgm:t>
    </dgm:pt>
    <dgm:pt modelId="{67A8C312-58E7-474E-979E-ECA82591FF48}" type="sibTrans" cxnId="{1A2F5823-9965-490D-B9C4-80EE009C3EA1}">
      <dgm:prSet/>
      <dgm:spPr/>
      <dgm:t>
        <a:bodyPr/>
        <a:lstStyle/>
        <a:p>
          <a:endParaRPr lang="en-ZA">
            <a:solidFill>
              <a:schemeClr val="tx1"/>
            </a:solidFill>
            <a:latin typeface="Arial Narrow" panose="020B0606020202030204" pitchFamily="34" charset="0"/>
          </a:endParaRPr>
        </a:p>
      </dgm:t>
    </dgm:pt>
    <dgm:pt modelId="{53B05A19-F613-4EFE-92E0-C90FD78F2C25}">
      <dgm:prSet phldrT="[Text]" custT="1"/>
      <dgm:spPr/>
      <dgm:t>
        <a:bodyPr/>
        <a:lstStyle/>
        <a:p>
          <a:r>
            <a:rPr lang="en-ZA" sz="2400" dirty="0" smtClean="0">
              <a:solidFill>
                <a:schemeClr val="tx1"/>
              </a:solidFill>
              <a:latin typeface="Arial Narrow" panose="020B0606020202030204" pitchFamily="34" charset="0"/>
            </a:rPr>
            <a:t>-</a:t>
          </a:r>
          <a:r>
            <a:rPr lang="en-ZA" sz="2000" dirty="0" smtClean="0">
              <a:solidFill>
                <a:schemeClr val="tx1"/>
              </a:solidFill>
              <a:latin typeface="Arial Narrow" panose="020B0606020202030204" pitchFamily="34" charset="0"/>
            </a:rPr>
            <a:t>A total of eight (8) partnerships are being finalised</a:t>
          </a:r>
        </a:p>
        <a:p>
          <a:r>
            <a:rPr lang="en-ZA" sz="2000" dirty="0" smtClean="0">
              <a:solidFill>
                <a:schemeClr val="tx1"/>
              </a:solidFill>
              <a:latin typeface="Arial Narrow" panose="020B0606020202030204" pitchFamily="34" charset="0"/>
            </a:rPr>
            <a:t>-Eight (8) non disclosure agreements have been completed and one outstanding </a:t>
          </a:r>
        </a:p>
        <a:p>
          <a:r>
            <a:rPr lang="en-ZA" sz="2000" dirty="0" smtClean="0">
              <a:solidFill>
                <a:schemeClr val="tx1"/>
              </a:solidFill>
              <a:latin typeface="Arial Narrow" panose="020B0606020202030204" pitchFamily="34" charset="0"/>
            </a:rPr>
            <a:t>Four (4) MOUs have been finalised</a:t>
          </a:r>
        </a:p>
        <a:p>
          <a:r>
            <a:rPr lang="en-ZA" sz="2000" dirty="0" smtClean="0">
              <a:solidFill>
                <a:schemeClr val="tx1"/>
              </a:solidFill>
              <a:latin typeface="Arial Narrow" panose="020B0606020202030204" pitchFamily="34" charset="0"/>
            </a:rPr>
            <a:t>-Five (5) MOUs to be finalised in 2017/18</a:t>
          </a:r>
          <a:endParaRPr lang="en-ZA" sz="2000" dirty="0">
            <a:solidFill>
              <a:schemeClr val="tx1"/>
            </a:solidFill>
            <a:latin typeface="Arial Narrow" panose="020B0606020202030204" pitchFamily="34" charset="0"/>
          </a:endParaRPr>
        </a:p>
      </dgm:t>
    </dgm:pt>
    <dgm:pt modelId="{DC5A844D-4FC3-4085-9F9B-4251E53B528C}" type="parTrans" cxnId="{86EE3D21-D47D-4AC1-A41F-A20975CCF85A}">
      <dgm:prSet/>
      <dgm:spPr/>
      <dgm:t>
        <a:bodyPr/>
        <a:lstStyle/>
        <a:p>
          <a:endParaRPr lang="en-ZA">
            <a:solidFill>
              <a:schemeClr val="tx1"/>
            </a:solidFill>
            <a:latin typeface="Arial Narrow" panose="020B0606020202030204" pitchFamily="34" charset="0"/>
          </a:endParaRPr>
        </a:p>
      </dgm:t>
    </dgm:pt>
    <dgm:pt modelId="{857488B8-3089-4A0F-B542-D7F7F9D86938}" type="sibTrans" cxnId="{86EE3D21-D47D-4AC1-A41F-A20975CCF85A}">
      <dgm:prSet/>
      <dgm:spPr/>
      <dgm:t>
        <a:bodyPr/>
        <a:lstStyle/>
        <a:p>
          <a:endParaRPr lang="en-ZA">
            <a:solidFill>
              <a:schemeClr val="tx1"/>
            </a:solidFill>
            <a:latin typeface="Arial Narrow" panose="020B0606020202030204" pitchFamily="34" charset="0"/>
          </a:endParaRPr>
        </a:p>
      </dgm:t>
    </dgm:pt>
    <dgm:pt modelId="{E034AFEA-03EA-4553-AD1C-566EEDD816D5}">
      <dgm:prSet phldrT="[Text]" custT="1"/>
      <dgm:spPr/>
      <dgm:t>
        <a:bodyPr/>
        <a:lstStyle/>
        <a:p>
          <a:r>
            <a:rPr lang="en-ZA" sz="1400" dirty="0" smtClean="0">
              <a:solidFill>
                <a:schemeClr val="tx1"/>
              </a:solidFill>
              <a:latin typeface="Arial Narrow" panose="020B0606020202030204" pitchFamily="34" charset="0"/>
            </a:rPr>
            <a:t>-</a:t>
          </a:r>
          <a:endParaRPr lang="en-ZA" sz="1400" dirty="0">
            <a:solidFill>
              <a:schemeClr val="tx1"/>
            </a:solidFill>
            <a:latin typeface="Arial Narrow" panose="020B0606020202030204" pitchFamily="34" charset="0"/>
          </a:endParaRPr>
        </a:p>
      </dgm:t>
    </dgm:pt>
    <dgm:pt modelId="{D55C3D76-6C76-417A-97FC-039194080402}" type="parTrans" cxnId="{C9C33A12-B135-4C8C-9049-7858943763DD}">
      <dgm:prSet/>
      <dgm:spPr/>
      <dgm:t>
        <a:bodyPr/>
        <a:lstStyle/>
        <a:p>
          <a:endParaRPr lang="en-ZA">
            <a:solidFill>
              <a:schemeClr val="tx1"/>
            </a:solidFill>
            <a:latin typeface="Arial Narrow" panose="020B0606020202030204" pitchFamily="34" charset="0"/>
          </a:endParaRPr>
        </a:p>
      </dgm:t>
    </dgm:pt>
    <dgm:pt modelId="{52644E0E-9558-47ED-99C3-613C6AAD8E56}" type="sibTrans" cxnId="{C9C33A12-B135-4C8C-9049-7858943763DD}">
      <dgm:prSet/>
      <dgm:spPr/>
      <dgm:t>
        <a:bodyPr/>
        <a:lstStyle/>
        <a:p>
          <a:endParaRPr lang="en-ZA">
            <a:solidFill>
              <a:schemeClr val="tx1"/>
            </a:solidFill>
            <a:latin typeface="Arial Narrow" panose="020B0606020202030204" pitchFamily="34" charset="0"/>
          </a:endParaRPr>
        </a:p>
      </dgm:t>
    </dgm:pt>
    <dgm:pt modelId="{756450A3-30A8-45C7-A5C4-C26B72D8880D}">
      <dgm:prSet phldrT="[Text]" custT="1"/>
      <dgm:spPr/>
      <dgm:t>
        <a:bodyPr/>
        <a:lstStyle/>
        <a:p>
          <a:pPr>
            <a:lnSpc>
              <a:spcPct val="100000"/>
            </a:lnSpc>
          </a:pPr>
          <a:r>
            <a:rPr lang="en-ZA" sz="2400" dirty="0" smtClean="0">
              <a:solidFill>
                <a:schemeClr val="tx1"/>
              </a:solidFill>
              <a:latin typeface="Arial Narrow" panose="020B0606020202030204" pitchFamily="34" charset="0"/>
            </a:rPr>
            <a:t>-</a:t>
          </a:r>
          <a:r>
            <a:rPr lang="en-ZA" sz="2000" dirty="0" smtClean="0">
              <a:solidFill>
                <a:schemeClr val="tx1"/>
              </a:solidFill>
              <a:latin typeface="Arial Narrow" panose="020B0606020202030204" pitchFamily="34" charset="0"/>
            </a:rPr>
            <a:t>One (1) partnership agreement has been drafted and a development agreement to be agreed upon by parties </a:t>
          </a:r>
        </a:p>
        <a:p>
          <a:pPr>
            <a:lnSpc>
              <a:spcPct val="100000"/>
            </a:lnSpc>
          </a:pPr>
          <a:endParaRPr lang="en-ZA" sz="2400" dirty="0" smtClean="0">
            <a:solidFill>
              <a:schemeClr val="tx1"/>
            </a:solidFill>
            <a:latin typeface="Arial Narrow" panose="020B0606020202030204" pitchFamily="34" charset="0"/>
          </a:endParaRPr>
        </a:p>
        <a:p>
          <a:pPr>
            <a:lnSpc>
              <a:spcPct val="100000"/>
            </a:lnSpc>
          </a:pPr>
          <a:endParaRPr lang="en-ZA" sz="2400" dirty="0" smtClean="0">
            <a:solidFill>
              <a:schemeClr val="tx1"/>
            </a:solidFill>
            <a:latin typeface="Arial Narrow" panose="020B0606020202030204" pitchFamily="34" charset="0"/>
          </a:endParaRPr>
        </a:p>
      </dgm:t>
    </dgm:pt>
    <dgm:pt modelId="{F2E714BB-2273-4DF8-9909-C251EA41B201}" type="parTrans" cxnId="{F650B515-242F-4223-A73D-4C8F5BFE348B}">
      <dgm:prSet/>
      <dgm:spPr/>
      <dgm:t>
        <a:bodyPr/>
        <a:lstStyle/>
        <a:p>
          <a:endParaRPr lang="en-ZA">
            <a:solidFill>
              <a:schemeClr val="tx1"/>
            </a:solidFill>
          </a:endParaRPr>
        </a:p>
      </dgm:t>
    </dgm:pt>
    <dgm:pt modelId="{BF4A9BE7-C1EA-48BB-A2DC-93207E8639CE}" type="sibTrans" cxnId="{F650B515-242F-4223-A73D-4C8F5BFE348B}">
      <dgm:prSet/>
      <dgm:spPr/>
      <dgm:t>
        <a:bodyPr/>
        <a:lstStyle/>
        <a:p>
          <a:endParaRPr lang="en-ZA">
            <a:solidFill>
              <a:schemeClr val="tx1"/>
            </a:solidFill>
          </a:endParaRPr>
        </a:p>
      </dgm:t>
    </dgm:pt>
    <dgm:pt modelId="{1C79D081-D8D1-47A1-8407-8975FBB32FCF}" type="pres">
      <dgm:prSet presAssocID="{9C0C89D3-9FCB-4501-B5B3-AAB236C29BDD}" presName="vert0" presStyleCnt="0">
        <dgm:presLayoutVars>
          <dgm:dir/>
          <dgm:animOne val="branch"/>
          <dgm:animLvl val="lvl"/>
        </dgm:presLayoutVars>
      </dgm:prSet>
      <dgm:spPr/>
      <dgm:t>
        <a:bodyPr/>
        <a:lstStyle/>
        <a:p>
          <a:endParaRPr lang="en-ZA"/>
        </a:p>
      </dgm:t>
    </dgm:pt>
    <dgm:pt modelId="{0636DFEC-4186-47D9-997D-C79156F8B581}" type="pres">
      <dgm:prSet presAssocID="{E09F704F-FEB5-43C2-8DC0-45160DC07541}" presName="thickLine" presStyleLbl="alignNode1" presStyleIdx="0" presStyleCnt="1"/>
      <dgm:spPr/>
    </dgm:pt>
    <dgm:pt modelId="{A94FC912-EF6A-47C9-A5E7-4366F1816CAF}" type="pres">
      <dgm:prSet presAssocID="{E09F704F-FEB5-43C2-8DC0-45160DC07541}" presName="horz1" presStyleCnt="0"/>
      <dgm:spPr/>
    </dgm:pt>
    <dgm:pt modelId="{4F41B4B0-B381-4B65-9324-F9D03C78C03C}" type="pres">
      <dgm:prSet presAssocID="{E09F704F-FEB5-43C2-8DC0-45160DC07541}" presName="tx1" presStyleLbl="revTx" presStyleIdx="0" presStyleCnt="5"/>
      <dgm:spPr/>
      <dgm:t>
        <a:bodyPr/>
        <a:lstStyle/>
        <a:p>
          <a:endParaRPr lang="en-ZA"/>
        </a:p>
      </dgm:t>
    </dgm:pt>
    <dgm:pt modelId="{4ED89386-C818-40A8-A72D-4DBC3581DE5A}" type="pres">
      <dgm:prSet presAssocID="{E09F704F-FEB5-43C2-8DC0-45160DC07541}" presName="vert1" presStyleCnt="0"/>
      <dgm:spPr/>
    </dgm:pt>
    <dgm:pt modelId="{964AD8F3-6FBF-4EC1-ADE3-B4A214FA0002}" type="pres">
      <dgm:prSet presAssocID="{DEAA43A9-CB2A-44A7-A885-53AF36FD9399}" presName="vertSpace2a" presStyleCnt="0"/>
      <dgm:spPr/>
    </dgm:pt>
    <dgm:pt modelId="{B8F5F9DD-6187-4C8A-96EF-FC04B07CFD0E}" type="pres">
      <dgm:prSet presAssocID="{DEAA43A9-CB2A-44A7-A885-53AF36FD9399}" presName="horz2" presStyleCnt="0"/>
      <dgm:spPr/>
    </dgm:pt>
    <dgm:pt modelId="{F69E680F-680C-484F-BE43-4E17D45CCF86}" type="pres">
      <dgm:prSet presAssocID="{DEAA43A9-CB2A-44A7-A885-53AF36FD9399}" presName="horzSpace2" presStyleCnt="0"/>
      <dgm:spPr/>
    </dgm:pt>
    <dgm:pt modelId="{9611E7A2-4074-4AA0-8F56-D4F6FB92DEFF}" type="pres">
      <dgm:prSet presAssocID="{DEAA43A9-CB2A-44A7-A885-53AF36FD9399}" presName="tx2" presStyleLbl="revTx" presStyleIdx="1" presStyleCnt="5" custScaleY="203986"/>
      <dgm:spPr/>
      <dgm:t>
        <a:bodyPr/>
        <a:lstStyle/>
        <a:p>
          <a:endParaRPr lang="en-ZA"/>
        </a:p>
      </dgm:t>
    </dgm:pt>
    <dgm:pt modelId="{BD688325-3096-4F95-9CA4-D5BED7B90022}" type="pres">
      <dgm:prSet presAssocID="{DEAA43A9-CB2A-44A7-A885-53AF36FD9399}" presName="vert2" presStyleCnt="0"/>
      <dgm:spPr/>
    </dgm:pt>
    <dgm:pt modelId="{6A35BE10-4430-489B-8A72-3C70F9EE8246}" type="pres">
      <dgm:prSet presAssocID="{DEAA43A9-CB2A-44A7-A885-53AF36FD9399}" presName="thinLine2b" presStyleLbl="callout" presStyleIdx="0" presStyleCnt="4"/>
      <dgm:spPr/>
    </dgm:pt>
    <dgm:pt modelId="{DA452F03-39DB-4102-8805-3D253E239EA1}" type="pres">
      <dgm:prSet presAssocID="{DEAA43A9-CB2A-44A7-A885-53AF36FD9399}" presName="vertSpace2b" presStyleCnt="0"/>
      <dgm:spPr/>
    </dgm:pt>
    <dgm:pt modelId="{BE15A0E9-0302-48C0-ACCE-76B56B13EC83}" type="pres">
      <dgm:prSet presAssocID="{53B05A19-F613-4EFE-92E0-C90FD78F2C25}" presName="horz2" presStyleCnt="0"/>
      <dgm:spPr/>
    </dgm:pt>
    <dgm:pt modelId="{C0EF2DD0-B1EF-4EEB-AEBB-26EBB81D2CD7}" type="pres">
      <dgm:prSet presAssocID="{53B05A19-F613-4EFE-92E0-C90FD78F2C25}" presName="horzSpace2" presStyleCnt="0"/>
      <dgm:spPr/>
    </dgm:pt>
    <dgm:pt modelId="{32B7F657-E929-4600-B2C4-E25C31E5A6AE}" type="pres">
      <dgm:prSet presAssocID="{53B05A19-F613-4EFE-92E0-C90FD78F2C25}" presName="tx2" presStyleLbl="revTx" presStyleIdx="2" presStyleCnt="5" custScaleY="130415"/>
      <dgm:spPr/>
      <dgm:t>
        <a:bodyPr/>
        <a:lstStyle/>
        <a:p>
          <a:endParaRPr lang="en-ZA"/>
        </a:p>
      </dgm:t>
    </dgm:pt>
    <dgm:pt modelId="{398C7940-6645-476C-81E8-E13185345488}" type="pres">
      <dgm:prSet presAssocID="{53B05A19-F613-4EFE-92E0-C90FD78F2C25}" presName="vert2" presStyleCnt="0"/>
      <dgm:spPr/>
    </dgm:pt>
    <dgm:pt modelId="{9DF60D69-299F-43DE-9A8C-84F709CEC84F}" type="pres">
      <dgm:prSet presAssocID="{53B05A19-F613-4EFE-92E0-C90FD78F2C25}" presName="thinLine2b" presStyleLbl="callout" presStyleIdx="1" presStyleCnt="4"/>
      <dgm:spPr/>
    </dgm:pt>
    <dgm:pt modelId="{929C381C-5F04-49FF-8617-1F05C3558B7E}" type="pres">
      <dgm:prSet presAssocID="{53B05A19-F613-4EFE-92E0-C90FD78F2C25}" presName="vertSpace2b" presStyleCnt="0"/>
      <dgm:spPr/>
    </dgm:pt>
    <dgm:pt modelId="{732EB094-B801-45AD-8F65-5591712EB68C}" type="pres">
      <dgm:prSet presAssocID="{E034AFEA-03EA-4553-AD1C-566EEDD816D5}" presName="horz2" presStyleCnt="0"/>
      <dgm:spPr/>
    </dgm:pt>
    <dgm:pt modelId="{2C84E602-2C2B-4376-97FD-C4DEF3737EFD}" type="pres">
      <dgm:prSet presAssocID="{E034AFEA-03EA-4553-AD1C-566EEDD816D5}" presName="horzSpace2" presStyleCnt="0"/>
      <dgm:spPr/>
    </dgm:pt>
    <dgm:pt modelId="{FDEE29A6-C5F6-4F97-AAD0-730B6D791878}" type="pres">
      <dgm:prSet presAssocID="{E034AFEA-03EA-4553-AD1C-566EEDD816D5}" presName="tx2" presStyleLbl="revTx" presStyleIdx="3" presStyleCnt="5" custScaleY="109766"/>
      <dgm:spPr/>
      <dgm:t>
        <a:bodyPr/>
        <a:lstStyle/>
        <a:p>
          <a:endParaRPr lang="en-ZA"/>
        </a:p>
      </dgm:t>
    </dgm:pt>
    <dgm:pt modelId="{31743CB4-E833-419B-BB54-3E950C03A2AF}" type="pres">
      <dgm:prSet presAssocID="{E034AFEA-03EA-4553-AD1C-566EEDD816D5}" presName="vert2" presStyleCnt="0"/>
      <dgm:spPr/>
    </dgm:pt>
    <dgm:pt modelId="{641E143F-B39F-4D0D-A393-FC2D2B816A7C}" type="pres">
      <dgm:prSet presAssocID="{E034AFEA-03EA-4553-AD1C-566EEDD816D5}" presName="thinLine2b" presStyleLbl="callout" presStyleIdx="2" presStyleCnt="4"/>
      <dgm:spPr/>
    </dgm:pt>
    <dgm:pt modelId="{01E8F8F9-EF24-4E91-9A09-D52F63353DB7}" type="pres">
      <dgm:prSet presAssocID="{E034AFEA-03EA-4553-AD1C-566EEDD816D5}" presName="vertSpace2b" presStyleCnt="0"/>
      <dgm:spPr/>
    </dgm:pt>
    <dgm:pt modelId="{E2D6E73A-6CA1-44F2-87E9-7AA3890FF3C7}" type="pres">
      <dgm:prSet presAssocID="{756450A3-30A8-45C7-A5C4-C26B72D8880D}" presName="horz2" presStyleCnt="0"/>
      <dgm:spPr/>
    </dgm:pt>
    <dgm:pt modelId="{8EEA0614-8EA7-4343-AC9E-CD1FE594F40A}" type="pres">
      <dgm:prSet presAssocID="{756450A3-30A8-45C7-A5C4-C26B72D8880D}" presName="horzSpace2" presStyleCnt="0"/>
      <dgm:spPr/>
    </dgm:pt>
    <dgm:pt modelId="{A8D891ED-80CA-4439-99B1-A1AE257548EB}" type="pres">
      <dgm:prSet presAssocID="{756450A3-30A8-45C7-A5C4-C26B72D8880D}" presName="tx2" presStyleLbl="revTx" presStyleIdx="4" presStyleCnt="5" custScaleY="104891" custLinFactNeighborY="14910"/>
      <dgm:spPr/>
      <dgm:t>
        <a:bodyPr/>
        <a:lstStyle/>
        <a:p>
          <a:endParaRPr lang="en-ZA"/>
        </a:p>
      </dgm:t>
    </dgm:pt>
    <dgm:pt modelId="{CB633632-4F7B-4C6E-A9C9-960BCDB69071}" type="pres">
      <dgm:prSet presAssocID="{756450A3-30A8-45C7-A5C4-C26B72D8880D}" presName="vert2" presStyleCnt="0"/>
      <dgm:spPr/>
    </dgm:pt>
    <dgm:pt modelId="{775AA1C5-8976-4A36-9EB4-A67DFA9756E7}" type="pres">
      <dgm:prSet presAssocID="{756450A3-30A8-45C7-A5C4-C26B72D8880D}" presName="thinLine2b" presStyleLbl="callout" presStyleIdx="3" presStyleCnt="4"/>
      <dgm:spPr/>
    </dgm:pt>
    <dgm:pt modelId="{C06E4F55-CA85-4294-B454-BF2BAE89468B}" type="pres">
      <dgm:prSet presAssocID="{756450A3-30A8-45C7-A5C4-C26B72D8880D}" presName="vertSpace2b" presStyleCnt="0"/>
      <dgm:spPr/>
    </dgm:pt>
  </dgm:ptLst>
  <dgm:cxnLst>
    <dgm:cxn modelId="{86EE3D21-D47D-4AC1-A41F-A20975CCF85A}" srcId="{E09F704F-FEB5-43C2-8DC0-45160DC07541}" destId="{53B05A19-F613-4EFE-92E0-C90FD78F2C25}" srcOrd="1" destOrd="0" parTransId="{DC5A844D-4FC3-4085-9F9B-4251E53B528C}" sibTransId="{857488B8-3089-4A0F-B542-D7F7F9D86938}"/>
    <dgm:cxn modelId="{9032B4F4-FEFB-4E91-9F1F-ACDF3CF05A21}" type="presOf" srcId="{DEAA43A9-CB2A-44A7-A885-53AF36FD9399}" destId="{9611E7A2-4074-4AA0-8F56-D4F6FB92DEFF}" srcOrd="0" destOrd="0" presId="urn:microsoft.com/office/officeart/2008/layout/LinedList"/>
    <dgm:cxn modelId="{83F7BD10-C54B-4956-ABCB-1D64940156E8}" type="presOf" srcId="{756450A3-30A8-45C7-A5C4-C26B72D8880D}" destId="{A8D891ED-80CA-4439-99B1-A1AE257548EB}" srcOrd="0" destOrd="0" presId="urn:microsoft.com/office/officeart/2008/layout/LinedList"/>
    <dgm:cxn modelId="{1A2F5823-9965-490D-B9C4-80EE009C3EA1}" srcId="{E09F704F-FEB5-43C2-8DC0-45160DC07541}" destId="{DEAA43A9-CB2A-44A7-A885-53AF36FD9399}" srcOrd="0" destOrd="0" parTransId="{24C2E5CE-6F08-4066-81F3-56642AD360B6}" sibTransId="{67A8C312-58E7-474E-979E-ECA82591FF48}"/>
    <dgm:cxn modelId="{D01807B6-28EB-4CE3-AEA2-127D738F5752}" type="presOf" srcId="{E034AFEA-03EA-4553-AD1C-566EEDD816D5}" destId="{FDEE29A6-C5F6-4F97-AAD0-730B6D791878}" srcOrd="0" destOrd="0" presId="urn:microsoft.com/office/officeart/2008/layout/LinedList"/>
    <dgm:cxn modelId="{C9C33A12-B135-4C8C-9049-7858943763DD}" srcId="{E09F704F-FEB5-43C2-8DC0-45160DC07541}" destId="{E034AFEA-03EA-4553-AD1C-566EEDD816D5}" srcOrd="2" destOrd="0" parTransId="{D55C3D76-6C76-417A-97FC-039194080402}" sibTransId="{52644E0E-9558-47ED-99C3-613C6AAD8E56}"/>
    <dgm:cxn modelId="{92F9E837-34EE-496D-8B4C-E88788465E91}" type="presOf" srcId="{53B05A19-F613-4EFE-92E0-C90FD78F2C25}" destId="{32B7F657-E929-4600-B2C4-E25C31E5A6AE}" srcOrd="0" destOrd="0" presId="urn:microsoft.com/office/officeart/2008/layout/LinedList"/>
    <dgm:cxn modelId="{DAB0A367-7279-4109-A6E3-A7B1DFDC35FF}" srcId="{9C0C89D3-9FCB-4501-B5B3-AAB236C29BDD}" destId="{E09F704F-FEB5-43C2-8DC0-45160DC07541}" srcOrd="0" destOrd="0" parTransId="{ACBD3C7C-BD5C-465C-AEDD-D81D48FDD35D}" sibTransId="{F14C1EA6-4186-4137-AD4B-FE9B84FD54F0}"/>
    <dgm:cxn modelId="{219BEE6A-FA6B-414D-BE9D-FF7E4B39F322}" type="presOf" srcId="{E09F704F-FEB5-43C2-8DC0-45160DC07541}" destId="{4F41B4B0-B381-4B65-9324-F9D03C78C03C}" srcOrd="0" destOrd="0" presId="urn:microsoft.com/office/officeart/2008/layout/LinedList"/>
    <dgm:cxn modelId="{F650B515-242F-4223-A73D-4C8F5BFE348B}" srcId="{E09F704F-FEB5-43C2-8DC0-45160DC07541}" destId="{756450A3-30A8-45C7-A5C4-C26B72D8880D}" srcOrd="3" destOrd="0" parTransId="{F2E714BB-2273-4DF8-9909-C251EA41B201}" sibTransId="{BF4A9BE7-C1EA-48BB-A2DC-93207E8639CE}"/>
    <dgm:cxn modelId="{E8854980-2E87-4273-BEFA-C67B9EF4D51A}" type="presOf" srcId="{9C0C89D3-9FCB-4501-B5B3-AAB236C29BDD}" destId="{1C79D081-D8D1-47A1-8407-8975FBB32FCF}" srcOrd="0" destOrd="0" presId="urn:microsoft.com/office/officeart/2008/layout/LinedList"/>
    <dgm:cxn modelId="{8DEF8E0E-2F8D-4560-BCB6-A569F6120989}" type="presParOf" srcId="{1C79D081-D8D1-47A1-8407-8975FBB32FCF}" destId="{0636DFEC-4186-47D9-997D-C79156F8B581}" srcOrd="0" destOrd="0" presId="urn:microsoft.com/office/officeart/2008/layout/LinedList"/>
    <dgm:cxn modelId="{65EA61E0-A964-4D06-BFC1-C645B75C509D}" type="presParOf" srcId="{1C79D081-D8D1-47A1-8407-8975FBB32FCF}" destId="{A94FC912-EF6A-47C9-A5E7-4366F1816CAF}" srcOrd="1" destOrd="0" presId="urn:microsoft.com/office/officeart/2008/layout/LinedList"/>
    <dgm:cxn modelId="{06BFCE9F-D45D-4C29-B310-B65DD301CD77}" type="presParOf" srcId="{A94FC912-EF6A-47C9-A5E7-4366F1816CAF}" destId="{4F41B4B0-B381-4B65-9324-F9D03C78C03C}" srcOrd="0" destOrd="0" presId="urn:microsoft.com/office/officeart/2008/layout/LinedList"/>
    <dgm:cxn modelId="{52BA20EC-1B62-4EA1-A7E7-59A75FD9AE4D}" type="presParOf" srcId="{A94FC912-EF6A-47C9-A5E7-4366F1816CAF}" destId="{4ED89386-C818-40A8-A72D-4DBC3581DE5A}" srcOrd="1" destOrd="0" presId="urn:microsoft.com/office/officeart/2008/layout/LinedList"/>
    <dgm:cxn modelId="{DEA3A51A-4593-4C0D-8231-6DC54BDC3825}" type="presParOf" srcId="{4ED89386-C818-40A8-A72D-4DBC3581DE5A}" destId="{964AD8F3-6FBF-4EC1-ADE3-B4A214FA0002}" srcOrd="0" destOrd="0" presId="urn:microsoft.com/office/officeart/2008/layout/LinedList"/>
    <dgm:cxn modelId="{34ED9B02-A0D3-4F6A-8BC3-DCAF073ADC5B}" type="presParOf" srcId="{4ED89386-C818-40A8-A72D-4DBC3581DE5A}" destId="{B8F5F9DD-6187-4C8A-96EF-FC04B07CFD0E}" srcOrd="1" destOrd="0" presId="urn:microsoft.com/office/officeart/2008/layout/LinedList"/>
    <dgm:cxn modelId="{613FC6C7-EA34-4A3D-830A-9FD36AD7B2A5}" type="presParOf" srcId="{B8F5F9DD-6187-4C8A-96EF-FC04B07CFD0E}" destId="{F69E680F-680C-484F-BE43-4E17D45CCF86}" srcOrd="0" destOrd="0" presId="urn:microsoft.com/office/officeart/2008/layout/LinedList"/>
    <dgm:cxn modelId="{BA7C77B4-E872-4E52-BC2D-3162707F993C}" type="presParOf" srcId="{B8F5F9DD-6187-4C8A-96EF-FC04B07CFD0E}" destId="{9611E7A2-4074-4AA0-8F56-D4F6FB92DEFF}" srcOrd="1" destOrd="0" presId="urn:microsoft.com/office/officeart/2008/layout/LinedList"/>
    <dgm:cxn modelId="{14684551-E52E-4B2A-BED3-D35B7CF60A9E}" type="presParOf" srcId="{B8F5F9DD-6187-4C8A-96EF-FC04B07CFD0E}" destId="{BD688325-3096-4F95-9CA4-D5BED7B90022}" srcOrd="2" destOrd="0" presId="urn:microsoft.com/office/officeart/2008/layout/LinedList"/>
    <dgm:cxn modelId="{01FB58D4-9D07-414C-8380-66C1F04BAB0E}" type="presParOf" srcId="{4ED89386-C818-40A8-A72D-4DBC3581DE5A}" destId="{6A35BE10-4430-489B-8A72-3C70F9EE8246}" srcOrd="2" destOrd="0" presId="urn:microsoft.com/office/officeart/2008/layout/LinedList"/>
    <dgm:cxn modelId="{5A146830-ECE7-4F54-9950-0EA9DC7F4B80}" type="presParOf" srcId="{4ED89386-C818-40A8-A72D-4DBC3581DE5A}" destId="{DA452F03-39DB-4102-8805-3D253E239EA1}" srcOrd="3" destOrd="0" presId="urn:microsoft.com/office/officeart/2008/layout/LinedList"/>
    <dgm:cxn modelId="{C2D0656D-8AF8-486E-AC4E-2BE3CAC1AD9B}" type="presParOf" srcId="{4ED89386-C818-40A8-A72D-4DBC3581DE5A}" destId="{BE15A0E9-0302-48C0-ACCE-76B56B13EC83}" srcOrd="4" destOrd="0" presId="urn:microsoft.com/office/officeart/2008/layout/LinedList"/>
    <dgm:cxn modelId="{B7412112-E5EB-492C-A49E-CD531D08B548}" type="presParOf" srcId="{BE15A0E9-0302-48C0-ACCE-76B56B13EC83}" destId="{C0EF2DD0-B1EF-4EEB-AEBB-26EBB81D2CD7}" srcOrd="0" destOrd="0" presId="urn:microsoft.com/office/officeart/2008/layout/LinedList"/>
    <dgm:cxn modelId="{684490EF-4717-410E-B96C-D85A153AB7A1}" type="presParOf" srcId="{BE15A0E9-0302-48C0-ACCE-76B56B13EC83}" destId="{32B7F657-E929-4600-B2C4-E25C31E5A6AE}" srcOrd="1" destOrd="0" presId="urn:microsoft.com/office/officeart/2008/layout/LinedList"/>
    <dgm:cxn modelId="{4B3B59F4-E8C6-4861-B451-911139183DAE}" type="presParOf" srcId="{BE15A0E9-0302-48C0-ACCE-76B56B13EC83}" destId="{398C7940-6645-476C-81E8-E13185345488}" srcOrd="2" destOrd="0" presId="urn:microsoft.com/office/officeart/2008/layout/LinedList"/>
    <dgm:cxn modelId="{330CC92E-A7EB-4FD6-BF2E-B72C9A549AC9}" type="presParOf" srcId="{4ED89386-C818-40A8-A72D-4DBC3581DE5A}" destId="{9DF60D69-299F-43DE-9A8C-84F709CEC84F}" srcOrd="5" destOrd="0" presId="urn:microsoft.com/office/officeart/2008/layout/LinedList"/>
    <dgm:cxn modelId="{124DB35B-1610-48D6-B3D8-F728B2D4E1F6}" type="presParOf" srcId="{4ED89386-C818-40A8-A72D-4DBC3581DE5A}" destId="{929C381C-5F04-49FF-8617-1F05C3558B7E}" srcOrd="6" destOrd="0" presId="urn:microsoft.com/office/officeart/2008/layout/LinedList"/>
    <dgm:cxn modelId="{60B8E046-9D56-4D4F-8BF5-4C0BBEF81D4D}" type="presParOf" srcId="{4ED89386-C818-40A8-A72D-4DBC3581DE5A}" destId="{732EB094-B801-45AD-8F65-5591712EB68C}" srcOrd="7" destOrd="0" presId="urn:microsoft.com/office/officeart/2008/layout/LinedList"/>
    <dgm:cxn modelId="{8620BC30-B2E2-426F-AFCB-2562F17533AB}" type="presParOf" srcId="{732EB094-B801-45AD-8F65-5591712EB68C}" destId="{2C84E602-2C2B-4376-97FD-C4DEF3737EFD}" srcOrd="0" destOrd="0" presId="urn:microsoft.com/office/officeart/2008/layout/LinedList"/>
    <dgm:cxn modelId="{6C613DBD-C82F-400E-A693-D93D4EB8DF28}" type="presParOf" srcId="{732EB094-B801-45AD-8F65-5591712EB68C}" destId="{FDEE29A6-C5F6-4F97-AAD0-730B6D791878}" srcOrd="1" destOrd="0" presId="urn:microsoft.com/office/officeart/2008/layout/LinedList"/>
    <dgm:cxn modelId="{426FAED4-C988-41E2-A8AB-1FB1786BFC53}" type="presParOf" srcId="{732EB094-B801-45AD-8F65-5591712EB68C}" destId="{31743CB4-E833-419B-BB54-3E950C03A2AF}" srcOrd="2" destOrd="0" presId="urn:microsoft.com/office/officeart/2008/layout/LinedList"/>
    <dgm:cxn modelId="{F3A7DECC-8C1F-4725-8CDE-3F3576A19604}" type="presParOf" srcId="{4ED89386-C818-40A8-A72D-4DBC3581DE5A}" destId="{641E143F-B39F-4D0D-A393-FC2D2B816A7C}" srcOrd="8" destOrd="0" presId="urn:microsoft.com/office/officeart/2008/layout/LinedList"/>
    <dgm:cxn modelId="{A12D81B1-4393-4F74-97BD-03DAE5BCE67B}" type="presParOf" srcId="{4ED89386-C818-40A8-A72D-4DBC3581DE5A}" destId="{01E8F8F9-EF24-4E91-9A09-D52F63353DB7}" srcOrd="9" destOrd="0" presId="urn:microsoft.com/office/officeart/2008/layout/LinedList"/>
    <dgm:cxn modelId="{7ACF0642-C088-4650-B2C6-6901961480A0}" type="presParOf" srcId="{4ED89386-C818-40A8-A72D-4DBC3581DE5A}" destId="{E2D6E73A-6CA1-44F2-87E9-7AA3890FF3C7}" srcOrd="10" destOrd="0" presId="urn:microsoft.com/office/officeart/2008/layout/LinedList"/>
    <dgm:cxn modelId="{62A10E58-2CAB-467C-A5C4-CE814B02A195}" type="presParOf" srcId="{E2D6E73A-6CA1-44F2-87E9-7AA3890FF3C7}" destId="{8EEA0614-8EA7-4343-AC9E-CD1FE594F40A}" srcOrd="0" destOrd="0" presId="urn:microsoft.com/office/officeart/2008/layout/LinedList"/>
    <dgm:cxn modelId="{EF14FCBD-A1A2-4DC1-B996-39C0C1864756}" type="presParOf" srcId="{E2D6E73A-6CA1-44F2-87E9-7AA3890FF3C7}" destId="{A8D891ED-80CA-4439-99B1-A1AE257548EB}" srcOrd="1" destOrd="0" presId="urn:microsoft.com/office/officeart/2008/layout/LinedList"/>
    <dgm:cxn modelId="{4CCE1EFC-B65F-4A6D-8CCF-BFE29B1B3FE1}" type="presParOf" srcId="{E2D6E73A-6CA1-44F2-87E9-7AA3890FF3C7}" destId="{CB633632-4F7B-4C6E-A9C9-960BCDB69071}" srcOrd="2" destOrd="0" presId="urn:microsoft.com/office/officeart/2008/layout/LinedList"/>
    <dgm:cxn modelId="{E82B6E78-28F3-457A-A347-997B8A17891F}" type="presParOf" srcId="{4ED89386-C818-40A8-A72D-4DBC3581DE5A}" destId="{775AA1C5-8976-4A36-9EB4-A67DFA9756E7}" srcOrd="11" destOrd="0" presId="urn:microsoft.com/office/officeart/2008/layout/LinedList"/>
    <dgm:cxn modelId="{11491B72-A7BF-4D60-982C-73E6D4F4C7D0}" type="presParOf" srcId="{4ED89386-C818-40A8-A72D-4DBC3581DE5A}" destId="{C06E4F55-CA85-4294-B454-BF2BAE89468B}"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C0C89D3-9FCB-4501-B5B3-AAB236C29B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ZA"/>
        </a:p>
      </dgm:t>
    </dgm:pt>
    <dgm:pt modelId="{E09F704F-FEB5-43C2-8DC0-45160DC07541}">
      <dgm:prSet phldrT="[Text]" custT="1"/>
      <dgm:spPr/>
      <dgm:t>
        <a:bodyPr/>
        <a:lstStyle/>
        <a:p>
          <a:endParaRPr lang="en-ZA" sz="1800" b="1" dirty="0">
            <a:solidFill>
              <a:schemeClr val="tx1"/>
            </a:solidFill>
            <a:latin typeface="Arial Narrow" panose="020B0606020202030204" pitchFamily="34" charset="0"/>
          </a:endParaRPr>
        </a:p>
      </dgm:t>
    </dgm:pt>
    <dgm:pt modelId="{ACBD3C7C-BD5C-465C-AEDD-D81D48FDD35D}" type="parTrans" cxnId="{DAB0A367-7279-4109-A6E3-A7B1DFDC35FF}">
      <dgm:prSet/>
      <dgm:spPr/>
      <dgm:t>
        <a:bodyPr/>
        <a:lstStyle/>
        <a:p>
          <a:endParaRPr lang="en-ZA" sz="1800">
            <a:solidFill>
              <a:schemeClr val="tx1"/>
            </a:solidFill>
            <a:latin typeface="Arial Narrow" panose="020B0606020202030204" pitchFamily="34" charset="0"/>
          </a:endParaRPr>
        </a:p>
      </dgm:t>
    </dgm:pt>
    <dgm:pt modelId="{F14C1EA6-4186-4137-AD4B-FE9B84FD54F0}" type="sibTrans" cxnId="{DAB0A367-7279-4109-A6E3-A7B1DFDC35FF}">
      <dgm:prSet/>
      <dgm:spPr/>
      <dgm:t>
        <a:bodyPr/>
        <a:lstStyle/>
        <a:p>
          <a:endParaRPr lang="en-ZA" sz="1800">
            <a:solidFill>
              <a:schemeClr val="tx1"/>
            </a:solidFill>
            <a:latin typeface="Arial Narrow" panose="020B0606020202030204" pitchFamily="34" charset="0"/>
          </a:endParaRPr>
        </a:p>
      </dgm:t>
    </dgm:pt>
    <dgm:pt modelId="{DEAA43A9-CB2A-44A7-A885-53AF36FD9399}">
      <dgm:prSet phldrT="[Text]" custT="1"/>
      <dgm:spPr/>
      <dgm:t>
        <a:bodyPr/>
        <a:lstStyle/>
        <a:p>
          <a:r>
            <a:rPr lang="en-ZA" sz="1800" dirty="0" smtClean="0">
              <a:solidFill>
                <a:schemeClr val="tx1"/>
              </a:solidFill>
              <a:latin typeface="Arial Narrow" panose="020B0606020202030204" pitchFamily="34" charset="0"/>
            </a:rPr>
            <a:t>-Plan reflecting regional issues but within the </a:t>
          </a:r>
          <a:r>
            <a:rPr lang="en-ZA" sz="1800" u="sng" dirty="0" smtClean="0">
              <a:solidFill>
                <a:schemeClr val="tx1"/>
              </a:solidFill>
              <a:latin typeface="Arial Narrow" panose="020B0606020202030204" pitchFamily="34" charset="0"/>
            </a:rPr>
            <a:t>six delivery lever</a:t>
          </a:r>
          <a:r>
            <a:rPr lang="en-ZA" sz="1800" u="none" dirty="0" smtClean="0">
              <a:solidFill>
                <a:schemeClr val="tx1"/>
              </a:solidFill>
              <a:latin typeface="Arial Narrow" panose="020B0606020202030204" pitchFamily="34" charset="0"/>
            </a:rPr>
            <a:t> </a:t>
          </a:r>
          <a:r>
            <a:rPr lang="en-ZA" sz="1800" dirty="0" smtClean="0">
              <a:solidFill>
                <a:schemeClr val="tx1"/>
              </a:solidFill>
              <a:latin typeface="Arial Narrow" panose="020B0606020202030204" pitchFamily="34" charset="0"/>
            </a:rPr>
            <a:t>points</a:t>
          </a:r>
          <a:endParaRPr lang="en-ZA" sz="1800" dirty="0">
            <a:solidFill>
              <a:schemeClr val="tx1"/>
            </a:solidFill>
            <a:latin typeface="Arial Narrow" panose="020B0606020202030204" pitchFamily="34" charset="0"/>
          </a:endParaRPr>
        </a:p>
      </dgm:t>
    </dgm:pt>
    <dgm:pt modelId="{24C2E5CE-6F08-4066-81F3-56642AD360B6}" type="parTrans" cxnId="{1A2F5823-9965-490D-B9C4-80EE009C3EA1}">
      <dgm:prSet/>
      <dgm:spPr/>
      <dgm:t>
        <a:bodyPr/>
        <a:lstStyle/>
        <a:p>
          <a:endParaRPr lang="en-ZA" sz="1800">
            <a:solidFill>
              <a:schemeClr val="tx1"/>
            </a:solidFill>
            <a:latin typeface="Arial Narrow" panose="020B0606020202030204" pitchFamily="34" charset="0"/>
          </a:endParaRPr>
        </a:p>
      </dgm:t>
    </dgm:pt>
    <dgm:pt modelId="{67A8C312-58E7-474E-979E-ECA82591FF48}" type="sibTrans" cxnId="{1A2F5823-9965-490D-B9C4-80EE009C3EA1}">
      <dgm:prSet/>
      <dgm:spPr/>
      <dgm:t>
        <a:bodyPr/>
        <a:lstStyle/>
        <a:p>
          <a:endParaRPr lang="en-ZA" sz="1800">
            <a:solidFill>
              <a:schemeClr val="tx1"/>
            </a:solidFill>
            <a:latin typeface="Arial Narrow" panose="020B0606020202030204" pitchFamily="34" charset="0"/>
          </a:endParaRPr>
        </a:p>
      </dgm:t>
    </dgm:pt>
    <dgm:pt modelId="{53B05A19-F613-4EFE-92E0-C90FD78F2C25}">
      <dgm:prSet phldrT="[Text]" custT="1"/>
      <dgm:spPr/>
      <dgm:t>
        <a:bodyPr/>
        <a:lstStyle/>
        <a:p>
          <a:r>
            <a:rPr lang="en-ZA" sz="1800" dirty="0" smtClean="0">
              <a:solidFill>
                <a:schemeClr val="tx1"/>
              </a:solidFill>
              <a:latin typeface="Arial Narrow" panose="020B0606020202030204" pitchFamily="34" charset="0"/>
            </a:rPr>
            <a:t>-Reporting mechanism and account of interventions &amp; implementation in MT</a:t>
          </a:r>
          <a:endParaRPr lang="en-ZA" sz="1800" dirty="0">
            <a:solidFill>
              <a:schemeClr val="tx1"/>
            </a:solidFill>
            <a:latin typeface="Arial Narrow" panose="020B0606020202030204" pitchFamily="34" charset="0"/>
          </a:endParaRPr>
        </a:p>
      </dgm:t>
    </dgm:pt>
    <dgm:pt modelId="{DC5A844D-4FC3-4085-9F9B-4251E53B528C}" type="parTrans" cxnId="{86EE3D21-D47D-4AC1-A41F-A20975CCF85A}">
      <dgm:prSet/>
      <dgm:spPr/>
      <dgm:t>
        <a:bodyPr/>
        <a:lstStyle/>
        <a:p>
          <a:endParaRPr lang="en-ZA" sz="1800">
            <a:solidFill>
              <a:schemeClr val="tx1"/>
            </a:solidFill>
            <a:latin typeface="Arial Narrow" panose="020B0606020202030204" pitchFamily="34" charset="0"/>
          </a:endParaRPr>
        </a:p>
      </dgm:t>
    </dgm:pt>
    <dgm:pt modelId="{857488B8-3089-4A0F-B542-D7F7F9D86938}" type="sibTrans" cxnId="{86EE3D21-D47D-4AC1-A41F-A20975CCF85A}">
      <dgm:prSet/>
      <dgm:spPr/>
      <dgm:t>
        <a:bodyPr/>
        <a:lstStyle/>
        <a:p>
          <a:endParaRPr lang="en-ZA" sz="1800">
            <a:solidFill>
              <a:schemeClr val="tx1"/>
            </a:solidFill>
            <a:latin typeface="Arial Narrow" panose="020B0606020202030204" pitchFamily="34" charset="0"/>
          </a:endParaRPr>
        </a:p>
      </dgm:t>
    </dgm:pt>
    <dgm:pt modelId="{E034AFEA-03EA-4553-AD1C-566EEDD816D5}">
      <dgm:prSet phldrT="[Text]" custT="1"/>
      <dgm:spPr/>
      <dgm:t>
        <a:bodyPr/>
        <a:lstStyle/>
        <a:p>
          <a:r>
            <a:rPr lang="en-ZA" sz="1800" dirty="0" smtClean="0">
              <a:solidFill>
                <a:schemeClr val="tx1"/>
              </a:solidFill>
              <a:latin typeface="Arial Narrow" panose="020B0606020202030204" pitchFamily="34" charset="0"/>
            </a:rPr>
            <a:t>-IGR arrangements vertically and horizontally with provinces and municipalities</a:t>
          </a:r>
        </a:p>
        <a:p>
          <a:r>
            <a:rPr lang="en-ZA" sz="1800" dirty="0" smtClean="0">
              <a:solidFill>
                <a:schemeClr val="tx1"/>
              </a:solidFill>
              <a:latin typeface="Arial Narrow" panose="020B0606020202030204" pitchFamily="34" charset="0"/>
            </a:rPr>
            <a:t>(</a:t>
          </a:r>
          <a:r>
            <a:rPr lang="en-ZA" sz="1800" b="1" i="1" dirty="0" smtClean="0">
              <a:solidFill>
                <a:schemeClr val="tx1"/>
              </a:solidFill>
              <a:latin typeface="Arial Narrow" panose="020B0606020202030204" pitchFamily="34" charset="0"/>
            </a:rPr>
            <a:t>Note: High-Level working session 24 and 25 October 2017)</a:t>
          </a:r>
        </a:p>
        <a:p>
          <a:endParaRPr lang="en-ZA" sz="1800" dirty="0">
            <a:solidFill>
              <a:schemeClr val="tx1"/>
            </a:solidFill>
            <a:latin typeface="Arial Narrow" panose="020B0606020202030204" pitchFamily="34" charset="0"/>
          </a:endParaRPr>
        </a:p>
      </dgm:t>
    </dgm:pt>
    <dgm:pt modelId="{D55C3D76-6C76-417A-97FC-039194080402}" type="parTrans" cxnId="{C9C33A12-B135-4C8C-9049-7858943763DD}">
      <dgm:prSet/>
      <dgm:spPr/>
      <dgm:t>
        <a:bodyPr/>
        <a:lstStyle/>
        <a:p>
          <a:endParaRPr lang="en-ZA" sz="1800">
            <a:solidFill>
              <a:schemeClr val="tx1"/>
            </a:solidFill>
            <a:latin typeface="Arial Narrow" panose="020B0606020202030204" pitchFamily="34" charset="0"/>
          </a:endParaRPr>
        </a:p>
      </dgm:t>
    </dgm:pt>
    <dgm:pt modelId="{52644E0E-9558-47ED-99C3-613C6AAD8E56}" type="sibTrans" cxnId="{C9C33A12-B135-4C8C-9049-7858943763DD}">
      <dgm:prSet/>
      <dgm:spPr/>
      <dgm:t>
        <a:bodyPr/>
        <a:lstStyle/>
        <a:p>
          <a:endParaRPr lang="en-ZA" sz="1800">
            <a:solidFill>
              <a:schemeClr val="tx1"/>
            </a:solidFill>
            <a:latin typeface="Arial Narrow" panose="020B0606020202030204" pitchFamily="34" charset="0"/>
          </a:endParaRPr>
        </a:p>
      </dgm:t>
    </dgm:pt>
    <dgm:pt modelId="{756450A3-30A8-45C7-A5C4-C26B72D8880D}">
      <dgm:prSet phldrT="[Text]" custT="1"/>
      <dgm:spPr/>
      <dgm:t>
        <a:bodyPr/>
        <a:lstStyle/>
        <a:p>
          <a:r>
            <a:rPr lang="en-ZA" sz="1800" dirty="0" smtClean="0">
              <a:solidFill>
                <a:schemeClr val="tx1"/>
              </a:solidFill>
              <a:latin typeface="Arial Narrow" panose="020B0606020202030204" pitchFamily="34" charset="0"/>
            </a:rPr>
            <a:t>-Work is underway to finalise IGR and IPs with municipalities and provinces for specific focus on Mining Towns and mining companies </a:t>
          </a:r>
        </a:p>
        <a:p>
          <a:r>
            <a:rPr lang="en-ZA" sz="1800" b="1" i="1" dirty="0" smtClean="0">
              <a:solidFill>
                <a:schemeClr val="tx1"/>
              </a:solidFill>
              <a:latin typeface="Arial Narrow" panose="020B0606020202030204" pitchFamily="34" charset="0"/>
            </a:rPr>
            <a:t>(Note: High-Level working session 24 and 25 October 2017)</a:t>
          </a:r>
          <a:endParaRPr lang="en-ZA" sz="1800" b="1" i="1" dirty="0">
            <a:solidFill>
              <a:schemeClr val="tx1"/>
            </a:solidFill>
            <a:latin typeface="Arial Narrow" panose="020B0606020202030204" pitchFamily="34" charset="0"/>
          </a:endParaRPr>
        </a:p>
      </dgm:t>
    </dgm:pt>
    <dgm:pt modelId="{F2E714BB-2273-4DF8-9909-C251EA41B201}" type="parTrans" cxnId="{F650B515-242F-4223-A73D-4C8F5BFE348B}">
      <dgm:prSet/>
      <dgm:spPr/>
      <dgm:t>
        <a:bodyPr/>
        <a:lstStyle/>
        <a:p>
          <a:endParaRPr lang="en-ZA" sz="1800">
            <a:solidFill>
              <a:schemeClr val="tx1"/>
            </a:solidFill>
          </a:endParaRPr>
        </a:p>
      </dgm:t>
    </dgm:pt>
    <dgm:pt modelId="{BF4A9BE7-C1EA-48BB-A2DC-93207E8639CE}" type="sibTrans" cxnId="{F650B515-242F-4223-A73D-4C8F5BFE348B}">
      <dgm:prSet/>
      <dgm:spPr/>
      <dgm:t>
        <a:bodyPr/>
        <a:lstStyle/>
        <a:p>
          <a:endParaRPr lang="en-ZA" sz="1800">
            <a:solidFill>
              <a:schemeClr val="tx1"/>
            </a:solidFill>
          </a:endParaRPr>
        </a:p>
      </dgm:t>
    </dgm:pt>
    <dgm:pt modelId="{691FB7AF-B04C-4E89-B410-DEB75B99AA15}">
      <dgm:prSet phldrT="[Text]" custT="1"/>
      <dgm:spPr/>
      <dgm:t>
        <a:bodyPr/>
        <a:lstStyle/>
        <a:p>
          <a:r>
            <a:rPr lang="en-ZA" sz="1800" dirty="0" smtClean="0">
              <a:solidFill>
                <a:schemeClr val="tx1"/>
              </a:solidFill>
              <a:latin typeface="Arial Narrow" panose="020B0606020202030204" pitchFamily="34" charset="0"/>
            </a:rPr>
            <a:t>-Area-based strategies &amp; spatial transformation plans to be completed in 2017/18. </a:t>
          </a:r>
        </a:p>
        <a:p>
          <a:r>
            <a:rPr lang="en-ZA" sz="1800" dirty="0" smtClean="0">
              <a:solidFill>
                <a:schemeClr val="tx1"/>
              </a:solidFill>
              <a:latin typeface="Arial Narrow" panose="020B0606020202030204" pitchFamily="34" charset="0"/>
            </a:rPr>
            <a:t>- Gauteng Strategy for the Mines in the West Rand is being finalised </a:t>
          </a:r>
          <a:endParaRPr lang="en-ZA" sz="1800" dirty="0">
            <a:solidFill>
              <a:schemeClr val="tx1"/>
            </a:solidFill>
            <a:latin typeface="Arial Narrow" panose="020B0606020202030204" pitchFamily="34" charset="0"/>
          </a:endParaRPr>
        </a:p>
      </dgm:t>
    </dgm:pt>
    <dgm:pt modelId="{4EC9B2C2-FCDC-4901-96E3-F123B0FBA5A8}" type="parTrans" cxnId="{9913C5F0-4659-4A57-B4E6-6983AC3C4D3D}">
      <dgm:prSet/>
      <dgm:spPr/>
      <dgm:t>
        <a:bodyPr/>
        <a:lstStyle/>
        <a:p>
          <a:endParaRPr lang="en-ZA" sz="1800">
            <a:solidFill>
              <a:schemeClr val="tx1"/>
            </a:solidFill>
          </a:endParaRPr>
        </a:p>
      </dgm:t>
    </dgm:pt>
    <dgm:pt modelId="{AC281B09-EF3D-4867-8C57-C93A32AE3D48}" type="sibTrans" cxnId="{9913C5F0-4659-4A57-B4E6-6983AC3C4D3D}">
      <dgm:prSet/>
      <dgm:spPr/>
      <dgm:t>
        <a:bodyPr/>
        <a:lstStyle/>
        <a:p>
          <a:endParaRPr lang="en-ZA" sz="1800">
            <a:solidFill>
              <a:schemeClr val="tx1"/>
            </a:solidFill>
          </a:endParaRPr>
        </a:p>
      </dgm:t>
    </dgm:pt>
    <dgm:pt modelId="{1C79D081-D8D1-47A1-8407-8975FBB32FCF}" type="pres">
      <dgm:prSet presAssocID="{9C0C89D3-9FCB-4501-B5B3-AAB236C29BDD}" presName="vert0" presStyleCnt="0">
        <dgm:presLayoutVars>
          <dgm:dir/>
          <dgm:animOne val="branch"/>
          <dgm:animLvl val="lvl"/>
        </dgm:presLayoutVars>
      </dgm:prSet>
      <dgm:spPr/>
      <dgm:t>
        <a:bodyPr/>
        <a:lstStyle/>
        <a:p>
          <a:endParaRPr lang="en-ZA"/>
        </a:p>
      </dgm:t>
    </dgm:pt>
    <dgm:pt modelId="{0636DFEC-4186-47D9-997D-C79156F8B581}" type="pres">
      <dgm:prSet presAssocID="{E09F704F-FEB5-43C2-8DC0-45160DC07541}" presName="thickLine" presStyleLbl="alignNode1" presStyleIdx="0" presStyleCnt="2"/>
      <dgm:spPr/>
      <dgm:t>
        <a:bodyPr/>
        <a:lstStyle/>
        <a:p>
          <a:endParaRPr lang="en-ZA"/>
        </a:p>
      </dgm:t>
    </dgm:pt>
    <dgm:pt modelId="{A94FC912-EF6A-47C9-A5E7-4366F1816CAF}" type="pres">
      <dgm:prSet presAssocID="{E09F704F-FEB5-43C2-8DC0-45160DC07541}" presName="horz1" presStyleCnt="0"/>
      <dgm:spPr/>
      <dgm:t>
        <a:bodyPr/>
        <a:lstStyle/>
        <a:p>
          <a:endParaRPr lang="en-ZA"/>
        </a:p>
      </dgm:t>
    </dgm:pt>
    <dgm:pt modelId="{4F41B4B0-B381-4B65-9324-F9D03C78C03C}" type="pres">
      <dgm:prSet presAssocID="{E09F704F-FEB5-43C2-8DC0-45160DC07541}" presName="tx1" presStyleLbl="revTx" presStyleIdx="0" presStyleCnt="6"/>
      <dgm:spPr/>
      <dgm:t>
        <a:bodyPr/>
        <a:lstStyle/>
        <a:p>
          <a:endParaRPr lang="en-ZA"/>
        </a:p>
      </dgm:t>
    </dgm:pt>
    <dgm:pt modelId="{4ED89386-C818-40A8-A72D-4DBC3581DE5A}" type="pres">
      <dgm:prSet presAssocID="{E09F704F-FEB5-43C2-8DC0-45160DC07541}" presName="vert1" presStyleCnt="0"/>
      <dgm:spPr/>
      <dgm:t>
        <a:bodyPr/>
        <a:lstStyle/>
        <a:p>
          <a:endParaRPr lang="en-ZA"/>
        </a:p>
      </dgm:t>
    </dgm:pt>
    <dgm:pt modelId="{964AD8F3-6FBF-4EC1-ADE3-B4A214FA0002}" type="pres">
      <dgm:prSet presAssocID="{DEAA43A9-CB2A-44A7-A885-53AF36FD9399}" presName="vertSpace2a" presStyleCnt="0"/>
      <dgm:spPr/>
      <dgm:t>
        <a:bodyPr/>
        <a:lstStyle/>
        <a:p>
          <a:endParaRPr lang="en-ZA"/>
        </a:p>
      </dgm:t>
    </dgm:pt>
    <dgm:pt modelId="{B8F5F9DD-6187-4C8A-96EF-FC04B07CFD0E}" type="pres">
      <dgm:prSet presAssocID="{DEAA43A9-CB2A-44A7-A885-53AF36FD9399}" presName="horz2" presStyleCnt="0"/>
      <dgm:spPr/>
      <dgm:t>
        <a:bodyPr/>
        <a:lstStyle/>
        <a:p>
          <a:endParaRPr lang="en-ZA"/>
        </a:p>
      </dgm:t>
    </dgm:pt>
    <dgm:pt modelId="{F69E680F-680C-484F-BE43-4E17D45CCF86}" type="pres">
      <dgm:prSet presAssocID="{DEAA43A9-CB2A-44A7-A885-53AF36FD9399}" presName="horzSpace2" presStyleCnt="0"/>
      <dgm:spPr/>
      <dgm:t>
        <a:bodyPr/>
        <a:lstStyle/>
        <a:p>
          <a:endParaRPr lang="en-ZA"/>
        </a:p>
      </dgm:t>
    </dgm:pt>
    <dgm:pt modelId="{9611E7A2-4074-4AA0-8F56-D4F6FB92DEFF}" type="pres">
      <dgm:prSet presAssocID="{DEAA43A9-CB2A-44A7-A885-53AF36FD9399}" presName="tx2" presStyleLbl="revTx" presStyleIdx="1" presStyleCnt="6" custScaleY="15992"/>
      <dgm:spPr/>
      <dgm:t>
        <a:bodyPr/>
        <a:lstStyle/>
        <a:p>
          <a:endParaRPr lang="en-ZA"/>
        </a:p>
      </dgm:t>
    </dgm:pt>
    <dgm:pt modelId="{BD688325-3096-4F95-9CA4-D5BED7B90022}" type="pres">
      <dgm:prSet presAssocID="{DEAA43A9-CB2A-44A7-A885-53AF36FD9399}" presName="vert2" presStyleCnt="0"/>
      <dgm:spPr/>
      <dgm:t>
        <a:bodyPr/>
        <a:lstStyle/>
        <a:p>
          <a:endParaRPr lang="en-ZA"/>
        </a:p>
      </dgm:t>
    </dgm:pt>
    <dgm:pt modelId="{6A35BE10-4430-489B-8A72-3C70F9EE8246}" type="pres">
      <dgm:prSet presAssocID="{DEAA43A9-CB2A-44A7-A885-53AF36FD9399}" presName="thinLine2b" presStyleLbl="callout" presStyleIdx="0" presStyleCnt="4"/>
      <dgm:spPr/>
      <dgm:t>
        <a:bodyPr/>
        <a:lstStyle/>
        <a:p>
          <a:endParaRPr lang="en-ZA"/>
        </a:p>
      </dgm:t>
    </dgm:pt>
    <dgm:pt modelId="{DA452F03-39DB-4102-8805-3D253E239EA1}" type="pres">
      <dgm:prSet presAssocID="{DEAA43A9-CB2A-44A7-A885-53AF36FD9399}" presName="vertSpace2b" presStyleCnt="0"/>
      <dgm:spPr/>
      <dgm:t>
        <a:bodyPr/>
        <a:lstStyle/>
        <a:p>
          <a:endParaRPr lang="en-ZA"/>
        </a:p>
      </dgm:t>
    </dgm:pt>
    <dgm:pt modelId="{BE15A0E9-0302-48C0-ACCE-76B56B13EC83}" type="pres">
      <dgm:prSet presAssocID="{53B05A19-F613-4EFE-92E0-C90FD78F2C25}" presName="horz2" presStyleCnt="0"/>
      <dgm:spPr/>
      <dgm:t>
        <a:bodyPr/>
        <a:lstStyle/>
        <a:p>
          <a:endParaRPr lang="en-ZA"/>
        </a:p>
      </dgm:t>
    </dgm:pt>
    <dgm:pt modelId="{C0EF2DD0-B1EF-4EEB-AEBB-26EBB81D2CD7}" type="pres">
      <dgm:prSet presAssocID="{53B05A19-F613-4EFE-92E0-C90FD78F2C25}" presName="horzSpace2" presStyleCnt="0"/>
      <dgm:spPr/>
      <dgm:t>
        <a:bodyPr/>
        <a:lstStyle/>
        <a:p>
          <a:endParaRPr lang="en-ZA"/>
        </a:p>
      </dgm:t>
    </dgm:pt>
    <dgm:pt modelId="{32B7F657-E929-4600-B2C4-E25C31E5A6AE}" type="pres">
      <dgm:prSet presAssocID="{53B05A19-F613-4EFE-92E0-C90FD78F2C25}" presName="tx2" presStyleLbl="revTx" presStyleIdx="2" presStyleCnt="6" custScaleY="9261"/>
      <dgm:spPr/>
      <dgm:t>
        <a:bodyPr/>
        <a:lstStyle/>
        <a:p>
          <a:endParaRPr lang="en-ZA"/>
        </a:p>
      </dgm:t>
    </dgm:pt>
    <dgm:pt modelId="{398C7940-6645-476C-81E8-E13185345488}" type="pres">
      <dgm:prSet presAssocID="{53B05A19-F613-4EFE-92E0-C90FD78F2C25}" presName="vert2" presStyleCnt="0"/>
      <dgm:spPr/>
      <dgm:t>
        <a:bodyPr/>
        <a:lstStyle/>
        <a:p>
          <a:endParaRPr lang="en-ZA"/>
        </a:p>
      </dgm:t>
    </dgm:pt>
    <dgm:pt modelId="{9DF60D69-299F-43DE-9A8C-84F709CEC84F}" type="pres">
      <dgm:prSet presAssocID="{53B05A19-F613-4EFE-92E0-C90FD78F2C25}" presName="thinLine2b" presStyleLbl="callout" presStyleIdx="1" presStyleCnt="4"/>
      <dgm:spPr/>
      <dgm:t>
        <a:bodyPr/>
        <a:lstStyle/>
        <a:p>
          <a:endParaRPr lang="en-ZA"/>
        </a:p>
      </dgm:t>
    </dgm:pt>
    <dgm:pt modelId="{929C381C-5F04-49FF-8617-1F05C3558B7E}" type="pres">
      <dgm:prSet presAssocID="{53B05A19-F613-4EFE-92E0-C90FD78F2C25}" presName="vertSpace2b" presStyleCnt="0"/>
      <dgm:spPr/>
      <dgm:t>
        <a:bodyPr/>
        <a:lstStyle/>
        <a:p>
          <a:endParaRPr lang="en-ZA"/>
        </a:p>
      </dgm:t>
    </dgm:pt>
    <dgm:pt modelId="{732EB094-B801-45AD-8F65-5591712EB68C}" type="pres">
      <dgm:prSet presAssocID="{E034AFEA-03EA-4553-AD1C-566EEDD816D5}" presName="horz2" presStyleCnt="0"/>
      <dgm:spPr/>
      <dgm:t>
        <a:bodyPr/>
        <a:lstStyle/>
        <a:p>
          <a:endParaRPr lang="en-ZA"/>
        </a:p>
      </dgm:t>
    </dgm:pt>
    <dgm:pt modelId="{2C84E602-2C2B-4376-97FD-C4DEF3737EFD}" type="pres">
      <dgm:prSet presAssocID="{E034AFEA-03EA-4553-AD1C-566EEDD816D5}" presName="horzSpace2" presStyleCnt="0"/>
      <dgm:spPr/>
      <dgm:t>
        <a:bodyPr/>
        <a:lstStyle/>
        <a:p>
          <a:endParaRPr lang="en-ZA"/>
        </a:p>
      </dgm:t>
    </dgm:pt>
    <dgm:pt modelId="{FDEE29A6-C5F6-4F97-AAD0-730B6D791878}" type="pres">
      <dgm:prSet presAssocID="{E034AFEA-03EA-4553-AD1C-566EEDD816D5}" presName="tx2" presStyleLbl="revTx" presStyleIdx="3" presStyleCnt="6" custScaleY="20709"/>
      <dgm:spPr/>
      <dgm:t>
        <a:bodyPr/>
        <a:lstStyle/>
        <a:p>
          <a:endParaRPr lang="en-ZA"/>
        </a:p>
      </dgm:t>
    </dgm:pt>
    <dgm:pt modelId="{31743CB4-E833-419B-BB54-3E950C03A2AF}" type="pres">
      <dgm:prSet presAssocID="{E034AFEA-03EA-4553-AD1C-566EEDD816D5}" presName="vert2" presStyleCnt="0"/>
      <dgm:spPr/>
      <dgm:t>
        <a:bodyPr/>
        <a:lstStyle/>
        <a:p>
          <a:endParaRPr lang="en-ZA"/>
        </a:p>
      </dgm:t>
    </dgm:pt>
    <dgm:pt modelId="{641E143F-B39F-4D0D-A393-FC2D2B816A7C}" type="pres">
      <dgm:prSet presAssocID="{E034AFEA-03EA-4553-AD1C-566EEDD816D5}" presName="thinLine2b" presStyleLbl="callout" presStyleIdx="2" presStyleCnt="4"/>
      <dgm:spPr/>
      <dgm:t>
        <a:bodyPr/>
        <a:lstStyle/>
        <a:p>
          <a:endParaRPr lang="en-ZA"/>
        </a:p>
      </dgm:t>
    </dgm:pt>
    <dgm:pt modelId="{01E8F8F9-EF24-4E91-9A09-D52F63353DB7}" type="pres">
      <dgm:prSet presAssocID="{E034AFEA-03EA-4553-AD1C-566EEDD816D5}" presName="vertSpace2b" presStyleCnt="0"/>
      <dgm:spPr/>
      <dgm:t>
        <a:bodyPr/>
        <a:lstStyle/>
        <a:p>
          <a:endParaRPr lang="en-ZA"/>
        </a:p>
      </dgm:t>
    </dgm:pt>
    <dgm:pt modelId="{E2D6E73A-6CA1-44F2-87E9-7AA3890FF3C7}" type="pres">
      <dgm:prSet presAssocID="{756450A3-30A8-45C7-A5C4-C26B72D8880D}" presName="horz2" presStyleCnt="0"/>
      <dgm:spPr/>
      <dgm:t>
        <a:bodyPr/>
        <a:lstStyle/>
        <a:p>
          <a:endParaRPr lang="en-ZA"/>
        </a:p>
      </dgm:t>
    </dgm:pt>
    <dgm:pt modelId="{8EEA0614-8EA7-4343-AC9E-CD1FE594F40A}" type="pres">
      <dgm:prSet presAssocID="{756450A3-30A8-45C7-A5C4-C26B72D8880D}" presName="horzSpace2" presStyleCnt="0"/>
      <dgm:spPr/>
      <dgm:t>
        <a:bodyPr/>
        <a:lstStyle/>
        <a:p>
          <a:endParaRPr lang="en-ZA"/>
        </a:p>
      </dgm:t>
    </dgm:pt>
    <dgm:pt modelId="{A8D891ED-80CA-4439-99B1-A1AE257548EB}" type="pres">
      <dgm:prSet presAssocID="{756450A3-30A8-45C7-A5C4-C26B72D8880D}" presName="tx2" presStyleLbl="revTx" presStyleIdx="4" presStyleCnt="6" custScaleY="26745" custLinFactNeighborX="1434" custLinFactNeighborY="-3097"/>
      <dgm:spPr/>
      <dgm:t>
        <a:bodyPr/>
        <a:lstStyle/>
        <a:p>
          <a:endParaRPr lang="en-ZA"/>
        </a:p>
      </dgm:t>
    </dgm:pt>
    <dgm:pt modelId="{CB633632-4F7B-4C6E-A9C9-960BCDB69071}" type="pres">
      <dgm:prSet presAssocID="{756450A3-30A8-45C7-A5C4-C26B72D8880D}" presName="vert2" presStyleCnt="0"/>
      <dgm:spPr/>
      <dgm:t>
        <a:bodyPr/>
        <a:lstStyle/>
        <a:p>
          <a:endParaRPr lang="en-ZA"/>
        </a:p>
      </dgm:t>
    </dgm:pt>
    <dgm:pt modelId="{775AA1C5-8976-4A36-9EB4-A67DFA9756E7}" type="pres">
      <dgm:prSet presAssocID="{756450A3-30A8-45C7-A5C4-C26B72D8880D}" presName="thinLine2b" presStyleLbl="callout" presStyleIdx="3" presStyleCnt="4" custLinFactY="-100000" custLinFactNeighborX="1795" custLinFactNeighborY="-106024"/>
      <dgm:spPr/>
      <dgm:t>
        <a:bodyPr/>
        <a:lstStyle/>
        <a:p>
          <a:endParaRPr lang="en-ZA"/>
        </a:p>
      </dgm:t>
    </dgm:pt>
    <dgm:pt modelId="{C06E4F55-CA85-4294-B454-BF2BAE89468B}" type="pres">
      <dgm:prSet presAssocID="{756450A3-30A8-45C7-A5C4-C26B72D8880D}" presName="vertSpace2b" presStyleCnt="0"/>
      <dgm:spPr/>
      <dgm:t>
        <a:bodyPr/>
        <a:lstStyle/>
        <a:p>
          <a:endParaRPr lang="en-ZA"/>
        </a:p>
      </dgm:t>
    </dgm:pt>
    <dgm:pt modelId="{D79179F2-84B9-472B-AE96-EE52783365F0}" type="pres">
      <dgm:prSet presAssocID="{691FB7AF-B04C-4E89-B410-DEB75B99AA15}" presName="thickLine" presStyleLbl="alignNode1" presStyleIdx="1" presStyleCnt="2"/>
      <dgm:spPr>
        <a:ln>
          <a:noFill/>
        </a:ln>
      </dgm:spPr>
      <dgm:t>
        <a:bodyPr/>
        <a:lstStyle/>
        <a:p>
          <a:endParaRPr lang="en-ZA"/>
        </a:p>
      </dgm:t>
    </dgm:pt>
    <dgm:pt modelId="{08513F0D-D062-472B-AFCF-06AFB0D5E525}" type="pres">
      <dgm:prSet presAssocID="{691FB7AF-B04C-4E89-B410-DEB75B99AA15}" presName="horz1" presStyleCnt="0"/>
      <dgm:spPr/>
      <dgm:t>
        <a:bodyPr/>
        <a:lstStyle/>
        <a:p>
          <a:endParaRPr lang="en-ZA"/>
        </a:p>
      </dgm:t>
    </dgm:pt>
    <dgm:pt modelId="{22D9A27B-801B-4751-8769-F250308B8E75}" type="pres">
      <dgm:prSet presAssocID="{691FB7AF-B04C-4E89-B410-DEB75B99AA15}" presName="tx1" presStyleLbl="revTx" presStyleIdx="5" presStyleCnt="6" custScaleX="395515" custScaleY="20305" custLinFactX="5901" custLinFactNeighborX="100000" custLinFactNeighborY="-10219"/>
      <dgm:spPr/>
      <dgm:t>
        <a:bodyPr/>
        <a:lstStyle/>
        <a:p>
          <a:endParaRPr lang="en-ZA"/>
        </a:p>
      </dgm:t>
    </dgm:pt>
    <dgm:pt modelId="{C8CE2877-D715-4BAC-9E4D-1A17EC953DC0}" type="pres">
      <dgm:prSet presAssocID="{691FB7AF-B04C-4E89-B410-DEB75B99AA15}" presName="vert1" presStyleCnt="0"/>
      <dgm:spPr/>
      <dgm:t>
        <a:bodyPr/>
        <a:lstStyle/>
        <a:p>
          <a:endParaRPr lang="en-ZA"/>
        </a:p>
      </dgm:t>
    </dgm:pt>
  </dgm:ptLst>
  <dgm:cxnLst>
    <dgm:cxn modelId="{42D4B0FB-76E6-45E8-8F58-DB04B7C40EE7}" type="presOf" srcId="{691FB7AF-B04C-4E89-B410-DEB75B99AA15}" destId="{22D9A27B-801B-4751-8769-F250308B8E75}" srcOrd="0" destOrd="0" presId="urn:microsoft.com/office/officeart/2008/layout/LinedList"/>
    <dgm:cxn modelId="{1A2F5823-9965-490D-B9C4-80EE009C3EA1}" srcId="{E09F704F-FEB5-43C2-8DC0-45160DC07541}" destId="{DEAA43A9-CB2A-44A7-A885-53AF36FD9399}" srcOrd="0" destOrd="0" parTransId="{24C2E5CE-6F08-4066-81F3-56642AD360B6}" sibTransId="{67A8C312-58E7-474E-979E-ECA82591FF48}"/>
    <dgm:cxn modelId="{689AA079-A99B-40D2-8A13-13F238ADE123}" type="presOf" srcId="{E09F704F-FEB5-43C2-8DC0-45160DC07541}" destId="{4F41B4B0-B381-4B65-9324-F9D03C78C03C}" srcOrd="0" destOrd="0" presId="urn:microsoft.com/office/officeart/2008/layout/LinedList"/>
    <dgm:cxn modelId="{8950E3EC-220E-4002-B78D-D02A914B843A}" type="presOf" srcId="{53B05A19-F613-4EFE-92E0-C90FD78F2C25}" destId="{32B7F657-E929-4600-B2C4-E25C31E5A6AE}" srcOrd="0" destOrd="0" presId="urn:microsoft.com/office/officeart/2008/layout/LinedList"/>
    <dgm:cxn modelId="{F650B515-242F-4223-A73D-4C8F5BFE348B}" srcId="{E09F704F-FEB5-43C2-8DC0-45160DC07541}" destId="{756450A3-30A8-45C7-A5C4-C26B72D8880D}" srcOrd="3" destOrd="0" parTransId="{F2E714BB-2273-4DF8-9909-C251EA41B201}" sibTransId="{BF4A9BE7-C1EA-48BB-A2DC-93207E8639CE}"/>
    <dgm:cxn modelId="{F7D5E658-7CE1-4357-B5E1-FC48F37EC6F9}" type="presOf" srcId="{9C0C89D3-9FCB-4501-B5B3-AAB236C29BDD}" destId="{1C79D081-D8D1-47A1-8407-8975FBB32FCF}" srcOrd="0" destOrd="0" presId="urn:microsoft.com/office/officeart/2008/layout/LinedList"/>
    <dgm:cxn modelId="{0A3605D2-3EBC-4E32-94A1-4C9848D7C6B8}" type="presOf" srcId="{756450A3-30A8-45C7-A5C4-C26B72D8880D}" destId="{A8D891ED-80CA-4439-99B1-A1AE257548EB}" srcOrd="0" destOrd="0" presId="urn:microsoft.com/office/officeart/2008/layout/LinedList"/>
    <dgm:cxn modelId="{9913C5F0-4659-4A57-B4E6-6983AC3C4D3D}" srcId="{9C0C89D3-9FCB-4501-B5B3-AAB236C29BDD}" destId="{691FB7AF-B04C-4E89-B410-DEB75B99AA15}" srcOrd="1" destOrd="0" parTransId="{4EC9B2C2-FCDC-4901-96E3-F123B0FBA5A8}" sibTransId="{AC281B09-EF3D-4867-8C57-C93A32AE3D48}"/>
    <dgm:cxn modelId="{DAB0A367-7279-4109-A6E3-A7B1DFDC35FF}" srcId="{9C0C89D3-9FCB-4501-B5B3-AAB236C29BDD}" destId="{E09F704F-FEB5-43C2-8DC0-45160DC07541}" srcOrd="0" destOrd="0" parTransId="{ACBD3C7C-BD5C-465C-AEDD-D81D48FDD35D}" sibTransId="{F14C1EA6-4186-4137-AD4B-FE9B84FD54F0}"/>
    <dgm:cxn modelId="{C9C33A12-B135-4C8C-9049-7858943763DD}" srcId="{E09F704F-FEB5-43C2-8DC0-45160DC07541}" destId="{E034AFEA-03EA-4553-AD1C-566EEDD816D5}" srcOrd="2" destOrd="0" parTransId="{D55C3D76-6C76-417A-97FC-039194080402}" sibTransId="{52644E0E-9558-47ED-99C3-613C6AAD8E56}"/>
    <dgm:cxn modelId="{FB70F5BF-3DEA-4BA7-8079-C9A6F3C18FF5}" type="presOf" srcId="{E034AFEA-03EA-4553-AD1C-566EEDD816D5}" destId="{FDEE29A6-C5F6-4F97-AAD0-730B6D791878}" srcOrd="0" destOrd="0" presId="urn:microsoft.com/office/officeart/2008/layout/LinedList"/>
    <dgm:cxn modelId="{61EB74F4-D68E-48B2-9E6F-99B00B0F3266}" type="presOf" srcId="{DEAA43A9-CB2A-44A7-A885-53AF36FD9399}" destId="{9611E7A2-4074-4AA0-8F56-D4F6FB92DEFF}" srcOrd="0" destOrd="0" presId="urn:microsoft.com/office/officeart/2008/layout/LinedList"/>
    <dgm:cxn modelId="{86EE3D21-D47D-4AC1-A41F-A20975CCF85A}" srcId="{E09F704F-FEB5-43C2-8DC0-45160DC07541}" destId="{53B05A19-F613-4EFE-92E0-C90FD78F2C25}" srcOrd="1" destOrd="0" parTransId="{DC5A844D-4FC3-4085-9F9B-4251E53B528C}" sibTransId="{857488B8-3089-4A0F-B542-D7F7F9D86938}"/>
    <dgm:cxn modelId="{1D6EEF7C-DBA3-4BFA-8F0D-A1304922AB08}" type="presParOf" srcId="{1C79D081-D8D1-47A1-8407-8975FBB32FCF}" destId="{0636DFEC-4186-47D9-997D-C79156F8B581}" srcOrd="0" destOrd="0" presId="urn:microsoft.com/office/officeart/2008/layout/LinedList"/>
    <dgm:cxn modelId="{A496EBC3-F64F-4AAF-AA8C-3FEF40C646EF}" type="presParOf" srcId="{1C79D081-D8D1-47A1-8407-8975FBB32FCF}" destId="{A94FC912-EF6A-47C9-A5E7-4366F1816CAF}" srcOrd="1" destOrd="0" presId="urn:microsoft.com/office/officeart/2008/layout/LinedList"/>
    <dgm:cxn modelId="{02870BE2-05A8-422B-B72D-2A8E73934D42}" type="presParOf" srcId="{A94FC912-EF6A-47C9-A5E7-4366F1816CAF}" destId="{4F41B4B0-B381-4B65-9324-F9D03C78C03C}" srcOrd="0" destOrd="0" presId="urn:microsoft.com/office/officeart/2008/layout/LinedList"/>
    <dgm:cxn modelId="{6BA2A107-B3C1-4618-9D1B-DC9AC16448C2}" type="presParOf" srcId="{A94FC912-EF6A-47C9-A5E7-4366F1816CAF}" destId="{4ED89386-C818-40A8-A72D-4DBC3581DE5A}" srcOrd="1" destOrd="0" presId="urn:microsoft.com/office/officeart/2008/layout/LinedList"/>
    <dgm:cxn modelId="{6484AF74-F5B7-4859-9B27-548897F04AA5}" type="presParOf" srcId="{4ED89386-C818-40A8-A72D-4DBC3581DE5A}" destId="{964AD8F3-6FBF-4EC1-ADE3-B4A214FA0002}" srcOrd="0" destOrd="0" presId="urn:microsoft.com/office/officeart/2008/layout/LinedList"/>
    <dgm:cxn modelId="{0A35B16D-5905-44E0-861A-9C3EF3BE0005}" type="presParOf" srcId="{4ED89386-C818-40A8-A72D-4DBC3581DE5A}" destId="{B8F5F9DD-6187-4C8A-96EF-FC04B07CFD0E}" srcOrd="1" destOrd="0" presId="urn:microsoft.com/office/officeart/2008/layout/LinedList"/>
    <dgm:cxn modelId="{93472756-72D4-450A-9D96-0C02A0074C3E}" type="presParOf" srcId="{B8F5F9DD-6187-4C8A-96EF-FC04B07CFD0E}" destId="{F69E680F-680C-484F-BE43-4E17D45CCF86}" srcOrd="0" destOrd="0" presId="urn:microsoft.com/office/officeart/2008/layout/LinedList"/>
    <dgm:cxn modelId="{4CF8EED1-D77E-4BE3-A67F-E2462D986550}" type="presParOf" srcId="{B8F5F9DD-6187-4C8A-96EF-FC04B07CFD0E}" destId="{9611E7A2-4074-4AA0-8F56-D4F6FB92DEFF}" srcOrd="1" destOrd="0" presId="urn:microsoft.com/office/officeart/2008/layout/LinedList"/>
    <dgm:cxn modelId="{211CBCDE-F0EC-4D47-985A-B48EA5D6A712}" type="presParOf" srcId="{B8F5F9DD-6187-4C8A-96EF-FC04B07CFD0E}" destId="{BD688325-3096-4F95-9CA4-D5BED7B90022}" srcOrd="2" destOrd="0" presId="urn:microsoft.com/office/officeart/2008/layout/LinedList"/>
    <dgm:cxn modelId="{E8E2E459-BDDB-4149-A67A-81DA1D3E9A0E}" type="presParOf" srcId="{4ED89386-C818-40A8-A72D-4DBC3581DE5A}" destId="{6A35BE10-4430-489B-8A72-3C70F9EE8246}" srcOrd="2" destOrd="0" presId="urn:microsoft.com/office/officeart/2008/layout/LinedList"/>
    <dgm:cxn modelId="{5BAD0FAA-1D88-49D8-8FD2-BB69501AEF9D}" type="presParOf" srcId="{4ED89386-C818-40A8-A72D-4DBC3581DE5A}" destId="{DA452F03-39DB-4102-8805-3D253E239EA1}" srcOrd="3" destOrd="0" presId="urn:microsoft.com/office/officeart/2008/layout/LinedList"/>
    <dgm:cxn modelId="{50C4E108-1788-4116-A363-00D04ADC37EB}" type="presParOf" srcId="{4ED89386-C818-40A8-A72D-4DBC3581DE5A}" destId="{BE15A0E9-0302-48C0-ACCE-76B56B13EC83}" srcOrd="4" destOrd="0" presId="urn:microsoft.com/office/officeart/2008/layout/LinedList"/>
    <dgm:cxn modelId="{48BFADCC-509C-443D-981C-A5E3DE087D72}" type="presParOf" srcId="{BE15A0E9-0302-48C0-ACCE-76B56B13EC83}" destId="{C0EF2DD0-B1EF-4EEB-AEBB-26EBB81D2CD7}" srcOrd="0" destOrd="0" presId="urn:microsoft.com/office/officeart/2008/layout/LinedList"/>
    <dgm:cxn modelId="{77C6F831-17CF-4A9B-9777-D08B8DF8B644}" type="presParOf" srcId="{BE15A0E9-0302-48C0-ACCE-76B56B13EC83}" destId="{32B7F657-E929-4600-B2C4-E25C31E5A6AE}" srcOrd="1" destOrd="0" presId="urn:microsoft.com/office/officeart/2008/layout/LinedList"/>
    <dgm:cxn modelId="{98062777-AE71-4833-9D65-66B59C779E56}" type="presParOf" srcId="{BE15A0E9-0302-48C0-ACCE-76B56B13EC83}" destId="{398C7940-6645-476C-81E8-E13185345488}" srcOrd="2" destOrd="0" presId="urn:microsoft.com/office/officeart/2008/layout/LinedList"/>
    <dgm:cxn modelId="{604E47F9-FAF7-4A4A-9E6E-E4BE585F318E}" type="presParOf" srcId="{4ED89386-C818-40A8-A72D-4DBC3581DE5A}" destId="{9DF60D69-299F-43DE-9A8C-84F709CEC84F}" srcOrd="5" destOrd="0" presId="urn:microsoft.com/office/officeart/2008/layout/LinedList"/>
    <dgm:cxn modelId="{FDB6C511-4290-44ED-8ED2-16DA46F303B8}" type="presParOf" srcId="{4ED89386-C818-40A8-A72D-4DBC3581DE5A}" destId="{929C381C-5F04-49FF-8617-1F05C3558B7E}" srcOrd="6" destOrd="0" presId="urn:microsoft.com/office/officeart/2008/layout/LinedList"/>
    <dgm:cxn modelId="{F2312BA3-31DE-4227-BF75-6EA0A01A4824}" type="presParOf" srcId="{4ED89386-C818-40A8-A72D-4DBC3581DE5A}" destId="{732EB094-B801-45AD-8F65-5591712EB68C}" srcOrd="7" destOrd="0" presId="urn:microsoft.com/office/officeart/2008/layout/LinedList"/>
    <dgm:cxn modelId="{6269C3FD-7D87-474D-B115-C1C44266C4BD}" type="presParOf" srcId="{732EB094-B801-45AD-8F65-5591712EB68C}" destId="{2C84E602-2C2B-4376-97FD-C4DEF3737EFD}" srcOrd="0" destOrd="0" presId="urn:microsoft.com/office/officeart/2008/layout/LinedList"/>
    <dgm:cxn modelId="{03DD5863-371B-4C21-867C-5266D8473F4F}" type="presParOf" srcId="{732EB094-B801-45AD-8F65-5591712EB68C}" destId="{FDEE29A6-C5F6-4F97-AAD0-730B6D791878}" srcOrd="1" destOrd="0" presId="urn:microsoft.com/office/officeart/2008/layout/LinedList"/>
    <dgm:cxn modelId="{D0326A1B-3CA4-4DF8-8E8F-626806BAD3D3}" type="presParOf" srcId="{732EB094-B801-45AD-8F65-5591712EB68C}" destId="{31743CB4-E833-419B-BB54-3E950C03A2AF}" srcOrd="2" destOrd="0" presId="urn:microsoft.com/office/officeart/2008/layout/LinedList"/>
    <dgm:cxn modelId="{87609842-4128-40AA-9497-C3E6F1EFFA15}" type="presParOf" srcId="{4ED89386-C818-40A8-A72D-4DBC3581DE5A}" destId="{641E143F-B39F-4D0D-A393-FC2D2B816A7C}" srcOrd="8" destOrd="0" presId="urn:microsoft.com/office/officeart/2008/layout/LinedList"/>
    <dgm:cxn modelId="{8AC4BA94-83D6-43F4-A148-735C0C375DE2}" type="presParOf" srcId="{4ED89386-C818-40A8-A72D-4DBC3581DE5A}" destId="{01E8F8F9-EF24-4E91-9A09-D52F63353DB7}" srcOrd="9" destOrd="0" presId="urn:microsoft.com/office/officeart/2008/layout/LinedList"/>
    <dgm:cxn modelId="{C318AB17-82A2-475D-A020-A3B6EA09DD95}" type="presParOf" srcId="{4ED89386-C818-40A8-A72D-4DBC3581DE5A}" destId="{E2D6E73A-6CA1-44F2-87E9-7AA3890FF3C7}" srcOrd="10" destOrd="0" presId="urn:microsoft.com/office/officeart/2008/layout/LinedList"/>
    <dgm:cxn modelId="{EEA43B2D-05D6-4638-9F63-5CEF84B0AD23}" type="presParOf" srcId="{E2D6E73A-6CA1-44F2-87E9-7AA3890FF3C7}" destId="{8EEA0614-8EA7-4343-AC9E-CD1FE594F40A}" srcOrd="0" destOrd="0" presId="urn:microsoft.com/office/officeart/2008/layout/LinedList"/>
    <dgm:cxn modelId="{789FC316-45E8-4E01-B048-1045A6E51CD2}" type="presParOf" srcId="{E2D6E73A-6CA1-44F2-87E9-7AA3890FF3C7}" destId="{A8D891ED-80CA-4439-99B1-A1AE257548EB}" srcOrd="1" destOrd="0" presId="urn:microsoft.com/office/officeart/2008/layout/LinedList"/>
    <dgm:cxn modelId="{4E8F1A03-C5F4-4384-8E10-7E524CF4D342}" type="presParOf" srcId="{E2D6E73A-6CA1-44F2-87E9-7AA3890FF3C7}" destId="{CB633632-4F7B-4C6E-A9C9-960BCDB69071}" srcOrd="2" destOrd="0" presId="urn:microsoft.com/office/officeart/2008/layout/LinedList"/>
    <dgm:cxn modelId="{E87F4289-68A6-44D7-B4B2-2DA034811490}" type="presParOf" srcId="{4ED89386-C818-40A8-A72D-4DBC3581DE5A}" destId="{775AA1C5-8976-4A36-9EB4-A67DFA9756E7}" srcOrd="11" destOrd="0" presId="urn:microsoft.com/office/officeart/2008/layout/LinedList"/>
    <dgm:cxn modelId="{9E4FA9DE-9119-4EC6-9F07-E85152259F8B}" type="presParOf" srcId="{4ED89386-C818-40A8-A72D-4DBC3581DE5A}" destId="{C06E4F55-CA85-4294-B454-BF2BAE89468B}" srcOrd="12" destOrd="0" presId="urn:microsoft.com/office/officeart/2008/layout/LinedList"/>
    <dgm:cxn modelId="{4E5480FE-1680-473B-ADDC-8426C6AB0391}" type="presParOf" srcId="{1C79D081-D8D1-47A1-8407-8975FBB32FCF}" destId="{D79179F2-84B9-472B-AE96-EE52783365F0}" srcOrd="2" destOrd="0" presId="urn:microsoft.com/office/officeart/2008/layout/LinedList"/>
    <dgm:cxn modelId="{E98E2E0D-F2E1-4BC2-B824-CCCC4CAC7AB8}" type="presParOf" srcId="{1C79D081-D8D1-47A1-8407-8975FBB32FCF}" destId="{08513F0D-D062-472B-AFCF-06AFB0D5E525}" srcOrd="3" destOrd="0" presId="urn:microsoft.com/office/officeart/2008/layout/LinedList"/>
    <dgm:cxn modelId="{2C2202C0-EC8E-4845-B28B-F5CE1F5E555A}" type="presParOf" srcId="{08513F0D-D062-472B-AFCF-06AFB0D5E525}" destId="{22D9A27B-801B-4751-8769-F250308B8E75}" srcOrd="0" destOrd="0" presId="urn:microsoft.com/office/officeart/2008/layout/LinedList"/>
    <dgm:cxn modelId="{84810E98-7CFB-4E42-B1D7-6EB073EACAD7}" type="presParOf" srcId="{08513F0D-D062-472B-AFCF-06AFB0D5E525}" destId="{C8CE2877-D715-4BAC-9E4D-1A17EC953DC0}" srcOrd="1"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813B7F-57B6-40FF-A348-C2473AED03EC}" type="doc">
      <dgm:prSet loTypeId="urn:microsoft.com/office/officeart/2005/8/layout/hList6" loCatId="list" qsTypeId="urn:microsoft.com/office/officeart/2005/8/quickstyle/simple1" qsCatId="simple" csTypeId="urn:microsoft.com/office/officeart/2005/8/colors/accent5_4" csCatId="accent5" phldr="1"/>
      <dgm:spPr/>
      <dgm:t>
        <a:bodyPr/>
        <a:lstStyle/>
        <a:p>
          <a:endParaRPr lang="en-ZA"/>
        </a:p>
      </dgm:t>
    </dgm:pt>
    <dgm:pt modelId="{753F3AAD-657C-4227-8B1B-90CAC74B7E9B}">
      <dgm:prSet phldrT="[Text]" custT="1"/>
      <dgm:spPr/>
      <dgm:t>
        <a:bodyPr/>
        <a:lstStyle/>
        <a:p>
          <a:pPr algn="just"/>
          <a:r>
            <a:rPr lang="en-US" sz="2000" b="1" i="0" u="none" dirty="0" smtClean="0">
              <a:solidFill>
                <a:schemeClr val="tx1"/>
              </a:solidFill>
              <a:latin typeface="Arial Narrow" panose="020B0606020202030204" pitchFamily="34" charset="0"/>
            </a:rPr>
            <a:t>PROGRAMME MANAGEMENT </a:t>
          </a:r>
          <a:r>
            <a:rPr lang="en-US" sz="2000" b="1" i="0" dirty="0" smtClean="0">
              <a:latin typeface="Arial Narrow" panose="020B0606020202030204" pitchFamily="34" charset="0"/>
            </a:rPr>
            <a:t>Provide Programme management support to all mining towns, provinces and municipalities</a:t>
          </a:r>
          <a:endParaRPr lang="en-ZA" sz="2000" b="1" i="0" dirty="0">
            <a:latin typeface="Arial Narrow" panose="020B0606020202030204" pitchFamily="34" charset="0"/>
          </a:endParaRPr>
        </a:p>
      </dgm:t>
    </dgm:pt>
    <dgm:pt modelId="{EA5930E5-1108-46A1-9A26-0F1876BDB1A8}" type="parTrans" cxnId="{64F59C9B-759E-495E-B6F3-4FA73325227C}">
      <dgm:prSet/>
      <dgm:spPr/>
      <dgm:t>
        <a:bodyPr/>
        <a:lstStyle/>
        <a:p>
          <a:endParaRPr lang="en-ZA" sz="2000" i="0"/>
        </a:p>
      </dgm:t>
    </dgm:pt>
    <dgm:pt modelId="{DA788888-5B8B-411B-97DF-B368D6DA1815}" type="sibTrans" cxnId="{64F59C9B-759E-495E-B6F3-4FA73325227C}">
      <dgm:prSet/>
      <dgm:spPr/>
      <dgm:t>
        <a:bodyPr/>
        <a:lstStyle/>
        <a:p>
          <a:endParaRPr lang="en-ZA" sz="2000" i="0"/>
        </a:p>
      </dgm:t>
    </dgm:pt>
    <dgm:pt modelId="{1A934CB3-AFBB-418C-9F64-BA397E070741}">
      <dgm:prSet phldrT="[Text]" custT="1"/>
      <dgm:spPr/>
      <dgm:t>
        <a:bodyPr/>
        <a:lstStyle/>
        <a:p>
          <a:pPr algn="just"/>
          <a:r>
            <a:rPr lang="en-US" sz="2000" b="1" i="0" u="none" dirty="0" smtClean="0">
              <a:solidFill>
                <a:schemeClr val="tx1"/>
              </a:solidFill>
              <a:latin typeface="Arial Narrow" panose="020B0606020202030204" pitchFamily="34" charset="0"/>
            </a:rPr>
            <a:t>DEVELOPMENT PLAN</a:t>
          </a:r>
        </a:p>
        <a:p>
          <a:pPr algn="l"/>
          <a:r>
            <a:rPr lang="en-US" sz="2000" b="1" i="0" dirty="0" smtClean="0">
              <a:latin typeface="Arial Narrow" panose="020B0606020202030204" pitchFamily="34" charset="0"/>
            </a:rPr>
            <a:t>Development of the program’s mining town’s development plans (transformation plans)</a:t>
          </a:r>
          <a:endParaRPr lang="en-ZA" sz="2000" b="1" i="0" dirty="0">
            <a:latin typeface="Arial Narrow" panose="020B0606020202030204" pitchFamily="34" charset="0"/>
          </a:endParaRPr>
        </a:p>
      </dgm:t>
    </dgm:pt>
    <dgm:pt modelId="{0650D3F1-159D-4523-8A29-5E68B56320EB}" type="parTrans" cxnId="{756CB498-8654-433A-941F-C67D7EAFDE66}">
      <dgm:prSet/>
      <dgm:spPr/>
      <dgm:t>
        <a:bodyPr/>
        <a:lstStyle/>
        <a:p>
          <a:endParaRPr lang="en-ZA" sz="2000" i="0"/>
        </a:p>
      </dgm:t>
    </dgm:pt>
    <dgm:pt modelId="{532A696C-755E-4E56-ADC5-DD2163E1064B}" type="sibTrans" cxnId="{756CB498-8654-433A-941F-C67D7EAFDE66}">
      <dgm:prSet/>
      <dgm:spPr/>
      <dgm:t>
        <a:bodyPr/>
        <a:lstStyle/>
        <a:p>
          <a:endParaRPr lang="en-ZA" sz="2000" i="0"/>
        </a:p>
      </dgm:t>
    </dgm:pt>
    <dgm:pt modelId="{222F871D-3D2F-4B8B-8546-FDCC74654690}">
      <dgm:prSet phldrT="[Text]" custT="1"/>
      <dgm:spPr/>
      <dgm:t>
        <a:bodyPr/>
        <a:lstStyle/>
        <a:p>
          <a:endParaRPr lang="en-US" sz="2000" b="1" i="0" dirty="0" smtClean="0"/>
        </a:p>
        <a:p>
          <a:r>
            <a:rPr lang="en-US" sz="2000" b="1" i="0" dirty="0" smtClean="0">
              <a:solidFill>
                <a:schemeClr val="tx1"/>
              </a:solidFill>
              <a:latin typeface="Arial Narrow" panose="020B0606020202030204" pitchFamily="34" charset="0"/>
            </a:rPr>
            <a:t>TECHNICAL SUPPORT </a:t>
          </a:r>
        </a:p>
        <a:p>
          <a:r>
            <a:rPr lang="en-US" sz="2000" b="1" i="0" dirty="0" smtClean="0">
              <a:latin typeface="Arial Narrow" panose="020B0606020202030204" pitchFamily="34" charset="0"/>
            </a:rPr>
            <a:t>Provide provincial and project level technical capacity support per province and at the level of each identified mining towns</a:t>
          </a:r>
          <a:endParaRPr lang="en-ZA" sz="2000" b="1" i="0" dirty="0"/>
        </a:p>
      </dgm:t>
    </dgm:pt>
    <dgm:pt modelId="{CC8D464A-8BA3-48A2-97F6-D3F35BFF50E8}" type="parTrans" cxnId="{1957D9E7-6674-43F3-BF33-E76606B9CD8F}">
      <dgm:prSet/>
      <dgm:spPr/>
      <dgm:t>
        <a:bodyPr/>
        <a:lstStyle/>
        <a:p>
          <a:endParaRPr lang="en-ZA" sz="2000" i="0"/>
        </a:p>
      </dgm:t>
    </dgm:pt>
    <dgm:pt modelId="{9AD2A0D7-B3E5-4CAF-8207-D6EF7265D6F8}" type="sibTrans" cxnId="{1957D9E7-6674-43F3-BF33-E76606B9CD8F}">
      <dgm:prSet/>
      <dgm:spPr/>
      <dgm:t>
        <a:bodyPr/>
        <a:lstStyle/>
        <a:p>
          <a:endParaRPr lang="en-ZA" sz="2000" i="0"/>
        </a:p>
      </dgm:t>
    </dgm:pt>
    <dgm:pt modelId="{2B835BF4-C045-42B6-B2FC-82A9C1476869}">
      <dgm:prSet custT="1"/>
      <dgm:spPr/>
      <dgm:t>
        <a:bodyPr/>
        <a:lstStyle/>
        <a:p>
          <a:pPr algn="ctr"/>
          <a:r>
            <a:rPr lang="en-US" sz="2000" b="1" i="0" u="none" dirty="0" smtClean="0">
              <a:solidFill>
                <a:schemeClr val="tx1"/>
              </a:solidFill>
              <a:latin typeface="Arial Narrow" panose="020B0606020202030204" pitchFamily="34" charset="0"/>
            </a:rPr>
            <a:t>SUPPORT TO EXISTING &amp; FUTURE PROJECTS</a:t>
          </a:r>
        </a:p>
        <a:p>
          <a:pPr algn="l"/>
          <a:r>
            <a:rPr lang="en-US" sz="2000" b="1" i="0" dirty="0" smtClean="0">
              <a:latin typeface="Arial Narrow" panose="020B0606020202030204" pitchFamily="34" charset="0"/>
            </a:rPr>
            <a:t>Provide support to both future and to current human settlements projects</a:t>
          </a:r>
          <a:endParaRPr lang="en-GB" sz="2000" b="1" i="0" dirty="0">
            <a:latin typeface="Arial Narrow" panose="020B0606020202030204" pitchFamily="34" charset="0"/>
          </a:endParaRPr>
        </a:p>
      </dgm:t>
    </dgm:pt>
    <dgm:pt modelId="{E7ADC5F4-3C2A-4DAA-8AAA-7F2600159462}" type="parTrans" cxnId="{4A1EF1B7-D06D-4E7C-973B-D6D450D477F2}">
      <dgm:prSet/>
      <dgm:spPr/>
      <dgm:t>
        <a:bodyPr/>
        <a:lstStyle/>
        <a:p>
          <a:endParaRPr lang="en-ZA" sz="2000" i="0"/>
        </a:p>
      </dgm:t>
    </dgm:pt>
    <dgm:pt modelId="{6A4266CC-EB89-4DF9-806F-0CDAD54BA209}" type="sibTrans" cxnId="{4A1EF1B7-D06D-4E7C-973B-D6D450D477F2}">
      <dgm:prSet/>
      <dgm:spPr/>
      <dgm:t>
        <a:bodyPr/>
        <a:lstStyle/>
        <a:p>
          <a:endParaRPr lang="en-ZA" sz="2000" i="0"/>
        </a:p>
      </dgm:t>
    </dgm:pt>
    <dgm:pt modelId="{B0D9E5B2-19FB-4F50-BD06-2B77BE050AF1}" type="pres">
      <dgm:prSet presAssocID="{E9813B7F-57B6-40FF-A348-C2473AED03EC}" presName="Name0" presStyleCnt="0">
        <dgm:presLayoutVars>
          <dgm:dir/>
          <dgm:resizeHandles val="exact"/>
        </dgm:presLayoutVars>
      </dgm:prSet>
      <dgm:spPr/>
      <dgm:t>
        <a:bodyPr/>
        <a:lstStyle/>
        <a:p>
          <a:endParaRPr lang="en-ZA"/>
        </a:p>
      </dgm:t>
    </dgm:pt>
    <dgm:pt modelId="{6EF55A95-F28F-4C0F-9A2A-E6288687BB92}" type="pres">
      <dgm:prSet presAssocID="{753F3AAD-657C-4227-8B1B-90CAC74B7E9B}" presName="node" presStyleLbl="node1" presStyleIdx="0" presStyleCnt="4">
        <dgm:presLayoutVars>
          <dgm:bulletEnabled val="1"/>
        </dgm:presLayoutVars>
      </dgm:prSet>
      <dgm:spPr/>
      <dgm:t>
        <a:bodyPr/>
        <a:lstStyle/>
        <a:p>
          <a:endParaRPr lang="en-ZA"/>
        </a:p>
      </dgm:t>
    </dgm:pt>
    <dgm:pt modelId="{25E2418E-441A-483C-BFB3-6861205E507C}" type="pres">
      <dgm:prSet presAssocID="{DA788888-5B8B-411B-97DF-B368D6DA1815}" presName="sibTrans" presStyleCnt="0"/>
      <dgm:spPr/>
      <dgm:t>
        <a:bodyPr/>
        <a:lstStyle/>
        <a:p>
          <a:endParaRPr lang="en-ZA"/>
        </a:p>
      </dgm:t>
    </dgm:pt>
    <dgm:pt modelId="{5BC17908-0D4F-43D3-A6B8-496529F63C56}" type="pres">
      <dgm:prSet presAssocID="{1A934CB3-AFBB-418C-9F64-BA397E070741}" presName="node" presStyleLbl="node1" presStyleIdx="1" presStyleCnt="4">
        <dgm:presLayoutVars>
          <dgm:bulletEnabled val="1"/>
        </dgm:presLayoutVars>
      </dgm:prSet>
      <dgm:spPr/>
      <dgm:t>
        <a:bodyPr/>
        <a:lstStyle/>
        <a:p>
          <a:endParaRPr lang="en-ZA"/>
        </a:p>
      </dgm:t>
    </dgm:pt>
    <dgm:pt modelId="{469D863C-AD00-423B-8AC8-B92F5F2CF69A}" type="pres">
      <dgm:prSet presAssocID="{532A696C-755E-4E56-ADC5-DD2163E1064B}" presName="sibTrans" presStyleCnt="0"/>
      <dgm:spPr/>
      <dgm:t>
        <a:bodyPr/>
        <a:lstStyle/>
        <a:p>
          <a:endParaRPr lang="en-ZA"/>
        </a:p>
      </dgm:t>
    </dgm:pt>
    <dgm:pt modelId="{1D6DD2F6-14BC-42BD-A831-5E9CE2EDBDFA}" type="pres">
      <dgm:prSet presAssocID="{222F871D-3D2F-4B8B-8546-FDCC74654690}" presName="node" presStyleLbl="node1" presStyleIdx="2" presStyleCnt="4">
        <dgm:presLayoutVars>
          <dgm:bulletEnabled val="1"/>
        </dgm:presLayoutVars>
      </dgm:prSet>
      <dgm:spPr/>
      <dgm:t>
        <a:bodyPr/>
        <a:lstStyle/>
        <a:p>
          <a:endParaRPr lang="en-ZA"/>
        </a:p>
      </dgm:t>
    </dgm:pt>
    <dgm:pt modelId="{2B127428-1F06-4940-9F55-01424E9B65DC}" type="pres">
      <dgm:prSet presAssocID="{9AD2A0D7-B3E5-4CAF-8207-D6EF7265D6F8}" presName="sibTrans" presStyleCnt="0"/>
      <dgm:spPr/>
      <dgm:t>
        <a:bodyPr/>
        <a:lstStyle/>
        <a:p>
          <a:endParaRPr lang="en-ZA"/>
        </a:p>
      </dgm:t>
    </dgm:pt>
    <dgm:pt modelId="{51821A88-38A8-46BD-A5A6-99296DBA52D7}" type="pres">
      <dgm:prSet presAssocID="{2B835BF4-C045-42B6-B2FC-82A9C1476869}" presName="node" presStyleLbl="node1" presStyleIdx="3" presStyleCnt="4">
        <dgm:presLayoutVars>
          <dgm:bulletEnabled val="1"/>
        </dgm:presLayoutVars>
      </dgm:prSet>
      <dgm:spPr/>
      <dgm:t>
        <a:bodyPr/>
        <a:lstStyle/>
        <a:p>
          <a:endParaRPr lang="en-ZA"/>
        </a:p>
      </dgm:t>
    </dgm:pt>
  </dgm:ptLst>
  <dgm:cxnLst>
    <dgm:cxn modelId="{4A1EF1B7-D06D-4E7C-973B-D6D450D477F2}" srcId="{E9813B7F-57B6-40FF-A348-C2473AED03EC}" destId="{2B835BF4-C045-42B6-B2FC-82A9C1476869}" srcOrd="3" destOrd="0" parTransId="{E7ADC5F4-3C2A-4DAA-8AAA-7F2600159462}" sibTransId="{6A4266CC-EB89-4DF9-806F-0CDAD54BA209}"/>
    <dgm:cxn modelId="{756CB498-8654-433A-941F-C67D7EAFDE66}" srcId="{E9813B7F-57B6-40FF-A348-C2473AED03EC}" destId="{1A934CB3-AFBB-418C-9F64-BA397E070741}" srcOrd="1" destOrd="0" parTransId="{0650D3F1-159D-4523-8A29-5E68B56320EB}" sibTransId="{532A696C-755E-4E56-ADC5-DD2163E1064B}"/>
    <dgm:cxn modelId="{F193A915-B11D-439F-9B22-D9A6E1401CE7}" type="presOf" srcId="{2B835BF4-C045-42B6-B2FC-82A9C1476869}" destId="{51821A88-38A8-46BD-A5A6-99296DBA52D7}" srcOrd="0" destOrd="0" presId="urn:microsoft.com/office/officeart/2005/8/layout/hList6"/>
    <dgm:cxn modelId="{55AF4081-8F88-426F-9CCD-F48347553973}" type="presOf" srcId="{E9813B7F-57B6-40FF-A348-C2473AED03EC}" destId="{B0D9E5B2-19FB-4F50-BD06-2B77BE050AF1}" srcOrd="0" destOrd="0" presId="urn:microsoft.com/office/officeart/2005/8/layout/hList6"/>
    <dgm:cxn modelId="{64F59C9B-759E-495E-B6F3-4FA73325227C}" srcId="{E9813B7F-57B6-40FF-A348-C2473AED03EC}" destId="{753F3AAD-657C-4227-8B1B-90CAC74B7E9B}" srcOrd="0" destOrd="0" parTransId="{EA5930E5-1108-46A1-9A26-0F1876BDB1A8}" sibTransId="{DA788888-5B8B-411B-97DF-B368D6DA1815}"/>
    <dgm:cxn modelId="{B9F0CC5D-E31F-469C-AE4E-15104B144874}" type="presOf" srcId="{222F871D-3D2F-4B8B-8546-FDCC74654690}" destId="{1D6DD2F6-14BC-42BD-A831-5E9CE2EDBDFA}" srcOrd="0" destOrd="0" presId="urn:microsoft.com/office/officeart/2005/8/layout/hList6"/>
    <dgm:cxn modelId="{1957D9E7-6674-43F3-BF33-E76606B9CD8F}" srcId="{E9813B7F-57B6-40FF-A348-C2473AED03EC}" destId="{222F871D-3D2F-4B8B-8546-FDCC74654690}" srcOrd="2" destOrd="0" parTransId="{CC8D464A-8BA3-48A2-97F6-D3F35BFF50E8}" sibTransId="{9AD2A0D7-B3E5-4CAF-8207-D6EF7265D6F8}"/>
    <dgm:cxn modelId="{F8EA538A-0D83-4E24-8328-8F158698A3AF}" type="presOf" srcId="{753F3AAD-657C-4227-8B1B-90CAC74B7E9B}" destId="{6EF55A95-F28F-4C0F-9A2A-E6288687BB92}" srcOrd="0" destOrd="0" presId="urn:microsoft.com/office/officeart/2005/8/layout/hList6"/>
    <dgm:cxn modelId="{11123049-B465-4F11-9698-5902D73C35CC}" type="presOf" srcId="{1A934CB3-AFBB-418C-9F64-BA397E070741}" destId="{5BC17908-0D4F-43D3-A6B8-496529F63C56}" srcOrd="0" destOrd="0" presId="urn:microsoft.com/office/officeart/2005/8/layout/hList6"/>
    <dgm:cxn modelId="{A6E8309D-B5DE-4A7D-9021-E37B98BBEB74}" type="presParOf" srcId="{B0D9E5B2-19FB-4F50-BD06-2B77BE050AF1}" destId="{6EF55A95-F28F-4C0F-9A2A-E6288687BB92}" srcOrd="0" destOrd="0" presId="urn:microsoft.com/office/officeart/2005/8/layout/hList6"/>
    <dgm:cxn modelId="{70B90BA2-B014-4E8D-BAD1-EF422B4B4A9B}" type="presParOf" srcId="{B0D9E5B2-19FB-4F50-BD06-2B77BE050AF1}" destId="{25E2418E-441A-483C-BFB3-6861205E507C}" srcOrd="1" destOrd="0" presId="urn:microsoft.com/office/officeart/2005/8/layout/hList6"/>
    <dgm:cxn modelId="{071852E1-32A7-43DA-9CAC-EBB5FCC14E10}" type="presParOf" srcId="{B0D9E5B2-19FB-4F50-BD06-2B77BE050AF1}" destId="{5BC17908-0D4F-43D3-A6B8-496529F63C56}" srcOrd="2" destOrd="0" presId="urn:microsoft.com/office/officeart/2005/8/layout/hList6"/>
    <dgm:cxn modelId="{1888B09B-9553-44BF-8C6D-4212EE7D38A6}" type="presParOf" srcId="{B0D9E5B2-19FB-4F50-BD06-2B77BE050AF1}" destId="{469D863C-AD00-423B-8AC8-B92F5F2CF69A}" srcOrd="3" destOrd="0" presId="urn:microsoft.com/office/officeart/2005/8/layout/hList6"/>
    <dgm:cxn modelId="{F7E0B74B-4C35-4724-8BBA-24724DF86146}" type="presParOf" srcId="{B0D9E5B2-19FB-4F50-BD06-2B77BE050AF1}" destId="{1D6DD2F6-14BC-42BD-A831-5E9CE2EDBDFA}" srcOrd="4" destOrd="0" presId="urn:microsoft.com/office/officeart/2005/8/layout/hList6"/>
    <dgm:cxn modelId="{5C95C31D-DBFD-4C79-99AA-F2BE12AE0548}" type="presParOf" srcId="{B0D9E5B2-19FB-4F50-BD06-2B77BE050AF1}" destId="{2B127428-1F06-4940-9F55-01424E9B65DC}" srcOrd="5" destOrd="0" presId="urn:microsoft.com/office/officeart/2005/8/layout/hList6"/>
    <dgm:cxn modelId="{13C58E06-004A-40CC-B6E0-326E9A1C1AA7}" type="presParOf" srcId="{B0D9E5B2-19FB-4F50-BD06-2B77BE050AF1}" destId="{51821A88-38A8-46BD-A5A6-99296DBA52D7}"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8BA0F86-B970-49FB-AF9D-22B6E0932AA3}" type="doc">
      <dgm:prSet loTypeId="urn:microsoft.com/office/officeart/2005/8/layout/chevron2" loCatId="list" qsTypeId="urn:microsoft.com/office/officeart/2005/8/quickstyle/simple1" qsCatId="simple" csTypeId="urn:microsoft.com/office/officeart/2005/8/colors/accent1_4" csCatId="accent1" phldr="1"/>
      <dgm:spPr/>
      <dgm:t>
        <a:bodyPr/>
        <a:lstStyle/>
        <a:p>
          <a:endParaRPr lang="en-ZA"/>
        </a:p>
      </dgm:t>
    </dgm:pt>
    <dgm:pt modelId="{D5FF2EA0-5A20-4B20-810C-697F073C51A7}">
      <dgm:prSet phldrT="[Text]" custT="1"/>
      <dgm:spPr/>
      <dgm:t>
        <a:bodyPr/>
        <a:lstStyle/>
        <a:p>
          <a:r>
            <a:rPr lang="en-ZA" sz="2400" b="1" dirty="0" smtClean="0">
              <a:solidFill>
                <a:schemeClr val="bg1"/>
              </a:solidFill>
              <a:latin typeface="Arial Narrow" panose="020B0606020202030204" pitchFamily="34" charset="0"/>
            </a:rPr>
            <a:t>DEV PLAN</a:t>
          </a:r>
        </a:p>
        <a:p>
          <a:r>
            <a:rPr lang="en-ZA" sz="2400" b="1" dirty="0" smtClean="0">
              <a:solidFill>
                <a:schemeClr val="bg1"/>
              </a:solidFill>
              <a:latin typeface="Arial Narrow" panose="020B0606020202030204" pitchFamily="34" charset="0"/>
            </a:rPr>
            <a:t>DIAGNOSTIC</a:t>
          </a:r>
        </a:p>
      </dgm:t>
    </dgm:pt>
    <dgm:pt modelId="{24029BCB-5B5A-4474-BC46-F65383A5F3B8}" type="parTrans" cxnId="{D93A79EF-A813-41B6-BF9A-DA10E4C4E2B0}">
      <dgm:prSet/>
      <dgm:spPr/>
      <dgm:t>
        <a:bodyPr/>
        <a:lstStyle/>
        <a:p>
          <a:endParaRPr lang="en-ZA">
            <a:solidFill>
              <a:schemeClr val="tx1"/>
            </a:solidFill>
          </a:endParaRPr>
        </a:p>
      </dgm:t>
    </dgm:pt>
    <dgm:pt modelId="{B7428B53-3877-4C10-A572-29561814584F}" type="sibTrans" cxnId="{D93A79EF-A813-41B6-BF9A-DA10E4C4E2B0}">
      <dgm:prSet/>
      <dgm:spPr/>
      <dgm:t>
        <a:bodyPr/>
        <a:lstStyle/>
        <a:p>
          <a:endParaRPr lang="en-ZA">
            <a:solidFill>
              <a:schemeClr val="tx1"/>
            </a:solidFill>
          </a:endParaRPr>
        </a:p>
      </dgm:t>
    </dgm:pt>
    <dgm:pt modelId="{AF7A6B9C-D2A5-479D-9CAD-C2F0A52984D4}">
      <dgm:prSet phldrT="[Text]" custT="1"/>
      <dgm:spPr/>
      <dgm:t>
        <a:bodyPr/>
        <a:lstStyle/>
        <a:p>
          <a:r>
            <a:rPr lang="en-US" sz="1800" b="1" dirty="0" smtClean="0">
              <a:solidFill>
                <a:schemeClr val="tx1"/>
              </a:solidFill>
              <a:latin typeface="Arial Narrow" panose="020B0606020202030204" pitchFamily="34" charset="0"/>
            </a:rPr>
            <a:t>Diagnostic review of a mining town: Status Quo Review</a:t>
          </a:r>
          <a:endParaRPr lang="en-ZA" sz="1800" b="1" dirty="0">
            <a:solidFill>
              <a:schemeClr val="tx1"/>
            </a:solidFill>
            <a:latin typeface="Arial Narrow" panose="020B0606020202030204" pitchFamily="34" charset="0"/>
          </a:endParaRPr>
        </a:p>
      </dgm:t>
    </dgm:pt>
    <dgm:pt modelId="{9BABF0BD-D729-43CB-8CB4-07C2F3318163}" type="parTrans" cxnId="{55D9B232-27CC-4ED3-A35D-8A68770AEE65}">
      <dgm:prSet/>
      <dgm:spPr/>
      <dgm:t>
        <a:bodyPr/>
        <a:lstStyle/>
        <a:p>
          <a:endParaRPr lang="en-ZA">
            <a:solidFill>
              <a:schemeClr val="tx1"/>
            </a:solidFill>
          </a:endParaRPr>
        </a:p>
      </dgm:t>
    </dgm:pt>
    <dgm:pt modelId="{59E3AB8E-B5D2-4F71-9400-B3143CF88BAF}" type="sibTrans" cxnId="{55D9B232-27CC-4ED3-A35D-8A68770AEE65}">
      <dgm:prSet/>
      <dgm:spPr/>
      <dgm:t>
        <a:bodyPr/>
        <a:lstStyle/>
        <a:p>
          <a:endParaRPr lang="en-ZA">
            <a:solidFill>
              <a:schemeClr val="tx1"/>
            </a:solidFill>
          </a:endParaRPr>
        </a:p>
      </dgm:t>
    </dgm:pt>
    <dgm:pt modelId="{A3DF952F-44E7-44AB-96DE-6C7A41DC7431}">
      <dgm:prSet phldrT="[Text]" custT="1"/>
      <dgm:spPr/>
      <dgm:t>
        <a:bodyPr/>
        <a:lstStyle/>
        <a:p>
          <a:r>
            <a:rPr lang="en-US" sz="1800" b="1" u="sng" dirty="0" smtClean="0">
              <a:solidFill>
                <a:schemeClr val="tx1"/>
              </a:solidFill>
              <a:latin typeface="Arial Narrow" panose="020B0606020202030204" pitchFamily="34" charset="0"/>
            </a:rPr>
            <a:t>Profiling</a:t>
          </a:r>
          <a:r>
            <a:rPr lang="en-US" sz="1800" b="1" dirty="0" smtClean="0">
              <a:solidFill>
                <a:schemeClr val="tx1"/>
              </a:solidFill>
              <a:latin typeface="Arial Narrow" panose="020B0606020202030204" pitchFamily="34" charset="0"/>
            </a:rPr>
            <a:t> the mining town</a:t>
          </a:r>
          <a:endParaRPr lang="en-ZA" sz="1800" b="1" dirty="0">
            <a:solidFill>
              <a:schemeClr val="tx1"/>
            </a:solidFill>
            <a:latin typeface="Arial Narrow" panose="020B0606020202030204" pitchFamily="34" charset="0"/>
          </a:endParaRPr>
        </a:p>
      </dgm:t>
    </dgm:pt>
    <dgm:pt modelId="{FE055763-84CB-4EA0-8019-AFEB12BD23F1}" type="parTrans" cxnId="{1D81C6B4-CBE5-4651-8FB8-7DC47E8A0C80}">
      <dgm:prSet/>
      <dgm:spPr/>
      <dgm:t>
        <a:bodyPr/>
        <a:lstStyle/>
        <a:p>
          <a:endParaRPr lang="en-ZA">
            <a:solidFill>
              <a:schemeClr val="tx1"/>
            </a:solidFill>
          </a:endParaRPr>
        </a:p>
      </dgm:t>
    </dgm:pt>
    <dgm:pt modelId="{F81C55A5-DFA6-4618-8C1A-78CF534D6C47}" type="sibTrans" cxnId="{1D81C6B4-CBE5-4651-8FB8-7DC47E8A0C80}">
      <dgm:prSet/>
      <dgm:spPr/>
      <dgm:t>
        <a:bodyPr/>
        <a:lstStyle/>
        <a:p>
          <a:endParaRPr lang="en-ZA">
            <a:solidFill>
              <a:schemeClr val="tx1"/>
            </a:solidFill>
          </a:endParaRPr>
        </a:p>
      </dgm:t>
    </dgm:pt>
    <dgm:pt modelId="{0D432F23-0CE8-4112-BD0F-23037B6A0368}">
      <dgm:prSet phldrT="[Text]"/>
      <dgm:spPr/>
      <dgm:t>
        <a:bodyPr/>
        <a:lstStyle/>
        <a:p>
          <a:r>
            <a:rPr lang="en-ZA" b="1" dirty="0" smtClean="0">
              <a:solidFill>
                <a:schemeClr val="tx1"/>
              </a:solidFill>
              <a:latin typeface="Arial Narrow" panose="020B0606020202030204" pitchFamily="34" charset="0"/>
            </a:rPr>
            <a:t>DEFINE RESPONSE</a:t>
          </a:r>
          <a:endParaRPr lang="en-ZA" b="1" dirty="0">
            <a:solidFill>
              <a:schemeClr val="tx1"/>
            </a:solidFill>
            <a:latin typeface="Arial Narrow" panose="020B0606020202030204" pitchFamily="34" charset="0"/>
          </a:endParaRPr>
        </a:p>
      </dgm:t>
    </dgm:pt>
    <dgm:pt modelId="{90EBD3EE-6ED6-49C6-9EAF-316C16C6C03A}" type="parTrans" cxnId="{94574523-AFD0-445F-AB97-6A0369EFC2B6}">
      <dgm:prSet/>
      <dgm:spPr/>
      <dgm:t>
        <a:bodyPr/>
        <a:lstStyle/>
        <a:p>
          <a:endParaRPr lang="en-ZA">
            <a:solidFill>
              <a:schemeClr val="tx1"/>
            </a:solidFill>
          </a:endParaRPr>
        </a:p>
      </dgm:t>
    </dgm:pt>
    <dgm:pt modelId="{3D2D6E68-B583-4F67-818D-D68EB74EB3D9}" type="sibTrans" cxnId="{94574523-AFD0-445F-AB97-6A0369EFC2B6}">
      <dgm:prSet/>
      <dgm:spPr/>
      <dgm:t>
        <a:bodyPr/>
        <a:lstStyle/>
        <a:p>
          <a:endParaRPr lang="en-ZA">
            <a:solidFill>
              <a:schemeClr val="tx1"/>
            </a:solidFill>
          </a:endParaRPr>
        </a:p>
      </dgm:t>
    </dgm:pt>
    <dgm:pt modelId="{6BC456C9-8CD9-4251-85B7-6D94B3AEB535}">
      <dgm:prSet phldrT="[Text]" custT="1"/>
      <dgm:spPr/>
      <dgm:t>
        <a:bodyPr/>
        <a:lstStyle/>
        <a:p>
          <a:r>
            <a:rPr lang="en-US" sz="1800" b="1" smtClean="0">
              <a:solidFill>
                <a:schemeClr val="tx1"/>
              </a:solidFill>
              <a:latin typeface="Arial Narrow" panose="020B0606020202030204" pitchFamily="34" charset="0"/>
            </a:rPr>
            <a:t>Upgrading of informal settlements</a:t>
          </a:r>
          <a:endParaRPr lang="en-ZA" sz="1800" dirty="0">
            <a:solidFill>
              <a:schemeClr val="tx1"/>
            </a:solidFill>
            <a:latin typeface="Arial Narrow" panose="020B0606020202030204" pitchFamily="34" charset="0"/>
          </a:endParaRPr>
        </a:p>
      </dgm:t>
    </dgm:pt>
    <dgm:pt modelId="{81693991-1852-405A-A296-FF5DD1BAE594}" type="parTrans" cxnId="{38C83744-EA95-4AC2-885E-830986AA1455}">
      <dgm:prSet/>
      <dgm:spPr/>
      <dgm:t>
        <a:bodyPr/>
        <a:lstStyle/>
        <a:p>
          <a:endParaRPr lang="en-ZA">
            <a:solidFill>
              <a:schemeClr val="tx1"/>
            </a:solidFill>
          </a:endParaRPr>
        </a:p>
      </dgm:t>
    </dgm:pt>
    <dgm:pt modelId="{CEC4E472-61C1-4A5C-9A84-837433E692B0}" type="sibTrans" cxnId="{38C83744-EA95-4AC2-885E-830986AA1455}">
      <dgm:prSet/>
      <dgm:spPr/>
      <dgm:t>
        <a:bodyPr/>
        <a:lstStyle/>
        <a:p>
          <a:endParaRPr lang="en-ZA">
            <a:solidFill>
              <a:schemeClr val="tx1"/>
            </a:solidFill>
          </a:endParaRPr>
        </a:p>
      </dgm:t>
    </dgm:pt>
    <dgm:pt modelId="{5AD3F494-F3FB-4586-A763-CC7C4E043654}">
      <dgm:prSet phldrT="[Text]" custT="1"/>
      <dgm:spPr/>
      <dgm:t>
        <a:bodyPr/>
        <a:lstStyle/>
        <a:p>
          <a:r>
            <a:rPr lang="en-US" sz="1800" b="1" dirty="0" smtClean="0">
              <a:solidFill>
                <a:schemeClr val="tx1"/>
              </a:solidFill>
              <a:latin typeface="Arial Narrow" panose="020B0606020202030204" pitchFamily="34" charset="0"/>
            </a:rPr>
            <a:t>Articulation of the vision</a:t>
          </a:r>
          <a:endParaRPr lang="en-ZA" sz="1800" b="1" dirty="0">
            <a:solidFill>
              <a:schemeClr val="tx1"/>
            </a:solidFill>
            <a:latin typeface="Arial Narrow" panose="020B0606020202030204" pitchFamily="34" charset="0"/>
          </a:endParaRPr>
        </a:p>
      </dgm:t>
    </dgm:pt>
    <dgm:pt modelId="{96713AFE-ECE4-490E-A0D1-4DFD4F2BED2A}" type="parTrans" cxnId="{63BFDED5-201B-434E-BC77-3CECAFE8398D}">
      <dgm:prSet/>
      <dgm:spPr/>
      <dgm:t>
        <a:bodyPr/>
        <a:lstStyle/>
        <a:p>
          <a:endParaRPr lang="en-ZA">
            <a:solidFill>
              <a:schemeClr val="tx1"/>
            </a:solidFill>
          </a:endParaRPr>
        </a:p>
      </dgm:t>
    </dgm:pt>
    <dgm:pt modelId="{55D0D4C8-B7F7-4566-8486-E6E25B77F3AF}" type="sibTrans" cxnId="{63BFDED5-201B-434E-BC77-3CECAFE8398D}">
      <dgm:prSet/>
      <dgm:spPr/>
      <dgm:t>
        <a:bodyPr/>
        <a:lstStyle/>
        <a:p>
          <a:endParaRPr lang="en-ZA">
            <a:solidFill>
              <a:schemeClr val="tx1"/>
            </a:solidFill>
          </a:endParaRPr>
        </a:p>
      </dgm:t>
    </dgm:pt>
    <dgm:pt modelId="{5AFE43B6-7AD5-44FA-8813-E5BAABEA1B1D}">
      <dgm:prSet phldrT="[Text]" custT="1"/>
      <dgm:spPr/>
      <dgm:t>
        <a:bodyPr/>
        <a:lstStyle/>
        <a:p>
          <a:r>
            <a:rPr lang="en-US" sz="1800" b="1" u="sng" dirty="0" smtClean="0">
              <a:solidFill>
                <a:schemeClr val="tx1"/>
              </a:solidFill>
              <a:latin typeface="Arial Narrow" panose="020B0606020202030204" pitchFamily="34" charset="0"/>
            </a:rPr>
            <a:t>Conditional assessment </a:t>
          </a:r>
          <a:r>
            <a:rPr lang="en-US" sz="1800" b="1" dirty="0" smtClean="0">
              <a:solidFill>
                <a:schemeClr val="tx1"/>
              </a:solidFill>
              <a:latin typeface="Arial Narrow" panose="020B0606020202030204" pitchFamily="34" charset="0"/>
            </a:rPr>
            <a:t>of HS environment incl. </a:t>
          </a:r>
          <a:r>
            <a:rPr lang="en-US" sz="1800" b="1" u="sng" dirty="0" smtClean="0">
              <a:solidFill>
                <a:schemeClr val="tx1"/>
              </a:solidFill>
              <a:latin typeface="Arial Narrow" panose="020B0606020202030204" pitchFamily="34" charset="0"/>
            </a:rPr>
            <a:t>distressed areas</a:t>
          </a:r>
          <a:endParaRPr lang="en-ZA" sz="1800" b="1" u="sng" dirty="0">
            <a:solidFill>
              <a:schemeClr val="tx1"/>
            </a:solidFill>
            <a:latin typeface="Arial Narrow" panose="020B0606020202030204" pitchFamily="34" charset="0"/>
          </a:endParaRPr>
        </a:p>
      </dgm:t>
    </dgm:pt>
    <dgm:pt modelId="{5257ADE5-F63D-4E66-A2A8-0FAF4E5EF135}" type="parTrans" cxnId="{CC6EC80D-99B2-4001-9721-2490BB992592}">
      <dgm:prSet/>
      <dgm:spPr/>
      <dgm:t>
        <a:bodyPr/>
        <a:lstStyle/>
        <a:p>
          <a:endParaRPr lang="en-ZA">
            <a:solidFill>
              <a:schemeClr val="tx1"/>
            </a:solidFill>
          </a:endParaRPr>
        </a:p>
      </dgm:t>
    </dgm:pt>
    <dgm:pt modelId="{EF86107D-0FF5-4EB2-807D-169D312D2669}" type="sibTrans" cxnId="{CC6EC80D-99B2-4001-9721-2490BB992592}">
      <dgm:prSet/>
      <dgm:spPr/>
      <dgm:t>
        <a:bodyPr/>
        <a:lstStyle/>
        <a:p>
          <a:endParaRPr lang="en-ZA">
            <a:solidFill>
              <a:schemeClr val="tx1"/>
            </a:solidFill>
          </a:endParaRPr>
        </a:p>
      </dgm:t>
    </dgm:pt>
    <dgm:pt modelId="{A0489B23-1684-4FAC-9BED-59B5BFA67C52}">
      <dgm:prSet phldrT="[Text]" custT="1"/>
      <dgm:spPr/>
      <dgm:t>
        <a:bodyPr/>
        <a:lstStyle/>
        <a:p>
          <a:r>
            <a:rPr lang="en-US" sz="1800" b="1" dirty="0" smtClean="0">
              <a:solidFill>
                <a:schemeClr val="tx1"/>
              </a:solidFill>
              <a:latin typeface="Arial Narrow" panose="020B0606020202030204" pitchFamily="34" charset="0"/>
            </a:rPr>
            <a:t>Identify / isolate areas of </a:t>
          </a:r>
          <a:r>
            <a:rPr lang="en-US" sz="1800" b="1" u="sng" dirty="0" smtClean="0">
              <a:solidFill>
                <a:schemeClr val="tx1"/>
              </a:solidFill>
              <a:latin typeface="Arial Narrow" panose="020B0606020202030204" pitchFamily="34" charset="0"/>
            </a:rPr>
            <a:t>urgent intervention </a:t>
          </a:r>
          <a:endParaRPr lang="en-ZA" sz="1800" b="1" u="sng" dirty="0">
            <a:solidFill>
              <a:schemeClr val="tx1"/>
            </a:solidFill>
            <a:latin typeface="Arial Narrow" panose="020B0606020202030204" pitchFamily="34" charset="0"/>
          </a:endParaRPr>
        </a:p>
      </dgm:t>
    </dgm:pt>
    <dgm:pt modelId="{8240884A-7225-45B0-9B79-DAE95852B33A}" type="parTrans" cxnId="{511FDB56-27CD-4061-9E34-6DE978159446}">
      <dgm:prSet/>
      <dgm:spPr/>
      <dgm:t>
        <a:bodyPr/>
        <a:lstStyle/>
        <a:p>
          <a:endParaRPr lang="en-ZA">
            <a:solidFill>
              <a:schemeClr val="tx1"/>
            </a:solidFill>
          </a:endParaRPr>
        </a:p>
      </dgm:t>
    </dgm:pt>
    <dgm:pt modelId="{2306E430-81E9-4167-BBD5-D3B8F45822C0}" type="sibTrans" cxnId="{511FDB56-27CD-4061-9E34-6DE978159446}">
      <dgm:prSet/>
      <dgm:spPr/>
      <dgm:t>
        <a:bodyPr/>
        <a:lstStyle/>
        <a:p>
          <a:endParaRPr lang="en-ZA">
            <a:solidFill>
              <a:schemeClr val="tx1"/>
            </a:solidFill>
          </a:endParaRPr>
        </a:p>
      </dgm:t>
    </dgm:pt>
    <dgm:pt modelId="{37C3EBB7-F65F-414B-913C-62EB549336A3}">
      <dgm:prSet phldrT="[Text]" custT="1"/>
      <dgm:spPr/>
      <dgm:t>
        <a:bodyPr/>
        <a:lstStyle/>
        <a:p>
          <a:r>
            <a:rPr lang="en-US" sz="1800" b="1" dirty="0" smtClean="0">
              <a:solidFill>
                <a:schemeClr val="tx1"/>
              </a:solidFill>
              <a:latin typeface="Arial Narrow" panose="020B0606020202030204" pitchFamily="34" charset="0"/>
            </a:rPr>
            <a:t>Profiling of major operators/private sector actors</a:t>
          </a:r>
          <a:endParaRPr lang="en-ZA" sz="1800" b="1" dirty="0">
            <a:solidFill>
              <a:schemeClr val="tx1"/>
            </a:solidFill>
            <a:latin typeface="Arial Narrow" panose="020B0606020202030204" pitchFamily="34" charset="0"/>
          </a:endParaRPr>
        </a:p>
      </dgm:t>
    </dgm:pt>
    <dgm:pt modelId="{4F73B7E8-C2C6-4D35-A315-4616B79E0C96}" type="parTrans" cxnId="{B0F4AFE7-7BBF-438B-BFF7-A2CB0806E6AC}">
      <dgm:prSet/>
      <dgm:spPr/>
      <dgm:t>
        <a:bodyPr/>
        <a:lstStyle/>
        <a:p>
          <a:endParaRPr lang="en-ZA">
            <a:solidFill>
              <a:schemeClr val="tx1"/>
            </a:solidFill>
          </a:endParaRPr>
        </a:p>
      </dgm:t>
    </dgm:pt>
    <dgm:pt modelId="{4D5978BA-AA04-4E59-8238-74C6CFF43D88}" type="sibTrans" cxnId="{B0F4AFE7-7BBF-438B-BFF7-A2CB0806E6AC}">
      <dgm:prSet/>
      <dgm:spPr/>
      <dgm:t>
        <a:bodyPr/>
        <a:lstStyle/>
        <a:p>
          <a:endParaRPr lang="en-ZA">
            <a:solidFill>
              <a:schemeClr val="tx1"/>
            </a:solidFill>
          </a:endParaRPr>
        </a:p>
      </dgm:t>
    </dgm:pt>
    <dgm:pt modelId="{D92EF4B0-5736-44EF-A5D1-7009336460C7}">
      <dgm:prSet phldrT="[Text]" custT="1"/>
      <dgm:spPr/>
      <dgm:t>
        <a:bodyPr/>
        <a:lstStyle/>
        <a:p>
          <a:r>
            <a:rPr lang="en-ZA" sz="1800" b="1" dirty="0" smtClean="0">
              <a:solidFill>
                <a:schemeClr val="tx1"/>
              </a:solidFill>
              <a:latin typeface="Arial Narrow" panose="020B0606020202030204" pitchFamily="34" charset="0"/>
            </a:rPr>
            <a:t>Develop </a:t>
          </a:r>
          <a:r>
            <a:rPr lang="en-ZA" sz="1800" b="1" u="sng" dirty="0" smtClean="0">
              <a:solidFill>
                <a:schemeClr val="tx1"/>
              </a:solidFill>
              <a:latin typeface="Arial Narrow" panose="020B0606020202030204" pitchFamily="34" charset="0"/>
            </a:rPr>
            <a:t>project pipeline </a:t>
          </a:r>
          <a:r>
            <a:rPr lang="en-ZA" sz="1800" b="1" u="none" dirty="0" smtClean="0">
              <a:solidFill>
                <a:schemeClr val="tx1"/>
              </a:solidFill>
              <a:latin typeface="Arial Narrow" panose="020B0606020202030204" pitchFamily="34" charset="0"/>
            </a:rPr>
            <a:t>to fit into the response</a:t>
          </a:r>
          <a:endParaRPr lang="en-ZA" sz="1800" b="1" u="none" dirty="0">
            <a:solidFill>
              <a:schemeClr val="tx1"/>
            </a:solidFill>
            <a:latin typeface="Arial Narrow" panose="020B0606020202030204" pitchFamily="34" charset="0"/>
          </a:endParaRPr>
        </a:p>
      </dgm:t>
    </dgm:pt>
    <dgm:pt modelId="{8871B74C-BF9E-485C-A018-E6AC10420388}" type="parTrans" cxnId="{4C1D0DCE-5BBF-42EF-AA70-EF425AEBC29F}">
      <dgm:prSet/>
      <dgm:spPr/>
      <dgm:t>
        <a:bodyPr/>
        <a:lstStyle/>
        <a:p>
          <a:endParaRPr lang="en-ZA">
            <a:solidFill>
              <a:schemeClr val="tx1"/>
            </a:solidFill>
          </a:endParaRPr>
        </a:p>
      </dgm:t>
    </dgm:pt>
    <dgm:pt modelId="{8ACB5762-478C-4AE0-8030-D48226B3D9CA}" type="sibTrans" cxnId="{4C1D0DCE-5BBF-42EF-AA70-EF425AEBC29F}">
      <dgm:prSet/>
      <dgm:spPr/>
      <dgm:t>
        <a:bodyPr/>
        <a:lstStyle/>
        <a:p>
          <a:endParaRPr lang="en-ZA">
            <a:solidFill>
              <a:schemeClr val="tx1"/>
            </a:solidFill>
          </a:endParaRPr>
        </a:p>
      </dgm:t>
    </dgm:pt>
    <dgm:pt modelId="{339706EE-C32C-442F-9D14-1B9B413E23DA}">
      <dgm:prSet phldrT="[Text]" custT="1"/>
      <dgm:spPr/>
      <dgm:t>
        <a:bodyPr/>
        <a:lstStyle/>
        <a:p>
          <a:r>
            <a:rPr lang="en-US" sz="1800" b="1" dirty="0" smtClean="0">
              <a:solidFill>
                <a:schemeClr val="tx1"/>
              </a:solidFill>
              <a:latin typeface="Arial Narrow" panose="020B0606020202030204" pitchFamily="34" charset="0"/>
            </a:rPr>
            <a:t>Land Assembly</a:t>
          </a:r>
          <a:endParaRPr lang="en-ZA" sz="1800" dirty="0">
            <a:solidFill>
              <a:schemeClr val="tx1"/>
            </a:solidFill>
            <a:latin typeface="Arial Narrow" panose="020B0606020202030204" pitchFamily="34" charset="0"/>
          </a:endParaRPr>
        </a:p>
      </dgm:t>
    </dgm:pt>
    <dgm:pt modelId="{D969A543-D776-4BA8-9FE9-E2AD88FC67E4}" type="parTrans" cxnId="{9AF17699-1392-4AE5-B4FB-698D14BC3020}">
      <dgm:prSet/>
      <dgm:spPr/>
      <dgm:t>
        <a:bodyPr/>
        <a:lstStyle/>
        <a:p>
          <a:endParaRPr lang="en-ZA">
            <a:solidFill>
              <a:schemeClr val="tx1"/>
            </a:solidFill>
          </a:endParaRPr>
        </a:p>
      </dgm:t>
    </dgm:pt>
    <dgm:pt modelId="{9D1C4230-D575-4328-B56A-9E21E70B295C}" type="sibTrans" cxnId="{9AF17699-1392-4AE5-B4FB-698D14BC3020}">
      <dgm:prSet/>
      <dgm:spPr/>
      <dgm:t>
        <a:bodyPr/>
        <a:lstStyle/>
        <a:p>
          <a:endParaRPr lang="en-ZA">
            <a:solidFill>
              <a:schemeClr val="tx1"/>
            </a:solidFill>
          </a:endParaRPr>
        </a:p>
      </dgm:t>
    </dgm:pt>
    <dgm:pt modelId="{2822158F-D6D4-4F1C-9C33-4E49DD5D3A79}">
      <dgm:prSet phldrT="[Text]" custT="1"/>
      <dgm:spPr/>
      <dgm:t>
        <a:bodyPr/>
        <a:lstStyle/>
        <a:p>
          <a:r>
            <a:rPr lang="en-US" sz="1800" b="1" smtClean="0">
              <a:solidFill>
                <a:schemeClr val="tx1"/>
              </a:solidFill>
              <a:latin typeface="Arial Narrow" panose="020B0606020202030204" pitchFamily="34" charset="0"/>
            </a:rPr>
            <a:t>Catalytic Projects</a:t>
          </a:r>
          <a:endParaRPr lang="en-ZA" sz="1800" dirty="0">
            <a:solidFill>
              <a:schemeClr val="tx1"/>
            </a:solidFill>
            <a:latin typeface="Arial Narrow" panose="020B0606020202030204" pitchFamily="34" charset="0"/>
          </a:endParaRPr>
        </a:p>
      </dgm:t>
    </dgm:pt>
    <dgm:pt modelId="{9CA5230E-D610-4558-A536-D69E50EB35C5}" type="parTrans" cxnId="{FFB7F3F9-DCC5-4EE5-971C-C0A19F236AEE}">
      <dgm:prSet/>
      <dgm:spPr/>
      <dgm:t>
        <a:bodyPr/>
        <a:lstStyle/>
        <a:p>
          <a:endParaRPr lang="en-ZA">
            <a:solidFill>
              <a:schemeClr val="tx1"/>
            </a:solidFill>
          </a:endParaRPr>
        </a:p>
      </dgm:t>
    </dgm:pt>
    <dgm:pt modelId="{18E25764-4ACC-4CB7-98CF-04A06608D739}" type="sibTrans" cxnId="{FFB7F3F9-DCC5-4EE5-971C-C0A19F236AEE}">
      <dgm:prSet/>
      <dgm:spPr/>
      <dgm:t>
        <a:bodyPr/>
        <a:lstStyle/>
        <a:p>
          <a:endParaRPr lang="en-ZA">
            <a:solidFill>
              <a:schemeClr val="tx1"/>
            </a:solidFill>
          </a:endParaRPr>
        </a:p>
      </dgm:t>
    </dgm:pt>
    <dgm:pt modelId="{8D38C096-AE75-4107-ACA0-76850C0F11BA}">
      <dgm:prSet phldrT="[Text]" custT="1"/>
      <dgm:spPr/>
      <dgm:t>
        <a:bodyPr/>
        <a:lstStyle/>
        <a:p>
          <a:r>
            <a:rPr lang="en-US" sz="1800" b="1" dirty="0" smtClean="0">
              <a:solidFill>
                <a:schemeClr val="tx1"/>
              </a:solidFill>
              <a:latin typeface="Arial Narrow" panose="020B0606020202030204" pitchFamily="34" charset="0"/>
            </a:rPr>
            <a:t>Project planning / packaging – Development planning</a:t>
          </a:r>
          <a:endParaRPr lang="en-ZA" sz="1800" dirty="0">
            <a:solidFill>
              <a:schemeClr val="tx1"/>
            </a:solidFill>
            <a:latin typeface="Arial Narrow" panose="020B0606020202030204" pitchFamily="34" charset="0"/>
          </a:endParaRPr>
        </a:p>
      </dgm:t>
    </dgm:pt>
    <dgm:pt modelId="{E38539F2-C3FB-4908-A494-CB581B449DFD}" type="parTrans" cxnId="{A1DC1792-6690-4F01-85D4-60D8FEB607A8}">
      <dgm:prSet/>
      <dgm:spPr/>
      <dgm:t>
        <a:bodyPr/>
        <a:lstStyle/>
        <a:p>
          <a:endParaRPr lang="en-ZA">
            <a:solidFill>
              <a:schemeClr val="tx1"/>
            </a:solidFill>
          </a:endParaRPr>
        </a:p>
      </dgm:t>
    </dgm:pt>
    <dgm:pt modelId="{BE2E4906-DC99-4DEA-8376-583F5D7F874A}" type="sibTrans" cxnId="{A1DC1792-6690-4F01-85D4-60D8FEB607A8}">
      <dgm:prSet/>
      <dgm:spPr/>
      <dgm:t>
        <a:bodyPr/>
        <a:lstStyle/>
        <a:p>
          <a:endParaRPr lang="en-ZA">
            <a:solidFill>
              <a:schemeClr val="tx1"/>
            </a:solidFill>
          </a:endParaRPr>
        </a:p>
      </dgm:t>
    </dgm:pt>
    <dgm:pt modelId="{08A8CE14-EAD0-41EE-BD52-A754E74D268E}">
      <dgm:prSet phldrT="[Text]" custT="1"/>
      <dgm:spPr/>
      <dgm:t>
        <a:bodyPr/>
        <a:lstStyle/>
        <a:p>
          <a:r>
            <a:rPr lang="en-US" sz="1800" b="1" dirty="0" smtClean="0">
              <a:solidFill>
                <a:schemeClr val="tx1"/>
              </a:solidFill>
              <a:latin typeface="Arial Narrow" panose="020B0606020202030204" pitchFamily="34" charset="0"/>
            </a:rPr>
            <a:t>Infrastructure Planning, Coordination and Support </a:t>
          </a:r>
          <a:endParaRPr lang="en-ZA" sz="1800" dirty="0">
            <a:solidFill>
              <a:schemeClr val="tx1"/>
            </a:solidFill>
            <a:latin typeface="Arial Narrow" panose="020B0606020202030204" pitchFamily="34" charset="0"/>
          </a:endParaRPr>
        </a:p>
      </dgm:t>
    </dgm:pt>
    <dgm:pt modelId="{CD889CA1-CEF6-43B5-863B-6638F6CA3B58}" type="parTrans" cxnId="{A5008275-0AB3-4C68-B1B7-AB8A7CBBED65}">
      <dgm:prSet/>
      <dgm:spPr/>
      <dgm:t>
        <a:bodyPr/>
        <a:lstStyle/>
        <a:p>
          <a:endParaRPr lang="en-ZA">
            <a:solidFill>
              <a:schemeClr val="tx1"/>
            </a:solidFill>
          </a:endParaRPr>
        </a:p>
      </dgm:t>
    </dgm:pt>
    <dgm:pt modelId="{F09DE4FE-2F1E-42F4-B2D0-DD442089B95E}" type="sibTrans" cxnId="{A5008275-0AB3-4C68-B1B7-AB8A7CBBED65}">
      <dgm:prSet/>
      <dgm:spPr/>
      <dgm:t>
        <a:bodyPr/>
        <a:lstStyle/>
        <a:p>
          <a:endParaRPr lang="en-ZA">
            <a:solidFill>
              <a:schemeClr val="tx1"/>
            </a:solidFill>
          </a:endParaRPr>
        </a:p>
      </dgm:t>
    </dgm:pt>
    <dgm:pt modelId="{2CD1B5D8-0891-423D-8CF1-A47DC3247401}">
      <dgm:prSet phldrT="[Text]" custT="1"/>
      <dgm:spPr/>
      <dgm:t>
        <a:bodyPr/>
        <a:lstStyle/>
        <a:p>
          <a:r>
            <a:rPr lang="en-ZA" sz="1800" b="1" smtClean="0">
              <a:solidFill>
                <a:schemeClr val="tx1"/>
              </a:solidFill>
              <a:latin typeface="Arial Narrow" panose="020B0606020202030204" pitchFamily="34" charset="0"/>
            </a:rPr>
            <a:t>Geo-spatial Services </a:t>
          </a:r>
          <a:endParaRPr lang="en-ZA" sz="1800" b="1" dirty="0">
            <a:solidFill>
              <a:schemeClr val="tx1"/>
            </a:solidFill>
            <a:latin typeface="Arial Narrow" panose="020B0606020202030204" pitchFamily="34" charset="0"/>
          </a:endParaRPr>
        </a:p>
      </dgm:t>
    </dgm:pt>
    <dgm:pt modelId="{5EEAEE2B-D099-46ED-AE21-4CFDE2813629}" type="parTrans" cxnId="{D67FE8A6-CEE4-405F-AE73-F6E3900E7A48}">
      <dgm:prSet/>
      <dgm:spPr/>
      <dgm:t>
        <a:bodyPr/>
        <a:lstStyle/>
        <a:p>
          <a:endParaRPr lang="en-ZA">
            <a:solidFill>
              <a:schemeClr val="tx1"/>
            </a:solidFill>
          </a:endParaRPr>
        </a:p>
      </dgm:t>
    </dgm:pt>
    <dgm:pt modelId="{37AC9151-60AA-489F-97FB-BE89FF25FCFB}" type="sibTrans" cxnId="{D67FE8A6-CEE4-405F-AE73-F6E3900E7A48}">
      <dgm:prSet/>
      <dgm:spPr/>
      <dgm:t>
        <a:bodyPr/>
        <a:lstStyle/>
        <a:p>
          <a:endParaRPr lang="en-ZA">
            <a:solidFill>
              <a:schemeClr val="tx1"/>
            </a:solidFill>
          </a:endParaRPr>
        </a:p>
      </dgm:t>
    </dgm:pt>
    <dgm:pt modelId="{A33E131E-8AE7-4F62-8472-9714CBF35433}">
      <dgm:prSet phldrT="[Text]" custT="1"/>
      <dgm:spPr/>
      <dgm:t>
        <a:bodyPr/>
        <a:lstStyle/>
        <a:p>
          <a:r>
            <a:rPr lang="en-ZA" sz="1800" b="1" dirty="0" smtClean="0">
              <a:solidFill>
                <a:schemeClr val="tx1"/>
              </a:solidFill>
              <a:latin typeface="Arial Narrow" panose="020B0606020202030204" pitchFamily="34" charset="0"/>
            </a:rPr>
            <a:t>Other forms of support i.e. labour sending areas</a:t>
          </a:r>
          <a:endParaRPr lang="en-ZA" sz="1800" b="1" dirty="0">
            <a:solidFill>
              <a:schemeClr val="tx1"/>
            </a:solidFill>
            <a:latin typeface="Arial Narrow" panose="020B0606020202030204" pitchFamily="34" charset="0"/>
          </a:endParaRPr>
        </a:p>
      </dgm:t>
    </dgm:pt>
    <dgm:pt modelId="{65AAAA71-56B2-4ECE-9B7B-C65736CB5E3B}" type="parTrans" cxnId="{20BA16C7-C584-483B-93A1-7E374A9705F2}">
      <dgm:prSet/>
      <dgm:spPr/>
      <dgm:t>
        <a:bodyPr/>
        <a:lstStyle/>
        <a:p>
          <a:endParaRPr lang="en-ZA">
            <a:solidFill>
              <a:schemeClr val="tx1"/>
            </a:solidFill>
          </a:endParaRPr>
        </a:p>
      </dgm:t>
    </dgm:pt>
    <dgm:pt modelId="{A1EEAC8A-3F11-409F-9EB3-B641D9CA52E5}" type="sibTrans" cxnId="{20BA16C7-C584-483B-93A1-7E374A9705F2}">
      <dgm:prSet/>
      <dgm:spPr/>
      <dgm:t>
        <a:bodyPr/>
        <a:lstStyle/>
        <a:p>
          <a:endParaRPr lang="en-ZA">
            <a:solidFill>
              <a:schemeClr val="tx1"/>
            </a:solidFill>
          </a:endParaRPr>
        </a:p>
      </dgm:t>
    </dgm:pt>
    <dgm:pt modelId="{F3ED5DF7-31A0-4AE0-83F1-5588636CEB3A}" type="pres">
      <dgm:prSet presAssocID="{68BA0F86-B970-49FB-AF9D-22B6E0932AA3}" presName="linearFlow" presStyleCnt="0">
        <dgm:presLayoutVars>
          <dgm:dir/>
          <dgm:animLvl val="lvl"/>
          <dgm:resizeHandles val="exact"/>
        </dgm:presLayoutVars>
      </dgm:prSet>
      <dgm:spPr/>
      <dgm:t>
        <a:bodyPr/>
        <a:lstStyle/>
        <a:p>
          <a:endParaRPr lang="en-ZA"/>
        </a:p>
      </dgm:t>
    </dgm:pt>
    <dgm:pt modelId="{D2D14897-FD0B-4576-AE36-1B7DEDDFFB71}" type="pres">
      <dgm:prSet presAssocID="{D5FF2EA0-5A20-4B20-810C-697F073C51A7}" presName="composite" presStyleCnt="0"/>
      <dgm:spPr/>
      <dgm:t>
        <a:bodyPr/>
        <a:lstStyle/>
        <a:p>
          <a:endParaRPr lang="en-ZA"/>
        </a:p>
      </dgm:t>
    </dgm:pt>
    <dgm:pt modelId="{4562D650-D356-4D52-9F6F-483377A02BB5}" type="pres">
      <dgm:prSet presAssocID="{D5FF2EA0-5A20-4B20-810C-697F073C51A7}" presName="parentText" presStyleLbl="alignNode1" presStyleIdx="0" presStyleCnt="2">
        <dgm:presLayoutVars>
          <dgm:chMax val="1"/>
          <dgm:bulletEnabled val="1"/>
        </dgm:presLayoutVars>
      </dgm:prSet>
      <dgm:spPr/>
      <dgm:t>
        <a:bodyPr/>
        <a:lstStyle/>
        <a:p>
          <a:endParaRPr lang="en-ZA"/>
        </a:p>
      </dgm:t>
    </dgm:pt>
    <dgm:pt modelId="{B67257BC-7048-48E8-B913-9C6D974E7880}" type="pres">
      <dgm:prSet presAssocID="{D5FF2EA0-5A20-4B20-810C-697F073C51A7}" presName="descendantText" presStyleLbl="alignAcc1" presStyleIdx="0" presStyleCnt="2" custScaleY="123044" custLinFactNeighborY="8901">
        <dgm:presLayoutVars>
          <dgm:bulletEnabled val="1"/>
        </dgm:presLayoutVars>
      </dgm:prSet>
      <dgm:spPr/>
      <dgm:t>
        <a:bodyPr/>
        <a:lstStyle/>
        <a:p>
          <a:endParaRPr lang="en-ZA"/>
        </a:p>
      </dgm:t>
    </dgm:pt>
    <dgm:pt modelId="{4AE3BA12-67A1-4B98-A36A-5951967DFBFA}" type="pres">
      <dgm:prSet presAssocID="{B7428B53-3877-4C10-A572-29561814584F}" presName="sp" presStyleCnt="0"/>
      <dgm:spPr/>
      <dgm:t>
        <a:bodyPr/>
        <a:lstStyle/>
        <a:p>
          <a:endParaRPr lang="en-ZA"/>
        </a:p>
      </dgm:t>
    </dgm:pt>
    <dgm:pt modelId="{B5F9776A-6C31-4ACA-9733-58E03A3BFF65}" type="pres">
      <dgm:prSet presAssocID="{0D432F23-0CE8-4112-BD0F-23037B6A0368}" presName="composite" presStyleCnt="0"/>
      <dgm:spPr/>
      <dgm:t>
        <a:bodyPr/>
        <a:lstStyle/>
        <a:p>
          <a:endParaRPr lang="en-ZA"/>
        </a:p>
      </dgm:t>
    </dgm:pt>
    <dgm:pt modelId="{CE4E7580-6060-4F84-BC29-EF63B9C68016}" type="pres">
      <dgm:prSet presAssocID="{0D432F23-0CE8-4112-BD0F-23037B6A0368}" presName="parentText" presStyleLbl="alignNode1" presStyleIdx="1" presStyleCnt="2">
        <dgm:presLayoutVars>
          <dgm:chMax val="1"/>
          <dgm:bulletEnabled val="1"/>
        </dgm:presLayoutVars>
      </dgm:prSet>
      <dgm:spPr/>
      <dgm:t>
        <a:bodyPr/>
        <a:lstStyle/>
        <a:p>
          <a:endParaRPr lang="en-ZA"/>
        </a:p>
      </dgm:t>
    </dgm:pt>
    <dgm:pt modelId="{FB41954B-04CA-4BD6-A181-BB155E721AD5}" type="pres">
      <dgm:prSet presAssocID="{0D432F23-0CE8-4112-BD0F-23037B6A0368}" presName="descendantText" presStyleLbl="alignAcc1" presStyleIdx="1" presStyleCnt="2" custScaleY="111659" custLinFactNeighborY="8905">
        <dgm:presLayoutVars>
          <dgm:bulletEnabled val="1"/>
        </dgm:presLayoutVars>
      </dgm:prSet>
      <dgm:spPr/>
      <dgm:t>
        <a:bodyPr/>
        <a:lstStyle/>
        <a:p>
          <a:endParaRPr lang="en-ZA"/>
        </a:p>
      </dgm:t>
    </dgm:pt>
  </dgm:ptLst>
  <dgm:cxnLst>
    <dgm:cxn modelId="{9F2C1A4A-7449-4698-B5E3-D2CE5380B3A3}" type="presOf" srcId="{5AFE43B6-7AD5-44FA-8813-E5BAABEA1B1D}" destId="{B67257BC-7048-48E8-B913-9C6D974E7880}" srcOrd="0" destOrd="2" presId="urn:microsoft.com/office/officeart/2005/8/layout/chevron2"/>
    <dgm:cxn modelId="{B7FCE6BC-101C-47DB-AF09-754BA646FED9}" type="presOf" srcId="{2822158F-D6D4-4F1C-9C33-4E49DD5D3A79}" destId="{FB41954B-04CA-4BD6-A181-BB155E721AD5}" srcOrd="0" destOrd="2" presId="urn:microsoft.com/office/officeart/2005/8/layout/chevron2"/>
    <dgm:cxn modelId="{D67FE8A6-CEE4-405F-AE73-F6E3900E7A48}" srcId="{0D432F23-0CE8-4112-BD0F-23037B6A0368}" destId="{2CD1B5D8-0891-423D-8CF1-A47DC3247401}" srcOrd="4" destOrd="0" parTransId="{5EEAEE2B-D099-46ED-AE21-4CFDE2813629}" sibTransId="{37AC9151-60AA-489F-97FB-BE89FF25FCFB}"/>
    <dgm:cxn modelId="{FFB7F3F9-DCC5-4EE5-971C-C0A19F236AEE}" srcId="{0D432F23-0CE8-4112-BD0F-23037B6A0368}" destId="{2822158F-D6D4-4F1C-9C33-4E49DD5D3A79}" srcOrd="2" destOrd="0" parTransId="{9CA5230E-D610-4558-A536-D69E50EB35C5}" sibTransId="{18E25764-4ACC-4CB7-98CF-04A06608D739}"/>
    <dgm:cxn modelId="{FC1C0341-5552-4AD4-BB06-73643E324A04}" type="presOf" srcId="{A3DF952F-44E7-44AB-96DE-6C7A41DC7431}" destId="{B67257BC-7048-48E8-B913-9C6D974E7880}" srcOrd="0" destOrd="1" presId="urn:microsoft.com/office/officeart/2005/8/layout/chevron2"/>
    <dgm:cxn modelId="{874A2FC4-0A1C-4310-9AC1-FAD976B7D62E}" type="presOf" srcId="{2CD1B5D8-0891-423D-8CF1-A47DC3247401}" destId="{FB41954B-04CA-4BD6-A181-BB155E721AD5}" srcOrd="0" destOrd="4" presId="urn:microsoft.com/office/officeart/2005/8/layout/chevron2"/>
    <dgm:cxn modelId="{94574523-AFD0-445F-AB97-6A0369EFC2B6}" srcId="{68BA0F86-B970-49FB-AF9D-22B6E0932AA3}" destId="{0D432F23-0CE8-4112-BD0F-23037B6A0368}" srcOrd="1" destOrd="0" parTransId="{90EBD3EE-6ED6-49C6-9EAF-316C16C6C03A}" sibTransId="{3D2D6E68-B583-4F67-818D-D68EB74EB3D9}"/>
    <dgm:cxn modelId="{2A3AA70F-C717-41AB-986B-577952425B79}" type="presOf" srcId="{0D432F23-0CE8-4112-BD0F-23037B6A0368}" destId="{CE4E7580-6060-4F84-BC29-EF63B9C68016}" srcOrd="0" destOrd="0" presId="urn:microsoft.com/office/officeart/2005/8/layout/chevron2"/>
    <dgm:cxn modelId="{D21639D1-8FD3-4FE9-9975-51C03972BC21}" type="presOf" srcId="{A0489B23-1684-4FAC-9BED-59B5BFA67C52}" destId="{B67257BC-7048-48E8-B913-9C6D974E7880}" srcOrd="0" destOrd="3" presId="urn:microsoft.com/office/officeart/2005/8/layout/chevron2"/>
    <dgm:cxn modelId="{B0F4AFE7-7BBF-438B-BFF7-A2CB0806E6AC}" srcId="{D5FF2EA0-5A20-4B20-810C-697F073C51A7}" destId="{37C3EBB7-F65F-414B-913C-62EB549336A3}" srcOrd="6" destOrd="0" parTransId="{4F73B7E8-C2C6-4D35-A315-4616B79E0C96}" sibTransId="{4D5978BA-AA04-4E59-8238-74C6CFF43D88}"/>
    <dgm:cxn modelId="{38C83744-EA95-4AC2-885E-830986AA1455}" srcId="{0D432F23-0CE8-4112-BD0F-23037B6A0368}" destId="{6BC456C9-8CD9-4251-85B7-6D94B3AEB535}" srcOrd="0" destOrd="0" parTransId="{81693991-1852-405A-A296-FF5DD1BAE594}" sibTransId="{CEC4E472-61C1-4A5C-9A84-837433E692B0}"/>
    <dgm:cxn modelId="{B0FE06C8-99A5-42CD-9539-3FAC6023C9F7}" type="presOf" srcId="{A33E131E-8AE7-4F62-8472-9714CBF35433}" destId="{FB41954B-04CA-4BD6-A181-BB155E721AD5}" srcOrd="0" destOrd="6" presId="urn:microsoft.com/office/officeart/2005/8/layout/chevron2"/>
    <dgm:cxn modelId="{C542D777-485B-47A1-94EA-216779CA2995}" type="presOf" srcId="{AF7A6B9C-D2A5-479D-9CAD-C2F0A52984D4}" destId="{B67257BC-7048-48E8-B913-9C6D974E7880}" srcOrd="0" destOrd="0" presId="urn:microsoft.com/office/officeart/2005/8/layout/chevron2"/>
    <dgm:cxn modelId="{55D9B232-27CC-4ED3-A35D-8A68770AEE65}" srcId="{D5FF2EA0-5A20-4B20-810C-697F073C51A7}" destId="{AF7A6B9C-D2A5-479D-9CAD-C2F0A52984D4}" srcOrd="0" destOrd="0" parTransId="{9BABF0BD-D729-43CB-8CB4-07C2F3318163}" sibTransId="{59E3AB8E-B5D2-4F71-9400-B3143CF88BAF}"/>
    <dgm:cxn modelId="{CC6EC80D-99B2-4001-9721-2490BB992592}" srcId="{D5FF2EA0-5A20-4B20-810C-697F073C51A7}" destId="{5AFE43B6-7AD5-44FA-8813-E5BAABEA1B1D}" srcOrd="2" destOrd="0" parTransId="{5257ADE5-F63D-4E66-A2A8-0FAF4E5EF135}" sibTransId="{EF86107D-0FF5-4EB2-807D-169D312D2669}"/>
    <dgm:cxn modelId="{ABEA1DCD-DA36-42BE-B0C4-4DFE8207871D}" type="presOf" srcId="{5AD3F494-F3FB-4586-A763-CC7C4E043654}" destId="{B67257BC-7048-48E8-B913-9C6D974E7880}" srcOrd="0" destOrd="4" presId="urn:microsoft.com/office/officeart/2005/8/layout/chevron2"/>
    <dgm:cxn modelId="{0D1C50FF-663B-4EEA-8E49-E28619AC482A}" type="presOf" srcId="{68BA0F86-B970-49FB-AF9D-22B6E0932AA3}" destId="{F3ED5DF7-31A0-4AE0-83F1-5588636CEB3A}" srcOrd="0" destOrd="0" presId="urn:microsoft.com/office/officeart/2005/8/layout/chevron2"/>
    <dgm:cxn modelId="{B1EAA969-CAF1-4B3A-8B41-67B125D348C8}" type="presOf" srcId="{8D38C096-AE75-4107-ACA0-76850C0F11BA}" destId="{FB41954B-04CA-4BD6-A181-BB155E721AD5}" srcOrd="0" destOrd="3" presId="urn:microsoft.com/office/officeart/2005/8/layout/chevron2"/>
    <dgm:cxn modelId="{9936A7F6-E607-4F0C-9477-827DCB6FE8EE}" type="presOf" srcId="{37C3EBB7-F65F-414B-913C-62EB549336A3}" destId="{B67257BC-7048-48E8-B913-9C6D974E7880}" srcOrd="0" destOrd="6" presId="urn:microsoft.com/office/officeart/2005/8/layout/chevron2"/>
    <dgm:cxn modelId="{1D81C6B4-CBE5-4651-8FB8-7DC47E8A0C80}" srcId="{D5FF2EA0-5A20-4B20-810C-697F073C51A7}" destId="{A3DF952F-44E7-44AB-96DE-6C7A41DC7431}" srcOrd="1" destOrd="0" parTransId="{FE055763-84CB-4EA0-8019-AFEB12BD23F1}" sibTransId="{F81C55A5-DFA6-4618-8C1A-78CF534D6C47}"/>
    <dgm:cxn modelId="{511FDB56-27CD-4061-9E34-6DE978159446}" srcId="{D5FF2EA0-5A20-4B20-810C-697F073C51A7}" destId="{A0489B23-1684-4FAC-9BED-59B5BFA67C52}" srcOrd="3" destOrd="0" parTransId="{8240884A-7225-45B0-9B79-DAE95852B33A}" sibTransId="{2306E430-81E9-4167-BBD5-D3B8F45822C0}"/>
    <dgm:cxn modelId="{4C1D0DCE-5BBF-42EF-AA70-EF425AEBC29F}" srcId="{D5FF2EA0-5A20-4B20-810C-697F073C51A7}" destId="{D92EF4B0-5736-44EF-A5D1-7009336460C7}" srcOrd="5" destOrd="0" parTransId="{8871B74C-BF9E-485C-A018-E6AC10420388}" sibTransId="{8ACB5762-478C-4AE0-8030-D48226B3D9CA}"/>
    <dgm:cxn modelId="{A1DC1792-6690-4F01-85D4-60D8FEB607A8}" srcId="{0D432F23-0CE8-4112-BD0F-23037B6A0368}" destId="{8D38C096-AE75-4107-ACA0-76850C0F11BA}" srcOrd="3" destOrd="0" parTransId="{E38539F2-C3FB-4908-A494-CB581B449DFD}" sibTransId="{BE2E4906-DC99-4DEA-8376-583F5D7F874A}"/>
    <dgm:cxn modelId="{9AF17699-1392-4AE5-B4FB-698D14BC3020}" srcId="{0D432F23-0CE8-4112-BD0F-23037B6A0368}" destId="{339706EE-C32C-442F-9D14-1B9B413E23DA}" srcOrd="1" destOrd="0" parTransId="{D969A543-D776-4BA8-9FE9-E2AD88FC67E4}" sibTransId="{9D1C4230-D575-4328-B56A-9E21E70B295C}"/>
    <dgm:cxn modelId="{98552859-55D5-413A-B279-77DE03540FC4}" type="presOf" srcId="{D5FF2EA0-5A20-4B20-810C-697F073C51A7}" destId="{4562D650-D356-4D52-9F6F-483377A02BB5}" srcOrd="0" destOrd="0" presId="urn:microsoft.com/office/officeart/2005/8/layout/chevron2"/>
    <dgm:cxn modelId="{630986C9-5B8B-4B82-A06F-6598343F1412}" type="presOf" srcId="{D92EF4B0-5736-44EF-A5D1-7009336460C7}" destId="{B67257BC-7048-48E8-B913-9C6D974E7880}" srcOrd="0" destOrd="5" presId="urn:microsoft.com/office/officeart/2005/8/layout/chevron2"/>
    <dgm:cxn modelId="{8B2D2FCC-BE50-4034-891C-63672879AD52}" type="presOf" srcId="{6BC456C9-8CD9-4251-85B7-6D94B3AEB535}" destId="{FB41954B-04CA-4BD6-A181-BB155E721AD5}" srcOrd="0" destOrd="0" presId="urn:microsoft.com/office/officeart/2005/8/layout/chevron2"/>
    <dgm:cxn modelId="{ECE7E429-35DA-432E-B736-1C8575A8A35A}" type="presOf" srcId="{339706EE-C32C-442F-9D14-1B9B413E23DA}" destId="{FB41954B-04CA-4BD6-A181-BB155E721AD5}" srcOrd="0" destOrd="1" presId="urn:microsoft.com/office/officeart/2005/8/layout/chevron2"/>
    <dgm:cxn modelId="{BC103ADC-EFA7-43A1-8041-4BFFCA4390BE}" type="presOf" srcId="{08A8CE14-EAD0-41EE-BD52-A754E74D268E}" destId="{FB41954B-04CA-4BD6-A181-BB155E721AD5}" srcOrd="0" destOrd="5" presId="urn:microsoft.com/office/officeart/2005/8/layout/chevron2"/>
    <dgm:cxn modelId="{D93A79EF-A813-41B6-BF9A-DA10E4C4E2B0}" srcId="{68BA0F86-B970-49FB-AF9D-22B6E0932AA3}" destId="{D5FF2EA0-5A20-4B20-810C-697F073C51A7}" srcOrd="0" destOrd="0" parTransId="{24029BCB-5B5A-4474-BC46-F65383A5F3B8}" sibTransId="{B7428B53-3877-4C10-A572-29561814584F}"/>
    <dgm:cxn modelId="{20BA16C7-C584-483B-93A1-7E374A9705F2}" srcId="{0D432F23-0CE8-4112-BD0F-23037B6A0368}" destId="{A33E131E-8AE7-4F62-8472-9714CBF35433}" srcOrd="6" destOrd="0" parTransId="{65AAAA71-56B2-4ECE-9B7B-C65736CB5E3B}" sibTransId="{A1EEAC8A-3F11-409F-9EB3-B641D9CA52E5}"/>
    <dgm:cxn modelId="{63BFDED5-201B-434E-BC77-3CECAFE8398D}" srcId="{D5FF2EA0-5A20-4B20-810C-697F073C51A7}" destId="{5AD3F494-F3FB-4586-A763-CC7C4E043654}" srcOrd="4" destOrd="0" parTransId="{96713AFE-ECE4-490E-A0D1-4DFD4F2BED2A}" sibTransId="{55D0D4C8-B7F7-4566-8486-E6E25B77F3AF}"/>
    <dgm:cxn modelId="{A5008275-0AB3-4C68-B1B7-AB8A7CBBED65}" srcId="{0D432F23-0CE8-4112-BD0F-23037B6A0368}" destId="{08A8CE14-EAD0-41EE-BD52-A754E74D268E}" srcOrd="5" destOrd="0" parTransId="{CD889CA1-CEF6-43B5-863B-6638F6CA3B58}" sibTransId="{F09DE4FE-2F1E-42F4-B2D0-DD442089B95E}"/>
    <dgm:cxn modelId="{1A938FAE-4107-4309-AC57-BC313037CE94}" type="presParOf" srcId="{F3ED5DF7-31A0-4AE0-83F1-5588636CEB3A}" destId="{D2D14897-FD0B-4576-AE36-1B7DEDDFFB71}" srcOrd="0" destOrd="0" presId="urn:microsoft.com/office/officeart/2005/8/layout/chevron2"/>
    <dgm:cxn modelId="{C00224A9-1805-4517-A233-BF6736703D1A}" type="presParOf" srcId="{D2D14897-FD0B-4576-AE36-1B7DEDDFFB71}" destId="{4562D650-D356-4D52-9F6F-483377A02BB5}" srcOrd="0" destOrd="0" presId="urn:microsoft.com/office/officeart/2005/8/layout/chevron2"/>
    <dgm:cxn modelId="{1876E33B-574F-4F8A-ADC7-E0E93DB5848F}" type="presParOf" srcId="{D2D14897-FD0B-4576-AE36-1B7DEDDFFB71}" destId="{B67257BC-7048-48E8-B913-9C6D974E7880}" srcOrd="1" destOrd="0" presId="urn:microsoft.com/office/officeart/2005/8/layout/chevron2"/>
    <dgm:cxn modelId="{98AA9203-41AD-4623-AB24-230156FFF553}" type="presParOf" srcId="{F3ED5DF7-31A0-4AE0-83F1-5588636CEB3A}" destId="{4AE3BA12-67A1-4B98-A36A-5951967DFBFA}" srcOrd="1" destOrd="0" presId="urn:microsoft.com/office/officeart/2005/8/layout/chevron2"/>
    <dgm:cxn modelId="{58F0FECA-43AC-42C9-A93C-2A1D30F0D3D7}" type="presParOf" srcId="{F3ED5DF7-31A0-4AE0-83F1-5588636CEB3A}" destId="{B5F9776A-6C31-4ACA-9733-58E03A3BFF65}" srcOrd="2" destOrd="0" presId="urn:microsoft.com/office/officeart/2005/8/layout/chevron2"/>
    <dgm:cxn modelId="{76DB5DF3-304A-4DC9-9481-1E0E376FDF55}" type="presParOf" srcId="{B5F9776A-6C31-4ACA-9733-58E03A3BFF65}" destId="{CE4E7580-6060-4F84-BC29-EF63B9C68016}" srcOrd="0" destOrd="0" presId="urn:microsoft.com/office/officeart/2005/8/layout/chevron2"/>
    <dgm:cxn modelId="{F4EB5AC7-DDDC-4149-9777-8DAEFD2FE41F}" type="presParOf" srcId="{B5F9776A-6C31-4ACA-9733-58E03A3BFF65}" destId="{FB41954B-04CA-4BD6-A181-BB155E721AD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8BA0F86-B970-49FB-AF9D-22B6E0932AA3}" type="doc">
      <dgm:prSet loTypeId="urn:microsoft.com/office/officeart/2005/8/layout/chevron2" loCatId="list" qsTypeId="urn:microsoft.com/office/officeart/2005/8/quickstyle/simple1" qsCatId="simple" csTypeId="urn:microsoft.com/office/officeart/2005/8/colors/accent1_5" csCatId="accent1" phldr="1"/>
      <dgm:spPr/>
      <dgm:t>
        <a:bodyPr/>
        <a:lstStyle/>
        <a:p>
          <a:endParaRPr lang="en-ZA"/>
        </a:p>
      </dgm:t>
    </dgm:pt>
    <dgm:pt modelId="{D5FF2EA0-5A20-4B20-810C-697F073C51A7}">
      <dgm:prSet phldrT="[Text]" custT="1"/>
      <dgm:spPr/>
      <dgm:t>
        <a:bodyPr/>
        <a:lstStyle/>
        <a:p>
          <a:r>
            <a:rPr lang="en-ZA" sz="2400" b="1" dirty="0" smtClean="0">
              <a:solidFill>
                <a:schemeClr val="tx1"/>
              </a:solidFill>
              <a:latin typeface="Arial Narrow" panose="020B0606020202030204" pitchFamily="34" charset="0"/>
            </a:rPr>
            <a:t>GOVERNANCE</a:t>
          </a:r>
        </a:p>
        <a:p>
          <a:r>
            <a:rPr lang="en-ZA" sz="2400" b="1" dirty="0" smtClean="0">
              <a:solidFill>
                <a:schemeClr val="tx1"/>
              </a:solidFill>
              <a:latin typeface="Arial Narrow" panose="020B0606020202030204" pitchFamily="34" charset="0"/>
            </a:rPr>
            <a:t>FRAMEWORK</a:t>
          </a:r>
        </a:p>
      </dgm:t>
    </dgm:pt>
    <dgm:pt modelId="{24029BCB-5B5A-4474-BC46-F65383A5F3B8}" type="parTrans" cxnId="{D93A79EF-A813-41B6-BF9A-DA10E4C4E2B0}">
      <dgm:prSet/>
      <dgm:spPr/>
      <dgm:t>
        <a:bodyPr/>
        <a:lstStyle/>
        <a:p>
          <a:endParaRPr lang="en-ZA">
            <a:solidFill>
              <a:schemeClr val="tx1"/>
            </a:solidFill>
            <a:latin typeface="Arial Narrow" panose="020B0606020202030204" pitchFamily="34" charset="0"/>
          </a:endParaRPr>
        </a:p>
      </dgm:t>
    </dgm:pt>
    <dgm:pt modelId="{B7428B53-3877-4C10-A572-29561814584F}" type="sibTrans" cxnId="{D93A79EF-A813-41B6-BF9A-DA10E4C4E2B0}">
      <dgm:prSet/>
      <dgm:spPr/>
      <dgm:t>
        <a:bodyPr/>
        <a:lstStyle/>
        <a:p>
          <a:endParaRPr lang="en-ZA">
            <a:solidFill>
              <a:schemeClr val="tx1"/>
            </a:solidFill>
            <a:latin typeface="Arial Narrow" panose="020B0606020202030204" pitchFamily="34" charset="0"/>
          </a:endParaRPr>
        </a:p>
      </dgm:t>
    </dgm:pt>
    <dgm:pt modelId="{AF7A6B9C-D2A5-479D-9CAD-C2F0A52984D4}">
      <dgm:prSet phldrT="[Text]" custT="1"/>
      <dgm:spPr/>
      <dgm:t>
        <a:bodyPr/>
        <a:lstStyle/>
        <a:p>
          <a:r>
            <a:rPr lang="en-ZA" sz="1600" b="1" dirty="0" smtClean="0">
              <a:solidFill>
                <a:schemeClr val="tx1"/>
              </a:solidFill>
              <a:latin typeface="Arial Narrow" panose="020B0606020202030204" pitchFamily="34" charset="0"/>
            </a:rPr>
            <a:t>NDHS-Programme owner</a:t>
          </a:r>
          <a:endParaRPr lang="en-ZA" sz="1600" b="1" dirty="0">
            <a:solidFill>
              <a:schemeClr val="tx1"/>
            </a:solidFill>
            <a:latin typeface="Arial Narrow" panose="020B0606020202030204" pitchFamily="34" charset="0"/>
          </a:endParaRPr>
        </a:p>
      </dgm:t>
    </dgm:pt>
    <dgm:pt modelId="{9BABF0BD-D729-43CB-8CB4-07C2F3318163}" type="parTrans" cxnId="{55D9B232-27CC-4ED3-A35D-8A68770AEE65}">
      <dgm:prSet/>
      <dgm:spPr/>
      <dgm:t>
        <a:bodyPr/>
        <a:lstStyle/>
        <a:p>
          <a:endParaRPr lang="en-ZA">
            <a:solidFill>
              <a:schemeClr val="tx1"/>
            </a:solidFill>
            <a:latin typeface="Arial Narrow" panose="020B0606020202030204" pitchFamily="34" charset="0"/>
          </a:endParaRPr>
        </a:p>
      </dgm:t>
    </dgm:pt>
    <dgm:pt modelId="{59E3AB8E-B5D2-4F71-9400-B3143CF88BAF}" type="sibTrans" cxnId="{55D9B232-27CC-4ED3-A35D-8A68770AEE65}">
      <dgm:prSet/>
      <dgm:spPr/>
      <dgm:t>
        <a:bodyPr/>
        <a:lstStyle/>
        <a:p>
          <a:endParaRPr lang="en-ZA">
            <a:solidFill>
              <a:schemeClr val="tx1"/>
            </a:solidFill>
            <a:latin typeface="Arial Narrow" panose="020B0606020202030204" pitchFamily="34" charset="0"/>
          </a:endParaRPr>
        </a:p>
      </dgm:t>
    </dgm:pt>
    <dgm:pt modelId="{0D432F23-0CE8-4112-BD0F-23037B6A0368}">
      <dgm:prSet phldrT="[Text]" custT="1"/>
      <dgm:spPr/>
      <dgm:t>
        <a:bodyPr/>
        <a:lstStyle/>
        <a:p>
          <a:r>
            <a:rPr lang="en-ZA" sz="2400" b="1" dirty="0" smtClean="0">
              <a:solidFill>
                <a:schemeClr val="tx1"/>
              </a:solidFill>
              <a:latin typeface="Arial Narrow" panose="020B0606020202030204" pitchFamily="34" charset="0"/>
            </a:rPr>
            <a:t>IMPLEMENT</a:t>
          </a:r>
          <a:r>
            <a:rPr lang="en-ZA" sz="1900" b="1" dirty="0" smtClean="0">
              <a:solidFill>
                <a:schemeClr val="tx1"/>
              </a:solidFill>
              <a:latin typeface="Arial Narrow" panose="020B0606020202030204" pitchFamily="34" charset="0"/>
            </a:rPr>
            <a:t> </a:t>
          </a:r>
          <a:endParaRPr lang="en-ZA" sz="1900" b="1" dirty="0">
            <a:solidFill>
              <a:schemeClr val="tx1"/>
            </a:solidFill>
            <a:latin typeface="Arial Narrow" panose="020B0606020202030204" pitchFamily="34" charset="0"/>
          </a:endParaRPr>
        </a:p>
      </dgm:t>
    </dgm:pt>
    <dgm:pt modelId="{90EBD3EE-6ED6-49C6-9EAF-316C16C6C03A}" type="parTrans" cxnId="{94574523-AFD0-445F-AB97-6A0369EFC2B6}">
      <dgm:prSet/>
      <dgm:spPr/>
      <dgm:t>
        <a:bodyPr/>
        <a:lstStyle/>
        <a:p>
          <a:endParaRPr lang="en-ZA">
            <a:solidFill>
              <a:schemeClr val="tx1"/>
            </a:solidFill>
            <a:latin typeface="Arial Narrow" panose="020B0606020202030204" pitchFamily="34" charset="0"/>
          </a:endParaRPr>
        </a:p>
      </dgm:t>
    </dgm:pt>
    <dgm:pt modelId="{3D2D6E68-B583-4F67-818D-D68EB74EB3D9}" type="sibTrans" cxnId="{94574523-AFD0-445F-AB97-6A0369EFC2B6}">
      <dgm:prSet/>
      <dgm:spPr/>
      <dgm:t>
        <a:bodyPr/>
        <a:lstStyle/>
        <a:p>
          <a:endParaRPr lang="en-ZA">
            <a:solidFill>
              <a:schemeClr val="tx1"/>
            </a:solidFill>
            <a:latin typeface="Arial Narrow" panose="020B0606020202030204" pitchFamily="34" charset="0"/>
          </a:endParaRPr>
        </a:p>
      </dgm:t>
    </dgm:pt>
    <dgm:pt modelId="{6BC456C9-8CD9-4251-85B7-6D94B3AEB535}">
      <dgm:prSet phldrT="[Text]" custT="1"/>
      <dgm:spPr/>
      <dgm:t>
        <a:bodyPr/>
        <a:lstStyle/>
        <a:p>
          <a:r>
            <a:rPr lang="en-US" sz="1600" b="1" dirty="0" smtClean="0">
              <a:solidFill>
                <a:schemeClr val="tx1"/>
              </a:solidFill>
              <a:latin typeface="Arial Narrow" panose="020B0606020202030204" pitchFamily="34" charset="0"/>
            </a:rPr>
            <a:t>Project Management and planning </a:t>
          </a:r>
          <a:endParaRPr lang="en-ZA" sz="1600" b="1" dirty="0">
            <a:solidFill>
              <a:schemeClr val="tx1"/>
            </a:solidFill>
            <a:latin typeface="Arial Narrow" panose="020B0606020202030204" pitchFamily="34" charset="0"/>
          </a:endParaRPr>
        </a:p>
      </dgm:t>
    </dgm:pt>
    <dgm:pt modelId="{81693991-1852-405A-A296-FF5DD1BAE594}" type="parTrans" cxnId="{38C83744-EA95-4AC2-885E-830986AA1455}">
      <dgm:prSet/>
      <dgm:spPr/>
      <dgm:t>
        <a:bodyPr/>
        <a:lstStyle/>
        <a:p>
          <a:endParaRPr lang="en-ZA">
            <a:solidFill>
              <a:schemeClr val="tx1"/>
            </a:solidFill>
            <a:latin typeface="Arial Narrow" panose="020B0606020202030204" pitchFamily="34" charset="0"/>
          </a:endParaRPr>
        </a:p>
      </dgm:t>
    </dgm:pt>
    <dgm:pt modelId="{CEC4E472-61C1-4A5C-9A84-837433E692B0}" type="sibTrans" cxnId="{38C83744-EA95-4AC2-885E-830986AA1455}">
      <dgm:prSet/>
      <dgm:spPr/>
      <dgm:t>
        <a:bodyPr/>
        <a:lstStyle/>
        <a:p>
          <a:endParaRPr lang="en-ZA">
            <a:solidFill>
              <a:schemeClr val="tx1"/>
            </a:solidFill>
            <a:latin typeface="Arial Narrow" panose="020B0606020202030204" pitchFamily="34" charset="0"/>
          </a:endParaRPr>
        </a:p>
      </dgm:t>
    </dgm:pt>
    <dgm:pt modelId="{D57081EF-DE4C-4C5E-B0B7-FEE84AC461A5}">
      <dgm:prSet phldrT="[Text]" custT="1"/>
      <dgm:spPr/>
      <dgm:t>
        <a:bodyPr/>
        <a:lstStyle/>
        <a:p>
          <a:r>
            <a:rPr lang="en-ZA" sz="1600" b="1" dirty="0" smtClean="0">
              <a:solidFill>
                <a:schemeClr val="tx1"/>
              </a:solidFill>
              <a:latin typeface="Arial Narrow" panose="020B0606020202030204" pitchFamily="34" charset="0"/>
            </a:rPr>
            <a:t>Programme implementation support </a:t>
          </a:r>
          <a:endParaRPr lang="en-ZA" sz="1600" b="1" dirty="0">
            <a:solidFill>
              <a:schemeClr val="tx1"/>
            </a:solidFill>
            <a:latin typeface="Arial Narrow" panose="020B0606020202030204" pitchFamily="34" charset="0"/>
          </a:endParaRPr>
        </a:p>
      </dgm:t>
    </dgm:pt>
    <dgm:pt modelId="{A91ADEAB-2DFF-4C80-9033-C10082B2E4E4}" type="parTrans" cxnId="{85CE3245-39CA-4613-9F1A-65421A0B48FC}">
      <dgm:prSet/>
      <dgm:spPr/>
      <dgm:t>
        <a:bodyPr/>
        <a:lstStyle/>
        <a:p>
          <a:endParaRPr lang="en-ZA">
            <a:solidFill>
              <a:schemeClr val="tx1"/>
            </a:solidFill>
            <a:latin typeface="Arial Narrow" panose="020B0606020202030204" pitchFamily="34" charset="0"/>
          </a:endParaRPr>
        </a:p>
      </dgm:t>
    </dgm:pt>
    <dgm:pt modelId="{0F9749ED-CE21-4CBD-A5F0-9656A3616875}" type="sibTrans" cxnId="{85CE3245-39CA-4613-9F1A-65421A0B48FC}">
      <dgm:prSet/>
      <dgm:spPr/>
      <dgm:t>
        <a:bodyPr/>
        <a:lstStyle/>
        <a:p>
          <a:endParaRPr lang="en-ZA">
            <a:solidFill>
              <a:schemeClr val="tx1"/>
            </a:solidFill>
            <a:latin typeface="Arial Narrow" panose="020B0606020202030204" pitchFamily="34" charset="0"/>
          </a:endParaRPr>
        </a:p>
      </dgm:t>
    </dgm:pt>
    <dgm:pt modelId="{0B3033CF-694B-4551-AD14-1C8417EBE696}">
      <dgm:prSet phldrT="[Text]" custT="1"/>
      <dgm:spPr/>
      <dgm:t>
        <a:bodyPr/>
        <a:lstStyle/>
        <a:p>
          <a:r>
            <a:rPr lang="en-ZA" sz="1600" b="1" dirty="0" smtClean="0">
              <a:solidFill>
                <a:schemeClr val="tx1"/>
              </a:solidFill>
              <a:latin typeface="Arial Narrow" panose="020B0606020202030204" pitchFamily="34" charset="0"/>
            </a:rPr>
            <a:t>Projects planning: rapid reviews, readiness assessment and fast tracking</a:t>
          </a:r>
          <a:endParaRPr lang="en-ZA" sz="1600" b="1" dirty="0">
            <a:solidFill>
              <a:schemeClr val="tx1"/>
            </a:solidFill>
            <a:latin typeface="Arial Narrow" panose="020B0606020202030204" pitchFamily="34" charset="0"/>
          </a:endParaRPr>
        </a:p>
      </dgm:t>
    </dgm:pt>
    <dgm:pt modelId="{764CEC0D-99B9-4FEC-A371-DB35F50B6BAF}" type="parTrans" cxnId="{C6BDF2D6-E6BB-4255-A332-93334C30678C}">
      <dgm:prSet/>
      <dgm:spPr/>
      <dgm:t>
        <a:bodyPr/>
        <a:lstStyle/>
        <a:p>
          <a:endParaRPr lang="en-ZA">
            <a:solidFill>
              <a:schemeClr val="tx1"/>
            </a:solidFill>
            <a:latin typeface="Arial Narrow" panose="020B0606020202030204" pitchFamily="34" charset="0"/>
          </a:endParaRPr>
        </a:p>
      </dgm:t>
    </dgm:pt>
    <dgm:pt modelId="{93F0B7AE-7F19-47E4-9515-95549EE102A4}" type="sibTrans" cxnId="{C6BDF2D6-E6BB-4255-A332-93334C30678C}">
      <dgm:prSet/>
      <dgm:spPr/>
      <dgm:t>
        <a:bodyPr/>
        <a:lstStyle/>
        <a:p>
          <a:endParaRPr lang="en-ZA">
            <a:solidFill>
              <a:schemeClr val="tx1"/>
            </a:solidFill>
            <a:latin typeface="Arial Narrow" panose="020B0606020202030204" pitchFamily="34" charset="0"/>
          </a:endParaRPr>
        </a:p>
      </dgm:t>
    </dgm:pt>
    <dgm:pt modelId="{5A87FA28-6725-44C0-9B73-80F51B9CAD9A}">
      <dgm:prSet phldrT="[Text]" custT="1"/>
      <dgm:spPr/>
      <dgm:t>
        <a:bodyPr/>
        <a:lstStyle/>
        <a:p>
          <a:r>
            <a:rPr lang="en-ZA" sz="1600" b="1" dirty="0" smtClean="0">
              <a:solidFill>
                <a:schemeClr val="tx1"/>
              </a:solidFill>
              <a:latin typeface="Arial Narrow" panose="020B0606020202030204" pitchFamily="34" charset="0"/>
            </a:rPr>
            <a:t>Projects resourcing and allocation</a:t>
          </a:r>
          <a:endParaRPr lang="en-ZA" sz="1600" b="1" dirty="0">
            <a:solidFill>
              <a:schemeClr val="tx1"/>
            </a:solidFill>
            <a:latin typeface="Arial Narrow" panose="020B0606020202030204" pitchFamily="34" charset="0"/>
          </a:endParaRPr>
        </a:p>
      </dgm:t>
    </dgm:pt>
    <dgm:pt modelId="{547B150C-562F-4EE5-A165-A5286D9996C9}" type="parTrans" cxnId="{4F82EDA1-27F3-4CB6-99AE-B094B277D510}">
      <dgm:prSet/>
      <dgm:spPr/>
      <dgm:t>
        <a:bodyPr/>
        <a:lstStyle/>
        <a:p>
          <a:endParaRPr lang="en-ZA">
            <a:solidFill>
              <a:schemeClr val="tx1"/>
            </a:solidFill>
            <a:latin typeface="Arial Narrow" panose="020B0606020202030204" pitchFamily="34" charset="0"/>
          </a:endParaRPr>
        </a:p>
      </dgm:t>
    </dgm:pt>
    <dgm:pt modelId="{0E6F3E5D-95F5-4F0B-A5B7-439AB9470F7D}" type="sibTrans" cxnId="{4F82EDA1-27F3-4CB6-99AE-B094B277D510}">
      <dgm:prSet/>
      <dgm:spPr/>
      <dgm:t>
        <a:bodyPr/>
        <a:lstStyle/>
        <a:p>
          <a:endParaRPr lang="en-ZA">
            <a:solidFill>
              <a:schemeClr val="tx1"/>
            </a:solidFill>
            <a:latin typeface="Arial Narrow" panose="020B0606020202030204" pitchFamily="34" charset="0"/>
          </a:endParaRPr>
        </a:p>
      </dgm:t>
    </dgm:pt>
    <dgm:pt modelId="{6F27FE04-717B-4D77-B6AB-B8CBEF3D2470}">
      <dgm:prSet phldrT="[Text]" custT="1"/>
      <dgm:spPr/>
      <dgm:t>
        <a:bodyPr/>
        <a:lstStyle/>
        <a:p>
          <a:r>
            <a:rPr lang="en-US" sz="1600" b="1" dirty="0" smtClean="0">
              <a:solidFill>
                <a:schemeClr val="tx1"/>
              </a:solidFill>
              <a:latin typeface="Arial Narrow" panose="020B0606020202030204" pitchFamily="34" charset="0"/>
            </a:rPr>
            <a:t>Reporting and Monitoring</a:t>
          </a:r>
          <a:endParaRPr lang="en-ZA" sz="1600" b="1" dirty="0">
            <a:solidFill>
              <a:schemeClr val="tx1"/>
            </a:solidFill>
            <a:latin typeface="Arial Narrow" panose="020B0606020202030204" pitchFamily="34" charset="0"/>
          </a:endParaRPr>
        </a:p>
      </dgm:t>
    </dgm:pt>
    <dgm:pt modelId="{434293E5-6433-4D06-ACD6-AFFBCF290ECA}" type="parTrans" cxnId="{842F34A5-BEB2-4C8D-8F21-26D9D1601381}">
      <dgm:prSet/>
      <dgm:spPr/>
      <dgm:t>
        <a:bodyPr/>
        <a:lstStyle/>
        <a:p>
          <a:endParaRPr lang="en-ZA">
            <a:solidFill>
              <a:schemeClr val="tx1"/>
            </a:solidFill>
            <a:latin typeface="Arial Narrow" panose="020B0606020202030204" pitchFamily="34" charset="0"/>
          </a:endParaRPr>
        </a:p>
      </dgm:t>
    </dgm:pt>
    <dgm:pt modelId="{16DB9EF9-7F73-4AFE-96CC-7FD6A0A3ACFF}" type="sibTrans" cxnId="{842F34A5-BEB2-4C8D-8F21-26D9D1601381}">
      <dgm:prSet/>
      <dgm:spPr/>
      <dgm:t>
        <a:bodyPr/>
        <a:lstStyle/>
        <a:p>
          <a:endParaRPr lang="en-ZA">
            <a:solidFill>
              <a:schemeClr val="tx1"/>
            </a:solidFill>
            <a:latin typeface="Arial Narrow" panose="020B0606020202030204" pitchFamily="34" charset="0"/>
          </a:endParaRPr>
        </a:p>
      </dgm:t>
    </dgm:pt>
    <dgm:pt modelId="{CAB5215B-5450-4198-8ED0-ADBB36D526BF}">
      <dgm:prSet phldrT="[Text]" custT="1"/>
      <dgm:spPr/>
      <dgm:t>
        <a:bodyPr/>
        <a:lstStyle/>
        <a:p>
          <a:r>
            <a:rPr lang="en-ZA" sz="1600" b="1" dirty="0" smtClean="0">
              <a:solidFill>
                <a:schemeClr val="tx1"/>
              </a:solidFill>
              <a:latin typeface="Arial Narrow" panose="020B0606020202030204" pitchFamily="34" charset="0"/>
            </a:rPr>
            <a:t>HDA-Programme Manager</a:t>
          </a:r>
          <a:endParaRPr lang="en-ZA" sz="1600" b="1" dirty="0">
            <a:solidFill>
              <a:schemeClr val="tx1"/>
            </a:solidFill>
            <a:latin typeface="Arial Narrow" panose="020B0606020202030204" pitchFamily="34" charset="0"/>
          </a:endParaRPr>
        </a:p>
      </dgm:t>
    </dgm:pt>
    <dgm:pt modelId="{D5C89535-BAE2-4A90-A279-F55740697B9D}" type="parTrans" cxnId="{E880E099-E185-46C6-9C48-EC04C18266BB}">
      <dgm:prSet/>
      <dgm:spPr/>
      <dgm:t>
        <a:bodyPr/>
        <a:lstStyle/>
        <a:p>
          <a:endParaRPr lang="en-ZA">
            <a:solidFill>
              <a:schemeClr val="tx1"/>
            </a:solidFill>
            <a:latin typeface="Arial Narrow" panose="020B0606020202030204" pitchFamily="34" charset="0"/>
          </a:endParaRPr>
        </a:p>
      </dgm:t>
    </dgm:pt>
    <dgm:pt modelId="{DC97E78A-C239-4113-98C6-CE4FE91512EE}" type="sibTrans" cxnId="{E880E099-E185-46C6-9C48-EC04C18266BB}">
      <dgm:prSet/>
      <dgm:spPr/>
      <dgm:t>
        <a:bodyPr/>
        <a:lstStyle/>
        <a:p>
          <a:endParaRPr lang="en-ZA">
            <a:solidFill>
              <a:schemeClr val="tx1"/>
            </a:solidFill>
            <a:latin typeface="Arial Narrow" panose="020B0606020202030204" pitchFamily="34" charset="0"/>
          </a:endParaRPr>
        </a:p>
      </dgm:t>
    </dgm:pt>
    <dgm:pt modelId="{A48AE502-676B-4D03-BD3D-D9505C9F86AF}">
      <dgm:prSet phldrT="[Text]" custT="1"/>
      <dgm:spPr/>
      <dgm:t>
        <a:bodyPr/>
        <a:lstStyle/>
        <a:p>
          <a:r>
            <a:rPr lang="en-ZA" sz="1600" b="1" dirty="0" smtClean="0">
              <a:solidFill>
                <a:schemeClr val="tx1"/>
              </a:solidFill>
              <a:latin typeface="Arial Narrow" panose="020B0606020202030204" pitchFamily="34" charset="0"/>
            </a:rPr>
            <a:t>Provinces-Developer/Sponsors                                         Private Sector</a:t>
          </a:r>
          <a:endParaRPr lang="en-ZA" sz="1600" b="1" dirty="0">
            <a:solidFill>
              <a:schemeClr val="tx1"/>
            </a:solidFill>
            <a:latin typeface="Arial Narrow" panose="020B0606020202030204" pitchFamily="34" charset="0"/>
          </a:endParaRPr>
        </a:p>
      </dgm:t>
    </dgm:pt>
    <dgm:pt modelId="{2DEE15DE-2BD4-4B94-88FE-1464BE259ABF}" type="parTrans" cxnId="{7FEF0154-50D3-4220-8DDA-5B94E653B335}">
      <dgm:prSet/>
      <dgm:spPr/>
      <dgm:t>
        <a:bodyPr/>
        <a:lstStyle/>
        <a:p>
          <a:endParaRPr lang="en-ZA">
            <a:solidFill>
              <a:schemeClr val="tx1"/>
            </a:solidFill>
            <a:latin typeface="Arial Narrow" panose="020B0606020202030204" pitchFamily="34" charset="0"/>
          </a:endParaRPr>
        </a:p>
      </dgm:t>
    </dgm:pt>
    <dgm:pt modelId="{89D3384C-8675-43EF-ADAB-2D914E85691A}" type="sibTrans" cxnId="{7FEF0154-50D3-4220-8DDA-5B94E653B335}">
      <dgm:prSet/>
      <dgm:spPr/>
      <dgm:t>
        <a:bodyPr/>
        <a:lstStyle/>
        <a:p>
          <a:endParaRPr lang="en-ZA">
            <a:solidFill>
              <a:schemeClr val="tx1"/>
            </a:solidFill>
            <a:latin typeface="Arial Narrow" panose="020B0606020202030204" pitchFamily="34" charset="0"/>
          </a:endParaRPr>
        </a:p>
      </dgm:t>
    </dgm:pt>
    <dgm:pt modelId="{2377391F-F456-4981-BC10-C2D8F3600EF3}">
      <dgm:prSet phldrT="[Text]" custT="1"/>
      <dgm:spPr/>
      <dgm:t>
        <a:bodyPr/>
        <a:lstStyle/>
        <a:p>
          <a:r>
            <a:rPr lang="en-ZA" sz="1600" b="1" dirty="0" smtClean="0">
              <a:solidFill>
                <a:schemeClr val="tx1"/>
              </a:solidFill>
              <a:latin typeface="Arial Narrow" panose="020B0606020202030204" pitchFamily="34" charset="0"/>
            </a:rPr>
            <a:t>Municipalities-Implementation Support</a:t>
          </a:r>
          <a:endParaRPr lang="en-ZA" sz="1600" b="1" dirty="0">
            <a:solidFill>
              <a:schemeClr val="tx1"/>
            </a:solidFill>
            <a:latin typeface="Arial Narrow" panose="020B0606020202030204" pitchFamily="34" charset="0"/>
          </a:endParaRPr>
        </a:p>
      </dgm:t>
    </dgm:pt>
    <dgm:pt modelId="{CDD797CC-E307-4DAE-9315-ED90CF15C180}" type="parTrans" cxnId="{87D1DE86-0F7B-4643-A53D-9C20B865DD56}">
      <dgm:prSet/>
      <dgm:spPr/>
      <dgm:t>
        <a:bodyPr/>
        <a:lstStyle/>
        <a:p>
          <a:endParaRPr lang="en-ZA">
            <a:solidFill>
              <a:schemeClr val="tx1"/>
            </a:solidFill>
            <a:latin typeface="Arial Narrow" panose="020B0606020202030204" pitchFamily="34" charset="0"/>
          </a:endParaRPr>
        </a:p>
      </dgm:t>
    </dgm:pt>
    <dgm:pt modelId="{F2A0B82C-6AE9-4CB4-A000-E205134AB086}" type="sibTrans" cxnId="{87D1DE86-0F7B-4643-A53D-9C20B865DD56}">
      <dgm:prSet/>
      <dgm:spPr/>
      <dgm:t>
        <a:bodyPr/>
        <a:lstStyle/>
        <a:p>
          <a:endParaRPr lang="en-ZA">
            <a:solidFill>
              <a:schemeClr val="tx1"/>
            </a:solidFill>
            <a:latin typeface="Arial Narrow" panose="020B0606020202030204" pitchFamily="34" charset="0"/>
          </a:endParaRPr>
        </a:p>
      </dgm:t>
    </dgm:pt>
    <dgm:pt modelId="{7CE56B93-26AE-4DFD-B7C8-02EBC3171CDF}">
      <dgm:prSet phldrT="[Text]" custT="1"/>
      <dgm:spPr/>
      <dgm:t>
        <a:bodyPr/>
        <a:lstStyle/>
        <a:p>
          <a:r>
            <a:rPr lang="en-ZA" sz="1600" b="1" dirty="0" smtClean="0">
              <a:solidFill>
                <a:schemeClr val="tx1"/>
              </a:solidFill>
              <a:latin typeface="Arial Narrow" panose="020B0606020202030204" pitchFamily="34" charset="0"/>
            </a:rPr>
            <a:t>Private Sector/Partners</a:t>
          </a:r>
          <a:endParaRPr lang="en-ZA" sz="1600" b="1" dirty="0">
            <a:solidFill>
              <a:schemeClr val="tx1"/>
            </a:solidFill>
            <a:latin typeface="Arial Narrow" panose="020B0606020202030204" pitchFamily="34" charset="0"/>
          </a:endParaRPr>
        </a:p>
      </dgm:t>
    </dgm:pt>
    <dgm:pt modelId="{1E34BF9D-BCFB-4404-BA82-3B191DE668D9}" type="parTrans" cxnId="{2ACA8F8C-DCDB-4F41-80A0-B12ECC6D6097}">
      <dgm:prSet/>
      <dgm:spPr/>
      <dgm:t>
        <a:bodyPr/>
        <a:lstStyle/>
        <a:p>
          <a:endParaRPr lang="en-ZA">
            <a:solidFill>
              <a:schemeClr val="tx1"/>
            </a:solidFill>
            <a:latin typeface="Arial Narrow" panose="020B0606020202030204" pitchFamily="34" charset="0"/>
          </a:endParaRPr>
        </a:p>
      </dgm:t>
    </dgm:pt>
    <dgm:pt modelId="{F7DDA011-08C5-4240-8F3F-947DBB0F650B}" type="sibTrans" cxnId="{2ACA8F8C-DCDB-4F41-80A0-B12ECC6D6097}">
      <dgm:prSet/>
      <dgm:spPr/>
      <dgm:t>
        <a:bodyPr/>
        <a:lstStyle/>
        <a:p>
          <a:endParaRPr lang="en-ZA">
            <a:solidFill>
              <a:schemeClr val="tx1"/>
            </a:solidFill>
            <a:latin typeface="Arial Narrow" panose="020B0606020202030204" pitchFamily="34" charset="0"/>
          </a:endParaRPr>
        </a:p>
      </dgm:t>
    </dgm:pt>
    <dgm:pt modelId="{F52E6A13-7582-4E02-91F7-8AEE1BA5FB3A}">
      <dgm:prSet phldrT="[Text]" custT="1"/>
      <dgm:spPr/>
      <dgm:t>
        <a:bodyPr/>
        <a:lstStyle/>
        <a:p>
          <a:r>
            <a:rPr lang="en-ZA" sz="1600" b="1" dirty="0" smtClean="0">
              <a:solidFill>
                <a:schemeClr val="tx1"/>
              </a:solidFill>
              <a:latin typeface="Arial Narrow" panose="020B0606020202030204" pitchFamily="34" charset="0"/>
            </a:rPr>
            <a:t>IGR                                                                                   Others: DPME/DMR</a:t>
          </a:r>
          <a:endParaRPr lang="en-ZA" sz="1600" b="1" dirty="0">
            <a:solidFill>
              <a:schemeClr val="tx1"/>
            </a:solidFill>
            <a:latin typeface="Arial Narrow" panose="020B0606020202030204" pitchFamily="34" charset="0"/>
          </a:endParaRPr>
        </a:p>
      </dgm:t>
    </dgm:pt>
    <dgm:pt modelId="{EE4CD9BF-08E3-4E67-9265-B5D0C62E843C}" type="parTrans" cxnId="{C7C3A7F2-FBDC-4126-B67D-0291EC1982DD}">
      <dgm:prSet/>
      <dgm:spPr/>
      <dgm:t>
        <a:bodyPr/>
        <a:lstStyle/>
        <a:p>
          <a:endParaRPr lang="en-ZA">
            <a:solidFill>
              <a:schemeClr val="tx1"/>
            </a:solidFill>
            <a:latin typeface="Arial Narrow" panose="020B0606020202030204" pitchFamily="34" charset="0"/>
          </a:endParaRPr>
        </a:p>
      </dgm:t>
    </dgm:pt>
    <dgm:pt modelId="{A83CEBAD-6BC7-4042-A3F4-D887348A1B8B}" type="sibTrans" cxnId="{C7C3A7F2-FBDC-4126-B67D-0291EC1982DD}">
      <dgm:prSet/>
      <dgm:spPr/>
      <dgm:t>
        <a:bodyPr/>
        <a:lstStyle/>
        <a:p>
          <a:endParaRPr lang="en-ZA">
            <a:solidFill>
              <a:schemeClr val="tx1"/>
            </a:solidFill>
            <a:latin typeface="Arial Narrow" panose="020B0606020202030204" pitchFamily="34" charset="0"/>
          </a:endParaRPr>
        </a:p>
      </dgm:t>
    </dgm:pt>
    <dgm:pt modelId="{F3ED5DF7-31A0-4AE0-83F1-5588636CEB3A}" type="pres">
      <dgm:prSet presAssocID="{68BA0F86-B970-49FB-AF9D-22B6E0932AA3}" presName="linearFlow" presStyleCnt="0">
        <dgm:presLayoutVars>
          <dgm:dir/>
          <dgm:animLvl val="lvl"/>
          <dgm:resizeHandles val="exact"/>
        </dgm:presLayoutVars>
      </dgm:prSet>
      <dgm:spPr/>
      <dgm:t>
        <a:bodyPr/>
        <a:lstStyle/>
        <a:p>
          <a:endParaRPr lang="en-ZA"/>
        </a:p>
      </dgm:t>
    </dgm:pt>
    <dgm:pt modelId="{D2D14897-FD0B-4576-AE36-1B7DEDDFFB71}" type="pres">
      <dgm:prSet presAssocID="{D5FF2EA0-5A20-4B20-810C-697F073C51A7}" presName="composite" presStyleCnt="0"/>
      <dgm:spPr/>
      <dgm:t>
        <a:bodyPr/>
        <a:lstStyle/>
        <a:p>
          <a:endParaRPr lang="en-ZA"/>
        </a:p>
      </dgm:t>
    </dgm:pt>
    <dgm:pt modelId="{4562D650-D356-4D52-9F6F-483377A02BB5}" type="pres">
      <dgm:prSet presAssocID="{D5FF2EA0-5A20-4B20-810C-697F073C51A7}" presName="parentText" presStyleLbl="alignNode1" presStyleIdx="0" presStyleCnt="2">
        <dgm:presLayoutVars>
          <dgm:chMax val="1"/>
          <dgm:bulletEnabled val="1"/>
        </dgm:presLayoutVars>
      </dgm:prSet>
      <dgm:spPr/>
      <dgm:t>
        <a:bodyPr/>
        <a:lstStyle/>
        <a:p>
          <a:endParaRPr lang="en-ZA"/>
        </a:p>
      </dgm:t>
    </dgm:pt>
    <dgm:pt modelId="{B67257BC-7048-48E8-B913-9C6D974E7880}" type="pres">
      <dgm:prSet presAssocID="{D5FF2EA0-5A20-4B20-810C-697F073C51A7}" presName="descendantText" presStyleLbl="alignAcc1" presStyleIdx="0" presStyleCnt="2">
        <dgm:presLayoutVars>
          <dgm:bulletEnabled val="1"/>
        </dgm:presLayoutVars>
      </dgm:prSet>
      <dgm:spPr/>
      <dgm:t>
        <a:bodyPr/>
        <a:lstStyle/>
        <a:p>
          <a:endParaRPr lang="en-ZA"/>
        </a:p>
      </dgm:t>
    </dgm:pt>
    <dgm:pt modelId="{4AE3BA12-67A1-4B98-A36A-5951967DFBFA}" type="pres">
      <dgm:prSet presAssocID="{B7428B53-3877-4C10-A572-29561814584F}" presName="sp" presStyleCnt="0"/>
      <dgm:spPr/>
      <dgm:t>
        <a:bodyPr/>
        <a:lstStyle/>
        <a:p>
          <a:endParaRPr lang="en-ZA"/>
        </a:p>
      </dgm:t>
    </dgm:pt>
    <dgm:pt modelId="{B5F9776A-6C31-4ACA-9733-58E03A3BFF65}" type="pres">
      <dgm:prSet presAssocID="{0D432F23-0CE8-4112-BD0F-23037B6A0368}" presName="composite" presStyleCnt="0"/>
      <dgm:spPr/>
      <dgm:t>
        <a:bodyPr/>
        <a:lstStyle/>
        <a:p>
          <a:endParaRPr lang="en-ZA"/>
        </a:p>
      </dgm:t>
    </dgm:pt>
    <dgm:pt modelId="{CE4E7580-6060-4F84-BC29-EF63B9C68016}" type="pres">
      <dgm:prSet presAssocID="{0D432F23-0CE8-4112-BD0F-23037B6A0368}" presName="parentText" presStyleLbl="alignNode1" presStyleIdx="1" presStyleCnt="2">
        <dgm:presLayoutVars>
          <dgm:chMax val="1"/>
          <dgm:bulletEnabled val="1"/>
        </dgm:presLayoutVars>
      </dgm:prSet>
      <dgm:spPr/>
      <dgm:t>
        <a:bodyPr/>
        <a:lstStyle/>
        <a:p>
          <a:endParaRPr lang="en-ZA"/>
        </a:p>
      </dgm:t>
    </dgm:pt>
    <dgm:pt modelId="{FB41954B-04CA-4BD6-A181-BB155E721AD5}" type="pres">
      <dgm:prSet presAssocID="{0D432F23-0CE8-4112-BD0F-23037B6A0368}" presName="descendantText" presStyleLbl="alignAcc1" presStyleIdx="1" presStyleCnt="2">
        <dgm:presLayoutVars>
          <dgm:bulletEnabled val="1"/>
        </dgm:presLayoutVars>
      </dgm:prSet>
      <dgm:spPr/>
      <dgm:t>
        <a:bodyPr/>
        <a:lstStyle/>
        <a:p>
          <a:endParaRPr lang="en-ZA"/>
        </a:p>
      </dgm:t>
    </dgm:pt>
  </dgm:ptLst>
  <dgm:cxnLst>
    <dgm:cxn modelId="{52EAD8EE-2AA5-4127-B37F-54C3527B2747}" type="presOf" srcId="{6BC456C9-8CD9-4251-85B7-6D94B3AEB535}" destId="{FB41954B-04CA-4BD6-A181-BB155E721AD5}" srcOrd="0" destOrd="1" presId="urn:microsoft.com/office/officeart/2005/8/layout/chevron2"/>
    <dgm:cxn modelId="{C7EF31AF-7C37-4D8F-9ADA-65CA9047C44D}" type="presOf" srcId="{F52E6A13-7582-4E02-91F7-8AEE1BA5FB3A}" destId="{B67257BC-7048-48E8-B913-9C6D974E7880}" srcOrd="0" destOrd="5" presId="urn:microsoft.com/office/officeart/2005/8/layout/chevron2"/>
    <dgm:cxn modelId="{301AF1CE-BE3A-4473-B566-D11F4C451EA0}" type="presOf" srcId="{AF7A6B9C-D2A5-479D-9CAD-C2F0A52984D4}" destId="{B67257BC-7048-48E8-B913-9C6D974E7880}" srcOrd="0" destOrd="0" presId="urn:microsoft.com/office/officeart/2005/8/layout/chevron2"/>
    <dgm:cxn modelId="{F2FBA0B5-391E-4971-BC83-AD0E0B2A7EDE}" type="presOf" srcId="{0B3033CF-694B-4551-AD14-1C8417EBE696}" destId="{FB41954B-04CA-4BD6-A181-BB155E721AD5}" srcOrd="0" destOrd="2" presId="urn:microsoft.com/office/officeart/2005/8/layout/chevron2"/>
    <dgm:cxn modelId="{4F82EDA1-27F3-4CB6-99AE-B094B277D510}" srcId="{0D432F23-0CE8-4112-BD0F-23037B6A0368}" destId="{5A87FA28-6725-44C0-9B73-80F51B9CAD9A}" srcOrd="3" destOrd="0" parTransId="{547B150C-562F-4EE5-A165-A5286D9996C9}" sibTransId="{0E6F3E5D-95F5-4F0B-A5B7-439AB9470F7D}"/>
    <dgm:cxn modelId="{87D1DE86-0F7B-4643-A53D-9C20B865DD56}" srcId="{D5FF2EA0-5A20-4B20-810C-697F073C51A7}" destId="{2377391F-F456-4981-BC10-C2D8F3600EF3}" srcOrd="3" destOrd="0" parTransId="{CDD797CC-E307-4DAE-9315-ED90CF15C180}" sibTransId="{F2A0B82C-6AE9-4CB4-A000-E205134AB086}"/>
    <dgm:cxn modelId="{16F6A98A-FCDA-452C-B5D4-6093D70086CA}" type="presOf" srcId="{68BA0F86-B970-49FB-AF9D-22B6E0932AA3}" destId="{F3ED5DF7-31A0-4AE0-83F1-5588636CEB3A}" srcOrd="0" destOrd="0" presId="urn:microsoft.com/office/officeart/2005/8/layout/chevron2"/>
    <dgm:cxn modelId="{94574523-AFD0-445F-AB97-6A0369EFC2B6}" srcId="{68BA0F86-B970-49FB-AF9D-22B6E0932AA3}" destId="{0D432F23-0CE8-4112-BD0F-23037B6A0368}" srcOrd="1" destOrd="0" parTransId="{90EBD3EE-6ED6-49C6-9EAF-316C16C6C03A}" sibTransId="{3D2D6E68-B583-4F67-818D-D68EB74EB3D9}"/>
    <dgm:cxn modelId="{38C83744-EA95-4AC2-885E-830986AA1455}" srcId="{0D432F23-0CE8-4112-BD0F-23037B6A0368}" destId="{6BC456C9-8CD9-4251-85B7-6D94B3AEB535}" srcOrd="1" destOrd="0" parTransId="{81693991-1852-405A-A296-FF5DD1BAE594}" sibTransId="{CEC4E472-61C1-4A5C-9A84-837433E692B0}"/>
    <dgm:cxn modelId="{842F34A5-BEB2-4C8D-8F21-26D9D1601381}" srcId="{0D432F23-0CE8-4112-BD0F-23037B6A0368}" destId="{6F27FE04-717B-4D77-B6AB-B8CBEF3D2470}" srcOrd="4" destOrd="0" parTransId="{434293E5-6433-4D06-ACD6-AFFBCF290ECA}" sibTransId="{16DB9EF9-7F73-4AFE-96CC-7FD6A0A3ACFF}"/>
    <dgm:cxn modelId="{55D9B232-27CC-4ED3-A35D-8A68770AEE65}" srcId="{D5FF2EA0-5A20-4B20-810C-697F073C51A7}" destId="{AF7A6B9C-D2A5-479D-9CAD-C2F0A52984D4}" srcOrd="0" destOrd="0" parTransId="{9BABF0BD-D729-43CB-8CB4-07C2F3318163}" sibTransId="{59E3AB8E-B5D2-4F71-9400-B3143CF88BAF}"/>
    <dgm:cxn modelId="{380344EF-04FD-4C2C-B36A-6AB2259D76CA}" type="presOf" srcId="{7CE56B93-26AE-4DFD-B7C8-02EBC3171CDF}" destId="{B67257BC-7048-48E8-B913-9C6D974E7880}" srcOrd="0" destOrd="4" presId="urn:microsoft.com/office/officeart/2005/8/layout/chevron2"/>
    <dgm:cxn modelId="{C6BDF2D6-E6BB-4255-A332-93334C30678C}" srcId="{0D432F23-0CE8-4112-BD0F-23037B6A0368}" destId="{0B3033CF-694B-4551-AD14-1C8417EBE696}" srcOrd="2" destOrd="0" parTransId="{764CEC0D-99B9-4FEC-A371-DB35F50B6BAF}" sibTransId="{93F0B7AE-7F19-47E4-9515-95549EE102A4}"/>
    <dgm:cxn modelId="{0BEC2C46-77C1-42AD-8C74-E06EB3D43BD1}" type="presOf" srcId="{5A87FA28-6725-44C0-9B73-80F51B9CAD9A}" destId="{FB41954B-04CA-4BD6-A181-BB155E721AD5}" srcOrd="0" destOrd="3" presId="urn:microsoft.com/office/officeart/2005/8/layout/chevron2"/>
    <dgm:cxn modelId="{7FEF0154-50D3-4220-8DDA-5B94E653B335}" srcId="{D5FF2EA0-5A20-4B20-810C-697F073C51A7}" destId="{A48AE502-676B-4D03-BD3D-D9505C9F86AF}" srcOrd="2" destOrd="0" parTransId="{2DEE15DE-2BD4-4B94-88FE-1464BE259ABF}" sibTransId="{89D3384C-8675-43EF-ADAB-2D914E85691A}"/>
    <dgm:cxn modelId="{A9A78876-5CE0-49A9-B360-0B9C45CBF334}" type="presOf" srcId="{2377391F-F456-4981-BC10-C2D8F3600EF3}" destId="{B67257BC-7048-48E8-B913-9C6D974E7880}" srcOrd="0" destOrd="3" presId="urn:microsoft.com/office/officeart/2005/8/layout/chevron2"/>
    <dgm:cxn modelId="{9DF2AFBD-BA5E-41B3-94D9-0F290B2419A5}" type="presOf" srcId="{0D432F23-0CE8-4112-BD0F-23037B6A0368}" destId="{CE4E7580-6060-4F84-BC29-EF63B9C68016}" srcOrd="0" destOrd="0" presId="urn:microsoft.com/office/officeart/2005/8/layout/chevron2"/>
    <dgm:cxn modelId="{2ACA8F8C-DCDB-4F41-80A0-B12ECC6D6097}" srcId="{D5FF2EA0-5A20-4B20-810C-697F073C51A7}" destId="{7CE56B93-26AE-4DFD-B7C8-02EBC3171CDF}" srcOrd="4" destOrd="0" parTransId="{1E34BF9D-BCFB-4404-BA82-3B191DE668D9}" sibTransId="{F7DDA011-08C5-4240-8F3F-947DBB0F650B}"/>
    <dgm:cxn modelId="{ABF5C19D-F65A-45B7-BE03-B5743F5BF039}" type="presOf" srcId="{A48AE502-676B-4D03-BD3D-D9505C9F86AF}" destId="{B67257BC-7048-48E8-B913-9C6D974E7880}" srcOrd="0" destOrd="2" presId="urn:microsoft.com/office/officeart/2005/8/layout/chevron2"/>
    <dgm:cxn modelId="{85CE3245-39CA-4613-9F1A-65421A0B48FC}" srcId="{0D432F23-0CE8-4112-BD0F-23037B6A0368}" destId="{D57081EF-DE4C-4C5E-B0B7-FEE84AC461A5}" srcOrd="0" destOrd="0" parTransId="{A91ADEAB-2DFF-4C80-9033-C10082B2E4E4}" sibTransId="{0F9749ED-CE21-4CBD-A5F0-9656A3616875}"/>
    <dgm:cxn modelId="{B40375E7-B290-440F-B4E3-8B3851089C1E}" type="presOf" srcId="{D57081EF-DE4C-4C5E-B0B7-FEE84AC461A5}" destId="{FB41954B-04CA-4BD6-A181-BB155E721AD5}" srcOrd="0" destOrd="0" presId="urn:microsoft.com/office/officeart/2005/8/layout/chevron2"/>
    <dgm:cxn modelId="{B71A4067-9C65-478D-8B94-A4F2C0FAEFF8}" type="presOf" srcId="{D5FF2EA0-5A20-4B20-810C-697F073C51A7}" destId="{4562D650-D356-4D52-9F6F-483377A02BB5}" srcOrd="0" destOrd="0" presId="urn:microsoft.com/office/officeart/2005/8/layout/chevron2"/>
    <dgm:cxn modelId="{72391CDA-A368-4816-9A43-81309744D352}" type="presOf" srcId="{6F27FE04-717B-4D77-B6AB-B8CBEF3D2470}" destId="{FB41954B-04CA-4BD6-A181-BB155E721AD5}" srcOrd="0" destOrd="4" presId="urn:microsoft.com/office/officeart/2005/8/layout/chevron2"/>
    <dgm:cxn modelId="{E880E099-E185-46C6-9C48-EC04C18266BB}" srcId="{D5FF2EA0-5A20-4B20-810C-697F073C51A7}" destId="{CAB5215B-5450-4198-8ED0-ADBB36D526BF}" srcOrd="1" destOrd="0" parTransId="{D5C89535-BAE2-4A90-A279-F55740697B9D}" sibTransId="{DC97E78A-C239-4113-98C6-CE4FE91512EE}"/>
    <dgm:cxn modelId="{60CAEC29-0010-487F-AA8A-D65FC15613B1}" type="presOf" srcId="{CAB5215B-5450-4198-8ED0-ADBB36D526BF}" destId="{B67257BC-7048-48E8-B913-9C6D974E7880}" srcOrd="0" destOrd="1" presId="urn:microsoft.com/office/officeart/2005/8/layout/chevron2"/>
    <dgm:cxn modelId="{D93A79EF-A813-41B6-BF9A-DA10E4C4E2B0}" srcId="{68BA0F86-B970-49FB-AF9D-22B6E0932AA3}" destId="{D5FF2EA0-5A20-4B20-810C-697F073C51A7}" srcOrd="0" destOrd="0" parTransId="{24029BCB-5B5A-4474-BC46-F65383A5F3B8}" sibTransId="{B7428B53-3877-4C10-A572-29561814584F}"/>
    <dgm:cxn modelId="{C7C3A7F2-FBDC-4126-B67D-0291EC1982DD}" srcId="{D5FF2EA0-5A20-4B20-810C-697F073C51A7}" destId="{F52E6A13-7582-4E02-91F7-8AEE1BA5FB3A}" srcOrd="5" destOrd="0" parTransId="{EE4CD9BF-08E3-4E67-9265-B5D0C62E843C}" sibTransId="{A83CEBAD-6BC7-4042-A3F4-D887348A1B8B}"/>
    <dgm:cxn modelId="{D05E035A-1517-4DD9-84A6-85CCBA648A55}" type="presParOf" srcId="{F3ED5DF7-31A0-4AE0-83F1-5588636CEB3A}" destId="{D2D14897-FD0B-4576-AE36-1B7DEDDFFB71}" srcOrd="0" destOrd="0" presId="urn:microsoft.com/office/officeart/2005/8/layout/chevron2"/>
    <dgm:cxn modelId="{FBA9C592-30F5-4BCD-8304-1AABD5A063B1}" type="presParOf" srcId="{D2D14897-FD0B-4576-AE36-1B7DEDDFFB71}" destId="{4562D650-D356-4D52-9F6F-483377A02BB5}" srcOrd="0" destOrd="0" presId="urn:microsoft.com/office/officeart/2005/8/layout/chevron2"/>
    <dgm:cxn modelId="{017501A5-3A20-46D1-ADAC-9F785249A1E5}" type="presParOf" srcId="{D2D14897-FD0B-4576-AE36-1B7DEDDFFB71}" destId="{B67257BC-7048-48E8-B913-9C6D974E7880}" srcOrd="1" destOrd="0" presId="urn:microsoft.com/office/officeart/2005/8/layout/chevron2"/>
    <dgm:cxn modelId="{F70CDCCE-D769-4821-AAE4-CD74404B705F}" type="presParOf" srcId="{F3ED5DF7-31A0-4AE0-83F1-5588636CEB3A}" destId="{4AE3BA12-67A1-4B98-A36A-5951967DFBFA}" srcOrd="1" destOrd="0" presId="urn:microsoft.com/office/officeart/2005/8/layout/chevron2"/>
    <dgm:cxn modelId="{8DA7E728-E1D0-43B8-814E-4951FA3BAD6C}" type="presParOf" srcId="{F3ED5DF7-31A0-4AE0-83F1-5588636CEB3A}" destId="{B5F9776A-6C31-4ACA-9733-58E03A3BFF65}" srcOrd="2" destOrd="0" presId="urn:microsoft.com/office/officeart/2005/8/layout/chevron2"/>
    <dgm:cxn modelId="{CD742A93-20C8-477C-B76F-0EFCCFFA76DE}" type="presParOf" srcId="{B5F9776A-6C31-4ACA-9733-58E03A3BFF65}" destId="{CE4E7580-6060-4F84-BC29-EF63B9C68016}" srcOrd="0" destOrd="0" presId="urn:microsoft.com/office/officeart/2005/8/layout/chevron2"/>
    <dgm:cxn modelId="{D84C12C0-5B8F-41A5-98E4-1B9BCBD58769}" type="presParOf" srcId="{B5F9776A-6C31-4ACA-9733-58E03A3BFF65}" destId="{FB41954B-04CA-4BD6-A181-BB155E721AD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5EAF27-116C-4381-AD97-83D61FFBE389}"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ZA"/>
        </a:p>
      </dgm:t>
    </dgm:pt>
    <dgm:pt modelId="{30D98A43-93B5-403A-90F2-1B2AB5F8E171}">
      <dgm:prSet phldrT="[Text]" custT="1"/>
      <dgm:spPr>
        <a:blipFill rotWithShape="0">
          <a:blip xmlns:r="http://schemas.openxmlformats.org/officeDocument/2006/relationships" r:embed="rId1"/>
          <a:stretch>
            <a:fillRect/>
          </a:stretch>
        </a:blipFill>
      </dgm:spPr>
      <dgm:t>
        <a:bodyPr/>
        <a:lstStyle/>
        <a:p>
          <a:endParaRPr lang="en-ZA" sz="3200" b="1" dirty="0">
            <a:solidFill>
              <a:schemeClr val="tx1"/>
            </a:solidFill>
          </a:endParaRPr>
        </a:p>
      </dgm:t>
    </dgm:pt>
    <dgm:pt modelId="{7FEDB14A-E309-4E00-B421-12BCED185146}" type="parTrans" cxnId="{1C11890B-1725-48B6-AC39-949D7F70A2DC}">
      <dgm:prSet/>
      <dgm:spPr/>
      <dgm:t>
        <a:bodyPr/>
        <a:lstStyle/>
        <a:p>
          <a:endParaRPr lang="en-ZA">
            <a:solidFill>
              <a:schemeClr val="tx1"/>
            </a:solidFill>
          </a:endParaRPr>
        </a:p>
      </dgm:t>
    </dgm:pt>
    <dgm:pt modelId="{FB1717BC-3B5A-4679-A070-E4449918965C}" type="sibTrans" cxnId="{1C11890B-1725-48B6-AC39-949D7F70A2DC}">
      <dgm:prSet/>
      <dgm:spPr/>
      <dgm:t>
        <a:bodyPr/>
        <a:lstStyle/>
        <a:p>
          <a:endParaRPr lang="en-ZA">
            <a:solidFill>
              <a:schemeClr val="tx1"/>
            </a:solidFill>
          </a:endParaRPr>
        </a:p>
      </dgm:t>
    </dgm:pt>
    <dgm:pt modelId="{7503EE80-CAE7-441C-8FDE-C64592B4A07E}">
      <dgm:prSet phldrT="[Text]" custT="1"/>
      <dgm:spPr/>
      <dgm:t>
        <a:bodyPr/>
        <a:lstStyle/>
        <a:p>
          <a:pPr algn="just"/>
          <a:r>
            <a:rPr lang="en-ZA" sz="2000" b="1" u="none" dirty="0" smtClean="0">
              <a:solidFill>
                <a:schemeClr val="tx1"/>
              </a:solidFill>
              <a:latin typeface="Arial Narrow" panose="020B0606020202030204" pitchFamily="34" charset="0"/>
            </a:rPr>
            <a:t>ISU/CATALYTIC RESPONSE</a:t>
          </a:r>
          <a:endParaRPr lang="en-ZA" sz="2000" u="none" dirty="0">
            <a:solidFill>
              <a:schemeClr val="tx1"/>
            </a:solidFill>
            <a:latin typeface="Arial Narrow" panose="020B0606020202030204" pitchFamily="34" charset="0"/>
          </a:endParaRPr>
        </a:p>
      </dgm:t>
    </dgm:pt>
    <dgm:pt modelId="{220B2CA6-94CB-4D89-BEA0-E96DB9068413}" type="parTrans" cxnId="{2D71097B-82EF-4047-B506-9A737D46F8D8}">
      <dgm:prSet/>
      <dgm:spPr/>
      <dgm:t>
        <a:bodyPr/>
        <a:lstStyle/>
        <a:p>
          <a:endParaRPr lang="en-ZA">
            <a:solidFill>
              <a:schemeClr val="tx1"/>
            </a:solidFill>
          </a:endParaRPr>
        </a:p>
      </dgm:t>
    </dgm:pt>
    <dgm:pt modelId="{F68FAFB6-3BA6-47D2-928A-0D52B341B0C5}" type="sibTrans" cxnId="{2D71097B-82EF-4047-B506-9A737D46F8D8}">
      <dgm:prSet/>
      <dgm:spPr/>
      <dgm:t>
        <a:bodyPr/>
        <a:lstStyle/>
        <a:p>
          <a:endParaRPr lang="en-ZA">
            <a:solidFill>
              <a:schemeClr val="tx1"/>
            </a:solidFill>
          </a:endParaRPr>
        </a:p>
      </dgm:t>
    </dgm:pt>
    <dgm:pt modelId="{6BF8BA96-08C6-4A6D-A006-770164AA0459}">
      <dgm:prSet/>
      <dgm:spPr/>
      <dgm:t>
        <a:bodyPr/>
        <a:lstStyle/>
        <a:p>
          <a:r>
            <a:rPr lang="en-ZA" sz="1700" b="0" dirty="0" smtClean="0">
              <a:solidFill>
                <a:schemeClr val="tx1"/>
              </a:solidFill>
              <a:latin typeface="Arial Narrow" panose="020B0606020202030204" pitchFamily="34" charset="0"/>
            </a:rPr>
            <a:t>Upgrading plans</a:t>
          </a:r>
          <a:endParaRPr lang="en-ZA" sz="1700" b="0" dirty="0">
            <a:solidFill>
              <a:schemeClr val="tx1"/>
            </a:solidFill>
            <a:latin typeface="Arial Narrow" panose="020B0606020202030204" pitchFamily="34" charset="0"/>
          </a:endParaRPr>
        </a:p>
      </dgm:t>
    </dgm:pt>
    <dgm:pt modelId="{097A843A-4FF5-4A54-89BA-12D9396682A7}" type="parTrans" cxnId="{B11C0E38-59B6-4A01-AEC8-6063B95B5850}">
      <dgm:prSet/>
      <dgm:spPr/>
      <dgm:t>
        <a:bodyPr/>
        <a:lstStyle/>
        <a:p>
          <a:endParaRPr lang="en-ZA">
            <a:solidFill>
              <a:schemeClr val="tx1"/>
            </a:solidFill>
          </a:endParaRPr>
        </a:p>
      </dgm:t>
    </dgm:pt>
    <dgm:pt modelId="{C14A4B60-1F26-4F24-872E-04FD1649E91F}" type="sibTrans" cxnId="{B11C0E38-59B6-4A01-AEC8-6063B95B5850}">
      <dgm:prSet/>
      <dgm:spPr/>
      <dgm:t>
        <a:bodyPr/>
        <a:lstStyle/>
        <a:p>
          <a:endParaRPr lang="en-ZA">
            <a:solidFill>
              <a:schemeClr val="tx1"/>
            </a:solidFill>
          </a:endParaRPr>
        </a:p>
      </dgm:t>
    </dgm:pt>
    <dgm:pt modelId="{7F6EEC2C-35E3-4628-A8B6-55A697352CD2}">
      <dgm:prSet/>
      <dgm:spPr/>
      <dgm:t>
        <a:bodyPr/>
        <a:lstStyle/>
        <a:p>
          <a:r>
            <a:rPr lang="en-ZA" sz="1700" b="0" dirty="0" smtClean="0">
              <a:solidFill>
                <a:schemeClr val="tx1"/>
              </a:solidFill>
              <a:latin typeface="Arial Narrow" panose="020B0606020202030204" pitchFamily="34" charset="0"/>
            </a:rPr>
            <a:t>Projects readiness </a:t>
          </a:r>
          <a:endParaRPr lang="en-ZA" sz="1700" b="0" dirty="0">
            <a:solidFill>
              <a:schemeClr val="tx1"/>
            </a:solidFill>
            <a:latin typeface="Arial Narrow" panose="020B0606020202030204" pitchFamily="34" charset="0"/>
          </a:endParaRPr>
        </a:p>
      </dgm:t>
    </dgm:pt>
    <dgm:pt modelId="{18FFE8FE-DCD6-4BB3-8C43-8CC66FD01D28}" type="parTrans" cxnId="{EB7C5CEF-EBB6-45E2-B550-E7D4E269EB77}">
      <dgm:prSet/>
      <dgm:spPr/>
      <dgm:t>
        <a:bodyPr/>
        <a:lstStyle/>
        <a:p>
          <a:endParaRPr lang="en-ZA">
            <a:solidFill>
              <a:schemeClr val="tx1"/>
            </a:solidFill>
          </a:endParaRPr>
        </a:p>
      </dgm:t>
    </dgm:pt>
    <dgm:pt modelId="{F0AE733C-1AEA-44FA-93D0-F2ACE39832AA}" type="sibTrans" cxnId="{EB7C5CEF-EBB6-45E2-B550-E7D4E269EB77}">
      <dgm:prSet/>
      <dgm:spPr/>
      <dgm:t>
        <a:bodyPr/>
        <a:lstStyle/>
        <a:p>
          <a:endParaRPr lang="en-ZA">
            <a:solidFill>
              <a:schemeClr val="tx1"/>
            </a:solidFill>
          </a:endParaRPr>
        </a:p>
      </dgm:t>
    </dgm:pt>
    <dgm:pt modelId="{36455984-2A45-476A-93BC-97D847D2A58A}">
      <dgm:prSet/>
      <dgm:spPr/>
      <dgm:t>
        <a:bodyPr/>
        <a:lstStyle/>
        <a:p>
          <a:r>
            <a:rPr lang="en-ZA" sz="1700" b="0" dirty="0" smtClean="0">
              <a:solidFill>
                <a:schemeClr val="tx1"/>
              </a:solidFill>
              <a:latin typeface="Arial Narrow" panose="020B0606020202030204" pitchFamily="34" charset="0"/>
            </a:rPr>
            <a:t>Detailed planning and costing </a:t>
          </a:r>
          <a:endParaRPr lang="en-ZA" sz="1700" b="0" dirty="0">
            <a:solidFill>
              <a:schemeClr val="tx1"/>
            </a:solidFill>
            <a:latin typeface="Arial Narrow" panose="020B0606020202030204" pitchFamily="34" charset="0"/>
          </a:endParaRPr>
        </a:p>
      </dgm:t>
    </dgm:pt>
    <dgm:pt modelId="{B2110877-C41C-4EA7-8390-D8C6DA00A223}" type="parTrans" cxnId="{56A0E1B2-3925-4054-9332-051368E13623}">
      <dgm:prSet/>
      <dgm:spPr/>
      <dgm:t>
        <a:bodyPr/>
        <a:lstStyle/>
        <a:p>
          <a:endParaRPr lang="en-ZA">
            <a:solidFill>
              <a:schemeClr val="tx1"/>
            </a:solidFill>
          </a:endParaRPr>
        </a:p>
      </dgm:t>
    </dgm:pt>
    <dgm:pt modelId="{84DB76D2-661D-4EC9-97A9-024D5C21451F}" type="sibTrans" cxnId="{56A0E1B2-3925-4054-9332-051368E13623}">
      <dgm:prSet/>
      <dgm:spPr/>
      <dgm:t>
        <a:bodyPr/>
        <a:lstStyle/>
        <a:p>
          <a:endParaRPr lang="en-ZA">
            <a:solidFill>
              <a:schemeClr val="tx1"/>
            </a:solidFill>
          </a:endParaRPr>
        </a:p>
      </dgm:t>
    </dgm:pt>
    <dgm:pt modelId="{50339742-3092-406D-B89F-CBFD8F735EFC}">
      <dgm:prSet/>
      <dgm:spPr/>
      <dgm:t>
        <a:bodyPr/>
        <a:lstStyle/>
        <a:p>
          <a:r>
            <a:rPr lang="en-US" sz="1700" b="0" dirty="0" smtClean="0">
              <a:solidFill>
                <a:schemeClr val="tx1"/>
              </a:solidFill>
              <a:latin typeface="Arial Narrow" panose="020B0606020202030204" pitchFamily="34" charset="0"/>
            </a:rPr>
            <a:t>Proactive engagement with partners for land release</a:t>
          </a:r>
          <a:endParaRPr lang="en-ZA" sz="1700" b="0" dirty="0">
            <a:solidFill>
              <a:schemeClr val="tx1"/>
            </a:solidFill>
            <a:latin typeface="Arial Narrow" panose="020B0606020202030204" pitchFamily="34" charset="0"/>
          </a:endParaRPr>
        </a:p>
      </dgm:t>
    </dgm:pt>
    <dgm:pt modelId="{9E61C842-B462-4E51-B846-34D76EC28933}" type="sibTrans" cxnId="{4E26F043-9719-4416-B662-20101D19825E}">
      <dgm:prSet/>
      <dgm:spPr/>
      <dgm:t>
        <a:bodyPr/>
        <a:lstStyle/>
        <a:p>
          <a:endParaRPr lang="en-ZA">
            <a:solidFill>
              <a:schemeClr val="tx1"/>
            </a:solidFill>
          </a:endParaRPr>
        </a:p>
      </dgm:t>
    </dgm:pt>
    <dgm:pt modelId="{B2AE82BE-3420-40BA-8081-7879DDB6A060}" type="parTrans" cxnId="{4E26F043-9719-4416-B662-20101D19825E}">
      <dgm:prSet/>
      <dgm:spPr/>
      <dgm:t>
        <a:bodyPr/>
        <a:lstStyle/>
        <a:p>
          <a:endParaRPr lang="en-ZA">
            <a:solidFill>
              <a:schemeClr val="tx1"/>
            </a:solidFill>
          </a:endParaRPr>
        </a:p>
      </dgm:t>
    </dgm:pt>
    <dgm:pt modelId="{83962083-271C-4C1A-8D1D-B074B62361EA}">
      <dgm:prSet/>
      <dgm:spPr/>
      <dgm:t>
        <a:bodyPr/>
        <a:lstStyle/>
        <a:p>
          <a:r>
            <a:rPr lang="en-ZA" sz="1700" b="0" dirty="0" smtClean="0">
              <a:solidFill>
                <a:schemeClr val="tx1"/>
              </a:solidFill>
              <a:latin typeface="Arial Narrow" panose="020B0606020202030204" pitchFamily="34" charset="0"/>
            </a:rPr>
            <a:t>Facilitate rapid land release</a:t>
          </a:r>
          <a:endParaRPr lang="en-ZA" sz="1700" b="0" dirty="0">
            <a:solidFill>
              <a:schemeClr val="tx1"/>
            </a:solidFill>
            <a:latin typeface="Arial Narrow" panose="020B0606020202030204" pitchFamily="34" charset="0"/>
          </a:endParaRPr>
        </a:p>
      </dgm:t>
    </dgm:pt>
    <dgm:pt modelId="{23E291A9-49D5-4A14-8B34-2DD39002787F}" type="sibTrans" cxnId="{CEFAFFD8-0504-4E4F-8ACF-767F59FAF692}">
      <dgm:prSet/>
      <dgm:spPr/>
      <dgm:t>
        <a:bodyPr/>
        <a:lstStyle/>
        <a:p>
          <a:endParaRPr lang="en-ZA">
            <a:solidFill>
              <a:schemeClr val="tx1"/>
            </a:solidFill>
          </a:endParaRPr>
        </a:p>
      </dgm:t>
    </dgm:pt>
    <dgm:pt modelId="{1680B7DB-746E-41B2-BE8B-2AF1A3141A76}" type="parTrans" cxnId="{CEFAFFD8-0504-4E4F-8ACF-767F59FAF692}">
      <dgm:prSet/>
      <dgm:spPr/>
      <dgm:t>
        <a:bodyPr/>
        <a:lstStyle/>
        <a:p>
          <a:endParaRPr lang="en-ZA">
            <a:solidFill>
              <a:schemeClr val="tx1"/>
            </a:solidFill>
          </a:endParaRPr>
        </a:p>
      </dgm:t>
    </dgm:pt>
    <dgm:pt modelId="{4507D7F9-45F6-4B5F-B35C-14B68E6F58FC}">
      <dgm:prSet/>
      <dgm:spPr/>
      <dgm:t>
        <a:bodyPr/>
        <a:lstStyle/>
        <a:p>
          <a:r>
            <a:rPr lang="en-ZA" sz="1700" b="0" dirty="0" smtClean="0">
              <a:solidFill>
                <a:schemeClr val="tx1"/>
              </a:solidFill>
              <a:latin typeface="Arial Narrow" panose="020B0606020202030204" pitchFamily="34" charset="0"/>
            </a:rPr>
            <a:t>Land acquisition</a:t>
          </a:r>
          <a:endParaRPr lang="en-ZA" sz="1700" b="0" dirty="0">
            <a:solidFill>
              <a:schemeClr val="tx1"/>
            </a:solidFill>
            <a:latin typeface="Arial Narrow" panose="020B0606020202030204" pitchFamily="34" charset="0"/>
          </a:endParaRPr>
        </a:p>
      </dgm:t>
    </dgm:pt>
    <dgm:pt modelId="{3BD01A13-BCCF-4DCB-92A8-CBAD0F7E1092}" type="sibTrans" cxnId="{FF1931B3-9A48-43CC-A41C-12036934AB9D}">
      <dgm:prSet/>
      <dgm:spPr/>
      <dgm:t>
        <a:bodyPr/>
        <a:lstStyle/>
        <a:p>
          <a:endParaRPr lang="en-ZA">
            <a:solidFill>
              <a:schemeClr val="tx1"/>
            </a:solidFill>
          </a:endParaRPr>
        </a:p>
      </dgm:t>
    </dgm:pt>
    <dgm:pt modelId="{970E7C4B-A1DF-4CA5-8F20-C0F0795BDA74}" type="parTrans" cxnId="{FF1931B3-9A48-43CC-A41C-12036934AB9D}">
      <dgm:prSet/>
      <dgm:spPr/>
      <dgm:t>
        <a:bodyPr/>
        <a:lstStyle/>
        <a:p>
          <a:endParaRPr lang="en-ZA">
            <a:solidFill>
              <a:schemeClr val="tx1"/>
            </a:solidFill>
          </a:endParaRPr>
        </a:p>
      </dgm:t>
    </dgm:pt>
    <dgm:pt modelId="{B2CDD734-2943-4EED-B9B3-F5AEB60BBDD5}">
      <dgm:prSet phldrT="[Text]" custT="1"/>
      <dgm:spPr/>
      <dgm:t>
        <a:bodyPr/>
        <a:lstStyle/>
        <a:p>
          <a:pPr algn="just"/>
          <a:r>
            <a:rPr lang="en-US" sz="2000" b="1" u="none" dirty="0" smtClean="0">
              <a:solidFill>
                <a:schemeClr val="tx1"/>
              </a:solidFill>
              <a:latin typeface="Arial Narrow" panose="020B0606020202030204" pitchFamily="34" charset="0"/>
            </a:rPr>
            <a:t>LAND ASSEMBLY</a:t>
          </a:r>
          <a:endParaRPr lang="en-ZA" sz="2000" u="none" dirty="0">
            <a:solidFill>
              <a:schemeClr val="tx1"/>
            </a:solidFill>
            <a:latin typeface="Arial Narrow" panose="020B0606020202030204" pitchFamily="34" charset="0"/>
          </a:endParaRPr>
        </a:p>
      </dgm:t>
    </dgm:pt>
    <dgm:pt modelId="{4193AA50-9D15-4BDE-8BFF-EFC6D7C757C8}" type="sibTrans" cxnId="{F4A4E342-71D7-45FF-B4FC-FA0C33C3A294}">
      <dgm:prSet/>
      <dgm:spPr/>
      <dgm:t>
        <a:bodyPr/>
        <a:lstStyle/>
        <a:p>
          <a:endParaRPr lang="en-ZA">
            <a:solidFill>
              <a:schemeClr val="tx1"/>
            </a:solidFill>
          </a:endParaRPr>
        </a:p>
      </dgm:t>
    </dgm:pt>
    <dgm:pt modelId="{FC1A7DB5-4AF4-4B4D-89BE-ED0BF722DC54}" type="parTrans" cxnId="{F4A4E342-71D7-45FF-B4FC-FA0C33C3A294}">
      <dgm:prSet/>
      <dgm:spPr/>
      <dgm:t>
        <a:bodyPr/>
        <a:lstStyle/>
        <a:p>
          <a:endParaRPr lang="en-ZA">
            <a:solidFill>
              <a:schemeClr val="tx1"/>
            </a:solidFill>
          </a:endParaRPr>
        </a:p>
      </dgm:t>
    </dgm:pt>
    <dgm:pt modelId="{D7031791-CF67-4CED-B39E-DDF2201FA86E}">
      <dgm:prSet phldrT="[Text]" custT="1"/>
      <dgm:spPr/>
      <dgm:t>
        <a:bodyPr/>
        <a:lstStyle/>
        <a:p>
          <a:r>
            <a:rPr lang="en-ZA" sz="2000" b="1" u="none" dirty="0" smtClean="0">
              <a:solidFill>
                <a:schemeClr val="tx1"/>
              </a:solidFill>
              <a:latin typeface="Arial Narrow" panose="020B0606020202030204" pitchFamily="34" charset="0"/>
            </a:rPr>
            <a:t>INFRASTRUCTURE &amp; CAPACITY SUPPORT</a:t>
          </a:r>
          <a:endParaRPr lang="en-ZA" sz="2000" b="1" u="none" dirty="0">
            <a:solidFill>
              <a:schemeClr val="tx1"/>
            </a:solidFill>
            <a:latin typeface="Arial Narrow" panose="020B0606020202030204" pitchFamily="34" charset="0"/>
          </a:endParaRPr>
        </a:p>
      </dgm:t>
    </dgm:pt>
    <dgm:pt modelId="{C09E7336-488F-4999-875B-6BA8FEC2BD7F}" type="sibTrans" cxnId="{AE6B1B83-0D35-4AE2-A1C9-F3BFCF976CC2}">
      <dgm:prSet/>
      <dgm:spPr/>
      <dgm:t>
        <a:bodyPr/>
        <a:lstStyle/>
        <a:p>
          <a:endParaRPr lang="en-ZA">
            <a:solidFill>
              <a:schemeClr val="tx1"/>
            </a:solidFill>
          </a:endParaRPr>
        </a:p>
      </dgm:t>
    </dgm:pt>
    <dgm:pt modelId="{64996AAE-3EBD-4CD1-9F22-7349EA6C826D}" type="parTrans" cxnId="{AE6B1B83-0D35-4AE2-A1C9-F3BFCF976CC2}">
      <dgm:prSet/>
      <dgm:spPr/>
      <dgm:t>
        <a:bodyPr/>
        <a:lstStyle/>
        <a:p>
          <a:endParaRPr lang="en-ZA">
            <a:solidFill>
              <a:schemeClr val="tx1"/>
            </a:solidFill>
          </a:endParaRPr>
        </a:p>
      </dgm:t>
    </dgm:pt>
    <dgm:pt modelId="{489B93B3-0429-4179-9BE1-989CA5C7CDA4}">
      <dgm:prSet phldrT="[Text]"/>
      <dgm:spPr/>
      <dgm:t>
        <a:bodyPr/>
        <a:lstStyle/>
        <a:p>
          <a:pPr algn="just"/>
          <a:r>
            <a:rPr lang="en-US" sz="1700" b="0" dirty="0" smtClean="0">
              <a:solidFill>
                <a:schemeClr val="tx1"/>
              </a:solidFill>
              <a:latin typeface="Arial Narrow" panose="020B0606020202030204" pitchFamily="34" charset="0"/>
            </a:rPr>
            <a:t>Land identification/Pipeline</a:t>
          </a:r>
          <a:endParaRPr lang="en-ZA" sz="1700" b="0" dirty="0">
            <a:solidFill>
              <a:schemeClr val="tx1"/>
            </a:solidFill>
            <a:latin typeface="Arial Narrow" panose="020B0606020202030204" pitchFamily="34" charset="0"/>
          </a:endParaRPr>
        </a:p>
      </dgm:t>
    </dgm:pt>
    <dgm:pt modelId="{7E20C748-6834-40E6-B9E3-F7D9AA652CCC}" type="parTrans" cxnId="{8D9CA842-E29B-466D-BFF2-67306DE004C2}">
      <dgm:prSet/>
      <dgm:spPr/>
      <dgm:t>
        <a:bodyPr/>
        <a:lstStyle/>
        <a:p>
          <a:endParaRPr lang="en-ZA">
            <a:solidFill>
              <a:schemeClr val="tx1"/>
            </a:solidFill>
          </a:endParaRPr>
        </a:p>
      </dgm:t>
    </dgm:pt>
    <dgm:pt modelId="{0B0339B1-9530-43D3-87DB-9885EAD69844}" type="sibTrans" cxnId="{8D9CA842-E29B-466D-BFF2-67306DE004C2}">
      <dgm:prSet/>
      <dgm:spPr/>
      <dgm:t>
        <a:bodyPr/>
        <a:lstStyle/>
        <a:p>
          <a:endParaRPr lang="en-ZA">
            <a:solidFill>
              <a:schemeClr val="tx1"/>
            </a:solidFill>
          </a:endParaRPr>
        </a:p>
      </dgm:t>
    </dgm:pt>
    <dgm:pt modelId="{B954C07E-43E0-4D2A-AB54-ED5264705C82}">
      <dgm:prSet phldrT="[Text]"/>
      <dgm:spPr/>
      <dgm:t>
        <a:bodyPr/>
        <a:lstStyle/>
        <a:p>
          <a:pPr algn="just"/>
          <a:r>
            <a:rPr lang="en-ZA" sz="1700" b="0" dirty="0" smtClean="0">
              <a:solidFill>
                <a:schemeClr val="tx1"/>
              </a:solidFill>
              <a:latin typeface="Arial Narrow" panose="020B0606020202030204" pitchFamily="34" charset="0"/>
            </a:rPr>
            <a:t>Prefeasibility plans</a:t>
          </a:r>
          <a:endParaRPr lang="en-ZA" sz="1700" b="0" dirty="0">
            <a:solidFill>
              <a:schemeClr val="tx1"/>
            </a:solidFill>
            <a:latin typeface="Arial Narrow" panose="020B0606020202030204" pitchFamily="34" charset="0"/>
          </a:endParaRPr>
        </a:p>
      </dgm:t>
    </dgm:pt>
    <dgm:pt modelId="{8DEBE8A1-2A25-4EA3-A0AD-6BCDED7A67A3}" type="parTrans" cxnId="{1A0DF003-CD2A-401C-9923-069553AF8F5A}">
      <dgm:prSet/>
      <dgm:spPr/>
      <dgm:t>
        <a:bodyPr/>
        <a:lstStyle/>
        <a:p>
          <a:endParaRPr lang="en-ZA">
            <a:solidFill>
              <a:schemeClr val="tx1"/>
            </a:solidFill>
          </a:endParaRPr>
        </a:p>
      </dgm:t>
    </dgm:pt>
    <dgm:pt modelId="{563E4EBB-714F-42D9-81B6-FAF58876C68D}" type="sibTrans" cxnId="{1A0DF003-CD2A-401C-9923-069553AF8F5A}">
      <dgm:prSet/>
      <dgm:spPr/>
      <dgm:t>
        <a:bodyPr/>
        <a:lstStyle/>
        <a:p>
          <a:endParaRPr lang="en-ZA">
            <a:solidFill>
              <a:schemeClr val="tx1"/>
            </a:solidFill>
          </a:endParaRPr>
        </a:p>
      </dgm:t>
    </dgm:pt>
    <dgm:pt modelId="{5C22060E-4590-417D-BD31-E1031C26A39E}">
      <dgm:prSet phldrT="[Text]"/>
      <dgm:spPr>
        <a:blipFill rotWithShape="0">
          <a:blip xmlns:r="http://schemas.openxmlformats.org/officeDocument/2006/relationships" r:embed="rId2"/>
          <a:stretch>
            <a:fillRect/>
          </a:stretch>
        </a:blipFill>
      </dgm:spPr>
      <dgm:t>
        <a:bodyPr/>
        <a:lstStyle/>
        <a:p>
          <a:endParaRPr lang="en-ZA" dirty="0">
            <a:solidFill>
              <a:schemeClr val="tx1"/>
            </a:solidFill>
          </a:endParaRPr>
        </a:p>
      </dgm:t>
    </dgm:pt>
    <dgm:pt modelId="{4539172C-62E3-40B7-B7C6-C785FDB66474}" type="sibTrans" cxnId="{88F7EA6A-763E-4A9D-BF16-AFC716195160}">
      <dgm:prSet/>
      <dgm:spPr/>
      <dgm:t>
        <a:bodyPr/>
        <a:lstStyle/>
        <a:p>
          <a:endParaRPr lang="en-ZA">
            <a:solidFill>
              <a:schemeClr val="tx1"/>
            </a:solidFill>
          </a:endParaRPr>
        </a:p>
      </dgm:t>
    </dgm:pt>
    <dgm:pt modelId="{3BBAE1C5-50B5-4FF2-ADDC-4F2EC842DF8E}" type="parTrans" cxnId="{88F7EA6A-763E-4A9D-BF16-AFC716195160}">
      <dgm:prSet/>
      <dgm:spPr/>
      <dgm:t>
        <a:bodyPr/>
        <a:lstStyle/>
        <a:p>
          <a:endParaRPr lang="en-ZA">
            <a:solidFill>
              <a:schemeClr val="tx1"/>
            </a:solidFill>
          </a:endParaRPr>
        </a:p>
      </dgm:t>
    </dgm:pt>
    <dgm:pt modelId="{112F5E4D-BE1C-4C3D-BEE8-1A9448E983AE}">
      <dgm:prSet phldrT="[Text]" custT="1"/>
      <dgm:spPr/>
      <dgm:t>
        <a:bodyPr/>
        <a:lstStyle/>
        <a:p>
          <a:r>
            <a:rPr lang="en-ZA" sz="1700" b="0" dirty="0" smtClean="0">
              <a:solidFill>
                <a:schemeClr val="tx1"/>
              </a:solidFill>
              <a:latin typeface="Arial Narrow" panose="020B0606020202030204" pitchFamily="34" charset="0"/>
            </a:rPr>
            <a:t>Bulk infrastructure (mining towns fund)</a:t>
          </a:r>
          <a:endParaRPr lang="en-ZA" sz="1700" b="0" dirty="0">
            <a:solidFill>
              <a:schemeClr val="tx1"/>
            </a:solidFill>
            <a:latin typeface="Arial Narrow" panose="020B0606020202030204" pitchFamily="34" charset="0"/>
          </a:endParaRPr>
        </a:p>
      </dgm:t>
    </dgm:pt>
    <dgm:pt modelId="{04769AB2-086A-48ED-809A-B28CC1F0EE30}" type="parTrans" cxnId="{1343B3FC-680B-4023-9F7D-B85C97956686}">
      <dgm:prSet/>
      <dgm:spPr/>
      <dgm:t>
        <a:bodyPr/>
        <a:lstStyle/>
        <a:p>
          <a:endParaRPr lang="en-ZA">
            <a:solidFill>
              <a:schemeClr val="tx1"/>
            </a:solidFill>
          </a:endParaRPr>
        </a:p>
      </dgm:t>
    </dgm:pt>
    <dgm:pt modelId="{82795A0A-43A2-4883-A522-F29EA05DA113}" type="sibTrans" cxnId="{1343B3FC-680B-4023-9F7D-B85C97956686}">
      <dgm:prSet/>
      <dgm:spPr/>
      <dgm:t>
        <a:bodyPr/>
        <a:lstStyle/>
        <a:p>
          <a:endParaRPr lang="en-ZA">
            <a:solidFill>
              <a:schemeClr val="tx1"/>
            </a:solidFill>
          </a:endParaRPr>
        </a:p>
      </dgm:t>
    </dgm:pt>
    <dgm:pt modelId="{EF574ED9-C9F0-4B97-AA15-C7F6AFC579BF}">
      <dgm:prSet phldrT="[Text]" custT="1"/>
      <dgm:spPr/>
      <dgm:t>
        <a:bodyPr/>
        <a:lstStyle/>
        <a:p>
          <a:r>
            <a:rPr lang="en-ZA" sz="1700" b="0" dirty="0" smtClean="0">
              <a:solidFill>
                <a:schemeClr val="tx1"/>
              </a:solidFill>
              <a:latin typeface="Arial Narrow" panose="020B0606020202030204" pitchFamily="34" charset="0"/>
            </a:rPr>
            <a:t>Planning and coordination of infrastructure (Northam)</a:t>
          </a:r>
          <a:endParaRPr lang="en-ZA" sz="1700" b="0" dirty="0">
            <a:solidFill>
              <a:schemeClr val="tx1"/>
            </a:solidFill>
            <a:latin typeface="Arial Narrow" panose="020B0606020202030204" pitchFamily="34" charset="0"/>
          </a:endParaRPr>
        </a:p>
      </dgm:t>
    </dgm:pt>
    <dgm:pt modelId="{EB2DDE65-E787-404B-9D1F-E71AE1362821}" type="parTrans" cxnId="{979F7828-1712-449B-ACB6-59ECD9AFBEC1}">
      <dgm:prSet/>
      <dgm:spPr/>
      <dgm:t>
        <a:bodyPr/>
        <a:lstStyle/>
        <a:p>
          <a:endParaRPr lang="en-ZA">
            <a:solidFill>
              <a:schemeClr val="tx1"/>
            </a:solidFill>
          </a:endParaRPr>
        </a:p>
      </dgm:t>
    </dgm:pt>
    <dgm:pt modelId="{BA609122-F77B-4F66-A443-59A8E8E44D8F}" type="sibTrans" cxnId="{979F7828-1712-449B-ACB6-59ECD9AFBEC1}">
      <dgm:prSet/>
      <dgm:spPr/>
      <dgm:t>
        <a:bodyPr/>
        <a:lstStyle/>
        <a:p>
          <a:endParaRPr lang="en-ZA">
            <a:solidFill>
              <a:schemeClr val="tx1"/>
            </a:solidFill>
          </a:endParaRPr>
        </a:p>
      </dgm:t>
    </dgm:pt>
    <dgm:pt modelId="{B92501C6-B59C-4F0F-90BE-EDB39E885624}">
      <dgm:prSet phldrT="[Text]" custT="1"/>
      <dgm:spPr/>
      <dgm:t>
        <a:bodyPr/>
        <a:lstStyle/>
        <a:p>
          <a:endParaRPr lang="en-ZA" sz="2000" dirty="0">
            <a:solidFill>
              <a:schemeClr val="tx1"/>
            </a:solidFill>
            <a:latin typeface="Arial Narrow" panose="020B0606020202030204" pitchFamily="34" charset="0"/>
          </a:endParaRPr>
        </a:p>
      </dgm:t>
    </dgm:pt>
    <dgm:pt modelId="{C834739D-243B-47C2-ADE0-7E7AAC1E2FCE}" type="parTrans" cxnId="{C299C759-3ECB-4499-A0F5-5FCF6A85B898}">
      <dgm:prSet/>
      <dgm:spPr/>
      <dgm:t>
        <a:bodyPr/>
        <a:lstStyle/>
        <a:p>
          <a:endParaRPr lang="en-ZA">
            <a:solidFill>
              <a:schemeClr val="tx1"/>
            </a:solidFill>
          </a:endParaRPr>
        </a:p>
      </dgm:t>
    </dgm:pt>
    <dgm:pt modelId="{A49279D9-3C40-4D2B-AA84-EF3223F4C44D}" type="sibTrans" cxnId="{C299C759-3ECB-4499-A0F5-5FCF6A85B898}">
      <dgm:prSet/>
      <dgm:spPr/>
      <dgm:t>
        <a:bodyPr/>
        <a:lstStyle/>
        <a:p>
          <a:endParaRPr lang="en-ZA">
            <a:solidFill>
              <a:schemeClr val="tx1"/>
            </a:solidFill>
          </a:endParaRPr>
        </a:p>
      </dgm:t>
    </dgm:pt>
    <dgm:pt modelId="{E7C41D8C-2529-44D5-A813-B8B7D9E341FF}">
      <dgm:prSet phldrT="[Text]" custT="1"/>
      <dgm:spPr/>
      <dgm:t>
        <a:bodyPr/>
        <a:lstStyle/>
        <a:p>
          <a:endParaRPr lang="en-ZA" sz="1700" dirty="0">
            <a:solidFill>
              <a:schemeClr val="tx1"/>
            </a:solidFill>
            <a:latin typeface="Arial Narrow" panose="020B0606020202030204" pitchFamily="34" charset="0"/>
          </a:endParaRPr>
        </a:p>
      </dgm:t>
    </dgm:pt>
    <dgm:pt modelId="{3D023870-2003-4DE2-9E7B-C36AA588EE91}" type="parTrans" cxnId="{87FA771E-F695-45DE-BD43-8511C141E526}">
      <dgm:prSet/>
      <dgm:spPr/>
      <dgm:t>
        <a:bodyPr/>
        <a:lstStyle/>
        <a:p>
          <a:endParaRPr lang="en-ZA">
            <a:solidFill>
              <a:schemeClr val="tx1"/>
            </a:solidFill>
          </a:endParaRPr>
        </a:p>
      </dgm:t>
    </dgm:pt>
    <dgm:pt modelId="{4C95E8B8-5FC1-46A6-80BA-77D1EA8810B8}" type="sibTrans" cxnId="{87FA771E-F695-45DE-BD43-8511C141E526}">
      <dgm:prSet/>
      <dgm:spPr/>
      <dgm:t>
        <a:bodyPr/>
        <a:lstStyle/>
        <a:p>
          <a:endParaRPr lang="en-ZA">
            <a:solidFill>
              <a:schemeClr val="tx1"/>
            </a:solidFill>
          </a:endParaRPr>
        </a:p>
      </dgm:t>
    </dgm:pt>
    <dgm:pt modelId="{F1B652BD-5574-4B18-BB22-B8234077A6DA}">
      <dgm:prSet phldrT="[Text]" custT="1"/>
      <dgm:spPr/>
      <dgm:t>
        <a:bodyPr/>
        <a:lstStyle/>
        <a:p>
          <a:r>
            <a:rPr lang="en-ZA" sz="1700" b="0" dirty="0" smtClean="0">
              <a:solidFill>
                <a:schemeClr val="tx1"/>
              </a:solidFill>
              <a:latin typeface="Arial Narrow" panose="020B0606020202030204" pitchFamily="34" charset="0"/>
            </a:rPr>
            <a:t>Technical Capacity support </a:t>
          </a:r>
          <a:endParaRPr lang="en-ZA" sz="1700" b="0" dirty="0">
            <a:solidFill>
              <a:schemeClr val="tx1"/>
            </a:solidFill>
            <a:latin typeface="Arial Narrow" panose="020B0606020202030204" pitchFamily="34" charset="0"/>
          </a:endParaRPr>
        </a:p>
      </dgm:t>
    </dgm:pt>
    <dgm:pt modelId="{F9BFF22A-9DF9-4F54-AD7B-9B42F9429B68}" type="parTrans" cxnId="{BD6AA1BA-27E1-4ACA-9257-9A04695FDAEF}">
      <dgm:prSet/>
      <dgm:spPr/>
      <dgm:t>
        <a:bodyPr/>
        <a:lstStyle/>
        <a:p>
          <a:endParaRPr lang="en-ZA">
            <a:solidFill>
              <a:schemeClr val="tx1"/>
            </a:solidFill>
          </a:endParaRPr>
        </a:p>
      </dgm:t>
    </dgm:pt>
    <dgm:pt modelId="{C914D81C-7888-4794-AE53-3A01A1F0D421}" type="sibTrans" cxnId="{BD6AA1BA-27E1-4ACA-9257-9A04695FDAEF}">
      <dgm:prSet/>
      <dgm:spPr/>
      <dgm:t>
        <a:bodyPr/>
        <a:lstStyle/>
        <a:p>
          <a:endParaRPr lang="en-ZA">
            <a:solidFill>
              <a:schemeClr val="tx1"/>
            </a:solidFill>
          </a:endParaRPr>
        </a:p>
      </dgm:t>
    </dgm:pt>
    <dgm:pt modelId="{ACD46065-48F3-443F-9120-7A6A75302252}">
      <dgm:prSet phldrT="[Text]" custT="1"/>
      <dgm:spPr/>
      <dgm:t>
        <a:bodyPr/>
        <a:lstStyle/>
        <a:p>
          <a:endParaRPr lang="en-ZA" sz="2000" b="1" dirty="0">
            <a:solidFill>
              <a:schemeClr val="tx1"/>
            </a:solidFill>
            <a:latin typeface="Arial Narrow" panose="020B0606020202030204" pitchFamily="34" charset="0"/>
          </a:endParaRPr>
        </a:p>
      </dgm:t>
    </dgm:pt>
    <dgm:pt modelId="{DE975A26-DC39-4468-8A2B-E700C8DD43B3}" type="parTrans" cxnId="{1B61C35E-CAD9-4082-884B-34EF62A905E0}">
      <dgm:prSet/>
      <dgm:spPr/>
      <dgm:t>
        <a:bodyPr/>
        <a:lstStyle/>
        <a:p>
          <a:endParaRPr lang="en-ZA">
            <a:solidFill>
              <a:schemeClr val="tx1"/>
            </a:solidFill>
          </a:endParaRPr>
        </a:p>
      </dgm:t>
    </dgm:pt>
    <dgm:pt modelId="{B0769857-008D-4B29-8DF3-E40202B936EE}" type="sibTrans" cxnId="{1B61C35E-CAD9-4082-884B-34EF62A905E0}">
      <dgm:prSet/>
      <dgm:spPr/>
      <dgm:t>
        <a:bodyPr/>
        <a:lstStyle/>
        <a:p>
          <a:endParaRPr lang="en-ZA">
            <a:solidFill>
              <a:schemeClr val="tx1"/>
            </a:solidFill>
          </a:endParaRPr>
        </a:p>
      </dgm:t>
    </dgm:pt>
    <dgm:pt modelId="{5FD820A3-0984-4833-8E06-2E9D0A63FB23}">
      <dgm:prSet/>
      <dgm:spPr/>
      <dgm:t>
        <a:bodyPr/>
        <a:lstStyle/>
        <a:p>
          <a:r>
            <a:rPr lang="en-ZA" sz="1700" b="0" dirty="0" smtClean="0">
              <a:solidFill>
                <a:schemeClr val="tx1"/>
              </a:solidFill>
              <a:latin typeface="Arial Narrow" panose="020B0606020202030204" pitchFamily="34" charset="0"/>
            </a:rPr>
            <a:t>Projects implementation</a:t>
          </a:r>
          <a:endParaRPr lang="en-ZA" sz="1700" b="0" dirty="0">
            <a:solidFill>
              <a:schemeClr val="tx1"/>
            </a:solidFill>
            <a:latin typeface="Arial Narrow" panose="020B0606020202030204" pitchFamily="34" charset="0"/>
          </a:endParaRPr>
        </a:p>
      </dgm:t>
    </dgm:pt>
    <dgm:pt modelId="{BA0BAD52-0F1D-4423-A671-9E31BCCF1604}" type="parTrans" cxnId="{0C39E3DE-8EAC-4DC1-8621-4D4EBEA22F88}">
      <dgm:prSet/>
      <dgm:spPr/>
      <dgm:t>
        <a:bodyPr/>
        <a:lstStyle/>
        <a:p>
          <a:endParaRPr lang="en-ZA">
            <a:solidFill>
              <a:schemeClr val="tx1"/>
            </a:solidFill>
          </a:endParaRPr>
        </a:p>
      </dgm:t>
    </dgm:pt>
    <dgm:pt modelId="{848D2A8E-2730-4429-AFE3-88F76CE6A7F3}" type="sibTrans" cxnId="{0C39E3DE-8EAC-4DC1-8621-4D4EBEA22F88}">
      <dgm:prSet/>
      <dgm:spPr/>
      <dgm:t>
        <a:bodyPr/>
        <a:lstStyle/>
        <a:p>
          <a:endParaRPr lang="en-ZA">
            <a:solidFill>
              <a:schemeClr val="tx1"/>
            </a:solidFill>
          </a:endParaRPr>
        </a:p>
      </dgm:t>
    </dgm:pt>
    <dgm:pt modelId="{586F272B-1ADC-4B2B-9AA0-A01F4DC5A445}">
      <dgm:prSet phldrT="[Text]" custT="1"/>
      <dgm:spPr>
        <a:blipFill rotWithShape="0">
          <a:blip xmlns:r="http://schemas.openxmlformats.org/officeDocument/2006/relationships" r:embed="rId3"/>
          <a:stretch>
            <a:fillRect/>
          </a:stretch>
        </a:blipFill>
      </dgm:spPr>
      <dgm:t>
        <a:bodyPr/>
        <a:lstStyle/>
        <a:p>
          <a:endParaRPr lang="en-ZA" sz="3200" b="1" dirty="0">
            <a:solidFill>
              <a:schemeClr val="tx1"/>
            </a:solidFill>
            <a:latin typeface="Arial Narrow" panose="020B0606020202030204" pitchFamily="34" charset="0"/>
          </a:endParaRPr>
        </a:p>
      </dgm:t>
    </dgm:pt>
    <dgm:pt modelId="{A4A8DF03-40C1-4853-BDD4-17D1A6276A87}" type="sibTrans" cxnId="{EFF87707-8061-4C3B-8449-7E818E9B5D93}">
      <dgm:prSet/>
      <dgm:spPr/>
      <dgm:t>
        <a:bodyPr/>
        <a:lstStyle/>
        <a:p>
          <a:endParaRPr lang="en-ZA">
            <a:solidFill>
              <a:schemeClr val="tx1"/>
            </a:solidFill>
          </a:endParaRPr>
        </a:p>
      </dgm:t>
    </dgm:pt>
    <dgm:pt modelId="{D597F570-8BB7-4386-952F-311956AC3F25}" type="parTrans" cxnId="{EFF87707-8061-4C3B-8449-7E818E9B5D93}">
      <dgm:prSet/>
      <dgm:spPr/>
      <dgm:t>
        <a:bodyPr/>
        <a:lstStyle/>
        <a:p>
          <a:endParaRPr lang="en-ZA">
            <a:solidFill>
              <a:schemeClr val="tx1"/>
            </a:solidFill>
          </a:endParaRPr>
        </a:p>
      </dgm:t>
    </dgm:pt>
    <dgm:pt modelId="{A6AEC7EA-7C41-4D78-A8F1-4FB54910760C}" type="pres">
      <dgm:prSet presAssocID="{3E5EAF27-116C-4381-AD97-83D61FFBE389}" presName="Name0" presStyleCnt="0">
        <dgm:presLayoutVars>
          <dgm:dir/>
          <dgm:animLvl val="lvl"/>
          <dgm:resizeHandles val="exact"/>
        </dgm:presLayoutVars>
      </dgm:prSet>
      <dgm:spPr/>
      <dgm:t>
        <a:bodyPr/>
        <a:lstStyle/>
        <a:p>
          <a:endParaRPr lang="en-ZA"/>
        </a:p>
      </dgm:t>
    </dgm:pt>
    <dgm:pt modelId="{FBF56B16-0CFD-426D-8CC1-0804F2CB8B61}" type="pres">
      <dgm:prSet presAssocID="{586F272B-1ADC-4B2B-9AA0-A01F4DC5A445}" presName="linNode" presStyleCnt="0"/>
      <dgm:spPr/>
    </dgm:pt>
    <dgm:pt modelId="{BB941596-3BE2-479F-9756-F77A6640E9F5}" type="pres">
      <dgm:prSet presAssocID="{586F272B-1ADC-4B2B-9AA0-A01F4DC5A445}" presName="parentText" presStyleLbl="node1" presStyleIdx="0" presStyleCnt="3">
        <dgm:presLayoutVars>
          <dgm:chMax val="1"/>
          <dgm:bulletEnabled val="1"/>
        </dgm:presLayoutVars>
      </dgm:prSet>
      <dgm:spPr/>
      <dgm:t>
        <a:bodyPr/>
        <a:lstStyle/>
        <a:p>
          <a:endParaRPr lang="en-ZA"/>
        </a:p>
      </dgm:t>
    </dgm:pt>
    <dgm:pt modelId="{E37B8B57-4156-48D2-A4EE-2B969DD14D3C}" type="pres">
      <dgm:prSet presAssocID="{586F272B-1ADC-4B2B-9AA0-A01F4DC5A445}" presName="descendantText" presStyleLbl="alignAccFollowNode1" presStyleIdx="0" presStyleCnt="3">
        <dgm:presLayoutVars>
          <dgm:bulletEnabled val="1"/>
        </dgm:presLayoutVars>
      </dgm:prSet>
      <dgm:spPr/>
      <dgm:t>
        <a:bodyPr/>
        <a:lstStyle/>
        <a:p>
          <a:endParaRPr lang="en-ZA"/>
        </a:p>
      </dgm:t>
    </dgm:pt>
    <dgm:pt modelId="{E945C023-5486-49B3-9765-A8513BE6F664}" type="pres">
      <dgm:prSet presAssocID="{A4A8DF03-40C1-4853-BDD4-17D1A6276A87}" presName="sp" presStyleCnt="0"/>
      <dgm:spPr/>
    </dgm:pt>
    <dgm:pt modelId="{D6BE7327-FE6E-4A26-AA31-9B16F3B836C9}" type="pres">
      <dgm:prSet presAssocID="{30D98A43-93B5-403A-90F2-1B2AB5F8E171}" presName="linNode" presStyleCnt="0"/>
      <dgm:spPr/>
    </dgm:pt>
    <dgm:pt modelId="{AB12EB3B-C597-4E61-9766-AC772BE9EF3D}" type="pres">
      <dgm:prSet presAssocID="{30D98A43-93B5-403A-90F2-1B2AB5F8E171}" presName="parentText" presStyleLbl="node1" presStyleIdx="1" presStyleCnt="3">
        <dgm:presLayoutVars>
          <dgm:chMax val="1"/>
          <dgm:bulletEnabled val="1"/>
        </dgm:presLayoutVars>
      </dgm:prSet>
      <dgm:spPr/>
      <dgm:t>
        <a:bodyPr/>
        <a:lstStyle/>
        <a:p>
          <a:endParaRPr lang="en-ZA"/>
        </a:p>
      </dgm:t>
    </dgm:pt>
    <dgm:pt modelId="{120B896C-7C34-4D51-81A7-558AC7E1B5A3}" type="pres">
      <dgm:prSet presAssocID="{30D98A43-93B5-403A-90F2-1B2AB5F8E171}" presName="descendantText" presStyleLbl="alignAccFollowNode1" presStyleIdx="1" presStyleCnt="3" custScaleY="123352">
        <dgm:presLayoutVars>
          <dgm:bulletEnabled val="1"/>
        </dgm:presLayoutVars>
      </dgm:prSet>
      <dgm:spPr/>
      <dgm:t>
        <a:bodyPr/>
        <a:lstStyle/>
        <a:p>
          <a:endParaRPr lang="en-ZA"/>
        </a:p>
      </dgm:t>
    </dgm:pt>
    <dgm:pt modelId="{71AD6BEF-1F47-4732-A816-125BD1AC4EAE}" type="pres">
      <dgm:prSet presAssocID="{FB1717BC-3B5A-4679-A070-E4449918965C}" presName="sp" presStyleCnt="0"/>
      <dgm:spPr/>
    </dgm:pt>
    <dgm:pt modelId="{4CC4C8CC-058D-46A2-8D4A-B7CB7778EA7C}" type="pres">
      <dgm:prSet presAssocID="{5C22060E-4590-417D-BD31-E1031C26A39E}" presName="linNode" presStyleCnt="0"/>
      <dgm:spPr/>
    </dgm:pt>
    <dgm:pt modelId="{ADA7D258-7AE4-45B5-AA6F-B023845EB4CD}" type="pres">
      <dgm:prSet presAssocID="{5C22060E-4590-417D-BD31-E1031C26A39E}" presName="parentText" presStyleLbl="node1" presStyleIdx="2" presStyleCnt="3">
        <dgm:presLayoutVars>
          <dgm:chMax val="1"/>
          <dgm:bulletEnabled val="1"/>
        </dgm:presLayoutVars>
      </dgm:prSet>
      <dgm:spPr/>
      <dgm:t>
        <a:bodyPr/>
        <a:lstStyle/>
        <a:p>
          <a:endParaRPr lang="en-ZA"/>
        </a:p>
      </dgm:t>
    </dgm:pt>
    <dgm:pt modelId="{268A089F-66F7-4FB6-9C7E-888291D3E516}" type="pres">
      <dgm:prSet presAssocID="{5C22060E-4590-417D-BD31-E1031C26A39E}" presName="descendantText" presStyleLbl="alignAccFollowNode1" presStyleIdx="2" presStyleCnt="3">
        <dgm:presLayoutVars>
          <dgm:bulletEnabled val="1"/>
        </dgm:presLayoutVars>
      </dgm:prSet>
      <dgm:spPr/>
      <dgm:t>
        <a:bodyPr/>
        <a:lstStyle/>
        <a:p>
          <a:endParaRPr lang="en-ZA"/>
        </a:p>
      </dgm:t>
    </dgm:pt>
  </dgm:ptLst>
  <dgm:cxnLst>
    <dgm:cxn modelId="{BD6AA1BA-27E1-4ACA-9257-9A04695FDAEF}" srcId="{5C22060E-4590-417D-BD31-E1031C26A39E}" destId="{F1B652BD-5574-4B18-BB22-B8234077A6DA}" srcOrd="4" destOrd="0" parTransId="{F9BFF22A-9DF9-4F54-AD7B-9B42F9429B68}" sibTransId="{C914D81C-7888-4794-AE53-3A01A1F0D421}"/>
    <dgm:cxn modelId="{B11C0E38-59B6-4A01-AEC8-6063B95B5850}" srcId="{30D98A43-93B5-403A-90F2-1B2AB5F8E171}" destId="{6BF8BA96-08C6-4A6D-A006-770164AA0459}" srcOrd="2" destOrd="0" parTransId="{097A843A-4FF5-4A54-89BA-12D9396682A7}" sibTransId="{C14A4B60-1F26-4F24-872E-04FD1649E91F}"/>
    <dgm:cxn modelId="{0F1EC0E6-6957-4AB3-927C-BB224A568B95}" type="presOf" srcId="{D7031791-CF67-4CED-B39E-DDF2201FA86E}" destId="{268A089F-66F7-4FB6-9C7E-888291D3E516}" srcOrd="0" destOrd="1" presId="urn:microsoft.com/office/officeart/2005/8/layout/vList5"/>
    <dgm:cxn modelId="{9E88FBA2-7665-4755-8B77-6D3C86029305}" type="presOf" srcId="{586F272B-1ADC-4B2B-9AA0-A01F4DC5A445}" destId="{BB941596-3BE2-479F-9756-F77A6640E9F5}" srcOrd="0" destOrd="0" presId="urn:microsoft.com/office/officeart/2005/8/layout/vList5"/>
    <dgm:cxn modelId="{018DC283-2C27-4D1B-91E5-34418F9606EA}" type="presOf" srcId="{EF574ED9-C9F0-4B97-AA15-C7F6AFC579BF}" destId="{268A089F-66F7-4FB6-9C7E-888291D3E516}" srcOrd="0" destOrd="3" presId="urn:microsoft.com/office/officeart/2005/8/layout/vList5"/>
    <dgm:cxn modelId="{1A0DF003-CD2A-401C-9923-069553AF8F5A}" srcId="{30D98A43-93B5-403A-90F2-1B2AB5F8E171}" destId="{B954C07E-43E0-4D2A-AB54-ED5264705C82}" srcOrd="1" destOrd="0" parTransId="{8DEBE8A1-2A25-4EA3-A0AD-6BCDED7A67A3}" sibTransId="{563E4EBB-714F-42D9-81B6-FAF58876C68D}"/>
    <dgm:cxn modelId="{6A074B40-1BCA-43DC-8191-E4F015C8663C}" type="presOf" srcId="{5C22060E-4590-417D-BD31-E1031C26A39E}" destId="{ADA7D258-7AE4-45B5-AA6F-B023845EB4CD}" srcOrd="0" destOrd="0" presId="urn:microsoft.com/office/officeart/2005/8/layout/vList5"/>
    <dgm:cxn modelId="{2B6B2172-6E7B-4A04-8AD0-7C1AB73BD177}" type="presOf" srcId="{6BF8BA96-08C6-4A6D-A006-770164AA0459}" destId="{120B896C-7C34-4D51-81A7-558AC7E1B5A3}" srcOrd="0" destOrd="2" presId="urn:microsoft.com/office/officeart/2005/8/layout/vList5"/>
    <dgm:cxn modelId="{22BA4EF2-F1F3-46E8-8A6A-DD7368744B94}" type="presOf" srcId="{B954C07E-43E0-4D2A-AB54-ED5264705C82}" destId="{120B896C-7C34-4D51-81A7-558AC7E1B5A3}" srcOrd="0" destOrd="1" presId="urn:microsoft.com/office/officeart/2005/8/layout/vList5"/>
    <dgm:cxn modelId="{FF1002DC-8D2B-4D43-A710-9B6436AF945C}" type="presOf" srcId="{F1B652BD-5574-4B18-BB22-B8234077A6DA}" destId="{268A089F-66F7-4FB6-9C7E-888291D3E516}" srcOrd="0" destOrd="4" presId="urn:microsoft.com/office/officeart/2005/8/layout/vList5"/>
    <dgm:cxn modelId="{EB7C5CEF-EBB6-45E2-B550-E7D4E269EB77}" srcId="{30D98A43-93B5-403A-90F2-1B2AB5F8E171}" destId="{7F6EEC2C-35E3-4628-A8B6-55A697352CD2}" srcOrd="3" destOrd="0" parTransId="{18FFE8FE-DCD6-4BB3-8C43-8CC66FD01D28}" sibTransId="{F0AE733C-1AEA-44FA-93D0-F2ACE39832AA}"/>
    <dgm:cxn modelId="{979F7828-1712-449B-ACB6-59ECD9AFBEC1}" srcId="{5C22060E-4590-417D-BD31-E1031C26A39E}" destId="{EF574ED9-C9F0-4B97-AA15-C7F6AFC579BF}" srcOrd="3" destOrd="0" parTransId="{EB2DDE65-E787-404B-9D1F-E71AE1362821}" sibTransId="{BA609122-F77B-4F66-A443-59A8E8E44D8F}"/>
    <dgm:cxn modelId="{1343B3FC-680B-4023-9F7D-B85C97956686}" srcId="{5C22060E-4590-417D-BD31-E1031C26A39E}" destId="{112F5E4D-BE1C-4C3D-BEE8-1A9448E983AE}" srcOrd="2" destOrd="0" parTransId="{04769AB2-086A-48ED-809A-B28CC1F0EE30}" sibTransId="{82795A0A-43A2-4883-A522-F29EA05DA113}"/>
    <dgm:cxn modelId="{CEFAFFD8-0504-4E4F-8ACF-767F59FAF692}" srcId="{586F272B-1ADC-4B2B-9AA0-A01F4DC5A445}" destId="{83962083-271C-4C1A-8D1D-B074B62361EA}" srcOrd="3" destOrd="0" parTransId="{1680B7DB-746E-41B2-BE8B-2AF1A3141A76}" sibTransId="{23E291A9-49D5-4A14-8B34-2DD39002787F}"/>
    <dgm:cxn modelId="{87FA771E-F695-45DE-BD43-8511C141E526}" srcId="{5C22060E-4590-417D-BD31-E1031C26A39E}" destId="{E7C41D8C-2529-44D5-A813-B8B7D9E341FF}" srcOrd="5" destOrd="0" parTransId="{3D023870-2003-4DE2-9E7B-C36AA588EE91}" sibTransId="{4C95E8B8-5FC1-46A6-80BA-77D1EA8810B8}"/>
    <dgm:cxn modelId="{8D9CA842-E29B-466D-BFF2-67306DE004C2}" srcId="{586F272B-1ADC-4B2B-9AA0-A01F4DC5A445}" destId="{489B93B3-0429-4179-9BE1-989CA5C7CDA4}" srcOrd="1" destOrd="0" parTransId="{7E20C748-6834-40E6-B9E3-F7D9AA652CCC}" sibTransId="{0B0339B1-9530-43D3-87DB-9885EAD69844}"/>
    <dgm:cxn modelId="{5252E8F8-7BE4-433B-A24E-291F07147096}" type="presOf" srcId="{4507D7F9-45F6-4B5F-B35C-14B68E6F58FC}" destId="{E37B8B57-4156-48D2-A4EE-2B969DD14D3C}" srcOrd="0" destOrd="2" presId="urn:microsoft.com/office/officeart/2005/8/layout/vList5"/>
    <dgm:cxn modelId="{7E86A58C-0A06-4AF5-BAE0-5F295FA3E218}" type="presOf" srcId="{ACD46065-48F3-443F-9120-7A6A75302252}" destId="{268A089F-66F7-4FB6-9C7E-888291D3E516}" srcOrd="0" destOrd="0" presId="urn:microsoft.com/office/officeart/2005/8/layout/vList5"/>
    <dgm:cxn modelId="{05F43D9A-A69B-4B8E-A800-6129F87DD2A1}" type="presOf" srcId="{50339742-3092-406D-B89F-CBFD8F735EFC}" destId="{E37B8B57-4156-48D2-A4EE-2B969DD14D3C}" srcOrd="0" destOrd="4" presId="urn:microsoft.com/office/officeart/2005/8/layout/vList5"/>
    <dgm:cxn modelId="{FF1931B3-9A48-43CC-A41C-12036934AB9D}" srcId="{586F272B-1ADC-4B2B-9AA0-A01F4DC5A445}" destId="{4507D7F9-45F6-4B5F-B35C-14B68E6F58FC}" srcOrd="2" destOrd="0" parTransId="{970E7C4B-A1DF-4CA5-8F20-C0F0795BDA74}" sibTransId="{3BD01A13-BCCF-4DCB-92A8-CBAD0F7E1092}"/>
    <dgm:cxn modelId="{1B61C35E-CAD9-4082-884B-34EF62A905E0}" srcId="{5C22060E-4590-417D-BD31-E1031C26A39E}" destId="{ACD46065-48F3-443F-9120-7A6A75302252}" srcOrd="0" destOrd="0" parTransId="{DE975A26-DC39-4468-8A2B-E700C8DD43B3}" sibTransId="{B0769857-008D-4B29-8DF3-E40202B936EE}"/>
    <dgm:cxn modelId="{4E26F043-9719-4416-B662-20101D19825E}" srcId="{586F272B-1ADC-4B2B-9AA0-A01F4DC5A445}" destId="{50339742-3092-406D-B89F-CBFD8F735EFC}" srcOrd="4" destOrd="0" parTransId="{B2AE82BE-3420-40BA-8081-7879DDB6A060}" sibTransId="{9E61C842-B462-4E51-B846-34D76EC28933}"/>
    <dgm:cxn modelId="{58602868-6D9E-4FF8-AFE5-B68B8C85033D}" type="presOf" srcId="{30D98A43-93B5-403A-90F2-1B2AB5F8E171}" destId="{AB12EB3B-C597-4E61-9766-AC772BE9EF3D}" srcOrd="0" destOrd="0" presId="urn:microsoft.com/office/officeart/2005/8/layout/vList5"/>
    <dgm:cxn modelId="{F4A4E342-71D7-45FF-B4FC-FA0C33C3A294}" srcId="{586F272B-1ADC-4B2B-9AA0-A01F4DC5A445}" destId="{B2CDD734-2943-4EED-B9B3-F5AEB60BBDD5}" srcOrd="0" destOrd="0" parTransId="{FC1A7DB5-4AF4-4B4D-89BE-ED0BF722DC54}" sibTransId="{4193AA50-9D15-4BDE-8BFF-EFC6D7C757C8}"/>
    <dgm:cxn modelId="{1C11890B-1725-48B6-AC39-949D7F70A2DC}" srcId="{3E5EAF27-116C-4381-AD97-83D61FFBE389}" destId="{30D98A43-93B5-403A-90F2-1B2AB5F8E171}" srcOrd="1" destOrd="0" parTransId="{7FEDB14A-E309-4E00-B421-12BCED185146}" sibTransId="{FB1717BC-3B5A-4679-A070-E4449918965C}"/>
    <dgm:cxn modelId="{92C56C7A-B94C-418B-9762-6A5379082A61}" type="presOf" srcId="{B92501C6-B59C-4F0F-90BE-EDB39E885624}" destId="{268A089F-66F7-4FB6-9C7E-888291D3E516}" srcOrd="0" destOrd="6" presId="urn:microsoft.com/office/officeart/2005/8/layout/vList5"/>
    <dgm:cxn modelId="{C299C759-3ECB-4499-A0F5-5FCF6A85B898}" srcId="{5C22060E-4590-417D-BD31-E1031C26A39E}" destId="{B92501C6-B59C-4F0F-90BE-EDB39E885624}" srcOrd="6" destOrd="0" parTransId="{C834739D-243B-47C2-ADE0-7E7AAC1E2FCE}" sibTransId="{A49279D9-3C40-4D2B-AA84-EF3223F4C44D}"/>
    <dgm:cxn modelId="{2D71097B-82EF-4047-B506-9A737D46F8D8}" srcId="{30D98A43-93B5-403A-90F2-1B2AB5F8E171}" destId="{7503EE80-CAE7-441C-8FDE-C64592B4A07E}" srcOrd="0" destOrd="0" parTransId="{220B2CA6-94CB-4D89-BEA0-E96DB9068413}" sibTransId="{F68FAFB6-3BA6-47D2-928A-0D52B341B0C5}"/>
    <dgm:cxn modelId="{5E00B3FC-74FA-4121-BE24-7B17D0A43482}" type="presOf" srcId="{112F5E4D-BE1C-4C3D-BEE8-1A9448E983AE}" destId="{268A089F-66F7-4FB6-9C7E-888291D3E516}" srcOrd="0" destOrd="2" presId="urn:microsoft.com/office/officeart/2005/8/layout/vList5"/>
    <dgm:cxn modelId="{88F7EA6A-763E-4A9D-BF16-AFC716195160}" srcId="{3E5EAF27-116C-4381-AD97-83D61FFBE389}" destId="{5C22060E-4590-417D-BD31-E1031C26A39E}" srcOrd="2" destOrd="0" parTransId="{3BBAE1C5-50B5-4FF2-ADDC-4F2EC842DF8E}" sibTransId="{4539172C-62E3-40B7-B7C6-C785FDB66474}"/>
    <dgm:cxn modelId="{BA8DC261-5A35-43C3-B893-FF2DDF6E1951}" type="presOf" srcId="{E7C41D8C-2529-44D5-A813-B8B7D9E341FF}" destId="{268A089F-66F7-4FB6-9C7E-888291D3E516}" srcOrd="0" destOrd="5" presId="urn:microsoft.com/office/officeart/2005/8/layout/vList5"/>
    <dgm:cxn modelId="{56A0E1B2-3925-4054-9332-051368E13623}" srcId="{30D98A43-93B5-403A-90F2-1B2AB5F8E171}" destId="{36455984-2A45-476A-93BC-97D847D2A58A}" srcOrd="4" destOrd="0" parTransId="{B2110877-C41C-4EA7-8390-D8C6DA00A223}" sibTransId="{84DB76D2-661D-4EC9-97A9-024D5C21451F}"/>
    <dgm:cxn modelId="{0C39E3DE-8EAC-4DC1-8621-4D4EBEA22F88}" srcId="{30D98A43-93B5-403A-90F2-1B2AB5F8E171}" destId="{5FD820A3-0984-4833-8E06-2E9D0A63FB23}" srcOrd="5" destOrd="0" parTransId="{BA0BAD52-0F1D-4423-A671-9E31BCCF1604}" sibTransId="{848D2A8E-2730-4429-AFE3-88F76CE6A7F3}"/>
    <dgm:cxn modelId="{55C98DF9-9C81-4AE2-863B-C566DF727EAC}" type="presOf" srcId="{83962083-271C-4C1A-8D1D-B074B62361EA}" destId="{E37B8B57-4156-48D2-A4EE-2B969DD14D3C}" srcOrd="0" destOrd="3" presId="urn:microsoft.com/office/officeart/2005/8/layout/vList5"/>
    <dgm:cxn modelId="{1CE7A178-54CF-437D-B818-BCB4CB05201C}" type="presOf" srcId="{7F6EEC2C-35E3-4628-A8B6-55A697352CD2}" destId="{120B896C-7C34-4D51-81A7-558AC7E1B5A3}" srcOrd="0" destOrd="3" presId="urn:microsoft.com/office/officeart/2005/8/layout/vList5"/>
    <dgm:cxn modelId="{930D07D2-1F7A-4A71-BFD7-961BAA02BCB8}" type="presOf" srcId="{36455984-2A45-476A-93BC-97D847D2A58A}" destId="{120B896C-7C34-4D51-81A7-558AC7E1B5A3}" srcOrd="0" destOrd="4" presId="urn:microsoft.com/office/officeart/2005/8/layout/vList5"/>
    <dgm:cxn modelId="{AE6B1B83-0D35-4AE2-A1C9-F3BFCF976CC2}" srcId="{5C22060E-4590-417D-BD31-E1031C26A39E}" destId="{D7031791-CF67-4CED-B39E-DDF2201FA86E}" srcOrd="1" destOrd="0" parTransId="{64996AAE-3EBD-4CD1-9F22-7349EA6C826D}" sibTransId="{C09E7336-488F-4999-875B-6BA8FEC2BD7F}"/>
    <dgm:cxn modelId="{99A1C347-4FE3-45B7-BF1D-4FD228A5A3B7}" type="presOf" srcId="{B2CDD734-2943-4EED-B9B3-F5AEB60BBDD5}" destId="{E37B8B57-4156-48D2-A4EE-2B969DD14D3C}" srcOrd="0" destOrd="0" presId="urn:microsoft.com/office/officeart/2005/8/layout/vList5"/>
    <dgm:cxn modelId="{EFF87707-8061-4C3B-8449-7E818E9B5D93}" srcId="{3E5EAF27-116C-4381-AD97-83D61FFBE389}" destId="{586F272B-1ADC-4B2B-9AA0-A01F4DC5A445}" srcOrd="0" destOrd="0" parTransId="{D597F570-8BB7-4386-952F-311956AC3F25}" sibTransId="{A4A8DF03-40C1-4853-BDD4-17D1A6276A87}"/>
    <dgm:cxn modelId="{5B675B4F-CAA3-40B2-891F-7976AE659E83}" type="presOf" srcId="{7503EE80-CAE7-441C-8FDE-C64592B4A07E}" destId="{120B896C-7C34-4D51-81A7-558AC7E1B5A3}" srcOrd="0" destOrd="0" presId="urn:microsoft.com/office/officeart/2005/8/layout/vList5"/>
    <dgm:cxn modelId="{6E15C6E8-443E-4C25-BF3B-AA3275DD4ABE}" type="presOf" srcId="{3E5EAF27-116C-4381-AD97-83D61FFBE389}" destId="{A6AEC7EA-7C41-4D78-A8F1-4FB54910760C}" srcOrd="0" destOrd="0" presId="urn:microsoft.com/office/officeart/2005/8/layout/vList5"/>
    <dgm:cxn modelId="{B396DED1-8C5B-4D68-BFEB-5CD54997FB27}" type="presOf" srcId="{5FD820A3-0984-4833-8E06-2E9D0A63FB23}" destId="{120B896C-7C34-4D51-81A7-558AC7E1B5A3}" srcOrd="0" destOrd="5" presId="urn:microsoft.com/office/officeart/2005/8/layout/vList5"/>
    <dgm:cxn modelId="{C1EA1D3D-6BAB-4F02-BD6A-E7C69A402E6A}" type="presOf" srcId="{489B93B3-0429-4179-9BE1-989CA5C7CDA4}" destId="{E37B8B57-4156-48D2-A4EE-2B969DD14D3C}" srcOrd="0" destOrd="1" presId="urn:microsoft.com/office/officeart/2005/8/layout/vList5"/>
    <dgm:cxn modelId="{FBB276BC-A1A8-4626-9BAC-65DFEFD868AE}" type="presParOf" srcId="{A6AEC7EA-7C41-4D78-A8F1-4FB54910760C}" destId="{FBF56B16-0CFD-426D-8CC1-0804F2CB8B61}" srcOrd="0" destOrd="0" presId="urn:microsoft.com/office/officeart/2005/8/layout/vList5"/>
    <dgm:cxn modelId="{486C3F59-AB86-4FF6-BBCD-56B92FB2EFBB}" type="presParOf" srcId="{FBF56B16-0CFD-426D-8CC1-0804F2CB8B61}" destId="{BB941596-3BE2-479F-9756-F77A6640E9F5}" srcOrd="0" destOrd="0" presId="urn:microsoft.com/office/officeart/2005/8/layout/vList5"/>
    <dgm:cxn modelId="{68C5FAEB-C056-4DB1-AB48-30094FB4597E}" type="presParOf" srcId="{FBF56B16-0CFD-426D-8CC1-0804F2CB8B61}" destId="{E37B8B57-4156-48D2-A4EE-2B969DD14D3C}" srcOrd="1" destOrd="0" presId="urn:microsoft.com/office/officeart/2005/8/layout/vList5"/>
    <dgm:cxn modelId="{6D372160-BCE1-4096-9664-3157B4D93AC1}" type="presParOf" srcId="{A6AEC7EA-7C41-4D78-A8F1-4FB54910760C}" destId="{E945C023-5486-49B3-9765-A8513BE6F664}" srcOrd="1" destOrd="0" presId="urn:microsoft.com/office/officeart/2005/8/layout/vList5"/>
    <dgm:cxn modelId="{54984ECD-01DC-4946-B34A-91858F1FAC65}" type="presParOf" srcId="{A6AEC7EA-7C41-4D78-A8F1-4FB54910760C}" destId="{D6BE7327-FE6E-4A26-AA31-9B16F3B836C9}" srcOrd="2" destOrd="0" presId="urn:microsoft.com/office/officeart/2005/8/layout/vList5"/>
    <dgm:cxn modelId="{CACA9210-8DEB-48A7-A971-A02267212151}" type="presParOf" srcId="{D6BE7327-FE6E-4A26-AA31-9B16F3B836C9}" destId="{AB12EB3B-C597-4E61-9766-AC772BE9EF3D}" srcOrd="0" destOrd="0" presId="urn:microsoft.com/office/officeart/2005/8/layout/vList5"/>
    <dgm:cxn modelId="{28F1EDC2-BCFA-4582-A22F-5C7716BFC6E0}" type="presParOf" srcId="{D6BE7327-FE6E-4A26-AA31-9B16F3B836C9}" destId="{120B896C-7C34-4D51-81A7-558AC7E1B5A3}" srcOrd="1" destOrd="0" presId="urn:microsoft.com/office/officeart/2005/8/layout/vList5"/>
    <dgm:cxn modelId="{08F005E4-EAC8-41F7-A911-A2162F62D9BB}" type="presParOf" srcId="{A6AEC7EA-7C41-4D78-A8F1-4FB54910760C}" destId="{71AD6BEF-1F47-4732-A816-125BD1AC4EAE}" srcOrd="3" destOrd="0" presId="urn:microsoft.com/office/officeart/2005/8/layout/vList5"/>
    <dgm:cxn modelId="{041CCEB2-C7D8-4853-B389-B8E77A04EE50}" type="presParOf" srcId="{A6AEC7EA-7C41-4D78-A8F1-4FB54910760C}" destId="{4CC4C8CC-058D-46A2-8D4A-B7CB7778EA7C}" srcOrd="4" destOrd="0" presId="urn:microsoft.com/office/officeart/2005/8/layout/vList5"/>
    <dgm:cxn modelId="{E21542E5-7584-43C1-ACA8-F16BB7F854CE}" type="presParOf" srcId="{4CC4C8CC-058D-46A2-8D4A-B7CB7778EA7C}" destId="{ADA7D258-7AE4-45B5-AA6F-B023845EB4CD}" srcOrd="0" destOrd="0" presId="urn:microsoft.com/office/officeart/2005/8/layout/vList5"/>
    <dgm:cxn modelId="{21765113-2429-4918-8131-4B4CBDDFC09C}" type="presParOf" srcId="{4CC4C8CC-058D-46A2-8D4A-B7CB7778EA7C}" destId="{268A089F-66F7-4FB6-9C7E-888291D3E51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E5EAF27-116C-4381-AD97-83D61FFBE389}" type="doc">
      <dgm:prSet loTypeId="urn:microsoft.com/office/officeart/2005/8/layout/vList5" loCatId="list" qsTypeId="urn:microsoft.com/office/officeart/2005/8/quickstyle/simple5" qsCatId="simple" csTypeId="urn:microsoft.com/office/officeart/2005/8/colors/accent1_2" csCatId="accent1" phldr="1"/>
      <dgm:spPr/>
      <dgm:t>
        <a:bodyPr/>
        <a:lstStyle/>
        <a:p>
          <a:endParaRPr lang="en-ZA"/>
        </a:p>
      </dgm:t>
    </dgm:pt>
    <dgm:pt modelId="{586F272B-1ADC-4B2B-9AA0-A01F4DC5A445}">
      <dgm:prSet phldrT="[Text]"/>
      <dgm:spPr>
        <a:blipFill rotWithShape="0">
          <a:blip xmlns:r="http://schemas.openxmlformats.org/officeDocument/2006/relationships" r:embed="rId1"/>
          <a:stretch>
            <a:fillRect/>
          </a:stretch>
        </a:blipFill>
      </dgm:spPr>
      <dgm:t>
        <a:bodyPr/>
        <a:lstStyle/>
        <a:p>
          <a:endParaRPr lang="en-ZA" dirty="0">
            <a:solidFill>
              <a:schemeClr val="tx1"/>
            </a:solidFill>
          </a:endParaRPr>
        </a:p>
      </dgm:t>
    </dgm:pt>
    <dgm:pt modelId="{D597F570-8BB7-4386-952F-311956AC3F25}" type="parTrans" cxnId="{EFF87707-8061-4C3B-8449-7E818E9B5D93}">
      <dgm:prSet/>
      <dgm:spPr/>
      <dgm:t>
        <a:bodyPr/>
        <a:lstStyle/>
        <a:p>
          <a:endParaRPr lang="en-ZA">
            <a:solidFill>
              <a:schemeClr val="tx1"/>
            </a:solidFill>
          </a:endParaRPr>
        </a:p>
      </dgm:t>
    </dgm:pt>
    <dgm:pt modelId="{A4A8DF03-40C1-4853-BDD4-17D1A6276A87}" type="sibTrans" cxnId="{EFF87707-8061-4C3B-8449-7E818E9B5D93}">
      <dgm:prSet/>
      <dgm:spPr/>
      <dgm:t>
        <a:bodyPr/>
        <a:lstStyle/>
        <a:p>
          <a:endParaRPr lang="en-ZA">
            <a:solidFill>
              <a:schemeClr val="tx1"/>
            </a:solidFill>
          </a:endParaRPr>
        </a:p>
      </dgm:t>
    </dgm:pt>
    <dgm:pt modelId="{B2CDD734-2943-4EED-B9B3-F5AEB60BBDD5}">
      <dgm:prSet phldrT="[Text]" custT="1"/>
      <dgm:spPr/>
      <dgm:t>
        <a:bodyPr/>
        <a:lstStyle/>
        <a:p>
          <a:pPr algn="just"/>
          <a:r>
            <a:rPr lang="en-ZA" sz="2000" b="1" u="none" dirty="0" smtClean="0">
              <a:solidFill>
                <a:schemeClr val="tx1"/>
              </a:solidFill>
              <a:latin typeface="Arial Narrow" panose="020B0606020202030204" pitchFamily="34" charset="0"/>
            </a:rPr>
            <a:t>PROJECTS PLANNING &amp; IMPLEMENTATION</a:t>
          </a:r>
          <a:endParaRPr lang="en-ZA" sz="2000" b="1" u="none" dirty="0">
            <a:solidFill>
              <a:schemeClr val="tx1"/>
            </a:solidFill>
            <a:latin typeface="Arial Narrow" panose="020B0606020202030204" pitchFamily="34" charset="0"/>
          </a:endParaRPr>
        </a:p>
      </dgm:t>
    </dgm:pt>
    <dgm:pt modelId="{FC1A7DB5-4AF4-4B4D-89BE-ED0BF722DC54}" type="parTrans" cxnId="{F4A4E342-71D7-45FF-B4FC-FA0C33C3A294}">
      <dgm:prSet/>
      <dgm:spPr/>
      <dgm:t>
        <a:bodyPr/>
        <a:lstStyle/>
        <a:p>
          <a:endParaRPr lang="en-ZA">
            <a:solidFill>
              <a:schemeClr val="tx1"/>
            </a:solidFill>
          </a:endParaRPr>
        </a:p>
      </dgm:t>
    </dgm:pt>
    <dgm:pt modelId="{4193AA50-9D15-4BDE-8BFF-EFC6D7C757C8}" type="sibTrans" cxnId="{F4A4E342-71D7-45FF-B4FC-FA0C33C3A294}">
      <dgm:prSet/>
      <dgm:spPr/>
      <dgm:t>
        <a:bodyPr/>
        <a:lstStyle/>
        <a:p>
          <a:endParaRPr lang="en-ZA">
            <a:solidFill>
              <a:schemeClr val="tx1"/>
            </a:solidFill>
          </a:endParaRPr>
        </a:p>
      </dgm:t>
    </dgm:pt>
    <dgm:pt modelId="{30D98A43-93B5-403A-90F2-1B2AB5F8E171}">
      <dgm:prSet phldrT="[Text]"/>
      <dgm:spPr>
        <a:blipFill rotWithShape="0">
          <a:blip xmlns:r="http://schemas.openxmlformats.org/officeDocument/2006/relationships" r:embed="rId2"/>
          <a:stretch>
            <a:fillRect/>
          </a:stretch>
        </a:blipFill>
      </dgm:spPr>
      <dgm:t>
        <a:bodyPr/>
        <a:lstStyle/>
        <a:p>
          <a:endParaRPr lang="en-ZA" dirty="0">
            <a:solidFill>
              <a:schemeClr val="tx1"/>
            </a:solidFill>
          </a:endParaRPr>
        </a:p>
      </dgm:t>
    </dgm:pt>
    <dgm:pt modelId="{7FEDB14A-E309-4E00-B421-12BCED185146}" type="parTrans" cxnId="{1C11890B-1725-48B6-AC39-949D7F70A2DC}">
      <dgm:prSet/>
      <dgm:spPr/>
      <dgm:t>
        <a:bodyPr/>
        <a:lstStyle/>
        <a:p>
          <a:endParaRPr lang="en-ZA">
            <a:solidFill>
              <a:schemeClr val="tx1"/>
            </a:solidFill>
          </a:endParaRPr>
        </a:p>
      </dgm:t>
    </dgm:pt>
    <dgm:pt modelId="{FB1717BC-3B5A-4679-A070-E4449918965C}" type="sibTrans" cxnId="{1C11890B-1725-48B6-AC39-949D7F70A2DC}">
      <dgm:prSet/>
      <dgm:spPr/>
      <dgm:t>
        <a:bodyPr/>
        <a:lstStyle/>
        <a:p>
          <a:endParaRPr lang="en-ZA">
            <a:solidFill>
              <a:schemeClr val="tx1"/>
            </a:solidFill>
          </a:endParaRPr>
        </a:p>
      </dgm:t>
    </dgm:pt>
    <dgm:pt modelId="{7503EE80-CAE7-441C-8FDE-C64592B4A07E}">
      <dgm:prSet phldrT="[Text]" custT="1"/>
      <dgm:spPr/>
      <dgm:t>
        <a:bodyPr/>
        <a:lstStyle/>
        <a:p>
          <a:pPr algn="just"/>
          <a:r>
            <a:rPr lang="en-ZA" sz="1600" b="0" dirty="0" smtClean="0">
              <a:solidFill>
                <a:schemeClr val="tx1"/>
              </a:solidFill>
              <a:latin typeface="Arial Narrow" panose="020B0606020202030204" pitchFamily="34" charset="0"/>
            </a:rPr>
            <a:t>In-depth analysis of trends, linkages between labour sending and mining areas/regions</a:t>
          </a:r>
          <a:endParaRPr lang="en-ZA" sz="1600" b="0" dirty="0">
            <a:solidFill>
              <a:schemeClr val="tx1"/>
            </a:solidFill>
            <a:latin typeface="Arial Narrow" panose="020B0606020202030204" pitchFamily="34" charset="0"/>
          </a:endParaRPr>
        </a:p>
      </dgm:t>
    </dgm:pt>
    <dgm:pt modelId="{220B2CA6-94CB-4D89-BEA0-E96DB9068413}" type="parTrans" cxnId="{2D71097B-82EF-4047-B506-9A737D46F8D8}">
      <dgm:prSet/>
      <dgm:spPr/>
      <dgm:t>
        <a:bodyPr/>
        <a:lstStyle/>
        <a:p>
          <a:endParaRPr lang="en-ZA">
            <a:solidFill>
              <a:schemeClr val="tx1"/>
            </a:solidFill>
          </a:endParaRPr>
        </a:p>
      </dgm:t>
    </dgm:pt>
    <dgm:pt modelId="{F68FAFB6-3BA6-47D2-928A-0D52B341B0C5}" type="sibTrans" cxnId="{2D71097B-82EF-4047-B506-9A737D46F8D8}">
      <dgm:prSet/>
      <dgm:spPr/>
      <dgm:t>
        <a:bodyPr/>
        <a:lstStyle/>
        <a:p>
          <a:endParaRPr lang="en-ZA">
            <a:solidFill>
              <a:schemeClr val="tx1"/>
            </a:solidFill>
          </a:endParaRPr>
        </a:p>
      </dgm:t>
    </dgm:pt>
    <dgm:pt modelId="{D7031791-CF67-4CED-B39E-DDF2201FA86E}">
      <dgm:prSet phldrT="[Text]" custT="1"/>
      <dgm:spPr>
        <a:blipFill rotWithShape="0">
          <a:blip xmlns:r="http://schemas.openxmlformats.org/officeDocument/2006/relationships" r:embed="rId3"/>
          <a:stretch>
            <a:fillRect/>
          </a:stretch>
        </a:blipFill>
      </dgm:spPr>
      <dgm:t>
        <a:bodyPr/>
        <a:lstStyle/>
        <a:p>
          <a:endParaRPr lang="en-ZA" sz="2000" b="1" dirty="0">
            <a:solidFill>
              <a:schemeClr val="tx1"/>
            </a:solidFill>
          </a:endParaRPr>
        </a:p>
      </dgm:t>
    </dgm:pt>
    <dgm:pt modelId="{64996AAE-3EBD-4CD1-9F22-7349EA6C826D}" type="parTrans" cxnId="{AE6B1B83-0D35-4AE2-A1C9-F3BFCF976CC2}">
      <dgm:prSet/>
      <dgm:spPr/>
      <dgm:t>
        <a:bodyPr/>
        <a:lstStyle/>
        <a:p>
          <a:endParaRPr lang="en-ZA">
            <a:solidFill>
              <a:schemeClr val="tx1"/>
            </a:solidFill>
          </a:endParaRPr>
        </a:p>
      </dgm:t>
    </dgm:pt>
    <dgm:pt modelId="{C09E7336-488F-4999-875B-6BA8FEC2BD7F}" type="sibTrans" cxnId="{AE6B1B83-0D35-4AE2-A1C9-F3BFCF976CC2}">
      <dgm:prSet/>
      <dgm:spPr/>
      <dgm:t>
        <a:bodyPr/>
        <a:lstStyle/>
        <a:p>
          <a:endParaRPr lang="en-ZA">
            <a:solidFill>
              <a:schemeClr val="tx1"/>
            </a:solidFill>
          </a:endParaRPr>
        </a:p>
      </dgm:t>
    </dgm:pt>
    <dgm:pt modelId="{70077D67-3C15-4083-A702-EE9F9D00F7E8}">
      <dgm:prSet phldrT="[Text]" custT="1"/>
      <dgm:spPr/>
      <dgm:t>
        <a:bodyPr/>
        <a:lstStyle/>
        <a:p>
          <a:pPr algn="just"/>
          <a:r>
            <a:rPr lang="en-ZA" sz="1600" b="0" dirty="0" smtClean="0">
              <a:solidFill>
                <a:schemeClr val="tx1"/>
              </a:solidFill>
              <a:latin typeface="Arial Narrow" panose="020B0606020202030204" pitchFamily="34" charset="0"/>
            </a:rPr>
            <a:t>Project feasibility and planning</a:t>
          </a:r>
          <a:endParaRPr lang="en-ZA" sz="1600" b="0" dirty="0">
            <a:solidFill>
              <a:schemeClr val="tx1"/>
            </a:solidFill>
            <a:latin typeface="Arial Narrow" panose="020B0606020202030204" pitchFamily="34" charset="0"/>
          </a:endParaRPr>
        </a:p>
      </dgm:t>
    </dgm:pt>
    <dgm:pt modelId="{8707A99A-0DD4-4866-89A0-9FE796F34CE7}" type="parTrans" cxnId="{ED496673-0C3F-49E5-B5FB-D9571C0FB707}">
      <dgm:prSet/>
      <dgm:spPr/>
      <dgm:t>
        <a:bodyPr/>
        <a:lstStyle/>
        <a:p>
          <a:endParaRPr lang="en-ZA">
            <a:solidFill>
              <a:schemeClr val="tx1"/>
            </a:solidFill>
          </a:endParaRPr>
        </a:p>
      </dgm:t>
    </dgm:pt>
    <dgm:pt modelId="{194F0699-3013-4135-9654-3D022F0DC1A2}" type="sibTrans" cxnId="{ED496673-0C3F-49E5-B5FB-D9571C0FB707}">
      <dgm:prSet/>
      <dgm:spPr/>
      <dgm:t>
        <a:bodyPr/>
        <a:lstStyle/>
        <a:p>
          <a:endParaRPr lang="en-ZA">
            <a:solidFill>
              <a:schemeClr val="tx1"/>
            </a:solidFill>
          </a:endParaRPr>
        </a:p>
      </dgm:t>
    </dgm:pt>
    <dgm:pt modelId="{ED1DBF89-CC39-4F53-B082-34B59C32246B}">
      <dgm:prSet custT="1"/>
      <dgm:spPr/>
      <dgm:t>
        <a:bodyPr/>
        <a:lstStyle/>
        <a:p>
          <a:r>
            <a:rPr lang="en-ZA" sz="1600" b="0" dirty="0" smtClean="0">
              <a:solidFill>
                <a:schemeClr val="tx1"/>
              </a:solidFill>
              <a:latin typeface="Arial Narrow" panose="020B0606020202030204" pitchFamily="34" charset="0"/>
            </a:rPr>
            <a:t>Development planning and land use rights</a:t>
          </a:r>
          <a:endParaRPr lang="en-ZA" sz="1600" b="0" dirty="0">
            <a:solidFill>
              <a:schemeClr val="tx1"/>
            </a:solidFill>
            <a:latin typeface="Arial Narrow" panose="020B0606020202030204" pitchFamily="34" charset="0"/>
          </a:endParaRPr>
        </a:p>
      </dgm:t>
    </dgm:pt>
    <dgm:pt modelId="{F56FB2A7-F64E-455D-948C-9EF2CE20FC61}" type="parTrans" cxnId="{3504D723-1E8A-4552-A6D7-4DDFE2E2B1AF}">
      <dgm:prSet/>
      <dgm:spPr/>
      <dgm:t>
        <a:bodyPr/>
        <a:lstStyle/>
        <a:p>
          <a:endParaRPr lang="en-ZA">
            <a:solidFill>
              <a:schemeClr val="tx1"/>
            </a:solidFill>
          </a:endParaRPr>
        </a:p>
      </dgm:t>
    </dgm:pt>
    <dgm:pt modelId="{80C0D4A9-8748-4A3F-95CA-8889CB7E5AE9}" type="sibTrans" cxnId="{3504D723-1E8A-4552-A6D7-4DDFE2E2B1AF}">
      <dgm:prSet/>
      <dgm:spPr/>
      <dgm:t>
        <a:bodyPr/>
        <a:lstStyle/>
        <a:p>
          <a:endParaRPr lang="en-ZA">
            <a:solidFill>
              <a:schemeClr val="tx1"/>
            </a:solidFill>
          </a:endParaRPr>
        </a:p>
      </dgm:t>
    </dgm:pt>
    <dgm:pt modelId="{B9B1B8EE-E4C9-40FD-BF5A-3E903B418984}">
      <dgm:prSet custT="1"/>
      <dgm:spPr/>
      <dgm:t>
        <a:bodyPr/>
        <a:lstStyle/>
        <a:p>
          <a:r>
            <a:rPr lang="en-ZA" sz="1600" b="0" dirty="0" smtClean="0">
              <a:solidFill>
                <a:schemeClr val="tx1"/>
              </a:solidFill>
              <a:latin typeface="Arial Narrow" panose="020B0606020202030204" pitchFamily="34" charset="0"/>
            </a:rPr>
            <a:t>Projects funding and mobilisation</a:t>
          </a:r>
          <a:endParaRPr lang="en-ZA" sz="1600" b="0" dirty="0">
            <a:solidFill>
              <a:schemeClr val="tx1"/>
            </a:solidFill>
            <a:latin typeface="Arial Narrow" panose="020B0606020202030204" pitchFamily="34" charset="0"/>
          </a:endParaRPr>
        </a:p>
      </dgm:t>
    </dgm:pt>
    <dgm:pt modelId="{25FEEDCB-FBF2-4E37-BBE7-4EB487B774C5}" type="parTrans" cxnId="{A080C115-3F7A-4AE7-9D10-5BBE8B51F6BC}">
      <dgm:prSet/>
      <dgm:spPr/>
      <dgm:t>
        <a:bodyPr/>
        <a:lstStyle/>
        <a:p>
          <a:endParaRPr lang="en-ZA">
            <a:solidFill>
              <a:schemeClr val="tx1"/>
            </a:solidFill>
          </a:endParaRPr>
        </a:p>
      </dgm:t>
    </dgm:pt>
    <dgm:pt modelId="{5875D75F-7E2C-42EF-949D-11719396B92D}" type="sibTrans" cxnId="{A080C115-3F7A-4AE7-9D10-5BBE8B51F6BC}">
      <dgm:prSet/>
      <dgm:spPr/>
      <dgm:t>
        <a:bodyPr/>
        <a:lstStyle/>
        <a:p>
          <a:endParaRPr lang="en-ZA">
            <a:solidFill>
              <a:schemeClr val="tx1"/>
            </a:solidFill>
          </a:endParaRPr>
        </a:p>
      </dgm:t>
    </dgm:pt>
    <dgm:pt modelId="{B4473378-5C00-4E52-B7D9-164FCCB4554F}">
      <dgm:prSet custT="1"/>
      <dgm:spPr/>
      <dgm:t>
        <a:bodyPr/>
        <a:lstStyle/>
        <a:p>
          <a:r>
            <a:rPr lang="en-ZA" sz="1600" b="0" dirty="0" smtClean="0">
              <a:solidFill>
                <a:schemeClr val="tx1"/>
              </a:solidFill>
              <a:latin typeface="Arial Narrow" panose="020B0606020202030204" pitchFamily="34" charset="0"/>
            </a:rPr>
            <a:t>Project management and implementation</a:t>
          </a:r>
          <a:endParaRPr lang="en-ZA" sz="1600" b="0" dirty="0">
            <a:solidFill>
              <a:schemeClr val="tx1"/>
            </a:solidFill>
            <a:latin typeface="Arial Narrow" panose="020B0606020202030204" pitchFamily="34" charset="0"/>
          </a:endParaRPr>
        </a:p>
      </dgm:t>
    </dgm:pt>
    <dgm:pt modelId="{D4940577-2879-4C47-8F0C-6E0AC7983267}" type="parTrans" cxnId="{85AF18FC-7ABC-4901-8399-8DA030C00773}">
      <dgm:prSet/>
      <dgm:spPr/>
      <dgm:t>
        <a:bodyPr/>
        <a:lstStyle/>
        <a:p>
          <a:endParaRPr lang="en-ZA">
            <a:solidFill>
              <a:schemeClr val="tx1"/>
            </a:solidFill>
          </a:endParaRPr>
        </a:p>
      </dgm:t>
    </dgm:pt>
    <dgm:pt modelId="{57511331-40CE-410D-9EB9-2AE81432C5DE}" type="sibTrans" cxnId="{85AF18FC-7ABC-4901-8399-8DA030C00773}">
      <dgm:prSet/>
      <dgm:spPr/>
      <dgm:t>
        <a:bodyPr/>
        <a:lstStyle/>
        <a:p>
          <a:endParaRPr lang="en-ZA">
            <a:solidFill>
              <a:schemeClr val="tx1"/>
            </a:solidFill>
          </a:endParaRPr>
        </a:p>
      </dgm:t>
    </dgm:pt>
    <dgm:pt modelId="{30AE5475-5165-405E-93AB-D17D3B03A040}">
      <dgm:prSet custT="1"/>
      <dgm:spPr/>
      <dgm:t>
        <a:bodyPr/>
        <a:lstStyle/>
        <a:p>
          <a:r>
            <a:rPr lang="en-ZA" sz="1600" b="0" dirty="0" smtClean="0">
              <a:solidFill>
                <a:schemeClr val="tx1"/>
              </a:solidFill>
              <a:latin typeface="Arial Narrow" panose="020B0606020202030204" pitchFamily="34" charset="0"/>
            </a:rPr>
            <a:t>Reporting &amp; Monitoring </a:t>
          </a:r>
          <a:endParaRPr lang="en-ZA" sz="1600" b="0" dirty="0">
            <a:solidFill>
              <a:schemeClr val="tx1"/>
            </a:solidFill>
            <a:latin typeface="Arial Narrow" panose="020B0606020202030204" pitchFamily="34" charset="0"/>
          </a:endParaRPr>
        </a:p>
      </dgm:t>
    </dgm:pt>
    <dgm:pt modelId="{AE7DB911-A4C1-4897-9CDE-73F05687726C}" type="parTrans" cxnId="{7AC04667-9792-4018-93F5-3FF90DA6DC5B}">
      <dgm:prSet/>
      <dgm:spPr/>
      <dgm:t>
        <a:bodyPr/>
        <a:lstStyle/>
        <a:p>
          <a:endParaRPr lang="en-ZA">
            <a:solidFill>
              <a:schemeClr val="tx1"/>
            </a:solidFill>
          </a:endParaRPr>
        </a:p>
      </dgm:t>
    </dgm:pt>
    <dgm:pt modelId="{370AB1D6-EAC1-4334-A404-61DA4FB487EF}" type="sibTrans" cxnId="{7AC04667-9792-4018-93F5-3FF90DA6DC5B}">
      <dgm:prSet/>
      <dgm:spPr/>
      <dgm:t>
        <a:bodyPr/>
        <a:lstStyle/>
        <a:p>
          <a:endParaRPr lang="en-ZA">
            <a:solidFill>
              <a:schemeClr val="tx1"/>
            </a:solidFill>
          </a:endParaRPr>
        </a:p>
      </dgm:t>
    </dgm:pt>
    <dgm:pt modelId="{6D1EE60D-9B55-48C0-927C-1F714D88364F}">
      <dgm:prSet phldrT="[Text]" custT="1"/>
      <dgm:spPr/>
      <dgm:t>
        <a:bodyPr/>
        <a:lstStyle/>
        <a:p>
          <a:pPr algn="just"/>
          <a:r>
            <a:rPr lang="en-ZA" sz="2000" b="1" u="none" dirty="0" smtClean="0">
              <a:solidFill>
                <a:schemeClr val="tx1"/>
              </a:solidFill>
              <a:latin typeface="Arial Narrow" panose="020B0606020202030204" pitchFamily="34" charset="0"/>
            </a:rPr>
            <a:t>LABOUR SENDING AREAS</a:t>
          </a:r>
          <a:endParaRPr lang="en-ZA" sz="2000" b="1" u="none" dirty="0">
            <a:solidFill>
              <a:schemeClr val="tx1"/>
            </a:solidFill>
            <a:latin typeface="Arial Narrow" panose="020B0606020202030204" pitchFamily="34" charset="0"/>
          </a:endParaRPr>
        </a:p>
      </dgm:t>
    </dgm:pt>
    <dgm:pt modelId="{D9579CCA-3EB0-4D5C-BE14-4AC5A1D66E69}" type="parTrans" cxnId="{FEB2243B-6EBD-4E4E-B8FE-5A0B71B9EFE0}">
      <dgm:prSet/>
      <dgm:spPr/>
      <dgm:t>
        <a:bodyPr/>
        <a:lstStyle/>
        <a:p>
          <a:endParaRPr lang="en-ZA">
            <a:solidFill>
              <a:schemeClr val="tx1"/>
            </a:solidFill>
          </a:endParaRPr>
        </a:p>
      </dgm:t>
    </dgm:pt>
    <dgm:pt modelId="{C1BAC6D3-44BF-4FEE-8BCF-F1962E5A7F59}" type="sibTrans" cxnId="{FEB2243B-6EBD-4E4E-B8FE-5A0B71B9EFE0}">
      <dgm:prSet/>
      <dgm:spPr/>
      <dgm:t>
        <a:bodyPr/>
        <a:lstStyle/>
        <a:p>
          <a:endParaRPr lang="en-ZA">
            <a:solidFill>
              <a:schemeClr val="tx1"/>
            </a:solidFill>
          </a:endParaRPr>
        </a:p>
      </dgm:t>
    </dgm:pt>
    <dgm:pt modelId="{23DFEA42-8222-49EB-937E-4093AF0DF7CF}">
      <dgm:prSet phldrT="[Text]" custT="1"/>
      <dgm:spPr/>
      <dgm:t>
        <a:bodyPr/>
        <a:lstStyle/>
        <a:p>
          <a:pPr algn="just"/>
          <a:r>
            <a:rPr lang="en-ZA" sz="1600" b="0" dirty="0" smtClean="0">
              <a:solidFill>
                <a:schemeClr val="tx1"/>
              </a:solidFill>
              <a:latin typeface="Arial Narrow" panose="020B0606020202030204" pitchFamily="34" charset="0"/>
            </a:rPr>
            <a:t>Aspirations and preferences  of mine workers on housing accommodation investments in labour and mining regions</a:t>
          </a:r>
          <a:endParaRPr lang="en-ZA" sz="1600" b="0" dirty="0">
            <a:solidFill>
              <a:schemeClr val="tx1"/>
            </a:solidFill>
            <a:latin typeface="Arial Narrow" panose="020B0606020202030204" pitchFamily="34" charset="0"/>
          </a:endParaRPr>
        </a:p>
      </dgm:t>
    </dgm:pt>
    <dgm:pt modelId="{0F63EE5D-5FD5-4994-8A06-87A1B99CB9D8}" type="parTrans" cxnId="{997818B1-4236-4223-AB16-32BBC113AD3C}">
      <dgm:prSet/>
      <dgm:spPr/>
      <dgm:t>
        <a:bodyPr/>
        <a:lstStyle/>
        <a:p>
          <a:endParaRPr lang="en-ZA">
            <a:solidFill>
              <a:schemeClr val="tx1"/>
            </a:solidFill>
          </a:endParaRPr>
        </a:p>
      </dgm:t>
    </dgm:pt>
    <dgm:pt modelId="{2649803B-58D3-4EAA-A026-B109B9115C23}" type="sibTrans" cxnId="{997818B1-4236-4223-AB16-32BBC113AD3C}">
      <dgm:prSet/>
      <dgm:spPr/>
      <dgm:t>
        <a:bodyPr/>
        <a:lstStyle/>
        <a:p>
          <a:endParaRPr lang="en-ZA">
            <a:solidFill>
              <a:schemeClr val="tx1"/>
            </a:solidFill>
          </a:endParaRPr>
        </a:p>
      </dgm:t>
    </dgm:pt>
    <dgm:pt modelId="{CFF48A97-D693-497E-8A51-46F010BAFE3F}">
      <dgm:prSet phldrT="[Text]" custT="1"/>
      <dgm:spPr/>
      <dgm:t>
        <a:bodyPr/>
        <a:lstStyle/>
        <a:p>
          <a:pPr algn="just"/>
          <a:r>
            <a:rPr lang="en-ZA" sz="1600" b="0" dirty="0" smtClean="0">
              <a:solidFill>
                <a:schemeClr val="tx1"/>
              </a:solidFill>
              <a:latin typeface="Arial Narrow" panose="020B0606020202030204" pitchFamily="34" charset="0"/>
            </a:rPr>
            <a:t>Package of solutions support between labour sending and mining regions  i.e. transactional support for own build</a:t>
          </a:r>
          <a:endParaRPr lang="en-ZA" sz="1600" b="0" dirty="0">
            <a:solidFill>
              <a:schemeClr val="tx1"/>
            </a:solidFill>
            <a:latin typeface="Arial Narrow" panose="020B0606020202030204" pitchFamily="34" charset="0"/>
          </a:endParaRPr>
        </a:p>
      </dgm:t>
    </dgm:pt>
    <dgm:pt modelId="{72AFC9BE-DA54-433B-94CA-81BA237C940D}" type="parTrans" cxnId="{60B40E75-E888-4442-9757-7EFC162F8040}">
      <dgm:prSet/>
      <dgm:spPr/>
      <dgm:t>
        <a:bodyPr/>
        <a:lstStyle/>
        <a:p>
          <a:endParaRPr lang="en-ZA">
            <a:solidFill>
              <a:schemeClr val="tx1"/>
            </a:solidFill>
          </a:endParaRPr>
        </a:p>
      </dgm:t>
    </dgm:pt>
    <dgm:pt modelId="{B7841072-A447-4C4F-9CBE-C2D9F00D56F7}" type="sibTrans" cxnId="{60B40E75-E888-4442-9757-7EFC162F8040}">
      <dgm:prSet/>
      <dgm:spPr/>
      <dgm:t>
        <a:bodyPr/>
        <a:lstStyle/>
        <a:p>
          <a:endParaRPr lang="en-ZA">
            <a:solidFill>
              <a:schemeClr val="tx1"/>
            </a:solidFill>
          </a:endParaRPr>
        </a:p>
      </dgm:t>
    </dgm:pt>
    <dgm:pt modelId="{EBCC73C0-3BFF-4DE5-B9E0-83A23C0BA61C}">
      <dgm:prSet phldrT="[Text]" custT="1"/>
      <dgm:spPr/>
      <dgm:t>
        <a:bodyPr/>
        <a:lstStyle/>
        <a:p>
          <a:r>
            <a:rPr lang="en-ZA" sz="1600" b="0" dirty="0" smtClean="0">
              <a:solidFill>
                <a:schemeClr val="tx1"/>
              </a:solidFill>
              <a:latin typeface="Arial Narrow" panose="020B0606020202030204" pitchFamily="34" charset="0"/>
            </a:rPr>
            <a:t>Programme scoping</a:t>
          </a:r>
          <a:endParaRPr lang="en-ZA" sz="1600" b="0" dirty="0">
            <a:solidFill>
              <a:schemeClr val="tx1"/>
            </a:solidFill>
            <a:latin typeface="Arial Narrow" panose="020B0606020202030204" pitchFamily="34" charset="0"/>
          </a:endParaRPr>
        </a:p>
      </dgm:t>
    </dgm:pt>
    <dgm:pt modelId="{A184A41E-FDE7-4283-844E-98D71EE27DF3}" type="parTrans" cxnId="{770707B5-3DE3-4102-BB22-DFDDE792016B}">
      <dgm:prSet/>
      <dgm:spPr/>
      <dgm:t>
        <a:bodyPr/>
        <a:lstStyle/>
        <a:p>
          <a:endParaRPr lang="en-ZA">
            <a:solidFill>
              <a:schemeClr val="tx1"/>
            </a:solidFill>
          </a:endParaRPr>
        </a:p>
      </dgm:t>
    </dgm:pt>
    <dgm:pt modelId="{751B6EE5-04F7-474A-B96B-9B4B7F9E71AC}" type="sibTrans" cxnId="{770707B5-3DE3-4102-BB22-DFDDE792016B}">
      <dgm:prSet/>
      <dgm:spPr/>
      <dgm:t>
        <a:bodyPr/>
        <a:lstStyle/>
        <a:p>
          <a:endParaRPr lang="en-ZA">
            <a:solidFill>
              <a:schemeClr val="tx1"/>
            </a:solidFill>
          </a:endParaRPr>
        </a:p>
      </dgm:t>
    </dgm:pt>
    <dgm:pt modelId="{210F899A-6666-41DA-A100-FBE58D09202F}">
      <dgm:prSet phldrT="[Text]" custT="1"/>
      <dgm:spPr/>
      <dgm:t>
        <a:bodyPr/>
        <a:lstStyle/>
        <a:p>
          <a:r>
            <a:rPr lang="en-ZA" sz="1600" b="0" dirty="0" smtClean="0">
              <a:solidFill>
                <a:schemeClr val="tx1"/>
              </a:solidFill>
              <a:latin typeface="Arial Narrow" panose="020B0606020202030204" pitchFamily="34" charset="0"/>
            </a:rPr>
            <a:t>Development strategy</a:t>
          </a:r>
          <a:endParaRPr lang="en-ZA" sz="1600" b="0" dirty="0">
            <a:solidFill>
              <a:schemeClr val="tx1"/>
            </a:solidFill>
            <a:latin typeface="Arial Narrow" panose="020B0606020202030204" pitchFamily="34" charset="0"/>
          </a:endParaRPr>
        </a:p>
      </dgm:t>
    </dgm:pt>
    <dgm:pt modelId="{9D158461-FF77-45A3-B955-9EE95676B1DB}" type="parTrans" cxnId="{B1AF6C4B-5EA6-4D7C-A850-30F578ADF544}">
      <dgm:prSet/>
      <dgm:spPr/>
      <dgm:t>
        <a:bodyPr/>
        <a:lstStyle/>
        <a:p>
          <a:endParaRPr lang="en-ZA">
            <a:solidFill>
              <a:schemeClr val="tx1"/>
            </a:solidFill>
          </a:endParaRPr>
        </a:p>
      </dgm:t>
    </dgm:pt>
    <dgm:pt modelId="{2574A4A4-1A78-4D44-A6EE-91D79BF2B235}" type="sibTrans" cxnId="{B1AF6C4B-5EA6-4D7C-A850-30F578ADF544}">
      <dgm:prSet/>
      <dgm:spPr/>
      <dgm:t>
        <a:bodyPr/>
        <a:lstStyle/>
        <a:p>
          <a:endParaRPr lang="en-ZA">
            <a:solidFill>
              <a:schemeClr val="tx1"/>
            </a:solidFill>
          </a:endParaRPr>
        </a:p>
      </dgm:t>
    </dgm:pt>
    <dgm:pt modelId="{63250090-180E-4C27-8F20-42DF7AF67D7C}">
      <dgm:prSet phldrT="[Text]" custT="1"/>
      <dgm:spPr/>
      <dgm:t>
        <a:bodyPr/>
        <a:lstStyle/>
        <a:p>
          <a:r>
            <a:rPr lang="en-ZA" sz="1600" b="0" dirty="0" smtClean="0">
              <a:solidFill>
                <a:schemeClr val="tx1"/>
              </a:solidFill>
              <a:latin typeface="Arial Narrow" panose="020B0606020202030204" pitchFamily="34" charset="0"/>
            </a:rPr>
            <a:t>Projects identification and development agreements</a:t>
          </a:r>
          <a:endParaRPr lang="en-ZA" sz="1600" b="0" dirty="0">
            <a:solidFill>
              <a:schemeClr val="tx1"/>
            </a:solidFill>
            <a:latin typeface="Arial Narrow" panose="020B0606020202030204" pitchFamily="34" charset="0"/>
          </a:endParaRPr>
        </a:p>
      </dgm:t>
    </dgm:pt>
    <dgm:pt modelId="{B5546C06-A1A5-4A5E-971B-E2BC14247246}" type="parTrans" cxnId="{2F34726D-BDE1-4CC5-9A98-9D3C64D384F9}">
      <dgm:prSet/>
      <dgm:spPr/>
      <dgm:t>
        <a:bodyPr/>
        <a:lstStyle/>
        <a:p>
          <a:endParaRPr lang="en-ZA">
            <a:solidFill>
              <a:schemeClr val="tx1"/>
            </a:solidFill>
          </a:endParaRPr>
        </a:p>
      </dgm:t>
    </dgm:pt>
    <dgm:pt modelId="{A820D6B6-C645-4D54-8AE2-8AC97A936D72}" type="sibTrans" cxnId="{2F34726D-BDE1-4CC5-9A98-9D3C64D384F9}">
      <dgm:prSet/>
      <dgm:spPr/>
      <dgm:t>
        <a:bodyPr/>
        <a:lstStyle/>
        <a:p>
          <a:endParaRPr lang="en-ZA">
            <a:solidFill>
              <a:schemeClr val="tx1"/>
            </a:solidFill>
          </a:endParaRPr>
        </a:p>
      </dgm:t>
    </dgm:pt>
    <dgm:pt modelId="{11FB3E2F-555C-4BAC-A7F9-32919660FFB9}">
      <dgm:prSet phldrT="[Text]" custT="1"/>
      <dgm:spPr/>
      <dgm:t>
        <a:bodyPr/>
        <a:lstStyle/>
        <a:p>
          <a:r>
            <a:rPr lang="en-ZA" sz="1600" b="0" dirty="0" smtClean="0">
              <a:solidFill>
                <a:schemeClr val="tx1"/>
              </a:solidFill>
              <a:latin typeface="Arial Narrow" panose="020B0606020202030204" pitchFamily="34" charset="0"/>
            </a:rPr>
            <a:t>Development model and funding</a:t>
          </a:r>
          <a:endParaRPr lang="en-ZA" sz="1600" b="0" dirty="0">
            <a:solidFill>
              <a:schemeClr val="tx1"/>
            </a:solidFill>
            <a:latin typeface="Arial Narrow" panose="020B0606020202030204" pitchFamily="34" charset="0"/>
          </a:endParaRPr>
        </a:p>
      </dgm:t>
    </dgm:pt>
    <dgm:pt modelId="{0F1CFE98-7D9A-4314-B920-61949BD7F1B3}" type="parTrans" cxnId="{51783576-CF8A-40DC-B828-810A749319AD}">
      <dgm:prSet/>
      <dgm:spPr/>
      <dgm:t>
        <a:bodyPr/>
        <a:lstStyle/>
        <a:p>
          <a:endParaRPr lang="en-ZA">
            <a:solidFill>
              <a:schemeClr val="tx1"/>
            </a:solidFill>
          </a:endParaRPr>
        </a:p>
      </dgm:t>
    </dgm:pt>
    <dgm:pt modelId="{73C80F33-B178-4426-BEC5-7B31270BA844}" type="sibTrans" cxnId="{51783576-CF8A-40DC-B828-810A749319AD}">
      <dgm:prSet/>
      <dgm:spPr/>
      <dgm:t>
        <a:bodyPr/>
        <a:lstStyle/>
        <a:p>
          <a:endParaRPr lang="en-ZA">
            <a:solidFill>
              <a:schemeClr val="tx1"/>
            </a:solidFill>
          </a:endParaRPr>
        </a:p>
      </dgm:t>
    </dgm:pt>
    <dgm:pt modelId="{327BB1CF-B444-4CF5-B8AA-04B24CCC149F}">
      <dgm:prSet phldrT="[Text]" custT="1"/>
      <dgm:spPr/>
      <dgm:t>
        <a:bodyPr/>
        <a:lstStyle/>
        <a:p>
          <a:r>
            <a:rPr lang="en-ZA" sz="2000" b="1" u="none" dirty="0" smtClean="0">
              <a:solidFill>
                <a:schemeClr val="tx1"/>
              </a:solidFill>
              <a:latin typeface="Arial Narrow" panose="020B0606020202030204" pitchFamily="34" charset="0"/>
            </a:rPr>
            <a:t>PARTNERSHIPS AND IGR STRATEGY</a:t>
          </a:r>
          <a:endParaRPr lang="en-ZA" sz="2000" b="1" u="none" dirty="0">
            <a:solidFill>
              <a:schemeClr val="tx1"/>
            </a:solidFill>
            <a:latin typeface="Arial Narrow" panose="020B0606020202030204" pitchFamily="34" charset="0"/>
          </a:endParaRPr>
        </a:p>
      </dgm:t>
    </dgm:pt>
    <dgm:pt modelId="{6811A1E1-9D8E-4AF6-ACB7-828770CC50BD}" type="parTrans" cxnId="{291C9FCF-3F04-485F-B7B1-2004CFB3A7A8}">
      <dgm:prSet/>
      <dgm:spPr/>
      <dgm:t>
        <a:bodyPr/>
        <a:lstStyle/>
        <a:p>
          <a:endParaRPr lang="en-ZA">
            <a:solidFill>
              <a:schemeClr val="tx1"/>
            </a:solidFill>
          </a:endParaRPr>
        </a:p>
      </dgm:t>
    </dgm:pt>
    <dgm:pt modelId="{F9753361-1BA7-433A-B72E-E63B8D58A628}" type="sibTrans" cxnId="{291C9FCF-3F04-485F-B7B1-2004CFB3A7A8}">
      <dgm:prSet/>
      <dgm:spPr/>
      <dgm:t>
        <a:bodyPr/>
        <a:lstStyle/>
        <a:p>
          <a:endParaRPr lang="en-ZA">
            <a:solidFill>
              <a:schemeClr val="tx1"/>
            </a:solidFill>
          </a:endParaRPr>
        </a:p>
      </dgm:t>
    </dgm:pt>
    <dgm:pt modelId="{A6AEC7EA-7C41-4D78-A8F1-4FB54910760C}" type="pres">
      <dgm:prSet presAssocID="{3E5EAF27-116C-4381-AD97-83D61FFBE389}" presName="Name0" presStyleCnt="0">
        <dgm:presLayoutVars>
          <dgm:dir/>
          <dgm:animLvl val="lvl"/>
          <dgm:resizeHandles val="exact"/>
        </dgm:presLayoutVars>
      </dgm:prSet>
      <dgm:spPr/>
      <dgm:t>
        <a:bodyPr/>
        <a:lstStyle/>
        <a:p>
          <a:endParaRPr lang="en-ZA"/>
        </a:p>
      </dgm:t>
    </dgm:pt>
    <dgm:pt modelId="{FBF56B16-0CFD-426D-8CC1-0804F2CB8B61}" type="pres">
      <dgm:prSet presAssocID="{586F272B-1ADC-4B2B-9AA0-A01F4DC5A445}" presName="linNode" presStyleCnt="0"/>
      <dgm:spPr/>
    </dgm:pt>
    <dgm:pt modelId="{BB941596-3BE2-479F-9756-F77A6640E9F5}" type="pres">
      <dgm:prSet presAssocID="{586F272B-1ADC-4B2B-9AA0-A01F4DC5A445}" presName="parentText" presStyleLbl="node1" presStyleIdx="0" presStyleCnt="3">
        <dgm:presLayoutVars>
          <dgm:chMax val="1"/>
          <dgm:bulletEnabled val="1"/>
        </dgm:presLayoutVars>
      </dgm:prSet>
      <dgm:spPr/>
      <dgm:t>
        <a:bodyPr/>
        <a:lstStyle/>
        <a:p>
          <a:endParaRPr lang="en-ZA"/>
        </a:p>
      </dgm:t>
    </dgm:pt>
    <dgm:pt modelId="{E37B8B57-4156-48D2-A4EE-2B969DD14D3C}" type="pres">
      <dgm:prSet presAssocID="{586F272B-1ADC-4B2B-9AA0-A01F4DC5A445}" presName="descendantText" presStyleLbl="alignAccFollowNode1" presStyleIdx="0" presStyleCnt="3">
        <dgm:presLayoutVars>
          <dgm:bulletEnabled val="1"/>
        </dgm:presLayoutVars>
      </dgm:prSet>
      <dgm:spPr/>
      <dgm:t>
        <a:bodyPr/>
        <a:lstStyle/>
        <a:p>
          <a:endParaRPr lang="en-ZA"/>
        </a:p>
      </dgm:t>
    </dgm:pt>
    <dgm:pt modelId="{E945C023-5486-49B3-9765-A8513BE6F664}" type="pres">
      <dgm:prSet presAssocID="{A4A8DF03-40C1-4853-BDD4-17D1A6276A87}" presName="sp" presStyleCnt="0"/>
      <dgm:spPr/>
    </dgm:pt>
    <dgm:pt modelId="{D6BE7327-FE6E-4A26-AA31-9B16F3B836C9}" type="pres">
      <dgm:prSet presAssocID="{30D98A43-93B5-403A-90F2-1B2AB5F8E171}" presName="linNode" presStyleCnt="0"/>
      <dgm:spPr/>
    </dgm:pt>
    <dgm:pt modelId="{AB12EB3B-C597-4E61-9766-AC772BE9EF3D}" type="pres">
      <dgm:prSet presAssocID="{30D98A43-93B5-403A-90F2-1B2AB5F8E171}" presName="parentText" presStyleLbl="node1" presStyleIdx="1" presStyleCnt="3">
        <dgm:presLayoutVars>
          <dgm:chMax val="1"/>
          <dgm:bulletEnabled val="1"/>
        </dgm:presLayoutVars>
      </dgm:prSet>
      <dgm:spPr/>
      <dgm:t>
        <a:bodyPr/>
        <a:lstStyle/>
        <a:p>
          <a:endParaRPr lang="en-ZA"/>
        </a:p>
      </dgm:t>
    </dgm:pt>
    <dgm:pt modelId="{120B896C-7C34-4D51-81A7-558AC7E1B5A3}" type="pres">
      <dgm:prSet presAssocID="{30D98A43-93B5-403A-90F2-1B2AB5F8E171}" presName="descendantText" presStyleLbl="alignAccFollowNode1" presStyleIdx="1" presStyleCnt="3">
        <dgm:presLayoutVars>
          <dgm:bulletEnabled val="1"/>
        </dgm:presLayoutVars>
      </dgm:prSet>
      <dgm:spPr/>
      <dgm:t>
        <a:bodyPr/>
        <a:lstStyle/>
        <a:p>
          <a:endParaRPr lang="en-ZA"/>
        </a:p>
      </dgm:t>
    </dgm:pt>
    <dgm:pt modelId="{71AD6BEF-1F47-4732-A816-125BD1AC4EAE}" type="pres">
      <dgm:prSet presAssocID="{FB1717BC-3B5A-4679-A070-E4449918965C}" presName="sp" presStyleCnt="0"/>
      <dgm:spPr/>
    </dgm:pt>
    <dgm:pt modelId="{8C713160-315D-4741-AFFD-4EAC996EE581}" type="pres">
      <dgm:prSet presAssocID="{D7031791-CF67-4CED-B39E-DDF2201FA86E}" presName="linNode" presStyleCnt="0"/>
      <dgm:spPr/>
    </dgm:pt>
    <dgm:pt modelId="{BB61F1DF-AB8A-48BE-9944-9282B095F68C}" type="pres">
      <dgm:prSet presAssocID="{D7031791-CF67-4CED-B39E-DDF2201FA86E}" presName="parentText" presStyleLbl="node1" presStyleIdx="2" presStyleCnt="3">
        <dgm:presLayoutVars>
          <dgm:chMax val="1"/>
          <dgm:bulletEnabled val="1"/>
        </dgm:presLayoutVars>
      </dgm:prSet>
      <dgm:spPr/>
      <dgm:t>
        <a:bodyPr/>
        <a:lstStyle/>
        <a:p>
          <a:endParaRPr lang="en-ZA"/>
        </a:p>
      </dgm:t>
    </dgm:pt>
    <dgm:pt modelId="{A74E49D8-0EF2-41EC-8B8E-B1BC410B25A7}" type="pres">
      <dgm:prSet presAssocID="{D7031791-CF67-4CED-B39E-DDF2201FA86E}" presName="descendantText" presStyleLbl="alignAccFollowNode1" presStyleIdx="2" presStyleCnt="3">
        <dgm:presLayoutVars>
          <dgm:bulletEnabled val="1"/>
        </dgm:presLayoutVars>
      </dgm:prSet>
      <dgm:spPr/>
      <dgm:t>
        <a:bodyPr/>
        <a:lstStyle/>
        <a:p>
          <a:endParaRPr lang="en-ZA"/>
        </a:p>
      </dgm:t>
    </dgm:pt>
  </dgm:ptLst>
  <dgm:cxnLst>
    <dgm:cxn modelId="{3504D723-1E8A-4552-A6D7-4DDFE2E2B1AF}" srcId="{586F272B-1ADC-4B2B-9AA0-A01F4DC5A445}" destId="{ED1DBF89-CC39-4F53-B082-34B59C32246B}" srcOrd="2" destOrd="0" parTransId="{F56FB2A7-F64E-455D-948C-9EF2CE20FC61}" sibTransId="{80C0D4A9-8748-4A3F-95CA-8889CB7E5AE9}"/>
    <dgm:cxn modelId="{7171FC58-8791-470C-89B0-496F5B063343}" type="presOf" srcId="{586F272B-1ADC-4B2B-9AA0-A01F4DC5A445}" destId="{BB941596-3BE2-479F-9756-F77A6640E9F5}" srcOrd="0" destOrd="0" presId="urn:microsoft.com/office/officeart/2005/8/layout/vList5"/>
    <dgm:cxn modelId="{235DD32B-603E-476B-8889-4C031D2C89EC}" type="presOf" srcId="{3E5EAF27-116C-4381-AD97-83D61FFBE389}" destId="{A6AEC7EA-7C41-4D78-A8F1-4FB54910760C}" srcOrd="0" destOrd="0" presId="urn:microsoft.com/office/officeart/2005/8/layout/vList5"/>
    <dgm:cxn modelId="{85AF18FC-7ABC-4901-8399-8DA030C00773}" srcId="{586F272B-1ADC-4B2B-9AA0-A01F4DC5A445}" destId="{B4473378-5C00-4E52-B7D9-164FCCB4554F}" srcOrd="4" destOrd="0" parTransId="{D4940577-2879-4C47-8F0C-6E0AC7983267}" sibTransId="{57511331-40CE-410D-9EB9-2AE81432C5DE}"/>
    <dgm:cxn modelId="{625E6895-0E66-4132-975C-4B3086FC5BB4}" type="presOf" srcId="{63250090-180E-4C27-8F20-42DF7AF67D7C}" destId="{A74E49D8-0EF2-41EC-8B8E-B1BC410B25A7}" srcOrd="0" destOrd="3" presId="urn:microsoft.com/office/officeart/2005/8/layout/vList5"/>
    <dgm:cxn modelId="{2F34726D-BDE1-4CC5-9A98-9D3C64D384F9}" srcId="{D7031791-CF67-4CED-B39E-DDF2201FA86E}" destId="{63250090-180E-4C27-8F20-42DF7AF67D7C}" srcOrd="3" destOrd="0" parTransId="{B5546C06-A1A5-4A5E-971B-E2BC14247246}" sibTransId="{A820D6B6-C645-4D54-8AE2-8AC97A936D72}"/>
    <dgm:cxn modelId="{2D71097B-82EF-4047-B506-9A737D46F8D8}" srcId="{30D98A43-93B5-403A-90F2-1B2AB5F8E171}" destId="{7503EE80-CAE7-441C-8FDE-C64592B4A07E}" srcOrd="1" destOrd="0" parTransId="{220B2CA6-94CB-4D89-BEA0-E96DB9068413}" sibTransId="{F68FAFB6-3BA6-47D2-928A-0D52B341B0C5}"/>
    <dgm:cxn modelId="{64B96CC9-8977-4458-8578-BFB34A4EFAA3}" type="presOf" srcId="{6D1EE60D-9B55-48C0-927C-1F714D88364F}" destId="{120B896C-7C34-4D51-81A7-558AC7E1B5A3}" srcOrd="0" destOrd="0" presId="urn:microsoft.com/office/officeart/2005/8/layout/vList5"/>
    <dgm:cxn modelId="{ECC481B9-8ED4-4ACA-B2B3-3F7FE03F2CEE}" type="presOf" srcId="{B9B1B8EE-E4C9-40FD-BF5A-3E903B418984}" destId="{E37B8B57-4156-48D2-A4EE-2B969DD14D3C}" srcOrd="0" destOrd="3" presId="urn:microsoft.com/office/officeart/2005/8/layout/vList5"/>
    <dgm:cxn modelId="{0297F445-0228-4500-8483-3C3D331A2043}" type="presOf" srcId="{EBCC73C0-3BFF-4DE5-B9E0-83A23C0BA61C}" destId="{A74E49D8-0EF2-41EC-8B8E-B1BC410B25A7}" srcOrd="0" destOrd="2" presId="urn:microsoft.com/office/officeart/2005/8/layout/vList5"/>
    <dgm:cxn modelId="{DCE7A4FB-1B0C-4ADE-B738-DF19EC282F7D}" type="presOf" srcId="{D7031791-CF67-4CED-B39E-DDF2201FA86E}" destId="{BB61F1DF-AB8A-48BE-9944-9282B095F68C}" srcOrd="0" destOrd="0" presId="urn:microsoft.com/office/officeart/2005/8/layout/vList5"/>
    <dgm:cxn modelId="{4EF9F91A-1F13-4B68-9582-982B1D9B97C9}" type="presOf" srcId="{11FB3E2F-555C-4BAC-A7F9-32919660FFB9}" destId="{A74E49D8-0EF2-41EC-8B8E-B1BC410B25A7}" srcOrd="0" destOrd="4" presId="urn:microsoft.com/office/officeart/2005/8/layout/vList5"/>
    <dgm:cxn modelId="{A080C115-3F7A-4AE7-9D10-5BBE8B51F6BC}" srcId="{586F272B-1ADC-4B2B-9AA0-A01F4DC5A445}" destId="{B9B1B8EE-E4C9-40FD-BF5A-3E903B418984}" srcOrd="3" destOrd="0" parTransId="{25FEEDCB-FBF2-4E37-BBE7-4EB487B774C5}" sibTransId="{5875D75F-7E2C-42EF-949D-11719396B92D}"/>
    <dgm:cxn modelId="{B1AF6C4B-5EA6-4D7C-A850-30F578ADF544}" srcId="{D7031791-CF67-4CED-B39E-DDF2201FA86E}" destId="{210F899A-6666-41DA-A100-FBE58D09202F}" srcOrd="1" destOrd="0" parTransId="{9D158461-FF77-45A3-B955-9EE95676B1DB}" sibTransId="{2574A4A4-1A78-4D44-A6EE-91D79BF2B235}"/>
    <dgm:cxn modelId="{51783576-CF8A-40DC-B828-810A749319AD}" srcId="{D7031791-CF67-4CED-B39E-DDF2201FA86E}" destId="{11FB3E2F-555C-4BAC-A7F9-32919660FFB9}" srcOrd="4" destOrd="0" parTransId="{0F1CFE98-7D9A-4314-B920-61949BD7F1B3}" sibTransId="{73C80F33-B178-4426-BEC5-7B31270BA844}"/>
    <dgm:cxn modelId="{EF4FDAFB-D217-4A8C-805F-AA44ABD6B9BF}" type="presOf" srcId="{B2CDD734-2943-4EED-B9B3-F5AEB60BBDD5}" destId="{E37B8B57-4156-48D2-A4EE-2B969DD14D3C}" srcOrd="0" destOrd="0" presId="urn:microsoft.com/office/officeart/2005/8/layout/vList5"/>
    <dgm:cxn modelId="{997818B1-4236-4223-AB16-32BBC113AD3C}" srcId="{30D98A43-93B5-403A-90F2-1B2AB5F8E171}" destId="{23DFEA42-8222-49EB-937E-4093AF0DF7CF}" srcOrd="2" destOrd="0" parTransId="{0F63EE5D-5FD5-4994-8A06-87A1B99CB9D8}" sibTransId="{2649803B-58D3-4EAA-A026-B109B9115C23}"/>
    <dgm:cxn modelId="{AE6B1B83-0D35-4AE2-A1C9-F3BFCF976CC2}" srcId="{3E5EAF27-116C-4381-AD97-83D61FFBE389}" destId="{D7031791-CF67-4CED-B39E-DDF2201FA86E}" srcOrd="2" destOrd="0" parTransId="{64996AAE-3EBD-4CD1-9F22-7349EA6C826D}" sibTransId="{C09E7336-488F-4999-875B-6BA8FEC2BD7F}"/>
    <dgm:cxn modelId="{6B9B5757-3C8A-49C5-8B1D-8F503CFA2B39}" type="presOf" srcId="{ED1DBF89-CC39-4F53-B082-34B59C32246B}" destId="{E37B8B57-4156-48D2-A4EE-2B969DD14D3C}" srcOrd="0" destOrd="2" presId="urn:microsoft.com/office/officeart/2005/8/layout/vList5"/>
    <dgm:cxn modelId="{60B40E75-E888-4442-9757-7EFC162F8040}" srcId="{30D98A43-93B5-403A-90F2-1B2AB5F8E171}" destId="{CFF48A97-D693-497E-8A51-46F010BAFE3F}" srcOrd="3" destOrd="0" parTransId="{72AFC9BE-DA54-433B-94CA-81BA237C940D}" sibTransId="{B7841072-A447-4C4F-9CBE-C2D9F00D56F7}"/>
    <dgm:cxn modelId="{1E60D4A9-18F7-40C8-A453-1D631BEBC72D}" type="presOf" srcId="{CFF48A97-D693-497E-8A51-46F010BAFE3F}" destId="{120B896C-7C34-4D51-81A7-558AC7E1B5A3}" srcOrd="0" destOrd="3" presId="urn:microsoft.com/office/officeart/2005/8/layout/vList5"/>
    <dgm:cxn modelId="{291C9FCF-3F04-485F-B7B1-2004CFB3A7A8}" srcId="{D7031791-CF67-4CED-B39E-DDF2201FA86E}" destId="{327BB1CF-B444-4CF5-B8AA-04B24CCC149F}" srcOrd="0" destOrd="0" parTransId="{6811A1E1-9D8E-4AF6-ACB7-828770CC50BD}" sibTransId="{F9753361-1BA7-433A-B72E-E63B8D58A628}"/>
    <dgm:cxn modelId="{ED496673-0C3F-49E5-B5FB-D9571C0FB707}" srcId="{586F272B-1ADC-4B2B-9AA0-A01F4DC5A445}" destId="{70077D67-3C15-4083-A702-EE9F9D00F7E8}" srcOrd="1" destOrd="0" parTransId="{8707A99A-0DD4-4866-89A0-9FE796F34CE7}" sibTransId="{194F0699-3013-4135-9654-3D022F0DC1A2}"/>
    <dgm:cxn modelId="{F4A4E342-71D7-45FF-B4FC-FA0C33C3A294}" srcId="{586F272B-1ADC-4B2B-9AA0-A01F4DC5A445}" destId="{B2CDD734-2943-4EED-B9B3-F5AEB60BBDD5}" srcOrd="0" destOrd="0" parTransId="{FC1A7DB5-4AF4-4B4D-89BE-ED0BF722DC54}" sibTransId="{4193AA50-9D15-4BDE-8BFF-EFC6D7C757C8}"/>
    <dgm:cxn modelId="{EFF87707-8061-4C3B-8449-7E818E9B5D93}" srcId="{3E5EAF27-116C-4381-AD97-83D61FFBE389}" destId="{586F272B-1ADC-4B2B-9AA0-A01F4DC5A445}" srcOrd="0" destOrd="0" parTransId="{D597F570-8BB7-4386-952F-311956AC3F25}" sibTransId="{A4A8DF03-40C1-4853-BDD4-17D1A6276A87}"/>
    <dgm:cxn modelId="{3ADA3EE9-4A0A-4DCB-9FBC-FC64CC5274E6}" type="presOf" srcId="{210F899A-6666-41DA-A100-FBE58D09202F}" destId="{A74E49D8-0EF2-41EC-8B8E-B1BC410B25A7}" srcOrd="0" destOrd="1" presId="urn:microsoft.com/office/officeart/2005/8/layout/vList5"/>
    <dgm:cxn modelId="{FEB2243B-6EBD-4E4E-B8FE-5A0B71B9EFE0}" srcId="{30D98A43-93B5-403A-90F2-1B2AB5F8E171}" destId="{6D1EE60D-9B55-48C0-927C-1F714D88364F}" srcOrd="0" destOrd="0" parTransId="{D9579CCA-3EB0-4D5C-BE14-4AC5A1D66E69}" sibTransId="{C1BAC6D3-44BF-4FEE-8BCF-F1962E5A7F59}"/>
    <dgm:cxn modelId="{F755CECE-07DB-4907-9760-2294AE7229A0}" type="presOf" srcId="{23DFEA42-8222-49EB-937E-4093AF0DF7CF}" destId="{120B896C-7C34-4D51-81A7-558AC7E1B5A3}" srcOrd="0" destOrd="2" presId="urn:microsoft.com/office/officeart/2005/8/layout/vList5"/>
    <dgm:cxn modelId="{43FB2F20-C0B2-4A7E-BF97-AA1C8D82D72B}" type="presOf" srcId="{30AE5475-5165-405E-93AB-D17D3B03A040}" destId="{E37B8B57-4156-48D2-A4EE-2B969DD14D3C}" srcOrd="0" destOrd="5" presId="urn:microsoft.com/office/officeart/2005/8/layout/vList5"/>
    <dgm:cxn modelId="{1C11890B-1725-48B6-AC39-949D7F70A2DC}" srcId="{3E5EAF27-116C-4381-AD97-83D61FFBE389}" destId="{30D98A43-93B5-403A-90F2-1B2AB5F8E171}" srcOrd="1" destOrd="0" parTransId="{7FEDB14A-E309-4E00-B421-12BCED185146}" sibTransId="{FB1717BC-3B5A-4679-A070-E4449918965C}"/>
    <dgm:cxn modelId="{4FDA49A7-898E-4DD4-A847-9C408E3F3B9A}" type="presOf" srcId="{30D98A43-93B5-403A-90F2-1B2AB5F8E171}" destId="{AB12EB3B-C597-4E61-9766-AC772BE9EF3D}" srcOrd="0" destOrd="0" presId="urn:microsoft.com/office/officeart/2005/8/layout/vList5"/>
    <dgm:cxn modelId="{770707B5-3DE3-4102-BB22-DFDDE792016B}" srcId="{D7031791-CF67-4CED-B39E-DDF2201FA86E}" destId="{EBCC73C0-3BFF-4DE5-B9E0-83A23C0BA61C}" srcOrd="2" destOrd="0" parTransId="{A184A41E-FDE7-4283-844E-98D71EE27DF3}" sibTransId="{751B6EE5-04F7-474A-B96B-9B4B7F9E71AC}"/>
    <dgm:cxn modelId="{7AC04667-9792-4018-93F5-3FF90DA6DC5B}" srcId="{586F272B-1ADC-4B2B-9AA0-A01F4DC5A445}" destId="{30AE5475-5165-405E-93AB-D17D3B03A040}" srcOrd="5" destOrd="0" parTransId="{AE7DB911-A4C1-4897-9CDE-73F05687726C}" sibTransId="{370AB1D6-EAC1-4334-A404-61DA4FB487EF}"/>
    <dgm:cxn modelId="{309CCE00-A704-4FAA-9CD8-C81D278FDF05}" type="presOf" srcId="{70077D67-3C15-4083-A702-EE9F9D00F7E8}" destId="{E37B8B57-4156-48D2-A4EE-2B969DD14D3C}" srcOrd="0" destOrd="1" presId="urn:microsoft.com/office/officeart/2005/8/layout/vList5"/>
    <dgm:cxn modelId="{CAAE3949-D4EB-4F43-83E2-9704F51976C7}" type="presOf" srcId="{327BB1CF-B444-4CF5-B8AA-04B24CCC149F}" destId="{A74E49D8-0EF2-41EC-8B8E-B1BC410B25A7}" srcOrd="0" destOrd="0" presId="urn:microsoft.com/office/officeart/2005/8/layout/vList5"/>
    <dgm:cxn modelId="{09EC21AD-BBF3-4F2A-8E37-E7C0A3E56772}" type="presOf" srcId="{7503EE80-CAE7-441C-8FDE-C64592B4A07E}" destId="{120B896C-7C34-4D51-81A7-558AC7E1B5A3}" srcOrd="0" destOrd="1" presId="urn:microsoft.com/office/officeart/2005/8/layout/vList5"/>
    <dgm:cxn modelId="{67AC7E99-CB4A-48DE-95FA-9312F3354667}" type="presOf" srcId="{B4473378-5C00-4E52-B7D9-164FCCB4554F}" destId="{E37B8B57-4156-48D2-A4EE-2B969DD14D3C}" srcOrd="0" destOrd="4" presId="urn:microsoft.com/office/officeart/2005/8/layout/vList5"/>
    <dgm:cxn modelId="{FBF7BB83-0B30-4B44-8E9B-AF2692B91926}" type="presParOf" srcId="{A6AEC7EA-7C41-4D78-A8F1-4FB54910760C}" destId="{FBF56B16-0CFD-426D-8CC1-0804F2CB8B61}" srcOrd="0" destOrd="0" presId="urn:microsoft.com/office/officeart/2005/8/layout/vList5"/>
    <dgm:cxn modelId="{02092FF9-5B76-46D7-8A8C-9AC53B2EDF51}" type="presParOf" srcId="{FBF56B16-0CFD-426D-8CC1-0804F2CB8B61}" destId="{BB941596-3BE2-479F-9756-F77A6640E9F5}" srcOrd="0" destOrd="0" presId="urn:microsoft.com/office/officeart/2005/8/layout/vList5"/>
    <dgm:cxn modelId="{7BE8F907-4558-472B-8F1C-E2176F826ABC}" type="presParOf" srcId="{FBF56B16-0CFD-426D-8CC1-0804F2CB8B61}" destId="{E37B8B57-4156-48D2-A4EE-2B969DD14D3C}" srcOrd="1" destOrd="0" presId="urn:microsoft.com/office/officeart/2005/8/layout/vList5"/>
    <dgm:cxn modelId="{B9A6717B-BCA9-46C8-AFA1-03D7ABA4747B}" type="presParOf" srcId="{A6AEC7EA-7C41-4D78-A8F1-4FB54910760C}" destId="{E945C023-5486-49B3-9765-A8513BE6F664}" srcOrd="1" destOrd="0" presId="urn:microsoft.com/office/officeart/2005/8/layout/vList5"/>
    <dgm:cxn modelId="{C3C3AA51-3AC9-454E-BD2E-5B98ABA53E91}" type="presParOf" srcId="{A6AEC7EA-7C41-4D78-A8F1-4FB54910760C}" destId="{D6BE7327-FE6E-4A26-AA31-9B16F3B836C9}" srcOrd="2" destOrd="0" presId="urn:microsoft.com/office/officeart/2005/8/layout/vList5"/>
    <dgm:cxn modelId="{76CBF1AB-6BA0-4FBE-AE77-A044F0920154}" type="presParOf" srcId="{D6BE7327-FE6E-4A26-AA31-9B16F3B836C9}" destId="{AB12EB3B-C597-4E61-9766-AC772BE9EF3D}" srcOrd="0" destOrd="0" presId="urn:microsoft.com/office/officeart/2005/8/layout/vList5"/>
    <dgm:cxn modelId="{80066C1D-E9CC-4F22-BDA6-4802277EFC27}" type="presParOf" srcId="{D6BE7327-FE6E-4A26-AA31-9B16F3B836C9}" destId="{120B896C-7C34-4D51-81A7-558AC7E1B5A3}" srcOrd="1" destOrd="0" presId="urn:microsoft.com/office/officeart/2005/8/layout/vList5"/>
    <dgm:cxn modelId="{C2F71E71-174C-4F2A-9270-DEA323E4779A}" type="presParOf" srcId="{A6AEC7EA-7C41-4D78-A8F1-4FB54910760C}" destId="{71AD6BEF-1F47-4732-A816-125BD1AC4EAE}" srcOrd="3" destOrd="0" presId="urn:microsoft.com/office/officeart/2005/8/layout/vList5"/>
    <dgm:cxn modelId="{FA3EA1CC-EE98-4D60-8D73-9F54B53A5463}" type="presParOf" srcId="{A6AEC7EA-7C41-4D78-A8F1-4FB54910760C}" destId="{8C713160-315D-4741-AFFD-4EAC996EE581}" srcOrd="4" destOrd="0" presId="urn:microsoft.com/office/officeart/2005/8/layout/vList5"/>
    <dgm:cxn modelId="{CD46A363-DF18-4316-A404-FC281FB6CBE6}" type="presParOf" srcId="{8C713160-315D-4741-AFFD-4EAC996EE581}" destId="{BB61F1DF-AB8A-48BE-9944-9282B095F68C}" srcOrd="0" destOrd="0" presId="urn:microsoft.com/office/officeart/2005/8/layout/vList5"/>
    <dgm:cxn modelId="{1BC1CC76-53F6-42C6-A041-01CC76B64933}" type="presParOf" srcId="{8C713160-315D-4741-AFFD-4EAC996EE581}" destId="{A74E49D8-0EF2-41EC-8B8E-B1BC410B25A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0C89D3-9FCB-4501-B5B3-AAB236C29B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ZA"/>
        </a:p>
      </dgm:t>
    </dgm:pt>
    <dgm:pt modelId="{E09F704F-FEB5-43C2-8DC0-45160DC07541}">
      <dgm:prSet phldrT="[Text]" custT="1"/>
      <dgm:spPr/>
      <dgm:t>
        <a:bodyPr/>
        <a:lstStyle/>
        <a:p>
          <a:r>
            <a:rPr lang="en-ZA" sz="1800" b="1" dirty="0" smtClean="0">
              <a:solidFill>
                <a:schemeClr val="tx1"/>
              </a:solidFill>
              <a:latin typeface="Arial Narrow" panose="020B0606020202030204" pitchFamily="34" charset="0"/>
            </a:rPr>
            <a:t>Summary </a:t>
          </a:r>
          <a:endParaRPr lang="en-ZA" sz="1800" b="1" dirty="0">
            <a:solidFill>
              <a:schemeClr val="tx1"/>
            </a:solidFill>
            <a:latin typeface="Arial Narrow" panose="020B0606020202030204" pitchFamily="34" charset="0"/>
          </a:endParaRPr>
        </a:p>
      </dgm:t>
    </dgm:pt>
    <dgm:pt modelId="{ACBD3C7C-BD5C-465C-AEDD-D81D48FDD35D}" type="parTrans" cxnId="{DAB0A367-7279-4109-A6E3-A7B1DFDC35FF}">
      <dgm:prSet/>
      <dgm:spPr/>
      <dgm:t>
        <a:bodyPr/>
        <a:lstStyle/>
        <a:p>
          <a:endParaRPr lang="en-ZA" sz="1800" b="1">
            <a:solidFill>
              <a:schemeClr val="tx1"/>
            </a:solidFill>
            <a:latin typeface="Arial Narrow" panose="020B0606020202030204" pitchFamily="34" charset="0"/>
          </a:endParaRPr>
        </a:p>
      </dgm:t>
    </dgm:pt>
    <dgm:pt modelId="{F14C1EA6-4186-4137-AD4B-FE9B84FD54F0}" type="sibTrans" cxnId="{DAB0A367-7279-4109-A6E3-A7B1DFDC35FF}">
      <dgm:prSet/>
      <dgm:spPr/>
      <dgm:t>
        <a:bodyPr/>
        <a:lstStyle/>
        <a:p>
          <a:endParaRPr lang="en-ZA" sz="1800" b="1">
            <a:solidFill>
              <a:schemeClr val="tx1"/>
            </a:solidFill>
            <a:latin typeface="Arial Narrow" panose="020B0606020202030204" pitchFamily="34" charset="0"/>
          </a:endParaRPr>
        </a:p>
      </dgm:t>
    </dgm:pt>
    <dgm:pt modelId="{DEAA43A9-CB2A-44A7-A885-53AF36FD9399}">
      <dgm:prSet phldrT="[Text]" custT="1"/>
      <dgm:spPr/>
      <dgm:t>
        <a:bodyPr/>
        <a:lstStyle/>
        <a:p>
          <a:pPr algn="just"/>
          <a:r>
            <a:rPr lang="en-ZA" sz="1800" b="0" dirty="0" smtClean="0">
              <a:solidFill>
                <a:schemeClr val="tx1"/>
              </a:solidFill>
              <a:latin typeface="Arial Narrow" panose="020B0606020202030204" pitchFamily="34" charset="0"/>
            </a:rPr>
            <a:t>-The overall MTSF targets for land assembly is </a:t>
          </a:r>
          <a:r>
            <a:rPr lang="en-ZA" sz="1800" b="1" dirty="0" smtClean="0">
              <a:solidFill>
                <a:schemeClr val="tx1"/>
              </a:solidFill>
              <a:latin typeface="Arial Narrow" panose="020B0606020202030204" pitchFamily="34" charset="0"/>
            </a:rPr>
            <a:t>10 000Ha</a:t>
          </a:r>
        </a:p>
        <a:p>
          <a:pPr algn="just"/>
          <a:r>
            <a:rPr lang="en-ZA" sz="1800" b="1" dirty="0" smtClean="0">
              <a:solidFill>
                <a:schemeClr val="tx1"/>
              </a:solidFill>
              <a:latin typeface="Arial Narrow" panose="020B0606020202030204" pitchFamily="34" charset="0"/>
            </a:rPr>
            <a:t>-</a:t>
          </a:r>
          <a:r>
            <a:rPr lang="en-ZA" sz="1800" b="0" dirty="0" smtClean="0">
              <a:solidFill>
                <a:schemeClr val="tx1"/>
              </a:solidFill>
              <a:latin typeface="Arial Narrow" panose="020B0606020202030204" pitchFamily="34" charset="0"/>
            </a:rPr>
            <a:t>Concerted effort has been in place to put in place a land assembly pipeline for mining towns</a:t>
          </a:r>
        </a:p>
        <a:p>
          <a:pPr algn="just"/>
          <a:endParaRPr lang="en-ZA" sz="1800" b="0" dirty="0" smtClean="0">
            <a:solidFill>
              <a:schemeClr val="tx1"/>
            </a:solidFill>
            <a:latin typeface="Arial Narrow" panose="020B0606020202030204" pitchFamily="34" charset="0"/>
          </a:endParaRPr>
        </a:p>
        <a:p>
          <a:pPr algn="just"/>
          <a:endParaRPr lang="en-ZA" sz="1800" b="0" dirty="0">
            <a:solidFill>
              <a:schemeClr val="tx1"/>
            </a:solidFill>
            <a:latin typeface="Arial Narrow" panose="020B0606020202030204" pitchFamily="34" charset="0"/>
          </a:endParaRPr>
        </a:p>
      </dgm:t>
    </dgm:pt>
    <dgm:pt modelId="{24C2E5CE-6F08-4066-81F3-56642AD360B6}" type="parTrans" cxnId="{1A2F5823-9965-490D-B9C4-80EE009C3EA1}">
      <dgm:prSet/>
      <dgm:spPr/>
      <dgm:t>
        <a:bodyPr/>
        <a:lstStyle/>
        <a:p>
          <a:endParaRPr lang="en-ZA" sz="1800" b="1">
            <a:solidFill>
              <a:schemeClr val="tx1"/>
            </a:solidFill>
            <a:latin typeface="Arial Narrow" panose="020B0606020202030204" pitchFamily="34" charset="0"/>
          </a:endParaRPr>
        </a:p>
      </dgm:t>
    </dgm:pt>
    <dgm:pt modelId="{67A8C312-58E7-474E-979E-ECA82591FF48}" type="sibTrans" cxnId="{1A2F5823-9965-490D-B9C4-80EE009C3EA1}">
      <dgm:prSet/>
      <dgm:spPr/>
      <dgm:t>
        <a:bodyPr/>
        <a:lstStyle/>
        <a:p>
          <a:endParaRPr lang="en-ZA" sz="1800" b="1">
            <a:solidFill>
              <a:schemeClr val="tx1"/>
            </a:solidFill>
            <a:latin typeface="Arial Narrow" panose="020B0606020202030204" pitchFamily="34" charset="0"/>
          </a:endParaRPr>
        </a:p>
      </dgm:t>
    </dgm:pt>
    <dgm:pt modelId="{53B05A19-F613-4EFE-92E0-C90FD78F2C25}">
      <dgm:prSet phldrT="[Text]" custT="1"/>
      <dgm:spPr/>
      <dgm:t>
        <a:bodyPr/>
        <a:lstStyle/>
        <a:p>
          <a:pPr algn="just"/>
          <a:r>
            <a:rPr lang="en-ZA" sz="1800" b="0" dirty="0" smtClean="0">
              <a:solidFill>
                <a:schemeClr val="tx1"/>
              </a:solidFill>
              <a:latin typeface="Arial Narrow" panose="020B0606020202030204" pitchFamily="34" charset="0"/>
            </a:rPr>
            <a:t>-The land assembly focus targets rural and urban land for human settlements development purposes</a:t>
          </a:r>
        </a:p>
        <a:p>
          <a:pPr algn="just"/>
          <a:r>
            <a:rPr lang="en-ZA" sz="1800" b="0" dirty="0" smtClean="0">
              <a:solidFill>
                <a:schemeClr val="tx1"/>
              </a:solidFill>
              <a:latin typeface="Arial Narrow" panose="020B0606020202030204" pitchFamily="34" charset="0"/>
            </a:rPr>
            <a:t>-Majority of mining operations are located in rural and </a:t>
          </a:r>
          <a:r>
            <a:rPr lang="en-ZA" sz="1800" b="0" dirty="0" err="1" smtClean="0">
              <a:solidFill>
                <a:schemeClr val="tx1"/>
              </a:solidFill>
              <a:latin typeface="Arial Narrow" panose="020B0606020202030204" pitchFamily="34" charset="0"/>
            </a:rPr>
            <a:t>peri</a:t>
          </a:r>
          <a:r>
            <a:rPr lang="en-ZA" sz="1800" b="0" dirty="0" smtClean="0">
              <a:solidFill>
                <a:schemeClr val="tx1"/>
              </a:solidFill>
              <a:latin typeface="Arial Narrow" panose="020B0606020202030204" pitchFamily="34" charset="0"/>
            </a:rPr>
            <a:t>-urban areas</a:t>
          </a:r>
          <a:endParaRPr lang="en-ZA" sz="1800" b="0" dirty="0">
            <a:solidFill>
              <a:schemeClr val="tx1"/>
            </a:solidFill>
            <a:latin typeface="Arial Narrow" panose="020B0606020202030204" pitchFamily="34" charset="0"/>
          </a:endParaRPr>
        </a:p>
      </dgm:t>
    </dgm:pt>
    <dgm:pt modelId="{DC5A844D-4FC3-4085-9F9B-4251E53B528C}" type="parTrans" cxnId="{86EE3D21-D47D-4AC1-A41F-A20975CCF85A}">
      <dgm:prSet/>
      <dgm:spPr/>
      <dgm:t>
        <a:bodyPr/>
        <a:lstStyle/>
        <a:p>
          <a:endParaRPr lang="en-ZA" sz="1800" b="1">
            <a:solidFill>
              <a:schemeClr val="tx1"/>
            </a:solidFill>
            <a:latin typeface="Arial Narrow" panose="020B0606020202030204" pitchFamily="34" charset="0"/>
          </a:endParaRPr>
        </a:p>
      </dgm:t>
    </dgm:pt>
    <dgm:pt modelId="{857488B8-3089-4A0F-B542-D7F7F9D86938}" type="sibTrans" cxnId="{86EE3D21-D47D-4AC1-A41F-A20975CCF85A}">
      <dgm:prSet/>
      <dgm:spPr/>
      <dgm:t>
        <a:bodyPr/>
        <a:lstStyle/>
        <a:p>
          <a:endParaRPr lang="en-ZA" sz="1800" b="1">
            <a:solidFill>
              <a:schemeClr val="tx1"/>
            </a:solidFill>
            <a:latin typeface="Arial Narrow" panose="020B0606020202030204" pitchFamily="34" charset="0"/>
          </a:endParaRPr>
        </a:p>
      </dgm:t>
    </dgm:pt>
    <dgm:pt modelId="{E034AFEA-03EA-4553-AD1C-566EEDD816D5}">
      <dgm:prSet phldrT="[Text]" custT="1"/>
      <dgm:spPr/>
      <dgm:t>
        <a:bodyPr/>
        <a:lstStyle/>
        <a:p>
          <a:pPr algn="just"/>
          <a:r>
            <a:rPr lang="en-ZA" sz="1800" b="0" dirty="0" smtClean="0">
              <a:solidFill>
                <a:schemeClr val="tx1"/>
              </a:solidFill>
              <a:latin typeface="Arial Narrow" panose="020B0606020202030204" pitchFamily="34" charset="0"/>
            </a:rPr>
            <a:t>-The land assembly targets include the national priority programmes on </a:t>
          </a:r>
          <a:r>
            <a:rPr lang="en-ZA" sz="1800" b="1" dirty="0" smtClean="0">
              <a:solidFill>
                <a:schemeClr val="tx1"/>
              </a:solidFill>
              <a:latin typeface="Arial Narrow" panose="020B0606020202030204" pitchFamily="34" charset="0"/>
            </a:rPr>
            <a:t>mining towns</a:t>
          </a:r>
          <a:r>
            <a:rPr lang="en-ZA" sz="1800" b="0" dirty="0" smtClean="0">
              <a:solidFill>
                <a:schemeClr val="tx1"/>
              </a:solidFill>
              <a:latin typeface="Arial Narrow" panose="020B0606020202030204" pitchFamily="34" charset="0"/>
            </a:rPr>
            <a:t>, national informal settlements upgrade, Catalytic projects etc.</a:t>
          </a:r>
          <a:endParaRPr lang="en-ZA" sz="1800" b="0" dirty="0">
            <a:solidFill>
              <a:schemeClr val="tx1"/>
            </a:solidFill>
            <a:latin typeface="Arial Narrow" panose="020B0606020202030204" pitchFamily="34" charset="0"/>
          </a:endParaRPr>
        </a:p>
      </dgm:t>
    </dgm:pt>
    <dgm:pt modelId="{D55C3D76-6C76-417A-97FC-039194080402}" type="parTrans" cxnId="{C9C33A12-B135-4C8C-9049-7858943763DD}">
      <dgm:prSet/>
      <dgm:spPr/>
      <dgm:t>
        <a:bodyPr/>
        <a:lstStyle/>
        <a:p>
          <a:endParaRPr lang="en-ZA" sz="1800" b="1">
            <a:solidFill>
              <a:schemeClr val="tx1"/>
            </a:solidFill>
            <a:latin typeface="Arial Narrow" panose="020B0606020202030204" pitchFamily="34" charset="0"/>
          </a:endParaRPr>
        </a:p>
      </dgm:t>
    </dgm:pt>
    <dgm:pt modelId="{52644E0E-9558-47ED-99C3-613C6AAD8E56}" type="sibTrans" cxnId="{C9C33A12-B135-4C8C-9049-7858943763DD}">
      <dgm:prSet/>
      <dgm:spPr/>
      <dgm:t>
        <a:bodyPr/>
        <a:lstStyle/>
        <a:p>
          <a:endParaRPr lang="en-ZA" sz="1800" b="1">
            <a:solidFill>
              <a:schemeClr val="tx1"/>
            </a:solidFill>
            <a:latin typeface="Arial Narrow" panose="020B0606020202030204" pitchFamily="34" charset="0"/>
          </a:endParaRPr>
        </a:p>
      </dgm:t>
    </dgm:pt>
    <dgm:pt modelId="{756450A3-30A8-45C7-A5C4-C26B72D8880D}">
      <dgm:prSet phldrT="[Text]" custT="1"/>
      <dgm:spPr/>
      <dgm:t>
        <a:bodyPr/>
        <a:lstStyle/>
        <a:p>
          <a:pPr algn="just"/>
          <a:r>
            <a:rPr lang="en-ZA" sz="1800" b="0" dirty="0" smtClean="0">
              <a:solidFill>
                <a:schemeClr val="tx1"/>
              </a:solidFill>
              <a:latin typeface="Arial Narrow" panose="020B0606020202030204" pitchFamily="34" charset="0"/>
            </a:rPr>
            <a:t>-The specific pipeline indication of mining towns contribution t is approximately </a:t>
          </a:r>
          <a:r>
            <a:rPr lang="en-ZA" sz="1800" b="1" dirty="0" smtClean="0">
              <a:solidFill>
                <a:schemeClr val="tx1"/>
              </a:solidFill>
              <a:latin typeface="Arial Narrow" panose="020B0606020202030204" pitchFamily="34" charset="0"/>
            </a:rPr>
            <a:t>1218 Hectors </a:t>
          </a:r>
          <a:endParaRPr lang="en-ZA" sz="1800" b="1" dirty="0">
            <a:solidFill>
              <a:schemeClr val="tx1"/>
            </a:solidFill>
            <a:latin typeface="Arial Narrow" panose="020B0606020202030204" pitchFamily="34" charset="0"/>
          </a:endParaRPr>
        </a:p>
      </dgm:t>
    </dgm:pt>
    <dgm:pt modelId="{F2E714BB-2273-4DF8-9909-C251EA41B201}" type="parTrans" cxnId="{F650B515-242F-4223-A73D-4C8F5BFE348B}">
      <dgm:prSet/>
      <dgm:spPr/>
      <dgm:t>
        <a:bodyPr/>
        <a:lstStyle/>
        <a:p>
          <a:endParaRPr lang="en-ZA" sz="1800" b="1">
            <a:solidFill>
              <a:schemeClr val="tx1"/>
            </a:solidFill>
          </a:endParaRPr>
        </a:p>
      </dgm:t>
    </dgm:pt>
    <dgm:pt modelId="{BF4A9BE7-C1EA-48BB-A2DC-93207E8639CE}" type="sibTrans" cxnId="{F650B515-242F-4223-A73D-4C8F5BFE348B}">
      <dgm:prSet/>
      <dgm:spPr/>
      <dgm:t>
        <a:bodyPr/>
        <a:lstStyle/>
        <a:p>
          <a:endParaRPr lang="en-ZA" sz="1800" b="1">
            <a:solidFill>
              <a:schemeClr val="tx1"/>
            </a:solidFill>
          </a:endParaRPr>
        </a:p>
      </dgm:t>
    </dgm:pt>
    <dgm:pt modelId="{1C79D081-D8D1-47A1-8407-8975FBB32FCF}" type="pres">
      <dgm:prSet presAssocID="{9C0C89D3-9FCB-4501-B5B3-AAB236C29BDD}" presName="vert0" presStyleCnt="0">
        <dgm:presLayoutVars>
          <dgm:dir/>
          <dgm:animOne val="branch"/>
          <dgm:animLvl val="lvl"/>
        </dgm:presLayoutVars>
      </dgm:prSet>
      <dgm:spPr/>
      <dgm:t>
        <a:bodyPr/>
        <a:lstStyle/>
        <a:p>
          <a:endParaRPr lang="en-ZA"/>
        </a:p>
      </dgm:t>
    </dgm:pt>
    <dgm:pt modelId="{0636DFEC-4186-47D9-997D-C79156F8B581}" type="pres">
      <dgm:prSet presAssocID="{E09F704F-FEB5-43C2-8DC0-45160DC07541}" presName="thickLine" presStyleLbl="alignNode1" presStyleIdx="0" presStyleCnt="1"/>
      <dgm:spPr/>
    </dgm:pt>
    <dgm:pt modelId="{A94FC912-EF6A-47C9-A5E7-4366F1816CAF}" type="pres">
      <dgm:prSet presAssocID="{E09F704F-FEB5-43C2-8DC0-45160DC07541}" presName="horz1" presStyleCnt="0"/>
      <dgm:spPr/>
    </dgm:pt>
    <dgm:pt modelId="{4F41B4B0-B381-4B65-9324-F9D03C78C03C}" type="pres">
      <dgm:prSet presAssocID="{E09F704F-FEB5-43C2-8DC0-45160DC07541}" presName="tx1" presStyleLbl="revTx" presStyleIdx="0" presStyleCnt="5"/>
      <dgm:spPr/>
      <dgm:t>
        <a:bodyPr/>
        <a:lstStyle/>
        <a:p>
          <a:endParaRPr lang="en-ZA"/>
        </a:p>
      </dgm:t>
    </dgm:pt>
    <dgm:pt modelId="{4ED89386-C818-40A8-A72D-4DBC3581DE5A}" type="pres">
      <dgm:prSet presAssocID="{E09F704F-FEB5-43C2-8DC0-45160DC07541}" presName="vert1" presStyleCnt="0"/>
      <dgm:spPr/>
    </dgm:pt>
    <dgm:pt modelId="{964AD8F3-6FBF-4EC1-ADE3-B4A214FA0002}" type="pres">
      <dgm:prSet presAssocID="{DEAA43A9-CB2A-44A7-A885-53AF36FD9399}" presName="vertSpace2a" presStyleCnt="0"/>
      <dgm:spPr/>
    </dgm:pt>
    <dgm:pt modelId="{B8F5F9DD-6187-4C8A-96EF-FC04B07CFD0E}" type="pres">
      <dgm:prSet presAssocID="{DEAA43A9-CB2A-44A7-A885-53AF36FD9399}" presName="horz2" presStyleCnt="0"/>
      <dgm:spPr/>
    </dgm:pt>
    <dgm:pt modelId="{F69E680F-680C-484F-BE43-4E17D45CCF86}" type="pres">
      <dgm:prSet presAssocID="{DEAA43A9-CB2A-44A7-A885-53AF36FD9399}" presName="horzSpace2" presStyleCnt="0"/>
      <dgm:spPr/>
    </dgm:pt>
    <dgm:pt modelId="{9611E7A2-4074-4AA0-8F56-D4F6FB92DEFF}" type="pres">
      <dgm:prSet presAssocID="{DEAA43A9-CB2A-44A7-A885-53AF36FD9399}" presName="tx2" presStyleLbl="revTx" presStyleIdx="1" presStyleCnt="5" custScaleY="119620"/>
      <dgm:spPr/>
      <dgm:t>
        <a:bodyPr/>
        <a:lstStyle/>
        <a:p>
          <a:endParaRPr lang="en-ZA"/>
        </a:p>
      </dgm:t>
    </dgm:pt>
    <dgm:pt modelId="{BD688325-3096-4F95-9CA4-D5BED7B90022}" type="pres">
      <dgm:prSet presAssocID="{DEAA43A9-CB2A-44A7-A885-53AF36FD9399}" presName="vert2" presStyleCnt="0"/>
      <dgm:spPr/>
    </dgm:pt>
    <dgm:pt modelId="{6A35BE10-4430-489B-8A72-3C70F9EE8246}" type="pres">
      <dgm:prSet presAssocID="{DEAA43A9-CB2A-44A7-A885-53AF36FD9399}" presName="thinLine2b" presStyleLbl="callout" presStyleIdx="0" presStyleCnt="4"/>
      <dgm:spPr/>
    </dgm:pt>
    <dgm:pt modelId="{DA452F03-39DB-4102-8805-3D253E239EA1}" type="pres">
      <dgm:prSet presAssocID="{DEAA43A9-CB2A-44A7-A885-53AF36FD9399}" presName="vertSpace2b" presStyleCnt="0"/>
      <dgm:spPr/>
    </dgm:pt>
    <dgm:pt modelId="{BE15A0E9-0302-48C0-ACCE-76B56B13EC83}" type="pres">
      <dgm:prSet presAssocID="{53B05A19-F613-4EFE-92E0-C90FD78F2C25}" presName="horz2" presStyleCnt="0"/>
      <dgm:spPr/>
    </dgm:pt>
    <dgm:pt modelId="{C0EF2DD0-B1EF-4EEB-AEBB-26EBB81D2CD7}" type="pres">
      <dgm:prSet presAssocID="{53B05A19-F613-4EFE-92E0-C90FD78F2C25}" presName="horzSpace2" presStyleCnt="0"/>
      <dgm:spPr/>
    </dgm:pt>
    <dgm:pt modelId="{32B7F657-E929-4600-B2C4-E25C31E5A6AE}" type="pres">
      <dgm:prSet presAssocID="{53B05A19-F613-4EFE-92E0-C90FD78F2C25}" presName="tx2" presStyleLbl="revTx" presStyleIdx="2" presStyleCnt="5" custScaleY="137521" custLinFactNeighborX="190" custLinFactNeighborY="4810"/>
      <dgm:spPr/>
      <dgm:t>
        <a:bodyPr/>
        <a:lstStyle/>
        <a:p>
          <a:endParaRPr lang="en-ZA"/>
        </a:p>
      </dgm:t>
    </dgm:pt>
    <dgm:pt modelId="{398C7940-6645-476C-81E8-E13185345488}" type="pres">
      <dgm:prSet presAssocID="{53B05A19-F613-4EFE-92E0-C90FD78F2C25}" presName="vert2" presStyleCnt="0"/>
      <dgm:spPr/>
    </dgm:pt>
    <dgm:pt modelId="{9DF60D69-299F-43DE-9A8C-84F709CEC84F}" type="pres">
      <dgm:prSet presAssocID="{53B05A19-F613-4EFE-92E0-C90FD78F2C25}" presName="thinLine2b" presStyleLbl="callout" presStyleIdx="1" presStyleCnt="4"/>
      <dgm:spPr/>
    </dgm:pt>
    <dgm:pt modelId="{929C381C-5F04-49FF-8617-1F05C3558B7E}" type="pres">
      <dgm:prSet presAssocID="{53B05A19-F613-4EFE-92E0-C90FD78F2C25}" presName="vertSpace2b" presStyleCnt="0"/>
      <dgm:spPr/>
    </dgm:pt>
    <dgm:pt modelId="{732EB094-B801-45AD-8F65-5591712EB68C}" type="pres">
      <dgm:prSet presAssocID="{E034AFEA-03EA-4553-AD1C-566EEDD816D5}" presName="horz2" presStyleCnt="0"/>
      <dgm:spPr/>
    </dgm:pt>
    <dgm:pt modelId="{2C84E602-2C2B-4376-97FD-C4DEF3737EFD}" type="pres">
      <dgm:prSet presAssocID="{E034AFEA-03EA-4553-AD1C-566EEDD816D5}" presName="horzSpace2" presStyleCnt="0"/>
      <dgm:spPr/>
    </dgm:pt>
    <dgm:pt modelId="{FDEE29A6-C5F6-4F97-AAD0-730B6D791878}" type="pres">
      <dgm:prSet presAssocID="{E034AFEA-03EA-4553-AD1C-566EEDD816D5}" presName="tx2" presStyleLbl="revTx" presStyleIdx="3" presStyleCnt="5" custLinFactNeighborY="9288"/>
      <dgm:spPr/>
      <dgm:t>
        <a:bodyPr/>
        <a:lstStyle/>
        <a:p>
          <a:endParaRPr lang="en-ZA"/>
        </a:p>
      </dgm:t>
    </dgm:pt>
    <dgm:pt modelId="{31743CB4-E833-419B-BB54-3E950C03A2AF}" type="pres">
      <dgm:prSet presAssocID="{E034AFEA-03EA-4553-AD1C-566EEDD816D5}" presName="vert2" presStyleCnt="0"/>
      <dgm:spPr/>
    </dgm:pt>
    <dgm:pt modelId="{641E143F-B39F-4D0D-A393-FC2D2B816A7C}" type="pres">
      <dgm:prSet presAssocID="{E034AFEA-03EA-4553-AD1C-566EEDD816D5}" presName="thinLine2b" presStyleLbl="callout" presStyleIdx="2" presStyleCnt="4"/>
      <dgm:spPr/>
    </dgm:pt>
    <dgm:pt modelId="{01E8F8F9-EF24-4E91-9A09-D52F63353DB7}" type="pres">
      <dgm:prSet presAssocID="{E034AFEA-03EA-4553-AD1C-566EEDD816D5}" presName="vertSpace2b" presStyleCnt="0"/>
      <dgm:spPr/>
    </dgm:pt>
    <dgm:pt modelId="{E2D6E73A-6CA1-44F2-87E9-7AA3890FF3C7}" type="pres">
      <dgm:prSet presAssocID="{756450A3-30A8-45C7-A5C4-C26B72D8880D}" presName="horz2" presStyleCnt="0"/>
      <dgm:spPr/>
    </dgm:pt>
    <dgm:pt modelId="{8EEA0614-8EA7-4343-AC9E-CD1FE594F40A}" type="pres">
      <dgm:prSet presAssocID="{756450A3-30A8-45C7-A5C4-C26B72D8880D}" presName="horzSpace2" presStyleCnt="0"/>
      <dgm:spPr/>
    </dgm:pt>
    <dgm:pt modelId="{A8D891ED-80CA-4439-99B1-A1AE257548EB}" type="pres">
      <dgm:prSet presAssocID="{756450A3-30A8-45C7-A5C4-C26B72D8880D}" presName="tx2" presStyleLbl="revTx" presStyleIdx="4" presStyleCnt="5"/>
      <dgm:spPr/>
      <dgm:t>
        <a:bodyPr/>
        <a:lstStyle/>
        <a:p>
          <a:endParaRPr lang="en-ZA"/>
        </a:p>
      </dgm:t>
    </dgm:pt>
    <dgm:pt modelId="{CB633632-4F7B-4C6E-A9C9-960BCDB69071}" type="pres">
      <dgm:prSet presAssocID="{756450A3-30A8-45C7-A5C4-C26B72D8880D}" presName="vert2" presStyleCnt="0"/>
      <dgm:spPr/>
    </dgm:pt>
    <dgm:pt modelId="{775AA1C5-8976-4A36-9EB4-A67DFA9756E7}" type="pres">
      <dgm:prSet presAssocID="{756450A3-30A8-45C7-A5C4-C26B72D8880D}" presName="thinLine2b" presStyleLbl="callout" presStyleIdx="3" presStyleCnt="4"/>
      <dgm:spPr/>
    </dgm:pt>
    <dgm:pt modelId="{C06E4F55-CA85-4294-B454-BF2BAE89468B}" type="pres">
      <dgm:prSet presAssocID="{756450A3-30A8-45C7-A5C4-C26B72D8880D}" presName="vertSpace2b" presStyleCnt="0"/>
      <dgm:spPr/>
    </dgm:pt>
  </dgm:ptLst>
  <dgm:cxnLst>
    <dgm:cxn modelId="{5CA6F832-DD43-4A53-B17A-B34093A5F6EA}" type="presOf" srcId="{9C0C89D3-9FCB-4501-B5B3-AAB236C29BDD}" destId="{1C79D081-D8D1-47A1-8407-8975FBB32FCF}" srcOrd="0" destOrd="0" presId="urn:microsoft.com/office/officeart/2008/layout/LinedList"/>
    <dgm:cxn modelId="{2FCAFD98-3CCA-4A66-B1FE-9683EFA37E38}" type="presOf" srcId="{E09F704F-FEB5-43C2-8DC0-45160DC07541}" destId="{4F41B4B0-B381-4B65-9324-F9D03C78C03C}" srcOrd="0" destOrd="0" presId="urn:microsoft.com/office/officeart/2008/layout/LinedList"/>
    <dgm:cxn modelId="{45568372-05AA-4C75-BEAD-9BF1F285FE25}" type="presOf" srcId="{756450A3-30A8-45C7-A5C4-C26B72D8880D}" destId="{A8D891ED-80CA-4439-99B1-A1AE257548EB}" srcOrd="0" destOrd="0" presId="urn:microsoft.com/office/officeart/2008/layout/LinedList"/>
    <dgm:cxn modelId="{F650B515-242F-4223-A73D-4C8F5BFE348B}" srcId="{E09F704F-FEB5-43C2-8DC0-45160DC07541}" destId="{756450A3-30A8-45C7-A5C4-C26B72D8880D}" srcOrd="3" destOrd="0" parTransId="{F2E714BB-2273-4DF8-9909-C251EA41B201}" sibTransId="{BF4A9BE7-C1EA-48BB-A2DC-93207E8639CE}"/>
    <dgm:cxn modelId="{1B9B34C0-C193-4619-AC92-B66F3D7B388D}" type="presOf" srcId="{DEAA43A9-CB2A-44A7-A885-53AF36FD9399}" destId="{9611E7A2-4074-4AA0-8F56-D4F6FB92DEFF}" srcOrd="0" destOrd="0" presId="urn:microsoft.com/office/officeart/2008/layout/LinedList"/>
    <dgm:cxn modelId="{E5CAD534-5A7B-4E10-8211-15C6DAD48C00}" type="presOf" srcId="{E034AFEA-03EA-4553-AD1C-566EEDD816D5}" destId="{FDEE29A6-C5F6-4F97-AAD0-730B6D791878}" srcOrd="0" destOrd="0" presId="urn:microsoft.com/office/officeart/2008/layout/LinedList"/>
    <dgm:cxn modelId="{DAB0A367-7279-4109-A6E3-A7B1DFDC35FF}" srcId="{9C0C89D3-9FCB-4501-B5B3-AAB236C29BDD}" destId="{E09F704F-FEB5-43C2-8DC0-45160DC07541}" srcOrd="0" destOrd="0" parTransId="{ACBD3C7C-BD5C-465C-AEDD-D81D48FDD35D}" sibTransId="{F14C1EA6-4186-4137-AD4B-FE9B84FD54F0}"/>
    <dgm:cxn modelId="{C9C33A12-B135-4C8C-9049-7858943763DD}" srcId="{E09F704F-FEB5-43C2-8DC0-45160DC07541}" destId="{E034AFEA-03EA-4553-AD1C-566EEDD816D5}" srcOrd="2" destOrd="0" parTransId="{D55C3D76-6C76-417A-97FC-039194080402}" sibTransId="{52644E0E-9558-47ED-99C3-613C6AAD8E56}"/>
    <dgm:cxn modelId="{86EE3D21-D47D-4AC1-A41F-A20975CCF85A}" srcId="{E09F704F-FEB5-43C2-8DC0-45160DC07541}" destId="{53B05A19-F613-4EFE-92E0-C90FD78F2C25}" srcOrd="1" destOrd="0" parTransId="{DC5A844D-4FC3-4085-9F9B-4251E53B528C}" sibTransId="{857488B8-3089-4A0F-B542-D7F7F9D86938}"/>
    <dgm:cxn modelId="{5FE48592-9BCE-4BCB-99CB-7B0070D5AD71}" type="presOf" srcId="{53B05A19-F613-4EFE-92E0-C90FD78F2C25}" destId="{32B7F657-E929-4600-B2C4-E25C31E5A6AE}" srcOrd="0" destOrd="0" presId="urn:microsoft.com/office/officeart/2008/layout/LinedList"/>
    <dgm:cxn modelId="{1A2F5823-9965-490D-B9C4-80EE009C3EA1}" srcId="{E09F704F-FEB5-43C2-8DC0-45160DC07541}" destId="{DEAA43A9-CB2A-44A7-A885-53AF36FD9399}" srcOrd="0" destOrd="0" parTransId="{24C2E5CE-6F08-4066-81F3-56642AD360B6}" sibTransId="{67A8C312-58E7-474E-979E-ECA82591FF48}"/>
    <dgm:cxn modelId="{0BE22212-8B3A-4857-8EBD-99D483109E97}" type="presParOf" srcId="{1C79D081-D8D1-47A1-8407-8975FBB32FCF}" destId="{0636DFEC-4186-47D9-997D-C79156F8B581}" srcOrd="0" destOrd="0" presId="urn:microsoft.com/office/officeart/2008/layout/LinedList"/>
    <dgm:cxn modelId="{E1D15749-CC8C-4249-9917-F0A26898C946}" type="presParOf" srcId="{1C79D081-D8D1-47A1-8407-8975FBB32FCF}" destId="{A94FC912-EF6A-47C9-A5E7-4366F1816CAF}" srcOrd="1" destOrd="0" presId="urn:microsoft.com/office/officeart/2008/layout/LinedList"/>
    <dgm:cxn modelId="{6BBBEE75-0524-44AE-B570-BF3B56291BC6}" type="presParOf" srcId="{A94FC912-EF6A-47C9-A5E7-4366F1816CAF}" destId="{4F41B4B0-B381-4B65-9324-F9D03C78C03C}" srcOrd="0" destOrd="0" presId="urn:microsoft.com/office/officeart/2008/layout/LinedList"/>
    <dgm:cxn modelId="{247D6D26-733E-47A8-8125-0212F4310DDB}" type="presParOf" srcId="{A94FC912-EF6A-47C9-A5E7-4366F1816CAF}" destId="{4ED89386-C818-40A8-A72D-4DBC3581DE5A}" srcOrd="1" destOrd="0" presId="urn:microsoft.com/office/officeart/2008/layout/LinedList"/>
    <dgm:cxn modelId="{344A609C-3603-4F6E-A70B-8B0F3204FD08}" type="presParOf" srcId="{4ED89386-C818-40A8-A72D-4DBC3581DE5A}" destId="{964AD8F3-6FBF-4EC1-ADE3-B4A214FA0002}" srcOrd="0" destOrd="0" presId="urn:microsoft.com/office/officeart/2008/layout/LinedList"/>
    <dgm:cxn modelId="{EAD01701-60F3-4F17-B1D9-789D67F612F6}" type="presParOf" srcId="{4ED89386-C818-40A8-A72D-4DBC3581DE5A}" destId="{B8F5F9DD-6187-4C8A-96EF-FC04B07CFD0E}" srcOrd="1" destOrd="0" presId="urn:microsoft.com/office/officeart/2008/layout/LinedList"/>
    <dgm:cxn modelId="{EC6CE49F-31A3-43EB-97A5-0286023F1E88}" type="presParOf" srcId="{B8F5F9DD-6187-4C8A-96EF-FC04B07CFD0E}" destId="{F69E680F-680C-484F-BE43-4E17D45CCF86}" srcOrd="0" destOrd="0" presId="urn:microsoft.com/office/officeart/2008/layout/LinedList"/>
    <dgm:cxn modelId="{6CD28622-9E3E-4E5C-A43E-AF87575D9030}" type="presParOf" srcId="{B8F5F9DD-6187-4C8A-96EF-FC04B07CFD0E}" destId="{9611E7A2-4074-4AA0-8F56-D4F6FB92DEFF}" srcOrd="1" destOrd="0" presId="urn:microsoft.com/office/officeart/2008/layout/LinedList"/>
    <dgm:cxn modelId="{5714A2BB-2CFF-46CE-9424-59C75148A82D}" type="presParOf" srcId="{B8F5F9DD-6187-4C8A-96EF-FC04B07CFD0E}" destId="{BD688325-3096-4F95-9CA4-D5BED7B90022}" srcOrd="2" destOrd="0" presId="urn:microsoft.com/office/officeart/2008/layout/LinedList"/>
    <dgm:cxn modelId="{0834770F-F29A-4195-A2B4-0FE79F6829B3}" type="presParOf" srcId="{4ED89386-C818-40A8-A72D-4DBC3581DE5A}" destId="{6A35BE10-4430-489B-8A72-3C70F9EE8246}" srcOrd="2" destOrd="0" presId="urn:microsoft.com/office/officeart/2008/layout/LinedList"/>
    <dgm:cxn modelId="{300774D1-CC8E-4A9D-8E30-563C2E0D61E4}" type="presParOf" srcId="{4ED89386-C818-40A8-A72D-4DBC3581DE5A}" destId="{DA452F03-39DB-4102-8805-3D253E239EA1}" srcOrd="3" destOrd="0" presId="urn:microsoft.com/office/officeart/2008/layout/LinedList"/>
    <dgm:cxn modelId="{3FB7CC51-E8C9-4696-A6A2-E4244DD51E53}" type="presParOf" srcId="{4ED89386-C818-40A8-A72D-4DBC3581DE5A}" destId="{BE15A0E9-0302-48C0-ACCE-76B56B13EC83}" srcOrd="4" destOrd="0" presId="urn:microsoft.com/office/officeart/2008/layout/LinedList"/>
    <dgm:cxn modelId="{8831F934-7344-46EC-8B80-140ED00A933D}" type="presParOf" srcId="{BE15A0E9-0302-48C0-ACCE-76B56B13EC83}" destId="{C0EF2DD0-B1EF-4EEB-AEBB-26EBB81D2CD7}" srcOrd="0" destOrd="0" presId="urn:microsoft.com/office/officeart/2008/layout/LinedList"/>
    <dgm:cxn modelId="{528D6A4F-F745-4EDD-B593-674974439327}" type="presParOf" srcId="{BE15A0E9-0302-48C0-ACCE-76B56B13EC83}" destId="{32B7F657-E929-4600-B2C4-E25C31E5A6AE}" srcOrd="1" destOrd="0" presId="urn:microsoft.com/office/officeart/2008/layout/LinedList"/>
    <dgm:cxn modelId="{E7BFD20C-D157-46AE-A802-348AAB145C95}" type="presParOf" srcId="{BE15A0E9-0302-48C0-ACCE-76B56B13EC83}" destId="{398C7940-6645-476C-81E8-E13185345488}" srcOrd="2" destOrd="0" presId="urn:microsoft.com/office/officeart/2008/layout/LinedList"/>
    <dgm:cxn modelId="{5309A5B3-CAAD-4210-B7A1-7D9C5F1DBDD4}" type="presParOf" srcId="{4ED89386-C818-40A8-A72D-4DBC3581DE5A}" destId="{9DF60D69-299F-43DE-9A8C-84F709CEC84F}" srcOrd="5" destOrd="0" presId="urn:microsoft.com/office/officeart/2008/layout/LinedList"/>
    <dgm:cxn modelId="{A955062D-B8BC-40A9-9C67-7E84C881A36B}" type="presParOf" srcId="{4ED89386-C818-40A8-A72D-4DBC3581DE5A}" destId="{929C381C-5F04-49FF-8617-1F05C3558B7E}" srcOrd="6" destOrd="0" presId="urn:microsoft.com/office/officeart/2008/layout/LinedList"/>
    <dgm:cxn modelId="{D8E1F3FD-3FBF-4767-A104-45A1DCC566E7}" type="presParOf" srcId="{4ED89386-C818-40A8-A72D-4DBC3581DE5A}" destId="{732EB094-B801-45AD-8F65-5591712EB68C}" srcOrd="7" destOrd="0" presId="urn:microsoft.com/office/officeart/2008/layout/LinedList"/>
    <dgm:cxn modelId="{EA2DCDCA-6D3B-459D-B8A5-C6DC56F9DFE4}" type="presParOf" srcId="{732EB094-B801-45AD-8F65-5591712EB68C}" destId="{2C84E602-2C2B-4376-97FD-C4DEF3737EFD}" srcOrd="0" destOrd="0" presId="urn:microsoft.com/office/officeart/2008/layout/LinedList"/>
    <dgm:cxn modelId="{5EAD7F95-F28C-4856-9193-782367875B4B}" type="presParOf" srcId="{732EB094-B801-45AD-8F65-5591712EB68C}" destId="{FDEE29A6-C5F6-4F97-AAD0-730B6D791878}" srcOrd="1" destOrd="0" presId="urn:microsoft.com/office/officeart/2008/layout/LinedList"/>
    <dgm:cxn modelId="{344084CE-BD6B-4439-A6FC-D998138AF3DC}" type="presParOf" srcId="{732EB094-B801-45AD-8F65-5591712EB68C}" destId="{31743CB4-E833-419B-BB54-3E950C03A2AF}" srcOrd="2" destOrd="0" presId="urn:microsoft.com/office/officeart/2008/layout/LinedList"/>
    <dgm:cxn modelId="{12F4F6FD-68FC-4F4D-9BF7-36B51F983E81}" type="presParOf" srcId="{4ED89386-C818-40A8-A72D-4DBC3581DE5A}" destId="{641E143F-B39F-4D0D-A393-FC2D2B816A7C}" srcOrd="8" destOrd="0" presId="urn:microsoft.com/office/officeart/2008/layout/LinedList"/>
    <dgm:cxn modelId="{E9F52051-4B9B-474D-8C79-A1FB823DF34E}" type="presParOf" srcId="{4ED89386-C818-40A8-A72D-4DBC3581DE5A}" destId="{01E8F8F9-EF24-4E91-9A09-D52F63353DB7}" srcOrd="9" destOrd="0" presId="urn:microsoft.com/office/officeart/2008/layout/LinedList"/>
    <dgm:cxn modelId="{277F1B8C-8324-4D5B-9115-5B72F972F619}" type="presParOf" srcId="{4ED89386-C818-40A8-A72D-4DBC3581DE5A}" destId="{E2D6E73A-6CA1-44F2-87E9-7AA3890FF3C7}" srcOrd="10" destOrd="0" presId="urn:microsoft.com/office/officeart/2008/layout/LinedList"/>
    <dgm:cxn modelId="{66CE60F5-0C5F-42DC-A861-0F70C99C73F6}" type="presParOf" srcId="{E2D6E73A-6CA1-44F2-87E9-7AA3890FF3C7}" destId="{8EEA0614-8EA7-4343-AC9E-CD1FE594F40A}" srcOrd="0" destOrd="0" presId="urn:microsoft.com/office/officeart/2008/layout/LinedList"/>
    <dgm:cxn modelId="{21C23205-239E-48CA-9E2F-0CFA1E24C32F}" type="presParOf" srcId="{E2D6E73A-6CA1-44F2-87E9-7AA3890FF3C7}" destId="{A8D891ED-80CA-4439-99B1-A1AE257548EB}" srcOrd="1" destOrd="0" presId="urn:microsoft.com/office/officeart/2008/layout/LinedList"/>
    <dgm:cxn modelId="{822064BD-6D7C-4C1A-969C-69FC2DA95D31}" type="presParOf" srcId="{E2D6E73A-6CA1-44F2-87E9-7AA3890FF3C7}" destId="{CB633632-4F7B-4C6E-A9C9-960BCDB69071}" srcOrd="2" destOrd="0" presId="urn:microsoft.com/office/officeart/2008/layout/LinedList"/>
    <dgm:cxn modelId="{12D30349-672B-4D99-9E3E-7784A01B4470}" type="presParOf" srcId="{4ED89386-C818-40A8-A72D-4DBC3581DE5A}" destId="{775AA1C5-8976-4A36-9EB4-A67DFA9756E7}" srcOrd="11" destOrd="0" presId="urn:microsoft.com/office/officeart/2008/layout/LinedList"/>
    <dgm:cxn modelId="{61AAA7C1-539D-4F58-9E76-43FF23652BCD}" type="presParOf" srcId="{4ED89386-C818-40A8-A72D-4DBC3581DE5A}" destId="{C06E4F55-CA85-4294-B454-BF2BAE89468B}"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0C89D3-9FCB-4501-B5B3-AAB236C29B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ZA"/>
        </a:p>
      </dgm:t>
    </dgm:pt>
    <dgm:pt modelId="{E09F704F-FEB5-43C2-8DC0-45160DC07541}">
      <dgm:prSet phldrT="[Text]" custT="1"/>
      <dgm:spPr/>
      <dgm:t>
        <a:bodyPr/>
        <a:lstStyle/>
        <a:p>
          <a:pPr>
            <a:lnSpc>
              <a:spcPct val="90000"/>
            </a:lnSpc>
          </a:pPr>
          <a:r>
            <a:rPr lang="en-ZA" sz="1800" b="1" dirty="0" smtClean="0">
              <a:solidFill>
                <a:schemeClr val="tx1"/>
              </a:solidFill>
              <a:latin typeface="Arial Narrow" panose="020B0606020202030204" pitchFamily="34" charset="0"/>
            </a:rPr>
            <a:t>Informal Settlements</a:t>
          </a:r>
        </a:p>
        <a:p>
          <a:pPr>
            <a:lnSpc>
              <a:spcPct val="90000"/>
            </a:lnSpc>
          </a:pPr>
          <a:r>
            <a:rPr lang="en-ZA" sz="1800" b="1" dirty="0" smtClean="0">
              <a:solidFill>
                <a:schemeClr val="tx1"/>
              </a:solidFill>
              <a:latin typeface="Arial Narrow" panose="020B0606020202030204" pitchFamily="34" charset="0"/>
            </a:rPr>
            <a:t>See UISP report </a:t>
          </a: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r>
            <a:rPr lang="en-ZA" sz="1800" b="1" dirty="0" smtClean="0">
              <a:solidFill>
                <a:schemeClr val="tx1"/>
              </a:solidFill>
              <a:latin typeface="Arial Narrow" panose="020B0606020202030204" pitchFamily="34" charset="0"/>
            </a:rPr>
            <a:t>Catalytic Projects </a:t>
          </a:r>
        </a:p>
        <a:p>
          <a:pPr>
            <a:lnSpc>
              <a:spcPct val="90000"/>
            </a:lnSpc>
          </a:pPr>
          <a:r>
            <a:rPr lang="en-ZA" sz="1800" b="1" dirty="0" smtClean="0">
              <a:solidFill>
                <a:schemeClr val="tx1"/>
              </a:solidFill>
              <a:latin typeface="Arial Narrow" panose="020B0606020202030204" pitchFamily="34" charset="0"/>
            </a:rPr>
            <a:t>In the Mining Towns </a:t>
          </a:r>
        </a:p>
        <a:p>
          <a:pPr>
            <a:lnSpc>
              <a:spcPct val="100000"/>
            </a:lnSpc>
          </a:pPr>
          <a:endParaRPr lang="en-ZA" sz="1800" b="1" dirty="0" smtClean="0">
            <a:solidFill>
              <a:schemeClr val="tx1"/>
            </a:solidFill>
            <a:latin typeface="Arial Narrow" panose="020B0606020202030204" pitchFamily="34" charset="0"/>
          </a:endParaRPr>
        </a:p>
        <a:p>
          <a:pPr>
            <a:lnSpc>
              <a:spcPct val="10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a:solidFill>
              <a:schemeClr val="tx1"/>
            </a:solidFill>
            <a:latin typeface="Arial Narrow" panose="020B0606020202030204" pitchFamily="34" charset="0"/>
          </a:endParaRPr>
        </a:p>
      </dgm:t>
    </dgm:pt>
    <dgm:pt modelId="{ACBD3C7C-BD5C-465C-AEDD-D81D48FDD35D}" type="parTrans" cxnId="{DAB0A367-7279-4109-A6E3-A7B1DFDC35FF}">
      <dgm:prSet/>
      <dgm:spPr/>
      <dgm:t>
        <a:bodyPr/>
        <a:lstStyle/>
        <a:p>
          <a:endParaRPr lang="en-ZA">
            <a:solidFill>
              <a:schemeClr val="tx1"/>
            </a:solidFill>
            <a:latin typeface="Arial Narrow" panose="020B0606020202030204" pitchFamily="34" charset="0"/>
          </a:endParaRPr>
        </a:p>
      </dgm:t>
    </dgm:pt>
    <dgm:pt modelId="{F14C1EA6-4186-4137-AD4B-FE9B84FD54F0}" type="sibTrans" cxnId="{DAB0A367-7279-4109-A6E3-A7B1DFDC35FF}">
      <dgm:prSet/>
      <dgm:spPr/>
      <dgm:t>
        <a:bodyPr/>
        <a:lstStyle/>
        <a:p>
          <a:endParaRPr lang="en-ZA">
            <a:solidFill>
              <a:schemeClr val="tx1"/>
            </a:solidFill>
            <a:latin typeface="Arial Narrow" panose="020B0606020202030204" pitchFamily="34" charset="0"/>
          </a:endParaRPr>
        </a:p>
      </dgm:t>
    </dgm:pt>
    <dgm:pt modelId="{DEAA43A9-CB2A-44A7-A885-53AF36FD9399}">
      <dgm:prSet phldrT="[Text]" custT="1"/>
      <dgm:spPr/>
      <dgm:t>
        <a:bodyPr/>
        <a:lstStyle/>
        <a:p>
          <a:pPr algn="just"/>
          <a:r>
            <a:rPr lang="en-ZA" sz="1600" dirty="0" smtClean="0">
              <a:solidFill>
                <a:schemeClr val="tx1"/>
              </a:solidFill>
              <a:latin typeface="Arial Narrow" panose="020B0606020202030204" pitchFamily="34" charset="0"/>
            </a:rPr>
            <a:t>-All informal settlements (</a:t>
          </a:r>
          <a:r>
            <a:rPr lang="en-ZA" sz="1600" b="1" dirty="0" smtClean="0">
              <a:solidFill>
                <a:schemeClr val="tx1"/>
              </a:solidFill>
              <a:latin typeface="Arial Narrow" panose="020B0606020202030204" pitchFamily="34" charset="0"/>
            </a:rPr>
            <a:t>356</a:t>
          </a:r>
          <a:r>
            <a:rPr lang="en-ZA" sz="1600" dirty="0" smtClean="0">
              <a:solidFill>
                <a:schemeClr val="tx1"/>
              </a:solidFill>
              <a:latin typeface="Arial Narrow" panose="020B0606020202030204" pitchFamily="34" charset="0"/>
            </a:rPr>
            <a:t>) have been identified in mining towns </a:t>
          </a:r>
        </a:p>
        <a:p>
          <a:pPr algn="just"/>
          <a:r>
            <a:rPr lang="en-ZA" sz="1600" dirty="0" smtClean="0">
              <a:solidFill>
                <a:schemeClr val="tx1"/>
              </a:solidFill>
              <a:latin typeface="Arial Narrow" panose="020B0606020202030204" pitchFamily="34" charset="0"/>
            </a:rPr>
            <a:t>-All informal settlements have been assessed, profiled and categorised in the mining towns </a:t>
          </a:r>
        </a:p>
        <a:p>
          <a:pPr algn="just"/>
          <a:r>
            <a:rPr lang="en-ZA" sz="1600" dirty="0" smtClean="0">
              <a:solidFill>
                <a:schemeClr val="tx1"/>
              </a:solidFill>
              <a:latin typeface="Arial Narrow" panose="020B0606020202030204" pitchFamily="34" charset="0"/>
            </a:rPr>
            <a:t>-</a:t>
          </a:r>
          <a:r>
            <a:rPr lang="en-ZA" sz="1600" b="1" dirty="0" smtClean="0">
              <a:solidFill>
                <a:schemeClr val="tx1"/>
              </a:solidFill>
              <a:latin typeface="Arial Narrow" panose="020B0606020202030204" pitchFamily="34" charset="0"/>
            </a:rPr>
            <a:t>56 </a:t>
          </a:r>
          <a:r>
            <a:rPr lang="en-ZA" sz="1600" b="0" dirty="0" smtClean="0">
              <a:solidFill>
                <a:schemeClr val="tx1"/>
              </a:solidFill>
              <a:latin typeface="Arial Narrow" panose="020B0606020202030204" pitchFamily="34" charset="0"/>
            </a:rPr>
            <a:t>informal settlements </a:t>
          </a:r>
          <a:r>
            <a:rPr lang="en-ZA" sz="1600" dirty="0" smtClean="0">
              <a:solidFill>
                <a:schemeClr val="tx1"/>
              </a:solidFill>
              <a:latin typeface="Arial Narrow" panose="020B0606020202030204" pitchFamily="34" charset="0"/>
            </a:rPr>
            <a:t>ready for project packaging, business plans and implementation</a:t>
          </a:r>
        </a:p>
        <a:p>
          <a:pPr algn="just"/>
          <a:r>
            <a:rPr lang="en-ZA" sz="1600" dirty="0" smtClean="0">
              <a:solidFill>
                <a:schemeClr val="tx1"/>
              </a:solidFill>
              <a:latin typeface="Arial Narrow" panose="020B0606020202030204" pitchFamily="34" charset="0"/>
            </a:rPr>
            <a:t>-</a:t>
          </a:r>
          <a:r>
            <a:rPr lang="en-ZA" sz="1600" b="1" dirty="0" smtClean="0">
              <a:solidFill>
                <a:schemeClr val="tx1"/>
              </a:solidFill>
              <a:latin typeface="Arial Narrow" panose="020B0606020202030204" pitchFamily="34" charset="0"/>
            </a:rPr>
            <a:t>118</a:t>
          </a:r>
          <a:r>
            <a:rPr lang="en-ZA" sz="1600" dirty="0" smtClean="0">
              <a:solidFill>
                <a:schemeClr val="tx1"/>
              </a:solidFill>
              <a:latin typeface="Arial Narrow" panose="020B0606020202030204" pitchFamily="34" charset="0"/>
            </a:rPr>
            <a:t> </a:t>
          </a:r>
          <a:r>
            <a:rPr lang="en-ZA" sz="1600" b="0" dirty="0" smtClean="0">
              <a:solidFill>
                <a:schemeClr val="tx1"/>
              </a:solidFill>
              <a:latin typeface="Arial Narrow" panose="020B0606020202030204" pitchFamily="34" charset="0"/>
            </a:rPr>
            <a:t>informal settlements ready for interim basic services, planning, land assembly and tenure </a:t>
          </a:r>
        </a:p>
        <a:p>
          <a:pPr algn="just"/>
          <a:r>
            <a:rPr lang="en-ZA" sz="1600" b="0" dirty="0" smtClean="0">
              <a:solidFill>
                <a:schemeClr val="tx1"/>
              </a:solidFill>
              <a:latin typeface="Arial Narrow" panose="020B0606020202030204" pitchFamily="34" charset="0"/>
            </a:rPr>
            <a:t>-</a:t>
          </a:r>
          <a:r>
            <a:rPr lang="en-ZA" sz="1600" b="1" dirty="0" smtClean="0">
              <a:solidFill>
                <a:schemeClr val="tx1"/>
              </a:solidFill>
              <a:latin typeface="Arial Narrow" panose="020B0606020202030204" pitchFamily="34" charset="0"/>
            </a:rPr>
            <a:t>58 </a:t>
          </a:r>
          <a:r>
            <a:rPr lang="en-ZA" sz="1600" b="0" dirty="0" smtClean="0">
              <a:solidFill>
                <a:schemeClr val="tx1"/>
              </a:solidFill>
              <a:latin typeface="Arial Narrow" panose="020B0606020202030204" pitchFamily="34" charset="0"/>
            </a:rPr>
            <a:t>informal settlements require emergency basic services</a:t>
          </a:r>
        </a:p>
        <a:p>
          <a:pPr algn="just"/>
          <a:r>
            <a:rPr lang="en-ZA" sz="1600" b="1" dirty="0" smtClean="0">
              <a:solidFill>
                <a:schemeClr val="tx1"/>
              </a:solidFill>
              <a:latin typeface="Arial Narrow" panose="020B0606020202030204" pitchFamily="34" charset="0"/>
            </a:rPr>
            <a:t>-124 </a:t>
          </a:r>
          <a:r>
            <a:rPr lang="en-ZA" sz="1600" b="0" dirty="0" smtClean="0">
              <a:solidFill>
                <a:schemeClr val="tx1"/>
              </a:solidFill>
              <a:latin typeface="Arial Narrow" panose="020B0606020202030204" pitchFamily="34" charset="0"/>
            </a:rPr>
            <a:t>informal settlements require relocation </a:t>
          </a:r>
        </a:p>
        <a:p>
          <a:pPr algn="just"/>
          <a:endParaRPr lang="en-ZA" sz="1600" dirty="0" smtClean="0">
            <a:solidFill>
              <a:schemeClr val="tx1"/>
            </a:solidFill>
            <a:latin typeface="Arial Narrow" panose="020B0606020202030204" pitchFamily="34" charset="0"/>
          </a:endParaRPr>
        </a:p>
        <a:p>
          <a:pPr algn="just"/>
          <a:r>
            <a:rPr lang="en-ZA" sz="1600" dirty="0" smtClean="0">
              <a:solidFill>
                <a:schemeClr val="tx1"/>
              </a:solidFill>
              <a:latin typeface="Arial Narrow" panose="020B0606020202030204" pitchFamily="34" charset="0"/>
            </a:rPr>
            <a:t> </a:t>
          </a:r>
          <a:endParaRPr lang="en-ZA" sz="1600" dirty="0">
            <a:solidFill>
              <a:schemeClr val="tx1"/>
            </a:solidFill>
            <a:latin typeface="Arial Narrow" panose="020B0606020202030204" pitchFamily="34" charset="0"/>
          </a:endParaRPr>
        </a:p>
      </dgm:t>
    </dgm:pt>
    <dgm:pt modelId="{24C2E5CE-6F08-4066-81F3-56642AD360B6}" type="parTrans" cxnId="{1A2F5823-9965-490D-B9C4-80EE009C3EA1}">
      <dgm:prSet/>
      <dgm:spPr/>
      <dgm:t>
        <a:bodyPr/>
        <a:lstStyle/>
        <a:p>
          <a:endParaRPr lang="en-ZA">
            <a:solidFill>
              <a:schemeClr val="tx1"/>
            </a:solidFill>
            <a:latin typeface="Arial Narrow" panose="020B0606020202030204" pitchFamily="34" charset="0"/>
          </a:endParaRPr>
        </a:p>
      </dgm:t>
    </dgm:pt>
    <dgm:pt modelId="{67A8C312-58E7-474E-979E-ECA82591FF48}" type="sibTrans" cxnId="{1A2F5823-9965-490D-B9C4-80EE009C3EA1}">
      <dgm:prSet/>
      <dgm:spPr/>
      <dgm:t>
        <a:bodyPr/>
        <a:lstStyle/>
        <a:p>
          <a:endParaRPr lang="en-ZA">
            <a:solidFill>
              <a:schemeClr val="tx1"/>
            </a:solidFill>
            <a:latin typeface="Arial Narrow" panose="020B0606020202030204" pitchFamily="34" charset="0"/>
          </a:endParaRPr>
        </a:p>
      </dgm:t>
    </dgm:pt>
    <dgm:pt modelId="{53B05A19-F613-4EFE-92E0-C90FD78F2C25}">
      <dgm:prSet phldrT="[Text]" custT="1"/>
      <dgm:spPr/>
      <dgm:t>
        <a:bodyPr/>
        <a:lstStyle/>
        <a:p>
          <a:pPr algn="just">
            <a:lnSpc>
              <a:spcPct val="100000"/>
            </a:lnSpc>
          </a:pPr>
          <a:r>
            <a:rPr lang="en-ZA" sz="1600" dirty="0" smtClean="0">
              <a:solidFill>
                <a:schemeClr val="tx1"/>
              </a:solidFill>
              <a:latin typeface="Arial Narrow" panose="020B0606020202030204" pitchFamily="34" charset="0"/>
            </a:rPr>
            <a:t>-</a:t>
          </a:r>
          <a:r>
            <a:rPr lang="en-ZA" sz="1600" b="1" dirty="0" smtClean="0">
              <a:solidFill>
                <a:schemeClr val="tx1"/>
              </a:solidFill>
              <a:latin typeface="Arial Narrow" panose="020B0606020202030204" pitchFamily="34" charset="0"/>
            </a:rPr>
            <a:t>48 </a:t>
          </a:r>
          <a:r>
            <a:rPr lang="en-ZA" sz="1600" dirty="0" smtClean="0">
              <a:solidFill>
                <a:schemeClr val="tx1"/>
              </a:solidFill>
              <a:latin typeface="Arial Narrow" panose="020B0606020202030204" pitchFamily="34" charset="0"/>
            </a:rPr>
            <a:t>government led projects approved </a:t>
          </a:r>
        </a:p>
        <a:p>
          <a:pPr algn="just">
            <a:lnSpc>
              <a:spcPct val="100000"/>
            </a:lnSpc>
          </a:pPr>
          <a:r>
            <a:rPr lang="en-ZA" sz="1600" dirty="0" smtClean="0">
              <a:solidFill>
                <a:schemeClr val="tx1"/>
              </a:solidFill>
              <a:latin typeface="Arial Narrow" panose="020B0606020202030204" pitchFamily="34" charset="0"/>
            </a:rPr>
            <a:t>- </a:t>
          </a:r>
          <a:r>
            <a:rPr lang="en-ZA" sz="1600" b="1" dirty="0" smtClean="0">
              <a:solidFill>
                <a:schemeClr val="tx1"/>
              </a:solidFill>
              <a:latin typeface="Arial Narrow" panose="020B0606020202030204" pitchFamily="34" charset="0"/>
            </a:rPr>
            <a:t>6 catalytic projects </a:t>
          </a:r>
          <a:r>
            <a:rPr lang="en-ZA" sz="1600" dirty="0" smtClean="0">
              <a:solidFill>
                <a:schemeClr val="tx1"/>
              </a:solidFill>
              <a:latin typeface="Arial Narrow" panose="020B0606020202030204" pitchFamily="34" charset="0"/>
            </a:rPr>
            <a:t>in 5 provinces are in the mining towns, i.e.</a:t>
          </a:r>
        </a:p>
        <a:p>
          <a:pPr algn="just">
            <a:lnSpc>
              <a:spcPct val="100000"/>
            </a:lnSpc>
          </a:pPr>
          <a:r>
            <a:rPr lang="en-ZA" sz="1400" dirty="0" smtClean="0">
              <a:solidFill>
                <a:schemeClr val="tx1"/>
              </a:solidFill>
              <a:latin typeface="Arial Narrow" panose="020B0606020202030204" pitchFamily="34" charset="0"/>
            </a:rPr>
            <a:t>GP	- </a:t>
          </a:r>
          <a:r>
            <a:rPr lang="en-ZA" sz="1400" dirty="0" err="1" smtClean="0">
              <a:solidFill>
                <a:schemeClr val="tx1"/>
              </a:solidFill>
              <a:latin typeface="Arial Narrow" panose="020B0606020202030204" pitchFamily="34" charset="0"/>
            </a:rPr>
            <a:t>Syferfontein</a:t>
          </a:r>
          <a:endParaRPr lang="en-ZA" sz="1400" dirty="0" smtClean="0">
            <a:solidFill>
              <a:schemeClr val="tx1"/>
            </a:solidFill>
            <a:latin typeface="Arial Narrow" panose="020B0606020202030204" pitchFamily="34" charset="0"/>
          </a:endParaRPr>
        </a:p>
        <a:p>
          <a:pPr algn="just">
            <a:lnSpc>
              <a:spcPct val="100000"/>
            </a:lnSpc>
          </a:pPr>
          <a:r>
            <a:rPr lang="en-ZA" sz="1400" dirty="0" smtClean="0">
              <a:solidFill>
                <a:schemeClr val="tx1"/>
              </a:solidFill>
              <a:latin typeface="Arial Narrow" panose="020B0606020202030204" pitchFamily="34" charset="0"/>
            </a:rPr>
            <a:t>LIM 	- </a:t>
          </a:r>
          <a:r>
            <a:rPr lang="en-ZA" sz="1400" dirty="0" err="1" smtClean="0">
              <a:solidFill>
                <a:schemeClr val="tx1"/>
              </a:solidFill>
              <a:latin typeface="Arial Narrow" panose="020B0606020202030204" pitchFamily="34" charset="0"/>
            </a:rPr>
            <a:t>Lephalale</a:t>
          </a:r>
          <a:r>
            <a:rPr lang="en-ZA" sz="1400" dirty="0" smtClean="0">
              <a:solidFill>
                <a:schemeClr val="tx1"/>
              </a:solidFill>
              <a:latin typeface="Arial Narrow" panose="020B0606020202030204" pitchFamily="34" charset="0"/>
            </a:rPr>
            <a:t> </a:t>
          </a:r>
          <a:r>
            <a:rPr lang="en-ZA" sz="1400" dirty="0" err="1" smtClean="0">
              <a:solidFill>
                <a:schemeClr val="tx1"/>
              </a:solidFill>
              <a:latin typeface="Arial Narrow" panose="020B0606020202030204" pitchFamily="34" charset="0"/>
            </a:rPr>
            <a:t>Altoostyd</a:t>
          </a:r>
          <a:r>
            <a:rPr lang="en-ZA" sz="1400" dirty="0" smtClean="0">
              <a:solidFill>
                <a:schemeClr val="tx1"/>
              </a:solidFill>
              <a:latin typeface="Arial Narrow" panose="020B0606020202030204" pitchFamily="34" charset="0"/>
            </a:rPr>
            <a:t> Integrated Development (Ext 102) plus </a:t>
          </a:r>
          <a:r>
            <a:rPr lang="en-ZA" sz="1400" dirty="0" err="1" smtClean="0">
              <a:solidFill>
                <a:schemeClr val="tx1"/>
              </a:solidFill>
              <a:latin typeface="Arial Narrow" panose="020B0606020202030204" pitchFamily="34" charset="0"/>
            </a:rPr>
            <a:t>Marapong</a:t>
          </a:r>
          <a:r>
            <a:rPr lang="en-ZA" sz="1400" dirty="0" smtClean="0">
              <a:solidFill>
                <a:schemeClr val="tx1"/>
              </a:solidFill>
              <a:latin typeface="Arial Narrow" panose="020B0606020202030204" pitchFamily="34" charset="0"/>
            </a:rPr>
            <a:t> CRU</a:t>
          </a:r>
        </a:p>
        <a:p>
          <a:pPr algn="just">
            <a:lnSpc>
              <a:spcPct val="100000"/>
            </a:lnSpc>
          </a:pPr>
          <a:r>
            <a:rPr lang="en-ZA" sz="1400" dirty="0" smtClean="0">
              <a:solidFill>
                <a:schemeClr val="tx1"/>
              </a:solidFill>
              <a:latin typeface="Arial Narrow" panose="020B0606020202030204" pitchFamily="34" charset="0"/>
            </a:rPr>
            <a:t>MP 	- </a:t>
          </a:r>
          <a:r>
            <a:rPr lang="en-ZA" sz="1400" dirty="0" err="1" smtClean="0">
              <a:solidFill>
                <a:schemeClr val="tx1"/>
              </a:solidFill>
              <a:latin typeface="Arial Narrow" panose="020B0606020202030204" pitchFamily="34" charset="0"/>
            </a:rPr>
            <a:t>Klarinet</a:t>
          </a:r>
          <a:r>
            <a:rPr lang="en-ZA" sz="1400" dirty="0" smtClean="0">
              <a:solidFill>
                <a:schemeClr val="tx1"/>
              </a:solidFill>
              <a:latin typeface="Arial Narrow" panose="020B0606020202030204" pitchFamily="34" charset="0"/>
            </a:rPr>
            <a:t> Integrated Development</a:t>
          </a:r>
        </a:p>
        <a:p>
          <a:pPr algn="just">
            <a:lnSpc>
              <a:spcPct val="100000"/>
            </a:lnSpc>
          </a:pPr>
          <a:r>
            <a:rPr lang="en-ZA" sz="1400" dirty="0" smtClean="0">
              <a:solidFill>
                <a:schemeClr val="tx1"/>
              </a:solidFill>
              <a:latin typeface="Arial Narrow" panose="020B0606020202030204" pitchFamily="34" charset="0"/>
            </a:rPr>
            <a:t>NW	- </a:t>
          </a:r>
          <a:r>
            <a:rPr lang="en-ZA" sz="1400" dirty="0" err="1" smtClean="0">
              <a:solidFill>
                <a:schemeClr val="tx1"/>
              </a:solidFill>
              <a:latin typeface="Arial Narrow" panose="020B0606020202030204" pitchFamily="34" charset="0"/>
            </a:rPr>
            <a:t>Matlosana</a:t>
          </a:r>
          <a:r>
            <a:rPr lang="en-ZA" sz="1400" dirty="0" smtClean="0">
              <a:solidFill>
                <a:schemeClr val="tx1"/>
              </a:solidFill>
              <a:latin typeface="Arial Narrow" panose="020B0606020202030204" pitchFamily="34" charset="0"/>
            </a:rPr>
            <a:t> N12 West &amp; </a:t>
          </a:r>
          <a:r>
            <a:rPr lang="en-ZA" sz="1400" dirty="0" err="1" smtClean="0">
              <a:solidFill>
                <a:schemeClr val="tx1"/>
              </a:solidFill>
              <a:latin typeface="Arial Narrow" panose="020B0606020202030204" pitchFamily="34" charset="0"/>
            </a:rPr>
            <a:t>Bokamoso</a:t>
          </a:r>
          <a:r>
            <a:rPr lang="en-ZA" sz="1400" dirty="0" smtClean="0">
              <a:solidFill>
                <a:schemeClr val="tx1"/>
              </a:solidFill>
              <a:latin typeface="Arial Narrow" panose="020B0606020202030204" pitchFamily="34" charset="0"/>
            </a:rPr>
            <a:t> Extension 1</a:t>
          </a:r>
        </a:p>
        <a:p>
          <a:pPr algn="just">
            <a:lnSpc>
              <a:spcPct val="100000"/>
            </a:lnSpc>
          </a:pPr>
          <a:r>
            <a:rPr lang="en-ZA" sz="1400" dirty="0" smtClean="0">
              <a:solidFill>
                <a:schemeClr val="tx1"/>
              </a:solidFill>
              <a:latin typeface="Arial Narrow" panose="020B0606020202030204" pitchFamily="34" charset="0"/>
            </a:rPr>
            <a:t>NC 	- </a:t>
          </a:r>
          <a:r>
            <a:rPr lang="en-ZA" sz="1400" dirty="0" err="1" smtClean="0">
              <a:solidFill>
                <a:schemeClr val="tx1"/>
              </a:solidFill>
              <a:latin typeface="Arial Narrow" panose="020B0606020202030204" pitchFamily="34" charset="0"/>
            </a:rPr>
            <a:t>Postmansburg</a:t>
          </a:r>
          <a:endParaRPr lang="en-ZA" sz="1400" dirty="0" smtClean="0">
            <a:solidFill>
              <a:schemeClr val="tx1"/>
            </a:solidFill>
            <a:latin typeface="Arial Narrow" panose="020B0606020202030204" pitchFamily="34" charset="0"/>
          </a:endParaRPr>
        </a:p>
        <a:p>
          <a:pPr algn="just">
            <a:lnSpc>
              <a:spcPct val="100000"/>
            </a:lnSpc>
          </a:pPr>
          <a:endParaRPr lang="en-ZA" sz="1600" dirty="0" smtClean="0">
            <a:solidFill>
              <a:schemeClr val="tx1"/>
            </a:solidFill>
            <a:latin typeface="Arial Narrow" panose="020B0606020202030204" pitchFamily="34" charset="0"/>
          </a:endParaRPr>
        </a:p>
        <a:p>
          <a:pPr algn="just">
            <a:lnSpc>
              <a:spcPct val="100000"/>
            </a:lnSpc>
          </a:pPr>
          <a:endParaRPr lang="en-ZA" sz="1600" dirty="0" smtClean="0">
            <a:solidFill>
              <a:schemeClr val="tx1"/>
            </a:solidFill>
            <a:latin typeface="Arial Narrow" panose="020B0606020202030204" pitchFamily="34" charset="0"/>
          </a:endParaRPr>
        </a:p>
        <a:p>
          <a:pPr algn="just">
            <a:lnSpc>
              <a:spcPct val="100000"/>
            </a:lnSpc>
          </a:pPr>
          <a:endParaRPr lang="en-ZA" sz="1600" dirty="0">
            <a:solidFill>
              <a:schemeClr val="tx1"/>
            </a:solidFill>
            <a:latin typeface="Arial Narrow" panose="020B0606020202030204" pitchFamily="34" charset="0"/>
          </a:endParaRPr>
        </a:p>
      </dgm:t>
    </dgm:pt>
    <dgm:pt modelId="{DC5A844D-4FC3-4085-9F9B-4251E53B528C}" type="parTrans" cxnId="{86EE3D21-D47D-4AC1-A41F-A20975CCF85A}">
      <dgm:prSet/>
      <dgm:spPr/>
      <dgm:t>
        <a:bodyPr/>
        <a:lstStyle/>
        <a:p>
          <a:endParaRPr lang="en-ZA">
            <a:solidFill>
              <a:schemeClr val="tx1"/>
            </a:solidFill>
            <a:latin typeface="Arial Narrow" panose="020B0606020202030204" pitchFamily="34" charset="0"/>
          </a:endParaRPr>
        </a:p>
      </dgm:t>
    </dgm:pt>
    <dgm:pt modelId="{857488B8-3089-4A0F-B542-D7F7F9D86938}" type="sibTrans" cxnId="{86EE3D21-D47D-4AC1-A41F-A20975CCF85A}">
      <dgm:prSet/>
      <dgm:spPr/>
      <dgm:t>
        <a:bodyPr/>
        <a:lstStyle/>
        <a:p>
          <a:endParaRPr lang="en-ZA">
            <a:solidFill>
              <a:schemeClr val="tx1"/>
            </a:solidFill>
            <a:latin typeface="Arial Narrow" panose="020B0606020202030204" pitchFamily="34" charset="0"/>
          </a:endParaRPr>
        </a:p>
      </dgm:t>
    </dgm:pt>
    <dgm:pt modelId="{1C79D081-D8D1-47A1-8407-8975FBB32FCF}" type="pres">
      <dgm:prSet presAssocID="{9C0C89D3-9FCB-4501-B5B3-AAB236C29BDD}" presName="vert0" presStyleCnt="0">
        <dgm:presLayoutVars>
          <dgm:dir/>
          <dgm:animOne val="branch"/>
          <dgm:animLvl val="lvl"/>
        </dgm:presLayoutVars>
      </dgm:prSet>
      <dgm:spPr/>
      <dgm:t>
        <a:bodyPr/>
        <a:lstStyle/>
        <a:p>
          <a:endParaRPr lang="en-ZA"/>
        </a:p>
      </dgm:t>
    </dgm:pt>
    <dgm:pt modelId="{0636DFEC-4186-47D9-997D-C79156F8B581}" type="pres">
      <dgm:prSet presAssocID="{E09F704F-FEB5-43C2-8DC0-45160DC07541}" presName="thickLine" presStyleLbl="alignNode1" presStyleIdx="0" presStyleCnt="1"/>
      <dgm:spPr/>
    </dgm:pt>
    <dgm:pt modelId="{A94FC912-EF6A-47C9-A5E7-4366F1816CAF}" type="pres">
      <dgm:prSet presAssocID="{E09F704F-FEB5-43C2-8DC0-45160DC07541}" presName="horz1" presStyleCnt="0"/>
      <dgm:spPr/>
    </dgm:pt>
    <dgm:pt modelId="{4F41B4B0-B381-4B65-9324-F9D03C78C03C}" type="pres">
      <dgm:prSet presAssocID="{E09F704F-FEB5-43C2-8DC0-45160DC07541}" presName="tx1" presStyleLbl="revTx" presStyleIdx="0" presStyleCnt="3"/>
      <dgm:spPr/>
      <dgm:t>
        <a:bodyPr/>
        <a:lstStyle/>
        <a:p>
          <a:endParaRPr lang="en-ZA"/>
        </a:p>
      </dgm:t>
    </dgm:pt>
    <dgm:pt modelId="{4ED89386-C818-40A8-A72D-4DBC3581DE5A}" type="pres">
      <dgm:prSet presAssocID="{E09F704F-FEB5-43C2-8DC0-45160DC07541}" presName="vert1" presStyleCnt="0"/>
      <dgm:spPr/>
    </dgm:pt>
    <dgm:pt modelId="{964AD8F3-6FBF-4EC1-ADE3-B4A214FA0002}" type="pres">
      <dgm:prSet presAssocID="{DEAA43A9-CB2A-44A7-A885-53AF36FD9399}" presName="vertSpace2a" presStyleCnt="0"/>
      <dgm:spPr/>
    </dgm:pt>
    <dgm:pt modelId="{B8F5F9DD-6187-4C8A-96EF-FC04B07CFD0E}" type="pres">
      <dgm:prSet presAssocID="{DEAA43A9-CB2A-44A7-A885-53AF36FD9399}" presName="horz2" presStyleCnt="0"/>
      <dgm:spPr/>
    </dgm:pt>
    <dgm:pt modelId="{F69E680F-680C-484F-BE43-4E17D45CCF86}" type="pres">
      <dgm:prSet presAssocID="{DEAA43A9-CB2A-44A7-A885-53AF36FD9399}" presName="horzSpace2" presStyleCnt="0"/>
      <dgm:spPr/>
    </dgm:pt>
    <dgm:pt modelId="{9611E7A2-4074-4AA0-8F56-D4F6FB92DEFF}" type="pres">
      <dgm:prSet presAssocID="{DEAA43A9-CB2A-44A7-A885-53AF36FD9399}" presName="tx2" presStyleLbl="revTx" presStyleIdx="1" presStyleCnt="3" custScaleY="186146"/>
      <dgm:spPr/>
      <dgm:t>
        <a:bodyPr/>
        <a:lstStyle/>
        <a:p>
          <a:endParaRPr lang="en-ZA"/>
        </a:p>
      </dgm:t>
    </dgm:pt>
    <dgm:pt modelId="{BD688325-3096-4F95-9CA4-D5BED7B90022}" type="pres">
      <dgm:prSet presAssocID="{DEAA43A9-CB2A-44A7-A885-53AF36FD9399}" presName="vert2" presStyleCnt="0"/>
      <dgm:spPr/>
    </dgm:pt>
    <dgm:pt modelId="{6A35BE10-4430-489B-8A72-3C70F9EE8246}" type="pres">
      <dgm:prSet presAssocID="{DEAA43A9-CB2A-44A7-A885-53AF36FD9399}" presName="thinLine2b" presStyleLbl="callout" presStyleIdx="0" presStyleCnt="2"/>
      <dgm:spPr/>
    </dgm:pt>
    <dgm:pt modelId="{DA452F03-39DB-4102-8805-3D253E239EA1}" type="pres">
      <dgm:prSet presAssocID="{DEAA43A9-CB2A-44A7-A885-53AF36FD9399}" presName="vertSpace2b" presStyleCnt="0"/>
      <dgm:spPr/>
    </dgm:pt>
    <dgm:pt modelId="{BE15A0E9-0302-48C0-ACCE-76B56B13EC83}" type="pres">
      <dgm:prSet presAssocID="{53B05A19-F613-4EFE-92E0-C90FD78F2C25}" presName="horz2" presStyleCnt="0"/>
      <dgm:spPr/>
    </dgm:pt>
    <dgm:pt modelId="{C0EF2DD0-B1EF-4EEB-AEBB-26EBB81D2CD7}" type="pres">
      <dgm:prSet presAssocID="{53B05A19-F613-4EFE-92E0-C90FD78F2C25}" presName="horzSpace2" presStyleCnt="0"/>
      <dgm:spPr/>
    </dgm:pt>
    <dgm:pt modelId="{32B7F657-E929-4600-B2C4-E25C31E5A6AE}" type="pres">
      <dgm:prSet presAssocID="{53B05A19-F613-4EFE-92E0-C90FD78F2C25}" presName="tx2" presStyleLbl="revTx" presStyleIdx="2" presStyleCnt="3" custScaleY="157207" custLinFactNeighborX="-482" custLinFactNeighborY="-3478"/>
      <dgm:spPr/>
      <dgm:t>
        <a:bodyPr/>
        <a:lstStyle/>
        <a:p>
          <a:endParaRPr lang="en-ZA"/>
        </a:p>
      </dgm:t>
    </dgm:pt>
    <dgm:pt modelId="{398C7940-6645-476C-81E8-E13185345488}" type="pres">
      <dgm:prSet presAssocID="{53B05A19-F613-4EFE-92E0-C90FD78F2C25}" presName="vert2" presStyleCnt="0"/>
      <dgm:spPr/>
    </dgm:pt>
    <dgm:pt modelId="{9DF60D69-299F-43DE-9A8C-84F709CEC84F}" type="pres">
      <dgm:prSet presAssocID="{53B05A19-F613-4EFE-92E0-C90FD78F2C25}" presName="thinLine2b" presStyleLbl="callout" presStyleIdx="1" presStyleCnt="2"/>
      <dgm:spPr/>
    </dgm:pt>
    <dgm:pt modelId="{929C381C-5F04-49FF-8617-1F05C3558B7E}" type="pres">
      <dgm:prSet presAssocID="{53B05A19-F613-4EFE-92E0-C90FD78F2C25}" presName="vertSpace2b" presStyleCnt="0"/>
      <dgm:spPr/>
    </dgm:pt>
  </dgm:ptLst>
  <dgm:cxnLst>
    <dgm:cxn modelId="{195AAB49-920D-4AFB-AF63-0B88DD4CFBA8}" type="presOf" srcId="{E09F704F-FEB5-43C2-8DC0-45160DC07541}" destId="{4F41B4B0-B381-4B65-9324-F9D03C78C03C}" srcOrd="0" destOrd="0" presId="urn:microsoft.com/office/officeart/2008/layout/LinedList"/>
    <dgm:cxn modelId="{DAB0A367-7279-4109-A6E3-A7B1DFDC35FF}" srcId="{9C0C89D3-9FCB-4501-B5B3-AAB236C29BDD}" destId="{E09F704F-FEB5-43C2-8DC0-45160DC07541}" srcOrd="0" destOrd="0" parTransId="{ACBD3C7C-BD5C-465C-AEDD-D81D48FDD35D}" sibTransId="{F14C1EA6-4186-4137-AD4B-FE9B84FD54F0}"/>
    <dgm:cxn modelId="{526749C2-7898-441F-B34F-5930BA90D89A}" type="presOf" srcId="{53B05A19-F613-4EFE-92E0-C90FD78F2C25}" destId="{32B7F657-E929-4600-B2C4-E25C31E5A6AE}" srcOrd="0" destOrd="0" presId="urn:microsoft.com/office/officeart/2008/layout/LinedList"/>
    <dgm:cxn modelId="{6850B772-60BF-4642-9636-AEE1FDBC64B4}" type="presOf" srcId="{9C0C89D3-9FCB-4501-B5B3-AAB236C29BDD}" destId="{1C79D081-D8D1-47A1-8407-8975FBB32FCF}" srcOrd="0" destOrd="0" presId="urn:microsoft.com/office/officeart/2008/layout/LinedList"/>
    <dgm:cxn modelId="{CB9F9548-5183-4573-8581-D7642B48B551}" type="presOf" srcId="{DEAA43A9-CB2A-44A7-A885-53AF36FD9399}" destId="{9611E7A2-4074-4AA0-8F56-D4F6FB92DEFF}" srcOrd="0" destOrd="0" presId="urn:microsoft.com/office/officeart/2008/layout/LinedList"/>
    <dgm:cxn modelId="{86EE3D21-D47D-4AC1-A41F-A20975CCF85A}" srcId="{E09F704F-FEB5-43C2-8DC0-45160DC07541}" destId="{53B05A19-F613-4EFE-92E0-C90FD78F2C25}" srcOrd="1" destOrd="0" parTransId="{DC5A844D-4FC3-4085-9F9B-4251E53B528C}" sibTransId="{857488B8-3089-4A0F-B542-D7F7F9D86938}"/>
    <dgm:cxn modelId="{1A2F5823-9965-490D-B9C4-80EE009C3EA1}" srcId="{E09F704F-FEB5-43C2-8DC0-45160DC07541}" destId="{DEAA43A9-CB2A-44A7-A885-53AF36FD9399}" srcOrd="0" destOrd="0" parTransId="{24C2E5CE-6F08-4066-81F3-56642AD360B6}" sibTransId="{67A8C312-58E7-474E-979E-ECA82591FF48}"/>
    <dgm:cxn modelId="{78398B11-F0BC-4CCF-9ABC-258B21A39CC5}" type="presParOf" srcId="{1C79D081-D8D1-47A1-8407-8975FBB32FCF}" destId="{0636DFEC-4186-47D9-997D-C79156F8B581}" srcOrd="0" destOrd="0" presId="urn:microsoft.com/office/officeart/2008/layout/LinedList"/>
    <dgm:cxn modelId="{829A4D8F-CAB5-432E-83AE-78A35D8D0A06}" type="presParOf" srcId="{1C79D081-D8D1-47A1-8407-8975FBB32FCF}" destId="{A94FC912-EF6A-47C9-A5E7-4366F1816CAF}" srcOrd="1" destOrd="0" presId="urn:microsoft.com/office/officeart/2008/layout/LinedList"/>
    <dgm:cxn modelId="{42E9E332-3C31-4AEF-83AF-81E809C850E5}" type="presParOf" srcId="{A94FC912-EF6A-47C9-A5E7-4366F1816CAF}" destId="{4F41B4B0-B381-4B65-9324-F9D03C78C03C}" srcOrd="0" destOrd="0" presId="urn:microsoft.com/office/officeart/2008/layout/LinedList"/>
    <dgm:cxn modelId="{79F88FED-353A-4050-A4D8-07FD0570D235}" type="presParOf" srcId="{A94FC912-EF6A-47C9-A5E7-4366F1816CAF}" destId="{4ED89386-C818-40A8-A72D-4DBC3581DE5A}" srcOrd="1" destOrd="0" presId="urn:microsoft.com/office/officeart/2008/layout/LinedList"/>
    <dgm:cxn modelId="{E3206713-0162-4E73-9EAB-83A273210EC4}" type="presParOf" srcId="{4ED89386-C818-40A8-A72D-4DBC3581DE5A}" destId="{964AD8F3-6FBF-4EC1-ADE3-B4A214FA0002}" srcOrd="0" destOrd="0" presId="urn:microsoft.com/office/officeart/2008/layout/LinedList"/>
    <dgm:cxn modelId="{C7CA6290-D851-4ADB-97B8-F256F049C704}" type="presParOf" srcId="{4ED89386-C818-40A8-A72D-4DBC3581DE5A}" destId="{B8F5F9DD-6187-4C8A-96EF-FC04B07CFD0E}" srcOrd="1" destOrd="0" presId="urn:microsoft.com/office/officeart/2008/layout/LinedList"/>
    <dgm:cxn modelId="{53386729-F0A9-45D7-82E1-A72C7C9BBB03}" type="presParOf" srcId="{B8F5F9DD-6187-4C8A-96EF-FC04B07CFD0E}" destId="{F69E680F-680C-484F-BE43-4E17D45CCF86}" srcOrd="0" destOrd="0" presId="urn:microsoft.com/office/officeart/2008/layout/LinedList"/>
    <dgm:cxn modelId="{9B9584B2-9AEC-4511-B742-463516134614}" type="presParOf" srcId="{B8F5F9DD-6187-4C8A-96EF-FC04B07CFD0E}" destId="{9611E7A2-4074-4AA0-8F56-D4F6FB92DEFF}" srcOrd="1" destOrd="0" presId="urn:microsoft.com/office/officeart/2008/layout/LinedList"/>
    <dgm:cxn modelId="{775627CF-401B-4172-B40F-C32156C35280}" type="presParOf" srcId="{B8F5F9DD-6187-4C8A-96EF-FC04B07CFD0E}" destId="{BD688325-3096-4F95-9CA4-D5BED7B90022}" srcOrd="2" destOrd="0" presId="urn:microsoft.com/office/officeart/2008/layout/LinedList"/>
    <dgm:cxn modelId="{6002658F-E81A-466D-AFA2-024520AB509A}" type="presParOf" srcId="{4ED89386-C818-40A8-A72D-4DBC3581DE5A}" destId="{6A35BE10-4430-489B-8A72-3C70F9EE8246}" srcOrd="2" destOrd="0" presId="urn:microsoft.com/office/officeart/2008/layout/LinedList"/>
    <dgm:cxn modelId="{D9F09339-91A4-47BB-86F7-32C2D820D5EB}" type="presParOf" srcId="{4ED89386-C818-40A8-A72D-4DBC3581DE5A}" destId="{DA452F03-39DB-4102-8805-3D253E239EA1}" srcOrd="3" destOrd="0" presId="urn:microsoft.com/office/officeart/2008/layout/LinedList"/>
    <dgm:cxn modelId="{F7E21D74-3D28-48D9-86C7-D8C08A9000C4}" type="presParOf" srcId="{4ED89386-C818-40A8-A72D-4DBC3581DE5A}" destId="{BE15A0E9-0302-48C0-ACCE-76B56B13EC83}" srcOrd="4" destOrd="0" presId="urn:microsoft.com/office/officeart/2008/layout/LinedList"/>
    <dgm:cxn modelId="{3DA2DDE2-12A9-450F-B0ED-34056D7D1FF9}" type="presParOf" srcId="{BE15A0E9-0302-48C0-ACCE-76B56B13EC83}" destId="{C0EF2DD0-B1EF-4EEB-AEBB-26EBB81D2CD7}" srcOrd="0" destOrd="0" presId="urn:microsoft.com/office/officeart/2008/layout/LinedList"/>
    <dgm:cxn modelId="{3FC260E6-B5D8-41D8-BDF8-C9ACFCC71A82}" type="presParOf" srcId="{BE15A0E9-0302-48C0-ACCE-76B56B13EC83}" destId="{32B7F657-E929-4600-B2C4-E25C31E5A6AE}" srcOrd="1" destOrd="0" presId="urn:microsoft.com/office/officeart/2008/layout/LinedList"/>
    <dgm:cxn modelId="{4783BE6D-6900-45DC-9F00-838FD2883B30}" type="presParOf" srcId="{BE15A0E9-0302-48C0-ACCE-76B56B13EC83}" destId="{398C7940-6645-476C-81E8-E13185345488}" srcOrd="2" destOrd="0" presId="urn:microsoft.com/office/officeart/2008/layout/LinedList"/>
    <dgm:cxn modelId="{AA92E4FE-8EA8-49FC-9722-88C416041605}" type="presParOf" srcId="{4ED89386-C818-40A8-A72D-4DBC3581DE5A}" destId="{9DF60D69-299F-43DE-9A8C-84F709CEC84F}" srcOrd="5" destOrd="0" presId="urn:microsoft.com/office/officeart/2008/layout/LinedList"/>
    <dgm:cxn modelId="{D2269EC2-09D7-4FC4-A19F-8CD21BC2942E}" type="presParOf" srcId="{4ED89386-C818-40A8-A72D-4DBC3581DE5A}" destId="{929C381C-5F04-49FF-8617-1F05C3558B7E}" srcOrd="6"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0C89D3-9FCB-4501-B5B3-AAB236C29BD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ZA"/>
        </a:p>
      </dgm:t>
    </dgm:pt>
    <dgm:pt modelId="{E09F704F-FEB5-43C2-8DC0-45160DC07541}">
      <dgm:prSet phldrT="[Text]" custT="1"/>
      <dgm:spPr/>
      <dgm:t>
        <a:bodyPr/>
        <a:lstStyle/>
        <a:p>
          <a:pPr>
            <a:lnSpc>
              <a:spcPct val="90000"/>
            </a:lnSpc>
          </a:pPr>
          <a:r>
            <a:rPr lang="en-ZA" sz="1800" b="1" dirty="0" smtClean="0">
              <a:solidFill>
                <a:schemeClr val="tx1"/>
              </a:solidFill>
              <a:latin typeface="Arial Narrow" panose="020B0606020202030204" pitchFamily="34" charset="0"/>
            </a:rPr>
            <a:t>Infrastructure</a:t>
          </a: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r>
            <a:rPr lang="en-ZA" sz="1800" b="1" dirty="0" smtClean="0">
              <a:solidFill>
                <a:schemeClr val="tx1"/>
              </a:solidFill>
              <a:latin typeface="Arial Narrow" panose="020B0606020202030204" pitchFamily="34" charset="0"/>
            </a:rPr>
            <a:t>Planning </a:t>
          </a: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100000"/>
            </a:lnSpc>
          </a:pPr>
          <a:endParaRPr lang="en-ZA" sz="1800" b="1" dirty="0" smtClean="0">
            <a:solidFill>
              <a:schemeClr val="tx1"/>
            </a:solidFill>
            <a:latin typeface="Arial Narrow" panose="020B0606020202030204" pitchFamily="34" charset="0"/>
          </a:endParaRPr>
        </a:p>
        <a:p>
          <a:pPr>
            <a:lnSpc>
              <a:spcPct val="10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smtClean="0">
            <a:solidFill>
              <a:schemeClr val="tx1"/>
            </a:solidFill>
            <a:latin typeface="Arial Narrow" panose="020B0606020202030204" pitchFamily="34" charset="0"/>
          </a:endParaRPr>
        </a:p>
        <a:p>
          <a:pPr>
            <a:lnSpc>
              <a:spcPct val="90000"/>
            </a:lnSpc>
          </a:pPr>
          <a:endParaRPr lang="en-ZA" sz="1800" b="1" dirty="0">
            <a:solidFill>
              <a:schemeClr val="tx1"/>
            </a:solidFill>
            <a:latin typeface="Arial Narrow" panose="020B0606020202030204" pitchFamily="34" charset="0"/>
          </a:endParaRPr>
        </a:p>
      </dgm:t>
    </dgm:pt>
    <dgm:pt modelId="{ACBD3C7C-BD5C-465C-AEDD-D81D48FDD35D}" type="parTrans" cxnId="{DAB0A367-7279-4109-A6E3-A7B1DFDC35FF}">
      <dgm:prSet/>
      <dgm:spPr/>
      <dgm:t>
        <a:bodyPr/>
        <a:lstStyle/>
        <a:p>
          <a:endParaRPr lang="en-ZA">
            <a:solidFill>
              <a:schemeClr val="tx1"/>
            </a:solidFill>
            <a:latin typeface="Arial Narrow" panose="020B0606020202030204" pitchFamily="34" charset="0"/>
          </a:endParaRPr>
        </a:p>
      </dgm:t>
    </dgm:pt>
    <dgm:pt modelId="{F14C1EA6-4186-4137-AD4B-FE9B84FD54F0}" type="sibTrans" cxnId="{DAB0A367-7279-4109-A6E3-A7B1DFDC35FF}">
      <dgm:prSet/>
      <dgm:spPr/>
      <dgm:t>
        <a:bodyPr/>
        <a:lstStyle/>
        <a:p>
          <a:endParaRPr lang="en-ZA">
            <a:solidFill>
              <a:schemeClr val="tx1"/>
            </a:solidFill>
            <a:latin typeface="Arial Narrow" panose="020B0606020202030204" pitchFamily="34" charset="0"/>
          </a:endParaRPr>
        </a:p>
      </dgm:t>
    </dgm:pt>
    <dgm:pt modelId="{DEAA43A9-CB2A-44A7-A885-53AF36FD9399}">
      <dgm:prSet phldrT="[Text]" custT="1"/>
      <dgm:spPr/>
      <dgm:t>
        <a:bodyPr/>
        <a:lstStyle/>
        <a:p>
          <a:pPr algn="just"/>
          <a:r>
            <a:rPr lang="en-ZA" sz="1800" dirty="0" smtClean="0">
              <a:solidFill>
                <a:schemeClr val="tx1"/>
              </a:solidFill>
              <a:latin typeface="Arial Narrow" panose="020B0606020202030204" pitchFamily="34" charset="0"/>
              <a:cs typeface="Arial" panose="020B0604020202020204" pitchFamily="34" charset="0"/>
            </a:rPr>
            <a:t>-</a:t>
          </a:r>
          <a:r>
            <a:rPr lang="en-ZA" sz="1800" dirty="0" err="1" smtClean="0">
              <a:solidFill>
                <a:schemeClr val="tx1"/>
              </a:solidFill>
              <a:latin typeface="Arial Narrow" panose="020B0606020202030204" pitchFamily="34" charset="0"/>
              <a:cs typeface="Arial" panose="020B0604020202020204" pitchFamily="34" charset="0"/>
            </a:rPr>
            <a:t>Lephalale</a:t>
          </a:r>
          <a:r>
            <a:rPr lang="en-ZA" sz="1800" dirty="0" smtClean="0">
              <a:solidFill>
                <a:schemeClr val="tx1"/>
              </a:solidFill>
              <a:latin typeface="Arial Narrow" panose="020B0606020202030204" pitchFamily="34" charset="0"/>
              <a:cs typeface="Arial" panose="020B0604020202020204" pitchFamily="34" charset="0"/>
            </a:rPr>
            <a:t> Bulk Electricity Infrastructure – Construction underway</a:t>
          </a:r>
        </a:p>
        <a:p>
          <a:pPr algn="just"/>
          <a:r>
            <a:rPr lang="en-ZA" sz="1800" dirty="0" smtClean="0">
              <a:solidFill>
                <a:schemeClr val="tx1"/>
              </a:solidFill>
              <a:latin typeface="Arial Narrow" panose="020B0606020202030204" pitchFamily="34" charset="0"/>
              <a:cs typeface="Arial" panose="020B0604020202020204" pitchFamily="34" charset="0"/>
            </a:rPr>
            <a:t>-Bulk Connector Services – Construction underway</a:t>
          </a:r>
        </a:p>
        <a:p>
          <a:pPr algn="just"/>
          <a:r>
            <a:rPr lang="en-ZA" sz="1800" dirty="0" smtClean="0">
              <a:solidFill>
                <a:schemeClr val="tx1"/>
              </a:solidFill>
              <a:latin typeface="Arial Narrow" panose="020B0606020202030204" pitchFamily="34" charset="0"/>
              <a:cs typeface="Arial" panose="020B0604020202020204" pitchFamily="34" charset="0"/>
            </a:rPr>
            <a:t>-Installation of Internal Engineering Services</a:t>
          </a:r>
          <a:endParaRPr lang="en-ZA" sz="1800" dirty="0" smtClean="0">
            <a:solidFill>
              <a:schemeClr val="tx1"/>
            </a:solidFill>
            <a:latin typeface="Arial Narrow" panose="020B0606020202030204" pitchFamily="34" charset="0"/>
          </a:endParaRPr>
        </a:p>
        <a:p>
          <a:pPr algn="just"/>
          <a:r>
            <a:rPr lang="en-ZA" sz="1800" dirty="0" smtClean="0">
              <a:solidFill>
                <a:schemeClr val="tx1"/>
              </a:solidFill>
              <a:latin typeface="Arial Narrow" panose="020B0606020202030204" pitchFamily="34" charset="0"/>
            </a:rPr>
            <a:t> </a:t>
          </a:r>
          <a:endParaRPr lang="en-ZA" sz="1800" dirty="0">
            <a:solidFill>
              <a:schemeClr val="tx1"/>
            </a:solidFill>
            <a:latin typeface="Arial Narrow" panose="020B0606020202030204" pitchFamily="34" charset="0"/>
          </a:endParaRPr>
        </a:p>
      </dgm:t>
    </dgm:pt>
    <dgm:pt modelId="{24C2E5CE-6F08-4066-81F3-56642AD360B6}" type="parTrans" cxnId="{1A2F5823-9965-490D-B9C4-80EE009C3EA1}">
      <dgm:prSet/>
      <dgm:spPr/>
      <dgm:t>
        <a:bodyPr/>
        <a:lstStyle/>
        <a:p>
          <a:endParaRPr lang="en-ZA">
            <a:solidFill>
              <a:schemeClr val="tx1"/>
            </a:solidFill>
            <a:latin typeface="Arial Narrow" panose="020B0606020202030204" pitchFamily="34" charset="0"/>
          </a:endParaRPr>
        </a:p>
      </dgm:t>
    </dgm:pt>
    <dgm:pt modelId="{67A8C312-58E7-474E-979E-ECA82591FF48}" type="sibTrans" cxnId="{1A2F5823-9965-490D-B9C4-80EE009C3EA1}">
      <dgm:prSet/>
      <dgm:spPr/>
      <dgm:t>
        <a:bodyPr/>
        <a:lstStyle/>
        <a:p>
          <a:endParaRPr lang="en-ZA">
            <a:solidFill>
              <a:schemeClr val="tx1"/>
            </a:solidFill>
            <a:latin typeface="Arial Narrow" panose="020B0606020202030204" pitchFamily="34" charset="0"/>
          </a:endParaRPr>
        </a:p>
      </dgm:t>
    </dgm:pt>
    <dgm:pt modelId="{53B05A19-F613-4EFE-92E0-C90FD78F2C25}">
      <dgm:prSet phldrT="[Text]" custT="1"/>
      <dgm:spPr/>
      <dgm:t>
        <a:bodyPr/>
        <a:lstStyle/>
        <a:p>
          <a:pPr algn="just"/>
          <a:r>
            <a:rPr lang="en-ZA" sz="1800" dirty="0" smtClean="0">
              <a:solidFill>
                <a:schemeClr val="tx1"/>
              </a:solidFill>
              <a:latin typeface="Arial Narrow" panose="020B0606020202030204" pitchFamily="34" charset="0"/>
              <a:cs typeface="Arial" panose="020B0604020202020204" pitchFamily="34" charset="0"/>
            </a:rPr>
            <a:t>-Detail planning underway for </a:t>
          </a:r>
          <a:r>
            <a:rPr lang="en-ZA" sz="1800" b="1" dirty="0" smtClean="0">
              <a:solidFill>
                <a:schemeClr val="tx1"/>
              </a:solidFill>
              <a:latin typeface="Arial Narrow" panose="020B0606020202030204" pitchFamily="34" charset="0"/>
              <a:cs typeface="Arial" panose="020B0604020202020204" pitchFamily="34" charset="0"/>
            </a:rPr>
            <a:t>806 </a:t>
          </a:r>
          <a:r>
            <a:rPr lang="en-ZA" sz="1800" dirty="0" smtClean="0">
              <a:solidFill>
                <a:schemeClr val="tx1"/>
              </a:solidFill>
              <a:latin typeface="Arial Narrow" panose="020B0606020202030204" pitchFamily="34" charset="0"/>
              <a:cs typeface="Arial" panose="020B0604020202020204" pitchFamily="34" charset="0"/>
            </a:rPr>
            <a:t>mixed units in </a:t>
          </a:r>
          <a:r>
            <a:rPr lang="en-ZA" sz="1800" dirty="0" err="1" smtClean="0">
              <a:solidFill>
                <a:schemeClr val="tx1"/>
              </a:solidFill>
              <a:latin typeface="Arial Narrow" panose="020B0606020202030204" pitchFamily="34" charset="0"/>
              <a:cs typeface="Arial" panose="020B0604020202020204" pitchFamily="34" charset="0"/>
            </a:rPr>
            <a:t>Tubatse</a:t>
          </a:r>
          <a:r>
            <a:rPr lang="en-ZA" sz="1800" dirty="0" smtClean="0">
              <a:solidFill>
                <a:schemeClr val="tx1"/>
              </a:solidFill>
              <a:latin typeface="Arial Narrow" panose="020B0606020202030204" pitchFamily="34" charset="0"/>
              <a:cs typeface="Arial" panose="020B0604020202020204" pitchFamily="34" charset="0"/>
            </a:rPr>
            <a:t> (GTLM)</a:t>
          </a:r>
        </a:p>
        <a:p>
          <a:pPr algn="just"/>
          <a:r>
            <a:rPr lang="en-ZA" sz="1800" dirty="0" smtClean="0">
              <a:solidFill>
                <a:schemeClr val="tx1"/>
              </a:solidFill>
              <a:latin typeface="Arial Narrow" panose="020B0606020202030204" pitchFamily="34" charset="0"/>
              <a:cs typeface="Arial" panose="020B0604020202020204" pitchFamily="34" charset="0"/>
            </a:rPr>
            <a:t>-Detail Planning/amendment underway for </a:t>
          </a:r>
          <a:r>
            <a:rPr lang="en-ZA" sz="1800" dirty="0" err="1" smtClean="0">
              <a:solidFill>
                <a:schemeClr val="tx1"/>
              </a:solidFill>
              <a:latin typeface="Arial Narrow" panose="020B0606020202030204" pitchFamily="34" charset="0"/>
              <a:cs typeface="Arial" panose="020B0604020202020204" pitchFamily="34" charset="0"/>
            </a:rPr>
            <a:t>Lephalale</a:t>
          </a:r>
          <a:r>
            <a:rPr lang="en-ZA" sz="1800" dirty="0" smtClean="0">
              <a:solidFill>
                <a:schemeClr val="tx1"/>
              </a:solidFill>
              <a:latin typeface="Arial Narrow" panose="020B0606020202030204" pitchFamily="34" charset="0"/>
              <a:cs typeface="Arial" panose="020B0604020202020204" pitchFamily="34" charset="0"/>
            </a:rPr>
            <a:t> </a:t>
          </a:r>
          <a:r>
            <a:rPr lang="en-ZA" sz="1800" dirty="0" err="1" smtClean="0">
              <a:solidFill>
                <a:schemeClr val="tx1"/>
              </a:solidFill>
              <a:latin typeface="Arial Narrow" panose="020B0606020202030204" pitchFamily="34" charset="0"/>
              <a:cs typeface="Arial" panose="020B0604020202020204" pitchFamily="34" charset="0"/>
            </a:rPr>
            <a:t>Altoostyd</a:t>
          </a:r>
          <a:r>
            <a:rPr lang="en-ZA" sz="1800" dirty="0" smtClean="0">
              <a:solidFill>
                <a:schemeClr val="tx1"/>
              </a:solidFill>
              <a:latin typeface="Arial Narrow" panose="020B0606020202030204" pitchFamily="34" charset="0"/>
              <a:cs typeface="Arial" panose="020B0604020202020204" pitchFamily="34" charset="0"/>
            </a:rPr>
            <a:t> (</a:t>
          </a:r>
          <a:r>
            <a:rPr lang="en-ZA" sz="1800" b="1" dirty="0" smtClean="0">
              <a:solidFill>
                <a:schemeClr val="tx1"/>
              </a:solidFill>
              <a:latin typeface="Arial Narrow" panose="020B0606020202030204" pitchFamily="34" charset="0"/>
              <a:cs typeface="Arial" panose="020B0604020202020204" pitchFamily="34" charset="0"/>
            </a:rPr>
            <a:t>5,000</a:t>
          </a:r>
          <a:r>
            <a:rPr lang="en-ZA" sz="1800" dirty="0" smtClean="0">
              <a:solidFill>
                <a:schemeClr val="tx1"/>
              </a:solidFill>
              <a:latin typeface="Arial Narrow" panose="020B0606020202030204" pitchFamily="34" charset="0"/>
              <a:cs typeface="Arial" panose="020B0604020202020204" pitchFamily="34" charset="0"/>
            </a:rPr>
            <a:t> units)</a:t>
          </a:r>
        </a:p>
        <a:p>
          <a:pPr algn="just"/>
          <a:r>
            <a:rPr lang="en-ZA" sz="1800" dirty="0" smtClean="0">
              <a:solidFill>
                <a:schemeClr val="tx1"/>
              </a:solidFill>
              <a:latin typeface="Arial Narrow" panose="020B0606020202030204" pitchFamily="34" charset="0"/>
              <a:cs typeface="Arial" panose="020B0604020202020204" pitchFamily="34" charset="0"/>
            </a:rPr>
            <a:t>-Proposed detail planning/upgrading for </a:t>
          </a:r>
          <a:r>
            <a:rPr lang="en-ZA" sz="1800" dirty="0" err="1" smtClean="0">
              <a:solidFill>
                <a:schemeClr val="tx1"/>
              </a:solidFill>
              <a:latin typeface="Arial Narrow" panose="020B0606020202030204" pitchFamily="34" charset="0"/>
              <a:cs typeface="Arial" panose="020B0604020202020204" pitchFamily="34" charset="0"/>
            </a:rPr>
            <a:t>Mamojela</a:t>
          </a:r>
          <a:r>
            <a:rPr lang="en-ZA" sz="1800" dirty="0" smtClean="0">
              <a:solidFill>
                <a:schemeClr val="tx1"/>
              </a:solidFill>
              <a:latin typeface="Arial Narrow" panose="020B0606020202030204" pitchFamily="34" charset="0"/>
              <a:cs typeface="Arial" panose="020B0604020202020204" pitchFamily="34" charset="0"/>
            </a:rPr>
            <a:t> Park (</a:t>
          </a:r>
          <a:r>
            <a:rPr lang="en-ZA" sz="1800" b="1" dirty="0" smtClean="0">
              <a:solidFill>
                <a:schemeClr val="tx1"/>
              </a:solidFill>
              <a:latin typeface="Arial Narrow" panose="020B0606020202030204" pitchFamily="34" charset="0"/>
              <a:cs typeface="Arial" panose="020B0604020202020204" pitchFamily="34" charset="0"/>
            </a:rPr>
            <a:t>652</a:t>
          </a:r>
          <a:r>
            <a:rPr lang="en-ZA" sz="1800" dirty="0" smtClean="0">
              <a:solidFill>
                <a:schemeClr val="tx1"/>
              </a:solidFill>
              <a:latin typeface="Arial Narrow" panose="020B0606020202030204" pitchFamily="34" charset="0"/>
              <a:cs typeface="Arial" panose="020B0604020202020204" pitchFamily="34" charset="0"/>
            </a:rPr>
            <a:t> units </a:t>
          </a:r>
          <a:r>
            <a:rPr lang="en-ZA" sz="1800" dirty="0" err="1" smtClean="0">
              <a:solidFill>
                <a:schemeClr val="tx1"/>
              </a:solidFill>
              <a:latin typeface="Arial Narrow" panose="020B0606020202030204" pitchFamily="34" charset="0"/>
              <a:cs typeface="Arial" panose="020B0604020202020204" pitchFamily="34" charset="0"/>
            </a:rPr>
            <a:t>Lephalale</a:t>
          </a:r>
          <a:r>
            <a:rPr lang="en-ZA" sz="1800" dirty="0" smtClean="0">
              <a:solidFill>
                <a:schemeClr val="tx1"/>
              </a:solidFill>
              <a:latin typeface="Arial Narrow" panose="020B0606020202030204" pitchFamily="34" charset="0"/>
              <a:cs typeface="Arial" panose="020B0604020202020204" pitchFamily="34" charset="0"/>
            </a:rPr>
            <a:t>)</a:t>
          </a:r>
          <a:endParaRPr lang="en-ZA" sz="1800" dirty="0">
            <a:solidFill>
              <a:schemeClr val="tx1"/>
            </a:solidFill>
            <a:latin typeface="Arial Narrow" panose="020B0606020202030204" pitchFamily="34" charset="0"/>
          </a:endParaRPr>
        </a:p>
      </dgm:t>
    </dgm:pt>
    <dgm:pt modelId="{DC5A844D-4FC3-4085-9F9B-4251E53B528C}" type="parTrans" cxnId="{86EE3D21-D47D-4AC1-A41F-A20975CCF85A}">
      <dgm:prSet/>
      <dgm:spPr/>
      <dgm:t>
        <a:bodyPr/>
        <a:lstStyle/>
        <a:p>
          <a:endParaRPr lang="en-ZA">
            <a:solidFill>
              <a:schemeClr val="tx1"/>
            </a:solidFill>
            <a:latin typeface="Arial Narrow" panose="020B0606020202030204" pitchFamily="34" charset="0"/>
          </a:endParaRPr>
        </a:p>
      </dgm:t>
    </dgm:pt>
    <dgm:pt modelId="{857488B8-3089-4A0F-B542-D7F7F9D86938}" type="sibTrans" cxnId="{86EE3D21-D47D-4AC1-A41F-A20975CCF85A}">
      <dgm:prSet/>
      <dgm:spPr/>
      <dgm:t>
        <a:bodyPr/>
        <a:lstStyle/>
        <a:p>
          <a:endParaRPr lang="en-ZA">
            <a:solidFill>
              <a:schemeClr val="tx1"/>
            </a:solidFill>
            <a:latin typeface="Arial Narrow" panose="020B0606020202030204" pitchFamily="34" charset="0"/>
          </a:endParaRPr>
        </a:p>
      </dgm:t>
    </dgm:pt>
    <dgm:pt modelId="{E034AFEA-03EA-4553-AD1C-566EEDD816D5}">
      <dgm:prSet phldrT="[Text]" custT="1"/>
      <dgm:spPr/>
      <dgm:t>
        <a:bodyPr/>
        <a:lstStyle/>
        <a:p>
          <a:pPr algn="just"/>
          <a:r>
            <a:rPr lang="en-ZA" sz="1800" dirty="0" smtClean="0">
              <a:solidFill>
                <a:schemeClr val="tx1"/>
              </a:solidFill>
              <a:latin typeface="Arial Narrow" panose="020B0606020202030204" pitchFamily="34" charset="0"/>
            </a:rPr>
            <a:t>-</a:t>
          </a:r>
          <a:r>
            <a:rPr lang="en-ZA" sz="1800" dirty="0" smtClean="0">
              <a:solidFill>
                <a:schemeClr val="tx1"/>
              </a:solidFill>
              <a:latin typeface="Arial Narrow" panose="020B0606020202030204" pitchFamily="34" charset="0"/>
              <a:cs typeface="Arial" panose="020B0604020202020204" pitchFamily="34" charset="0"/>
            </a:rPr>
            <a:t>Proposed detailed planning/upgrading for </a:t>
          </a:r>
          <a:r>
            <a:rPr lang="en-ZA" sz="1800" dirty="0" err="1" smtClean="0">
              <a:solidFill>
                <a:schemeClr val="tx1"/>
              </a:solidFill>
              <a:latin typeface="Arial Narrow" panose="020B0606020202030204" pitchFamily="34" charset="0"/>
              <a:cs typeface="Arial" panose="020B0604020202020204" pitchFamily="34" charset="0"/>
            </a:rPr>
            <a:t>Skierlek</a:t>
          </a:r>
          <a:r>
            <a:rPr lang="en-ZA" sz="1800" dirty="0" smtClean="0">
              <a:solidFill>
                <a:schemeClr val="tx1"/>
              </a:solidFill>
              <a:latin typeface="Arial Narrow" panose="020B0606020202030204" pitchFamily="34" charset="0"/>
              <a:cs typeface="Arial" panose="020B0604020202020204" pitchFamily="34" charset="0"/>
            </a:rPr>
            <a:t> Informal settlement over </a:t>
          </a:r>
          <a:r>
            <a:rPr lang="en-ZA" sz="1800" b="1" dirty="0" smtClean="0">
              <a:solidFill>
                <a:schemeClr val="tx1"/>
              </a:solidFill>
              <a:latin typeface="Arial Narrow" panose="020B0606020202030204" pitchFamily="34" charset="0"/>
              <a:cs typeface="Arial" panose="020B0604020202020204" pitchFamily="34" charset="0"/>
            </a:rPr>
            <a:t>500</a:t>
          </a:r>
          <a:r>
            <a:rPr lang="en-ZA" sz="1800" dirty="0" smtClean="0">
              <a:solidFill>
                <a:schemeClr val="tx1"/>
              </a:solidFill>
              <a:latin typeface="Arial Narrow" panose="020B0606020202030204" pitchFamily="34" charset="0"/>
              <a:cs typeface="Arial" panose="020B0604020202020204" pitchFamily="34" charset="0"/>
            </a:rPr>
            <a:t> units (</a:t>
          </a:r>
          <a:r>
            <a:rPr lang="en-ZA" sz="1800" dirty="0" err="1" smtClean="0">
              <a:solidFill>
                <a:schemeClr val="tx1"/>
              </a:solidFill>
              <a:latin typeface="Arial Narrow" panose="020B0606020202030204" pitchFamily="34" charset="0"/>
              <a:cs typeface="Arial" panose="020B0604020202020204" pitchFamily="34" charset="0"/>
            </a:rPr>
            <a:t>Thabazimbi</a:t>
          </a:r>
          <a:r>
            <a:rPr lang="en-ZA" sz="1800" dirty="0" smtClean="0">
              <a:solidFill>
                <a:schemeClr val="tx1"/>
              </a:solidFill>
              <a:latin typeface="Arial Narrow" panose="020B0606020202030204" pitchFamily="34" charset="0"/>
              <a:cs typeface="Arial" panose="020B0604020202020204" pitchFamily="34" charset="0"/>
            </a:rPr>
            <a:t>)</a:t>
          </a:r>
        </a:p>
        <a:p>
          <a:pPr algn="just"/>
          <a:r>
            <a:rPr lang="en-ZA" sz="1800" dirty="0" smtClean="0">
              <a:solidFill>
                <a:schemeClr val="tx1"/>
              </a:solidFill>
              <a:latin typeface="Arial Narrow" panose="020B0606020202030204" pitchFamily="34" charset="0"/>
              <a:cs typeface="Arial" panose="020B0604020202020204" pitchFamily="34" charset="0"/>
            </a:rPr>
            <a:t>-Detail Planning underway for </a:t>
          </a:r>
          <a:r>
            <a:rPr lang="en-ZA" sz="1800" dirty="0" err="1" smtClean="0">
              <a:solidFill>
                <a:schemeClr val="tx1"/>
              </a:solidFill>
              <a:latin typeface="Arial Narrow" panose="020B0606020202030204" pitchFamily="34" charset="0"/>
              <a:cs typeface="Arial" panose="020B0604020202020204" pitchFamily="34" charset="0"/>
            </a:rPr>
            <a:t>Motetema</a:t>
          </a:r>
          <a:r>
            <a:rPr lang="en-ZA" sz="1800" dirty="0" smtClean="0">
              <a:solidFill>
                <a:schemeClr val="tx1"/>
              </a:solidFill>
              <a:latin typeface="Arial Narrow" panose="020B0606020202030204" pitchFamily="34" charset="0"/>
              <a:cs typeface="Arial" panose="020B0604020202020204" pitchFamily="34" charset="0"/>
            </a:rPr>
            <a:t> for over </a:t>
          </a:r>
          <a:r>
            <a:rPr lang="en-ZA" sz="1800" b="1" dirty="0" smtClean="0">
              <a:solidFill>
                <a:schemeClr val="tx1"/>
              </a:solidFill>
              <a:latin typeface="Arial Narrow" panose="020B0606020202030204" pitchFamily="34" charset="0"/>
              <a:cs typeface="Arial" panose="020B0604020202020204" pitchFamily="34" charset="0"/>
            </a:rPr>
            <a:t>350 </a:t>
          </a:r>
          <a:r>
            <a:rPr lang="en-ZA" sz="1800" dirty="0" smtClean="0">
              <a:solidFill>
                <a:schemeClr val="tx1"/>
              </a:solidFill>
              <a:latin typeface="Arial Narrow" panose="020B0606020202030204" pitchFamily="34" charset="0"/>
              <a:cs typeface="Arial" panose="020B0604020202020204" pitchFamily="34" charset="0"/>
            </a:rPr>
            <a:t>units (Elias </a:t>
          </a:r>
          <a:r>
            <a:rPr lang="en-ZA" sz="1800" dirty="0" err="1" smtClean="0">
              <a:solidFill>
                <a:schemeClr val="tx1"/>
              </a:solidFill>
              <a:latin typeface="Arial Narrow" panose="020B0606020202030204" pitchFamily="34" charset="0"/>
              <a:cs typeface="Arial" panose="020B0604020202020204" pitchFamily="34" charset="0"/>
            </a:rPr>
            <a:t>Motsoaledi</a:t>
          </a:r>
          <a:r>
            <a:rPr lang="en-ZA" sz="1800" dirty="0" smtClean="0">
              <a:solidFill>
                <a:schemeClr val="tx1"/>
              </a:solidFill>
              <a:latin typeface="Arial Narrow" panose="020B0606020202030204" pitchFamily="34" charset="0"/>
              <a:cs typeface="Arial" panose="020B0604020202020204" pitchFamily="34" charset="0"/>
            </a:rPr>
            <a:t>)</a:t>
          </a:r>
        </a:p>
        <a:p>
          <a:pPr algn="just"/>
          <a:r>
            <a:rPr lang="en-ZA" sz="1800" dirty="0" smtClean="0">
              <a:solidFill>
                <a:schemeClr val="tx1"/>
              </a:solidFill>
              <a:latin typeface="Arial Narrow" panose="020B0606020202030204" pitchFamily="34" charset="0"/>
              <a:cs typeface="Arial" panose="020B0604020202020204" pitchFamily="34" charset="0"/>
            </a:rPr>
            <a:t>-Proposed detail planning/upgrading underway for </a:t>
          </a:r>
          <a:r>
            <a:rPr lang="en-ZA" sz="1800" dirty="0" err="1" smtClean="0">
              <a:solidFill>
                <a:schemeClr val="tx1"/>
              </a:solidFill>
              <a:latin typeface="Arial Narrow" panose="020B0606020202030204" pitchFamily="34" charset="0"/>
              <a:cs typeface="Arial" panose="020B0604020202020204" pitchFamily="34" charset="0"/>
            </a:rPr>
            <a:t>Marapong</a:t>
          </a:r>
          <a:r>
            <a:rPr lang="en-ZA" sz="1800" dirty="0" smtClean="0">
              <a:solidFill>
                <a:schemeClr val="tx1"/>
              </a:solidFill>
              <a:latin typeface="Arial Narrow" panose="020B0606020202030204" pitchFamily="34" charset="0"/>
              <a:cs typeface="Arial" panose="020B0604020202020204" pitchFamily="34" charset="0"/>
            </a:rPr>
            <a:t> Ext 3 over </a:t>
          </a:r>
          <a:r>
            <a:rPr lang="en-ZA" sz="1800" b="1" dirty="0" smtClean="0">
              <a:solidFill>
                <a:schemeClr val="tx1"/>
              </a:solidFill>
              <a:latin typeface="Arial Narrow" panose="020B0606020202030204" pitchFamily="34" charset="0"/>
              <a:cs typeface="Arial" panose="020B0604020202020204" pitchFamily="34" charset="0"/>
            </a:rPr>
            <a:t>300</a:t>
          </a:r>
          <a:r>
            <a:rPr lang="en-ZA" sz="1800" dirty="0" smtClean="0">
              <a:solidFill>
                <a:schemeClr val="tx1"/>
              </a:solidFill>
              <a:latin typeface="Arial Narrow" panose="020B0606020202030204" pitchFamily="34" charset="0"/>
              <a:cs typeface="Arial" panose="020B0604020202020204" pitchFamily="34" charset="0"/>
            </a:rPr>
            <a:t> units (</a:t>
          </a:r>
          <a:r>
            <a:rPr lang="en-ZA" sz="1800" dirty="0" err="1" smtClean="0">
              <a:solidFill>
                <a:schemeClr val="tx1"/>
              </a:solidFill>
              <a:latin typeface="Arial Narrow" panose="020B0606020202030204" pitchFamily="34" charset="0"/>
              <a:cs typeface="Arial" panose="020B0604020202020204" pitchFamily="34" charset="0"/>
            </a:rPr>
            <a:t>Lephalale</a:t>
          </a:r>
          <a:r>
            <a:rPr lang="en-ZA" sz="1800" dirty="0" smtClean="0">
              <a:solidFill>
                <a:schemeClr val="tx1"/>
              </a:solidFill>
              <a:latin typeface="Arial Narrow" panose="020B0606020202030204" pitchFamily="34" charset="0"/>
              <a:cs typeface="Arial" panose="020B0604020202020204" pitchFamily="34" charset="0"/>
            </a:rPr>
            <a:t>)</a:t>
          </a:r>
          <a:endParaRPr lang="en-ZA" sz="1800" dirty="0">
            <a:solidFill>
              <a:schemeClr val="tx1"/>
            </a:solidFill>
            <a:latin typeface="Arial Narrow" panose="020B0606020202030204" pitchFamily="34" charset="0"/>
          </a:endParaRPr>
        </a:p>
      </dgm:t>
    </dgm:pt>
    <dgm:pt modelId="{D55C3D76-6C76-417A-97FC-039194080402}" type="parTrans" cxnId="{C9C33A12-B135-4C8C-9049-7858943763DD}">
      <dgm:prSet/>
      <dgm:spPr/>
      <dgm:t>
        <a:bodyPr/>
        <a:lstStyle/>
        <a:p>
          <a:endParaRPr lang="en-ZA">
            <a:solidFill>
              <a:schemeClr val="tx1"/>
            </a:solidFill>
            <a:latin typeface="Arial Narrow" panose="020B0606020202030204" pitchFamily="34" charset="0"/>
          </a:endParaRPr>
        </a:p>
      </dgm:t>
    </dgm:pt>
    <dgm:pt modelId="{52644E0E-9558-47ED-99C3-613C6AAD8E56}" type="sibTrans" cxnId="{C9C33A12-B135-4C8C-9049-7858943763DD}">
      <dgm:prSet/>
      <dgm:spPr/>
      <dgm:t>
        <a:bodyPr/>
        <a:lstStyle/>
        <a:p>
          <a:endParaRPr lang="en-ZA">
            <a:solidFill>
              <a:schemeClr val="tx1"/>
            </a:solidFill>
            <a:latin typeface="Arial Narrow" panose="020B0606020202030204" pitchFamily="34" charset="0"/>
          </a:endParaRPr>
        </a:p>
      </dgm:t>
    </dgm:pt>
    <dgm:pt modelId="{1C79D081-D8D1-47A1-8407-8975FBB32FCF}" type="pres">
      <dgm:prSet presAssocID="{9C0C89D3-9FCB-4501-B5B3-AAB236C29BDD}" presName="vert0" presStyleCnt="0">
        <dgm:presLayoutVars>
          <dgm:dir/>
          <dgm:animOne val="branch"/>
          <dgm:animLvl val="lvl"/>
        </dgm:presLayoutVars>
      </dgm:prSet>
      <dgm:spPr/>
      <dgm:t>
        <a:bodyPr/>
        <a:lstStyle/>
        <a:p>
          <a:endParaRPr lang="en-ZA"/>
        </a:p>
      </dgm:t>
    </dgm:pt>
    <dgm:pt modelId="{0636DFEC-4186-47D9-997D-C79156F8B581}" type="pres">
      <dgm:prSet presAssocID="{E09F704F-FEB5-43C2-8DC0-45160DC07541}" presName="thickLine" presStyleLbl="alignNode1" presStyleIdx="0" presStyleCnt="1"/>
      <dgm:spPr/>
    </dgm:pt>
    <dgm:pt modelId="{A94FC912-EF6A-47C9-A5E7-4366F1816CAF}" type="pres">
      <dgm:prSet presAssocID="{E09F704F-FEB5-43C2-8DC0-45160DC07541}" presName="horz1" presStyleCnt="0"/>
      <dgm:spPr/>
    </dgm:pt>
    <dgm:pt modelId="{4F41B4B0-B381-4B65-9324-F9D03C78C03C}" type="pres">
      <dgm:prSet presAssocID="{E09F704F-FEB5-43C2-8DC0-45160DC07541}" presName="tx1" presStyleLbl="revTx" presStyleIdx="0" presStyleCnt="4"/>
      <dgm:spPr/>
      <dgm:t>
        <a:bodyPr/>
        <a:lstStyle/>
        <a:p>
          <a:endParaRPr lang="en-ZA"/>
        </a:p>
      </dgm:t>
    </dgm:pt>
    <dgm:pt modelId="{4ED89386-C818-40A8-A72D-4DBC3581DE5A}" type="pres">
      <dgm:prSet presAssocID="{E09F704F-FEB5-43C2-8DC0-45160DC07541}" presName="vert1" presStyleCnt="0"/>
      <dgm:spPr/>
    </dgm:pt>
    <dgm:pt modelId="{964AD8F3-6FBF-4EC1-ADE3-B4A214FA0002}" type="pres">
      <dgm:prSet presAssocID="{DEAA43A9-CB2A-44A7-A885-53AF36FD9399}" presName="vertSpace2a" presStyleCnt="0"/>
      <dgm:spPr/>
    </dgm:pt>
    <dgm:pt modelId="{B8F5F9DD-6187-4C8A-96EF-FC04B07CFD0E}" type="pres">
      <dgm:prSet presAssocID="{DEAA43A9-CB2A-44A7-A885-53AF36FD9399}" presName="horz2" presStyleCnt="0"/>
      <dgm:spPr/>
    </dgm:pt>
    <dgm:pt modelId="{F69E680F-680C-484F-BE43-4E17D45CCF86}" type="pres">
      <dgm:prSet presAssocID="{DEAA43A9-CB2A-44A7-A885-53AF36FD9399}" presName="horzSpace2" presStyleCnt="0"/>
      <dgm:spPr/>
    </dgm:pt>
    <dgm:pt modelId="{9611E7A2-4074-4AA0-8F56-D4F6FB92DEFF}" type="pres">
      <dgm:prSet presAssocID="{DEAA43A9-CB2A-44A7-A885-53AF36FD9399}" presName="tx2" presStyleLbl="revTx" presStyleIdx="1" presStyleCnt="4" custScaleY="93173"/>
      <dgm:spPr/>
      <dgm:t>
        <a:bodyPr/>
        <a:lstStyle/>
        <a:p>
          <a:endParaRPr lang="en-ZA"/>
        </a:p>
      </dgm:t>
    </dgm:pt>
    <dgm:pt modelId="{BD688325-3096-4F95-9CA4-D5BED7B90022}" type="pres">
      <dgm:prSet presAssocID="{DEAA43A9-CB2A-44A7-A885-53AF36FD9399}" presName="vert2" presStyleCnt="0"/>
      <dgm:spPr/>
    </dgm:pt>
    <dgm:pt modelId="{6A35BE10-4430-489B-8A72-3C70F9EE8246}" type="pres">
      <dgm:prSet presAssocID="{DEAA43A9-CB2A-44A7-A885-53AF36FD9399}" presName="thinLine2b" presStyleLbl="callout" presStyleIdx="0" presStyleCnt="3"/>
      <dgm:spPr/>
    </dgm:pt>
    <dgm:pt modelId="{DA452F03-39DB-4102-8805-3D253E239EA1}" type="pres">
      <dgm:prSet presAssocID="{DEAA43A9-CB2A-44A7-A885-53AF36FD9399}" presName="vertSpace2b" presStyleCnt="0"/>
      <dgm:spPr/>
    </dgm:pt>
    <dgm:pt modelId="{BE15A0E9-0302-48C0-ACCE-76B56B13EC83}" type="pres">
      <dgm:prSet presAssocID="{53B05A19-F613-4EFE-92E0-C90FD78F2C25}" presName="horz2" presStyleCnt="0"/>
      <dgm:spPr/>
    </dgm:pt>
    <dgm:pt modelId="{C0EF2DD0-B1EF-4EEB-AEBB-26EBB81D2CD7}" type="pres">
      <dgm:prSet presAssocID="{53B05A19-F613-4EFE-92E0-C90FD78F2C25}" presName="horzSpace2" presStyleCnt="0"/>
      <dgm:spPr/>
    </dgm:pt>
    <dgm:pt modelId="{32B7F657-E929-4600-B2C4-E25C31E5A6AE}" type="pres">
      <dgm:prSet presAssocID="{53B05A19-F613-4EFE-92E0-C90FD78F2C25}" presName="tx2" presStyleLbl="revTx" presStyleIdx="2" presStyleCnt="4" custScaleY="100786"/>
      <dgm:spPr/>
      <dgm:t>
        <a:bodyPr/>
        <a:lstStyle/>
        <a:p>
          <a:endParaRPr lang="en-ZA"/>
        </a:p>
      </dgm:t>
    </dgm:pt>
    <dgm:pt modelId="{398C7940-6645-476C-81E8-E13185345488}" type="pres">
      <dgm:prSet presAssocID="{53B05A19-F613-4EFE-92E0-C90FD78F2C25}" presName="vert2" presStyleCnt="0"/>
      <dgm:spPr/>
    </dgm:pt>
    <dgm:pt modelId="{9DF60D69-299F-43DE-9A8C-84F709CEC84F}" type="pres">
      <dgm:prSet presAssocID="{53B05A19-F613-4EFE-92E0-C90FD78F2C25}" presName="thinLine2b" presStyleLbl="callout" presStyleIdx="1" presStyleCnt="3"/>
      <dgm:spPr/>
    </dgm:pt>
    <dgm:pt modelId="{929C381C-5F04-49FF-8617-1F05C3558B7E}" type="pres">
      <dgm:prSet presAssocID="{53B05A19-F613-4EFE-92E0-C90FD78F2C25}" presName="vertSpace2b" presStyleCnt="0"/>
      <dgm:spPr/>
    </dgm:pt>
    <dgm:pt modelId="{732EB094-B801-45AD-8F65-5591712EB68C}" type="pres">
      <dgm:prSet presAssocID="{E034AFEA-03EA-4553-AD1C-566EEDD816D5}" presName="horz2" presStyleCnt="0"/>
      <dgm:spPr/>
    </dgm:pt>
    <dgm:pt modelId="{2C84E602-2C2B-4376-97FD-C4DEF3737EFD}" type="pres">
      <dgm:prSet presAssocID="{E034AFEA-03EA-4553-AD1C-566EEDD816D5}" presName="horzSpace2" presStyleCnt="0"/>
      <dgm:spPr/>
    </dgm:pt>
    <dgm:pt modelId="{FDEE29A6-C5F6-4F97-AAD0-730B6D791878}" type="pres">
      <dgm:prSet presAssocID="{E034AFEA-03EA-4553-AD1C-566EEDD816D5}" presName="tx2" presStyleLbl="revTx" presStyleIdx="3" presStyleCnt="4" custScaleY="141968"/>
      <dgm:spPr/>
      <dgm:t>
        <a:bodyPr/>
        <a:lstStyle/>
        <a:p>
          <a:endParaRPr lang="en-ZA"/>
        </a:p>
      </dgm:t>
    </dgm:pt>
    <dgm:pt modelId="{31743CB4-E833-419B-BB54-3E950C03A2AF}" type="pres">
      <dgm:prSet presAssocID="{E034AFEA-03EA-4553-AD1C-566EEDD816D5}" presName="vert2" presStyleCnt="0"/>
      <dgm:spPr/>
    </dgm:pt>
    <dgm:pt modelId="{641E143F-B39F-4D0D-A393-FC2D2B816A7C}" type="pres">
      <dgm:prSet presAssocID="{E034AFEA-03EA-4553-AD1C-566EEDD816D5}" presName="thinLine2b" presStyleLbl="callout" presStyleIdx="2" presStyleCnt="3"/>
      <dgm:spPr/>
    </dgm:pt>
    <dgm:pt modelId="{01E8F8F9-EF24-4E91-9A09-D52F63353DB7}" type="pres">
      <dgm:prSet presAssocID="{E034AFEA-03EA-4553-AD1C-566EEDD816D5}" presName="vertSpace2b" presStyleCnt="0"/>
      <dgm:spPr/>
    </dgm:pt>
  </dgm:ptLst>
  <dgm:cxnLst>
    <dgm:cxn modelId="{86EE3D21-D47D-4AC1-A41F-A20975CCF85A}" srcId="{E09F704F-FEB5-43C2-8DC0-45160DC07541}" destId="{53B05A19-F613-4EFE-92E0-C90FD78F2C25}" srcOrd="1" destOrd="0" parTransId="{DC5A844D-4FC3-4085-9F9B-4251E53B528C}" sibTransId="{857488B8-3089-4A0F-B542-D7F7F9D86938}"/>
    <dgm:cxn modelId="{1A2F5823-9965-490D-B9C4-80EE009C3EA1}" srcId="{E09F704F-FEB5-43C2-8DC0-45160DC07541}" destId="{DEAA43A9-CB2A-44A7-A885-53AF36FD9399}" srcOrd="0" destOrd="0" parTransId="{24C2E5CE-6F08-4066-81F3-56642AD360B6}" sibTransId="{67A8C312-58E7-474E-979E-ECA82591FF48}"/>
    <dgm:cxn modelId="{14CE2720-5ED6-4C8E-8145-AA63080DC3D5}" type="presOf" srcId="{E09F704F-FEB5-43C2-8DC0-45160DC07541}" destId="{4F41B4B0-B381-4B65-9324-F9D03C78C03C}" srcOrd="0" destOrd="0" presId="urn:microsoft.com/office/officeart/2008/layout/LinedList"/>
    <dgm:cxn modelId="{C9C33A12-B135-4C8C-9049-7858943763DD}" srcId="{E09F704F-FEB5-43C2-8DC0-45160DC07541}" destId="{E034AFEA-03EA-4553-AD1C-566EEDD816D5}" srcOrd="2" destOrd="0" parTransId="{D55C3D76-6C76-417A-97FC-039194080402}" sibTransId="{52644E0E-9558-47ED-99C3-613C6AAD8E56}"/>
    <dgm:cxn modelId="{FF47163D-C77E-45E8-9D78-CFE469FAF6B8}" type="presOf" srcId="{9C0C89D3-9FCB-4501-B5B3-AAB236C29BDD}" destId="{1C79D081-D8D1-47A1-8407-8975FBB32FCF}" srcOrd="0" destOrd="0" presId="urn:microsoft.com/office/officeart/2008/layout/LinedList"/>
    <dgm:cxn modelId="{DAB0A367-7279-4109-A6E3-A7B1DFDC35FF}" srcId="{9C0C89D3-9FCB-4501-B5B3-AAB236C29BDD}" destId="{E09F704F-FEB5-43C2-8DC0-45160DC07541}" srcOrd="0" destOrd="0" parTransId="{ACBD3C7C-BD5C-465C-AEDD-D81D48FDD35D}" sibTransId="{F14C1EA6-4186-4137-AD4B-FE9B84FD54F0}"/>
    <dgm:cxn modelId="{604D77D9-9FE2-4AB7-A73E-06B025A16C1C}" type="presOf" srcId="{E034AFEA-03EA-4553-AD1C-566EEDD816D5}" destId="{FDEE29A6-C5F6-4F97-AAD0-730B6D791878}" srcOrd="0" destOrd="0" presId="urn:microsoft.com/office/officeart/2008/layout/LinedList"/>
    <dgm:cxn modelId="{F06E8598-B2B6-4D74-970E-A2B8EB66F845}" type="presOf" srcId="{53B05A19-F613-4EFE-92E0-C90FD78F2C25}" destId="{32B7F657-E929-4600-B2C4-E25C31E5A6AE}" srcOrd="0" destOrd="0" presId="urn:microsoft.com/office/officeart/2008/layout/LinedList"/>
    <dgm:cxn modelId="{4D05042B-49C9-441A-B9B1-19427774CFAF}" type="presOf" srcId="{DEAA43A9-CB2A-44A7-A885-53AF36FD9399}" destId="{9611E7A2-4074-4AA0-8F56-D4F6FB92DEFF}" srcOrd="0" destOrd="0" presId="urn:microsoft.com/office/officeart/2008/layout/LinedList"/>
    <dgm:cxn modelId="{79ED1ABD-0A0D-4F01-8505-9CD8495D06B2}" type="presParOf" srcId="{1C79D081-D8D1-47A1-8407-8975FBB32FCF}" destId="{0636DFEC-4186-47D9-997D-C79156F8B581}" srcOrd="0" destOrd="0" presId="urn:microsoft.com/office/officeart/2008/layout/LinedList"/>
    <dgm:cxn modelId="{AF67124E-9466-4FB7-9D38-99119A608E8F}" type="presParOf" srcId="{1C79D081-D8D1-47A1-8407-8975FBB32FCF}" destId="{A94FC912-EF6A-47C9-A5E7-4366F1816CAF}" srcOrd="1" destOrd="0" presId="urn:microsoft.com/office/officeart/2008/layout/LinedList"/>
    <dgm:cxn modelId="{600FD857-A57A-42C1-8796-E6DBDC420356}" type="presParOf" srcId="{A94FC912-EF6A-47C9-A5E7-4366F1816CAF}" destId="{4F41B4B0-B381-4B65-9324-F9D03C78C03C}" srcOrd="0" destOrd="0" presId="urn:microsoft.com/office/officeart/2008/layout/LinedList"/>
    <dgm:cxn modelId="{98863F78-AB96-48DC-9B89-42CBEA89784C}" type="presParOf" srcId="{A94FC912-EF6A-47C9-A5E7-4366F1816CAF}" destId="{4ED89386-C818-40A8-A72D-4DBC3581DE5A}" srcOrd="1" destOrd="0" presId="urn:microsoft.com/office/officeart/2008/layout/LinedList"/>
    <dgm:cxn modelId="{E8F61AA2-766C-4E72-9DB4-F241F1BB9F4E}" type="presParOf" srcId="{4ED89386-C818-40A8-A72D-4DBC3581DE5A}" destId="{964AD8F3-6FBF-4EC1-ADE3-B4A214FA0002}" srcOrd="0" destOrd="0" presId="urn:microsoft.com/office/officeart/2008/layout/LinedList"/>
    <dgm:cxn modelId="{DB1A50A0-9EE7-4917-B177-A7D1029BF4C9}" type="presParOf" srcId="{4ED89386-C818-40A8-A72D-4DBC3581DE5A}" destId="{B8F5F9DD-6187-4C8A-96EF-FC04B07CFD0E}" srcOrd="1" destOrd="0" presId="urn:microsoft.com/office/officeart/2008/layout/LinedList"/>
    <dgm:cxn modelId="{30AC261C-A780-4F8D-B77B-74B21ACD4D55}" type="presParOf" srcId="{B8F5F9DD-6187-4C8A-96EF-FC04B07CFD0E}" destId="{F69E680F-680C-484F-BE43-4E17D45CCF86}" srcOrd="0" destOrd="0" presId="urn:microsoft.com/office/officeart/2008/layout/LinedList"/>
    <dgm:cxn modelId="{679EF402-1E3F-41A4-AE64-9ECC9AA9D55C}" type="presParOf" srcId="{B8F5F9DD-6187-4C8A-96EF-FC04B07CFD0E}" destId="{9611E7A2-4074-4AA0-8F56-D4F6FB92DEFF}" srcOrd="1" destOrd="0" presId="urn:microsoft.com/office/officeart/2008/layout/LinedList"/>
    <dgm:cxn modelId="{09802D21-5C09-423D-8A24-479A85F580D4}" type="presParOf" srcId="{B8F5F9DD-6187-4C8A-96EF-FC04B07CFD0E}" destId="{BD688325-3096-4F95-9CA4-D5BED7B90022}" srcOrd="2" destOrd="0" presId="urn:microsoft.com/office/officeart/2008/layout/LinedList"/>
    <dgm:cxn modelId="{332AC9CC-AC93-48ED-B66F-BA52BF147D88}" type="presParOf" srcId="{4ED89386-C818-40A8-A72D-4DBC3581DE5A}" destId="{6A35BE10-4430-489B-8A72-3C70F9EE8246}" srcOrd="2" destOrd="0" presId="urn:microsoft.com/office/officeart/2008/layout/LinedList"/>
    <dgm:cxn modelId="{253DCF47-954A-4C05-BDAB-1E1B46F7FE98}" type="presParOf" srcId="{4ED89386-C818-40A8-A72D-4DBC3581DE5A}" destId="{DA452F03-39DB-4102-8805-3D253E239EA1}" srcOrd="3" destOrd="0" presId="urn:microsoft.com/office/officeart/2008/layout/LinedList"/>
    <dgm:cxn modelId="{A2D304B4-05AA-4FB1-A350-1B5FA89978D2}" type="presParOf" srcId="{4ED89386-C818-40A8-A72D-4DBC3581DE5A}" destId="{BE15A0E9-0302-48C0-ACCE-76B56B13EC83}" srcOrd="4" destOrd="0" presId="urn:microsoft.com/office/officeart/2008/layout/LinedList"/>
    <dgm:cxn modelId="{0AD430E1-01C4-4C0D-9E39-F8B8BA561022}" type="presParOf" srcId="{BE15A0E9-0302-48C0-ACCE-76B56B13EC83}" destId="{C0EF2DD0-B1EF-4EEB-AEBB-26EBB81D2CD7}" srcOrd="0" destOrd="0" presId="urn:microsoft.com/office/officeart/2008/layout/LinedList"/>
    <dgm:cxn modelId="{78D85687-697E-4C28-B336-D98C461A1701}" type="presParOf" srcId="{BE15A0E9-0302-48C0-ACCE-76B56B13EC83}" destId="{32B7F657-E929-4600-B2C4-E25C31E5A6AE}" srcOrd="1" destOrd="0" presId="urn:microsoft.com/office/officeart/2008/layout/LinedList"/>
    <dgm:cxn modelId="{A8FA0ABB-7968-426B-9DAB-7392C6FC7022}" type="presParOf" srcId="{BE15A0E9-0302-48C0-ACCE-76B56B13EC83}" destId="{398C7940-6645-476C-81E8-E13185345488}" srcOrd="2" destOrd="0" presId="urn:microsoft.com/office/officeart/2008/layout/LinedList"/>
    <dgm:cxn modelId="{C02E2284-2B84-45EC-974A-EFC2A9BB8D71}" type="presParOf" srcId="{4ED89386-C818-40A8-A72D-4DBC3581DE5A}" destId="{9DF60D69-299F-43DE-9A8C-84F709CEC84F}" srcOrd="5" destOrd="0" presId="urn:microsoft.com/office/officeart/2008/layout/LinedList"/>
    <dgm:cxn modelId="{472AD354-0867-488A-B7C5-5145A46E4D72}" type="presParOf" srcId="{4ED89386-C818-40A8-A72D-4DBC3581DE5A}" destId="{929C381C-5F04-49FF-8617-1F05C3558B7E}" srcOrd="6" destOrd="0" presId="urn:microsoft.com/office/officeart/2008/layout/LinedList"/>
    <dgm:cxn modelId="{651883C3-E0E0-4F22-A069-33D3B7458015}" type="presParOf" srcId="{4ED89386-C818-40A8-A72D-4DBC3581DE5A}" destId="{732EB094-B801-45AD-8F65-5591712EB68C}" srcOrd="7" destOrd="0" presId="urn:microsoft.com/office/officeart/2008/layout/LinedList"/>
    <dgm:cxn modelId="{447F7B51-8C13-4801-9172-879323390F6C}" type="presParOf" srcId="{732EB094-B801-45AD-8F65-5591712EB68C}" destId="{2C84E602-2C2B-4376-97FD-C4DEF3737EFD}" srcOrd="0" destOrd="0" presId="urn:microsoft.com/office/officeart/2008/layout/LinedList"/>
    <dgm:cxn modelId="{93D6796A-7E93-4E88-AD12-4A351A5A936F}" type="presParOf" srcId="{732EB094-B801-45AD-8F65-5591712EB68C}" destId="{FDEE29A6-C5F6-4F97-AAD0-730B6D791878}" srcOrd="1" destOrd="0" presId="urn:microsoft.com/office/officeart/2008/layout/LinedList"/>
    <dgm:cxn modelId="{B7DBD614-5328-42E9-B4AB-0F4CD27FF57F}" type="presParOf" srcId="{732EB094-B801-45AD-8F65-5591712EB68C}" destId="{31743CB4-E833-419B-BB54-3E950C03A2AF}" srcOrd="2" destOrd="0" presId="urn:microsoft.com/office/officeart/2008/layout/LinedList"/>
    <dgm:cxn modelId="{6B720CDE-9099-4572-9EF9-994DABFBC658}" type="presParOf" srcId="{4ED89386-C818-40A8-A72D-4DBC3581DE5A}" destId="{641E143F-B39F-4D0D-A393-FC2D2B816A7C}" srcOrd="8" destOrd="0" presId="urn:microsoft.com/office/officeart/2008/layout/LinedList"/>
    <dgm:cxn modelId="{DED74773-E6B8-4D1C-A3FC-DF564A65A07D}" type="presParOf" srcId="{4ED89386-C818-40A8-A72D-4DBC3581DE5A}" destId="{01E8F8F9-EF24-4E91-9A09-D52F63353DB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36DFEC-4186-47D9-997D-C79156F8B581}">
      <dsp:nvSpPr>
        <dsp:cNvPr id="0" name=""/>
        <dsp:cNvSpPr/>
      </dsp:nvSpPr>
      <dsp:spPr>
        <a:xfrm>
          <a:off x="0" y="0"/>
          <a:ext cx="6984776"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41B4B0-B381-4B65-9324-F9D03C78C03C}">
      <dsp:nvSpPr>
        <dsp:cNvPr id="0" name=""/>
        <dsp:cNvSpPr/>
      </dsp:nvSpPr>
      <dsp:spPr>
        <a:xfrm>
          <a:off x="0" y="0"/>
          <a:ext cx="1396955" cy="4320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a:lnSpc>
              <a:spcPct val="90000"/>
            </a:lnSpc>
            <a:spcBef>
              <a:spcPct val="0"/>
            </a:spcBef>
            <a:spcAft>
              <a:spcPct val="35000"/>
            </a:spcAft>
          </a:pPr>
          <a:r>
            <a:rPr lang="en-ZA" sz="1800" b="1" kern="1200" dirty="0" smtClean="0">
              <a:solidFill>
                <a:schemeClr val="tx1"/>
              </a:solidFill>
              <a:latin typeface="Arial Narrow" panose="020B0606020202030204" pitchFamily="34" charset="0"/>
            </a:rPr>
            <a:t>CONTENTS</a:t>
          </a:r>
          <a:endParaRPr lang="en-ZA" sz="1800" b="1" kern="1200" dirty="0">
            <a:solidFill>
              <a:schemeClr val="tx1"/>
            </a:solidFill>
            <a:latin typeface="Arial Narrow" panose="020B0606020202030204" pitchFamily="34" charset="0"/>
          </a:endParaRPr>
        </a:p>
      </dsp:txBody>
      <dsp:txXfrm>
        <a:off x="0" y="0"/>
        <a:ext cx="1396955" cy="4320480"/>
      </dsp:txXfrm>
    </dsp:sp>
    <dsp:sp modelId="{9611E7A2-4074-4AA0-8F56-D4F6FB92DEFF}">
      <dsp:nvSpPr>
        <dsp:cNvPr id="0" name=""/>
        <dsp:cNvSpPr/>
      </dsp:nvSpPr>
      <dsp:spPr>
        <a:xfrm>
          <a:off x="1501726" y="39291"/>
          <a:ext cx="5483049" cy="940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ZA" sz="2400" b="0" kern="1200" dirty="0" smtClean="0">
              <a:solidFill>
                <a:schemeClr val="tx1"/>
              </a:solidFill>
              <a:latin typeface="Arial Narrow" panose="020B0606020202030204" pitchFamily="34" charset="0"/>
            </a:rPr>
            <a:t>-Programme objectives</a:t>
          </a:r>
          <a:endParaRPr lang="en-ZA" sz="2400" b="0" kern="1200" dirty="0">
            <a:solidFill>
              <a:schemeClr val="tx1"/>
            </a:solidFill>
            <a:latin typeface="Arial Narrow" panose="020B0606020202030204" pitchFamily="34" charset="0"/>
          </a:endParaRPr>
        </a:p>
      </dsp:txBody>
      <dsp:txXfrm>
        <a:off x="1501726" y="39291"/>
        <a:ext cx="5483049" cy="940009"/>
      </dsp:txXfrm>
    </dsp:sp>
    <dsp:sp modelId="{6A35BE10-4430-489B-8A72-3C70F9EE8246}">
      <dsp:nvSpPr>
        <dsp:cNvPr id="0" name=""/>
        <dsp:cNvSpPr/>
      </dsp:nvSpPr>
      <dsp:spPr>
        <a:xfrm>
          <a:off x="1396955" y="979300"/>
          <a:ext cx="55878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B7F657-E929-4600-B2C4-E25C31E5A6AE}">
      <dsp:nvSpPr>
        <dsp:cNvPr id="0" name=""/>
        <dsp:cNvSpPr/>
      </dsp:nvSpPr>
      <dsp:spPr>
        <a:xfrm>
          <a:off x="1501726" y="1056390"/>
          <a:ext cx="5483049" cy="785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ZA" sz="2400" b="0" kern="1200" dirty="0" smtClean="0">
              <a:solidFill>
                <a:schemeClr val="tx1"/>
              </a:solidFill>
              <a:latin typeface="Arial Narrow" panose="020B0606020202030204" pitchFamily="34" charset="0"/>
            </a:rPr>
            <a:t>-Approach and process</a:t>
          </a:r>
          <a:endParaRPr lang="en-ZA" sz="2400" b="0" kern="1200" dirty="0">
            <a:solidFill>
              <a:schemeClr val="tx1"/>
            </a:solidFill>
            <a:latin typeface="Arial Narrow" panose="020B0606020202030204" pitchFamily="34" charset="0"/>
          </a:endParaRPr>
        </a:p>
      </dsp:txBody>
      <dsp:txXfrm>
        <a:off x="1501726" y="1056390"/>
        <a:ext cx="5483049" cy="785829"/>
      </dsp:txXfrm>
    </dsp:sp>
    <dsp:sp modelId="{9DF60D69-299F-43DE-9A8C-84F709CEC84F}">
      <dsp:nvSpPr>
        <dsp:cNvPr id="0" name=""/>
        <dsp:cNvSpPr/>
      </dsp:nvSpPr>
      <dsp:spPr>
        <a:xfrm>
          <a:off x="1396955" y="1804421"/>
          <a:ext cx="55878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DEE29A6-C5F6-4F97-AAD0-730B6D791878}">
      <dsp:nvSpPr>
        <dsp:cNvPr id="0" name=""/>
        <dsp:cNvSpPr/>
      </dsp:nvSpPr>
      <dsp:spPr>
        <a:xfrm>
          <a:off x="1501726" y="1843713"/>
          <a:ext cx="5483049" cy="785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ZA" sz="2400" b="0" kern="1200" dirty="0" smtClean="0">
              <a:solidFill>
                <a:schemeClr val="tx1"/>
              </a:solidFill>
              <a:latin typeface="Arial Narrow" panose="020B0606020202030204" pitchFamily="34" charset="0"/>
            </a:rPr>
            <a:t>-Delivery outcomes: six levers </a:t>
          </a:r>
          <a:endParaRPr lang="en-ZA" sz="2400" b="0" kern="1200" dirty="0">
            <a:solidFill>
              <a:schemeClr val="tx1"/>
            </a:solidFill>
            <a:latin typeface="Arial Narrow" panose="020B0606020202030204" pitchFamily="34" charset="0"/>
          </a:endParaRPr>
        </a:p>
      </dsp:txBody>
      <dsp:txXfrm>
        <a:off x="1501726" y="1843713"/>
        <a:ext cx="5483049" cy="785829"/>
      </dsp:txXfrm>
    </dsp:sp>
    <dsp:sp modelId="{641E143F-B39F-4D0D-A393-FC2D2B816A7C}">
      <dsp:nvSpPr>
        <dsp:cNvPr id="0" name=""/>
        <dsp:cNvSpPr/>
      </dsp:nvSpPr>
      <dsp:spPr>
        <a:xfrm>
          <a:off x="1396955" y="2629542"/>
          <a:ext cx="55878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8D891ED-80CA-4439-99B1-A1AE257548EB}">
      <dsp:nvSpPr>
        <dsp:cNvPr id="0" name=""/>
        <dsp:cNvSpPr/>
      </dsp:nvSpPr>
      <dsp:spPr>
        <a:xfrm>
          <a:off x="1501726" y="2668834"/>
          <a:ext cx="5483049" cy="785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ZA" sz="2400" b="0" kern="1200" dirty="0" smtClean="0">
              <a:solidFill>
                <a:schemeClr val="tx1"/>
              </a:solidFill>
              <a:latin typeface="Arial Narrow" panose="020B0606020202030204" pitchFamily="34" charset="0"/>
            </a:rPr>
            <a:t>-Programme resourcing structure</a:t>
          </a:r>
          <a:endParaRPr lang="en-ZA" sz="2400" b="0" kern="1200" dirty="0">
            <a:solidFill>
              <a:schemeClr val="tx1"/>
            </a:solidFill>
            <a:latin typeface="Arial Narrow" panose="020B0606020202030204" pitchFamily="34" charset="0"/>
          </a:endParaRPr>
        </a:p>
      </dsp:txBody>
      <dsp:txXfrm>
        <a:off x="1501726" y="2668834"/>
        <a:ext cx="5483049" cy="785829"/>
      </dsp:txXfrm>
    </dsp:sp>
    <dsp:sp modelId="{775AA1C5-8976-4A36-9EB4-A67DFA9756E7}">
      <dsp:nvSpPr>
        <dsp:cNvPr id="0" name=""/>
        <dsp:cNvSpPr/>
      </dsp:nvSpPr>
      <dsp:spPr>
        <a:xfrm>
          <a:off x="1396955" y="3454663"/>
          <a:ext cx="55878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E347FBB-D70F-4C90-BEB0-2829A91721ED}">
      <dsp:nvSpPr>
        <dsp:cNvPr id="0" name=""/>
        <dsp:cNvSpPr/>
      </dsp:nvSpPr>
      <dsp:spPr>
        <a:xfrm>
          <a:off x="1501726" y="3493955"/>
          <a:ext cx="5483049" cy="7858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en-ZA" sz="2400" b="0" kern="1200" dirty="0" smtClean="0">
              <a:solidFill>
                <a:schemeClr val="tx1"/>
              </a:solidFill>
              <a:latin typeface="Arial Narrow" panose="020B0606020202030204" pitchFamily="34" charset="0"/>
            </a:rPr>
            <a:t>-2017/18 delivery programme </a:t>
          </a:r>
          <a:endParaRPr lang="en-ZA" sz="2400" b="0" kern="1200" dirty="0">
            <a:solidFill>
              <a:schemeClr val="tx1"/>
            </a:solidFill>
            <a:latin typeface="Arial Narrow" panose="020B0606020202030204" pitchFamily="34" charset="0"/>
          </a:endParaRPr>
        </a:p>
      </dsp:txBody>
      <dsp:txXfrm>
        <a:off x="1501726" y="3493955"/>
        <a:ext cx="5483049" cy="785829"/>
      </dsp:txXfrm>
    </dsp:sp>
    <dsp:sp modelId="{E80D7725-1F4E-490A-B078-A601C98EABDA}">
      <dsp:nvSpPr>
        <dsp:cNvPr id="0" name=""/>
        <dsp:cNvSpPr/>
      </dsp:nvSpPr>
      <dsp:spPr>
        <a:xfrm>
          <a:off x="1396955" y="4279784"/>
          <a:ext cx="5587820"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F55A95-F28F-4C0F-9A2A-E6288687BB92}">
      <dsp:nvSpPr>
        <dsp:cNvPr id="0" name=""/>
        <dsp:cNvSpPr/>
      </dsp:nvSpPr>
      <dsp:spPr>
        <a:xfrm rot="16200000">
          <a:off x="-1557465" y="1559451"/>
          <a:ext cx="5067300" cy="1948397"/>
        </a:xfrm>
        <a:prstGeom prst="flowChartManualOperation">
          <a:avLst/>
        </a:prstGeom>
        <a:solidFill>
          <a:schemeClr val="accent5">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just" defTabSz="889000">
            <a:lnSpc>
              <a:spcPct val="90000"/>
            </a:lnSpc>
            <a:spcBef>
              <a:spcPct val="0"/>
            </a:spcBef>
            <a:spcAft>
              <a:spcPct val="35000"/>
            </a:spcAft>
          </a:pPr>
          <a:r>
            <a:rPr lang="en-US" sz="2000" b="1" i="0" u="none" kern="1200" dirty="0" smtClean="0">
              <a:solidFill>
                <a:schemeClr val="tx1"/>
              </a:solidFill>
              <a:latin typeface="Arial Narrow" panose="020B0606020202030204" pitchFamily="34" charset="0"/>
            </a:rPr>
            <a:t>PROGRAMME MANAGEMENT </a:t>
          </a:r>
          <a:r>
            <a:rPr lang="en-US" sz="2000" b="1" i="0" kern="1200" dirty="0" smtClean="0">
              <a:latin typeface="Arial Narrow" panose="020B0606020202030204" pitchFamily="34" charset="0"/>
            </a:rPr>
            <a:t>Provide Programme management support to all mining towns, provinces and municipalities</a:t>
          </a:r>
          <a:endParaRPr lang="en-ZA" sz="2000" b="1" i="0" kern="1200" dirty="0">
            <a:latin typeface="Arial Narrow" panose="020B0606020202030204" pitchFamily="34" charset="0"/>
          </a:endParaRPr>
        </a:p>
      </dsp:txBody>
      <dsp:txXfrm rot="5400000">
        <a:off x="1986" y="1013460"/>
        <a:ext cx="1948397" cy="3040380"/>
      </dsp:txXfrm>
    </dsp:sp>
    <dsp:sp modelId="{5BC17908-0D4F-43D3-A6B8-496529F63C56}">
      <dsp:nvSpPr>
        <dsp:cNvPr id="0" name=""/>
        <dsp:cNvSpPr/>
      </dsp:nvSpPr>
      <dsp:spPr>
        <a:xfrm rot="16200000">
          <a:off x="537061" y="1559451"/>
          <a:ext cx="5067300" cy="1948397"/>
        </a:xfrm>
        <a:prstGeom prst="flowChartManualOperation">
          <a:avLst/>
        </a:prstGeom>
        <a:solidFill>
          <a:schemeClr val="accent5">
            <a:shade val="50000"/>
            <a:hueOff val="126486"/>
            <a:satOff val="-2798"/>
            <a:lumOff val="20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just" defTabSz="889000">
            <a:lnSpc>
              <a:spcPct val="90000"/>
            </a:lnSpc>
            <a:spcBef>
              <a:spcPct val="0"/>
            </a:spcBef>
            <a:spcAft>
              <a:spcPct val="35000"/>
            </a:spcAft>
          </a:pPr>
          <a:r>
            <a:rPr lang="en-US" sz="2000" b="1" i="0" u="none" kern="1200" dirty="0" smtClean="0">
              <a:solidFill>
                <a:schemeClr val="tx1"/>
              </a:solidFill>
              <a:latin typeface="Arial Narrow" panose="020B0606020202030204" pitchFamily="34" charset="0"/>
            </a:rPr>
            <a:t>DEVELOPMENT PLAN</a:t>
          </a:r>
        </a:p>
        <a:p>
          <a:pPr lvl="0" algn="l" defTabSz="889000">
            <a:lnSpc>
              <a:spcPct val="90000"/>
            </a:lnSpc>
            <a:spcBef>
              <a:spcPct val="0"/>
            </a:spcBef>
            <a:spcAft>
              <a:spcPct val="35000"/>
            </a:spcAft>
          </a:pPr>
          <a:r>
            <a:rPr lang="en-US" sz="2000" b="1" i="0" kern="1200" dirty="0" smtClean="0">
              <a:latin typeface="Arial Narrow" panose="020B0606020202030204" pitchFamily="34" charset="0"/>
            </a:rPr>
            <a:t>Development of the program’s mining town’s development plans (transformation plans)</a:t>
          </a:r>
          <a:endParaRPr lang="en-ZA" sz="2000" b="1" i="0" kern="1200" dirty="0">
            <a:latin typeface="Arial Narrow" panose="020B0606020202030204" pitchFamily="34" charset="0"/>
          </a:endParaRPr>
        </a:p>
      </dsp:txBody>
      <dsp:txXfrm rot="5400000">
        <a:off x="2096512" y="1013460"/>
        <a:ext cx="1948397" cy="3040380"/>
      </dsp:txXfrm>
    </dsp:sp>
    <dsp:sp modelId="{1D6DD2F6-14BC-42BD-A831-5E9CE2EDBDFA}">
      <dsp:nvSpPr>
        <dsp:cNvPr id="0" name=""/>
        <dsp:cNvSpPr/>
      </dsp:nvSpPr>
      <dsp:spPr>
        <a:xfrm rot="16200000">
          <a:off x="2631588" y="1559451"/>
          <a:ext cx="5067300" cy="1948397"/>
        </a:xfrm>
        <a:prstGeom prst="flowChartManualOperation">
          <a:avLst/>
        </a:prstGeom>
        <a:solidFill>
          <a:schemeClr val="accent5">
            <a:shade val="50000"/>
            <a:hueOff val="252972"/>
            <a:satOff val="-5595"/>
            <a:lumOff val="4198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endParaRPr lang="en-US" sz="2000" b="1" i="0" kern="1200" dirty="0" smtClean="0"/>
        </a:p>
        <a:p>
          <a:pPr lvl="0" algn="ctr" defTabSz="889000">
            <a:lnSpc>
              <a:spcPct val="90000"/>
            </a:lnSpc>
            <a:spcBef>
              <a:spcPct val="0"/>
            </a:spcBef>
            <a:spcAft>
              <a:spcPct val="35000"/>
            </a:spcAft>
          </a:pPr>
          <a:r>
            <a:rPr lang="en-US" sz="2000" b="1" i="0" kern="1200" dirty="0" smtClean="0">
              <a:solidFill>
                <a:schemeClr val="tx1"/>
              </a:solidFill>
              <a:latin typeface="Arial Narrow" panose="020B0606020202030204" pitchFamily="34" charset="0"/>
            </a:rPr>
            <a:t>TECHNICAL SUPPORT </a:t>
          </a:r>
        </a:p>
        <a:p>
          <a:pPr lvl="0" algn="ctr" defTabSz="889000">
            <a:lnSpc>
              <a:spcPct val="90000"/>
            </a:lnSpc>
            <a:spcBef>
              <a:spcPct val="0"/>
            </a:spcBef>
            <a:spcAft>
              <a:spcPct val="35000"/>
            </a:spcAft>
          </a:pPr>
          <a:r>
            <a:rPr lang="en-US" sz="2000" b="1" i="0" kern="1200" dirty="0" smtClean="0">
              <a:latin typeface="Arial Narrow" panose="020B0606020202030204" pitchFamily="34" charset="0"/>
            </a:rPr>
            <a:t>Provide provincial and project level technical capacity support per province and at the level of each identified mining towns</a:t>
          </a:r>
          <a:endParaRPr lang="en-ZA" sz="2000" b="1" i="0" kern="1200" dirty="0"/>
        </a:p>
      </dsp:txBody>
      <dsp:txXfrm rot="5400000">
        <a:off x="4191039" y="1013460"/>
        <a:ext cx="1948397" cy="3040380"/>
      </dsp:txXfrm>
    </dsp:sp>
    <dsp:sp modelId="{51821A88-38A8-46BD-A5A6-99296DBA52D7}">
      <dsp:nvSpPr>
        <dsp:cNvPr id="0" name=""/>
        <dsp:cNvSpPr/>
      </dsp:nvSpPr>
      <dsp:spPr>
        <a:xfrm rot="16200000">
          <a:off x="4726115" y="1559451"/>
          <a:ext cx="5067300" cy="1948397"/>
        </a:xfrm>
        <a:prstGeom prst="flowChartManualOperation">
          <a:avLst/>
        </a:prstGeom>
        <a:solidFill>
          <a:schemeClr val="accent5">
            <a:shade val="50000"/>
            <a:hueOff val="126486"/>
            <a:satOff val="-2798"/>
            <a:lumOff val="2099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0" tIns="0" rIns="127000" bIns="0" numCol="1" spcCol="1270" anchor="ctr" anchorCtr="0">
          <a:noAutofit/>
        </a:bodyPr>
        <a:lstStyle/>
        <a:p>
          <a:pPr lvl="0" algn="ctr" defTabSz="889000">
            <a:lnSpc>
              <a:spcPct val="90000"/>
            </a:lnSpc>
            <a:spcBef>
              <a:spcPct val="0"/>
            </a:spcBef>
            <a:spcAft>
              <a:spcPct val="35000"/>
            </a:spcAft>
          </a:pPr>
          <a:r>
            <a:rPr lang="en-US" sz="2000" b="1" i="0" u="none" kern="1200" dirty="0" smtClean="0">
              <a:solidFill>
                <a:schemeClr val="tx1"/>
              </a:solidFill>
              <a:latin typeface="Arial Narrow" panose="020B0606020202030204" pitchFamily="34" charset="0"/>
            </a:rPr>
            <a:t>SUPPORT TO EXISTING &amp; FUTURE PROJECTS</a:t>
          </a:r>
        </a:p>
        <a:p>
          <a:pPr lvl="0" algn="l" defTabSz="889000">
            <a:lnSpc>
              <a:spcPct val="90000"/>
            </a:lnSpc>
            <a:spcBef>
              <a:spcPct val="0"/>
            </a:spcBef>
            <a:spcAft>
              <a:spcPct val="35000"/>
            </a:spcAft>
          </a:pPr>
          <a:r>
            <a:rPr lang="en-US" sz="2000" b="1" i="0" kern="1200" dirty="0" smtClean="0">
              <a:latin typeface="Arial Narrow" panose="020B0606020202030204" pitchFamily="34" charset="0"/>
            </a:rPr>
            <a:t>Provide support to both future and to current human settlements projects</a:t>
          </a:r>
          <a:endParaRPr lang="en-GB" sz="2000" b="1" i="0" kern="1200" dirty="0">
            <a:latin typeface="Arial Narrow" panose="020B0606020202030204" pitchFamily="34" charset="0"/>
          </a:endParaRPr>
        </a:p>
      </dsp:txBody>
      <dsp:txXfrm rot="5400000">
        <a:off x="6285566" y="1013460"/>
        <a:ext cx="1948397" cy="30403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2D650-D356-4D52-9F6F-483377A02BB5}">
      <dsp:nvSpPr>
        <dsp:cNvPr id="0" name=""/>
        <dsp:cNvSpPr/>
      </dsp:nvSpPr>
      <dsp:spPr>
        <a:xfrm rot="5400000">
          <a:off x="-377451" y="574365"/>
          <a:ext cx="2516344" cy="1761441"/>
        </a:xfrm>
        <a:prstGeom prst="chevron">
          <a:avLst/>
        </a:prstGeom>
        <a:solidFill>
          <a:schemeClr val="accent1">
            <a:shade val="5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bg1"/>
              </a:solidFill>
              <a:latin typeface="Arial Narrow" panose="020B0606020202030204" pitchFamily="34" charset="0"/>
            </a:rPr>
            <a:t>DEV PLAN</a:t>
          </a:r>
        </a:p>
        <a:p>
          <a:pPr lvl="0" algn="ctr" defTabSz="1066800">
            <a:lnSpc>
              <a:spcPct val="90000"/>
            </a:lnSpc>
            <a:spcBef>
              <a:spcPct val="0"/>
            </a:spcBef>
            <a:spcAft>
              <a:spcPct val="35000"/>
            </a:spcAft>
          </a:pPr>
          <a:r>
            <a:rPr lang="en-ZA" sz="2400" b="1" kern="1200" dirty="0" smtClean="0">
              <a:solidFill>
                <a:schemeClr val="bg1"/>
              </a:solidFill>
              <a:latin typeface="Arial Narrow" panose="020B0606020202030204" pitchFamily="34" charset="0"/>
            </a:rPr>
            <a:t>DIAGNOSTIC</a:t>
          </a:r>
        </a:p>
      </dsp:txBody>
      <dsp:txXfrm rot="-5400000">
        <a:off x="1" y="1077635"/>
        <a:ext cx="1761441" cy="754903"/>
      </dsp:txXfrm>
    </dsp:sp>
    <dsp:sp modelId="{B67257BC-7048-48E8-B913-9C6D974E7880}">
      <dsp:nvSpPr>
        <dsp:cNvPr id="0" name=""/>
        <dsp:cNvSpPr/>
      </dsp:nvSpPr>
      <dsp:spPr>
        <a:xfrm rot="5400000">
          <a:off x="3991897" y="-2076434"/>
          <a:ext cx="2013595" cy="6474508"/>
        </a:xfrm>
        <a:prstGeom prst="round2SameRect">
          <a:avLst/>
        </a:prstGeom>
        <a:solidFill>
          <a:schemeClr val="lt1">
            <a:alpha val="90000"/>
            <a:hueOff val="0"/>
            <a:satOff val="0"/>
            <a:lumOff val="0"/>
            <a:alphaOff val="0"/>
          </a:schemeClr>
        </a:solidFill>
        <a:ln w="25400" cap="flat" cmpd="sng" algn="ctr">
          <a:solidFill>
            <a:schemeClr val="accent1">
              <a:shade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dirty="0" smtClean="0">
              <a:solidFill>
                <a:schemeClr val="tx1"/>
              </a:solidFill>
              <a:latin typeface="Arial Narrow" panose="020B0606020202030204" pitchFamily="34" charset="0"/>
            </a:rPr>
            <a:t>Diagnostic review of a mining town: Status Quo Review</a:t>
          </a:r>
          <a:endParaRPr lang="en-ZA" sz="1800" b="1" kern="1200" dirty="0">
            <a:solidFill>
              <a:schemeClr val="tx1"/>
            </a:solidFill>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u="sng" kern="1200" dirty="0" smtClean="0">
              <a:solidFill>
                <a:schemeClr val="tx1"/>
              </a:solidFill>
              <a:latin typeface="Arial Narrow" panose="020B0606020202030204" pitchFamily="34" charset="0"/>
            </a:rPr>
            <a:t>Profiling</a:t>
          </a:r>
          <a:r>
            <a:rPr lang="en-US" sz="1800" b="1" kern="1200" dirty="0" smtClean="0">
              <a:solidFill>
                <a:schemeClr val="tx1"/>
              </a:solidFill>
              <a:latin typeface="Arial Narrow" panose="020B0606020202030204" pitchFamily="34" charset="0"/>
            </a:rPr>
            <a:t> the mining town</a:t>
          </a:r>
          <a:endParaRPr lang="en-ZA" sz="1800" b="1" kern="1200" dirty="0">
            <a:solidFill>
              <a:schemeClr val="tx1"/>
            </a:solidFill>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u="sng" kern="1200" dirty="0" smtClean="0">
              <a:solidFill>
                <a:schemeClr val="tx1"/>
              </a:solidFill>
              <a:latin typeface="Arial Narrow" panose="020B0606020202030204" pitchFamily="34" charset="0"/>
            </a:rPr>
            <a:t>Conditional assessment </a:t>
          </a:r>
          <a:r>
            <a:rPr lang="en-US" sz="1800" b="1" kern="1200" dirty="0" smtClean="0">
              <a:solidFill>
                <a:schemeClr val="tx1"/>
              </a:solidFill>
              <a:latin typeface="Arial Narrow" panose="020B0606020202030204" pitchFamily="34" charset="0"/>
            </a:rPr>
            <a:t>of HS environment incl. </a:t>
          </a:r>
          <a:r>
            <a:rPr lang="en-US" sz="1800" b="1" u="sng" kern="1200" dirty="0" smtClean="0">
              <a:solidFill>
                <a:schemeClr val="tx1"/>
              </a:solidFill>
              <a:latin typeface="Arial Narrow" panose="020B0606020202030204" pitchFamily="34" charset="0"/>
            </a:rPr>
            <a:t>distressed areas</a:t>
          </a:r>
          <a:endParaRPr lang="en-ZA" sz="1800" b="1" u="sng" kern="1200" dirty="0">
            <a:solidFill>
              <a:schemeClr val="tx1"/>
            </a:solidFill>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tx1"/>
              </a:solidFill>
              <a:latin typeface="Arial Narrow" panose="020B0606020202030204" pitchFamily="34" charset="0"/>
            </a:rPr>
            <a:t>Identify / isolate areas of </a:t>
          </a:r>
          <a:r>
            <a:rPr lang="en-US" sz="1800" b="1" u="sng" kern="1200" dirty="0" smtClean="0">
              <a:solidFill>
                <a:schemeClr val="tx1"/>
              </a:solidFill>
              <a:latin typeface="Arial Narrow" panose="020B0606020202030204" pitchFamily="34" charset="0"/>
            </a:rPr>
            <a:t>urgent intervention </a:t>
          </a:r>
          <a:endParaRPr lang="en-ZA" sz="1800" b="1" u="sng" kern="1200" dirty="0">
            <a:solidFill>
              <a:schemeClr val="tx1"/>
            </a:solidFill>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tx1"/>
              </a:solidFill>
              <a:latin typeface="Arial Narrow" panose="020B0606020202030204" pitchFamily="34" charset="0"/>
            </a:rPr>
            <a:t>Articulation of the vision</a:t>
          </a:r>
          <a:endParaRPr lang="en-ZA" sz="1800" b="1" kern="1200" dirty="0">
            <a:solidFill>
              <a:schemeClr val="tx1"/>
            </a:solidFill>
            <a:latin typeface="Arial Narrow" panose="020B0606020202030204" pitchFamily="34" charset="0"/>
          </a:endParaRPr>
        </a:p>
        <a:p>
          <a:pPr marL="171450" lvl="1" indent="-171450" algn="l" defTabSz="800100">
            <a:lnSpc>
              <a:spcPct val="90000"/>
            </a:lnSpc>
            <a:spcBef>
              <a:spcPct val="0"/>
            </a:spcBef>
            <a:spcAft>
              <a:spcPct val="15000"/>
            </a:spcAft>
            <a:buChar char="••"/>
          </a:pPr>
          <a:r>
            <a:rPr lang="en-ZA" sz="1800" b="1" kern="1200" dirty="0" smtClean="0">
              <a:solidFill>
                <a:schemeClr val="tx1"/>
              </a:solidFill>
              <a:latin typeface="Arial Narrow" panose="020B0606020202030204" pitchFamily="34" charset="0"/>
            </a:rPr>
            <a:t>Develop </a:t>
          </a:r>
          <a:r>
            <a:rPr lang="en-ZA" sz="1800" b="1" u="sng" kern="1200" dirty="0" smtClean="0">
              <a:solidFill>
                <a:schemeClr val="tx1"/>
              </a:solidFill>
              <a:latin typeface="Arial Narrow" panose="020B0606020202030204" pitchFamily="34" charset="0"/>
            </a:rPr>
            <a:t>project pipeline </a:t>
          </a:r>
          <a:r>
            <a:rPr lang="en-ZA" sz="1800" b="1" u="none" kern="1200" dirty="0" smtClean="0">
              <a:solidFill>
                <a:schemeClr val="tx1"/>
              </a:solidFill>
              <a:latin typeface="Arial Narrow" panose="020B0606020202030204" pitchFamily="34" charset="0"/>
            </a:rPr>
            <a:t>to fit into the response</a:t>
          </a:r>
          <a:endParaRPr lang="en-ZA" sz="1800" b="1" u="none" kern="1200" dirty="0">
            <a:solidFill>
              <a:schemeClr val="tx1"/>
            </a:solidFill>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tx1"/>
              </a:solidFill>
              <a:latin typeface="Arial Narrow" panose="020B0606020202030204" pitchFamily="34" charset="0"/>
            </a:rPr>
            <a:t>Profiling of major operators/private sector actors</a:t>
          </a:r>
          <a:endParaRPr lang="en-ZA" sz="1800" b="1" kern="1200" dirty="0">
            <a:solidFill>
              <a:schemeClr val="tx1"/>
            </a:solidFill>
            <a:latin typeface="Arial Narrow" panose="020B0606020202030204" pitchFamily="34" charset="0"/>
          </a:endParaRPr>
        </a:p>
      </dsp:txBody>
      <dsp:txXfrm rot="-5400000">
        <a:off x="1761441" y="252318"/>
        <a:ext cx="6376212" cy="1817003"/>
      </dsp:txXfrm>
    </dsp:sp>
    <dsp:sp modelId="{CE4E7580-6060-4F84-BC29-EF63B9C68016}">
      <dsp:nvSpPr>
        <dsp:cNvPr id="0" name=""/>
        <dsp:cNvSpPr/>
      </dsp:nvSpPr>
      <dsp:spPr>
        <a:xfrm rot="5400000">
          <a:off x="-377451" y="2920048"/>
          <a:ext cx="2516344" cy="1761441"/>
        </a:xfrm>
        <a:prstGeom prst="chevron">
          <a:avLst/>
        </a:prstGeom>
        <a:solidFill>
          <a:schemeClr val="accent1">
            <a:shade val="50000"/>
            <a:hueOff val="361436"/>
            <a:satOff val="-7560"/>
            <a:lumOff val="42063"/>
            <a:alphaOff val="0"/>
          </a:schemeClr>
        </a:solidFill>
        <a:ln w="25400" cap="flat" cmpd="sng" algn="ctr">
          <a:solidFill>
            <a:schemeClr val="accent1">
              <a:shade val="50000"/>
              <a:hueOff val="361436"/>
              <a:satOff val="-7560"/>
              <a:lumOff val="42063"/>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en-ZA" sz="2700" b="1" kern="1200" dirty="0" smtClean="0">
              <a:solidFill>
                <a:schemeClr val="tx1"/>
              </a:solidFill>
              <a:latin typeface="Arial Narrow" panose="020B0606020202030204" pitchFamily="34" charset="0"/>
            </a:rPr>
            <a:t>DEFINE RESPONSE</a:t>
          </a:r>
          <a:endParaRPr lang="en-ZA" sz="2700" b="1" kern="1200" dirty="0">
            <a:solidFill>
              <a:schemeClr val="tx1"/>
            </a:solidFill>
            <a:latin typeface="Arial Narrow" panose="020B0606020202030204" pitchFamily="34" charset="0"/>
          </a:endParaRPr>
        </a:p>
      </dsp:txBody>
      <dsp:txXfrm rot="-5400000">
        <a:off x="1" y="3423318"/>
        <a:ext cx="1761441" cy="754903"/>
      </dsp:txXfrm>
    </dsp:sp>
    <dsp:sp modelId="{FB41954B-04CA-4BD6-A181-BB155E721AD5}">
      <dsp:nvSpPr>
        <dsp:cNvPr id="0" name=""/>
        <dsp:cNvSpPr/>
      </dsp:nvSpPr>
      <dsp:spPr>
        <a:xfrm rot="5400000">
          <a:off x="4085534" y="268806"/>
          <a:ext cx="1826321" cy="6474508"/>
        </a:xfrm>
        <a:prstGeom prst="round2SameRect">
          <a:avLst/>
        </a:prstGeom>
        <a:solidFill>
          <a:schemeClr val="lt1">
            <a:alpha val="90000"/>
            <a:hueOff val="0"/>
            <a:satOff val="0"/>
            <a:lumOff val="0"/>
            <a:alphaOff val="0"/>
          </a:schemeClr>
        </a:solidFill>
        <a:ln w="25400" cap="flat" cmpd="sng" algn="ctr">
          <a:solidFill>
            <a:schemeClr val="accent1">
              <a:shade val="50000"/>
              <a:hueOff val="361436"/>
              <a:satOff val="-7560"/>
              <a:lumOff val="4206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Char char="••"/>
          </a:pPr>
          <a:r>
            <a:rPr lang="en-US" sz="1800" b="1" kern="1200" smtClean="0">
              <a:solidFill>
                <a:schemeClr val="tx1"/>
              </a:solidFill>
              <a:latin typeface="Arial Narrow" panose="020B0606020202030204" pitchFamily="34" charset="0"/>
            </a:rPr>
            <a:t>Upgrading of informal settlements</a:t>
          </a:r>
          <a:endParaRPr lang="en-ZA" sz="1800" kern="1200" dirty="0">
            <a:solidFill>
              <a:schemeClr val="tx1"/>
            </a:solidFill>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tx1"/>
              </a:solidFill>
              <a:latin typeface="Arial Narrow" panose="020B0606020202030204" pitchFamily="34" charset="0"/>
            </a:rPr>
            <a:t>Land Assembly</a:t>
          </a:r>
          <a:endParaRPr lang="en-ZA" sz="1800" kern="1200" dirty="0">
            <a:solidFill>
              <a:schemeClr val="tx1"/>
            </a:solidFill>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smtClean="0">
              <a:solidFill>
                <a:schemeClr val="tx1"/>
              </a:solidFill>
              <a:latin typeface="Arial Narrow" panose="020B0606020202030204" pitchFamily="34" charset="0"/>
            </a:rPr>
            <a:t>Catalytic Projects</a:t>
          </a:r>
          <a:endParaRPr lang="en-ZA" sz="1800" kern="1200" dirty="0">
            <a:solidFill>
              <a:schemeClr val="tx1"/>
            </a:solidFill>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tx1"/>
              </a:solidFill>
              <a:latin typeface="Arial Narrow" panose="020B0606020202030204" pitchFamily="34" charset="0"/>
            </a:rPr>
            <a:t>Project planning / packaging – Development planning</a:t>
          </a:r>
          <a:endParaRPr lang="en-ZA" sz="1800" kern="1200" dirty="0">
            <a:solidFill>
              <a:schemeClr val="tx1"/>
            </a:solidFill>
            <a:latin typeface="Arial Narrow" panose="020B0606020202030204" pitchFamily="34" charset="0"/>
          </a:endParaRPr>
        </a:p>
        <a:p>
          <a:pPr marL="171450" lvl="1" indent="-171450" algn="l" defTabSz="800100">
            <a:lnSpc>
              <a:spcPct val="90000"/>
            </a:lnSpc>
            <a:spcBef>
              <a:spcPct val="0"/>
            </a:spcBef>
            <a:spcAft>
              <a:spcPct val="15000"/>
            </a:spcAft>
            <a:buChar char="••"/>
          </a:pPr>
          <a:r>
            <a:rPr lang="en-ZA" sz="1800" b="1" kern="1200" smtClean="0">
              <a:solidFill>
                <a:schemeClr val="tx1"/>
              </a:solidFill>
              <a:latin typeface="Arial Narrow" panose="020B0606020202030204" pitchFamily="34" charset="0"/>
            </a:rPr>
            <a:t>Geo-spatial Services </a:t>
          </a:r>
          <a:endParaRPr lang="en-ZA" sz="1800" b="1" kern="1200" dirty="0">
            <a:solidFill>
              <a:schemeClr val="tx1"/>
            </a:solidFill>
            <a:latin typeface="Arial Narrow" panose="020B0606020202030204" pitchFamily="34" charset="0"/>
          </a:endParaRPr>
        </a:p>
        <a:p>
          <a:pPr marL="171450" lvl="1" indent="-171450" algn="l" defTabSz="800100">
            <a:lnSpc>
              <a:spcPct val="90000"/>
            </a:lnSpc>
            <a:spcBef>
              <a:spcPct val="0"/>
            </a:spcBef>
            <a:spcAft>
              <a:spcPct val="15000"/>
            </a:spcAft>
            <a:buChar char="••"/>
          </a:pPr>
          <a:r>
            <a:rPr lang="en-US" sz="1800" b="1" kern="1200" dirty="0" smtClean="0">
              <a:solidFill>
                <a:schemeClr val="tx1"/>
              </a:solidFill>
              <a:latin typeface="Arial Narrow" panose="020B0606020202030204" pitchFamily="34" charset="0"/>
            </a:rPr>
            <a:t>Infrastructure Planning, Coordination and Support </a:t>
          </a:r>
          <a:endParaRPr lang="en-ZA" sz="1800" kern="1200" dirty="0">
            <a:solidFill>
              <a:schemeClr val="tx1"/>
            </a:solidFill>
            <a:latin typeface="Arial Narrow" panose="020B0606020202030204" pitchFamily="34" charset="0"/>
          </a:endParaRPr>
        </a:p>
        <a:p>
          <a:pPr marL="171450" lvl="1" indent="-171450" algn="l" defTabSz="800100">
            <a:lnSpc>
              <a:spcPct val="90000"/>
            </a:lnSpc>
            <a:spcBef>
              <a:spcPct val="0"/>
            </a:spcBef>
            <a:spcAft>
              <a:spcPct val="15000"/>
            </a:spcAft>
            <a:buChar char="••"/>
          </a:pPr>
          <a:r>
            <a:rPr lang="en-ZA" sz="1800" b="1" kern="1200" dirty="0" smtClean="0">
              <a:solidFill>
                <a:schemeClr val="tx1"/>
              </a:solidFill>
              <a:latin typeface="Arial Narrow" panose="020B0606020202030204" pitchFamily="34" charset="0"/>
            </a:rPr>
            <a:t>Other forms of support i.e. labour sending areas</a:t>
          </a:r>
          <a:endParaRPr lang="en-ZA" sz="1800" b="1" kern="1200" dirty="0">
            <a:solidFill>
              <a:schemeClr val="tx1"/>
            </a:solidFill>
            <a:latin typeface="Arial Narrow" panose="020B0606020202030204" pitchFamily="34" charset="0"/>
          </a:endParaRPr>
        </a:p>
      </dsp:txBody>
      <dsp:txXfrm rot="-5400000">
        <a:off x="1761441" y="2682053"/>
        <a:ext cx="6385354" cy="16480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62D650-D356-4D52-9F6F-483377A02BB5}">
      <dsp:nvSpPr>
        <dsp:cNvPr id="0" name=""/>
        <dsp:cNvSpPr/>
      </dsp:nvSpPr>
      <dsp:spPr>
        <a:xfrm rot="5400000">
          <a:off x="-400831" y="403516"/>
          <a:ext cx="2672208" cy="1870546"/>
        </a:xfrm>
        <a:prstGeom prst="chevron">
          <a:avLst/>
        </a:prstGeom>
        <a:solidFill>
          <a:schemeClr val="accen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solidFill>
              <a:latin typeface="Arial Narrow" panose="020B0606020202030204" pitchFamily="34" charset="0"/>
            </a:rPr>
            <a:t>GOVERNANCE</a:t>
          </a:r>
        </a:p>
        <a:p>
          <a:pPr lvl="0" algn="ctr" defTabSz="1066800">
            <a:lnSpc>
              <a:spcPct val="90000"/>
            </a:lnSpc>
            <a:spcBef>
              <a:spcPct val="0"/>
            </a:spcBef>
            <a:spcAft>
              <a:spcPct val="35000"/>
            </a:spcAft>
          </a:pPr>
          <a:r>
            <a:rPr lang="en-ZA" sz="2400" b="1" kern="1200" dirty="0" smtClean="0">
              <a:solidFill>
                <a:schemeClr val="tx1"/>
              </a:solidFill>
              <a:latin typeface="Arial Narrow" panose="020B0606020202030204" pitchFamily="34" charset="0"/>
            </a:rPr>
            <a:t>FRAMEWORK</a:t>
          </a:r>
        </a:p>
      </dsp:txBody>
      <dsp:txXfrm rot="-5400000">
        <a:off x="0" y="937958"/>
        <a:ext cx="1870546" cy="801662"/>
      </dsp:txXfrm>
    </dsp:sp>
    <dsp:sp modelId="{B67257BC-7048-48E8-B913-9C6D974E7880}">
      <dsp:nvSpPr>
        <dsp:cNvPr id="0" name=""/>
        <dsp:cNvSpPr/>
      </dsp:nvSpPr>
      <dsp:spPr>
        <a:xfrm rot="5400000">
          <a:off x="4184780" y="-2311549"/>
          <a:ext cx="1736935" cy="6365403"/>
        </a:xfrm>
        <a:prstGeom prst="round2SameRect">
          <a:avLst/>
        </a:prstGeom>
        <a:solidFill>
          <a:schemeClr val="lt1">
            <a:alpha val="9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ZA" sz="1600" b="1" kern="1200" dirty="0" smtClean="0">
              <a:solidFill>
                <a:schemeClr val="tx1"/>
              </a:solidFill>
              <a:latin typeface="Arial Narrow" panose="020B0606020202030204" pitchFamily="34" charset="0"/>
            </a:rPr>
            <a:t>NDHS-Programme owner</a:t>
          </a:r>
          <a:endParaRPr lang="en-ZA" sz="1600" b="1" kern="1200" dirty="0">
            <a:solidFill>
              <a:schemeClr val="tx1"/>
            </a:solidFill>
            <a:latin typeface="Arial Narrow" panose="020B0606020202030204" pitchFamily="34" charset="0"/>
          </a:endParaRPr>
        </a:p>
        <a:p>
          <a:pPr marL="171450" lvl="1" indent="-171450" algn="l" defTabSz="711200">
            <a:lnSpc>
              <a:spcPct val="90000"/>
            </a:lnSpc>
            <a:spcBef>
              <a:spcPct val="0"/>
            </a:spcBef>
            <a:spcAft>
              <a:spcPct val="15000"/>
            </a:spcAft>
            <a:buChar char="••"/>
          </a:pPr>
          <a:r>
            <a:rPr lang="en-ZA" sz="1600" b="1" kern="1200" dirty="0" smtClean="0">
              <a:solidFill>
                <a:schemeClr val="tx1"/>
              </a:solidFill>
              <a:latin typeface="Arial Narrow" panose="020B0606020202030204" pitchFamily="34" charset="0"/>
            </a:rPr>
            <a:t>HDA-Programme Manager</a:t>
          </a:r>
          <a:endParaRPr lang="en-ZA" sz="1600" b="1" kern="1200" dirty="0">
            <a:solidFill>
              <a:schemeClr val="tx1"/>
            </a:solidFill>
            <a:latin typeface="Arial Narrow" panose="020B0606020202030204" pitchFamily="34" charset="0"/>
          </a:endParaRPr>
        </a:p>
        <a:p>
          <a:pPr marL="171450" lvl="1" indent="-171450" algn="l" defTabSz="711200">
            <a:lnSpc>
              <a:spcPct val="90000"/>
            </a:lnSpc>
            <a:spcBef>
              <a:spcPct val="0"/>
            </a:spcBef>
            <a:spcAft>
              <a:spcPct val="15000"/>
            </a:spcAft>
            <a:buChar char="••"/>
          </a:pPr>
          <a:r>
            <a:rPr lang="en-ZA" sz="1600" b="1" kern="1200" dirty="0" smtClean="0">
              <a:solidFill>
                <a:schemeClr val="tx1"/>
              </a:solidFill>
              <a:latin typeface="Arial Narrow" panose="020B0606020202030204" pitchFamily="34" charset="0"/>
            </a:rPr>
            <a:t>Provinces-Developer/Sponsors                                         Private Sector</a:t>
          </a:r>
          <a:endParaRPr lang="en-ZA" sz="1600" b="1" kern="1200" dirty="0">
            <a:solidFill>
              <a:schemeClr val="tx1"/>
            </a:solidFill>
            <a:latin typeface="Arial Narrow" panose="020B0606020202030204" pitchFamily="34" charset="0"/>
          </a:endParaRPr>
        </a:p>
        <a:p>
          <a:pPr marL="171450" lvl="1" indent="-171450" algn="l" defTabSz="711200">
            <a:lnSpc>
              <a:spcPct val="90000"/>
            </a:lnSpc>
            <a:spcBef>
              <a:spcPct val="0"/>
            </a:spcBef>
            <a:spcAft>
              <a:spcPct val="15000"/>
            </a:spcAft>
            <a:buChar char="••"/>
          </a:pPr>
          <a:r>
            <a:rPr lang="en-ZA" sz="1600" b="1" kern="1200" dirty="0" smtClean="0">
              <a:solidFill>
                <a:schemeClr val="tx1"/>
              </a:solidFill>
              <a:latin typeface="Arial Narrow" panose="020B0606020202030204" pitchFamily="34" charset="0"/>
            </a:rPr>
            <a:t>Municipalities-Implementation Support</a:t>
          </a:r>
          <a:endParaRPr lang="en-ZA" sz="1600" b="1" kern="1200" dirty="0">
            <a:solidFill>
              <a:schemeClr val="tx1"/>
            </a:solidFill>
            <a:latin typeface="Arial Narrow" panose="020B0606020202030204" pitchFamily="34" charset="0"/>
          </a:endParaRPr>
        </a:p>
        <a:p>
          <a:pPr marL="171450" lvl="1" indent="-171450" algn="l" defTabSz="711200">
            <a:lnSpc>
              <a:spcPct val="90000"/>
            </a:lnSpc>
            <a:spcBef>
              <a:spcPct val="0"/>
            </a:spcBef>
            <a:spcAft>
              <a:spcPct val="15000"/>
            </a:spcAft>
            <a:buChar char="••"/>
          </a:pPr>
          <a:r>
            <a:rPr lang="en-ZA" sz="1600" b="1" kern="1200" dirty="0" smtClean="0">
              <a:solidFill>
                <a:schemeClr val="tx1"/>
              </a:solidFill>
              <a:latin typeface="Arial Narrow" panose="020B0606020202030204" pitchFamily="34" charset="0"/>
            </a:rPr>
            <a:t>Private Sector/Partners</a:t>
          </a:r>
          <a:endParaRPr lang="en-ZA" sz="1600" b="1" kern="1200" dirty="0">
            <a:solidFill>
              <a:schemeClr val="tx1"/>
            </a:solidFill>
            <a:latin typeface="Arial Narrow" panose="020B0606020202030204" pitchFamily="34" charset="0"/>
          </a:endParaRPr>
        </a:p>
        <a:p>
          <a:pPr marL="171450" lvl="1" indent="-171450" algn="l" defTabSz="711200">
            <a:lnSpc>
              <a:spcPct val="90000"/>
            </a:lnSpc>
            <a:spcBef>
              <a:spcPct val="0"/>
            </a:spcBef>
            <a:spcAft>
              <a:spcPct val="15000"/>
            </a:spcAft>
            <a:buChar char="••"/>
          </a:pPr>
          <a:r>
            <a:rPr lang="en-ZA" sz="1600" b="1" kern="1200" dirty="0" smtClean="0">
              <a:solidFill>
                <a:schemeClr val="tx1"/>
              </a:solidFill>
              <a:latin typeface="Arial Narrow" panose="020B0606020202030204" pitchFamily="34" charset="0"/>
            </a:rPr>
            <a:t>IGR                                                                                   Others: DPME/DMR</a:t>
          </a:r>
          <a:endParaRPr lang="en-ZA" sz="1600" b="1" kern="1200" dirty="0">
            <a:solidFill>
              <a:schemeClr val="tx1"/>
            </a:solidFill>
            <a:latin typeface="Arial Narrow" panose="020B0606020202030204" pitchFamily="34" charset="0"/>
          </a:endParaRPr>
        </a:p>
      </dsp:txBody>
      <dsp:txXfrm rot="-5400000">
        <a:off x="1870546" y="87475"/>
        <a:ext cx="6280613" cy="1567355"/>
      </dsp:txXfrm>
    </dsp:sp>
    <dsp:sp modelId="{CE4E7580-6060-4F84-BC29-EF63B9C68016}">
      <dsp:nvSpPr>
        <dsp:cNvPr id="0" name=""/>
        <dsp:cNvSpPr/>
      </dsp:nvSpPr>
      <dsp:spPr>
        <a:xfrm rot="5400000">
          <a:off x="-400831" y="2793237"/>
          <a:ext cx="2672208" cy="1870546"/>
        </a:xfrm>
        <a:prstGeom prst="chevron">
          <a:avLst/>
        </a:prstGeom>
        <a:solidFill>
          <a:schemeClr val="accent1">
            <a:alpha val="90000"/>
            <a:hueOff val="0"/>
            <a:satOff val="0"/>
            <a:lumOff val="0"/>
            <a:alphaOff val="-4000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ZA" sz="2400" b="1" kern="1200" dirty="0" smtClean="0">
              <a:solidFill>
                <a:schemeClr val="tx1"/>
              </a:solidFill>
              <a:latin typeface="Arial Narrow" panose="020B0606020202030204" pitchFamily="34" charset="0"/>
            </a:rPr>
            <a:t>IMPLEMENT</a:t>
          </a:r>
          <a:r>
            <a:rPr lang="en-ZA" sz="1900" b="1" kern="1200" dirty="0" smtClean="0">
              <a:solidFill>
                <a:schemeClr val="tx1"/>
              </a:solidFill>
              <a:latin typeface="Arial Narrow" panose="020B0606020202030204" pitchFamily="34" charset="0"/>
            </a:rPr>
            <a:t> </a:t>
          </a:r>
          <a:endParaRPr lang="en-ZA" sz="1900" b="1" kern="1200" dirty="0">
            <a:solidFill>
              <a:schemeClr val="tx1"/>
            </a:solidFill>
            <a:latin typeface="Arial Narrow" panose="020B0606020202030204" pitchFamily="34" charset="0"/>
          </a:endParaRPr>
        </a:p>
      </dsp:txBody>
      <dsp:txXfrm rot="-5400000">
        <a:off x="0" y="3327679"/>
        <a:ext cx="1870546" cy="801662"/>
      </dsp:txXfrm>
    </dsp:sp>
    <dsp:sp modelId="{FB41954B-04CA-4BD6-A181-BB155E721AD5}">
      <dsp:nvSpPr>
        <dsp:cNvPr id="0" name=""/>
        <dsp:cNvSpPr/>
      </dsp:nvSpPr>
      <dsp:spPr>
        <a:xfrm rot="5400000">
          <a:off x="4184780" y="78172"/>
          <a:ext cx="1736935" cy="6365403"/>
        </a:xfrm>
        <a:prstGeom prst="round2SameRect">
          <a:avLst/>
        </a:prstGeom>
        <a:solidFill>
          <a:schemeClr val="lt1">
            <a:alpha val="90000"/>
            <a:hueOff val="0"/>
            <a:satOff val="0"/>
            <a:lumOff val="0"/>
            <a:alphaOff val="0"/>
          </a:schemeClr>
        </a:solidFill>
        <a:ln w="25400" cap="flat" cmpd="sng" algn="ctr">
          <a:solidFill>
            <a:schemeClr val="accent1">
              <a:alpha val="90000"/>
              <a:hueOff val="0"/>
              <a:satOff val="0"/>
              <a:lumOff val="0"/>
              <a:alphaOff val="-4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ZA" sz="1600" b="1" kern="1200" dirty="0" smtClean="0">
              <a:solidFill>
                <a:schemeClr val="tx1"/>
              </a:solidFill>
              <a:latin typeface="Arial Narrow" panose="020B0606020202030204" pitchFamily="34" charset="0"/>
            </a:rPr>
            <a:t>Programme implementation support </a:t>
          </a:r>
          <a:endParaRPr lang="en-ZA" sz="1600" b="1" kern="1200" dirty="0">
            <a:solidFill>
              <a:schemeClr val="tx1"/>
            </a:solidFill>
            <a:latin typeface="Arial Narrow" panose="020B0606020202030204"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Arial Narrow" panose="020B0606020202030204" pitchFamily="34" charset="0"/>
            </a:rPr>
            <a:t>Project Management and planning </a:t>
          </a:r>
          <a:endParaRPr lang="en-ZA" sz="1600" b="1" kern="1200" dirty="0">
            <a:solidFill>
              <a:schemeClr val="tx1"/>
            </a:solidFill>
            <a:latin typeface="Arial Narrow" panose="020B0606020202030204" pitchFamily="34" charset="0"/>
          </a:endParaRPr>
        </a:p>
        <a:p>
          <a:pPr marL="171450" lvl="1" indent="-171450" algn="l" defTabSz="711200">
            <a:lnSpc>
              <a:spcPct val="90000"/>
            </a:lnSpc>
            <a:spcBef>
              <a:spcPct val="0"/>
            </a:spcBef>
            <a:spcAft>
              <a:spcPct val="15000"/>
            </a:spcAft>
            <a:buChar char="••"/>
          </a:pPr>
          <a:r>
            <a:rPr lang="en-ZA" sz="1600" b="1" kern="1200" dirty="0" smtClean="0">
              <a:solidFill>
                <a:schemeClr val="tx1"/>
              </a:solidFill>
              <a:latin typeface="Arial Narrow" panose="020B0606020202030204" pitchFamily="34" charset="0"/>
            </a:rPr>
            <a:t>Projects planning: rapid reviews, readiness assessment and fast tracking</a:t>
          </a:r>
          <a:endParaRPr lang="en-ZA" sz="1600" b="1" kern="1200" dirty="0">
            <a:solidFill>
              <a:schemeClr val="tx1"/>
            </a:solidFill>
            <a:latin typeface="Arial Narrow" panose="020B0606020202030204" pitchFamily="34" charset="0"/>
          </a:endParaRPr>
        </a:p>
        <a:p>
          <a:pPr marL="171450" lvl="1" indent="-171450" algn="l" defTabSz="711200">
            <a:lnSpc>
              <a:spcPct val="90000"/>
            </a:lnSpc>
            <a:spcBef>
              <a:spcPct val="0"/>
            </a:spcBef>
            <a:spcAft>
              <a:spcPct val="15000"/>
            </a:spcAft>
            <a:buChar char="••"/>
          </a:pPr>
          <a:r>
            <a:rPr lang="en-ZA" sz="1600" b="1" kern="1200" dirty="0" smtClean="0">
              <a:solidFill>
                <a:schemeClr val="tx1"/>
              </a:solidFill>
              <a:latin typeface="Arial Narrow" panose="020B0606020202030204" pitchFamily="34" charset="0"/>
            </a:rPr>
            <a:t>Projects resourcing and allocation</a:t>
          </a:r>
          <a:endParaRPr lang="en-ZA" sz="1600" b="1" kern="1200" dirty="0">
            <a:solidFill>
              <a:schemeClr val="tx1"/>
            </a:solidFill>
            <a:latin typeface="Arial Narrow" panose="020B0606020202030204" pitchFamily="34" charset="0"/>
          </a:endParaRPr>
        </a:p>
        <a:p>
          <a:pPr marL="171450" lvl="1" indent="-171450" algn="l" defTabSz="711200">
            <a:lnSpc>
              <a:spcPct val="90000"/>
            </a:lnSpc>
            <a:spcBef>
              <a:spcPct val="0"/>
            </a:spcBef>
            <a:spcAft>
              <a:spcPct val="15000"/>
            </a:spcAft>
            <a:buChar char="••"/>
          </a:pPr>
          <a:r>
            <a:rPr lang="en-US" sz="1600" b="1" kern="1200" dirty="0" smtClean="0">
              <a:solidFill>
                <a:schemeClr val="tx1"/>
              </a:solidFill>
              <a:latin typeface="Arial Narrow" panose="020B0606020202030204" pitchFamily="34" charset="0"/>
            </a:rPr>
            <a:t>Reporting and Monitoring</a:t>
          </a:r>
          <a:endParaRPr lang="en-ZA" sz="1600" b="1" kern="1200" dirty="0">
            <a:solidFill>
              <a:schemeClr val="tx1"/>
            </a:solidFill>
            <a:latin typeface="Arial Narrow" panose="020B0606020202030204" pitchFamily="34" charset="0"/>
          </a:endParaRPr>
        </a:p>
      </dsp:txBody>
      <dsp:txXfrm rot="-5400000">
        <a:off x="1870546" y="2477196"/>
        <a:ext cx="6280613" cy="15673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B8B57-4156-48D2-A4EE-2B969DD14D3C}">
      <dsp:nvSpPr>
        <dsp:cNvPr id="0" name=""/>
        <dsp:cNvSpPr/>
      </dsp:nvSpPr>
      <dsp:spPr>
        <a:xfrm rot="5400000">
          <a:off x="5307431" y="-1917335"/>
          <a:ext cx="1481817" cy="569255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US" sz="2000" b="1" u="none" kern="1200" dirty="0" smtClean="0">
              <a:solidFill>
                <a:schemeClr val="tx1"/>
              </a:solidFill>
              <a:latin typeface="Arial Narrow" panose="020B0606020202030204" pitchFamily="34" charset="0"/>
            </a:rPr>
            <a:t>LAND ASSEMBLY</a:t>
          </a:r>
          <a:endParaRPr lang="en-ZA" sz="2000" u="none" kern="1200" dirty="0">
            <a:solidFill>
              <a:schemeClr val="tx1"/>
            </a:solidFill>
            <a:latin typeface="Arial Narrow" panose="020B0606020202030204" pitchFamily="34" charset="0"/>
          </a:endParaRPr>
        </a:p>
        <a:p>
          <a:pPr marL="171450" lvl="1" indent="-171450" algn="just" defTabSz="755650">
            <a:lnSpc>
              <a:spcPct val="90000"/>
            </a:lnSpc>
            <a:spcBef>
              <a:spcPct val="0"/>
            </a:spcBef>
            <a:spcAft>
              <a:spcPct val="15000"/>
            </a:spcAft>
            <a:buChar char="••"/>
          </a:pPr>
          <a:r>
            <a:rPr lang="en-US" sz="1700" b="0" kern="1200" dirty="0" smtClean="0">
              <a:solidFill>
                <a:schemeClr val="tx1"/>
              </a:solidFill>
              <a:latin typeface="Arial Narrow" panose="020B0606020202030204" pitchFamily="34" charset="0"/>
            </a:rPr>
            <a:t>Land identification/Pipeline</a:t>
          </a:r>
          <a:endParaRPr lang="en-ZA" sz="1700" b="0" kern="1200" dirty="0">
            <a:solidFill>
              <a:schemeClr val="tx1"/>
            </a:solidFill>
            <a:latin typeface="Arial Narrow" panose="020B0606020202030204" pitchFamily="34" charset="0"/>
          </a:endParaRPr>
        </a:p>
        <a:p>
          <a:pPr marL="171450" lvl="1" indent="-171450" algn="l" defTabSz="755650">
            <a:lnSpc>
              <a:spcPct val="90000"/>
            </a:lnSpc>
            <a:spcBef>
              <a:spcPct val="0"/>
            </a:spcBef>
            <a:spcAft>
              <a:spcPct val="15000"/>
            </a:spcAft>
            <a:buChar char="••"/>
          </a:pPr>
          <a:r>
            <a:rPr lang="en-ZA" sz="1700" b="0" kern="1200" dirty="0" smtClean="0">
              <a:solidFill>
                <a:schemeClr val="tx1"/>
              </a:solidFill>
              <a:latin typeface="Arial Narrow" panose="020B0606020202030204" pitchFamily="34" charset="0"/>
            </a:rPr>
            <a:t>Land acquisition</a:t>
          </a:r>
          <a:endParaRPr lang="en-ZA" sz="1700" b="0" kern="1200" dirty="0">
            <a:solidFill>
              <a:schemeClr val="tx1"/>
            </a:solidFill>
            <a:latin typeface="Arial Narrow" panose="020B0606020202030204" pitchFamily="34" charset="0"/>
          </a:endParaRPr>
        </a:p>
        <a:p>
          <a:pPr marL="171450" lvl="1" indent="-171450" algn="l" defTabSz="755650">
            <a:lnSpc>
              <a:spcPct val="90000"/>
            </a:lnSpc>
            <a:spcBef>
              <a:spcPct val="0"/>
            </a:spcBef>
            <a:spcAft>
              <a:spcPct val="15000"/>
            </a:spcAft>
            <a:buChar char="••"/>
          </a:pPr>
          <a:r>
            <a:rPr lang="en-ZA" sz="1700" b="0" kern="1200" dirty="0" smtClean="0">
              <a:solidFill>
                <a:schemeClr val="tx1"/>
              </a:solidFill>
              <a:latin typeface="Arial Narrow" panose="020B0606020202030204" pitchFamily="34" charset="0"/>
            </a:rPr>
            <a:t>Facilitate rapid land release</a:t>
          </a:r>
          <a:endParaRPr lang="en-ZA" sz="1700" b="0" kern="1200" dirty="0">
            <a:solidFill>
              <a:schemeClr val="tx1"/>
            </a:solidFill>
            <a:latin typeface="Arial Narrow" panose="020B0606020202030204" pitchFamily="34" charset="0"/>
          </a:endParaRPr>
        </a:p>
        <a:p>
          <a:pPr marL="171450" lvl="1" indent="-171450" algn="l" defTabSz="755650">
            <a:lnSpc>
              <a:spcPct val="90000"/>
            </a:lnSpc>
            <a:spcBef>
              <a:spcPct val="0"/>
            </a:spcBef>
            <a:spcAft>
              <a:spcPct val="15000"/>
            </a:spcAft>
            <a:buChar char="••"/>
          </a:pPr>
          <a:r>
            <a:rPr lang="en-US" sz="1700" b="0" kern="1200" dirty="0" smtClean="0">
              <a:solidFill>
                <a:schemeClr val="tx1"/>
              </a:solidFill>
              <a:latin typeface="Arial Narrow" panose="020B0606020202030204" pitchFamily="34" charset="0"/>
            </a:rPr>
            <a:t>Proactive engagement with partners for land release</a:t>
          </a:r>
          <a:endParaRPr lang="en-ZA" sz="1700" b="0" kern="1200" dirty="0">
            <a:solidFill>
              <a:schemeClr val="tx1"/>
            </a:solidFill>
            <a:latin typeface="Arial Narrow" panose="020B0606020202030204" pitchFamily="34" charset="0"/>
          </a:endParaRPr>
        </a:p>
      </dsp:txBody>
      <dsp:txXfrm rot="-5400000">
        <a:off x="3202062" y="260370"/>
        <a:ext cx="5620219" cy="1337145"/>
      </dsp:txXfrm>
    </dsp:sp>
    <dsp:sp modelId="{BB941596-3BE2-479F-9756-F77A6640E9F5}">
      <dsp:nvSpPr>
        <dsp:cNvPr id="0" name=""/>
        <dsp:cNvSpPr/>
      </dsp:nvSpPr>
      <dsp:spPr>
        <a:xfrm>
          <a:off x="0" y="2806"/>
          <a:ext cx="3202062" cy="1852272"/>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endParaRPr lang="en-ZA" sz="3200" b="1" kern="1200" dirty="0">
            <a:solidFill>
              <a:schemeClr val="tx1"/>
            </a:solidFill>
            <a:latin typeface="Arial Narrow" panose="020B0606020202030204" pitchFamily="34" charset="0"/>
          </a:endParaRPr>
        </a:p>
      </dsp:txBody>
      <dsp:txXfrm>
        <a:off x="90420" y="93226"/>
        <a:ext cx="3021222" cy="1671432"/>
      </dsp:txXfrm>
    </dsp:sp>
    <dsp:sp modelId="{120B896C-7C34-4D51-81A7-558AC7E1B5A3}">
      <dsp:nvSpPr>
        <dsp:cNvPr id="0" name=""/>
        <dsp:cNvSpPr/>
      </dsp:nvSpPr>
      <dsp:spPr>
        <a:xfrm rot="5400000">
          <a:off x="5134414" y="27550"/>
          <a:ext cx="1827851" cy="569255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ZA" sz="2000" b="1" u="none" kern="1200" dirty="0" smtClean="0">
              <a:solidFill>
                <a:schemeClr val="tx1"/>
              </a:solidFill>
              <a:latin typeface="Arial Narrow" panose="020B0606020202030204" pitchFamily="34" charset="0"/>
            </a:rPr>
            <a:t>ISU/CATALYTIC RESPONSE</a:t>
          </a:r>
          <a:endParaRPr lang="en-ZA" sz="2000" u="none" kern="1200" dirty="0">
            <a:solidFill>
              <a:schemeClr val="tx1"/>
            </a:solidFill>
            <a:latin typeface="Arial Narrow" panose="020B0606020202030204" pitchFamily="34" charset="0"/>
          </a:endParaRPr>
        </a:p>
        <a:p>
          <a:pPr marL="171450" lvl="1" indent="-171450" algn="just" defTabSz="755650">
            <a:lnSpc>
              <a:spcPct val="90000"/>
            </a:lnSpc>
            <a:spcBef>
              <a:spcPct val="0"/>
            </a:spcBef>
            <a:spcAft>
              <a:spcPct val="15000"/>
            </a:spcAft>
            <a:buChar char="••"/>
          </a:pPr>
          <a:r>
            <a:rPr lang="en-ZA" sz="1700" b="0" kern="1200" dirty="0" smtClean="0">
              <a:solidFill>
                <a:schemeClr val="tx1"/>
              </a:solidFill>
              <a:latin typeface="Arial Narrow" panose="020B0606020202030204" pitchFamily="34" charset="0"/>
            </a:rPr>
            <a:t>Prefeasibility plans</a:t>
          </a:r>
          <a:endParaRPr lang="en-ZA" sz="1700" b="0" kern="1200" dirty="0">
            <a:solidFill>
              <a:schemeClr val="tx1"/>
            </a:solidFill>
            <a:latin typeface="Arial Narrow" panose="020B0606020202030204" pitchFamily="34" charset="0"/>
          </a:endParaRPr>
        </a:p>
        <a:p>
          <a:pPr marL="171450" lvl="1" indent="-171450" algn="l" defTabSz="755650">
            <a:lnSpc>
              <a:spcPct val="90000"/>
            </a:lnSpc>
            <a:spcBef>
              <a:spcPct val="0"/>
            </a:spcBef>
            <a:spcAft>
              <a:spcPct val="15000"/>
            </a:spcAft>
            <a:buChar char="••"/>
          </a:pPr>
          <a:r>
            <a:rPr lang="en-ZA" sz="1700" b="0" kern="1200" dirty="0" smtClean="0">
              <a:solidFill>
                <a:schemeClr val="tx1"/>
              </a:solidFill>
              <a:latin typeface="Arial Narrow" panose="020B0606020202030204" pitchFamily="34" charset="0"/>
            </a:rPr>
            <a:t>Upgrading plans</a:t>
          </a:r>
          <a:endParaRPr lang="en-ZA" sz="1700" b="0" kern="1200" dirty="0">
            <a:solidFill>
              <a:schemeClr val="tx1"/>
            </a:solidFill>
            <a:latin typeface="Arial Narrow" panose="020B0606020202030204" pitchFamily="34" charset="0"/>
          </a:endParaRPr>
        </a:p>
        <a:p>
          <a:pPr marL="171450" lvl="1" indent="-171450" algn="l" defTabSz="755650">
            <a:lnSpc>
              <a:spcPct val="90000"/>
            </a:lnSpc>
            <a:spcBef>
              <a:spcPct val="0"/>
            </a:spcBef>
            <a:spcAft>
              <a:spcPct val="15000"/>
            </a:spcAft>
            <a:buChar char="••"/>
          </a:pPr>
          <a:r>
            <a:rPr lang="en-ZA" sz="1700" b="0" kern="1200" dirty="0" smtClean="0">
              <a:solidFill>
                <a:schemeClr val="tx1"/>
              </a:solidFill>
              <a:latin typeface="Arial Narrow" panose="020B0606020202030204" pitchFamily="34" charset="0"/>
            </a:rPr>
            <a:t>Projects readiness </a:t>
          </a:r>
          <a:endParaRPr lang="en-ZA" sz="1700" b="0" kern="1200" dirty="0">
            <a:solidFill>
              <a:schemeClr val="tx1"/>
            </a:solidFill>
            <a:latin typeface="Arial Narrow" panose="020B0606020202030204" pitchFamily="34" charset="0"/>
          </a:endParaRPr>
        </a:p>
        <a:p>
          <a:pPr marL="171450" lvl="1" indent="-171450" algn="l" defTabSz="755650">
            <a:lnSpc>
              <a:spcPct val="90000"/>
            </a:lnSpc>
            <a:spcBef>
              <a:spcPct val="0"/>
            </a:spcBef>
            <a:spcAft>
              <a:spcPct val="15000"/>
            </a:spcAft>
            <a:buChar char="••"/>
          </a:pPr>
          <a:r>
            <a:rPr lang="en-ZA" sz="1700" b="0" kern="1200" dirty="0" smtClean="0">
              <a:solidFill>
                <a:schemeClr val="tx1"/>
              </a:solidFill>
              <a:latin typeface="Arial Narrow" panose="020B0606020202030204" pitchFamily="34" charset="0"/>
            </a:rPr>
            <a:t>Detailed planning and costing </a:t>
          </a:r>
          <a:endParaRPr lang="en-ZA" sz="1700" b="0" kern="1200" dirty="0">
            <a:solidFill>
              <a:schemeClr val="tx1"/>
            </a:solidFill>
            <a:latin typeface="Arial Narrow" panose="020B0606020202030204" pitchFamily="34" charset="0"/>
          </a:endParaRPr>
        </a:p>
        <a:p>
          <a:pPr marL="171450" lvl="1" indent="-171450" algn="l" defTabSz="755650">
            <a:lnSpc>
              <a:spcPct val="90000"/>
            </a:lnSpc>
            <a:spcBef>
              <a:spcPct val="0"/>
            </a:spcBef>
            <a:spcAft>
              <a:spcPct val="15000"/>
            </a:spcAft>
            <a:buChar char="••"/>
          </a:pPr>
          <a:r>
            <a:rPr lang="en-ZA" sz="1700" b="0" kern="1200" dirty="0" smtClean="0">
              <a:solidFill>
                <a:schemeClr val="tx1"/>
              </a:solidFill>
              <a:latin typeface="Arial Narrow" panose="020B0606020202030204" pitchFamily="34" charset="0"/>
            </a:rPr>
            <a:t>Projects implementation</a:t>
          </a:r>
          <a:endParaRPr lang="en-ZA" sz="1700" b="0" kern="1200" dirty="0">
            <a:solidFill>
              <a:schemeClr val="tx1"/>
            </a:solidFill>
            <a:latin typeface="Arial Narrow" panose="020B0606020202030204" pitchFamily="34" charset="0"/>
          </a:endParaRPr>
        </a:p>
      </dsp:txBody>
      <dsp:txXfrm rot="-5400000">
        <a:off x="3202062" y="2049130"/>
        <a:ext cx="5603327" cy="1649395"/>
      </dsp:txXfrm>
    </dsp:sp>
    <dsp:sp modelId="{AB12EB3B-C597-4E61-9766-AC772BE9EF3D}">
      <dsp:nvSpPr>
        <dsp:cNvPr id="0" name=""/>
        <dsp:cNvSpPr/>
      </dsp:nvSpPr>
      <dsp:spPr>
        <a:xfrm>
          <a:off x="0" y="1947692"/>
          <a:ext cx="3202062" cy="1852272"/>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endParaRPr lang="en-ZA" sz="3200" b="1" kern="1200" dirty="0">
            <a:solidFill>
              <a:schemeClr val="tx1"/>
            </a:solidFill>
          </a:endParaRPr>
        </a:p>
      </dsp:txBody>
      <dsp:txXfrm>
        <a:off x="90420" y="2038112"/>
        <a:ext cx="3021222" cy="1671432"/>
      </dsp:txXfrm>
    </dsp:sp>
    <dsp:sp modelId="{268A089F-66F7-4FB6-9C7E-888291D3E516}">
      <dsp:nvSpPr>
        <dsp:cNvPr id="0" name=""/>
        <dsp:cNvSpPr/>
      </dsp:nvSpPr>
      <dsp:spPr>
        <a:xfrm rot="5400000">
          <a:off x="5307431" y="1972436"/>
          <a:ext cx="1481817" cy="569255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endParaRPr lang="en-ZA" sz="2000" b="1" kern="1200" dirty="0">
            <a:solidFill>
              <a:schemeClr val="tx1"/>
            </a:solidFill>
            <a:latin typeface="Arial Narrow" panose="020B0606020202030204" pitchFamily="34" charset="0"/>
          </a:endParaRPr>
        </a:p>
        <a:p>
          <a:pPr marL="228600" lvl="1" indent="-228600" algn="l" defTabSz="889000">
            <a:lnSpc>
              <a:spcPct val="90000"/>
            </a:lnSpc>
            <a:spcBef>
              <a:spcPct val="0"/>
            </a:spcBef>
            <a:spcAft>
              <a:spcPct val="15000"/>
            </a:spcAft>
            <a:buChar char="••"/>
          </a:pPr>
          <a:r>
            <a:rPr lang="en-ZA" sz="2000" b="1" u="none" kern="1200" dirty="0" smtClean="0">
              <a:solidFill>
                <a:schemeClr val="tx1"/>
              </a:solidFill>
              <a:latin typeface="Arial Narrow" panose="020B0606020202030204" pitchFamily="34" charset="0"/>
            </a:rPr>
            <a:t>INFRASTRUCTURE &amp; CAPACITY SUPPORT</a:t>
          </a:r>
          <a:endParaRPr lang="en-ZA" sz="2000" b="1" u="none" kern="1200" dirty="0">
            <a:solidFill>
              <a:schemeClr val="tx1"/>
            </a:solidFill>
            <a:latin typeface="Arial Narrow" panose="020B0606020202030204" pitchFamily="34" charset="0"/>
          </a:endParaRPr>
        </a:p>
        <a:p>
          <a:pPr marL="171450" lvl="1" indent="-171450" algn="l" defTabSz="755650">
            <a:lnSpc>
              <a:spcPct val="90000"/>
            </a:lnSpc>
            <a:spcBef>
              <a:spcPct val="0"/>
            </a:spcBef>
            <a:spcAft>
              <a:spcPct val="15000"/>
            </a:spcAft>
            <a:buChar char="••"/>
          </a:pPr>
          <a:r>
            <a:rPr lang="en-ZA" sz="1700" b="0" kern="1200" dirty="0" smtClean="0">
              <a:solidFill>
                <a:schemeClr val="tx1"/>
              </a:solidFill>
              <a:latin typeface="Arial Narrow" panose="020B0606020202030204" pitchFamily="34" charset="0"/>
            </a:rPr>
            <a:t>Bulk infrastructure (mining towns fund)</a:t>
          </a:r>
          <a:endParaRPr lang="en-ZA" sz="1700" b="0" kern="1200" dirty="0">
            <a:solidFill>
              <a:schemeClr val="tx1"/>
            </a:solidFill>
            <a:latin typeface="Arial Narrow" panose="020B0606020202030204" pitchFamily="34" charset="0"/>
          </a:endParaRPr>
        </a:p>
        <a:p>
          <a:pPr marL="171450" lvl="1" indent="-171450" algn="l" defTabSz="755650">
            <a:lnSpc>
              <a:spcPct val="90000"/>
            </a:lnSpc>
            <a:spcBef>
              <a:spcPct val="0"/>
            </a:spcBef>
            <a:spcAft>
              <a:spcPct val="15000"/>
            </a:spcAft>
            <a:buChar char="••"/>
          </a:pPr>
          <a:r>
            <a:rPr lang="en-ZA" sz="1700" b="0" kern="1200" dirty="0" smtClean="0">
              <a:solidFill>
                <a:schemeClr val="tx1"/>
              </a:solidFill>
              <a:latin typeface="Arial Narrow" panose="020B0606020202030204" pitchFamily="34" charset="0"/>
            </a:rPr>
            <a:t>Planning and coordination of infrastructure (Northam)</a:t>
          </a:r>
          <a:endParaRPr lang="en-ZA" sz="1700" b="0" kern="1200" dirty="0">
            <a:solidFill>
              <a:schemeClr val="tx1"/>
            </a:solidFill>
            <a:latin typeface="Arial Narrow" panose="020B0606020202030204" pitchFamily="34" charset="0"/>
          </a:endParaRPr>
        </a:p>
        <a:p>
          <a:pPr marL="171450" lvl="1" indent="-171450" algn="l" defTabSz="755650">
            <a:lnSpc>
              <a:spcPct val="90000"/>
            </a:lnSpc>
            <a:spcBef>
              <a:spcPct val="0"/>
            </a:spcBef>
            <a:spcAft>
              <a:spcPct val="15000"/>
            </a:spcAft>
            <a:buChar char="••"/>
          </a:pPr>
          <a:r>
            <a:rPr lang="en-ZA" sz="1700" b="0" kern="1200" dirty="0" smtClean="0">
              <a:solidFill>
                <a:schemeClr val="tx1"/>
              </a:solidFill>
              <a:latin typeface="Arial Narrow" panose="020B0606020202030204" pitchFamily="34" charset="0"/>
            </a:rPr>
            <a:t>Technical Capacity support </a:t>
          </a:r>
          <a:endParaRPr lang="en-ZA" sz="1700" b="0" kern="1200" dirty="0">
            <a:solidFill>
              <a:schemeClr val="tx1"/>
            </a:solidFill>
            <a:latin typeface="Arial Narrow" panose="020B0606020202030204" pitchFamily="34" charset="0"/>
          </a:endParaRPr>
        </a:p>
        <a:p>
          <a:pPr marL="171450" lvl="1" indent="-171450" algn="l" defTabSz="755650">
            <a:lnSpc>
              <a:spcPct val="90000"/>
            </a:lnSpc>
            <a:spcBef>
              <a:spcPct val="0"/>
            </a:spcBef>
            <a:spcAft>
              <a:spcPct val="15000"/>
            </a:spcAft>
            <a:buChar char="••"/>
          </a:pPr>
          <a:endParaRPr lang="en-ZA" sz="1700" kern="1200" dirty="0">
            <a:solidFill>
              <a:schemeClr val="tx1"/>
            </a:solidFill>
            <a:latin typeface="Arial Narrow" panose="020B0606020202030204" pitchFamily="34" charset="0"/>
          </a:endParaRPr>
        </a:p>
        <a:p>
          <a:pPr marL="228600" lvl="1" indent="-228600" algn="l" defTabSz="889000">
            <a:lnSpc>
              <a:spcPct val="90000"/>
            </a:lnSpc>
            <a:spcBef>
              <a:spcPct val="0"/>
            </a:spcBef>
            <a:spcAft>
              <a:spcPct val="15000"/>
            </a:spcAft>
            <a:buChar char="••"/>
          </a:pPr>
          <a:endParaRPr lang="en-ZA" sz="2000" kern="1200" dirty="0">
            <a:solidFill>
              <a:schemeClr val="tx1"/>
            </a:solidFill>
            <a:latin typeface="Arial Narrow" panose="020B0606020202030204" pitchFamily="34" charset="0"/>
          </a:endParaRPr>
        </a:p>
      </dsp:txBody>
      <dsp:txXfrm rot="-5400000">
        <a:off x="3202062" y="4150141"/>
        <a:ext cx="5620219" cy="1337145"/>
      </dsp:txXfrm>
    </dsp:sp>
    <dsp:sp modelId="{ADA7D258-7AE4-45B5-AA6F-B023845EB4CD}">
      <dsp:nvSpPr>
        <dsp:cNvPr id="0" name=""/>
        <dsp:cNvSpPr/>
      </dsp:nvSpPr>
      <dsp:spPr>
        <a:xfrm>
          <a:off x="0" y="3892578"/>
          <a:ext cx="3202062" cy="1852272"/>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n-ZA" sz="6500" kern="1200" dirty="0">
            <a:solidFill>
              <a:schemeClr val="tx1"/>
            </a:solidFill>
          </a:endParaRPr>
        </a:p>
      </dsp:txBody>
      <dsp:txXfrm>
        <a:off x="90420" y="3982998"/>
        <a:ext cx="3021222" cy="167143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B8B57-4156-48D2-A4EE-2B969DD14D3C}">
      <dsp:nvSpPr>
        <dsp:cNvPr id="0" name=""/>
        <dsp:cNvSpPr/>
      </dsp:nvSpPr>
      <dsp:spPr>
        <a:xfrm rot="5400000">
          <a:off x="5307431" y="-1917335"/>
          <a:ext cx="1481817" cy="569255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ZA" sz="2000" b="1" u="none" kern="1200" dirty="0" smtClean="0">
              <a:solidFill>
                <a:schemeClr val="tx1"/>
              </a:solidFill>
              <a:latin typeface="Arial Narrow" panose="020B0606020202030204" pitchFamily="34" charset="0"/>
            </a:rPr>
            <a:t>PROJECTS PLANNING &amp; IMPLEMENTATION</a:t>
          </a:r>
          <a:endParaRPr lang="en-ZA" sz="2000" b="1" u="none" kern="1200" dirty="0">
            <a:solidFill>
              <a:schemeClr val="tx1"/>
            </a:solidFill>
            <a:latin typeface="Arial Narrow" panose="020B0606020202030204" pitchFamily="34" charset="0"/>
          </a:endParaRPr>
        </a:p>
        <a:p>
          <a:pPr marL="171450" lvl="1" indent="-171450" algn="just" defTabSz="711200">
            <a:lnSpc>
              <a:spcPct val="90000"/>
            </a:lnSpc>
            <a:spcBef>
              <a:spcPct val="0"/>
            </a:spcBef>
            <a:spcAft>
              <a:spcPct val="15000"/>
            </a:spcAft>
            <a:buChar char="••"/>
          </a:pPr>
          <a:r>
            <a:rPr lang="en-ZA" sz="1600" b="0" kern="1200" dirty="0" smtClean="0">
              <a:solidFill>
                <a:schemeClr val="tx1"/>
              </a:solidFill>
              <a:latin typeface="Arial Narrow" panose="020B0606020202030204" pitchFamily="34" charset="0"/>
            </a:rPr>
            <a:t>Project feasibility and planning</a:t>
          </a:r>
          <a:endParaRPr lang="en-ZA" sz="1600" b="0" kern="1200" dirty="0">
            <a:solidFill>
              <a:schemeClr val="tx1"/>
            </a:solidFill>
            <a:latin typeface="Arial Narrow" panose="020B0606020202030204" pitchFamily="34" charset="0"/>
          </a:endParaRPr>
        </a:p>
        <a:p>
          <a:pPr marL="171450" lvl="1" indent="-171450" algn="l" defTabSz="711200">
            <a:lnSpc>
              <a:spcPct val="90000"/>
            </a:lnSpc>
            <a:spcBef>
              <a:spcPct val="0"/>
            </a:spcBef>
            <a:spcAft>
              <a:spcPct val="15000"/>
            </a:spcAft>
            <a:buChar char="••"/>
          </a:pPr>
          <a:r>
            <a:rPr lang="en-ZA" sz="1600" b="0" kern="1200" dirty="0" smtClean="0">
              <a:solidFill>
                <a:schemeClr val="tx1"/>
              </a:solidFill>
              <a:latin typeface="Arial Narrow" panose="020B0606020202030204" pitchFamily="34" charset="0"/>
            </a:rPr>
            <a:t>Development planning and land use rights</a:t>
          </a:r>
          <a:endParaRPr lang="en-ZA" sz="1600" b="0" kern="1200" dirty="0">
            <a:solidFill>
              <a:schemeClr val="tx1"/>
            </a:solidFill>
            <a:latin typeface="Arial Narrow" panose="020B0606020202030204" pitchFamily="34" charset="0"/>
          </a:endParaRPr>
        </a:p>
        <a:p>
          <a:pPr marL="171450" lvl="1" indent="-171450" algn="l" defTabSz="711200">
            <a:lnSpc>
              <a:spcPct val="90000"/>
            </a:lnSpc>
            <a:spcBef>
              <a:spcPct val="0"/>
            </a:spcBef>
            <a:spcAft>
              <a:spcPct val="15000"/>
            </a:spcAft>
            <a:buChar char="••"/>
          </a:pPr>
          <a:r>
            <a:rPr lang="en-ZA" sz="1600" b="0" kern="1200" dirty="0" smtClean="0">
              <a:solidFill>
                <a:schemeClr val="tx1"/>
              </a:solidFill>
              <a:latin typeface="Arial Narrow" panose="020B0606020202030204" pitchFamily="34" charset="0"/>
            </a:rPr>
            <a:t>Projects funding and mobilisation</a:t>
          </a:r>
          <a:endParaRPr lang="en-ZA" sz="1600" b="0" kern="1200" dirty="0">
            <a:solidFill>
              <a:schemeClr val="tx1"/>
            </a:solidFill>
            <a:latin typeface="Arial Narrow" panose="020B0606020202030204" pitchFamily="34" charset="0"/>
          </a:endParaRPr>
        </a:p>
        <a:p>
          <a:pPr marL="171450" lvl="1" indent="-171450" algn="l" defTabSz="711200">
            <a:lnSpc>
              <a:spcPct val="90000"/>
            </a:lnSpc>
            <a:spcBef>
              <a:spcPct val="0"/>
            </a:spcBef>
            <a:spcAft>
              <a:spcPct val="15000"/>
            </a:spcAft>
            <a:buChar char="••"/>
          </a:pPr>
          <a:r>
            <a:rPr lang="en-ZA" sz="1600" b="0" kern="1200" dirty="0" smtClean="0">
              <a:solidFill>
                <a:schemeClr val="tx1"/>
              </a:solidFill>
              <a:latin typeface="Arial Narrow" panose="020B0606020202030204" pitchFamily="34" charset="0"/>
            </a:rPr>
            <a:t>Project management and implementation</a:t>
          </a:r>
          <a:endParaRPr lang="en-ZA" sz="1600" b="0" kern="1200" dirty="0">
            <a:solidFill>
              <a:schemeClr val="tx1"/>
            </a:solidFill>
            <a:latin typeface="Arial Narrow" panose="020B0606020202030204" pitchFamily="34" charset="0"/>
          </a:endParaRPr>
        </a:p>
        <a:p>
          <a:pPr marL="171450" lvl="1" indent="-171450" algn="l" defTabSz="711200">
            <a:lnSpc>
              <a:spcPct val="90000"/>
            </a:lnSpc>
            <a:spcBef>
              <a:spcPct val="0"/>
            </a:spcBef>
            <a:spcAft>
              <a:spcPct val="15000"/>
            </a:spcAft>
            <a:buChar char="••"/>
          </a:pPr>
          <a:r>
            <a:rPr lang="en-ZA" sz="1600" b="0" kern="1200" dirty="0" smtClean="0">
              <a:solidFill>
                <a:schemeClr val="tx1"/>
              </a:solidFill>
              <a:latin typeface="Arial Narrow" panose="020B0606020202030204" pitchFamily="34" charset="0"/>
            </a:rPr>
            <a:t>Reporting &amp; Monitoring </a:t>
          </a:r>
          <a:endParaRPr lang="en-ZA" sz="1600" b="0" kern="1200" dirty="0">
            <a:solidFill>
              <a:schemeClr val="tx1"/>
            </a:solidFill>
            <a:latin typeface="Arial Narrow" panose="020B0606020202030204" pitchFamily="34" charset="0"/>
          </a:endParaRPr>
        </a:p>
      </dsp:txBody>
      <dsp:txXfrm rot="-5400000">
        <a:off x="3202062" y="260370"/>
        <a:ext cx="5620219" cy="1337145"/>
      </dsp:txXfrm>
    </dsp:sp>
    <dsp:sp modelId="{BB941596-3BE2-479F-9756-F77A6640E9F5}">
      <dsp:nvSpPr>
        <dsp:cNvPr id="0" name=""/>
        <dsp:cNvSpPr/>
      </dsp:nvSpPr>
      <dsp:spPr>
        <a:xfrm>
          <a:off x="0" y="2806"/>
          <a:ext cx="3202062" cy="1852272"/>
        </a:xfrm>
        <a:prstGeom prst="roundRect">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n-ZA" sz="6500" kern="1200" dirty="0">
            <a:solidFill>
              <a:schemeClr val="tx1"/>
            </a:solidFill>
          </a:endParaRPr>
        </a:p>
      </dsp:txBody>
      <dsp:txXfrm>
        <a:off x="90420" y="93226"/>
        <a:ext cx="3021222" cy="1671432"/>
      </dsp:txXfrm>
    </dsp:sp>
    <dsp:sp modelId="{120B896C-7C34-4D51-81A7-558AC7E1B5A3}">
      <dsp:nvSpPr>
        <dsp:cNvPr id="0" name=""/>
        <dsp:cNvSpPr/>
      </dsp:nvSpPr>
      <dsp:spPr>
        <a:xfrm rot="5400000">
          <a:off x="5307431" y="27550"/>
          <a:ext cx="1481817" cy="569255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just" defTabSz="889000">
            <a:lnSpc>
              <a:spcPct val="90000"/>
            </a:lnSpc>
            <a:spcBef>
              <a:spcPct val="0"/>
            </a:spcBef>
            <a:spcAft>
              <a:spcPct val="15000"/>
            </a:spcAft>
            <a:buChar char="••"/>
          </a:pPr>
          <a:r>
            <a:rPr lang="en-ZA" sz="2000" b="1" u="none" kern="1200" dirty="0" smtClean="0">
              <a:solidFill>
                <a:schemeClr val="tx1"/>
              </a:solidFill>
              <a:latin typeface="Arial Narrow" panose="020B0606020202030204" pitchFamily="34" charset="0"/>
            </a:rPr>
            <a:t>LABOUR SENDING AREAS</a:t>
          </a:r>
          <a:endParaRPr lang="en-ZA" sz="2000" b="1" u="none" kern="1200" dirty="0">
            <a:solidFill>
              <a:schemeClr val="tx1"/>
            </a:solidFill>
            <a:latin typeface="Arial Narrow" panose="020B0606020202030204" pitchFamily="34" charset="0"/>
          </a:endParaRPr>
        </a:p>
        <a:p>
          <a:pPr marL="171450" lvl="1" indent="-171450" algn="just" defTabSz="711200">
            <a:lnSpc>
              <a:spcPct val="90000"/>
            </a:lnSpc>
            <a:spcBef>
              <a:spcPct val="0"/>
            </a:spcBef>
            <a:spcAft>
              <a:spcPct val="15000"/>
            </a:spcAft>
            <a:buChar char="••"/>
          </a:pPr>
          <a:r>
            <a:rPr lang="en-ZA" sz="1600" b="0" kern="1200" dirty="0" smtClean="0">
              <a:solidFill>
                <a:schemeClr val="tx1"/>
              </a:solidFill>
              <a:latin typeface="Arial Narrow" panose="020B0606020202030204" pitchFamily="34" charset="0"/>
            </a:rPr>
            <a:t>In-depth analysis of trends, linkages between labour sending and mining areas/regions</a:t>
          </a:r>
          <a:endParaRPr lang="en-ZA" sz="1600" b="0" kern="1200" dirty="0">
            <a:solidFill>
              <a:schemeClr val="tx1"/>
            </a:solidFill>
            <a:latin typeface="Arial Narrow" panose="020B0606020202030204" pitchFamily="34" charset="0"/>
          </a:endParaRPr>
        </a:p>
        <a:p>
          <a:pPr marL="171450" lvl="1" indent="-171450" algn="just" defTabSz="711200">
            <a:lnSpc>
              <a:spcPct val="90000"/>
            </a:lnSpc>
            <a:spcBef>
              <a:spcPct val="0"/>
            </a:spcBef>
            <a:spcAft>
              <a:spcPct val="15000"/>
            </a:spcAft>
            <a:buChar char="••"/>
          </a:pPr>
          <a:r>
            <a:rPr lang="en-ZA" sz="1600" b="0" kern="1200" dirty="0" smtClean="0">
              <a:solidFill>
                <a:schemeClr val="tx1"/>
              </a:solidFill>
              <a:latin typeface="Arial Narrow" panose="020B0606020202030204" pitchFamily="34" charset="0"/>
            </a:rPr>
            <a:t>Aspirations and preferences  of mine workers on housing accommodation investments in labour and mining regions</a:t>
          </a:r>
          <a:endParaRPr lang="en-ZA" sz="1600" b="0" kern="1200" dirty="0">
            <a:solidFill>
              <a:schemeClr val="tx1"/>
            </a:solidFill>
            <a:latin typeface="Arial Narrow" panose="020B0606020202030204" pitchFamily="34" charset="0"/>
          </a:endParaRPr>
        </a:p>
        <a:p>
          <a:pPr marL="171450" lvl="1" indent="-171450" algn="just" defTabSz="711200">
            <a:lnSpc>
              <a:spcPct val="90000"/>
            </a:lnSpc>
            <a:spcBef>
              <a:spcPct val="0"/>
            </a:spcBef>
            <a:spcAft>
              <a:spcPct val="15000"/>
            </a:spcAft>
            <a:buChar char="••"/>
          </a:pPr>
          <a:r>
            <a:rPr lang="en-ZA" sz="1600" b="0" kern="1200" dirty="0" smtClean="0">
              <a:solidFill>
                <a:schemeClr val="tx1"/>
              </a:solidFill>
              <a:latin typeface="Arial Narrow" panose="020B0606020202030204" pitchFamily="34" charset="0"/>
            </a:rPr>
            <a:t>Package of solutions support between labour sending and mining regions  i.e. transactional support for own build</a:t>
          </a:r>
          <a:endParaRPr lang="en-ZA" sz="1600" b="0" kern="1200" dirty="0">
            <a:solidFill>
              <a:schemeClr val="tx1"/>
            </a:solidFill>
            <a:latin typeface="Arial Narrow" panose="020B0606020202030204" pitchFamily="34" charset="0"/>
          </a:endParaRPr>
        </a:p>
      </dsp:txBody>
      <dsp:txXfrm rot="-5400000">
        <a:off x="3202062" y="2205255"/>
        <a:ext cx="5620219" cy="1337145"/>
      </dsp:txXfrm>
    </dsp:sp>
    <dsp:sp modelId="{AB12EB3B-C597-4E61-9766-AC772BE9EF3D}">
      <dsp:nvSpPr>
        <dsp:cNvPr id="0" name=""/>
        <dsp:cNvSpPr/>
      </dsp:nvSpPr>
      <dsp:spPr>
        <a:xfrm>
          <a:off x="0" y="1947692"/>
          <a:ext cx="3202062" cy="1852272"/>
        </a:xfrm>
        <a:prstGeom prst="roundRect">
          <a:avLst/>
        </a:prstGeom>
        <a:blipFill rotWithShape="0">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47650" tIns="123825" rIns="247650" bIns="123825" numCol="1" spcCol="1270" anchor="ctr" anchorCtr="0">
          <a:noAutofit/>
        </a:bodyPr>
        <a:lstStyle/>
        <a:p>
          <a:pPr lvl="0" algn="ctr" defTabSz="2889250">
            <a:lnSpc>
              <a:spcPct val="90000"/>
            </a:lnSpc>
            <a:spcBef>
              <a:spcPct val="0"/>
            </a:spcBef>
            <a:spcAft>
              <a:spcPct val="35000"/>
            </a:spcAft>
          </a:pPr>
          <a:endParaRPr lang="en-ZA" sz="6500" kern="1200" dirty="0">
            <a:solidFill>
              <a:schemeClr val="tx1"/>
            </a:solidFill>
          </a:endParaRPr>
        </a:p>
      </dsp:txBody>
      <dsp:txXfrm>
        <a:off x="90420" y="2038112"/>
        <a:ext cx="3021222" cy="1671432"/>
      </dsp:txXfrm>
    </dsp:sp>
    <dsp:sp modelId="{A74E49D8-0EF2-41EC-8B8E-B1BC410B25A7}">
      <dsp:nvSpPr>
        <dsp:cNvPr id="0" name=""/>
        <dsp:cNvSpPr/>
      </dsp:nvSpPr>
      <dsp:spPr>
        <a:xfrm rot="5400000">
          <a:off x="5307431" y="1972436"/>
          <a:ext cx="1481817" cy="5692555"/>
        </a:xfrm>
        <a:prstGeom prst="round2Same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ZA" sz="2000" b="1" u="none" kern="1200" dirty="0" smtClean="0">
              <a:solidFill>
                <a:schemeClr val="tx1"/>
              </a:solidFill>
              <a:latin typeface="Arial Narrow" panose="020B0606020202030204" pitchFamily="34" charset="0"/>
            </a:rPr>
            <a:t>PARTNERSHIPS AND IGR STRATEGY</a:t>
          </a:r>
          <a:endParaRPr lang="en-ZA" sz="2000" b="1" u="none" kern="1200" dirty="0">
            <a:solidFill>
              <a:schemeClr val="tx1"/>
            </a:solidFill>
            <a:latin typeface="Arial Narrow" panose="020B0606020202030204" pitchFamily="34" charset="0"/>
          </a:endParaRPr>
        </a:p>
        <a:p>
          <a:pPr marL="171450" lvl="1" indent="-171450" algn="l" defTabSz="711200">
            <a:lnSpc>
              <a:spcPct val="90000"/>
            </a:lnSpc>
            <a:spcBef>
              <a:spcPct val="0"/>
            </a:spcBef>
            <a:spcAft>
              <a:spcPct val="15000"/>
            </a:spcAft>
            <a:buChar char="••"/>
          </a:pPr>
          <a:r>
            <a:rPr lang="en-ZA" sz="1600" b="0" kern="1200" dirty="0" smtClean="0">
              <a:solidFill>
                <a:schemeClr val="tx1"/>
              </a:solidFill>
              <a:latin typeface="Arial Narrow" panose="020B0606020202030204" pitchFamily="34" charset="0"/>
            </a:rPr>
            <a:t>Development strategy</a:t>
          </a:r>
          <a:endParaRPr lang="en-ZA" sz="1600" b="0" kern="1200" dirty="0">
            <a:solidFill>
              <a:schemeClr val="tx1"/>
            </a:solidFill>
            <a:latin typeface="Arial Narrow" panose="020B0606020202030204" pitchFamily="34" charset="0"/>
          </a:endParaRPr>
        </a:p>
        <a:p>
          <a:pPr marL="171450" lvl="1" indent="-171450" algn="l" defTabSz="711200">
            <a:lnSpc>
              <a:spcPct val="90000"/>
            </a:lnSpc>
            <a:spcBef>
              <a:spcPct val="0"/>
            </a:spcBef>
            <a:spcAft>
              <a:spcPct val="15000"/>
            </a:spcAft>
            <a:buChar char="••"/>
          </a:pPr>
          <a:r>
            <a:rPr lang="en-ZA" sz="1600" b="0" kern="1200" dirty="0" smtClean="0">
              <a:solidFill>
                <a:schemeClr val="tx1"/>
              </a:solidFill>
              <a:latin typeface="Arial Narrow" panose="020B0606020202030204" pitchFamily="34" charset="0"/>
            </a:rPr>
            <a:t>Programme scoping</a:t>
          </a:r>
          <a:endParaRPr lang="en-ZA" sz="1600" b="0" kern="1200" dirty="0">
            <a:solidFill>
              <a:schemeClr val="tx1"/>
            </a:solidFill>
            <a:latin typeface="Arial Narrow" panose="020B0606020202030204" pitchFamily="34" charset="0"/>
          </a:endParaRPr>
        </a:p>
        <a:p>
          <a:pPr marL="171450" lvl="1" indent="-171450" algn="l" defTabSz="711200">
            <a:lnSpc>
              <a:spcPct val="90000"/>
            </a:lnSpc>
            <a:spcBef>
              <a:spcPct val="0"/>
            </a:spcBef>
            <a:spcAft>
              <a:spcPct val="15000"/>
            </a:spcAft>
            <a:buChar char="••"/>
          </a:pPr>
          <a:r>
            <a:rPr lang="en-ZA" sz="1600" b="0" kern="1200" dirty="0" smtClean="0">
              <a:solidFill>
                <a:schemeClr val="tx1"/>
              </a:solidFill>
              <a:latin typeface="Arial Narrow" panose="020B0606020202030204" pitchFamily="34" charset="0"/>
            </a:rPr>
            <a:t>Projects identification and development agreements</a:t>
          </a:r>
          <a:endParaRPr lang="en-ZA" sz="1600" b="0" kern="1200" dirty="0">
            <a:solidFill>
              <a:schemeClr val="tx1"/>
            </a:solidFill>
            <a:latin typeface="Arial Narrow" panose="020B0606020202030204" pitchFamily="34" charset="0"/>
          </a:endParaRPr>
        </a:p>
        <a:p>
          <a:pPr marL="171450" lvl="1" indent="-171450" algn="l" defTabSz="711200">
            <a:lnSpc>
              <a:spcPct val="90000"/>
            </a:lnSpc>
            <a:spcBef>
              <a:spcPct val="0"/>
            </a:spcBef>
            <a:spcAft>
              <a:spcPct val="15000"/>
            </a:spcAft>
            <a:buChar char="••"/>
          </a:pPr>
          <a:r>
            <a:rPr lang="en-ZA" sz="1600" b="0" kern="1200" dirty="0" smtClean="0">
              <a:solidFill>
                <a:schemeClr val="tx1"/>
              </a:solidFill>
              <a:latin typeface="Arial Narrow" panose="020B0606020202030204" pitchFamily="34" charset="0"/>
            </a:rPr>
            <a:t>Development model and funding</a:t>
          </a:r>
          <a:endParaRPr lang="en-ZA" sz="1600" b="0" kern="1200" dirty="0">
            <a:solidFill>
              <a:schemeClr val="tx1"/>
            </a:solidFill>
            <a:latin typeface="Arial Narrow" panose="020B0606020202030204" pitchFamily="34" charset="0"/>
          </a:endParaRPr>
        </a:p>
      </dsp:txBody>
      <dsp:txXfrm rot="-5400000">
        <a:off x="3202062" y="4150141"/>
        <a:ext cx="5620219" cy="1337145"/>
      </dsp:txXfrm>
    </dsp:sp>
    <dsp:sp modelId="{BB61F1DF-AB8A-48BE-9944-9282B095F68C}">
      <dsp:nvSpPr>
        <dsp:cNvPr id="0" name=""/>
        <dsp:cNvSpPr/>
      </dsp:nvSpPr>
      <dsp:spPr>
        <a:xfrm>
          <a:off x="0" y="3892578"/>
          <a:ext cx="3202062" cy="1852272"/>
        </a:xfrm>
        <a:prstGeom prst="roundRect">
          <a:avLst/>
        </a:prstGeom>
        <a:blipFill rotWithShape="0">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endParaRPr lang="en-ZA" sz="2000" b="1" kern="1200" dirty="0">
            <a:solidFill>
              <a:schemeClr val="tx1"/>
            </a:solidFill>
          </a:endParaRPr>
        </a:p>
      </dsp:txBody>
      <dsp:txXfrm>
        <a:off x="90420" y="3982998"/>
        <a:ext cx="3021222" cy="167143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3D95EA2-0FE0-504B-939F-BE987A477E8F}" type="datetimeFigureOut">
              <a:rPr lang="en-US" smtClean="0"/>
              <a:t>10/22/2017</a:t>
            </a:fld>
            <a:endParaRPr lang="en-US"/>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646B99E-2508-C041-9B53-9A59EC355392}" type="slidenum">
              <a:rPr lang="en-US" smtClean="0"/>
              <a:t>‹#›</a:t>
            </a:fld>
            <a:endParaRPr lang="en-US"/>
          </a:p>
        </p:txBody>
      </p:sp>
    </p:spTree>
    <p:extLst>
      <p:ext uri="{BB962C8B-B14F-4D97-AF65-F5344CB8AC3E}">
        <p14:creationId xmlns:p14="http://schemas.microsoft.com/office/powerpoint/2010/main" val="37987059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6B99E-2508-C041-9B53-9A59EC355392}" type="slidenum">
              <a:rPr lang="en-US" smtClean="0"/>
              <a:t>2</a:t>
            </a:fld>
            <a:endParaRPr lang="en-US"/>
          </a:p>
        </p:txBody>
      </p:sp>
    </p:spTree>
    <p:extLst>
      <p:ext uri="{BB962C8B-B14F-4D97-AF65-F5344CB8AC3E}">
        <p14:creationId xmlns:p14="http://schemas.microsoft.com/office/powerpoint/2010/main" val="23572530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646B99E-2508-C041-9B53-9A59EC355392}" type="slidenum">
              <a:rPr lang="en-US" smtClean="0"/>
              <a:t>26</a:t>
            </a:fld>
            <a:endParaRPr lang="en-US"/>
          </a:p>
        </p:txBody>
      </p:sp>
    </p:spTree>
    <p:extLst>
      <p:ext uri="{BB962C8B-B14F-4D97-AF65-F5344CB8AC3E}">
        <p14:creationId xmlns:p14="http://schemas.microsoft.com/office/powerpoint/2010/main" val="529572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Z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ZA"/>
          </a:p>
        </p:txBody>
      </p:sp>
      <p:sp>
        <p:nvSpPr>
          <p:cNvPr id="4" name="Date Placeholder 3"/>
          <p:cNvSpPr>
            <a:spLocks noGrp="1"/>
          </p:cNvSpPr>
          <p:nvPr>
            <p:ph type="dt" sz="half" idx="10"/>
          </p:nvPr>
        </p:nvSpPr>
        <p:spPr/>
        <p:txBody>
          <a:bodyPr/>
          <a:lstStyle/>
          <a:p>
            <a:fld id="{2E2C3EDC-6CCA-498B-A4C5-9BEDAA02A6F2}" type="datetimeFigureOut">
              <a:rPr lang="en-ZA" smtClean="0"/>
              <a:t>2017/10/22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E528A1-BC4F-41F0-868A-44DDA7785FBD}" type="slidenum">
              <a:rPr lang="en-ZA" smtClean="0"/>
              <a:t>‹#›</a:t>
            </a:fld>
            <a:endParaRPr lang="en-ZA"/>
          </a:p>
        </p:txBody>
      </p:sp>
    </p:spTree>
    <p:extLst>
      <p:ext uri="{BB962C8B-B14F-4D97-AF65-F5344CB8AC3E}">
        <p14:creationId xmlns:p14="http://schemas.microsoft.com/office/powerpoint/2010/main" val="37938733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E2C3EDC-6CCA-498B-A4C5-9BEDAA02A6F2}" type="datetimeFigureOut">
              <a:rPr lang="en-ZA" smtClean="0"/>
              <a:t>2017/10/22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E528A1-BC4F-41F0-868A-44DDA7785FBD}" type="slidenum">
              <a:rPr lang="en-ZA" smtClean="0"/>
              <a:t>‹#›</a:t>
            </a:fld>
            <a:endParaRPr lang="en-ZA"/>
          </a:p>
        </p:txBody>
      </p:sp>
    </p:spTree>
    <p:extLst>
      <p:ext uri="{BB962C8B-B14F-4D97-AF65-F5344CB8AC3E}">
        <p14:creationId xmlns:p14="http://schemas.microsoft.com/office/powerpoint/2010/main" val="243851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E2C3EDC-6CCA-498B-A4C5-9BEDAA02A6F2}" type="datetimeFigureOut">
              <a:rPr lang="en-ZA" smtClean="0"/>
              <a:t>2017/10/22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E528A1-BC4F-41F0-868A-44DDA7785FBD}" type="slidenum">
              <a:rPr lang="en-ZA" smtClean="0"/>
              <a:t>‹#›</a:t>
            </a:fld>
            <a:endParaRPr lang="en-ZA"/>
          </a:p>
        </p:txBody>
      </p:sp>
    </p:spTree>
    <p:extLst>
      <p:ext uri="{BB962C8B-B14F-4D97-AF65-F5344CB8AC3E}">
        <p14:creationId xmlns:p14="http://schemas.microsoft.com/office/powerpoint/2010/main" val="4205601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478"/>
            <a:ext cx="9144000" cy="18510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Content Placeholder 2"/>
          <p:cNvSpPr>
            <a:spLocks noGrp="1"/>
          </p:cNvSpPr>
          <p:nvPr>
            <p:ph idx="1"/>
          </p:nvPr>
        </p:nvSpPr>
        <p:spPr>
          <a:xfrm>
            <a:off x="457200" y="1867503"/>
            <a:ext cx="8235873" cy="42524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Tree>
    <p:extLst>
      <p:ext uri="{BB962C8B-B14F-4D97-AF65-F5344CB8AC3E}">
        <p14:creationId xmlns:p14="http://schemas.microsoft.com/office/powerpoint/2010/main" val="1364908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2E2C3EDC-6CCA-498B-A4C5-9BEDAA02A6F2}" type="datetimeFigureOut">
              <a:rPr lang="en-ZA" smtClean="0"/>
              <a:t>2017/10/22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E528A1-BC4F-41F0-868A-44DDA7785FBD}" type="slidenum">
              <a:rPr lang="en-ZA" smtClean="0"/>
              <a:t>‹#›</a:t>
            </a:fld>
            <a:endParaRPr lang="en-ZA"/>
          </a:p>
        </p:txBody>
      </p:sp>
    </p:spTree>
    <p:extLst>
      <p:ext uri="{BB962C8B-B14F-4D97-AF65-F5344CB8AC3E}">
        <p14:creationId xmlns:p14="http://schemas.microsoft.com/office/powerpoint/2010/main" val="2056394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2C3EDC-6CCA-498B-A4C5-9BEDAA02A6F2}" type="datetimeFigureOut">
              <a:rPr lang="en-ZA" smtClean="0"/>
              <a:t>2017/10/22</a:t>
            </a:fld>
            <a:endParaRPr lang="en-ZA"/>
          </a:p>
        </p:txBody>
      </p:sp>
      <p:sp>
        <p:nvSpPr>
          <p:cNvPr id="5" name="Footer Placeholder 4"/>
          <p:cNvSpPr>
            <a:spLocks noGrp="1"/>
          </p:cNvSpPr>
          <p:nvPr>
            <p:ph type="ftr" sz="quarter" idx="11"/>
          </p:nvPr>
        </p:nvSpPr>
        <p:spPr/>
        <p:txBody>
          <a:bodyPr/>
          <a:lstStyle/>
          <a:p>
            <a:endParaRPr lang="en-ZA"/>
          </a:p>
        </p:txBody>
      </p:sp>
      <p:sp>
        <p:nvSpPr>
          <p:cNvPr id="6" name="Slide Number Placeholder 5"/>
          <p:cNvSpPr>
            <a:spLocks noGrp="1"/>
          </p:cNvSpPr>
          <p:nvPr>
            <p:ph type="sldNum" sz="quarter" idx="12"/>
          </p:nvPr>
        </p:nvSpPr>
        <p:spPr/>
        <p:txBody>
          <a:bodyPr/>
          <a:lstStyle/>
          <a:p>
            <a:fld id="{53E528A1-BC4F-41F0-868A-44DDA7785FBD}" type="slidenum">
              <a:rPr lang="en-ZA" smtClean="0"/>
              <a:t>‹#›</a:t>
            </a:fld>
            <a:endParaRPr lang="en-ZA"/>
          </a:p>
        </p:txBody>
      </p:sp>
    </p:spTree>
    <p:extLst>
      <p:ext uri="{BB962C8B-B14F-4D97-AF65-F5344CB8AC3E}">
        <p14:creationId xmlns:p14="http://schemas.microsoft.com/office/powerpoint/2010/main" val="3050746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2E2C3EDC-6CCA-498B-A4C5-9BEDAA02A6F2}" type="datetimeFigureOut">
              <a:rPr lang="en-ZA" smtClean="0"/>
              <a:t>2017/10/22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3E528A1-BC4F-41F0-868A-44DDA7785FBD}" type="slidenum">
              <a:rPr lang="en-ZA" smtClean="0"/>
              <a:t>‹#›</a:t>
            </a:fld>
            <a:endParaRPr lang="en-ZA"/>
          </a:p>
        </p:txBody>
      </p:sp>
    </p:spTree>
    <p:extLst>
      <p:ext uri="{BB962C8B-B14F-4D97-AF65-F5344CB8AC3E}">
        <p14:creationId xmlns:p14="http://schemas.microsoft.com/office/powerpoint/2010/main" val="1184491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2E2C3EDC-6CCA-498B-A4C5-9BEDAA02A6F2}" type="datetimeFigureOut">
              <a:rPr lang="en-ZA" smtClean="0"/>
              <a:t>2017/10/22</a:t>
            </a:fld>
            <a:endParaRPr lang="en-ZA"/>
          </a:p>
        </p:txBody>
      </p:sp>
      <p:sp>
        <p:nvSpPr>
          <p:cNvPr id="8" name="Footer Placeholder 7"/>
          <p:cNvSpPr>
            <a:spLocks noGrp="1"/>
          </p:cNvSpPr>
          <p:nvPr>
            <p:ph type="ftr" sz="quarter" idx="11"/>
          </p:nvPr>
        </p:nvSpPr>
        <p:spPr/>
        <p:txBody>
          <a:bodyPr/>
          <a:lstStyle/>
          <a:p>
            <a:endParaRPr lang="en-ZA"/>
          </a:p>
        </p:txBody>
      </p:sp>
      <p:sp>
        <p:nvSpPr>
          <p:cNvPr id="9" name="Slide Number Placeholder 8"/>
          <p:cNvSpPr>
            <a:spLocks noGrp="1"/>
          </p:cNvSpPr>
          <p:nvPr>
            <p:ph type="sldNum" sz="quarter" idx="12"/>
          </p:nvPr>
        </p:nvSpPr>
        <p:spPr/>
        <p:txBody>
          <a:bodyPr/>
          <a:lstStyle/>
          <a:p>
            <a:fld id="{53E528A1-BC4F-41F0-868A-44DDA7785FBD}" type="slidenum">
              <a:rPr lang="en-ZA" smtClean="0"/>
              <a:t>‹#›</a:t>
            </a:fld>
            <a:endParaRPr lang="en-ZA"/>
          </a:p>
        </p:txBody>
      </p:sp>
    </p:spTree>
    <p:extLst>
      <p:ext uri="{BB962C8B-B14F-4D97-AF65-F5344CB8AC3E}">
        <p14:creationId xmlns:p14="http://schemas.microsoft.com/office/powerpoint/2010/main" val="206137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2E2C3EDC-6CCA-498B-A4C5-9BEDAA02A6F2}" type="datetimeFigureOut">
              <a:rPr lang="en-ZA" smtClean="0"/>
              <a:t>2017/10/22</a:t>
            </a:fld>
            <a:endParaRPr lang="en-ZA"/>
          </a:p>
        </p:txBody>
      </p:sp>
      <p:sp>
        <p:nvSpPr>
          <p:cNvPr id="4" name="Footer Placeholder 3"/>
          <p:cNvSpPr>
            <a:spLocks noGrp="1"/>
          </p:cNvSpPr>
          <p:nvPr>
            <p:ph type="ftr" sz="quarter" idx="11"/>
          </p:nvPr>
        </p:nvSpPr>
        <p:spPr/>
        <p:txBody>
          <a:bodyPr/>
          <a:lstStyle/>
          <a:p>
            <a:endParaRPr lang="en-ZA"/>
          </a:p>
        </p:txBody>
      </p:sp>
      <p:sp>
        <p:nvSpPr>
          <p:cNvPr id="5" name="Slide Number Placeholder 4"/>
          <p:cNvSpPr>
            <a:spLocks noGrp="1"/>
          </p:cNvSpPr>
          <p:nvPr>
            <p:ph type="sldNum" sz="quarter" idx="12"/>
          </p:nvPr>
        </p:nvSpPr>
        <p:spPr/>
        <p:txBody>
          <a:bodyPr/>
          <a:lstStyle/>
          <a:p>
            <a:fld id="{53E528A1-BC4F-41F0-868A-44DDA7785FBD}" type="slidenum">
              <a:rPr lang="en-ZA" smtClean="0"/>
              <a:t>‹#›</a:t>
            </a:fld>
            <a:endParaRPr lang="en-ZA"/>
          </a:p>
        </p:txBody>
      </p:sp>
    </p:spTree>
    <p:extLst>
      <p:ext uri="{BB962C8B-B14F-4D97-AF65-F5344CB8AC3E}">
        <p14:creationId xmlns:p14="http://schemas.microsoft.com/office/powerpoint/2010/main" val="3321339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2C3EDC-6CCA-498B-A4C5-9BEDAA02A6F2}" type="datetimeFigureOut">
              <a:rPr lang="en-ZA" smtClean="0"/>
              <a:t>2017/10/22</a:t>
            </a:fld>
            <a:endParaRPr lang="en-ZA"/>
          </a:p>
        </p:txBody>
      </p:sp>
      <p:sp>
        <p:nvSpPr>
          <p:cNvPr id="3" name="Footer Placeholder 2"/>
          <p:cNvSpPr>
            <a:spLocks noGrp="1"/>
          </p:cNvSpPr>
          <p:nvPr>
            <p:ph type="ftr" sz="quarter" idx="11"/>
          </p:nvPr>
        </p:nvSpPr>
        <p:spPr/>
        <p:txBody>
          <a:bodyPr/>
          <a:lstStyle/>
          <a:p>
            <a:endParaRPr lang="en-ZA"/>
          </a:p>
        </p:txBody>
      </p:sp>
      <p:sp>
        <p:nvSpPr>
          <p:cNvPr id="4" name="Slide Number Placeholder 3"/>
          <p:cNvSpPr>
            <a:spLocks noGrp="1"/>
          </p:cNvSpPr>
          <p:nvPr>
            <p:ph type="sldNum" sz="quarter" idx="12"/>
          </p:nvPr>
        </p:nvSpPr>
        <p:spPr/>
        <p:txBody>
          <a:bodyPr/>
          <a:lstStyle/>
          <a:p>
            <a:fld id="{53E528A1-BC4F-41F0-868A-44DDA7785FBD}" type="slidenum">
              <a:rPr lang="en-ZA" smtClean="0"/>
              <a:t>‹#›</a:t>
            </a:fld>
            <a:endParaRPr lang="en-ZA"/>
          </a:p>
        </p:txBody>
      </p:sp>
    </p:spTree>
    <p:extLst>
      <p:ext uri="{BB962C8B-B14F-4D97-AF65-F5344CB8AC3E}">
        <p14:creationId xmlns:p14="http://schemas.microsoft.com/office/powerpoint/2010/main" val="335519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C3EDC-6CCA-498B-A4C5-9BEDAA02A6F2}" type="datetimeFigureOut">
              <a:rPr lang="en-ZA" smtClean="0"/>
              <a:t>2017/10/22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3E528A1-BC4F-41F0-868A-44DDA7785FBD}" type="slidenum">
              <a:rPr lang="en-ZA" smtClean="0"/>
              <a:t>‹#›</a:t>
            </a:fld>
            <a:endParaRPr lang="en-ZA"/>
          </a:p>
        </p:txBody>
      </p:sp>
    </p:spTree>
    <p:extLst>
      <p:ext uri="{BB962C8B-B14F-4D97-AF65-F5344CB8AC3E}">
        <p14:creationId xmlns:p14="http://schemas.microsoft.com/office/powerpoint/2010/main" val="1232806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2C3EDC-6CCA-498B-A4C5-9BEDAA02A6F2}" type="datetimeFigureOut">
              <a:rPr lang="en-ZA" smtClean="0"/>
              <a:t>2017/10/22</a:t>
            </a:fld>
            <a:endParaRPr lang="en-ZA"/>
          </a:p>
        </p:txBody>
      </p:sp>
      <p:sp>
        <p:nvSpPr>
          <p:cNvPr id="6" name="Footer Placeholder 5"/>
          <p:cNvSpPr>
            <a:spLocks noGrp="1"/>
          </p:cNvSpPr>
          <p:nvPr>
            <p:ph type="ftr" sz="quarter" idx="11"/>
          </p:nvPr>
        </p:nvSpPr>
        <p:spPr/>
        <p:txBody>
          <a:bodyPr/>
          <a:lstStyle/>
          <a:p>
            <a:endParaRPr lang="en-ZA"/>
          </a:p>
        </p:txBody>
      </p:sp>
      <p:sp>
        <p:nvSpPr>
          <p:cNvPr id="7" name="Slide Number Placeholder 6"/>
          <p:cNvSpPr>
            <a:spLocks noGrp="1"/>
          </p:cNvSpPr>
          <p:nvPr>
            <p:ph type="sldNum" sz="quarter" idx="12"/>
          </p:nvPr>
        </p:nvSpPr>
        <p:spPr/>
        <p:txBody>
          <a:bodyPr/>
          <a:lstStyle/>
          <a:p>
            <a:fld id="{53E528A1-BC4F-41F0-868A-44DDA7785FBD}" type="slidenum">
              <a:rPr lang="en-ZA" smtClean="0"/>
              <a:t>‹#›</a:t>
            </a:fld>
            <a:endParaRPr lang="en-ZA"/>
          </a:p>
        </p:txBody>
      </p:sp>
    </p:spTree>
    <p:extLst>
      <p:ext uri="{BB962C8B-B14F-4D97-AF65-F5344CB8AC3E}">
        <p14:creationId xmlns:p14="http://schemas.microsoft.com/office/powerpoint/2010/main" val="37609154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2C3EDC-6CCA-498B-A4C5-9BEDAA02A6F2}" type="datetimeFigureOut">
              <a:rPr lang="en-ZA" smtClean="0"/>
              <a:t>2017/10/22</a:t>
            </a:fld>
            <a:endParaRPr lang="en-Z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E528A1-BC4F-41F0-868A-44DDA7785FBD}" type="slidenum">
              <a:rPr lang="en-ZA" smtClean="0"/>
              <a:t>‹#›</a:t>
            </a:fld>
            <a:endParaRPr lang="en-ZA"/>
          </a:p>
        </p:txBody>
      </p:sp>
    </p:spTree>
    <p:extLst>
      <p:ext uri="{BB962C8B-B14F-4D97-AF65-F5344CB8AC3E}">
        <p14:creationId xmlns:p14="http://schemas.microsoft.com/office/powerpoint/2010/main" val="20254793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package" Target="../embeddings/Microsoft_Word_Document1.docx"/></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384"/>
            <a:ext cx="9144000" cy="58213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681001" y="5273836"/>
            <a:ext cx="8064896" cy="1397306"/>
          </a:xfrm>
          <a:prstGeom prst="rect">
            <a:avLst/>
          </a:prstGeom>
        </p:spPr>
        <p:txBody>
          <a:bodyPr wrap="square">
            <a:spAutoFit/>
          </a:bodyPr>
          <a:lstStyle/>
          <a:p>
            <a:pPr marL="342900" lvl="0" indent="-342900" algn="ctr">
              <a:spcBef>
                <a:spcPct val="20000"/>
              </a:spcBef>
              <a:defRPr/>
            </a:pPr>
            <a:r>
              <a:rPr lang="en-ZA" sz="2800" b="1" kern="0" spc="300" dirty="0" smtClean="0">
                <a:solidFill>
                  <a:prstClr val="black"/>
                </a:solidFill>
                <a:latin typeface="Arial" panose="020B0604020202020204" pitchFamily="34" charset="0"/>
                <a:cs typeface="Arial" panose="020B0604020202020204" pitchFamily="34" charset="0"/>
              </a:rPr>
              <a:t>REVITALISATION OF DISTRESSED </a:t>
            </a:r>
            <a:r>
              <a:rPr lang="en-ZA" sz="2800" b="1" kern="0" spc="300" noProof="0" dirty="0" smtClean="0">
                <a:solidFill>
                  <a:prstClr val="black"/>
                </a:solidFill>
                <a:latin typeface="Arial" panose="020B0604020202020204" pitchFamily="34" charset="0"/>
                <a:cs typeface="Arial" panose="020B0604020202020204" pitchFamily="34" charset="0"/>
              </a:rPr>
              <a:t>MINING TOWNS</a:t>
            </a:r>
          </a:p>
          <a:p>
            <a:pPr marL="342900" marR="0" lvl="0" indent="-342900" algn="ctr" defTabSz="914400" eaLnBrk="1" fontAlgn="auto" latinLnBrk="0" hangingPunct="1">
              <a:lnSpc>
                <a:spcPct val="100000"/>
              </a:lnSpc>
              <a:spcBef>
                <a:spcPct val="20000"/>
              </a:spcBef>
              <a:spcAft>
                <a:spcPts val="0"/>
              </a:spcAft>
              <a:buClrTx/>
              <a:buSzTx/>
              <a:buFontTx/>
              <a:buNone/>
              <a:tabLst/>
              <a:defRPr/>
            </a:pPr>
            <a:r>
              <a:rPr kumimoji="0" lang="en-ZA" sz="2400" b="1" i="0" u="none" strike="noStrike" kern="0" cap="none" spc="0" normalizeH="0" baseline="0" dirty="0" smtClean="0">
                <a:ln>
                  <a:noFill/>
                </a:ln>
                <a:solidFill>
                  <a:prstClr val="black"/>
                </a:solidFill>
                <a:effectLst/>
                <a:uLnTx/>
                <a:uFillTx/>
                <a:latin typeface="Arial" panose="020B0604020202020204" pitchFamily="34" charset="0"/>
                <a:cs typeface="Arial" panose="020B0604020202020204" pitchFamily="34" charset="0"/>
              </a:rPr>
              <a:t>OCTOBER</a:t>
            </a:r>
            <a:r>
              <a:rPr kumimoji="0" lang="en-ZA" sz="2400" b="1" i="0" u="none" strike="noStrike" kern="0" cap="none" spc="0" normalizeH="0" dirty="0" smtClean="0">
                <a:ln>
                  <a:noFill/>
                </a:ln>
                <a:solidFill>
                  <a:prstClr val="black"/>
                </a:solidFill>
                <a:effectLst/>
                <a:uLnTx/>
                <a:uFillTx/>
                <a:latin typeface="Arial" panose="020B0604020202020204" pitchFamily="34" charset="0"/>
                <a:cs typeface="Arial" panose="020B0604020202020204" pitchFamily="34" charset="0"/>
              </a:rPr>
              <a:t> 2017</a:t>
            </a:r>
            <a:endParaRPr kumimoji="0" lang="en-ZA" sz="2400" b="1" i="0" u="none" strike="noStrike" kern="0" cap="none" spc="0" normalizeH="0" baseline="0" noProof="0" dirty="0" smtClean="0">
              <a:ln>
                <a:noFill/>
              </a:ln>
              <a:solidFill>
                <a:prstClr val="black"/>
              </a:solidFill>
              <a:effectLst/>
              <a:uLnTx/>
              <a:uFillTx/>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2495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64807" y="2891845"/>
            <a:ext cx="7197804" cy="830997"/>
          </a:xfrm>
          <a:prstGeom prst="rect">
            <a:avLst/>
          </a:prstGeom>
        </p:spPr>
        <p:txBody>
          <a:bodyPr wrap="none">
            <a:spAutoFit/>
          </a:bodyPr>
          <a:lstStyle/>
          <a:p>
            <a:pPr lvl="0" algn="ctr"/>
            <a:r>
              <a:rPr lang="en-ZA" sz="4800" b="1" dirty="0">
                <a:latin typeface="Arial Narrow" panose="020B0606020202030204" pitchFamily="34" charset="0"/>
              </a:rPr>
              <a:t>2017/18 </a:t>
            </a:r>
            <a:r>
              <a:rPr lang="en-ZA" sz="4800" b="1" dirty="0" smtClean="0">
                <a:latin typeface="Arial Narrow" panose="020B0606020202030204" pitchFamily="34" charset="0"/>
              </a:rPr>
              <a:t>Delivery Programme </a:t>
            </a:r>
            <a:endParaRPr lang="en-ZA" sz="4800" b="1" dirty="0"/>
          </a:p>
        </p:txBody>
      </p:sp>
    </p:spTree>
    <p:extLst>
      <p:ext uri="{BB962C8B-B14F-4D97-AF65-F5344CB8AC3E}">
        <p14:creationId xmlns:p14="http://schemas.microsoft.com/office/powerpoint/2010/main" val="4013115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512591" y="2204864"/>
            <a:ext cx="8235873" cy="4252444"/>
          </a:xfrm>
        </p:spPr>
        <p:txBody>
          <a:bodyPr>
            <a:normAutofit/>
          </a:bodyPr>
          <a:lstStyle/>
          <a:p>
            <a:pPr marL="0" indent="0" algn="just">
              <a:buNone/>
              <a:defRPr/>
            </a:pPr>
            <a:endParaRPr lang="en-US" sz="1650" dirty="0">
              <a:latin typeface="Arial" charset="0"/>
              <a:ea typeface="ＭＳ Ｐゴシック" pitchFamily="34" charset="-128"/>
              <a:cs typeface="Arial" charset="0"/>
            </a:endParaRPr>
          </a:p>
          <a:p>
            <a:pPr algn="just">
              <a:defRPr/>
            </a:pPr>
            <a:r>
              <a:rPr lang="en-US" sz="1650" dirty="0">
                <a:latin typeface="Arial" charset="0"/>
                <a:ea typeface="ＭＳ Ｐゴシック" pitchFamily="34" charset="-128"/>
                <a:cs typeface="Arial" charset="0"/>
              </a:rPr>
              <a:t>A total of 338 projects have been implemented in municipalities with mining towns</a:t>
            </a:r>
          </a:p>
          <a:p>
            <a:pPr algn="just">
              <a:defRPr/>
            </a:pPr>
            <a:r>
              <a:rPr lang="en-US" sz="1650" dirty="0">
                <a:latin typeface="Arial" charset="0"/>
                <a:ea typeface="ＭＳ Ｐゴシック" pitchFamily="34" charset="-128"/>
                <a:cs typeface="Arial" charset="0"/>
              </a:rPr>
              <a:t>A total number of 187,501 sites and 265,271 units were completed from the 2014/15  financial year until the period ending 31 March 2017, at a total expenditure of R4 billion</a:t>
            </a:r>
          </a:p>
          <a:p>
            <a:pPr algn="just">
              <a:defRPr/>
            </a:pPr>
            <a:r>
              <a:rPr lang="en-US" sz="1650" dirty="0">
                <a:latin typeface="Arial" charset="0"/>
                <a:ea typeface="ＭＳ Ｐゴシック" pitchFamily="34" charset="-128"/>
                <a:cs typeface="Arial" charset="0"/>
              </a:rPr>
              <a:t>For the current financial year (2017/18), approximately </a:t>
            </a:r>
            <a:r>
              <a:rPr lang="en-US" sz="1650" dirty="0" smtClean="0">
                <a:latin typeface="Arial" charset="0"/>
                <a:ea typeface="ＭＳ Ｐゴシック" pitchFamily="34" charset="-128"/>
                <a:cs typeface="Arial" charset="0"/>
              </a:rPr>
              <a:t>R899 </a:t>
            </a:r>
            <a:r>
              <a:rPr lang="en-US" sz="1650" dirty="0">
                <a:latin typeface="Arial" charset="0"/>
                <a:ea typeface="ＭＳ Ｐゴシック" pitchFamily="34" charset="-128"/>
                <a:cs typeface="Arial" charset="0"/>
              </a:rPr>
              <a:t>million has been ring-fenced for informal settlements upgrading and human settlements delivery in mining towns. To date (period ending June 2017) a total number of </a:t>
            </a:r>
            <a:r>
              <a:rPr lang="en-US" sz="1650" dirty="0" smtClean="0">
                <a:latin typeface="Arial" charset="0"/>
                <a:ea typeface="ＭＳ Ｐゴシック" pitchFamily="34" charset="-128"/>
                <a:cs typeface="Arial" charset="0"/>
              </a:rPr>
              <a:t>1594 </a:t>
            </a:r>
            <a:r>
              <a:rPr lang="en-US" sz="1650" dirty="0">
                <a:latin typeface="Arial" charset="0"/>
                <a:ea typeface="ＭＳ Ｐゴシック" pitchFamily="34" charset="-128"/>
                <a:cs typeface="Arial" charset="0"/>
              </a:rPr>
              <a:t>sites and </a:t>
            </a:r>
            <a:r>
              <a:rPr lang="en-US" sz="1650" dirty="0" smtClean="0">
                <a:latin typeface="Arial" charset="0"/>
                <a:ea typeface="ＭＳ Ｐゴシック" pitchFamily="34" charset="-128"/>
                <a:cs typeface="Arial" charset="0"/>
              </a:rPr>
              <a:t>579 </a:t>
            </a:r>
            <a:r>
              <a:rPr lang="en-US" sz="1650" dirty="0">
                <a:latin typeface="Arial" charset="0"/>
                <a:ea typeface="ＭＳ Ｐゴシック" pitchFamily="34" charset="-128"/>
                <a:cs typeface="Arial" charset="0"/>
              </a:rPr>
              <a:t>units have been delivered in mining towns, at a total expenditure of </a:t>
            </a:r>
            <a:r>
              <a:rPr lang="en-US" sz="1650" dirty="0" smtClean="0">
                <a:latin typeface="Arial" charset="0"/>
                <a:ea typeface="ＭＳ Ｐゴシック" pitchFamily="34" charset="-128"/>
                <a:cs typeface="Arial" charset="0"/>
              </a:rPr>
              <a:t>R129.7m</a:t>
            </a:r>
            <a:endParaRPr lang="en-US" sz="1650" dirty="0">
              <a:latin typeface="Arial" charset="0"/>
              <a:ea typeface="ＭＳ Ｐゴシック" pitchFamily="34" charset="-128"/>
              <a:cs typeface="Arial" charset="0"/>
            </a:endParaRPr>
          </a:p>
          <a:p>
            <a:pPr algn="just">
              <a:defRPr/>
            </a:pPr>
            <a:r>
              <a:rPr lang="en-US" sz="1650" dirty="0">
                <a:latin typeface="Arial" charset="0"/>
                <a:ea typeface="ＭＳ Ｐゴシック" pitchFamily="34" charset="-128"/>
                <a:cs typeface="Arial" charset="0"/>
              </a:rPr>
              <a:t>In accordance with </a:t>
            </a:r>
            <a:r>
              <a:rPr lang="en-US" sz="1650" dirty="0" smtClean="0">
                <a:latin typeface="Arial" charset="0"/>
                <a:ea typeface="ＭＳ Ｐゴシック" pitchFamily="34" charset="-128"/>
                <a:cs typeface="Arial" charset="0"/>
              </a:rPr>
              <a:t>the DORA, provision is made </a:t>
            </a:r>
            <a:r>
              <a:rPr lang="en-US" sz="1650" dirty="0">
                <a:latin typeface="Arial" charset="0"/>
                <a:ea typeface="ＭＳ Ｐゴシック" pitchFamily="34" charset="-128"/>
                <a:cs typeface="Arial" charset="0"/>
              </a:rPr>
              <a:t>for provinces </a:t>
            </a:r>
            <a:r>
              <a:rPr lang="en-US" sz="1650" dirty="0" smtClean="0">
                <a:latin typeface="Arial" charset="0"/>
                <a:ea typeface="ＭＳ Ｐゴシック" pitchFamily="34" charset="-128"/>
                <a:cs typeface="Arial" charset="0"/>
              </a:rPr>
              <a:t>use HSDG to unblock </a:t>
            </a:r>
            <a:r>
              <a:rPr lang="en-US" sz="1650" dirty="0">
                <a:latin typeface="Arial" charset="0"/>
                <a:ea typeface="ＭＳ Ｐゴシック" pitchFamily="34" charset="-128"/>
                <a:cs typeface="Arial" charset="0"/>
              </a:rPr>
              <a:t>bulk infrastructure challenges in projects. However, funding streams of other sector departments are also required to complement HSDG ring-fenced funding</a:t>
            </a:r>
          </a:p>
          <a:p>
            <a:pPr marL="0" indent="0" algn="just">
              <a:buNone/>
              <a:defRPr/>
            </a:pPr>
            <a:endParaRPr lang="en-US" dirty="0" smtClean="0">
              <a:latin typeface="Arial" charset="0"/>
              <a:ea typeface="ＭＳ Ｐゴシック" pitchFamily="34" charset="-128"/>
              <a:cs typeface="Arial" charset="0"/>
            </a:endParaRPr>
          </a:p>
        </p:txBody>
      </p:sp>
      <p:sp>
        <p:nvSpPr>
          <p:cNvPr id="11266" name="Title 1"/>
          <p:cNvSpPr>
            <a:spLocks noGrp="1"/>
          </p:cNvSpPr>
          <p:nvPr>
            <p:ph type="title" idx="4294967295"/>
          </p:nvPr>
        </p:nvSpPr>
        <p:spPr>
          <a:xfrm>
            <a:off x="518864" y="1412875"/>
            <a:ext cx="8229600" cy="1152525"/>
          </a:xfrm>
          <a:noFill/>
        </p:spPr>
        <p:txBody>
          <a:bodyPr>
            <a:noAutofit/>
          </a:bodyPr>
          <a:lstStyle/>
          <a:p>
            <a:r>
              <a:rPr lang="en-US" sz="2400" b="1" dirty="0" smtClean="0">
                <a:latin typeface="Arial" charset="0"/>
                <a:ea typeface="ＭＳ Ｐゴシック" pitchFamily="34" charset="-128"/>
                <a:cs typeface="Arial" charset="0"/>
              </a:rPr>
              <a:t>CAPITAL SUBSIDY FUNDING – EXPENDITURE AND DELIVERY (HISTORICAL: 2014/15 – 2016/17)</a:t>
            </a:r>
            <a:endParaRPr lang="en-US" sz="2400" b="1" dirty="0">
              <a:latin typeface="Arial" charset="0"/>
              <a:ea typeface="ＭＳ Ｐゴシック" pitchFamily="34" charset="-128"/>
              <a:cs typeface="Arial" charset="0"/>
            </a:endParaRPr>
          </a:p>
        </p:txBody>
      </p:sp>
    </p:spTree>
    <p:extLst>
      <p:ext uri="{BB962C8B-B14F-4D97-AF65-F5344CB8AC3E}">
        <p14:creationId xmlns:p14="http://schemas.microsoft.com/office/powerpoint/2010/main" val="27990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55576" y="1371540"/>
            <a:ext cx="7923060" cy="905332"/>
          </a:xfrm>
          <a:prstGeom prst="rect">
            <a:avLst/>
          </a:prstGeom>
          <a:noFill/>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b="1" dirty="0" smtClean="0">
                <a:latin typeface="Arial" charset="0"/>
                <a:ea typeface="ＭＳ Ｐゴシック" pitchFamily="34" charset="-128"/>
                <a:cs typeface="Arial" charset="0"/>
              </a:rPr>
              <a:t>INFORMAL SETTLEMENTS UPGRADING AND NUSP IN MINING TOWNS</a:t>
            </a:r>
            <a:endParaRPr lang="en-US" sz="2400" b="1" dirty="0">
              <a:latin typeface="Arial" charset="0"/>
              <a:ea typeface="ＭＳ Ｐゴシック" pitchFamily="34" charset="-128"/>
              <a:cs typeface="Arial" charset="0"/>
            </a:endParaRPr>
          </a:p>
        </p:txBody>
      </p:sp>
      <p:sp>
        <p:nvSpPr>
          <p:cNvPr id="4" name="Content Placeholder 2"/>
          <p:cNvSpPr>
            <a:spLocks noGrp="1"/>
          </p:cNvSpPr>
          <p:nvPr>
            <p:ph idx="1"/>
          </p:nvPr>
        </p:nvSpPr>
        <p:spPr>
          <a:xfrm>
            <a:off x="449036" y="2564904"/>
            <a:ext cx="8229600" cy="4248472"/>
          </a:xfrm>
        </p:spPr>
        <p:txBody>
          <a:bodyPr>
            <a:normAutofit/>
          </a:bodyPr>
          <a:lstStyle/>
          <a:p>
            <a:pPr marL="0" indent="0" algn="just">
              <a:buNone/>
              <a:defRPr/>
            </a:pPr>
            <a:r>
              <a:rPr lang="en-US" sz="2600" dirty="0" smtClean="0">
                <a:latin typeface="Arial" charset="0"/>
                <a:ea typeface="ＭＳ Ｐゴシック" pitchFamily="34" charset="-128"/>
                <a:cs typeface="Arial" charset="0"/>
              </a:rPr>
              <a:t>There is a total number of 356 informal settlements in mining towns as follows:</a:t>
            </a:r>
          </a:p>
          <a:p>
            <a:pPr marL="539354" indent="-270272" algn="just">
              <a:buFont typeface="Wingdings" pitchFamily="2" charset="2"/>
              <a:buChar char="Ø"/>
              <a:defRPr/>
            </a:pPr>
            <a:r>
              <a:rPr lang="en-US" sz="2400" dirty="0" smtClean="0">
                <a:latin typeface="Arial" charset="0"/>
                <a:ea typeface="ＭＳ Ｐゴシック" pitchFamily="34" charset="-128"/>
                <a:cs typeface="Arial" charset="0"/>
              </a:rPr>
              <a:t>72 </a:t>
            </a:r>
            <a:r>
              <a:rPr lang="en-US" sz="2400" dirty="0">
                <a:latin typeface="Arial" charset="0"/>
                <a:ea typeface="ＭＳ Ｐゴシック" pitchFamily="34" charset="-128"/>
                <a:cs typeface="Arial" charset="0"/>
              </a:rPr>
              <a:t>informal settlements in North West Province</a:t>
            </a:r>
          </a:p>
          <a:p>
            <a:pPr marL="539354" indent="-270272" algn="just">
              <a:buFont typeface="Wingdings" pitchFamily="2" charset="2"/>
              <a:buChar char="Ø"/>
              <a:defRPr/>
            </a:pPr>
            <a:r>
              <a:rPr lang="en-US" sz="2400" dirty="0">
                <a:latin typeface="Arial" charset="0"/>
                <a:ea typeface="ＭＳ Ｐゴシック" pitchFamily="34" charset="-128"/>
                <a:cs typeface="Arial" charset="0"/>
              </a:rPr>
              <a:t>26 informal settlements in Free State Province including Moqhaka</a:t>
            </a:r>
          </a:p>
          <a:p>
            <a:pPr marL="539354" indent="-270272" algn="just">
              <a:buFont typeface="Wingdings" pitchFamily="2" charset="2"/>
              <a:buChar char="Ø"/>
              <a:defRPr/>
            </a:pPr>
            <a:r>
              <a:rPr lang="en-US" sz="2400" dirty="0">
                <a:latin typeface="Arial" charset="0"/>
                <a:ea typeface="ＭＳ Ｐゴシック" pitchFamily="34" charset="-128"/>
                <a:cs typeface="Arial" charset="0"/>
              </a:rPr>
              <a:t>20 informal settlements in Limpopo Province</a:t>
            </a:r>
          </a:p>
          <a:p>
            <a:pPr marL="539354" indent="-270272" algn="just">
              <a:buFont typeface="Wingdings" pitchFamily="2" charset="2"/>
              <a:buChar char="Ø"/>
              <a:defRPr/>
            </a:pPr>
            <a:r>
              <a:rPr lang="en-US" sz="2400" dirty="0">
                <a:latin typeface="Arial" charset="0"/>
                <a:ea typeface="ＭＳ Ｐゴシック" pitchFamily="34" charset="-128"/>
                <a:cs typeface="Arial" charset="0"/>
              </a:rPr>
              <a:t>97 informal settlements in Mpumalanga Province</a:t>
            </a:r>
          </a:p>
          <a:p>
            <a:pPr marL="539354" indent="-270272" algn="just">
              <a:buFont typeface="Wingdings" pitchFamily="2" charset="2"/>
              <a:buChar char="Ø"/>
              <a:defRPr/>
            </a:pPr>
            <a:r>
              <a:rPr lang="en-US" sz="2400" dirty="0">
                <a:latin typeface="Arial" charset="0"/>
                <a:ea typeface="ＭＳ Ｐゴシック" pitchFamily="34" charset="-128"/>
                <a:cs typeface="Arial" charset="0"/>
              </a:rPr>
              <a:t>116 informal settlements in Gauteng Province</a:t>
            </a:r>
          </a:p>
          <a:p>
            <a:pPr marL="539354" indent="-270272" algn="just">
              <a:buFont typeface="Wingdings" pitchFamily="2" charset="2"/>
              <a:buChar char="Ø"/>
              <a:defRPr/>
            </a:pPr>
            <a:r>
              <a:rPr lang="en-US" sz="2400" dirty="0">
                <a:latin typeface="Arial" charset="0"/>
                <a:ea typeface="ＭＳ Ｐゴシック" pitchFamily="34" charset="-128"/>
                <a:cs typeface="Arial" charset="0"/>
              </a:rPr>
              <a:t>25 informal settlements in Northern Cape Province</a:t>
            </a:r>
          </a:p>
          <a:p>
            <a:pPr marL="0" indent="0" algn="just">
              <a:buNone/>
              <a:defRPr/>
            </a:pPr>
            <a:endParaRPr lang="en-US" sz="2400" dirty="0" smtClean="0">
              <a:latin typeface="Arial" charset="0"/>
              <a:ea typeface="ＭＳ Ｐゴシック" pitchFamily="34" charset="-128"/>
              <a:cs typeface="Arial" charset="0"/>
            </a:endParaRPr>
          </a:p>
        </p:txBody>
      </p:sp>
    </p:spTree>
    <p:extLst>
      <p:ext uri="{BB962C8B-B14F-4D97-AF65-F5344CB8AC3E}">
        <p14:creationId xmlns:p14="http://schemas.microsoft.com/office/powerpoint/2010/main" val="213741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8015" y="791885"/>
            <a:ext cx="8425058" cy="567559"/>
          </a:xfrm>
          <a:prstGeom prst="rect">
            <a:avLst/>
          </a:prstGeom>
          <a:noFill/>
          <a:ln w="28575">
            <a:no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sz="2400" b="1" dirty="0">
                <a:solidFill>
                  <a:prstClr val="black"/>
                </a:solidFill>
              </a:rPr>
              <a:t>PROGRESS REPORT OF THE SPATIAL TRANSFORMATION PLANS</a:t>
            </a:r>
          </a:p>
        </p:txBody>
      </p:sp>
      <p:sp>
        <p:nvSpPr>
          <p:cNvPr id="6" name="Rectangle 5"/>
          <p:cNvSpPr/>
          <p:nvPr/>
        </p:nvSpPr>
        <p:spPr>
          <a:xfrm>
            <a:off x="268014" y="1835876"/>
            <a:ext cx="2664372" cy="743956"/>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dirty="0">
                <a:solidFill>
                  <a:prstClr val="black"/>
                </a:solidFill>
              </a:rPr>
              <a:t>6 </a:t>
            </a:r>
            <a:r>
              <a:rPr lang="en-ZA" dirty="0" err="1">
                <a:solidFill>
                  <a:prstClr val="black"/>
                </a:solidFill>
              </a:rPr>
              <a:t>STPs</a:t>
            </a:r>
            <a:r>
              <a:rPr lang="en-ZA" dirty="0">
                <a:solidFill>
                  <a:prstClr val="black"/>
                </a:solidFill>
              </a:rPr>
              <a:t> COMPLETED</a:t>
            </a:r>
          </a:p>
          <a:p>
            <a:pPr algn="ctr" defTabSz="457200"/>
            <a:r>
              <a:rPr lang="en-ZA" dirty="0">
                <a:solidFill>
                  <a:prstClr val="black"/>
                </a:solidFill>
              </a:rPr>
              <a:t>IN 2016/7 </a:t>
            </a:r>
          </a:p>
        </p:txBody>
      </p:sp>
      <p:sp>
        <p:nvSpPr>
          <p:cNvPr id="7" name="Rectangle 6"/>
          <p:cNvSpPr/>
          <p:nvPr/>
        </p:nvSpPr>
        <p:spPr>
          <a:xfrm>
            <a:off x="6115656" y="1864429"/>
            <a:ext cx="2664372" cy="71540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dirty="0">
                <a:solidFill>
                  <a:prstClr val="black"/>
                </a:solidFill>
              </a:rPr>
              <a:t>9 </a:t>
            </a:r>
            <a:r>
              <a:rPr lang="en-ZA" dirty="0" err="1">
                <a:solidFill>
                  <a:prstClr val="black"/>
                </a:solidFill>
              </a:rPr>
              <a:t>STPs</a:t>
            </a:r>
            <a:r>
              <a:rPr lang="en-ZA" dirty="0">
                <a:solidFill>
                  <a:prstClr val="black"/>
                </a:solidFill>
              </a:rPr>
              <a:t> TO BE COMPLETED </a:t>
            </a:r>
          </a:p>
          <a:p>
            <a:pPr algn="ctr" defTabSz="457200"/>
            <a:r>
              <a:rPr lang="en-ZA" dirty="0">
                <a:solidFill>
                  <a:prstClr val="black"/>
                </a:solidFill>
              </a:rPr>
              <a:t>IN 2017/18 </a:t>
            </a:r>
          </a:p>
        </p:txBody>
      </p:sp>
      <p:sp>
        <p:nvSpPr>
          <p:cNvPr id="8" name="Rectangle 7"/>
          <p:cNvSpPr/>
          <p:nvPr/>
        </p:nvSpPr>
        <p:spPr>
          <a:xfrm>
            <a:off x="268015" y="2743200"/>
            <a:ext cx="2664372" cy="56755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dirty="0">
                <a:solidFill>
                  <a:prstClr val="black"/>
                </a:solidFill>
              </a:rPr>
              <a:t>6 MINING TOWNS </a:t>
            </a:r>
          </a:p>
        </p:txBody>
      </p:sp>
      <p:sp>
        <p:nvSpPr>
          <p:cNvPr id="9" name="Rectangle 8"/>
          <p:cNvSpPr/>
          <p:nvPr/>
        </p:nvSpPr>
        <p:spPr>
          <a:xfrm>
            <a:off x="6115656" y="2756576"/>
            <a:ext cx="2664372" cy="56755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dirty="0">
                <a:solidFill>
                  <a:prstClr val="black"/>
                </a:solidFill>
              </a:rPr>
              <a:t>9 MINING TOWNS </a:t>
            </a:r>
          </a:p>
        </p:txBody>
      </p:sp>
      <p:sp>
        <p:nvSpPr>
          <p:cNvPr id="10" name="Rectangle 9"/>
          <p:cNvSpPr/>
          <p:nvPr/>
        </p:nvSpPr>
        <p:spPr>
          <a:xfrm>
            <a:off x="236483" y="3505199"/>
            <a:ext cx="2664372" cy="3124199"/>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342900" indent="-342900" defTabSz="457200">
              <a:buFont typeface="+mj-lt"/>
              <a:buAutoNum type="arabicPeriod"/>
            </a:pPr>
            <a:r>
              <a:rPr lang="en-ZA" dirty="0">
                <a:solidFill>
                  <a:prstClr val="black"/>
                </a:solidFill>
              </a:rPr>
              <a:t>MATJHABENG</a:t>
            </a:r>
          </a:p>
          <a:p>
            <a:pPr marL="342900" indent="-342900" defTabSz="457200">
              <a:buFont typeface="+mj-lt"/>
              <a:buAutoNum type="arabicPeriod"/>
            </a:pPr>
            <a:r>
              <a:rPr lang="en-ZA" dirty="0">
                <a:solidFill>
                  <a:prstClr val="black"/>
                </a:solidFill>
              </a:rPr>
              <a:t>GREATER TUBATSE</a:t>
            </a:r>
          </a:p>
          <a:p>
            <a:pPr marL="342900" indent="-342900" defTabSz="457200">
              <a:buFont typeface="+mj-lt"/>
              <a:buAutoNum type="arabicPeriod"/>
            </a:pPr>
            <a:r>
              <a:rPr lang="en-ZA" dirty="0">
                <a:solidFill>
                  <a:prstClr val="black"/>
                </a:solidFill>
              </a:rPr>
              <a:t>LEPHALALE</a:t>
            </a:r>
          </a:p>
          <a:p>
            <a:pPr marL="342900" indent="-342900" defTabSz="457200">
              <a:buFont typeface="+mj-lt"/>
              <a:buAutoNum type="arabicPeriod"/>
            </a:pPr>
            <a:r>
              <a:rPr lang="en-ZA" dirty="0">
                <a:solidFill>
                  <a:prstClr val="black"/>
                </a:solidFill>
              </a:rPr>
              <a:t>THABAZIMBI / NORTHAM</a:t>
            </a:r>
          </a:p>
          <a:p>
            <a:pPr marL="342900" indent="-342900" defTabSz="457200">
              <a:buFont typeface="+mj-lt"/>
              <a:buAutoNum type="arabicPeriod"/>
            </a:pPr>
            <a:r>
              <a:rPr lang="en-ZA" dirty="0">
                <a:solidFill>
                  <a:prstClr val="black"/>
                </a:solidFill>
              </a:rPr>
              <a:t>RUSTENBURG</a:t>
            </a:r>
          </a:p>
          <a:p>
            <a:pPr marL="342900" indent="-342900" defTabSz="457200">
              <a:buFont typeface="+mj-lt"/>
              <a:buAutoNum type="arabicPeriod"/>
            </a:pPr>
            <a:r>
              <a:rPr lang="en-ZA" dirty="0">
                <a:solidFill>
                  <a:prstClr val="black"/>
                </a:solidFill>
              </a:rPr>
              <a:t>MADIBENG</a:t>
            </a:r>
          </a:p>
        </p:txBody>
      </p:sp>
      <p:sp>
        <p:nvSpPr>
          <p:cNvPr id="11" name="Rectangle 10"/>
          <p:cNvSpPr/>
          <p:nvPr/>
        </p:nvSpPr>
        <p:spPr>
          <a:xfrm>
            <a:off x="3216166" y="1864429"/>
            <a:ext cx="2664372" cy="71540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dirty="0">
                <a:solidFill>
                  <a:prstClr val="black"/>
                </a:solidFill>
              </a:rPr>
              <a:t>7 </a:t>
            </a:r>
            <a:r>
              <a:rPr lang="en-ZA" dirty="0" err="1">
                <a:solidFill>
                  <a:prstClr val="black"/>
                </a:solidFill>
              </a:rPr>
              <a:t>STPs</a:t>
            </a:r>
            <a:r>
              <a:rPr lang="en-ZA" dirty="0">
                <a:solidFill>
                  <a:prstClr val="black"/>
                </a:solidFill>
              </a:rPr>
              <a:t> COMPLETED AND  UNDER REVIEW</a:t>
            </a:r>
          </a:p>
          <a:p>
            <a:pPr algn="ctr" defTabSz="457200"/>
            <a:r>
              <a:rPr lang="en-ZA" dirty="0">
                <a:solidFill>
                  <a:prstClr val="black"/>
                </a:solidFill>
              </a:rPr>
              <a:t>IN 2017/18</a:t>
            </a:r>
          </a:p>
        </p:txBody>
      </p:sp>
      <p:sp>
        <p:nvSpPr>
          <p:cNvPr id="12" name="Rectangle 11"/>
          <p:cNvSpPr/>
          <p:nvPr/>
        </p:nvSpPr>
        <p:spPr>
          <a:xfrm>
            <a:off x="3216166" y="2749888"/>
            <a:ext cx="2664372" cy="567559"/>
          </a:xfrm>
          <a:prstGeom prst="rect">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ZA" dirty="0">
                <a:solidFill>
                  <a:prstClr val="black"/>
                </a:solidFill>
              </a:rPr>
              <a:t>7 MINING TOWNS </a:t>
            </a:r>
          </a:p>
        </p:txBody>
      </p:sp>
      <p:sp>
        <p:nvSpPr>
          <p:cNvPr id="13" name="Rectangle 12"/>
          <p:cNvSpPr/>
          <p:nvPr/>
        </p:nvSpPr>
        <p:spPr>
          <a:xfrm>
            <a:off x="3216166" y="3518135"/>
            <a:ext cx="2664372" cy="3111264"/>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342900" indent="-342900" defTabSz="457200">
              <a:buFont typeface="+mj-lt"/>
              <a:buAutoNum type="arabicPeriod"/>
            </a:pPr>
            <a:r>
              <a:rPr lang="en-ZA" dirty="0">
                <a:solidFill>
                  <a:prstClr val="black"/>
                </a:solidFill>
              </a:rPr>
              <a:t>FETAKGOMO</a:t>
            </a:r>
          </a:p>
          <a:p>
            <a:pPr marL="342900" indent="-342900" defTabSz="457200">
              <a:buFont typeface="+mj-lt"/>
              <a:buAutoNum type="arabicPeriod"/>
            </a:pPr>
            <a:r>
              <a:rPr lang="en-ZA" dirty="0">
                <a:solidFill>
                  <a:prstClr val="black"/>
                </a:solidFill>
              </a:rPr>
              <a:t>EMALAHLENI </a:t>
            </a:r>
          </a:p>
          <a:p>
            <a:pPr marL="342900" indent="-342900" defTabSz="457200">
              <a:buFont typeface="+mj-lt"/>
              <a:buAutoNum type="arabicPeriod"/>
            </a:pPr>
            <a:r>
              <a:rPr lang="en-ZA" dirty="0">
                <a:solidFill>
                  <a:prstClr val="black"/>
                </a:solidFill>
              </a:rPr>
              <a:t>STEVE TSHWETE</a:t>
            </a:r>
          </a:p>
          <a:p>
            <a:pPr marL="342900" indent="-342900" defTabSz="457200">
              <a:buFont typeface="+mj-lt"/>
              <a:buAutoNum type="arabicPeriod"/>
            </a:pPr>
            <a:r>
              <a:rPr lang="en-ZA" dirty="0">
                <a:solidFill>
                  <a:prstClr val="black"/>
                </a:solidFill>
              </a:rPr>
              <a:t>GA-</a:t>
            </a:r>
            <a:r>
              <a:rPr lang="en-ZA" dirty="0" err="1">
                <a:solidFill>
                  <a:prstClr val="black"/>
                </a:solidFill>
              </a:rPr>
              <a:t>SEGONYANA</a:t>
            </a:r>
            <a:endParaRPr lang="en-ZA" dirty="0">
              <a:solidFill>
                <a:prstClr val="black"/>
              </a:solidFill>
            </a:endParaRPr>
          </a:p>
          <a:p>
            <a:pPr marL="342900" indent="-342900" defTabSz="457200">
              <a:buFont typeface="+mj-lt"/>
              <a:buAutoNum type="arabicPeriod"/>
            </a:pPr>
            <a:r>
              <a:rPr lang="en-ZA" dirty="0">
                <a:solidFill>
                  <a:prstClr val="black"/>
                </a:solidFill>
              </a:rPr>
              <a:t>GAMAGARA</a:t>
            </a:r>
          </a:p>
          <a:p>
            <a:pPr marL="342900" indent="-342900" defTabSz="457200">
              <a:buFont typeface="+mj-lt"/>
              <a:buAutoNum type="arabicPeriod"/>
            </a:pPr>
            <a:r>
              <a:rPr lang="en-ZA" dirty="0">
                <a:solidFill>
                  <a:prstClr val="black"/>
                </a:solidFill>
              </a:rPr>
              <a:t>TSANTSABANE</a:t>
            </a:r>
          </a:p>
          <a:p>
            <a:pPr marL="342900" indent="-342900" defTabSz="457200">
              <a:buFont typeface="+mj-lt"/>
              <a:buAutoNum type="arabicPeriod"/>
            </a:pPr>
            <a:r>
              <a:rPr lang="en-ZA" dirty="0" err="1">
                <a:solidFill>
                  <a:prstClr val="black"/>
                </a:solidFill>
              </a:rPr>
              <a:t>MATLOSANA</a:t>
            </a:r>
            <a:r>
              <a:rPr lang="en-ZA" dirty="0">
                <a:solidFill>
                  <a:prstClr val="black"/>
                </a:solidFill>
              </a:rPr>
              <a:t> </a:t>
            </a:r>
          </a:p>
        </p:txBody>
      </p:sp>
      <p:sp>
        <p:nvSpPr>
          <p:cNvPr id="14" name="Rectangle 13"/>
          <p:cNvSpPr/>
          <p:nvPr/>
        </p:nvSpPr>
        <p:spPr>
          <a:xfrm>
            <a:off x="6115656" y="3548966"/>
            <a:ext cx="2664372" cy="3080433"/>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t"/>
          <a:lstStyle/>
          <a:p>
            <a:pPr marL="342900" indent="-342900" defTabSz="457200">
              <a:buFont typeface="+mj-lt"/>
              <a:buAutoNum type="arabicPeriod"/>
            </a:pPr>
            <a:r>
              <a:rPr lang="en-ZA" dirty="0">
                <a:solidFill>
                  <a:prstClr val="black"/>
                </a:solidFill>
              </a:rPr>
              <a:t>MOGALE CITY</a:t>
            </a:r>
          </a:p>
          <a:p>
            <a:pPr marL="342900" indent="-342900" defTabSz="457200">
              <a:buFont typeface="+mj-lt"/>
              <a:buAutoNum type="arabicPeriod"/>
            </a:pPr>
            <a:r>
              <a:rPr lang="en-ZA" dirty="0">
                <a:solidFill>
                  <a:prstClr val="black"/>
                </a:solidFill>
              </a:rPr>
              <a:t>WESTONARIA</a:t>
            </a:r>
          </a:p>
          <a:p>
            <a:pPr marL="342900" indent="-342900" defTabSz="457200">
              <a:buFont typeface="+mj-lt"/>
              <a:buAutoNum type="arabicPeriod"/>
            </a:pPr>
            <a:r>
              <a:rPr lang="en-ZA" dirty="0">
                <a:solidFill>
                  <a:prstClr val="black"/>
                </a:solidFill>
              </a:rPr>
              <a:t>RANDFONTEIN</a:t>
            </a:r>
          </a:p>
          <a:p>
            <a:pPr marL="342900" indent="-342900" defTabSz="457200">
              <a:buFont typeface="+mj-lt"/>
              <a:buAutoNum type="arabicPeriod"/>
            </a:pPr>
            <a:r>
              <a:rPr lang="en-ZA" dirty="0">
                <a:solidFill>
                  <a:prstClr val="black"/>
                </a:solidFill>
              </a:rPr>
              <a:t>MERAFONG</a:t>
            </a:r>
          </a:p>
          <a:p>
            <a:pPr marL="342900" indent="-342900" defTabSz="457200">
              <a:buFont typeface="+mj-lt"/>
              <a:buAutoNum type="arabicPeriod"/>
            </a:pPr>
            <a:r>
              <a:rPr lang="en-ZA" dirty="0">
                <a:solidFill>
                  <a:prstClr val="black"/>
                </a:solidFill>
              </a:rPr>
              <a:t>ELIAS MOTSALEDI</a:t>
            </a:r>
          </a:p>
          <a:p>
            <a:pPr marL="342900" indent="-342900" defTabSz="457200">
              <a:buFont typeface="+mj-lt"/>
              <a:buAutoNum type="arabicPeriod"/>
            </a:pPr>
            <a:r>
              <a:rPr lang="en-ZA" dirty="0">
                <a:solidFill>
                  <a:prstClr val="black"/>
                </a:solidFill>
              </a:rPr>
              <a:t>THABA CHWEU</a:t>
            </a:r>
          </a:p>
          <a:p>
            <a:pPr marL="342900" indent="-342900" defTabSz="457200">
              <a:buFont typeface="+mj-lt"/>
              <a:buAutoNum type="arabicPeriod"/>
            </a:pPr>
            <a:r>
              <a:rPr lang="en-ZA" dirty="0">
                <a:solidFill>
                  <a:prstClr val="black"/>
                </a:solidFill>
              </a:rPr>
              <a:t>KGATELOPELE</a:t>
            </a:r>
          </a:p>
          <a:p>
            <a:pPr marL="342900" indent="-342900" defTabSz="457200">
              <a:buFont typeface="+mj-lt"/>
              <a:buAutoNum type="arabicPeriod"/>
            </a:pPr>
            <a:r>
              <a:rPr lang="en-ZA" dirty="0">
                <a:solidFill>
                  <a:prstClr val="black"/>
                </a:solidFill>
              </a:rPr>
              <a:t>MOSES KOTANE</a:t>
            </a:r>
          </a:p>
          <a:p>
            <a:pPr marL="342900" indent="-342900" defTabSz="457200">
              <a:buFont typeface="+mj-lt"/>
              <a:buAutoNum type="arabicPeriod"/>
            </a:pPr>
            <a:r>
              <a:rPr lang="en-ZA" dirty="0">
                <a:solidFill>
                  <a:prstClr val="black"/>
                </a:solidFill>
              </a:rPr>
              <a:t>KGETLENG RIVIER</a:t>
            </a:r>
          </a:p>
          <a:p>
            <a:pPr marL="342900" indent="-342900" defTabSz="457200">
              <a:buFont typeface="+mj-lt"/>
              <a:buAutoNum type="arabicPeriod"/>
            </a:pPr>
            <a:r>
              <a:rPr lang="en-ZA" dirty="0" err="1">
                <a:solidFill>
                  <a:srgbClr val="FF0000"/>
                </a:solidFill>
              </a:rPr>
              <a:t>MOQHAKA</a:t>
            </a:r>
            <a:endParaRPr lang="en-ZA" dirty="0">
              <a:solidFill>
                <a:srgbClr val="FF0000"/>
              </a:solidFill>
            </a:endParaRPr>
          </a:p>
          <a:p>
            <a:pPr marL="342900" indent="-342900" defTabSz="457200">
              <a:buFont typeface="+mj-lt"/>
              <a:buAutoNum type="arabicPeriod"/>
            </a:pPr>
            <a:r>
              <a:rPr lang="en-ZA" dirty="0">
                <a:solidFill>
                  <a:srgbClr val="FF0000"/>
                </a:solidFill>
              </a:rPr>
              <a:t>JOE MOROLONG</a:t>
            </a:r>
          </a:p>
          <a:p>
            <a:pPr marL="342900" indent="-342900" defTabSz="457200">
              <a:buFont typeface="+mj-lt"/>
              <a:buAutoNum type="arabicPeriod"/>
            </a:pPr>
            <a:endParaRPr lang="en-ZA" dirty="0">
              <a:solidFill>
                <a:prstClr val="black"/>
              </a:solidFill>
            </a:endParaRPr>
          </a:p>
        </p:txBody>
      </p:sp>
      <p:sp>
        <p:nvSpPr>
          <p:cNvPr id="4" name="Down Arrow 3"/>
          <p:cNvSpPr/>
          <p:nvPr/>
        </p:nvSpPr>
        <p:spPr>
          <a:xfrm>
            <a:off x="1407695" y="1379510"/>
            <a:ext cx="385010" cy="456366"/>
          </a:xfrm>
          <a:prstGeom prst="downArrow">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ZA">
              <a:solidFill>
                <a:prstClr val="white"/>
              </a:solidFill>
            </a:endParaRPr>
          </a:p>
        </p:txBody>
      </p:sp>
      <p:sp>
        <p:nvSpPr>
          <p:cNvPr id="15" name="Down Arrow 14"/>
          <p:cNvSpPr/>
          <p:nvPr/>
        </p:nvSpPr>
        <p:spPr>
          <a:xfrm>
            <a:off x="4373763" y="1379510"/>
            <a:ext cx="385010" cy="456366"/>
          </a:xfrm>
          <a:prstGeom prst="downArrow">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ZA">
              <a:solidFill>
                <a:prstClr val="white"/>
              </a:solidFill>
            </a:endParaRPr>
          </a:p>
        </p:txBody>
      </p:sp>
      <p:sp>
        <p:nvSpPr>
          <p:cNvPr id="16" name="Down Arrow 15"/>
          <p:cNvSpPr/>
          <p:nvPr/>
        </p:nvSpPr>
        <p:spPr>
          <a:xfrm>
            <a:off x="7255337" y="1379510"/>
            <a:ext cx="385010" cy="456366"/>
          </a:xfrm>
          <a:prstGeom prst="downArrow">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ZA">
              <a:solidFill>
                <a:prstClr val="white"/>
              </a:solidFill>
            </a:endParaRPr>
          </a:p>
        </p:txBody>
      </p:sp>
    </p:spTree>
    <p:extLst>
      <p:ext uri="{BB962C8B-B14F-4D97-AF65-F5344CB8AC3E}">
        <p14:creationId xmlns:p14="http://schemas.microsoft.com/office/powerpoint/2010/main" val="74953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636193521"/>
              </p:ext>
            </p:extLst>
          </p:nvPr>
        </p:nvGraphicFramePr>
        <p:xfrm>
          <a:off x="179513" y="743875"/>
          <a:ext cx="8784977" cy="6019849"/>
        </p:xfrm>
        <a:graphic>
          <a:graphicData uri="http://schemas.openxmlformats.org/drawingml/2006/table">
            <a:tbl>
              <a:tblPr firstRow="1" bandRow="1">
                <a:tableStyleId>{5C22544A-7EE6-4342-B048-85BDC9FD1C3A}</a:tableStyleId>
              </a:tblPr>
              <a:tblGrid>
                <a:gridCol w="2034539"/>
                <a:gridCol w="1513681"/>
                <a:gridCol w="5236757"/>
              </a:tblGrid>
              <a:tr h="620571">
                <a:tc>
                  <a:txBody>
                    <a:bodyPr/>
                    <a:lstStyle/>
                    <a:p>
                      <a:r>
                        <a:rPr lang="en-ZA" dirty="0" smtClean="0">
                          <a:latin typeface="Arial Narrow" panose="020B0606020202030204" pitchFamily="34" charset="0"/>
                        </a:rPr>
                        <a:t>PROVINCE</a:t>
                      </a:r>
                      <a:endParaRPr lang="en-ZA" dirty="0">
                        <a:latin typeface="Arial Narrow" panose="020B0606020202030204" pitchFamily="34" charset="0"/>
                      </a:endParaRPr>
                    </a:p>
                  </a:txBody>
                  <a:tcPr>
                    <a:solidFill>
                      <a:schemeClr val="tx2">
                        <a:lumMod val="40000"/>
                        <a:lumOff val="60000"/>
                      </a:schemeClr>
                    </a:solidFill>
                  </a:tcPr>
                </a:tc>
                <a:tc>
                  <a:txBody>
                    <a:bodyPr/>
                    <a:lstStyle/>
                    <a:p>
                      <a:r>
                        <a:rPr lang="en-ZA" dirty="0" smtClean="0">
                          <a:latin typeface="Arial Narrow" panose="020B0606020202030204" pitchFamily="34" charset="0"/>
                        </a:rPr>
                        <a:t>DEV/STP PLN STATUS</a:t>
                      </a:r>
                      <a:endParaRPr lang="en-ZA" dirty="0">
                        <a:latin typeface="Arial Narrow" panose="020B0606020202030204" pitchFamily="34" charset="0"/>
                      </a:endParaRPr>
                    </a:p>
                  </a:txBody>
                  <a:tcPr>
                    <a:solidFill>
                      <a:schemeClr val="tx2">
                        <a:lumMod val="40000"/>
                        <a:lumOff val="60000"/>
                      </a:schemeClr>
                    </a:solidFill>
                  </a:tcPr>
                </a:tc>
                <a:tc>
                  <a:txBody>
                    <a:bodyPr/>
                    <a:lstStyle/>
                    <a:p>
                      <a:r>
                        <a:rPr lang="en-ZA" dirty="0" smtClean="0">
                          <a:latin typeface="Arial Narrow" panose="020B0606020202030204" pitchFamily="34" charset="0"/>
                        </a:rPr>
                        <a:t>SUMMARY OF INTERVENTIONS</a:t>
                      </a:r>
                      <a:endParaRPr lang="en-ZA" dirty="0">
                        <a:latin typeface="Arial Narrow" panose="020B0606020202030204" pitchFamily="34" charset="0"/>
                      </a:endParaRPr>
                    </a:p>
                  </a:txBody>
                  <a:tcPr>
                    <a:solidFill>
                      <a:schemeClr val="tx2">
                        <a:lumMod val="40000"/>
                        <a:lumOff val="60000"/>
                      </a:schemeClr>
                    </a:solidFill>
                  </a:tcPr>
                </a:tc>
              </a:tr>
              <a:tr h="967335">
                <a:tc>
                  <a:txBody>
                    <a:bodyPr/>
                    <a:lstStyle/>
                    <a:p>
                      <a:pPr algn="l"/>
                      <a:r>
                        <a:rPr lang="en-ZA" sz="1200" b="1" dirty="0" smtClean="0">
                          <a:latin typeface="Arial Narrow" panose="020B0606020202030204" pitchFamily="34" charset="0"/>
                        </a:rPr>
                        <a:t>LIMPOPO:                     </a:t>
                      </a:r>
                      <a:r>
                        <a:rPr lang="en-ZA" sz="1200" b="0" dirty="0" err="1" smtClean="0">
                          <a:latin typeface="Arial Narrow" panose="020B0606020202030204" pitchFamily="34" charset="0"/>
                        </a:rPr>
                        <a:t>Liphalale</a:t>
                      </a:r>
                      <a:endParaRPr lang="en-ZA" sz="1200" b="0" dirty="0" smtClean="0">
                        <a:latin typeface="Arial Narrow" panose="020B0606020202030204" pitchFamily="34" charset="0"/>
                      </a:endParaRPr>
                    </a:p>
                  </a:txBody>
                  <a:tcPr>
                    <a:solidFill>
                      <a:schemeClr val="bg1"/>
                    </a:solidFill>
                  </a:tcPr>
                </a:tc>
                <a:tc>
                  <a:txBody>
                    <a:bodyPr/>
                    <a:lstStyle/>
                    <a:p>
                      <a:r>
                        <a:rPr lang="en-ZA" sz="1200" dirty="0" smtClean="0">
                          <a:latin typeface="Arial Narrow" panose="020B0606020202030204" pitchFamily="34" charset="0"/>
                        </a:rPr>
                        <a:t>Completed</a:t>
                      </a:r>
                      <a:endParaRPr lang="en-ZA" sz="1200" dirty="0">
                        <a:latin typeface="Arial Narrow" panose="020B0606020202030204" pitchFamily="34" charset="0"/>
                      </a:endParaRPr>
                    </a:p>
                  </a:txBody>
                  <a:tcPr>
                    <a:solidFill>
                      <a:schemeClr val="bg1"/>
                    </a:solidFill>
                  </a:tcPr>
                </a:tc>
                <a:tc>
                  <a:txBody>
                    <a:bodyPr/>
                    <a:lstStyle/>
                    <a:p>
                      <a:pPr marL="171450" indent="-171450">
                        <a:buFont typeface="Arial" panose="020B0604020202020204" pitchFamily="34" charset="0"/>
                        <a:buChar char="•"/>
                      </a:pPr>
                      <a:r>
                        <a:rPr lang="en-ZA" sz="1200" dirty="0" smtClean="0">
                          <a:latin typeface="Arial Narrow" panose="020B0606020202030204" pitchFamily="34" charset="0"/>
                        </a:rPr>
                        <a:t>Infrastructure</a:t>
                      </a:r>
                      <a:r>
                        <a:rPr lang="en-ZA" sz="1200" baseline="0" dirty="0" smtClean="0">
                          <a:latin typeface="Arial Narrow" panose="020B0606020202030204" pitchFamily="34" charset="0"/>
                        </a:rPr>
                        <a:t> development support and  upgrade (WWTW and Water) </a:t>
                      </a:r>
                    </a:p>
                    <a:p>
                      <a:pPr marL="171450" indent="-171450">
                        <a:buFont typeface="Arial" panose="020B0604020202020204" pitchFamily="34" charset="0"/>
                        <a:buChar char="•"/>
                      </a:pPr>
                      <a:r>
                        <a:rPr lang="en-ZA" sz="1200" baseline="0" dirty="0" smtClean="0">
                          <a:latin typeface="Arial Narrow" panose="020B0606020202030204" pitchFamily="34" charset="0"/>
                        </a:rPr>
                        <a:t>Infrastructure and development (formalisation) support for </a:t>
                      </a:r>
                      <a:r>
                        <a:rPr lang="en-ZA" sz="1200" baseline="0" dirty="0" err="1" smtClean="0">
                          <a:latin typeface="Arial Narrow" panose="020B0606020202030204" pitchFamily="34" charset="0"/>
                        </a:rPr>
                        <a:t>Marapong</a:t>
                      </a:r>
                      <a:r>
                        <a:rPr lang="en-ZA" sz="1200" baseline="0" dirty="0" smtClean="0">
                          <a:latin typeface="Arial Narrow" panose="020B0606020202030204" pitchFamily="34" charset="0"/>
                        </a:rPr>
                        <a:t> (Renewal) to support local investment i.e. backyard rental</a:t>
                      </a:r>
                    </a:p>
                    <a:p>
                      <a:pPr marL="171450" indent="-171450">
                        <a:buFont typeface="Arial" panose="020B0604020202020204" pitchFamily="34" charset="0"/>
                        <a:buChar char="•"/>
                      </a:pPr>
                      <a:r>
                        <a:rPr lang="en-ZA" sz="1200" baseline="0" dirty="0" smtClean="0">
                          <a:latin typeface="Arial Narrow" panose="020B0606020202030204" pitchFamily="34" charset="0"/>
                        </a:rPr>
                        <a:t>Consolidation and re-development of undeveloped well located urban land</a:t>
                      </a:r>
                      <a:endParaRPr lang="en-ZA" sz="1200" dirty="0">
                        <a:latin typeface="Arial Narrow" panose="020B0606020202030204" pitchFamily="34" charset="0"/>
                      </a:endParaRPr>
                    </a:p>
                  </a:txBody>
                  <a:tcPr>
                    <a:solidFill>
                      <a:schemeClr val="bg1"/>
                    </a:solidFill>
                  </a:tcPr>
                </a:tc>
              </a:tr>
              <a:tr h="967335">
                <a:tc>
                  <a:txBody>
                    <a:bodyPr/>
                    <a:lstStyle/>
                    <a:p>
                      <a:pPr algn="l"/>
                      <a:r>
                        <a:rPr lang="en-ZA" sz="1200" b="0" dirty="0" err="1" smtClean="0">
                          <a:latin typeface="Arial Narrow" panose="020B0606020202030204" pitchFamily="34" charset="0"/>
                        </a:rPr>
                        <a:t>Thabazimbi</a:t>
                      </a:r>
                      <a:endParaRPr lang="en-ZA" sz="1200" b="0" dirty="0" smtClean="0">
                        <a:latin typeface="Arial Narrow" panose="020B0606020202030204" pitchFamily="34" charset="0"/>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Narrow" panose="020B0606020202030204" pitchFamily="34" charset="0"/>
                        </a:rPr>
                        <a:t>Completed</a:t>
                      </a:r>
                      <a:endParaRPr lang="en-ZA" sz="1200" dirty="0">
                        <a:latin typeface="Arial Narrow" panose="020B0606020202030204" pitchFamily="34" charset="0"/>
                      </a:endParaRPr>
                    </a:p>
                  </a:txBody>
                  <a:tcPr>
                    <a:solidFill>
                      <a:schemeClr val="tx2">
                        <a:lumMod val="40000"/>
                        <a:lumOff val="60000"/>
                      </a:schemeClr>
                    </a:solidFill>
                  </a:tcPr>
                </a:tc>
                <a:tc>
                  <a:txBody>
                    <a:bodyPr/>
                    <a:lstStyle/>
                    <a:p>
                      <a:pPr marL="171450" indent="-171450">
                        <a:buFont typeface="Arial" panose="020B0604020202020204" pitchFamily="34" charset="0"/>
                        <a:buChar char="•"/>
                      </a:pPr>
                      <a:r>
                        <a:rPr lang="en-ZA" sz="1200" dirty="0" smtClean="0">
                          <a:latin typeface="Arial Narrow" panose="020B0606020202030204" pitchFamily="34" charset="0"/>
                        </a:rPr>
                        <a:t>Informal</a:t>
                      </a:r>
                      <a:r>
                        <a:rPr lang="en-ZA" sz="1200" baseline="0" dirty="0" smtClean="0">
                          <a:latin typeface="Arial Narrow" panose="020B0606020202030204" pitchFamily="34" charset="0"/>
                        </a:rPr>
                        <a:t> Settlements upgrades (</a:t>
                      </a:r>
                      <a:r>
                        <a:rPr lang="en-ZA" sz="1200" baseline="0" dirty="0" err="1" smtClean="0">
                          <a:latin typeface="Arial Narrow" panose="020B0606020202030204" pitchFamily="34" charset="0"/>
                        </a:rPr>
                        <a:t>Regorogile</a:t>
                      </a:r>
                      <a:r>
                        <a:rPr lang="en-ZA" sz="1200" baseline="0" dirty="0" smtClean="0">
                          <a:latin typeface="Arial Narrow" panose="020B0606020202030204" pitchFamily="34" charset="0"/>
                        </a:rPr>
                        <a:t> and Smash Block informal settlements)</a:t>
                      </a:r>
                    </a:p>
                    <a:p>
                      <a:pPr marL="171450" indent="-171450">
                        <a:buFont typeface="Arial" panose="020B0604020202020204" pitchFamily="34" charset="0"/>
                        <a:buChar char="•"/>
                      </a:pPr>
                      <a:r>
                        <a:rPr lang="en-ZA" sz="1200" baseline="0" dirty="0" smtClean="0">
                          <a:latin typeface="Arial Narrow" panose="020B0606020202030204" pitchFamily="34" charset="0"/>
                        </a:rPr>
                        <a:t>Opportunity for partnerships and diversified housing delivery model</a:t>
                      </a:r>
                    </a:p>
                    <a:p>
                      <a:pPr marL="171450" indent="-171450">
                        <a:buFont typeface="Arial" panose="020B0604020202020204" pitchFamily="34" charset="0"/>
                        <a:buChar char="•"/>
                      </a:pPr>
                      <a:r>
                        <a:rPr lang="en-ZA" sz="1200" baseline="0" dirty="0" smtClean="0">
                          <a:latin typeface="Arial Narrow" panose="020B0606020202030204" pitchFamily="34" charset="0"/>
                        </a:rPr>
                        <a:t>Proactive identification and acquisition of planned land. Supply of planned land in </a:t>
                      </a:r>
                      <a:r>
                        <a:rPr lang="en-ZA" sz="1200" baseline="0" dirty="0" err="1" smtClean="0">
                          <a:latin typeface="Arial Narrow" panose="020B0606020202030204" pitchFamily="34" charset="0"/>
                        </a:rPr>
                        <a:t>Thabazimbi</a:t>
                      </a:r>
                      <a:r>
                        <a:rPr lang="en-ZA" sz="1200" baseline="0" dirty="0" smtClean="0">
                          <a:latin typeface="Arial Narrow" panose="020B0606020202030204" pitchFamily="34" charset="0"/>
                        </a:rPr>
                        <a:t> town and Northam</a:t>
                      </a:r>
                    </a:p>
                    <a:p>
                      <a:pPr marL="171450" indent="-171450">
                        <a:buFont typeface="Arial" panose="020B0604020202020204" pitchFamily="34" charset="0"/>
                        <a:buChar char="•"/>
                      </a:pPr>
                      <a:r>
                        <a:rPr lang="en-ZA" sz="1200" baseline="0" dirty="0" smtClean="0">
                          <a:latin typeface="Arial Narrow" panose="020B0606020202030204" pitchFamily="34" charset="0"/>
                        </a:rPr>
                        <a:t>Infrastructure upgrades (WWTW)</a:t>
                      </a:r>
                      <a:endParaRPr lang="en-ZA" sz="1200" dirty="0">
                        <a:latin typeface="Arial Narrow" panose="020B0606020202030204" pitchFamily="34" charset="0"/>
                      </a:endParaRPr>
                    </a:p>
                  </a:txBody>
                  <a:tcPr>
                    <a:solidFill>
                      <a:schemeClr val="tx2">
                        <a:lumMod val="40000"/>
                        <a:lumOff val="60000"/>
                      </a:schemeClr>
                    </a:solidFill>
                  </a:tcPr>
                </a:tc>
              </a:tr>
              <a:tr h="615577">
                <a:tc>
                  <a:txBody>
                    <a:bodyPr/>
                    <a:lstStyle/>
                    <a:p>
                      <a:pPr algn="l"/>
                      <a:r>
                        <a:rPr lang="en-ZA" sz="1200" b="0" dirty="0" err="1" smtClean="0">
                          <a:latin typeface="Arial Narrow" panose="020B0606020202030204" pitchFamily="34" charset="0"/>
                        </a:rPr>
                        <a:t>Fetakgomo</a:t>
                      </a:r>
                      <a:endParaRPr lang="en-ZA" sz="1200" b="0" dirty="0">
                        <a:latin typeface="Arial Narrow" panose="020B0606020202030204" pitchFamily="34" charset="0"/>
                      </a:endParaRPr>
                    </a:p>
                  </a:txBody>
                  <a:tcPr>
                    <a:solidFill>
                      <a:schemeClr val="bg1"/>
                    </a:solidFill>
                  </a:tcPr>
                </a:tc>
                <a:tc>
                  <a:txBody>
                    <a:bodyPr/>
                    <a:lstStyle/>
                    <a:p>
                      <a:r>
                        <a:rPr lang="en-ZA" sz="1200" dirty="0" smtClean="0">
                          <a:latin typeface="Arial Narrow" panose="020B0606020202030204" pitchFamily="34" charset="0"/>
                        </a:rPr>
                        <a:t>To</a:t>
                      </a:r>
                      <a:r>
                        <a:rPr lang="en-ZA" sz="1200" baseline="0" dirty="0" smtClean="0">
                          <a:latin typeface="Arial Narrow" panose="020B0606020202030204" pitchFamily="34" charset="0"/>
                        </a:rPr>
                        <a:t> complete in the 2017/18 FY</a:t>
                      </a:r>
                      <a:endParaRPr lang="en-ZA" sz="1200" dirty="0">
                        <a:latin typeface="Arial Narrow" panose="020B0606020202030204" pitchFamily="34" charset="0"/>
                      </a:endParaRPr>
                    </a:p>
                  </a:txBody>
                  <a:tcPr>
                    <a:solidFill>
                      <a:schemeClr val="bg1"/>
                    </a:solidFill>
                  </a:tcPr>
                </a:tc>
                <a:tc>
                  <a:txBody>
                    <a:bodyPr/>
                    <a:lstStyle/>
                    <a:p>
                      <a:pPr marL="171450" indent="-171450">
                        <a:buFont typeface="Arial" panose="020B0604020202020204" pitchFamily="34" charset="0"/>
                        <a:buChar char="•"/>
                      </a:pPr>
                      <a:r>
                        <a:rPr lang="en-ZA" sz="1200" dirty="0" smtClean="0">
                          <a:solidFill>
                            <a:schemeClr val="tx1"/>
                          </a:solidFill>
                          <a:latin typeface="Arial Narrow" panose="020B0606020202030204" pitchFamily="34" charset="0"/>
                        </a:rPr>
                        <a:t>Mainly rural dispersed settlements</a:t>
                      </a:r>
                    </a:p>
                    <a:p>
                      <a:pPr marL="171450" indent="-171450">
                        <a:buFont typeface="Arial" panose="020B0604020202020204" pitchFamily="34" charset="0"/>
                        <a:buChar char="•"/>
                      </a:pPr>
                      <a:r>
                        <a:rPr lang="en-ZA" sz="1200" dirty="0" smtClean="0">
                          <a:solidFill>
                            <a:schemeClr val="tx1"/>
                          </a:solidFill>
                          <a:latin typeface="Arial Narrow" panose="020B0606020202030204" pitchFamily="34" charset="0"/>
                        </a:rPr>
                        <a:t>Need to consolidate</a:t>
                      </a:r>
                      <a:r>
                        <a:rPr lang="en-ZA" sz="1200" baseline="0" dirty="0" smtClean="0">
                          <a:solidFill>
                            <a:schemeClr val="tx1"/>
                          </a:solidFill>
                          <a:latin typeface="Arial Narrow" panose="020B0606020202030204" pitchFamily="34" charset="0"/>
                        </a:rPr>
                        <a:t> one </a:t>
                      </a:r>
                      <a:r>
                        <a:rPr lang="en-ZA" sz="1200" dirty="0" smtClean="0">
                          <a:solidFill>
                            <a:schemeClr val="tx1"/>
                          </a:solidFill>
                          <a:latin typeface="Arial Narrow" panose="020B0606020202030204" pitchFamily="34" charset="0"/>
                        </a:rPr>
                        <a:t> central /focus</a:t>
                      </a:r>
                      <a:r>
                        <a:rPr lang="en-ZA" sz="1200" baseline="0" dirty="0" smtClean="0">
                          <a:solidFill>
                            <a:schemeClr val="tx1"/>
                          </a:solidFill>
                          <a:latin typeface="Arial Narrow" panose="020B0606020202030204" pitchFamily="34" charset="0"/>
                        </a:rPr>
                        <a:t> ar</a:t>
                      </a:r>
                      <a:r>
                        <a:rPr lang="en-ZA" sz="1200" dirty="0" smtClean="0">
                          <a:solidFill>
                            <a:schemeClr val="tx1"/>
                          </a:solidFill>
                          <a:latin typeface="Arial Narrow" panose="020B0606020202030204" pitchFamily="34" charset="0"/>
                        </a:rPr>
                        <a:t>ea</a:t>
                      </a:r>
                      <a:r>
                        <a:rPr lang="en-ZA" sz="1200" baseline="0" dirty="0" smtClean="0">
                          <a:solidFill>
                            <a:schemeClr val="tx1"/>
                          </a:solidFill>
                          <a:latin typeface="Arial Narrow" panose="020B0606020202030204" pitchFamily="34" charset="0"/>
                        </a:rPr>
                        <a:t> for development including private sector development  </a:t>
                      </a:r>
                      <a:endParaRPr lang="en-ZA" sz="1200" dirty="0">
                        <a:solidFill>
                          <a:schemeClr val="tx1"/>
                        </a:solidFill>
                        <a:latin typeface="Arial Narrow" panose="020B0606020202030204" pitchFamily="34" charset="0"/>
                      </a:endParaRPr>
                    </a:p>
                  </a:txBody>
                  <a:tcPr>
                    <a:solidFill>
                      <a:schemeClr val="bg1"/>
                    </a:solidFill>
                  </a:tcPr>
                </a:tc>
              </a:tr>
              <a:tr h="615577">
                <a:tc>
                  <a:txBody>
                    <a:bodyPr/>
                    <a:lstStyle/>
                    <a:p>
                      <a:pPr algn="l"/>
                      <a:r>
                        <a:rPr lang="en-ZA" sz="1200" b="0" dirty="0" smtClean="0">
                          <a:latin typeface="Arial Narrow" panose="020B0606020202030204" pitchFamily="34" charset="0"/>
                        </a:rPr>
                        <a:t>Greater </a:t>
                      </a:r>
                      <a:r>
                        <a:rPr lang="en-ZA" sz="1200" b="0" dirty="0" err="1" smtClean="0">
                          <a:latin typeface="Arial Narrow" panose="020B0606020202030204" pitchFamily="34" charset="0"/>
                        </a:rPr>
                        <a:t>Tubatse</a:t>
                      </a:r>
                      <a:endParaRPr lang="en-ZA" sz="1200" b="0" dirty="0">
                        <a:latin typeface="Arial Narrow" panose="020B0606020202030204" pitchFamily="34" charset="0"/>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Narrow" panose="020B0606020202030204" pitchFamily="34" charset="0"/>
                        </a:rPr>
                        <a:t>To</a:t>
                      </a:r>
                      <a:r>
                        <a:rPr lang="en-ZA" sz="1200" baseline="0" dirty="0" smtClean="0">
                          <a:latin typeface="Arial Narrow" panose="020B0606020202030204" pitchFamily="34" charset="0"/>
                        </a:rPr>
                        <a:t> complete in the 2017/18 FY</a:t>
                      </a:r>
                      <a:endParaRPr lang="en-ZA" sz="1200" dirty="0" smtClean="0">
                        <a:latin typeface="Arial Narrow" panose="020B0606020202030204" pitchFamily="34" charset="0"/>
                      </a:endParaRPr>
                    </a:p>
                    <a:p>
                      <a:endParaRPr lang="en-ZA" sz="1200" dirty="0">
                        <a:latin typeface="Arial Narrow" panose="020B0606020202030204" pitchFamily="34" charset="0"/>
                      </a:endParaRPr>
                    </a:p>
                  </a:txBody>
                  <a:tcPr>
                    <a:solidFill>
                      <a:schemeClr val="tx2">
                        <a:lumMod val="40000"/>
                        <a:lumOff val="60000"/>
                      </a:schemeClr>
                    </a:solidFill>
                  </a:tcPr>
                </a:tc>
                <a:tc>
                  <a:txBody>
                    <a:bodyPr/>
                    <a:lstStyle/>
                    <a:p>
                      <a:pPr marL="171450" indent="-171450">
                        <a:buFont typeface="Arial" panose="020B0604020202020204" pitchFamily="34" charset="0"/>
                        <a:buChar char="•"/>
                      </a:pPr>
                      <a:r>
                        <a:rPr lang="en-ZA" sz="1200" dirty="0" smtClean="0">
                          <a:solidFill>
                            <a:schemeClr val="tx1"/>
                          </a:solidFill>
                          <a:latin typeface="Arial Narrow" panose="020B0606020202030204" pitchFamily="34" charset="0"/>
                        </a:rPr>
                        <a:t>Unlocking areas previously  un-proclaimed settlements</a:t>
                      </a:r>
                      <a:r>
                        <a:rPr lang="en-ZA" sz="1200" baseline="0" dirty="0" smtClean="0">
                          <a:solidFill>
                            <a:schemeClr val="tx1"/>
                          </a:solidFill>
                          <a:latin typeface="Arial Narrow" panose="020B0606020202030204" pitchFamily="34" charset="0"/>
                        </a:rPr>
                        <a:t> i.e. </a:t>
                      </a:r>
                      <a:r>
                        <a:rPr lang="en-ZA" sz="1200" baseline="0" dirty="0" err="1" smtClean="0">
                          <a:solidFill>
                            <a:schemeClr val="tx1"/>
                          </a:solidFill>
                          <a:latin typeface="Arial Narrow" panose="020B0606020202030204" pitchFamily="34" charset="0"/>
                        </a:rPr>
                        <a:t>Praktiseer</a:t>
                      </a:r>
                      <a:endParaRPr lang="en-ZA" sz="1200" baseline="0" dirty="0" smtClean="0">
                        <a:solidFill>
                          <a:schemeClr val="tx1"/>
                        </a:solidFill>
                        <a:latin typeface="Arial Narrow" panose="020B0606020202030204" pitchFamily="34" charset="0"/>
                      </a:endParaRPr>
                    </a:p>
                    <a:p>
                      <a:pPr marL="171450" indent="-171450">
                        <a:buFont typeface="Arial" panose="020B0604020202020204" pitchFamily="34" charset="0"/>
                        <a:buChar char="•"/>
                      </a:pPr>
                      <a:r>
                        <a:rPr lang="en-ZA" sz="1200" baseline="0" dirty="0" smtClean="0">
                          <a:solidFill>
                            <a:schemeClr val="tx1"/>
                          </a:solidFill>
                          <a:latin typeface="Arial Narrow" panose="020B0606020202030204" pitchFamily="34" charset="0"/>
                        </a:rPr>
                        <a:t>Proactive resolution of urban vs tribal land to facilitate human settlements development and  increase rateable basis for GTLM</a:t>
                      </a:r>
                      <a:endParaRPr lang="en-ZA" sz="1200" dirty="0">
                        <a:solidFill>
                          <a:schemeClr val="tx1"/>
                        </a:solidFill>
                        <a:latin typeface="Arial Narrow" panose="020B0606020202030204" pitchFamily="34" charset="0"/>
                      </a:endParaRPr>
                    </a:p>
                  </a:txBody>
                  <a:tcPr>
                    <a:solidFill>
                      <a:schemeClr val="tx2">
                        <a:lumMod val="40000"/>
                        <a:lumOff val="60000"/>
                      </a:schemeClr>
                    </a:solidFill>
                  </a:tcPr>
                </a:tc>
              </a:tr>
              <a:tr h="519902">
                <a:tc>
                  <a:txBody>
                    <a:bodyPr/>
                    <a:lstStyle/>
                    <a:p>
                      <a:pPr algn="l"/>
                      <a:r>
                        <a:rPr lang="en-ZA" sz="1200" b="0" dirty="0" smtClean="0">
                          <a:latin typeface="Arial Narrow" panose="020B0606020202030204" pitchFamily="34" charset="0"/>
                        </a:rPr>
                        <a:t>Elias </a:t>
                      </a:r>
                      <a:r>
                        <a:rPr lang="en-ZA" sz="1200" b="0" dirty="0" err="1" smtClean="0">
                          <a:latin typeface="Arial Narrow" panose="020B0606020202030204" pitchFamily="34" charset="0"/>
                        </a:rPr>
                        <a:t>Motsoaledi</a:t>
                      </a:r>
                      <a:endParaRPr lang="en-ZA" sz="1200" b="0" dirty="0">
                        <a:latin typeface="Arial Narrow" panose="020B0606020202030204" pitchFamily="34" charset="0"/>
                      </a:endParaRPr>
                    </a:p>
                  </a:txBody>
                  <a:tcP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Narrow" panose="020B0606020202030204" pitchFamily="34" charset="0"/>
                        </a:rPr>
                        <a:t>To</a:t>
                      </a:r>
                      <a:r>
                        <a:rPr lang="en-ZA" sz="1200" baseline="0" dirty="0" smtClean="0">
                          <a:latin typeface="Arial Narrow" panose="020B0606020202030204" pitchFamily="34" charset="0"/>
                        </a:rPr>
                        <a:t> complete in the 2017/18 FY</a:t>
                      </a:r>
                      <a:endParaRPr lang="en-ZA" sz="1200" dirty="0" smtClean="0">
                        <a:latin typeface="Arial Narrow" panose="020B0606020202030204" pitchFamily="34" charset="0"/>
                      </a:endParaRPr>
                    </a:p>
                    <a:p>
                      <a:endParaRPr lang="en-ZA" sz="1200" dirty="0">
                        <a:latin typeface="Arial Narrow" panose="020B0606020202030204" pitchFamily="34" charset="0"/>
                      </a:endParaRPr>
                    </a:p>
                  </a:txBody>
                  <a:tcPr>
                    <a:solidFill>
                      <a:schemeClr val="bg1"/>
                    </a:solidFill>
                  </a:tcPr>
                </a:tc>
                <a:tc>
                  <a:txBody>
                    <a:bodyPr/>
                    <a:lstStyle/>
                    <a:p>
                      <a:pPr marL="171450" indent="-171450">
                        <a:buFont typeface="Arial" panose="020B0604020202020204" pitchFamily="34" charset="0"/>
                        <a:buChar char="•"/>
                      </a:pPr>
                      <a:r>
                        <a:rPr lang="en-ZA" sz="1200" dirty="0" smtClean="0">
                          <a:latin typeface="Arial Narrow" panose="020B0606020202030204" pitchFamily="34" charset="0"/>
                        </a:rPr>
                        <a:t>Not</a:t>
                      </a:r>
                      <a:r>
                        <a:rPr lang="en-ZA" sz="1200" baseline="0" dirty="0" smtClean="0">
                          <a:latin typeface="Arial Narrow" panose="020B0606020202030204" pitchFamily="34" charset="0"/>
                        </a:rPr>
                        <a:t> a typical mining town </a:t>
                      </a:r>
                    </a:p>
                    <a:p>
                      <a:pPr marL="171450" indent="-171450">
                        <a:buFont typeface="Arial" panose="020B0604020202020204" pitchFamily="34" charset="0"/>
                        <a:buChar char="•"/>
                      </a:pPr>
                      <a:r>
                        <a:rPr lang="en-ZA" sz="1200" baseline="0" dirty="0" smtClean="0">
                          <a:latin typeface="Arial Narrow" panose="020B0606020202030204" pitchFamily="34" charset="0"/>
                        </a:rPr>
                        <a:t>Further interrogation underway </a:t>
                      </a:r>
                      <a:endParaRPr lang="en-ZA" sz="1200" dirty="0">
                        <a:latin typeface="Arial Narrow" panose="020B0606020202030204" pitchFamily="34" charset="0"/>
                      </a:endParaRPr>
                    </a:p>
                  </a:txBody>
                  <a:tcPr>
                    <a:solidFill>
                      <a:schemeClr val="bg1"/>
                    </a:solidFill>
                  </a:tcPr>
                </a:tc>
              </a:tr>
              <a:tr h="605231">
                <a:tc>
                  <a:txBody>
                    <a:bodyPr/>
                    <a:lstStyle/>
                    <a:p>
                      <a:r>
                        <a:rPr lang="en-ZA" sz="1200" b="1" dirty="0" smtClean="0">
                          <a:latin typeface="Arial Narrow" panose="020B0606020202030204" pitchFamily="34" charset="0"/>
                        </a:rPr>
                        <a:t>NORTH WEST:                 </a:t>
                      </a:r>
                      <a:r>
                        <a:rPr lang="en-ZA" sz="1200" b="0" dirty="0" smtClean="0">
                          <a:latin typeface="Arial Narrow" panose="020B0606020202030204" pitchFamily="34" charset="0"/>
                        </a:rPr>
                        <a:t>Rustenburg</a:t>
                      </a:r>
                      <a:endParaRPr lang="en-ZA" sz="1200" b="0" dirty="0">
                        <a:latin typeface="Arial Narrow" panose="020B0606020202030204" pitchFamily="34" charset="0"/>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Narrow" panose="020B0606020202030204" pitchFamily="34" charset="0"/>
                        </a:rPr>
                        <a:t>To</a:t>
                      </a:r>
                      <a:r>
                        <a:rPr lang="en-ZA" sz="1200" baseline="0" dirty="0" smtClean="0">
                          <a:latin typeface="Arial Narrow" panose="020B0606020202030204" pitchFamily="34" charset="0"/>
                        </a:rPr>
                        <a:t> complete in the 2017/18 FY</a:t>
                      </a:r>
                      <a:endParaRPr lang="en-ZA" sz="1200" dirty="0" smtClean="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a:latin typeface="Arial Narrow" panose="020B0606020202030204" pitchFamily="34" charset="0"/>
                      </a:endParaRPr>
                    </a:p>
                  </a:txBody>
                  <a:tcPr>
                    <a:solidFill>
                      <a:schemeClr val="tx2">
                        <a:lumMod val="40000"/>
                        <a:lumOff val="60000"/>
                      </a:schemeClr>
                    </a:solidFill>
                  </a:tcPr>
                </a:tc>
                <a:tc rowSpan="2">
                  <a:txBody>
                    <a:bodyPr/>
                    <a:lstStyle/>
                    <a:p>
                      <a:pPr marL="171450" indent="-171450">
                        <a:buFont typeface="Arial" panose="020B0604020202020204" pitchFamily="34" charset="0"/>
                        <a:buChar char="•"/>
                      </a:pPr>
                      <a:r>
                        <a:rPr lang="en-ZA" sz="1200" dirty="0" smtClean="0">
                          <a:latin typeface="Arial Narrow" panose="020B0606020202030204" pitchFamily="34" charset="0"/>
                        </a:rPr>
                        <a:t>Prioritise development</a:t>
                      </a:r>
                      <a:r>
                        <a:rPr lang="en-ZA" sz="1200" baseline="0" dirty="0" smtClean="0">
                          <a:latin typeface="Arial Narrow" panose="020B0606020202030204" pitchFamily="34" charset="0"/>
                        </a:rPr>
                        <a:t> nodes  i.e. Marikana, </a:t>
                      </a:r>
                      <a:r>
                        <a:rPr lang="en-ZA" sz="1200" baseline="0" dirty="0" err="1" smtClean="0">
                          <a:latin typeface="Arial Narrow" panose="020B0606020202030204" pitchFamily="34" charset="0"/>
                        </a:rPr>
                        <a:t>Wonderkop</a:t>
                      </a:r>
                      <a:r>
                        <a:rPr lang="en-ZA" sz="1200" baseline="0" dirty="0" smtClean="0">
                          <a:latin typeface="Arial Narrow" panose="020B0606020202030204" pitchFamily="34" charset="0"/>
                        </a:rPr>
                        <a:t>, </a:t>
                      </a:r>
                      <a:r>
                        <a:rPr lang="en-ZA" sz="1200" baseline="0" dirty="0" err="1" smtClean="0">
                          <a:latin typeface="Arial Narrow" panose="020B0606020202030204" pitchFamily="34" charset="0"/>
                        </a:rPr>
                        <a:t>Majakaneng</a:t>
                      </a:r>
                      <a:r>
                        <a:rPr lang="en-ZA" sz="1200" baseline="0" dirty="0" smtClean="0">
                          <a:latin typeface="Arial Narrow" panose="020B0606020202030204" pitchFamily="34" charset="0"/>
                        </a:rPr>
                        <a:t> </a:t>
                      </a:r>
                    </a:p>
                    <a:p>
                      <a:pPr marL="171450" indent="-171450">
                        <a:buFont typeface="Arial" panose="020B0604020202020204" pitchFamily="34" charset="0"/>
                        <a:buChar char="•"/>
                      </a:pPr>
                      <a:r>
                        <a:rPr lang="en-ZA" sz="1200" baseline="0" dirty="0" smtClean="0">
                          <a:latin typeface="Arial Narrow" panose="020B0606020202030204" pitchFamily="34" charset="0"/>
                        </a:rPr>
                        <a:t>Prioritise bulk infrastructure investment to increase access  to basic services</a:t>
                      </a:r>
                    </a:p>
                    <a:p>
                      <a:pPr marL="171450" indent="-171450">
                        <a:buFont typeface="Arial" panose="020B0604020202020204" pitchFamily="34" charset="0"/>
                        <a:buChar char="•"/>
                      </a:pPr>
                      <a:r>
                        <a:rPr lang="en-ZA" sz="1200" baseline="0" dirty="0" smtClean="0">
                          <a:latin typeface="Arial Narrow" panose="020B0606020202030204" pitchFamily="34" charset="0"/>
                        </a:rPr>
                        <a:t>Prioritise incremental upgrading  and site and services for well located informal settlements (Cat A)</a:t>
                      </a:r>
                    </a:p>
                    <a:p>
                      <a:pPr marL="171450" indent="-171450">
                        <a:buFont typeface="Arial" panose="020B0604020202020204" pitchFamily="34" charset="0"/>
                        <a:buChar char="•"/>
                      </a:pPr>
                      <a:r>
                        <a:rPr lang="en-ZA" sz="1200" baseline="0" dirty="0" smtClean="0">
                          <a:latin typeface="Arial Narrow" panose="020B0606020202030204" pitchFamily="34" charset="0"/>
                        </a:rPr>
                        <a:t>Prioritise join t programme planning and implementation with partners</a:t>
                      </a:r>
                    </a:p>
                    <a:p>
                      <a:pPr marL="171450" indent="-171450">
                        <a:buFont typeface="Arial" panose="020B0604020202020204" pitchFamily="34" charset="0"/>
                        <a:buChar char="•"/>
                      </a:pPr>
                      <a:r>
                        <a:rPr lang="en-ZA" sz="1200" baseline="0" dirty="0" smtClean="0">
                          <a:latin typeface="Arial Narrow" panose="020B0606020202030204" pitchFamily="34" charset="0"/>
                        </a:rPr>
                        <a:t>Joint land assembly approach and project pipeline</a:t>
                      </a:r>
                      <a:endParaRPr lang="en-ZA" sz="1200" dirty="0">
                        <a:latin typeface="Arial Narrow" panose="020B0606020202030204" pitchFamily="34" charset="0"/>
                      </a:endParaRPr>
                    </a:p>
                  </a:txBody>
                  <a:tcPr>
                    <a:solidFill>
                      <a:schemeClr val="tx2">
                        <a:lumMod val="40000"/>
                        <a:lumOff val="60000"/>
                      </a:schemeClr>
                    </a:solidFill>
                  </a:tcPr>
                </a:tc>
              </a:tr>
              <a:tr h="846274">
                <a:tc>
                  <a:txBody>
                    <a:bodyPr/>
                    <a:lstStyle/>
                    <a:p>
                      <a:pPr algn="l"/>
                      <a:r>
                        <a:rPr lang="en-ZA" sz="1200" b="0" dirty="0" smtClean="0">
                          <a:latin typeface="Arial Narrow" panose="020B0606020202030204" pitchFamily="34" charset="0"/>
                        </a:rPr>
                        <a:t>Madibeng</a:t>
                      </a:r>
                      <a:endParaRPr lang="en-ZA" sz="1200" b="0" dirty="0">
                        <a:latin typeface="Arial Narrow" panose="020B0606020202030204" pitchFamily="34" charset="0"/>
                      </a:endParaRPr>
                    </a:p>
                  </a:txBody>
                  <a:tcPr>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dirty="0" smtClean="0">
                          <a:latin typeface="Arial Narrow" panose="020B0606020202030204" pitchFamily="34" charset="0"/>
                        </a:rPr>
                        <a:t>To</a:t>
                      </a:r>
                      <a:r>
                        <a:rPr lang="en-ZA" sz="1200" baseline="0" dirty="0" smtClean="0">
                          <a:latin typeface="Arial Narrow" panose="020B0606020202030204" pitchFamily="34" charset="0"/>
                        </a:rPr>
                        <a:t> complete in the 2017/18 FY</a:t>
                      </a:r>
                      <a:endParaRPr lang="en-ZA" sz="1200" dirty="0" smtClean="0">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a:latin typeface="Arial Narrow" panose="020B0606020202030204" pitchFamily="34" charset="0"/>
                      </a:endParaRPr>
                    </a:p>
                  </a:txBody>
                  <a:tcPr>
                    <a:solidFill>
                      <a:schemeClr val="tx2">
                        <a:lumMod val="40000"/>
                        <a:lumOff val="60000"/>
                      </a:schemeClr>
                    </a:solidFill>
                  </a:tcPr>
                </a:tc>
                <a:tc vMerge="1">
                  <a:txBody>
                    <a:bodyPr/>
                    <a:lstStyle/>
                    <a:p>
                      <a:endParaRPr lang="en-ZA" sz="1200" dirty="0"/>
                    </a:p>
                  </a:txBody>
                  <a:tcPr/>
                </a:tc>
              </a:tr>
            </a:tbl>
          </a:graphicData>
        </a:graphic>
      </p:graphicFrame>
      <p:sp>
        <p:nvSpPr>
          <p:cNvPr id="5" name="Title 2"/>
          <p:cNvSpPr txBox="1">
            <a:spLocks/>
          </p:cNvSpPr>
          <p:nvPr/>
        </p:nvSpPr>
        <p:spPr>
          <a:xfrm>
            <a:off x="936105" y="124026"/>
            <a:ext cx="8604447"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solidFill>
                  <a:schemeClr val="tx2"/>
                </a:solidFill>
                <a:latin typeface="Arial Narrow" panose="020B0606020202030204" pitchFamily="34" charset="0"/>
              </a:rPr>
              <a:t>FINALISATION OF DIAGNOSTIC PLANS: STPs</a:t>
            </a:r>
            <a:endParaRPr lang="en-ZA" sz="3200" b="1" dirty="0">
              <a:solidFill>
                <a:schemeClr val="tx2"/>
              </a:solidFill>
              <a:latin typeface="Arial Narrow" panose="020B0606020202030204" pitchFamily="34" charset="0"/>
            </a:endParaRPr>
          </a:p>
        </p:txBody>
      </p:sp>
    </p:spTree>
    <p:extLst>
      <p:ext uri="{BB962C8B-B14F-4D97-AF65-F5344CB8AC3E}">
        <p14:creationId xmlns:p14="http://schemas.microsoft.com/office/powerpoint/2010/main" val="614054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39060446"/>
              </p:ext>
            </p:extLst>
          </p:nvPr>
        </p:nvGraphicFramePr>
        <p:xfrm>
          <a:off x="251519" y="673185"/>
          <a:ext cx="8568953" cy="6138277"/>
        </p:xfrm>
        <a:graphic>
          <a:graphicData uri="http://schemas.openxmlformats.org/drawingml/2006/table">
            <a:tbl>
              <a:tblPr firstRow="1" bandRow="1">
                <a:tableStyleId>{5C22544A-7EE6-4342-B048-85BDC9FD1C3A}</a:tableStyleId>
              </a:tblPr>
              <a:tblGrid>
                <a:gridCol w="1584177"/>
                <a:gridCol w="2232248"/>
                <a:gridCol w="1494720"/>
                <a:gridCol w="3257808"/>
              </a:tblGrid>
              <a:tr h="1154333">
                <a:tc>
                  <a:txBody>
                    <a:bodyPr/>
                    <a:lstStyle/>
                    <a:p>
                      <a:pPr algn="l"/>
                      <a:r>
                        <a:rPr lang="en-ZA" sz="1200" b="0" dirty="0" smtClean="0">
                          <a:solidFill>
                            <a:schemeClr val="tx1"/>
                          </a:solidFill>
                          <a:latin typeface="Arial Narrow" panose="020B0606020202030204" pitchFamily="34" charset="0"/>
                        </a:rPr>
                        <a:t>   </a:t>
                      </a:r>
                      <a:r>
                        <a:rPr lang="en-ZA" sz="1200" b="1" dirty="0" smtClean="0">
                          <a:solidFill>
                            <a:schemeClr val="tx1"/>
                          </a:solidFill>
                          <a:latin typeface="Arial Narrow" panose="020B0606020202030204" pitchFamily="34" charset="0"/>
                        </a:rPr>
                        <a:t>NORTH WEST               </a:t>
                      </a:r>
                      <a:r>
                        <a:rPr lang="en-ZA" sz="1200" b="0" dirty="0" smtClean="0">
                          <a:solidFill>
                            <a:schemeClr val="tx1"/>
                          </a:solidFill>
                          <a:latin typeface="Arial Narrow" panose="020B0606020202030204" pitchFamily="34" charset="0"/>
                        </a:rPr>
                        <a:t>Moses </a:t>
                      </a:r>
                      <a:r>
                        <a:rPr lang="en-ZA" sz="1200" b="0" dirty="0" err="1" smtClean="0">
                          <a:solidFill>
                            <a:schemeClr val="tx1"/>
                          </a:solidFill>
                          <a:latin typeface="Arial Narrow" panose="020B0606020202030204" pitchFamily="34" charset="0"/>
                        </a:rPr>
                        <a:t>Kotane</a:t>
                      </a:r>
                      <a:endParaRPr lang="en-ZA" sz="1200" b="0"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0" dirty="0" smtClean="0">
                          <a:solidFill>
                            <a:schemeClr val="tx1"/>
                          </a:solidFill>
                          <a:latin typeface="Arial Narrow" panose="020B0606020202030204" pitchFamily="34" charset="0"/>
                        </a:rPr>
                        <a:t>In</a:t>
                      </a:r>
                      <a:r>
                        <a:rPr lang="en-ZA" sz="1200" b="0" baseline="0" dirty="0" smtClean="0">
                          <a:solidFill>
                            <a:schemeClr val="tx1"/>
                          </a:solidFill>
                          <a:latin typeface="Arial Narrow" panose="020B0606020202030204" pitchFamily="34" charset="0"/>
                        </a:rPr>
                        <a:t> progress</a:t>
                      </a:r>
                    </a:p>
                    <a:p>
                      <a:pPr marL="0" marR="0" indent="0" algn="l" defTabSz="914400" rtl="0" eaLnBrk="1" fontAlgn="auto" latinLnBrk="0" hangingPunct="1">
                        <a:lnSpc>
                          <a:spcPct val="100000"/>
                        </a:lnSpc>
                        <a:spcBef>
                          <a:spcPts val="0"/>
                        </a:spcBef>
                        <a:spcAft>
                          <a:spcPts val="0"/>
                        </a:spcAft>
                        <a:buClrTx/>
                        <a:buSzTx/>
                        <a:buFontTx/>
                        <a:buNone/>
                        <a:tabLst/>
                        <a:defRPr/>
                      </a:pPr>
                      <a:r>
                        <a:rPr lang="en-ZA" sz="1200" b="0" dirty="0" smtClean="0">
                          <a:solidFill>
                            <a:schemeClr val="tx1"/>
                          </a:solidFill>
                          <a:latin typeface="Arial Narrow" panose="020B0606020202030204" pitchFamily="34" charset="0"/>
                        </a:rPr>
                        <a:t>to</a:t>
                      </a:r>
                      <a:r>
                        <a:rPr lang="en-ZA" sz="1200" b="0" baseline="0" dirty="0" smtClean="0">
                          <a:solidFill>
                            <a:schemeClr val="tx1"/>
                          </a:solidFill>
                          <a:latin typeface="Arial Narrow" panose="020B0606020202030204" pitchFamily="34" charset="0"/>
                        </a:rPr>
                        <a:t> complete in the 2017/18 FY</a:t>
                      </a:r>
                      <a:endParaRPr lang="en-ZA" sz="1200" b="0" dirty="0" smtClean="0">
                        <a:solidFill>
                          <a:schemeClr val="tx1"/>
                        </a:solidFill>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baseline="0" dirty="0" smtClean="0">
                        <a:solidFill>
                          <a:schemeClr val="tx1"/>
                        </a:solidFill>
                        <a:latin typeface="Arial Narrow" panose="020B0606020202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b="0" dirty="0" smtClean="0">
                        <a:solidFill>
                          <a:schemeClr val="tx1"/>
                        </a:solidFill>
                        <a:latin typeface="Arial Narrow" panose="020B0606020202030204" pitchFamily="34" charset="0"/>
                      </a:endParaRPr>
                    </a:p>
                    <a:p>
                      <a:endParaRPr lang="en-ZA" sz="1200"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gridSpan="2">
                  <a:txBody>
                    <a:bodyPr/>
                    <a:lstStyle/>
                    <a:p>
                      <a:pPr marL="171450" indent="-171450">
                        <a:buFont typeface="Arial" panose="020B0604020202020204" pitchFamily="34" charset="0"/>
                        <a:buChar char="•"/>
                      </a:pPr>
                      <a:r>
                        <a:rPr lang="en-ZA" sz="1200" b="1" dirty="0" smtClean="0">
                          <a:solidFill>
                            <a:schemeClr val="tx1"/>
                          </a:solidFill>
                          <a:latin typeface="Arial Narrow" panose="020B0606020202030204" pitchFamily="34" charset="0"/>
                        </a:rPr>
                        <a:t>Main issues of focus in the municipality:</a:t>
                      </a:r>
                    </a:p>
                    <a:p>
                      <a:pPr marL="171450" indent="-171450">
                        <a:buFontTx/>
                        <a:buChar char="-"/>
                      </a:pPr>
                      <a:r>
                        <a:rPr lang="en-ZA" sz="1200" b="0" dirty="0" smtClean="0">
                          <a:solidFill>
                            <a:schemeClr val="tx1"/>
                          </a:solidFill>
                          <a:latin typeface="Arial Narrow" panose="020B0606020202030204" pitchFamily="34" charset="0"/>
                        </a:rPr>
                        <a:t>Upscaling access to basic</a:t>
                      </a:r>
                      <a:r>
                        <a:rPr lang="en-ZA" sz="1200" b="0" baseline="0" dirty="0" smtClean="0">
                          <a:solidFill>
                            <a:schemeClr val="tx1"/>
                          </a:solidFill>
                          <a:latin typeface="Arial Narrow" panose="020B0606020202030204" pitchFamily="34" charset="0"/>
                        </a:rPr>
                        <a:t> services for existing communities</a:t>
                      </a:r>
                    </a:p>
                    <a:p>
                      <a:pPr marL="171450" indent="-171450">
                        <a:buFontTx/>
                        <a:buChar char="-"/>
                      </a:pPr>
                      <a:r>
                        <a:rPr lang="en-ZA" sz="1200" b="0" baseline="0" dirty="0" smtClean="0">
                          <a:solidFill>
                            <a:schemeClr val="tx1"/>
                          </a:solidFill>
                          <a:latin typeface="Arial Narrow" panose="020B0606020202030204" pitchFamily="34" charset="0"/>
                        </a:rPr>
                        <a:t>Informal settlements upgrading</a:t>
                      </a:r>
                    </a:p>
                    <a:p>
                      <a:pPr marL="171450" indent="-171450">
                        <a:buFontTx/>
                        <a:buChar char="-"/>
                      </a:pPr>
                      <a:r>
                        <a:rPr lang="en-ZA" sz="1200" b="0" baseline="0" dirty="0" smtClean="0">
                          <a:solidFill>
                            <a:schemeClr val="tx1"/>
                          </a:solidFill>
                          <a:latin typeface="Arial Narrow" panose="020B0606020202030204" pitchFamily="34" charset="0"/>
                        </a:rPr>
                        <a:t>Focus on rental housing market in central areas for miners, i.e. Mogwase</a:t>
                      </a:r>
                    </a:p>
                    <a:p>
                      <a:pPr marL="171450" indent="-171450">
                        <a:buFontTx/>
                        <a:buChar char="-"/>
                      </a:pPr>
                      <a:r>
                        <a:rPr lang="en-ZA" sz="1200" b="0" baseline="0" dirty="0" smtClean="0">
                          <a:solidFill>
                            <a:schemeClr val="tx1"/>
                          </a:solidFill>
                          <a:latin typeface="Arial Narrow" panose="020B0606020202030204" pitchFamily="34" charset="0"/>
                        </a:rPr>
                        <a:t>Support for housing  in rural settlements</a:t>
                      </a:r>
                    </a:p>
                    <a:p>
                      <a:pPr marL="171450" indent="-171450">
                        <a:buFontTx/>
                        <a:buChar char="-"/>
                      </a:pPr>
                      <a:r>
                        <a:rPr lang="en-ZA" sz="1200" b="0" baseline="0" dirty="0" smtClean="0">
                          <a:solidFill>
                            <a:schemeClr val="tx1"/>
                          </a:solidFill>
                          <a:latin typeface="Arial Narrow" panose="020B0606020202030204" pitchFamily="34" charset="0"/>
                        </a:rPr>
                        <a:t>Strategy and support for backyard rental</a:t>
                      </a:r>
                      <a:endParaRPr lang="en-ZA" sz="1200" b="0" dirty="0">
                        <a:solidFill>
                          <a:schemeClr val="tx1"/>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hMerge="1">
                  <a:txBody>
                    <a:bodyPr/>
                    <a:lstStyle/>
                    <a:p>
                      <a:endParaRPr lang="en-ZA" sz="1200" dirty="0"/>
                    </a:p>
                  </a:txBody>
                  <a:tcPr/>
                </a:tc>
              </a:tr>
              <a:tr h="266594">
                <a:tc>
                  <a:txBody>
                    <a:bodyPr/>
                    <a:lstStyle/>
                    <a:p>
                      <a:pPr algn="l"/>
                      <a:r>
                        <a:rPr lang="en-ZA" sz="1200" b="0" dirty="0" err="1" smtClean="0">
                          <a:latin typeface="Arial Narrow" panose="020B0606020202030204" pitchFamily="34" charset="0"/>
                        </a:rPr>
                        <a:t>Kgetleng</a:t>
                      </a:r>
                      <a:r>
                        <a:rPr lang="en-ZA" sz="1200" b="0" dirty="0" smtClean="0">
                          <a:latin typeface="Arial Narrow" panose="020B0606020202030204" pitchFamily="34" charset="0"/>
                        </a:rPr>
                        <a:t> </a:t>
                      </a:r>
                      <a:r>
                        <a:rPr lang="en-ZA" sz="1200" b="0" dirty="0" err="1" smtClean="0">
                          <a:latin typeface="Arial Narrow" panose="020B0606020202030204" pitchFamily="34" charset="0"/>
                        </a:rPr>
                        <a:t>Rivier</a:t>
                      </a:r>
                      <a:endParaRPr lang="en-ZA" sz="12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ZA" sz="1200" dirty="0" smtClean="0">
                          <a:latin typeface="Arial Narrow" panose="020B0606020202030204" pitchFamily="34" charset="0"/>
                        </a:rPr>
                        <a:t>Appointment</a:t>
                      </a:r>
                      <a:r>
                        <a:rPr lang="en-ZA" sz="1200" baseline="0" dirty="0" smtClean="0">
                          <a:latin typeface="Arial Narrow" panose="020B0606020202030204" pitchFamily="34" charset="0"/>
                        </a:rPr>
                        <a:t> of consultant done</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443974">
                <a:tc>
                  <a:txBody>
                    <a:bodyPr/>
                    <a:lstStyle/>
                    <a:p>
                      <a:pPr algn="l"/>
                      <a:r>
                        <a:rPr lang="en-ZA" sz="1200" b="0" dirty="0" err="1" smtClean="0">
                          <a:latin typeface="Arial Narrow" panose="020B0606020202030204" pitchFamily="34" charset="0"/>
                        </a:rPr>
                        <a:t>Matlosana</a:t>
                      </a:r>
                      <a:endParaRPr lang="en-ZA" sz="12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ZA" sz="1200" dirty="0" smtClean="0">
                          <a:latin typeface="Arial Narrow" panose="020B0606020202030204" pitchFamily="34" charset="0"/>
                        </a:rPr>
                        <a:t>Draft plan</a:t>
                      </a:r>
                      <a:r>
                        <a:rPr lang="en-ZA" sz="1200" baseline="0" dirty="0" smtClean="0">
                          <a:latin typeface="Arial Narrow" panose="020B0606020202030204" pitchFamily="34" charset="0"/>
                        </a:rPr>
                        <a:t> completed but need review</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443974">
                <a:tc>
                  <a:txBody>
                    <a:bodyPr/>
                    <a:lstStyle/>
                    <a:p>
                      <a:pPr algn="l"/>
                      <a:r>
                        <a:rPr lang="en-ZA" sz="1200" b="1" dirty="0" smtClean="0">
                          <a:latin typeface="Arial Narrow" panose="020B0606020202030204" pitchFamily="34" charset="0"/>
                        </a:rPr>
                        <a:t>FREE STATE             </a:t>
                      </a:r>
                      <a:r>
                        <a:rPr lang="en-ZA" sz="1200" b="0" dirty="0" err="1" smtClean="0">
                          <a:latin typeface="Arial Narrow" panose="020B0606020202030204" pitchFamily="34" charset="0"/>
                        </a:rPr>
                        <a:t>Matjhabeng</a:t>
                      </a:r>
                      <a:endParaRPr lang="en-ZA" sz="12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smtClean="0">
                          <a:latin typeface="Arial Narrow" panose="020B0606020202030204" pitchFamily="34" charset="0"/>
                        </a:rPr>
                        <a:t>Completed </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marL="171450" indent="-171450">
                        <a:buFont typeface="Arial" panose="020B0604020202020204" pitchFamily="34" charset="0"/>
                        <a:buChar char="•"/>
                      </a:pPr>
                      <a:r>
                        <a:rPr lang="en-ZA" sz="1200" dirty="0" smtClean="0">
                          <a:latin typeface="Arial Narrow" panose="020B0606020202030204" pitchFamily="34" charset="0"/>
                        </a:rPr>
                        <a:t>Water and sewer for </a:t>
                      </a:r>
                      <a:r>
                        <a:rPr lang="en-ZA" sz="1200" dirty="0" err="1" smtClean="0">
                          <a:latin typeface="Arial Narrow" panose="020B0606020202030204" pitchFamily="34" charset="0"/>
                        </a:rPr>
                        <a:t>Nyakalong</a:t>
                      </a:r>
                      <a:r>
                        <a:rPr lang="en-ZA" sz="1200" dirty="0" smtClean="0">
                          <a:latin typeface="Arial Narrow" panose="020B0606020202030204" pitchFamily="34" charset="0"/>
                        </a:rPr>
                        <a:t>,</a:t>
                      </a:r>
                      <a:r>
                        <a:rPr lang="en-ZA" sz="1200" baseline="0" dirty="0" smtClean="0">
                          <a:latin typeface="Arial Narrow" panose="020B0606020202030204" pitchFamily="34" charset="0"/>
                        </a:rPr>
                        <a:t> </a:t>
                      </a:r>
                      <a:r>
                        <a:rPr lang="en-ZA" sz="1200" baseline="0" dirty="0" err="1" smtClean="0">
                          <a:latin typeface="Arial Narrow" panose="020B0606020202030204" pitchFamily="34" charset="0"/>
                        </a:rPr>
                        <a:t>Kutlwanong</a:t>
                      </a:r>
                      <a:r>
                        <a:rPr lang="en-ZA" sz="1200" baseline="0" dirty="0" smtClean="0">
                          <a:latin typeface="Arial Narrow" panose="020B0606020202030204" pitchFamily="34" charset="0"/>
                        </a:rPr>
                        <a:t>, Bonville</a:t>
                      </a:r>
                    </a:p>
                    <a:p>
                      <a:pPr marL="171450" indent="-171450">
                        <a:buFont typeface="Arial" panose="020B0604020202020204" pitchFamily="34" charset="0"/>
                        <a:buChar char="•"/>
                      </a:pPr>
                      <a:r>
                        <a:rPr lang="en-ZA" sz="1200" baseline="0" dirty="0" smtClean="0">
                          <a:latin typeface="Arial Narrow" panose="020B0606020202030204" pitchFamily="34" charset="0"/>
                        </a:rPr>
                        <a:t>Informal Settlements upgrade in </a:t>
                      </a:r>
                      <a:r>
                        <a:rPr lang="en-ZA" sz="1200" baseline="0" dirty="0" err="1" smtClean="0">
                          <a:latin typeface="Arial Narrow" panose="020B0606020202030204" pitchFamily="34" charset="0"/>
                        </a:rPr>
                        <a:t>Allenridge</a:t>
                      </a:r>
                      <a:r>
                        <a:rPr lang="en-ZA" sz="1200" baseline="0" dirty="0" smtClean="0">
                          <a:latin typeface="Arial Narrow" panose="020B0606020202030204" pitchFamily="34" charset="0"/>
                        </a:rPr>
                        <a:t>, Welkom, Virginia </a:t>
                      </a:r>
                      <a:r>
                        <a:rPr lang="en-ZA" sz="1200" baseline="0" dirty="0" err="1" smtClean="0">
                          <a:latin typeface="Arial Narrow" panose="020B0606020202030204" pitchFamily="34" charset="0"/>
                        </a:rPr>
                        <a:t>amd</a:t>
                      </a:r>
                      <a:r>
                        <a:rPr lang="en-ZA" sz="1200" baseline="0" dirty="0" smtClean="0">
                          <a:latin typeface="Arial Narrow" panose="020B0606020202030204" pitchFamily="34" charset="0"/>
                        </a:rPr>
                        <a:t> </a:t>
                      </a:r>
                      <a:r>
                        <a:rPr lang="en-ZA" sz="1200" baseline="0" dirty="0" err="1" smtClean="0">
                          <a:latin typeface="Arial Narrow" panose="020B0606020202030204" pitchFamily="34" charset="0"/>
                        </a:rPr>
                        <a:t>Odendaalsrus</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ZA" sz="1200" dirty="0"/>
                    </a:p>
                  </a:txBody>
                  <a:tcPr/>
                </a:tc>
              </a:tr>
              <a:tr h="266384">
                <a:tc rowSpan="2">
                  <a:txBody>
                    <a:bodyPr/>
                    <a:lstStyle/>
                    <a:p>
                      <a:pPr algn="l"/>
                      <a:r>
                        <a:rPr lang="en-ZA" sz="1200" b="1" dirty="0" smtClean="0">
                          <a:latin typeface="Arial Narrow" panose="020B0606020202030204" pitchFamily="34" charset="0"/>
                        </a:rPr>
                        <a:t>MPUMALANGA</a:t>
                      </a:r>
                      <a:r>
                        <a:rPr lang="en-ZA" sz="1200" b="0" dirty="0" smtClean="0">
                          <a:latin typeface="Arial Narrow" panose="020B0606020202030204" pitchFamily="34" charset="0"/>
                        </a:rPr>
                        <a:t>:     </a:t>
                      </a:r>
                      <a:r>
                        <a:rPr lang="en-ZA" sz="1200" b="0" dirty="0" err="1" smtClean="0">
                          <a:latin typeface="Arial Narrow" panose="020B0606020202030204" pitchFamily="34" charset="0"/>
                        </a:rPr>
                        <a:t>Emalahelni</a:t>
                      </a:r>
                      <a:r>
                        <a:rPr lang="en-ZA" sz="1200" b="0" dirty="0" smtClean="0">
                          <a:latin typeface="Arial Narrow" panose="020B0606020202030204" pitchFamily="34" charset="0"/>
                        </a:rPr>
                        <a:t> </a:t>
                      </a:r>
                      <a:r>
                        <a:rPr lang="en-ZA" sz="1200" b="0" baseline="0" dirty="0" smtClean="0">
                          <a:latin typeface="Arial Narrow" panose="020B0606020202030204" pitchFamily="34" charset="0"/>
                        </a:rPr>
                        <a:t> </a:t>
                      </a:r>
                      <a:r>
                        <a:rPr lang="en-ZA" sz="1200" b="1" baseline="0" dirty="0" smtClean="0">
                          <a:latin typeface="Arial Narrow" panose="020B0606020202030204" pitchFamily="34" charset="0"/>
                        </a:rPr>
                        <a:t>         </a:t>
                      </a:r>
                      <a:endParaRPr lang="en-ZA" sz="1200" b="0" baseline="0" dirty="0" smtClean="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row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Narrow" panose="020B0606020202030204" pitchFamily="34" charset="0"/>
                        </a:rPr>
                        <a:t>Draft plan</a:t>
                      </a:r>
                      <a:r>
                        <a:rPr lang="en-ZA" sz="1200" baseline="0" dirty="0" smtClean="0">
                          <a:latin typeface="Arial Narrow" panose="020B0606020202030204" pitchFamily="34" charset="0"/>
                        </a:rPr>
                        <a:t> completed but under review</a:t>
                      </a: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aseline="0" dirty="0" smtClean="0">
                          <a:latin typeface="Arial Narrow" panose="020B0606020202030204" pitchFamily="34" charset="0"/>
                        </a:rPr>
                        <a:t>Commissioned </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0">
                <a:tc vMerge="1">
                  <a:txBody>
                    <a:bodyPr/>
                    <a:lstStyle/>
                    <a:p>
                      <a:endParaRPr lang="en-ZA"/>
                    </a:p>
                  </a:txBody>
                  <a:tcPr/>
                </a:tc>
                <a:tc vMerge="1">
                  <a:txBody>
                    <a:bodyPr/>
                    <a:lstStyle/>
                    <a:p>
                      <a:endParaRPr lang="en-ZA"/>
                    </a:p>
                  </a:txBody>
                  <a:tcPr/>
                </a:tc>
                <a:tc rowSpan="2">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rowSpan="2">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286117">
                <a:tc>
                  <a:txBody>
                    <a:bodyPr/>
                    <a:lstStyle/>
                    <a:p>
                      <a:pPr algn="l"/>
                      <a:r>
                        <a:rPr lang="en-ZA" sz="1200" b="0" baseline="0" dirty="0" smtClean="0">
                          <a:latin typeface="Arial Narrow" panose="020B0606020202030204" pitchFamily="34" charset="0"/>
                        </a:rPr>
                        <a:t>Steve </a:t>
                      </a:r>
                      <a:r>
                        <a:rPr lang="en-ZA" sz="1200" b="0" baseline="0" dirty="0" err="1" smtClean="0">
                          <a:latin typeface="Arial Narrow" panose="020B0606020202030204" pitchFamily="34" charset="0"/>
                        </a:rPr>
                        <a:t>Tshwete</a:t>
                      </a:r>
                      <a:endParaRPr lang="en-ZA" sz="1200" b="0" baseline="0" dirty="0" smtClean="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a:p>
                  </a:txBody>
                  <a:tcPr/>
                </a:tc>
                <a:tc vMerge="1">
                  <a:txBody>
                    <a:bodyPr/>
                    <a:lstStyle/>
                    <a:p>
                      <a:endParaRPr lang="en-ZA" sz="1200" dirty="0"/>
                    </a:p>
                  </a:txBody>
                  <a:tcPr/>
                </a:tc>
                <a:tc vMerge="1">
                  <a:txBody>
                    <a:bodyPr/>
                    <a:lstStyle/>
                    <a:p>
                      <a:endParaRPr lang="en-ZA" sz="1200" dirty="0"/>
                    </a:p>
                  </a:txBody>
                  <a:tcPr/>
                </a:tc>
              </a:tr>
              <a:tr h="266384">
                <a:tc>
                  <a:txBody>
                    <a:bodyPr/>
                    <a:lstStyle/>
                    <a:p>
                      <a:pPr algn="l"/>
                      <a:r>
                        <a:rPr lang="en-ZA" sz="1200" b="0" baseline="0" dirty="0" err="1" smtClean="0">
                          <a:latin typeface="Arial Narrow" panose="020B0606020202030204" pitchFamily="34" charset="0"/>
                        </a:rPr>
                        <a:t>Thaba</a:t>
                      </a:r>
                      <a:r>
                        <a:rPr lang="en-ZA" sz="1200" b="0" baseline="0" dirty="0" smtClean="0">
                          <a:latin typeface="Arial Narrow" panose="020B0606020202030204" pitchFamily="34" charset="0"/>
                        </a:rPr>
                        <a:t> </a:t>
                      </a:r>
                      <a:r>
                        <a:rPr lang="en-ZA" sz="1200" b="0" baseline="0" dirty="0" err="1" smtClean="0">
                          <a:latin typeface="Arial Narrow" panose="020B0606020202030204" pitchFamily="34" charset="0"/>
                        </a:rPr>
                        <a:t>Chweu</a:t>
                      </a:r>
                      <a:endParaRPr lang="en-ZA" sz="1200" b="0" baseline="0" dirty="0" smtClean="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ZA" sz="1200" dirty="0" smtClean="0">
                          <a:latin typeface="Arial Narrow" panose="020B0606020202030204" pitchFamily="34" charset="0"/>
                        </a:rPr>
                        <a:t>Appointment</a:t>
                      </a:r>
                      <a:r>
                        <a:rPr lang="en-ZA" sz="1200" baseline="0" dirty="0" smtClean="0">
                          <a:latin typeface="Arial Narrow" panose="020B0606020202030204" pitchFamily="34" charset="0"/>
                        </a:rPr>
                        <a:t> done</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443974">
                <a:tc>
                  <a:txBody>
                    <a:bodyPr/>
                    <a:lstStyle/>
                    <a:p>
                      <a:pPr algn="l"/>
                      <a:r>
                        <a:rPr lang="en-ZA" sz="1200" b="1" dirty="0" smtClean="0">
                          <a:latin typeface="Arial Narrow" panose="020B0606020202030204" pitchFamily="34" charset="0"/>
                        </a:rPr>
                        <a:t>NORTHERN CAPE:   </a:t>
                      </a:r>
                      <a:r>
                        <a:rPr lang="en-ZA" sz="1200" b="0" dirty="0" err="1" smtClean="0">
                          <a:latin typeface="Arial Narrow" panose="020B0606020202030204" pitchFamily="34" charset="0"/>
                        </a:rPr>
                        <a:t>Gamagara</a:t>
                      </a:r>
                      <a:endParaRPr lang="en-ZA" sz="12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200" dirty="0" smtClean="0">
                          <a:latin typeface="Arial Narrow" panose="020B0606020202030204" pitchFamily="34" charset="0"/>
                        </a:rPr>
                        <a:t>Draft plan</a:t>
                      </a:r>
                      <a:r>
                        <a:rPr lang="en-ZA" sz="1200" baseline="0" dirty="0" smtClean="0">
                          <a:latin typeface="Arial Narrow" panose="020B0606020202030204" pitchFamily="34" charset="0"/>
                        </a:rPr>
                        <a:t> completed but under review</a:t>
                      </a:r>
                    </a:p>
                    <a:p>
                      <a:pPr marL="0" marR="0" indent="0" algn="ctr" defTabSz="914400" rtl="0" eaLnBrk="1" fontAlgn="auto" latinLnBrk="0" hangingPunct="1">
                        <a:lnSpc>
                          <a:spcPct val="100000"/>
                        </a:lnSpc>
                        <a:spcBef>
                          <a:spcPts val="0"/>
                        </a:spcBef>
                        <a:spcAft>
                          <a:spcPts val="0"/>
                        </a:spcAft>
                        <a:buClrTx/>
                        <a:buSzTx/>
                        <a:buFontTx/>
                        <a:buNone/>
                        <a:tabLst/>
                        <a:defRPr/>
                      </a:pPr>
                      <a:endParaRPr lang="en-ZA" sz="1200" baseline="0" dirty="0" smtClean="0">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ZA" sz="1200" baseline="0" dirty="0" smtClean="0">
                        <a:latin typeface="Arial Narrow" panose="020B0606020202030204"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ZA" sz="1200" baseline="0" dirty="0" smtClean="0">
                          <a:latin typeface="Arial Narrow" panose="020B0606020202030204" pitchFamily="34" charset="0"/>
                        </a:rPr>
                        <a:t>Commissioned </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6384">
                <a:tc>
                  <a:txBody>
                    <a:bodyPr/>
                    <a:lstStyle/>
                    <a:p>
                      <a:pPr algn="l"/>
                      <a:r>
                        <a:rPr lang="en-ZA" sz="1200" b="0" dirty="0" err="1" smtClean="0">
                          <a:latin typeface="Arial Narrow" panose="020B0606020202030204" pitchFamily="34" charset="0"/>
                        </a:rPr>
                        <a:t>Gasegonyana</a:t>
                      </a:r>
                      <a:endParaRPr lang="en-ZA" sz="12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a:p>
                  </a:txBody>
                  <a:tcPr/>
                </a:tc>
                <a:tc>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6384">
                <a:tc>
                  <a:txBody>
                    <a:bodyPr/>
                    <a:lstStyle/>
                    <a:p>
                      <a:pPr algn="l"/>
                      <a:r>
                        <a:rPr lang="en-ZA" sz="1200" b="0" dirty="0" err="1" smtClean="0">
                          <a:latin typeface="Arial Narrow" panose="020B0606020202030204" pitchFamily="34" charset="0"/>
                        </a:rPr>
                        <a:t>Kgatelopele</a:t>
                      </a:r>
                      <a:endParaRPr lang="en-ZA" sz="12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ZA" sz="1200" dirty="0"/>
                    </a:p>
                  </a:txBody>
                  <a:tcPr/>
                </a:tc>
                <a:tc>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379">
                <a:tc>
                  <a:txBody>
                    <a:bodyPr/>
                    <a:lstStyle/>
                    <a:p>
                      <a:pPr algn="l"/>
                      <a:r>
                        <a:rPr lang="en-ZA" sz="1200" b="0" dirty="0" err="1" smtClean="0">
                          <a:latin typeface="Arial Narrow" panose="020B0606020202030204" pitchFamily="34" charset="0"/>
                        </a:rPr>
                        <a:t>Tsantsabane</a:t>
                      </a:r>
                      <a:endParaRPr lang="en-ZA" sz="12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n-ZA" sz="1200" dirty="0"/>
                    </a:p>
                  </a:txBody>
                  <a:tcPr/>
                </a:tc>
                <a:tc>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3432">
                <a:tc rowSpan="2">
                  <a:txBody>
                    <a:bodyPr/>
                    <a:lstStyle/>
                    <a:p>
                      <a:pPr algn="l"/>
                      <a:r>
                        <a:rPr lang="en-ZA" sz="1200" b="1" dirty="0" smtClean="0">
                          <a:latin typeface="Arial Narrow" panose="020B0606020202030204" pitchFamily="34" charset="0"/>
                        </a:rPr>
                        <a:t>GAUTENG               </a:t>
                      </a:r>
                      <a:r>
                        <a:rPr lang="en-ZA" sz="1200" b="0" dirty="0" err="1" smtClean="0">
                          <a:latin typeface="Arial Narrow" panose="020B0606020202030204" pitchFamily="34" charset="0"/>
                        </a:rPr>
                        <a:t>Mogale</a:t>
                      </a:r>
                      <a:r>
                        <a:rPr lang="en-ZA" sz="1200" b="0" dirty="0" smtClean="0">
                          <a:latin typeface="Arial Narrow" panose="020B0606020202030204" pitchFamily="34" charset="0"/>
                        </a:rPr>
                        <a:t> City</a:t>
                      </a:r>
                      <a:endParaRPr lang="en-ZA" sz="12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rowSpan="7">
                  <a:txBody>
                    <a:bodyPr/>
                    <a:lstStyle/>
                    <a:p>
                      <a:r>
                        <a:rPr lang="en-ZA" sz="1200" dirty="0" smtClean="0">
                          <a:latin typeface="Arial Narrow" panose="020B0606020202030204" pitchFamily="34" charset="0"/>
                        </a:rPr>
                        <a:t>Commissioned as one plan</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00542">
                <a:tc vMerge="1">
                  <a:txBody>
                    <a:bodyPr/>
                    <a:lstStyle/>
                    <a:p>
                      <a:endParaRPr lang="en-ZA"/>
                    </a:p>
                  </a:txBody>
                  <a:tcPr/>
                </a:tc>
                <a:tc vMerge="1">
                  <a:txBody>
                    <a:bodyPr/>
                    <a:lstStyle/>
                    <a:p>
                      <a:endParaRPr lang="en-ZA"/>
                    </a:p>
                  </a:txBody>
                  <a:tcPr/>
                </a:tc>
                <a:tc rowSpan="2">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rowSpan="2">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79158">
                <a:tc rowSpan="2">
                  <a:txBody>
                    <a:bodyPr/>
                    <a:lstStyle/>
                    <a:p>
                      <a:pPr algn="l"/>
                      <a:r>
                        <a:rPr lang="en-ZA" sz="1200" b="0" dirty="0" smtClean="0">
                          <a:latin typeface="Arial Narrow" panose="020B0606020202030204" pitchFamily="34" charset="0"/>
                        </a:rPr>
                        <a:t>Westonaria</a:t>
                      </a:r>
                      <a:endParaRPr lang="en-ZA" sz="12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vMerge="1">
                  <a:txBody>
                    <a:bodyPr/>
                    <a:lstStyle/>
                    <a:p>
                      <a:endParaRPr lang="en-ZA"/>
                    </a:p>
                  </a:txBody>
                  <a:tcPr/>
                </a:tc>
                <a:tc vMerge="1">
                  <a:txBody>
                    <a:bodyPr/>
                    <a:lstStyle/>
                    <a:p>
                      <a:endParaRPr lang="en-ZA" sz="1200" dirty="0">
                        <a:latin typeface="Arial Narrow" panose="020B0606020202030204" pitchFamily="34" charset="0"/>
                      </a:endParaRPr>
                    </a:p>
                  </a:txBody>
                  <a:tcPr>
                    <a:solidFill>
                      <a:schemeClr val="tx2">
                        <a:lumMod val="40000"/>
                        <a:lumOff val="60000"/>
                      </a:schemeClr>
                    </a:solidFill>
                  </a:tcPr>
                </a:tc>
                <a:tc vMerge="1">
                  <a:txBody>
                    <a:bodyPr/>
                    <a:lstStyle/>
                    <a:p>
                      <a:endParaRPr lang="en-ZA" sz="1200" dirty="0">
                        <a:latin typeface="Arial Narrow" panose="020B0606020202030204" pitchFamily="34" charset="0"/>
                      </a:endParaRPr>
                    </a:p>
                  </a:txBody>
                  <a:tcPr>
                    <a:solidFill>
                      <a:schemeClr val="tx2">
                        <a:lumMod val="40000"/>
                        <a:lumOff val="60000"/>
                      </a:schemeClr>
                    </a:solidFill>
                  </a:tcPr>
                </a:tc>
              </a:tr>
              <a:tr h="87227">
                <a:tc vMerge="1">
                  <a:txBody>
                    <a:bodyPr/>
                    <a:lstStyle/>
                    <a:p>
                      <a:endParaRPr lang="en-ZA"/>
                    </a:p>
                  </a:txBody>
                  <a:tcPr/>
                </a:tc>
                <a:tc vMerge="1">
                  <a:txBody>
                    <a:bodyPr/>
                    <a:lstStyle/>
                    <a:p>
                      <a:endParaRPr lang="en-ZA"/>
                    </a:p>
                  </a:txBody>
                  <a:tcPr/>
                </a:tc>
                <a:tc rowSpan="2">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rowSpan="2">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192473">
                <a:tc rowSpan="2">
                  <a:txBody>
                    <a:bodyPr/>
                    <a:lstStyle/>
                    <a:p>
                      <a:pPr algn="l"/>
                      <a:r>
                        <a:rPr lang="en-ZA" sz="1200" b="0" dirty="0" smtClean="0">
                          <a:latin typeface="Arial Narrow" panose="020B0606020202030204" pitchFamily="34" charset="0"/>
                        </a:rPr>
                        <a:t>Randfontein</a:t>
                      </a:r>
                      <a:endParaRPr lang="en-ZA" sz="12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200" dirty="0"/>
                    </a:p>
                  </a:txBody>
                  <a:tcPr/>
                </a:tc>
                <a:tc vMerge="1">
                  <a:txBody>
                    <a:bodyPr/>
                    <a:lstStyle/>
                    <a:p>
                      <a:endParaRPr lang="en-ZA" sz="1200" dirty="0">
                        <a:latin typeface="Arial Narrow" panose="020B0606020202030204" pitchFamily="34" charset="0"/>
                      </a:endParaRPr>
                    </a:p>
                  </a:txBody>
                  <a:tcPr>
                    <a:solidFill>
                      <a:schemeClr val="tx2">
                        <a:lumMod val="40000"/>
                        <a:lumOff val="60000"/>
                      </a:schemeClr>
                    </a:solidFill>
                  </a:tcPr>
                </a:tc>
                <a:tc vMerge="1">
                  <a:txBody>
                    <a:bodyPr/>
                    <a:lstStyle/>
                    <a:p>
                      <a:endParaRPr lang="en-ZA" sz="1200" dirty="0">
                        <a:latin typeface="Arial Narrow" panose="020B0606020202030204" pitchFamily="34" charset="0"/>
                      </a:endParaRPr>
                    </a:p>
                  </a:txBody>
                  <a:tcPr>
                    <a:solidFill>
                      <a:schemeClr val="tx2">
                        <a:lumMod val="40000"/>
                        <a:lumOff val="60000"/>
                      </a:schemeClr>
                    </a:solidFill>
                  </a:tcPr>
                </a:tc>
              </a:tr>
              <a:tr h="73911">
                <a:tc vMerge="1">
                  <a:txBody>
                    <a:bodyPr/>
                    <a:lstStyle/>
                    <a:p>
                      <a:endParaRPr lang="en-ZA"/>
                    </a:p>
                  </a:txBody>
                  <a:tcPr/>
                </a:tc>
                <a:tc vMerge="1">
                  <a:txBody>
                    <a:bodyPr/>
                    <a:lstStyle/>
                    <a:p>
                      <a:endParaRPr lang="en-ZA"/>
                    </a:p>
                  </a:txBody>
                  <a:tcPr/>
                </a:tc>
                <a:tc rowSpan="2">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rowSpan="2">
                  <a:txBody>
                    <a:bodyPr/>
                    <a:lstStyle/>
                    <a:p>
                      <a:r>
                        <a:rPr lang="en-ZA" sz="1200" dirty="0" smtClean="0">
                          <a:latin typeface="Arial Narrow" panose="020B0606020202030204" pitchFamily="34" charset="0"/>
                        </a:rPr>
                        <a:t>N/A</a:t>
                      </a:r>
                      <a:endParaRPr lang="en-ZA" sz="120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r>
              <a:tr h="214189">
                <a:tc>
                  <a:txBody>
                    <a:bodyPr/>
                    <a:lstStyle/>
                    <a:p>
                      <a:pPr algn="l"/>
                      <a:r>
                        <a:rPr lang="en-ZA" sz="1200" b="0" dirty="0" err="1" smtClean="0">
                          <a:latin typeface="Arial Narrow" panose="020B0606020202030204" pitchFamily="34" charset="0"/>
                        </a:rPr>
                        <a:t>Merafong</a:t>
                      </a:r>
                      <a:endParaRPr lang="en-ZA" sz="1200" b="0" dirty="0">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40000"/>
                        <a:lumOff val="60000"/>
                      </a:schemeClr>
                    </a:solidFill>
                  </a:tcPr>
                </a:tc>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ZA" sz="1200" dirty="0"/>
                    </a:p>
                  </a:txBody>
                  <a:tcPr/>
                </a:tc>
                <a:tc vMerge="1">
                  <a:txBody>
                    <a:bodyPr/>
                    <a:lstStyle/>
                    <a:p>
                      <a:endParaRPr lang="en-ZA" sz="1200" dirty="0">
                        <a:latin typeface="Arial Narrow" panose="020B0606020202030204" pitchFamily="34" charset="0"/>
                      </a:endParaRPr>
                    </a:p>
                  </a:txBody>
                  <a:tcPr>
                    <a:solidFill>
                      <a:schemeClr val="tx2">
                        <a:lumMod val="40000"/>
                        <a:lumOff val="60000"/>
                      </a:schemeClr>
                    </a:solidFill>
                  </a:tcPr>
                </a:tc>
                <a:tc vMerge="1">
                  <a:txBody>
                    <a:bodyPr/>
                    <a:lstStyle/>
                    <a:p>
                      <a:endParaRPr lang="en-ZA" sz="1200" dirty="0">
                        <a:latin typeface="Arial Narrow" panose="020B0606020202030204" pitchFamily="34" charset="0"/>
                      </a:endParaRPr>
                    </a:p>
                  </a:txBody>
                  <a:tcPr>
                    <a:solidFill>
                      <a:schemeClr val="tx2">
                        <a:lumMod val="40000"/>
                        <a:lumOff val="60000"/>
                      </a:schemeClr>
                    </a:solidFill>
                  </a:tcPr>
                </a:tc>
              </a:tr>
            </a:tbl>
          </a:graphicData>
        </a:graphic>
      </p:graphicFrame>
      <p:sp>
        <p:nvSpPr>
          <p:cNvPr id="5" name="Title 2"/>
          <p:cNvSpPr txBox="1">
            <a:spLocks/>
          </p:cNvSpPr>
          <p:nvPr/>
        </p:nvSpPr>
        <p:spPr>
          <a:xfrm>
            <a:off x="936105" y="124026"/>
            <a:ext cx="7596335"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Arial Narrow" panose="020B0606020202030204" pitchFamily="34" charset="0"/>
              </a:rPr>
              <a:t>FINALISATION OF DIAGNOSTIC PLANS</a:t>
            </a:r>
            <a:endParaRPr lang="en-ZA" sz="3200" b="1" dirty="0">
              <a:latin typeface="Arial Narrow" panose="020B0606020202030204" pitchFamily="34" charset="0"/>
            </a:endParaRPr>
          </a:p>
        </p:txBody>
      </p:sp>
    </p:spTree>
    <p:extLst>
      <p:ext uri="{BB962C8B-B14F-4D97-AF65-F5344CB8AC3E}">
        <p14:creationId xmlns:p14="http://schemas.microsoft.com/office/powerpoint/2010/main" val="128272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txBox="1">
            <a:spLocks/>
          </p:cNvSpPr>
          <p:nvPr/>
        </p:nvSpPr>
        <p:spPr>
          <a:xfrm>
            <a:off x="395536" y="1642790"/>
            <a:ext cx="8604447"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latin typeface="Arial Narrow" panose="020B0606020202030204" pitchFamily="34" charset="0"/>
              </a:rPr>
              <a:t>Delivery outcome 1: Land Assembly for Mining Towns</a:t>
            </a:r>
            <a:endParaRPr lang="en-ZA" sz="2800" b="1" dirty="0">
              <a:latin typeface="Arial Narrow" panose="020B0606020202030204" pitchFamily="34" charset="0"/>
            </a:endParaRPr>
          </a:p>
        </p:txBody>
      </p:sp>
      <p:graphicFrame>
        <p:nvGraphicFramePr>
          <p:cNvPr id="5" name="Diagram 4"/>
          <p:cNvGraphicFramePr/>
          <p:nvPr>
            <p:extLst>
              <p:ext uri="{D42A27DB-BD31-4B8C-83A1-F6EECF244321}">
                <p14:modId xmlns:p14="http://schemas.microsoft.com/office/powerpoint/2010/main" val="3155829629"/>
              </p:ext>
            </p:extLst>
          </p:nvPr>
        </p:nvGraphicFramePr>
        <p:xfrm>
          <a:off x="936105" y="2413494"/>
          <a:ext cx="7164287"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3633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95536" y="1282750"/>
            <a:ext cx="7947078" cy="562074"/>
          </a:xfrm>
        </p:spPr>
        <p:txBody>
          <a:bodyPr>
            <a:normAutofit/>
          </a:bodyPr>
          <a:lstStyle/>
          <a:p>
            <a:r>
              <a:rPr lang="en-ZA" sz="2800" b="1" dirty="0">
                <a:latin typeface="Arial Narrow" panose="020B0606020202030204" pitchFamily="34" charset="0"/>
              </a:rPr>
              <a:t>Land Assembly for Mining Towns</a:t>
            </a:r>
            <a:endParaRPr lang="en-ZA" sz="2800" dirty="0"/>
          </a:p>
        </p:txBody>
      </p:sp>
      <p:sp>
        <p:nvSpPr>
          <p:cNvPr id="4" name="Rectangle 2"/>
          <p:cNvSpPr>
            <a:spLocks noChangeArrowheads="1"/>
          </p:cNvSpPr>
          <p:nvPr/>
        </p:nvSpPr>
        <p:spPr bwMode="auto">
          <a:xfrm>
            <a:off x="0" y="648072"/>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ZA"/>
          </a:p>
        </p:txBody>
      </p:sp>
      <p:graphicFrame>
        <p:nvGraphicFramePr>
          <p:cNvPr id="5" name="Object 4"/>
          <p:cNvGraphicFramePr>
            <a:graphicFrameLocks noChangeAspect="1"/>
          </p:cNvGraphicFramePr>
          <p:nvPr>
            <p:extLst>
              <p:ext uri="{D42A27DB-BD31-4B8C-83A1-F6EECF244321}">
                <p14:modId xmlns:p14="http://schemas.microsoft.com/office/powerpoint/2010/main" val="3306353706"/>
              </p:ext>
            </p:extLst>
          </p:nvPr>
        </p:nvGraphicFramePr>
        <p:xfrm>
          <a:off x="411163" y="2443163"/>
          <a:ext cx="8466137" cy="5068887"/>
        </p:xfrm>
        <a:graphic>
          <a:graphicData uri="http://schemas.openxmlformats.org/presentationml/2006/ole">
            <mc:AlternateContent xmlns:mc="http://schemas.openxmlformats.org/markup-compatibility/2006">
              <mc:Choice xmlns:v="urn:schemas-microsoft-com:vml" Requires="v">
                <p:oleObj spid="_x0000_s1041" name="Document" r:id="rId4" imgW="5600700" imgH="3327400" progId="Word.Document.12">
                  <p:embed/>
                </p:oleObj>
              </mc:Choice>
              <mc:Fallback>
                <p:oleObj name="Document" r:id="rId4" imgW="5600700" imgH="3327400" progId="Word.Document.12">
                  <p:embed/>
                  <p:pic>
                    <p:nvPicPr>
                      <p:cNvPr id="0" name="Object 1"/>
                      <p:cNvPicPr>
                        <a:picLocks noChangeAspect="1" noChangeArrowheads="1"/>
                      </p:cNvPicPr>
                      <p:nvPr/>
                    </p:nvPicPr>
                    <p:blipFill>
                      <a:blip r:embed="rId5"/>
                      <a:srcRect/>
                      <a:stretch>
                        <a:fillRect/>
                      </a:stretch>
                    </p:blipFill>
                    <p:spPr bwMode="auto">
                      <a:xfrm>
                        <a:off x="411163" y="2443163"/>
                        <a:ext cx="8466137" cy="5068887"/>
                      </a:xfrm>
                      <a:prstGeom prst="rect">
                        <a:avLst/>
                      </a:prstGeom>
                      <a:noFill/>
                    </p:spPr>
                  </p:pic>
                </p:oleObj>
              </mc:Fallback>
            </mc:AlternateContent>
          </a:graphicData>
        </a:graphic>
      </p:graphicFrame>
    </p:spTree>
    <p:extLst>
      <p:ext uri="{BB962C8B-B14F-4D97-AF65-F5344CB8AC3E}">
        <p14:creationId xmlns:p14="http://schemas.microsoft.com/office/powerpoint/2010/main" val="349921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032260414"/>
              </p:ext>
            </p:extLst>
          </p:nvPr>
        </p:nvGraphicFramePr>
        <p:xfrm>
          <a:off x="107505" y="1913871"/>
          <a:ext cx="8953957" cy="4698305"/>
        </p:xfrm>
        <a:graphic>
          <a:graphicData uri="http://schemas.openxmlformats.org/drawingml/2006/table">
            <a:tbl>
              <a:tblPr firstRow="1" bandRow="1"/>
              <a:tblGrid>
                <a:gridCol w="1077638"/>
                <a:gridCol w="1514649"/>
                <a:gridCol w="2128098"/>
                <a:gridCol w="1040254"/>
                <a:gridCol w="1224136"/>
                <a:gridCol w="1969182"/>
              </a:tblGrid>
              <a:tr h="625943">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1400" b="1" dirty="0" smtClean="0">
                          <a:solidFill>
                            <a:schemeClr val="tx1"/>
                          </a:solidFill>
                          <a:latin typeface="Arial Narrow" panose="020B0606020202030204" pitchFamily="34" charset="0"/>
                        </a:rPr>
                        <a:t>PROVINCE</a:t>
                      </a:r>
                      <a:endParaRPr lang="en-ZA" sz="1400" b="1"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1400" b="1" dirty="0" smtClean="0">
                          <a:solidFill>
                            <a:schemeClr val="tx1"/>
                          </a:solidFill>
                          <a:latin typeface="Arial Narrow" panose="020B0606020202030204" pitchFamily="34" charset="0"/>
                        </a:rPr>
                        <a:t>MUNICIPALITY</a:t>
                      </a:r>
                      <a:endParaRPr lang="en-ZA" sz="1400" b="1"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r>
                        <a:rPr lang="en-ZA" sz="1400" b="1" dirty="0" smtClean="0">
                          <a:solidFill>
                            <a:schemeClr val="tx1"/>
                          </a:solidFill>
                          <a:latin typeface="Arial Narrow" panose="020B0606020202030204" pitchFamily="34" charset="0"/>
                        </a:rPr>
                        <a:t>NO. OF</a:t>
                      </a:r>
                      <a:r>
                        <a:rPr lang="en-ZA" sz="1400" b="1" baseline="0" dirty="0" smtClean="0">
                          <a:solidFill>
                            <a:schemeClr val="tx1"/>
                          </a:solidFill>
                          <a:latin typeface="Arial Narrow" panose="020B0606020202030204" pitchFamily="34" charset="0"/>
                        </a:rPr>
                        <a:t> PROPERTIES AND LOCATION</a:t>
                      </a:r>
                      <a:endParaRPr lang="en-ZA" sz="1400" b="1"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1400" b="1" dirty="0" smtClean="0">
                          <a:solidFill>
                            <a:schemeClr val="tx1"/>
                          </a:solidFill>
                          <a:latin typeface="Arial Narrow" panose="020B0606020202030204" pitchFamily="34" charset="0"/>
                        </a:rPr>
                        <a:t>EXTENT</a:t>
                      </a:r>
                      <a:endParaRPr lang="en-ZA" sz="1400" b="1"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ZA" sz="1400" b="1" dirty="0" smtClean="0">
                          <a:solidFill>
                            <a:schemeClr val="tx1"/>
                          </a:solidFill>
                          <a:latin typeface="Arial Narrow" panose="020B0606020202030204" pitchFamily="34" charset="0"/>
                        </a:rPr>
                        <a:t>CURRENT STATUS</a:t>
                      </a:r>
                      <a:endParaRPr lang="en-ZA" sz="1400" b="1"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ZA" sz="1400" b="1" dirty="0" smtClean="0">
                          <a:solidFill>
                            <a:schemeClr val="tx1"/>
                          </a:solidFill>
                          <a:latin typeface="Arial Narrow" panose="020B0606020202030204" pitchFamily="34" charset="0"/>
                        </a:rPr>
                        <a:t>INTENDED USE</a:t>
                      </a:r>
                      <a:endParaRPr lang="en-ZA" sz="1400" b="1"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471926">
                <a:tc rowSpan="8">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ZA" sz="1400" dirty="0" smtClean="0">
                        <a:solidFill>
                          <a:schemeClr val="tx1"/>
                        </a:solidFill>
                        <a:latin typeface="Arial Narrow" panose="020B0606020202030204" pitchFamily="34" charset="0"/>
                      </a:endParaRPr>
                    </a:p>
                    <a:p>
                      <a:r>
                        <a:rPr lang="en-ZA" sz="1400" b="1" dirty="0" smtClean="0">
                          <a:solidFill>
                            <a:schemeClr val="tx1"/>
                          </a:solidFill>
                          <a:latin typeface="Arial Narrow" panose="020B0606020202030204" pitchFamily="34" charset="0"/>
                        </a:rPr>
                        <a:t>                  NORTH WEST</a:t>
                      </a:r>
                      <a:r>
                        <a:rPr lang="en-ZA" sz="1400" b="1" baseline="0" dirty="0" smtClean="0">
                          <a:solidFill>
                            <a:schemeClr val="tx1"/>
                          </a:solidFill>
                          <a:latin typeface="Arial Narrow" panose="020B0606020202030204" pitchFamily="34" charset="0"/>
                        </a:rPr>
                        <a:t> PROVINCE</a:t>
                      </a:r>
                      <a:endParaRPr lang="en-ZA" sz="1400" b="1" dirty="0">
                        <a:solidFill>
                          <a:schemeClr val="tx1"/>
                        </a:solidFill>
                        <a:latin typeface="Arial Narrow" panose="020B0606020202030204" pitchFamily="34" charset="0"/>
                      </a:endParaRPr>
                    </a:p>
                  </a:txBody>
                  <a:tcPr vert="vert27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gridSpan="5">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PRIVATE LAND PIPELINE</a:t>
                      </a:r>
                    </a:p>
                  </a:txBody>
                  <a:tcP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hMerge="1">
                  <a:txBody>
                    <a:bodyPr/>
                    <a:lstStyle/>
                    <a:p>
                      <a:endParaRPr lang="en-ZA"/>
                    </a:p>
                  </a:txBody>
                  <a:tcPr/>
                </a:tc>
                <a:tc hMerge="1">
                  <a:txBody>
                    <a:bodyPr/>
                    <a:lstStyle/>
                    <a:p>
                      <a:endParaRPr lang="en-ZA" sz="1400" dirty="0"/>
                    </a:p>
                  </a:txBody>
                  <a:tcPr/>
                </a:tc>
                <a:tc hMerge="1">
                  <a:txBody>
                    <a:bodyPr/>
                    <a:lstStyle/>
                    <a:p>
                      <a:endParaRPr lang="en-ZA"/>
                    </a:p>
                  </a:txBody>
                  <a:tcPr/>
                </a:tc>
                <a:tc hMerge="1">
                  <a:txBody>
                    <a:bodyPr/>
                    <a:lstStyle/>
                    <a:p>
                      <a:endParaRPr lang="en-ZA"/>
                    </a:p>
                  </a:txBody>
                  <a:tcPr/>
                </a:tc>
              </a:tr>
              <a:tr h="532051">
                <a:tc vMerge="1">
                  <a:txBody>
                    <a:bodyPr/>
                    <a:lstStyle/>
                    <a:p>
                      <a:endParaRPr lang="en-ZA" sz="2000" b="1" dirty="0">
                        <a:solidFill>
                          <a:srgbClr val="C00000"/>
                        </a:solidFill>
                      </a:endParaRPr>
                    </a:p>
                  </a:txBody>
                  <a:tcPr vert="vert270"/>
                </a:tc>
                <a:tc rowSpan="3">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ZA" sz="1400" b="1" dirty="0" smtClean="0">
                        <a:solidFill>
                          <a:schemeClr val="tx1"/>
                        </a:solidFill>
                        <a:latin typeface="Arial Narrow" panose="020B0606020202030204" pitchFamily="34" charset="0"/>
                      </a:endParaRPr>
                    </a:p>
                    <a:p>
                      <a:pPr algn="ctr"/>
                      <a:endParaRPr lang="en-ZA" sz="1400" b="1" dirty="0" smtClean="0">
                        <a:solidFill>
                          <a:schemeClr val="tx1"/>
                        </a:solidFill>
                        <a:latin typeface="Arial Narrow" panose="020B0606020202030204" pitchFamily="34" charset="0"/>
                      </a:endParaRPr>
                    </a:p>
                    <a:p>
                      <a:pPr algn="ctr"/>
                      <a:endParaRPr lang="en-ZA" sz="1400" b="1" dirty="0" smtClean="0">
                        <a:solidFill>
                          <a:schemeClr val="tx1"/>
                        </a:solidFill>
                        <a:latin typeface="Arial Narrow" panose="020B0606020202030204" pitchFamily="34" charset="0"/>
                      </a:endParaRPr>
                    </a:p>
                    <a:p>
                      <a:pPr algn="ctr"/>
                      <a:endParaRPr lang="en-ZA" sz="1400" b="1" dirty="0" smtClean="0">
                        <a:solidFill>
                          <a:schemeClr val="tx1"/>
                        </a:solidFill>
                        <a:latin typeface="Arial Narrow" panose="020B0606020202030204" pitchFamily="34" charset="0"/>
                      </a:endParaRPr>
                    </a:p>
                    <a:p>
                      <a:pPr algn="ctr"/>
                      <a:r>
                        <a:rPr lang="en-ZA" sz="1400" b="1" dirty="0" smtClean="0">
                          <a:solidFill>
                            <a:schemeClr val="tx1"/>
                          </a:solidFill>
                          <a:latin typeface="Arial Narrow" panose="020B0606020202030204" pitchFamily="34" charset="0"/>
                        </a:rPr>
                        <a:t>RUSTENBURG</a:t>
                      </a:r>
                      <a:r>
                        <a:rPr lang="en-ZA" sz="1400" b="1" baseline="0" dirty="0" smtClean="0">
                          <a:solidFill>
                            <a:schemeClr val="tx1"/>
                          </a:solidFill>
                          <a:latin typeface="Arial Narrow" panose="020B0606020202030204" pitchFamily="34" charset="0"/>
                        </a:rPr>
                        <a:t> LM</a:t>
                      </a:r>
                      <a:endParaRPr lang="en-ZA" sz="1400" b="1"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r>
                        <a:rPr lang="en-ZA" sz="1400" dirty="0" smtClean="0">
                          <a:solidFill>
                            <a:schemeClr val="tx1"/>
                          </a:solidFill>
                          <a:latin typeface="Arial Narrow" panose="020B0606020202030204" pitchFamily="34" charset="0"/>
                        </a:rPr>
                        <a:t>7 (Seven) Properties – Mbeki Sun IS</a:t>
                      </a: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r>
                        <a:rPr lang="en-ZA" sz="1400" dirty="0" smtClean="0">
                          <a:solidFill>
                            <a:schemeClr val="tx1"/>
                          </a:solidFill>
                          <a:latin typeface="Arial Narrow" panose="020B0606020202030204" pitchFamily="34" charset="0"/>
                        </a:rPr>
                        <a:t>229.4460</a:t>
                      </a:r>
                    </a:p>
                    <a:p>
                      <a:pPr algn="r"/>
                      <a:endParaRPr lang="en-ZA" sz="1400"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ZA" sz="1400" dirty="0" smtClean="0">
                          <a:solidFill>
                            <a:schemeClr val="tx1"/>
                          </a:solidFill>
                          <a:latin typeface="Arial Narrow" panose="020B0606020202030204" pitchFamily="34" charset="0"/>
                        </a:rPr>
                        <a:t>In progress</a:t>
                      </a:r>
                      <a:endParaRPr lang="en-ZA" sz="1400"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ZA" sz="1400" baseline="0" dirty="0" smtClean="0">
                        <a:solidFill>
                          <a:schemeClr val="tx1"/>
                        </a:solidFill>
                        <a:latin typeface="Arial Narrow" panose="020B0606020202030204" pitchFamily="34" charset="0"/>
                      </a:endParaRPr>
                    </a:p>
                    <a:p>
                      <a:r>
                        <a:rPr lang="en-ZA" sz="1400" baseline="0" dirty="0" smtClean="0">
                          <a:solidFill>
                            <a:schemeClr val="tx1"/>
                          </a:solidFill>
                          <a:latin typeface="Arial Narrow" panose="020B0606020202030204" pitchFamily="34" charset="0"/>
                        </a:rPr>
                        <a:t>ISU Upgrading</a:t>
                      </a:r>
                      <a:endParaRPr lang="en-ZA" sz="1400"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602328">
                <a:tc vMerge="1">
                  <a:txBody>
                    <a:bodyPr/>
                    <a:lstStyle/>
                    <a:p>
                      <a:endParaRPr lang="en-ZA" sz="1200" b="1" dirty="0">
                        <a:solidFill>
                          <a:srgbClr val="C00000"/>
                        </a:solidFill>
                      </a:endParaRPr>
                    </a:p>
                  </a:txBody>
                  <a:tcPr vert="vert270"/>
                </a:tc>
                <a:tc vMerge="1">
                  <a:txBody>
                    <a:bodyPr/>
                    <a:lstStyle/>
                    <a:p>
                      <a:endParaRPr lang="en-ZA" sz="14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20 </a:t>
                      </a:r>
                      <a:r>
                        <a:rPr kumimoji="0" lang="en-ZA" sz="1400" b="0" i="0" u="none" strike="noStrike" kern="1200" cap="none" spc="0" normalizeH="0" baseline="0" noProof="0" dirty="0" err="1" smtClean="0">
                          <a:ln>
                            <a:noFill/>
                          </a:ln>
                          <a:solidFill>
                            <a:schemeClr val="tx1"/>
                          </a:solidFill>
                          <a:effectLst/>
                          <a:uLnTx/>
                          <a:uFillTx/>
                          <a:latin typeface="Arial Narrow" panose="020B0606020202030204" pitchFamily="34" charset="0"/>
                          <a:ea typeface="+mn-ea"/>
                          <a:cs typeface="+mn-cs"/>
                        </a:rPr>
                        <a:t>Rooikoppies</a:t>
                      </a:r>
                      <a:r>
                        <a:rPr kumimoji="0" lang="en-ZA" sz="14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 – HDA Marikana Properties</a:t>
                      </a:r>
                      <a:endParaRPr lang="en-ZA" sz="1400"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r>
                        <a:rPr lang="en-ZA" sz="1400" dirty="0" smtClean="0">
                          <a:solidFill>
                            <a:schemeClr val="tx1"/>
                          </a:solidFill>
                          <a:latin typeface="Arial Narrow" panose="020B0606020202030204" pitchFamily="34" charset="0"/>
                        </a:rPr>
                        <a:t>316.3675</a:t>
                      </a:r>
                      <a:endParaRPr lang="en-ZA" sz="1400"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ZA" sz="1400" dirty="0" smtClean="0">
                          <a:solidFill>
                            <a:schemeClr val="tx1"/>
                          </a:solidFill>
                          <a:latin typeface="Arial Narrow" panose="020B0606020202030204" pitchFamily="34" charset="0"/>
                        </a:rPr>
                        <a:t>In Progress</a:t>
                      </a:r>
                      <a:endParaRPr lang="en-ZA" sz="1400"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pPr algn="l"/>
                      <a:r>
                        <a:rPr kumimoji="0" lang="en-ZA" sz="1400" b="0" i="0" u="none" strike="noStrike" kern="1200" cap="none" spc="0" normalizeH="0" baseline="0" noProof="0" dirty="0" smtClean="0">
                          <a:ln>
                            <a:noFill/>
                          </a:ln>
                          <a:solidFill>
                            <a:schemeClr val="tx1"/>
                          </a:solidFill>
                          <a:effectLst/>
                          <a:uLnTx/>
                          <a:uFillTx/>
                          <a:latin typeface="Arial Narrow" panose="020B0606020202030204" pitchFamily="34" charset="0"/>
                          <a:ea typeface="+mn-ea"/>
                          <a:cs typeface="+mn-cs"/>
                        </a:rPr>
                        <a:t>Marikana intervention </a:t>
                      </a:r>
                      <a:endParaRPr lang="en-ZA" sz="1400"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46872">
                <a:tc vMerge="1">
                  <a:txBody>
                    <a:bodyPr/>
                    <a:lstStyle/>
                    <a:p>
                      <a:endParaRPr lang="en-ZA" sz="1200" b="1" dirty="0">
                        <a:solidFill>
                          <a:srgbClr val="C00000"/>
                        </a:solidFill>
                      </a:endParaRPr>
                    </a:p>
                  </a:txBody>
                  <a:tcPr vert="vert270"/>
                </a:tc>
                <a:tc vMerge="1">
                  <a:txBody>
                    <a:bodyPr/>
                    <a:lstStyle/>
                    <a:p>
                      <a:endParaRPr lang="en-ZA" sz="1400" b="1" dirty="0"/>
                    </a:p>
                  </a:txBody>
                  <a:tcPr/>
                </a:tc>
                <a:tc>
                  <a:txBody>
                    <a:bodyPr/>
                    <a:lstStyle/>
                    <a:p>
                      <a:r>
                        <a:rPr lang="en-ZA" sz="1400" dirty="0" smtClean="0">
                          <a:solidFill>
                            <a:schemeClr val="tx1"/>
                          </a:solidFill>
                          <a:latin typeface="Arial Narrow" panose="020B0606020202030204" pitchFamily="34" charset="0"/>
                        </a:rPr>
                        <a:t>6 </a:t>
                      </a:r>
                      <a:r>
                        <a:rPr lang="en-ZA" sz="1400" dirty="0" err="1" smtClean="0">
                          <a:solidFill>
                            <a:schemeClr val="tx1"/>
                          </a:solidFill>
                          <a:latin typeface="Arial Narrow" panose="020B0606020202030204" pitchFamily="34" charset="0"/>
                        </a:rPr>
                        <a:t>Rooikoppies</a:t>
                      </a:r>
                      <a:r>
                        <a:rPr lang="en-ZA" sz="1400" dirty="0" smtClean="0">
                          <a:solidFill>
                            <a:schemeClr val="tx1"/>
                          </a:solidFill>
                          <a:latin typeface="Arial Narrow" panose="020B0606020202030204" pitchFamily="34" charset="0"/>
                        </a:rPr>
                        <a:t> – </a:t>
                      </a:r>
                      <a:r>
                        <a:rPr lang="en-ZA" sz="1400" dirty="0" err="1" smtClean="0">
                          <a:solidFill>
                            <a:schemeClr val="tx1"/>
                          </a:solidFill>
                          <a:latin typeface="Arial Narrow" panose="020B0606020202030204" pitchFamily="34" charset="0"/>
                        </a:rPr>
                        <a:t>Munic</a:t>
                      </a:r>
                      <a:r>
                        <a:rPr lang="en-ZA" sz="1400" dirty="0" smtClean="0">
                          <a:solidFill>
                            <a:schemeClr val="tx1"/>
                          </a:solidFill>
                          <a:latin typeface="Arial Narrow" panose="020B0606020202030204" pitchFamily="34" charset="0"/>
                        </a:rPr>
                        <a:t> Offers</a:t>
                      </a:r>
                      <a:endParaRPr lang="en-ZA" sz="1400"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r>
                        <a:rPr lang="en-ZA" sz="1400" dirty="0" smtClean="0">
                          <a:solidFill>
                            <a:schemeClr val="tx1"/>
                          </a:solidFill>
                          <a:latin typeface="Arial Narrow" panose="020B0606020202030204" pitchFamily="34" charset="0"/>
                        </a:rPr>
                        <a:t>221.7375</a:t>
                      </a:r>
                      <a:endParaRPr lang="en-ZA" sz="1400"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ZA" sz="1400" dirty="0" smtClean="0">
                          <a:solidFill>
                            <a:schemeClr val="tx1"/>
                          </a:solidFill>
                          <a:latin typeface="Arial Narrow" panose="020B0606020202030204" pitchFamily="34" charset="0"/>
                        </a:rPr>
                        <a:t>In Progress</a:t>
                      </a:r>
                      <a:endParaRPr lang="en-ZA" sz="1400"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r>
                        <a:rPr lang="en-ZA" sz="1400" dirty="0" smtClean="0">
                          <a:solidFill>
                            <a:schemeClr val="tx1"/>
                          </a:solidFill>
                          <a:latin typeface="Arial Narrow" panose="020B0606020202030204" pitchFamily="34" charset="0"/>
                        </a:rPr>
                        <a:t>Integrated</a:t>
                      </a:r>
                      <a:r>
                        <a:rPr lang="en-ZA" sz="1400" baseline="0" dirty="0" smtClean="0">
                          <a:solidFill>
                            <a:schemeClr val="tx1"/>
                          </a:solidFill>
                          <a:latin typeface="Arial Narrow" panose="020B0606020202030204" pitchFamily="34" charset="0"/>
                        </a:rPr>
                        <a:t> H.S</a:t>
                      </a:r>
                      <a:endParaRPr lang="en-ZA" sz="1400"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543282">
                <a:tc vMerge="1">
                  <a:txBody>
                    <a:bodyPr/>
                    <a:lstStyle/>
                    <a:p>
                      <a:endParaRPr lang="en-ZA" sz="1200" b="1" dirty="0">
                        <a:solidFill>
                          <a:srgbClr val="C00000"/>
                        </a:solidFill>
                      </a:endParaRPr>
                    </a:p>
                  </a:txBody>
                  <a:tcPr vert="vert270"/>
                </a:tc>
                <a:tc rowSpan="2">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endParaRPr lang="en-ZA" sz="1400" b="1" dirty="0" smtClean="0">
                        <a:solidFill>
                          <a:schemeClr val="tx1"/>
                        </a:solidFill>
                        <a:latin typeface="Arial Narrow" panose="020B0606020202030204" pitchFamily="34" charset="0"/>
                      </a:endParaRPr>
                    </a:p>
                    <a:p>
                      <a:endParaRPr lang="en-ZA" sz="1400" b="1" dirty="0" smtClean="0">
                        <a:solidFill>
                          <a:schemeClr val="tx1"/>
                        </a:solidFill>
                        <a:latin typeface="Arial Narrow" panose="020B0606020202030204" pitchFamily="34" charset="0"/>
                      </a:endParaRPr>
                    </a:p>
                    <a:p>
                      <a:r>
                        <a:rPr lang="en-ZA" sz="1400" b="1" dirty="0" smtClean="0">
                          <a:solidFill>
                            <a:schemeClr val="tx1"/>
                          </a:solidFill>
                          <a:latin typeface="Arial Narrow" panose="020B0606020202030204" pitchFamily="34" charset="0"/>
                        </a:rPr>
                        <a:t>MADIBENG</a:t>
                      </a:r>
                      <a:r>
                        <a:rPr lang="en-ZA" sz="1400" b="1" baseline="0" dirty="0" smtClean="0">
                          <a:solidFill>
                            <a:schemeClr val="tx1"/>
                          </a:solidFill>
                          <a:latin typeface="Arial Narrow" panose="020B0606020202030204" pitchFamily="34" charset="0"/>
                        </a:rPr>
                        <a:t> LM</a:t>
                      </a:r>
                      <a:endParaRPr lang="en-ZA" sz="1400" b="1"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r>
                        <a:rPr lang="en-ZA" sz="1400" dirty="0" smtClean="0">
                          <a:solidFill>
                            <a:schemeClr val="tx1"/>
                          </a:solidFill>
                          <a:latin typeface="Arial Narrow" panose="020B0606020202030204" pitchFamily="34" charset="0"/>
                        </a:rPr>
                        <a:t>1 (one)</a:t>
                      </a:r>
                      <a:r>
                        <a:rPr lang="en-ZA" sz="1400" baseline="0" dirty="0" smtClean="0">
                          <a:solidFill>
                            <a:schemeClr val="tx1"/>
                          </a:solidFill>
                          <a:latin typeface="Arial Narrow" panose="020B0606020202030204" pitchFamily="34" charset="0"/>
                        </a:rPr>
                        <a:t> </a:t>
                      </a:r>
                      <a:r>
                        <a:rPr lang="en-ZA" sz="1400" baseline="0" dirty="0" err="1" smtClean="0">
                          <a:solidFill>
                            <a:schemeClr val="tx1"/>
                          </a:solidFill>
                          <a:latin typeface="Arial Narrow" panose="020B0606020202030204" pitchFamily="34" charset="0"/>
                        </a:rPr>
                        <a:t>Bokfontein</a:t>
                      </a:r>
                      <a:r>
                        <a:rPr lang="en-ZA" sz="1400" baseline="0" dirty="0" smtClean="0">
                          <a:solidFill>
                            <a:schemeClr val="tx1"/>
                          </a:solidFill>
                          <a:latin typeface="Arial Narrow" panose="020B0606020202030204" pitchFamily="34" charset="0"/>
                        </a:rPr>
                        <a:t> Property</a:t>
                      </a:r>
                      <a:endParaRPr lang="en-ZA" sz="1400"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endParaRPr lang="en-ZA" sz="1400" dirty="0" smtClean="0">
                        <a:solidFill>
                          <a:schemeClr val="tx1"/>
                        </a:solidFill>
                        <a:latin typeface="Arial Narrow" panose="020B0606020202030204" pitchFamily="34" charset="0"/>
                      </a:endParaRPr>
                    </a:p>
                    <a:p>
                      <a:pPr algn="r"/>
                      <a:r>
                        <a:rPr lang="en-ZA" sz="1400" dirty="0" smtClean="0">
                          <a:solidFill>
                            <a:schemeClr val="tx1"/>
                          </a:solidFill>
                          <a:latin typeface="Arial Narrow" panose="020B0606020202030204" pitchFamily="34" charset="0"/>
                        </a:rPr>
                        <a:t>9.8819</a:t>
                      </a:r>
                      <a:endParaRPr lang="en-ZA" sz="1400"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endParaRPr lang="en-ZA" sz="1400" dirty="0" smtClean="0">
                        <a:solidFill>
                          <a:schemeClr val="tx1"/>
                        </a:solidFill>
                        <a:latin typeface="Arial Narrow" panose="020B0606020202030204" pitchFamily="34" charset="0"/>
                      </a:endParaRPr>
                    </a:p>
                    <a:p>
                      <a:pPr algn="ctr"/>
                      <a:r>
                        <a:rPr lang="en-ZA" sz="1400" dirty="0" smtClean="0">
                          <a:solidFill>
                            <a:schemeClr val="tx1"/>
                          </a:solidFill>
                          <a:latin typeface="Arial Narrow" panose="020B0606020202030204" pitchFamily="34" charset="0"/>
                        </a:rPr>
                        <a:t>In Progress</a:t>
                      </a:r>
                      <a:endParaRPr lang="en-ZA" sz="1400"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r>
                        <a:rPr lang="en-ZA" sz="1400" dirty="0" smtClean="0">
                          <a:solidFill>
                            <a:schemeClr val="tx1"/>
                          </a:solidFill>
                          <a:latin typeface="Arial Narrow" panose="020B0606020202030204" pitchFamily="34" charset="0"/>
                        </a:rPr>
                        <a:t>Accommodate</a:t>
                      </a:r>
                      <a:r>
                        <a:rPr lang="en-ZA" sz="1400" baseline="0" dirty="0" smtClean="0">
                          <a:solidFill>
                            <a:schemeClr val="tx1"/>
                          </a:solidFill>
                          <a:latin typeface="Arial Narrow" panose="020B0606020202030204" pitchFamily="34" charset="0"/>
                        </a:rPr>
                        <a:t> Farm Eviction &amp; ISU</a:t>
                      </a:r>
                      <a:endParaRPr lang="en-ZA" sz="1400"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71926">
                <a:tc vMerge="1">
                  <a:txBody>
                    <a:bodyPr/>
                    <a:lstStyle/>
                    <a:p>
                      <a:endParaRPr lang="en-ZA" sz="1200" b="1" dirty="0">
                        <a:solidFill>
                          <a:srgbClr val="C00000"/>
                        </a:solidFill>
                      </a:endParaRPr>
                    </a:p>
                  </a:txBody>
                  <a:tcPr vert="vert270"/>
                </a:tc>
                <a:tc vMerge="1">
                  <a:txBody>
                    <a:bodyPr/>
                    <a:lstStyle/>
                    <a:p>
                      <a:endParaRPr lang="en-ZA" sz="1400" b="1" dirty="0"/>
                    </a:p>
                  </a:txBody>
                  <a:tcPr/>
                </a:tc>
                <a:tc>
                  <a:txBody>
                    <a:bodyPr/>
                    <a:lstStyle/>
                    <a:p>
                      <a:r>
                        <a:rPr lang="en-ZA" sz="1400" dirty="0" smtClean="0">
                          <a:solidFill>
                            <a:schemeClr val="tx1"/>
                          </a:solidFill>
                          <a:latin typeface="Arial Narrow" panose="020B0606020202030204" pitchFamily="34" charset="0"/>
                        </a:rPr>
                        <a:t>2 (two) Sunway</a:t>
                      </a:r>
                      <a:r>
                        <a:rPr lang="en-ZA" sz="1400" baseline="0" dirty="0" smtClean="0">
                          <a:solidFill>
                            <a:schemeClr val="tx1"/>
                          </a:solidFill>
                          <a:latin typeface="Arial Narrow" panose="020B0606020202030204" pitchFamily="34" charset="0"/>
                        </a:rPr>
                        <a:t> Properties</a:t>
                      </a:r>
                      <a:endParaRPr lang="en-ZA" sz="1400"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r>
                        <a:rPr lang="en-ZA" sz="1400" dirty="0" smtClean="0">
                          <a:solidFill>
                            <a:schemeClr val="tx1"/>
                          </a:solidFill>
                          <a:latin typeface="Arial Narrow" panose="020B0606020202030204" pitchFamily="34" charset="0"/>
                        </a:rPr>
                        <a:t>59.7492</a:t>
                      </a:r>
                      <a:endParaRPr lang="en-ZA" sz="1400"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ZA" sz="1400" dirty="0" smtClean="0">
                          <a:solidFill>
                            <a:schemeClr val="tx1"/>
                          </a:solidFill>
                          <a:latin typeface="Arial Narrow" panose="020B0606020202030204" pitchFamily="34" charset="0"/>
                        </a:rPr>
                        <a:t>Acquired</a:t>
                      </a:r>
                      <a:endParaRPr lang="en-ZA" sz="1400"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r>
                        <a:rPr lang="en-ZA" sz="1400" dirty="0" smtClean="0">
                          <a:solidFill>
                            <a:schemeClr val="tx1"/>
                          </a:solidFill>
                          <a:latin typeface="Arial Narrow" panose="020B0606020202030204" pitchFamily="34" charset="0"/>
                        </a:rPr>
                        <a:t>Integrated H.S</a:t>
                      </a:r>
                      <a:endParaRPr lang="en-ZA" sz="1400"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532051">
                <a:tc vMerge="1">
                  <a:txBody>
                    <a:bodyPr/>
                    <a:lstStyle/>
                    <a:p>
                      <a:endParaRPr lang="en-ZA" sz="1200" b="1" dirty="0">
                        <a:solidFill>
                          <a:srgbClr val="C00000"/>
                        </a:solidFill>
                      </a:endParaRPr>
                    </a:p>
                  </a:txBody>
                  <a:tcPr vert="vert27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r>
                        <a:rPr lang="en-ZA" sz="1400" b="1" dirty="0" smtClean="0">
                          <a:solidFill>
                            <a:schemeClr val="tx1"/>
                          </a:solidFill>
                          <a:latin typeface="Arial Narrow" panose="020B0606020202030204" pitchFamily="34" charset="0"/>
                        </a:rPr>
                        <a:t>CITY OF MATLOSANA LM</a:t>
                      </a:r>
                      <a:endParaRPr lang="en-ZA" sz="1400" b="1"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r>
                        <a:rPr lang="en-ZA" sz="1400" dirty="0" smtClean="0">
                          <a:solidFill>
                            <a:schemeClr val="tx1"/>
                          </a:solidFill>
                          <a:latin typeface="Arial Narrow" panose="020B0606020202030204" pitchFamily="34" charset="0"/>
                        </a:rPr>
                        <a:t>Orkney</a:t>
                      </a:r>
                      <a:r>
                        <a:rPr lang="en-ZA" sz="1400" baseline="0" dirty="0" smtClean="0">
                          <a:solidFill>
                            <a:schemeClr val="tx1"/>
                          </a:solidFill>
                          <a:latin typeface="Arial Narrow" panose="020B0606020202030204" pitchFamily="34" charset="0"/>
                        </a:rPr>
                        <a:t> Properties</a:t>
                      </a:r>
                      <a:endParaRPr lang="en-ZA" sz="1400"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r>
                        <a:rPr lang="en-ZA" sz="1400" dirty="0" smtClean="0">
                          <a:solidFill>
                            <a:schemeClr val="tx1"/>
                          </a:solidFill>
                          <a:latin typeface="Arial Narrow" panose="020B0606020202030204" pitchFamily="34" charset="0"/>
                        </a:rPr>
                        <a:t>8.0335</a:t>
                      </a:r>
                      <a:endParaRPr lang="en-ZA" sz="1400"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ZA" sz="1400" dirty="0" smtClean="0">
                          <a:solidFill>
                            <a:schemeClr val="tx1"/>
                          </a:solidFill>
                          <a:latin typeface="Arial Narrow" panose="020B0606020202030204" pitchFamily="34" charset="0"/>
                        </a:rPr>
                        <a:t>Acquired</a:t>
                      </a:r>
                      <a:endParaRPr lang="en-ZA" sz="1400"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40000"/>
                      </a:srgbClr>
                    </a:solidFill>
                  </a:tcPr>
                </a:tc>
                <a:tc>
                  <a:txBody>
                    <a:bodyPr/>
                    <a:lstStyle/>
                    <a:p>
                      <a:r>
                        <a:rPr lang="en-ZA" sz="1400" dirty="0" smtClean="0">
                          <a:solidFill>
                            <a:schemeClr val="tx1"/>
                          </a:solidFill>
                          <a:latin typeface="Arial Narrow" panose="020B0606020202030204" pitchFamily="34" charset="0"/>
                        </a:rPr>
                        <a:t>Integrated H.S</a:t>
                      </a:r>
                      <a:endParaRPr lang="en-ZA" sz="1400"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471926">
                <a:tc vMerge="1">
                  <a:txBody>
                    <a:bodyPr/>
                    <a:lstStyle/>
                    <a:p>
                      <a:endParaRPr lang="en-ZA" sz="1200" b="1" dirty="0">
                        <a:solidFill>
                          <a:srgbClr val="C00000"/>
                        </a:solidFill>
                      </a:endParaRPr>
                    </a:p>
                  </a:txBody>
                  <a:tcPr vert="vert270"/>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l"/>
                      <a:r>
                        <a:rPr lang="en-ZA" sz="1400" b="1" dirty="0" smtClean="0">
                          <a:solidFill>
                            <a:schemeClr val="tx1"/>
                          </a:solidFill>
                          <a:latin typeface="Arial Narrow" panose="020B0606020202030204" pitchFamily="34" charset="0"/>
                        </a:rPr>
                        <a:t>TOTAL</a:t>
                      </a:r>
                      <a:r>
                        <a:rPr lang="en-ZA" sz="1400" b="1" baseline="0" dirty="0" smtClean="0">
                          <a:solidFill>
                            <a:schemeClr val="tx1"/>
                          </a:solidFill>
                          <a:latin typeface="Arial Narrow" panose="020B0606020202030204" pitchFamily="34" charset="0"/>
                        </a:rPr>
                        <a:t> </a:t>
                      </a:r>
                      <a:endParaRPr lang="en-ZA" sz="1400" b="1" dirty="0">
                        <a:solidFill>
                          <a:schemeClr val="tx1"/>
                        </a:solidFill>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pPr algn="ctr"/>
                      <a:r>
                        <a:rPr lang="en-ZA" sz="1400" b="1" dirty="0" smtClean="0">
                          <a:solidFill>
                            <a:schemeClr val="tx1"/>
                          </a:solidFill>
                          <a:latin typeface="Arial Narrow" panose="020B0606020202030204" pitchFamily="34" charset="0"/>
                        </a:rPr>
                        <a:t>37 PROPERTIES</a:t>
                      </a:r>
                      <a:endParaRPr lang="en-ZA" sz="1400" b="1"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r"/>
                      <a:r>
                        <a:rPr lang="en-ZA" sz="1400" b="1" dirty="0" smtClean="0">
                          <a:solidFill>
                            <a:schemeClr val="tx1"/>
                          </a:solidFill>
                          <a:latin typeface="Arial Narrow" panose="020B0606020202030204" pitchFamily="34" charset="0"/>
                        </a:rPr>
                        <a:t>845.2156</a:t>
                      </a:r>
                      <a:endParaRPr lang="en-ZA" sz="1400" b="1" dirty="0">
                        <a:solidFill>
                          <a:schemeClr val="tx1"/>
                        </a:solidFill>
                        <a:latin typeface="Arial Narrow" panose="020B060602020203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ZA"/>
                    </a:p>
                  </a:txBody>
                  <a:tcP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ZA" dirty="0"/>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r>
            </a:tbl>
          </a:graphicData>
        </a:graphic>
      </p:graphicFrame>
      <p:sp>
        <p:nvSpPr>
          <p:cNvPr id="6" name="Title 2"/>
          <p:cNvSpPr txBox="1">
            <a:spLocks/>
          </p:cNvSpPr>
          <p:nvPr/>
        </p:nvSpPr>
        <p:spPr>
          <a:xfrm>
            <a:off x="936105" y="1030363"/>
            <a:ext cx="8207895"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latin typeface="Arial Narrow" panose="020B0606020202030204" pitchFamily="34" charset="0"/>
              </a:rPr>
              <a:t>Delivery outcome 1: Land Assembly</a:t>
            </a:r>
            <a:endParaRPr lang="en-ZA" sz="2800" b="1" dirty="0">
              <a:latin typeface="Arial Narrow" panose="020B0606020202030204" pitchFamily="34" charset="0"/>
            </a:endParaRPr>
          </a:p>
        </p:txBody>
      </p:sp>
      <p:sp>
        <p:nvSpPr>
          <p:cNvPr id="7" name="Title 2"/>
          <p:cNvSpPr txBox="1">
            <a:spLocks/>
          </p:cNvSpPr>
          <p:nvPr/>
        </p:nvSpPr>
        <p:spPr>
          <a:xfrm>
            <a:off x="149718" y="1354758"/>
            <a:ext cx="90010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latin typeface="Arial Narrow" panose="020B0606020202030204" pitchFamily="34" charset="0"/>
              </a:rPr>
              <a:t>North West</a:t>
            </a:r>
            <a:endParaRPr lang="en-ZA" sz="2800" b="1" dirty="0">
              <a:latin typeface="Arial Narrow" panose="020B0606020202030204" pitchFamily="34" charset="0"/>
            </a:endParaRPr>
          </a:p>
        </p:txBody>
      </p:sp>
    </p:spTree>
    <p:extLst>
      <p:ext uri="{BB962C8B-B14F-4D97-AF65-F5344CB8AC3E}">
        <p14:creationId xmlns:p14="http://schemas.microsoft.com/office/powerpoint/2010/main" val="380151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296430441"/>
              </p:ext>
            </p:extLst>
          </p:nvPr>
        </p:nvGraphicFramePr>
        <p:xfrm>
          <a:off x="936105" y="1844824"/>
          <a:ext cx="766834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p:cNvSpPr txBox="1">
            <a:spLocks/>
          </p:cNvSpPr>
          <p:nvPr/>
        </p:nvSpPr>
        <p:spPr>
          <a:xfrm>
            <a:off x="1080121" y="1210742"/>
            <a:ext cx="7740351"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latin typeface="Arial Narrow" panose="020B0606020202030204" pitchFamily="34" charset="0"/>
              </a:rPr>
              <a:t>Delivery outcome 2: NUSP &amp; catalytic programme </a:t>
            </a:r>
            <a:endParaRPr lang="en-ZA" sz="2800" b="1" dirty="0">
              <a:latin typeface="Arial Narrow" panose="020B0606020202030204" pitchFamily="34" charset="0"/>
            </a:endParaRPr>
          </a:p>
        </p:txBody>
      </p:sp>
    </p:spTree>
    <p:extLst>
      <p:ext uri="{BB962C8B-B14F-4D97-AF65-F5344CB8AC3E}">
        <p14:creationId xmlns:p14="http://schemas.microsoft.com/office/powerpoint/2010/main" val="2446740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80519319"/>
              </p:ext>
            </p:extLst>
          </p:nvPr>
        </p:nvGraphicFramePr>
        <p:xfrm>
          <a:off x="1187624" y="2420888"/>
          <a:ext cx="6984776" cy="43204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a:xfrm>
            <a:off x="432049" y="1498774"/>
            <a:ext cx="8604447"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3200" b="1" dirty="0" smtClean="0">
                <a:latin typeface="Arial Narrow" panose="020B0606020202030204" pitchFamily="34" charset="0"/>
              </a:rPr>
              <a:t>MINING TOWNS PROGRAMME IMPLEMENTATION </a:t>
            </a:r>
            <a:endParaRPr lang="en-ZA" sz="3200" b="1" dirty="0">
              <a:latin typeface="Arial Narrow" panose="020B0606020202030204" pitchFamily="34" charset="0"/>
            </a:endParaRPr>
          </a:p>
        </p:txBody>
      </p:sp>
    </p:spTree>
    <p:extLst>
      <p:ext uri="{BB962C8B-B14F-4D97-AF65-F5344CB8AC3E}">
        <p14:creationId xmlns:p14="http://schemas.microsoft.com/office/powerpoint/2010/main" val="419542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532643956"/>
              </p:ext>
            </p:extLst>
          </p:nvPr>
        </p:nvGraphicFramePr>
        <p:xfrm>
          <a:off x="176173" y="824803"/>
          <a:ext cx="8784979" cy="3360042"/>
        </p:xfrm>
        <a:graphic>
          <a:graphicData uri="http://schemas.openxmlformats.org/drawingml/2006/table">
            <a:tbl>
              <a:tblPr firstRow="1" bandRow="1">
                <a:tableStyleId>{3C2FFA5D-87B4-456A-9821-1D502468CF0F}</a:tableStyleId>
              </a:tblPr>
              <a:tblGrid>
                <a:gridCol w="1254997"/>
                <a:gridCol w="1254997"/>
                <a:gridCol w="1093745"/>
                <a:gridCol w="1152128"/>
                <a:gridCol w="1296144"/>
                <a:gridCol w="1152128"/>
                <a:gridCol w="1580840"/>
              </a:tblGrid>
              <a:tr h="700327">
                <a:tc>
                  <a:txBody>
                    <a:bodyPr/>
                    <a:lstStyle/>
                    <a:p>
                      <a:pPr>
                        <a:lnSpc>
                          <a:spcPct val="115000"/>
                        </a:lnSpc>
                        <a:spcAft>
                          <a:spcPts val="0"/>
                        </a:spcAft>
                      </a:pPr>
                      <a:r>
                        <a:rPr lang="en-ZA" sz="1400" dirty="0">
                          <a:effectLst/>
                        </a:rPr>
                        <a:t>Province </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rPr>
                        <a:t>NO. Municipalities</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a:effectLst/>
                        </a:rPr>
                        <a:t>NO. of Settlements</a:t>
                      </a:r>
                      <a:endParaRPr lang="en-ZA"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smtClean="0">
                          <a:effectLst/>
                        </a:rPr>
                        <a:t>Est.</a:t>
                      </a:r>
                      <a:r>
                        <a:rPr lang="en-ZA" sz="1400" baseline="0" dirty="0" smtClean="0">
                          <a:effectLst/>
                        </a:rPr>
                        <a:t> NO of </a:t>
                      </a:r>
                      <a:r>
                        <a:rPr lang="en-ZA" sz="1400" dirty="0" smtClean="0">
                          <a:effectLst/>
                        </a:rPr>
                        <a:t>Households</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rPr>
                        <a:t>Rapid Assessment &amp; Categorization</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a:effectLst/>
                        </a:rPr>
                        <a:t>Social Facilitation &amp; Enumeration</a:t>
                      </a:r>
                      <a:endParaRPr lang="en-ZA"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0"/>
                        </a:spcAft>
                      </a:pPr>
                      <a:r>
                        <a:rPr lang="en-ZA" sz="1400" dirty="0">
                          <a:effectLst/>
                        </a:rPr>
                        <a:t>Technical Upgrading </a:t>
                      </a:r>
                      <a:r>
                        <a:rPr lang="en-ZA" sz="1400" dirty="0" smtClean="0">
                          <a:effectLst/>
                        </a:rPr>
                        <a:t> &amp; Resettlement</a:t>
                      </a:r>
                      <a:r>
                        <a:rPr lang="en-ZA" sz="1400" baseline="0" dirty="0" smtClean="0">
                          <a:effectLst/>
                        </a:rPr>
                        <a:t> </a:t>
                      </a:r>
                      <a:r>
                        <a:rPr lang="en-ZA" sz="1400" dirty="0" smtClean="0">
                          <a:effectLst/>
                        </a:rPr>
                        <a:t>Plans</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4850">
                <a:tc>
                  <a:txBody>
                    <a:bodyPr/>
                    <a:lstStyle/>
                    <a:p>
                      <a:pPr>
                        <a:lnSpc>
                          <a:spcPct val="115000"/>
                        </a:lnSpc>
                        <a:spcAft>
                          <a:spcPts val="0"/>
                        </a:spcAft>
                      </a:pPr>
                      <a:r>
                        <a:rPr lang="en-ZA" sz="1400" dirty="0">
                          <a:effectLst/>
                        </a:rPr>
                        <a:t>Gauteng</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dirty="0">
                          <a:effectLst/>
                        </a:rPr>
                        <a:t>3</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dirty="0">
                          <a:effectLst/>
                        </a:rPr>
                        <a:t>116</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dirty="0">
                          <a:effectLst/>
                        </a:rPr>
                        <a:t>51027</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4850">
                <a:tc>
                  <a:txBody>
                    <a:bodyPr/>
                    <a:lstStyle/>
                    <a:p>
                      <a:pPr>
                        <a:lnSpc>
                          <a:spcPct val="115000"/>
                        </a:lnSpc>
                        <a:spcAft>
                          <a:spcPts val="0"/>
                        </a:spcAft>
                      </a:pPr>
                      <a:r>
                        <a:rPr lang="en-ZA" sz="1400">
                          <a:effectLst/>
                        </a:rPr>
                        <a:t>Free State</a:t>
                      </a:r>
                      <a:endParaRPr lang="en-ZA"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dirty="0">
                          <a:effectLst/>
                        </a:rPr>
                        <a:t>2</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dirty="0">
                          <a:effectLst/>
                        </a:rPr>
                        <a:t>26</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dirty="0">
                          <a:effectLst/>
                        </a:rPr>
                        <a:t>7157</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4850">
                <a:tc>
                  <a:txBody>
                    <a:bodyPr/>
                    <a:lstStyle/>
                    <a:p>
                      <a:pPr>
                        <a:lnSpc>
                          <a:spcPct val="115000"/>
                        </a:lnSpc>
                        <a:spcAft>
                          <a:spcPts val="0"/>
                        </a:spcAft>
                      </a:pPr>
                      <a:r>
                        <a:rPr lang="en-ZA" sz="1400" dirty="0">
                          <a:effectLst/>
                        </a:rPr>
                        <a:t>Limpopo</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a:effectLst/>
                        </a:rPr>
                        <a:t>4</a:t>
                      </a:r>
                      <a:endParaRPr lang="en-ZA"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dirty="0">
                          <a:effectLst/>
                        </a:rPr>
                        <a:t>19</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dirty="0">
                          <a:effectLst/>
                        </a:rPr>
                        <a:t>20742</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4850">
                <a:tc>
                  <a:txBody>
                    <a:bodyPr/>
                    <a:lstStyle/>
                    <a:p>
                      <a:pPr>
                        <a:lnSpc>
                          <a:spcPct val="115000"/>
                        </a:lnSpc>
                        <a:spcAft>
                          <a:spcPts val="0"/>
                        </a:spcAft>
                      </a:pPr>
                      <a:r>
                        <a:rPr lang="en-ZA" sz="1400">
                          <a:effectLst/>
                        </a:rPr>
                        <a:t>Mpumalanga</a:t>
                      </a:r>
                      <a:endParaRPr lang="en-ZA"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a:effectLst/>
                        </a:rPr>
                        <a:t>3</a:t>
                      </a:r>
                      <a:endParaRPr lang="en-ZA"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a:effectLst/>
                        </a:rPr>
                        <a:t>97</a:t>
                      </a:r>
                      <a:endParaRPr lang="en-ZA"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dirty="0">
                          <a:effectLst/>
                        </a:rPr>
                        <a:t>22399</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4850">
                <a:tc>
                  <a:txBody>
                    <a:bodyPr/>
                    <a:lstStyle/>
                    <a:p>
                      <a:pPr>
                        <a:lnSpc>
                          <a:spcPct val="115000"/>
                        </a:lnSpc>
                        <a:spcAft>
                          <a:spcPts val="0"/>
                        </a:spcAft>
                      </a:pPr>
                      <a:r>
                        <a:rPr lang="en-ZA" sz="1400">
                          <a:effectLst/>
                        </a:rPr>
                        <a:t>North West</a:t>
                      </a:r>
                      <a:endParaRPr lang="en-ZA"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a:effectLst/>
                        </a:rPr>
                        <a:t>5</a:t>
                      </a:r>
                      <a:endParaRPr lang="en-ZA"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a:effectLst/>
                        </a:rPr>
                        <a:t>72</a:t>
                      </a:r>
                      <a:endParaRPr lang="en-ZA"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dirty="0">
                          <a:effectLst/>
                        </a:rPr>
                        <a:t>87984</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4850">
                <a:tc>
                  <a:txBody>
                    <a:bodyPr/>
                    <a:lstStyle/>
                    <a:p>
                      <a:pPr>
                        <a:lnSpc>
                          <a:spcPct val="115000"/>
                        </a:lnSpc>
                        <a:spcAft>
                          <a:spcPts val="0"/>
                        </a:spcAft>
                      </a:pPr>
                      <a:r>
                        <a:rPr lang="en-ZA" sz="1400">
                          <a:effectLst/>
                        </a:rPr>
                        <a:t>Northern Cape</a:t>
                      </a:r>
                      <a:endParaRPr lang="en-ZA"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a:effectLst/>
                        </a:rPr>
                        <a:t>4</a:t>
                      </a:r>
                      <a:endParaRPr lang="en-ZA"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a:effectLst/>
                        </a:rPr>
                        <a:t>26</a:t>
                      </a:r>
                      <a:endParaRPr lang="en-ZA" sz="140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ZA" sz="1400" dirty="0">
                          <a:effectLst/>
                        </a:rPr>
                        <a:t>21444</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85750" indent="-285750" algn="ctr">
                        <a:buFont typeface="Wingdings" panose="05000000000000000000" pitchFamily="2" charset="2"/>
                        <a:buChar char="ü"/>
                      </a:pPr>
                      <a:r>
                        <a:rPr lang="en-ZA" dirty="0" smtClean="0"/>
                        <a:t>.</a:t>
                      </a:r>
                      <a:endParaRPr lang="en-ZA"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4850">
                <a:tc>
                  <a:txBody>
                    <a:bodyPr/>
                    <a:lstStyle/>
                    <a:p>
                      <a:pPr>
                        <a:lnSpc>
                          <a:spcPct val="115000"/>
                        </a:lnSpc>
                        <a:spcAft>
                          <a:spcPts val="0"/>
                        </a:spcAft>
                      </a:pPr>
                      <a:r>
                        <a:rPr lang="en-ZA" sz="1400" dirty="0">
                          <a:effectLst/>
                        </a:rPr>
                        <a:t>Total </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nSpc>
                          <a:spcPct val="115000"/>
                        </a:lnSpc>
                        <a:spcAft>
                          <a:spcPts val="0"/>
                        </a:spcAft>
                      </a:pPr>
                      <a:r>
                        <a:rPr lang="en-ZA" sz="1400" dirty="0">
                          <a:effectLst/>
                        </a:rPr>
                        <a:t> </a:t>
                      </a:r>
                      <a:r>
                        <a:rPr lang="en-ZA" sz="1400" dirty="0" smtClean="0">
                          <a:effectLst/>
                        </a:rPr>
                        <a:t>21</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nSpc>
                          <a:spcPct val="115000"/>
                        </a:lnSpc>
                        <a:spcAft>
                          <a:spcPts val="0"/>
                        </a:spcAft>
                      </a:pPr>
                      <a:r>
                        <a:rPr lang="en-ZA" sz="1400" dirty="0">
                          <a:effectLst/>
                        </a:rPr>
                        <a:t> </a:t>
                      </a:r>
                      <a:r>
                        <a:rPr lang="en-ZA" sz="1400" dirty="0" smtClean="0">
                          <a:effectLst/>
                        </a:rPr>
                        <a:t>356</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nSpc>
                          <a:spcPct val="115000"/>
                        </a:lnSpc>
                        <a:spcAft>
                          <a:spcPts val="0"/>
                        </a:spcAft>
                      </a:pPr>
                      <a:r>
                        <a:rPr lang="en-ZA" sz="1400" dirty="0">
                          <a:effectLst/>
                        </a:rPr>
                        <a:t> </a:t>
                      </a:r>
                      <a:r>
                        <a:rPr lang="en-ZA" sz="1400" dirty="0" smtClean="0">
                          <a:effectLst/>
                        </a:rPr>
                        <a:t>210753</a:t>
                      </a: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nSpc>
                          <a:spcPct val="115000"/>
                        </a:lnSpc>
                        <a:spcAft>
                          <a:spcPts val="0"/>
                        </a:spcAft>
                      </a:pPr>
                      <a:endParaRPr lang="en-ZA" sz="1400" dirty="0">
                        <a:solidFill>
                          <a:schemeClr val="tx1"/>
                        </a:solidFill>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nSpc>
                          <a:spcPct val="115000"/>
                        </a:lnSpc>
                        <a:spcAft>
                          <a:spcPts val="0"/>
                        </a:spcAft>
                      </a:pP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c>
                  <a:txBody>
                    <a:bodyPr/>
                    <a:lstStyle/>
                    <a:p>
                      <a:pPr>
                        <a:lnSpc>
                          <a:spcPct val="115000"/>
                        </a:lnSpc>
                        <a:spcAft>
                          <a:spcPts val="0"/>
                        </a:spcAft>
                      </a:pPr>
                      <a:endParaRPr lang="en-ZA" sz="14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40000"/>
                      </a:schemeClr>
                    </a:solidFill>
                  </a:tcPr>
                </a:tc>
              </a:tr>
            </a:tbl>
          </a:graphicData>
        </a:graphic>
      </p:graphicFrame>
      <p:sp>
        <p:nvSpPr>
          <p:cNvPr id="4" name="TextBox 3"/>
          <p:cNvSpPr txBox="1"/>
          <p:nvPr/>
        </p:nvSpPr>
        <p:spPr>
          <a:xfrm>
            <a:off x="157808" y="4293096"/>
            <a:ext cx="8784976" cy="2492990"/>
          </a:xfrm>
          <a:prstGeom prst="rect">
            <a:avLst/>
          </a:prstGeom>
          <a:solidFill>
            <a:schemeClr val="bg2">
              <a:lumMod val="75000"/>
            </a:schemeClr>
          </a:solidFill>
          <a:ln w="28575">
            <a:solidFill>
              <a:schemeClr val="bg2">
                <a:lumMod val="90000"/>
              </a:schemeClr>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ZA" sz="1200" b="1" i="1" u="sng" dirty="0" smtClean="0">
                <a:solidFill>
                  <a:schemeClr val="tx1">
                    <a:lumMod val="75000"/>
                    <a:lumOff val="25000"/>
                  </a:schemeClr>
                </a:solidFill>
              </a:rPr>
              <a:t>Rapid Assessment</a:t>
            </a:r>
            <a:r>
              <a:rPr lang="en-ZA" sz="1200" b="1" dirty="0" smtClean="0">
                <a:solidFill>
                  <a:schemeClr val="tx1">
                    <a:lumMod val="75000"/>
                    <a:lumOff val="25000"/>
                  </a:schemeClr>
                </a:solidFill>
              </a:rPr>
              <a:t>: a report providing an </a:t>
            </a:r>
            <a:r>
              <a:rPr lang="en-ZA" sz="1200" b="1" dirty="0">
                <a:solidFill>
                  <a:schemeClr val="tx1">
                    <a:lumMod val="75000"/>
                    <a:lumOff val="25000"/>
                  </a:schemeClr>
                </a:solidFill>
              </a:rPr>
              <a:t>overview of the scale and nature of informal settlement </a:t>
            </a:r>
            <a:r>
              <a:rPr lang="en-ZA" sz="1200" b="1" dirty="0" smtClean="0">
                <a:solidFill>
                  <a:schemeClr val="tx1">
                    <a:lumMod val="75000"/>
                    <a:lumOff val="25000"/>
                  </a:schemeClr>
                </a:solidFill>
              </a:rPr>
              <a:t>with a focus on </a:t>
            </a:r>
            <a:r>
              <a:rPr lang="en-US" sz="1200" b="1" dirty="0">
                <a:solidFill>
                  <a:schemeClr val="tx1">
                    <a:lumMod val="75000"/>
                    <a:lumOff val="25000"/>
                  </a:schemeClr>
                </a:solidFill>
              </a:rPr>
              <a:t>technical constraints and </a:t>
            </a:r>
            <a:r>
              <a:rPr lang="en-US" sz="1200" b="1" dirty="0" smtClean="0">
                <a:solidFill>
                  <a:schemeClr val="tx1">
                    <a:lumMod val="75000"/>
                    <a:lumOff val="25000"/>
                  </a:schemeClr>
                </a:solidFill>
              </a:rPr>
              <a:t>developable </a:t>
            </a:r>
            <a:r>
              <a:rPr lang="en-US" sz="1200" b="1" dirty="0">
                <a:solidFill>
                  <a:schemeClr val="tx1">
                    <a:lumMod val="75000"/>
                    <a:lumOff val="25000"/>
                  </a:schemeClr>
                </a:solidFill>
              </a:rPr>
              <a:t>potential so as to </a:t>
            </a:r>
            <a:r>
              <a:rPr lang="en-US" sz="1200" b="1" dirty="0" smtClean="0">
                <a:solidFill>
                  <a:schemeClr val="tx1">
                    <a:lumMod val="75000"/>
                    <a:lumOff val="25000"/>
                  </a:schemeClr>
                </a:solidFill>
              </a:rPr>
              <a:t>enable </a:t>
            </a:r>
            <a:r>
              <a:rPr lang="en-US" sz="1200" b="1" dirty="0">
                <a:solidFill>
                  <a:schemeClr val="tx1">
                    <a:lumMod val="75000"/>
                    <a:lumOff val="25000"/>
                  </a:schemeClr>
                </a:solidFill>
              </a:rPr>
              <a:t>more rational and reliable decisions on infrastructure, tenure and housing responses</a:t>
            </a:r>
            <a:r>
              <a:rPr lang="en-US" sz="1200" b="1" dirty="0" smtClean="0">
                <a:solidFill>
                  <a:schemeClr val="tx1">
                    <a:lumMod val="75000"/>
                    <a:lumOff val="25000"/>
                  </a:schemeClr>
                </a:solidFill>
              </a:rPr>
              <a:t>.</a:t>
            </a:r>
          </a:p>
          <a:p>
            <a:endParaRPr lang="en-US" sz="1200" b="1" dirty="0" smtClean="0">
              <a:solidFill>
                <a:schemeClr val="tx1">
                  <a:lumMod val="75000"/>
                  <a:lumOff val="25000"/>
                </a:schemeClr>
              </a:solidFill>
            </a:endParaRPr>
          </a:p>
          <a:p>
            <a:r>
              <a:rPr lang="en-ZA" sz="1200" b="1" i="1" u="sng" dirty="0" smtClean="0">
                <a:solidFill>
                  <a:schemeClr val="tx1">
                    <a:lumMod val="75000"/>
                    <a:lumOff val="25000"/>
                  </a:schemeClr>
                </a:solidFill>
              </a:rPr>
              <a:t>Social Facilitation &amp; Enumeration</a:t>
            </a:r>
            <a:r>
              <a:rPr lang="en-ZA" sz="1200" b="1" dirty="0" smtClean="0">
                <a:solidFill>
                  <a:schemeClr val="tx1">
                    <a:lumMod val="75000"/>
                    <a:lumOff val="25000"/>
                  </a:schemeClr>
                </a:solidFill>
              </a:rPr>
              <a:t>: a report providing </a:t>
            </a:r>
            <a:r>
              <a:rPr lang="en-ZA" sz="1200" b="1" dirty="0">
                <a:solidFill>
                  <a:schemeClr val="tx1">
                    <a:lumMod val="75000"/>
                    <a:lumOff val="25000"/>
                  </a:schemeClr>
                </a:solidFill>
              </a:rPr>
              <a:t>the status quo and situation for each informal settlement in different Municipalities which will guide the process of developing  effective upgrading plans taking into consideration current conditions of each settlement as well as promoting integration and sustainability in those settlements.</a:t>
            </a:r>
            <a:r>
              <a:rPr lang="en-ZA" sz="1200" b="1" dirty="0" smtClean="0">
                <a:solidFill>
                  <a:schemeClr val="tx1">
                    <a:lumMod val="75000"/>
                    <a:lumOff val="25000"/>
                  </a:schemeClr>
                </a:solidFill>
              </a:rPr>
              <a:t> </a:t>
            </a:r>
          </a:p>
          <a:p>
            <a:endParaRPr lang="en-ZA" sz="1200" b="1" dirty="0" smtClean="0">
              <a:solidFill>
                <a:schemeClr val="tx1">
                  <a:lumMod val="75000"/>
                  <a:lumOff val="25000"/>
                </a:schemeClr>
              </a:solidFill>
            </a:endParaRPr>
          </a:p>
          <a:p>
            <a:r>
              <a:rPr lang="en-ZA" sz="1200" b="1" i="1" u="sng" dirty="0" smtClean="0">
                <a:solidFill>
                  <a:schemeClr val="tx1">
                    <a:lumMod val="75000"/>
                    <a:lumOff val="25000"/>
                  </a:schemeClr>
                </a:solidFill>
              </a:rPr>
              <a:t>Technical Upgrading</a:t>
            </a:r>
            <a:r>
              <a:rPr lang="en-ZA" sz="1200" b="1" dirty="0" smtClean="0">
                <a:solidFill>
                  <a:schemeClr val="tx1">
                    <a:lumMod val="75000"/>
                    <a:lumOff val="25000"/>
                  </a:schemeClr>
                </a:solidFill>
              </a:rPr>
              <a:t>: the plans provide </a:t>
            </a:r>
            <a:r>
              <a:rPr lang="en-ZA" sz="1200" b="1" dirty="0">
                <a:solidFill>
                  <a:schemeClr val="tx1">
                    <a:lumMod val="75000"/>
                    <a:lumOff val="25000"/>
                  </a:schemeClr>
                </a:solidFill>
              </a:rPr>
              <a:t>different servicing options for the identified informal settlements so as to come up with the most </a:t>
            </a:r>
            <a:r>
              <a:rPr lang="en-ZA" sz="1200" b="1" dirty="0" smtClean="0">
                <a:solidFill>
                  <a:schemeClr val="tx1">
                    <a:lumMod val="75000"/>
                    <a:lumOff val="25000"/>
                  </a:schemeClr>
                </a:solidFill>
              </a:rPr>
              <a:t>suitable development </a:t>
            </a:r>
            <a:r>
              <a:rPr lang="en-ZA" sz="1200" b="1" dirty="0">
                <a:solidFill>
                  <a:schemeClr val="tx1">
                    <a:lumMod val="75000"/>
                    <a:lumOff val="25000"/>
                  </a:schemeClr>
                </a:solidFill>
              </a:rPr>
              <a:t>options for each </a:t>
            </a:r>
            <a:r>
              <a:rPr lang="en-ZA" sz="1200" b="1" dirty="0" smtClean="0">
                <a:solidFill>
                  <a:schemeClr val="tx1">
                    <a:lumMod val="75000"/>
                    <a:lumOff val="25000"/>
                  </a:schemeClr>
                </a:solidFill>
              </a:rPr>
              <a:t>settlement.</a:t>
            </a:r>
          </a:p>
          <a:p>
            <a:endParaRPr lang="en-ZA" sz="1200" b="1" dirty="0" smtClean="0">
              <a:solidFill>
                <a:schemeClr val="tx1">
                  <a:lumMod val="75000"/>
                  <a:lumOff val="25000"/>
                </a:schemeClr>
              </a:solidFill>
            </a:endParaRPr>
          </a:p>
          <a:p>
            <a:r>
              <a:rPr lang="en-ZA" sz="1200" b="1" i="1" u="sng" dirty="0" smtClean="0">
                <a:solidFill>
                  <a:schemeClr val="tx1">
                    <a:lumMod val="75000"/>
                    <a:lumOff val="25000"/>
                  </a:schemeClr>
                </a:solidFill>
              </a:rPr>
              <a:t>Resettlement Strategy</a:t>
            </a:r>
            <a:r>
              <a:rPr lang="en-ZA" sz="1200" b="1" dirty="0" smtClean="0">
                <a:solidFill>
                  <a:schemeClr val="tx1">
                    <a:lumMod val="75000"/>
                    <a:lumOff val="25000"/>
                  </a:schemeClr>
                </a:solidFill>
              </a:rPr>
              <a:t>: the strategy is a guideline </a:t>
            </a:r>
            <a:r>
              <a:rPr lang="en-ZA" sz="1200" b="1" dirty="0">
                <a:solidFill>
                  <a:schemeClr val="tx1">
                    <a:lumMod val="75000"/>
                    <a:lumOff val="25000"/>
                  </a:schemeClr>
                </a:solidFill>
              </a:rPr>
              <a:t>tool or plan for the municipality to deal with the exploring resettlement options for informal settlements within the municipality and promoting in-situ upgrading and relocations as a last resort.</a:t>
            </a:r>
            <a:endParaRPr lang="en-ZA" sz="1200" b="1" dirty="0" smtClean="0">
              <a:solidFill>
                <a:schemeClr val="tx1">
                  <a:lumMod val="75000"/>
                  <a:lumOff val="25000"/>
                </a:schemeClr>
              </a:solidFill>
            </a:endParaRPr>
          </a:p>
          <a:p>
            <a:endParaRPr lang="en-ZA" sz="1200" b="1" dirty="0">
              <a:solidFill>
                <a:schemeClr val="bg1"/>
              </a:solidFill>
            </a:endParaRPr>
          </a:p>
        </p:txBody>
      </p:sp>
      <p:sp>
        <p:nvSpPr>
          <p:cNvPr id="5" name="Title 2"/>
          <p:cNvSpPr txBox="1">
            <a:spLocks/>
          </p:cNvSpPr>
          <p:nvPr/>
        </p:nvSpPr>
        <p:spPr>
          <a:xfrm>
            <a:off x="248072" y="133752"/>
            <a:ext cx="8604447"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latin typeface="Arial Narrow" panose="020B0606020202030204" pitchFamily="34" charset="0"/>
              </a:rPr>
              <a:t>Delivery outcome 2: NUSP &amp; catalytic programme </a:t>
            </a:r>
            <a:endParaRPr lang="en-ZA" sz="2800" b="1" dirty="0">
              <a:latin typeface="Arial Narrow" panose="020B0606020202030204" pitchFamily="34" charset="0"/>
            </a:endParaRPr>
          </a:p>
        </p:txBody>
      </p:sp>
    </p:spTree>
    <p:extLst>
      <p:ext uri="{BB962C8B-B14F-4D97-AF65-F5344CB8AC3E}">
        <p14:creationId xmlns:p14="http://schemas.microsoft.com/office/powerpoint/2010/main" val="1007343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01166932"/>
              </p:ext>
            </p:extLst>
          </p:nvPr>
        </p:nvGraphicFramePr>
        <p:xfrm>
          <a:off x="480812" y="2060848"/>
          <a:ext cx="819564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p:cNvSpPr txBox="1">
            <a:spLocks/>
          </p:cNvSpPr>
          <p:nvPr/>
        </p:nvSpPr>
        <p:spPr>
          <a:xfrm>
            <a:off x="749875" y="1138734"/>
            <a:ext cx="7884367"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latin typeface="Arial Narrow" panose="020B0606020202030204" pitchFamily="34" charset="0"/>
              </a:rPr>
              <a:t>Delivery outcome 3: Infrastructure &amp; capacity support  </a:t>
            </a:r>
            <a:endParaRPr lang="en-ZA" sz="2800" b="1" dirty="0">
              <a:latin typeface="Arial Narrow" panose="020B0606020202030204" pitchFamily="34" charset="0"/>
            </a:endParaRPr>
          </a:p>
        </p:txBody>
      </p:sp>
      <p:sp>
        <p:nvSpPr>
          <p:cNvPr id="6" name="Title 2"/>
          <p:cNvSpPr txBox="1">
            <a:spLocks/>
          </p:cNvSpPr>
          <p:nvPr/>
        </p:nvSpPr>
        <p:spPr>
          <a:xfrm>
            <a:off x="-36512" y="1570782"/>
            <a:ext cx="90010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latin typeface="Arial Narrow" panose="020B0606020202030204" pitchFamily="34" charset="0"/>
              </a:rPr>
              <a:t>Limpopo</a:t>
            </a:r>
            <a:endParaRPr lang="en-ZA" sz="2800" b="1" dirty="0">
              <a:latin typeface="Arial Narrow" panose="020B0606020202030204" pitchFamily="34" charset="0"/>
            </a:endParaRPr>
          </a:p>
        </p:txBody>
      </p:sp>
    </p:spTree>
    <p:extLst>
      <p:ext uri="{BB962C8B-B14F-4D97-AF65-F5344CB8AC3E}">
        <p14:creationId xmlns:p14="http://schemas.microsoft.com/office/powerpoint/2010/main" val="1102350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771244608"/>
              </p:ext>
            </p:extLst>
          </p:nvPr>
        </p:nvGraphicFramePr>
        <p:xfrm>
          <a:off x="422853" y="1263579"/>
          <a:ext cx="8181595" cy="5112028"/>
        </p:xfrm>
        <a:graphic>
          <a:graphicData uri="http://schemas.openxmlformats.org/drawingml/2006/table">
            <a:tbl>
              <a:tblPr firstRow="1" bandRow="1"/>
              <a:tblGrid>
                <a:gridCol w="944527"/>
                <a:gridCol w="1332412"/>
                <a:gridCol w="1687286"/>
                <a:gridCol w="1175333"/>
                <a:gridCol w="1313607"/>
                <a:gridCol w="1728430"/>
              </a:tblGrid>
              <a:tr h="410489">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1200" dirty="0" smtClean="0">
                          <a:latin typeface="Arial Narrow" panose="020B0606020202030204" pitchFamily="34" charset="0"/>
                        </a:rPr>
                        <a:t>PROVINCE</a:t>
                      </a:r>
                      <a:endParaRPr lang="en-ZA" sz="1200" dirty="0">
                        <a:latin typeface="Arial Narrow" panose="020B060602020203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lvl1pPr marL="0" algn="l" defTabSz="457200" rtl="0" eaLnBrk="1" latinLnBrk="0" hangingPunct="1">
                        <a:defRPr sz="1800" b="1" kern="1200">
                          <a:solidFill>
                            <a:schemeClr val="lt1"/>
                          </a:solidFill>
                          <a:latin typeface="Calibri"/>
                        </a:defRPr>
                      </a:lvl1pPr>
                      <a:lvl2pPr marL="457200" algn="l" defTabSz="457200" rtl="0" eaLnBrk="1" latinLnBrk="0" hangingPunct="1">
                        <a:defRPr sz="1800" b="1" kern="1200">
                          <a:solidFill>
                            <a:schemeClr val="lt1"/>
                          </a:solidFill>
                          <a:latin typeface="Calibri"/>
                        </a:defRPr>
                      </a:lvl2pPr>
                      <a:lvl3pPr marL="914400" algn="l" defTabSz="457200" rtl="0" eaLnBrk="1" latinLnBrk="0" hangingPunct="1">
                        <a:defRPr sz="1800" b="1" kern="1200">
                          <a:solidFill>
                            <a:schemeClr val="lt1"/>
                          </a:solidFill>
                          <a:latin typeface="Calibri"/>
                        </a:defRPr>
                      </a:lvl3pPr>
                      <a:lvl4pPr marL="1371600" algn="l" defTabSz="457200" rtl="0" eaLnBrk="1" latinLnBrk="0" hangingPunct="1">
                        <a:defRPr sz="1800" b="1" kern="1200">
                          <a:solidFill>
                            <a:schemeClr val="lt1"/>
                          </a:solidFill>
                          <a:latin typeface="Calibri"/>
                        </a:defRPr>
                      </a:lvl4pPr>
                      <a:lvl5pPr marL="1828800" algn="l" defTabSz="457200" rtl="0" eaLnBrk="1" latinLnBrk="0" hangingPunct="1">
                        <a:defRPr sz="1800" b="1" kern="1200">
                          <a:solidFill>
                            <a:schemeClr val="lt1"/>
                          </a:solidFill>
                          <a:latin typeface="Calibri"/>
                        </a:defRPr>
                      </a:lvl5pPr>
                      <a:lvl6pPr marL="2286000" algn="l" defTabSz="457200" rtl="0" eaLnBrk="1" latinLnBrk="0" hangingPunct="1">
                        <a:defRPr sz="1800" b="1" kern="1200">
                          <a:solidFill>
                            <a:schemeClr val="lt1"/>
                          </a:solidFill>
                          <a:latin typeface="Calibri"/>
                        </a:defRPr>
                      </a:lvl6pPr>
                      <a:lvl7pPr marL="2743200" algn="l" defTabSz="457200" rtl="0" eaLnBrk="1" latinLnBrk="0" hangingPunct="1">
                        <a:defRPr sz="1800" b="1" kern="1200">
                          <a:solidFill>
                            <a:schemeClr val="lt1"/>
                          </a:solidFill>
                          <a:latin typeface="Calibri"/>
                        </a:defRPr>
                      </a:lvl7pPr>
                      <a:lvl8pPr marL="3200400" algn="l" defTabSz="457200" rtl="0" eaLnBrk="1" latinLnBrk="0" hangingPunct="1">
                        <a:defRPr sz="1800" b="1" kern="1200">
                          <a:solidFill>
                            <a:schemeClr val="lt1"/>
                          </a:solidFill>
                          <a:latin typeface="Calibri"/>
                        </a:defRPr>
                      </a:lvl8pPr>
                      <a:lvl9pPr marL="3657600" algn="l" defTabSz="457200" rtl="0" eaLnBrk="1" latinLnBrk="0" hangingPunct="1">
                        <a:defRPr sz="1800" b="1" kern="1200">
                          <a:solidFill>
                            <a:schemeClr val="lt1"/>
                          </a:solidFill>
                          <a:latin typeface="Calibri"/>
                        </a:defRPr>
                      </a:lvl9pPr>
                    </a:lstStyle>
                    <a:p>
                      <a:pPr algn="ctr"/>
                      <a:r>
                        <a:rPr lang="en-ZA" sz="1200" dirty="0" smtClean="0">
                          <a:solidFill>
                            <a:schemeClr val="tx1"/>
                          </a:solidFill>
                          <a:latin typeface="Arial Narrow" panose="020B0606020202030204" pitchFamily="34" charset="0"/>
                          <a:cs typeface="Arial" panose="020B0604020202020204" pitchFamily="34" charset="0"/>
                        </a:rPr>
                        <a:t>MUNICIPALITY</a:t>
                      </a:r>
                      <a:endParaRPr lang="en-ZA" sz="1200" dirty="0">
                        <a:solidFill>
                          <a:schemeClr val="tx1"/>
                        </a:solidFill>
                        <a:latin typeface="Arial Narrow" panose="020B0606020202030204" pitchFamily="34" charset="0"/>
                        <a:cs typeface="Arial" panose="020B0604020202020204" pitchFamily="34" charset="0"/>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F81BD"/>
                    </a:solidFill>
                  </a:tcPr>
                </a:tc>
                <a:tc>
                  <a:txBody>
                    <a:bodyPr/>
                    <a:lstStyle/>
                    <a:p>
                      <a:pPr algn="ctr"/>
                      <a:r>
                        <a:rPr lang="en-ZA" sz="1200" b="1" dirty="0" smtClean="0">
                          <a:solidFill>
                            <a:schemeClr val="tx1"/>
                          </a:solidFill>
                          <a:latin typeface="Arial Narrow" panose="020B0606020202030204" pitchFamily="34" charset="0"/>
                          <a:cs typeface="Arial" panose="020B0604020202020204" pitchFamily="34" charset="0"/>
                        </a:rPr>
                        <a:t>PROJECT</a:t>
                      </a:r>
                      <a:r>
                        <a:rPr lang="en-ZA" sz="1200" b="1" baseline="0" dirty="0" smtClean="0">
                          <a:solidFill>
                            <a:schemeClr val="tx1"/>
                          </a:solidFill>
                          <a:latin typeface="Arial Narrow" panose="020B0606020202030204" pitchFamily="34" charset="0"/>
                          <a:cs typeface="Arial" panose="020B0604020202020204" pitchFamily="34" charset="0"/>
                        </a:rPr>
                        <a:t> NAME</a:t>
                      </a:r>
                      <a:endParaRPr lang="en-ZA" sz="1200" b="1" dirty="0">
                        <a:solidFill>
                          <a:schemeClr val="tx1"/>
                        </a:solidFill>
                        <a:latin typeface="Arial Narrow" panose="020B060602020203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ZA" sz="1200" b="1" dirty="0" smtClean="0">
                          <a:solidFill>
                            <a:schemeClr val="tx1"/>
                          </a:solidFill>
                          <a:latin typeface="Arial Narrow" panose="020B0606020202030204" pitchFamily="34" charset="0"/>
                          <a:cs typeface="Arial" panose="020B0604020202020204" pitchFamily="34" charset="0"/>
                        </a:rPr>
                        <a:t>PROGRAMME</a:t>
                      </a:r>
                      <a:endParaRPr lang="en-ZA" sz="1200" b="1" dirty="0">
                        <a:solidFill>
                          <a:schemeClr val="tx1"/>
                        </a:solidFill>
                        <a:latin typeface="Arial Narrow" panose="020B060602020203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ZA" sz="1200" b="1" dirty="0" smtClean="0">
                          <a:solidFill>
                            <a:schemeClr val="tx1"/>
                          </a:solidFill>
                          <a:latin typeface="Arial Narrow" panose="020B0606020202030204" pitchFamily="34" charset="0"/>
                          <a:cs typeface="Arial" panose="020B0604020202020204" pitchFamily="34" charset="0"/>
                        </a:rPr>
                        <a:t>PROJECT</a:t>
                      </a:r>
                      <a:r>
                        <a:rPr lang="en-ZA" sz="1200" b="1" baseline="0" dirty="0" smtClean="0">
                          <a:solidFill>
                            <a:schemeClr val="tx1"/>
                          </a:solidFill>
                          <a:latin typeface="Arial Narrow" panose="020B0606020202030204" pitchFamily="34" charset="0"/>
                          <a:cs typeface="Arial" panose="020B0604020202020204" pitchFamily="34" charset="0"/>
                        </a:rPr>
                        <a:t> SIZE</a:t>
                      </a:r>
                      <a:endParaRPr lang="en-ZA" sz="1200" b="1" dirty="0">
                        <a:solidFill>
                          <a:schemeClr val="tx1"/>
                        </a:solidFill>
                        <a:latin typeface="Arial Narrow" panose="020B060602020203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c>
                  <a:txBody>
                    <a:bodyPr/>
                    <a:lstStyle/>
                    <a:p>
                      <a:pPr algn="ctr"/>
                      <a:r>
                        <a:rPr lang="en-ZA" sz="1200" b="1" dirty="0" smtClean="0">
                          <a:solidFill>
                            <a:schemeClr val="tx1"/>
                          </a:solidFill>
                          <a:latin typeface="Arial Narrow" panose="020B0606020202030204" pitchFamily="34" charset="0"/>
                          <a:cs typeface="Arial" panose="020B0604020202020204" pitchFamily="34" charset="0"/>
                        </a:rPr>
                        <a:t>CURRENT STATUS</a:t>
                      </a:r>
                      <a:endParaRPr lang="en-ZA" sz="1200" b="1" dirty="0">
                        <a:solidFill>
                          <a:schemeClr val="tx1"/>
                        </a:solidFill>
                        <a:latin typeface="Arial Narrow" panose="020B060602020203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solidFill>
                  </a:tcPr>
                </a:tc>
              </a:tr>
              <a:tr h="266626">
                <a:tc rowSpan="10">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ZA" sz="1200" dirty="0" smtClean="0">
                        <a:solidFill>
                          <a:schemeClr val="tx1"/>
                        </a:solidFill>
                        <a:latin typeface="Arial Narrow" panose="020B0606020202030204" pitchFamily="34" charset="0"/>
                      </a:endParaRPr>
                    </a:p>
                    <a:p>
                      <a:pPr algn="ctr"/>
                      <a:r>
                        <a:rPr lang="en-ZA" sz="1200" b="1" dirty="0" smtClean="0">
                          <a:solidFill>
                            <a:schemeClr val="tx1"/>
                          </a:solidFill>
                          <a:latin typeface="Arial Narrow" panose="020B0606020202030204" pitchFamily="34" charset="0"/>
                        </a:rPr>
                        <a:t>                  Limpopo</a:t>
                      </a:r>
                      <a:endParaRPr lang="en-ZA" sz="1200" b="1" dirty="0">
                        <a:solidFill>
                          <a:schemeClr val="tx1"/>
                        </a:solidFill>
                        <a:latin typeface="Arial Narrow" panose="020B0606020202030204" pitchFamily="34" charset="0"/>
                      </a:endParaRPr>
                    </a:p>
                  </a:txBody>
                  <a:tcPr vert="vert27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rowSpan="10">
                  <a:txBody>
                    <a:bodyPr/>
                    <a:lstStyle>
                      <a:lvl1pPr marL="0" algn="l" defTabSz="457200" rtl="0" eaLnBrk="1" latinLnBrk="0" hangingPunct="1">
                        <a:defRPr sz="1800" kern="1200">
                          <a:solidFill>
                            <a:schemeClr val="dk1"/>
                          </a:solidFill>
                          <a:latin typeface="Calibri"/>
                        </a:defRPr>
                      </a:lvl1pPr>
                      <a:lvl2pPr marL="457200" algn="l" defTabSz="457200" rtl="0" eaLnBrk="1" latinLnBrk="0" hangingPunct="1">
                        <a:defRPr sz="1800" kern="1200">
                          <a:solidFill>
                            <a:schemeClr val="dk1"/>
                          </a:solidFill>
                          <a:latin typeface="Calibri"/>
                        </a:defRPr>
                      </a:lvl2pPr>
                      <a:lvl3pPr marL="914400" algn="l" defTabSz="457200" rtl="0" eaLnBrk="1" latinLnBrk="0" hangingPunct="1">
                        <a:defRPr sz="1800" kern="1200">
                          <a:solidFill>
                            <a:schemeClr val="dk1"/>
                          </a:solidFill>
                          <a:latin typeface="Calibri"/>
                        </a:defRPr>
                      </a:lvl3pPr>
                      <a:lvl4pPr marL="1371600" algn="l" defTabSz="457200" rtl="0" eaLnBrk="1" latinLnBrk="0" hangingPunct="1">
                        <a:defRPr sz="1800" kern="1200">
                          <a:solidFill>
                            <a:schemeClr val="dk1"/>
                          </a:solidFill>
                          <a:latin typeface="Calibri"/>
                        </a:defRPr>
                      </a:lvl4pPr>
                      <a:lvl5pPr marL="1828800" algn="l" defTabSz="457200" rtl="0" eaLnBrk="1" latinLnBrk="0" hangingPunct="1">
                        <a:defRPr sz="1800" kern="1200">
                          <a:solidFill>
                            <a:schemeClr val="dk1"/>
                          </a:solidFill>
                          <a:latin typeface="Calibri"/>
                        </a:defRPr>
                      </a:lvl5pPr>
                      <a:lvl6pPr marL="2286000" algn="l" defTabSz="457200" rtl="0" eaLnBrk="1" latinLnBrk="0" hangingPunct="1">
                        <a:defRPr sz="1800" kern="1200">
                          <a:solidFill>
                            <a:schemeClr val="dk1"/>
                          </a:solidFill>
                          <a:latin typeface="Calibri"/>
                        </a:defRPr>
                      </a:lvl6pPr>
                      <a:lvl7pPr marL="2743200" algn="l" defTabSz="457200" rtl="0" eaLnBrk="1" latinLnBrk="0" hangingPunct="1">
                        <a:defRPr sz="1800" kern="1200">
                          <a:solidFill>
                            <a:schemeClr val="dk1"/>
                          </a:solidFill>
                          <a:latin typeface="Calibri"/>
                        </a:defRPr>
                      </a:lvl7pPr>
                      <a:lvl8pPr marL="3200400" algn="l" defTabSz="457200" rtl="0" eaLnBrk="1" latinLnBrk="0" hangingPunct="1">
                        <a:defRPr sz="1800" kern="1200">
                          <a:solidFill>
                            <a:schemeClr val="dk1"/>
                          </a:solidFill>
                          <a:latin typeface="Calibri"/>
                        </a:defRPr>
                      </a:lvl8pPr>
                      <a:lvl9pPr marL="3657600" algn="l" defTabSz="457200" rtl="0" eaLnBrk="1" latinLnBrk="0" hangingPunct="1">
                        <a:defRPr sz="1800" kern="1200">
                          <a:solidFill>
                            <a:schemeClr val="dk1"/>
                          </a:solidFill>
                          <a:latin typeface="Calibri"/>
                        </a:defRPr>
                      </a:lvl9pPr>
                    </a:lstStyle>
                    <a:p>
                      <a:pPr algn="ctr"/>
                      <a:endParaRPr lang="en-ZA" sz="1200" b="1" dirty="0" smtClean="0">
                        <a:solidFill>
                          <a:schemeClr val="tx1"/>
                        </a:solidFill>
                        <a:latin typeface="Arial Narrow" panose="020B0606020202030204" pitchFamily="34" charset="0"/>
                        <a:cs typeface="Arial" panose="020B0604020202020204" pitchFamily="34" charset="0"/>
                      </a:endParaRPr>
                    </a:p>
                    <a:p>
                      <a:pPr algn="ctr"/>
                      <a:endParaRPr lang="en-ZA" sz="1200" b="1" dirty="0" smtClean="0">
                        <a:solidFill>
                          <a:schemeClr val="tx1"/>
                        </a:solidFill>
                        <a:latin typeface="Arial Narrow" panose="020B0606020202030204" pitchFamily="34" charset="0"/>
                        <a:cs typeface="Arial" panose="020B0604020202020204" pitchFamily="34" charset="0"/>
                      </a:endParaRPr>
                    </a:p>
                    <a:p>
                      <a:pPr algn="ctr"/>
                      <a:endParaRPr lang="en-ZA" sz="1200" b="1" dirty="0" smtClean="0">
                        <a:solidFill>
                          <a:schemeClr val="tx1"/>
                        </a:solidFill>
                        <a:latin typeface="Arial Narrow" panose="020B0606020202030204" pitchFamily="34" charset="0"/>
                        <a:cs typeface="Arial" panose="020B0604020202020204" pitchFamily="34" charset="0"/>
                      </a:endParaRPr>
                    </a:p>
                    <a:p>
                      <a:pPr algn="ctr"/>
                      <a:endParaRPr lang="en-ZA" sz="1200" b="1" dirty="0" smtClean="0">
                        <a:solidFill>
                          <a:schemeClr val="tx1"/>
                        </a:solidFill>
                        <a:latin typeface="Arial Narrow" panose="020B0606020202030204" pitchFamily="34" charset="0"/>
                        <a:cs typeface="Arial" panose="020B0604020202020204" pitchFamily="34" charset="0"/>
                      </a:endParaRPr>
                    </a:p>
                    <a:p>
                      <a:pPr algn="ctr"/>
                      <a:r>
                        <a:rPr lang="en-ZA" sz="1200" b="1" dirty="0" smtClean="0">
                          <a:solidFill>
                            <a:schemeClr val="tx1"/>
                          </a:solidFill>
                          <a:latin typeface="Arial Narrow" panose="020B0606020202030204" pitchFamily="34" charset="0"/>
                          <a:cs typeface="Arial" panose="020B0604020202020204" pitchFamily="34" charset="0"/>
                        </a:rPr>
                        <a:t>Lephalale</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l" fontAlgn="ctr"/>
                      <a:r>
                        <a:rPr lang="en-ZA" sz="1200" b="1" i="0" u="none" strike="noStrike" dirty="0" err="1">
                          <a:solidFill>
                            <a:schemeClr val="tx1"/>
                          </a:solidFill>
                          <a:effectLst/>
                          <a:latin typeface="Arial Narrow" panose="020B0606020202030204" pitchFamily="34" charset="0"/>
                          <a:cs typeface="Arial" panose="020B0604020202020204" pitchFamily="34" charset="0"/>
                        </a:rPr>
                        <a:t>Marapong</a:t>
                      </a:r>
                      <a:r>
                        <a:rPr lang="en-ZA" sz="1200" b="1" i="0" u="none" strike="noStrike" dirty="0">
                          <a:solidFill>
                            <a:schemeClr val="tx1"/>
                          </a:solidFill>
                          <a:effectLst/>
                          <a:latin typeface="Arial Narrow" panose="020B0606020202030204" pitchFamily="34" charset="0"/>
                          <a:cs typeface="Arial" panose="020B0604020202020204" pitchFamily="34" charset="0"/>
                        </a:rPr>
                        <a:t> </a:t>
                      </a:r>
                      <a:r>
                        <a:rPr lang="en-ZA" sz="1200" b="1" i="0" u="none" strike="noStrike" dirty="0" smtClean="0">
                          <a:solidFill>
                            <a:schemeClr val="tx1"/>
                          </a:solidFill>
                          <a:effectLst/>
                          <a:latin typeface="Arial Narrow" panose="020B0606020202030204" pitchFamily="34" charset="0"/>
                          <a:cs typeface="Arial" panose="020B0604020202020204" pitchFamily="34" charset="0"/>
                        </a:rPr>
                        <a:t> Ext 6</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smtClean="0">
                          <a:solidFill>
                            <a:schemeClr val="tx1"/>
                          </a:solidFill>
                          <a:effectLst/>
                          <a:latin typeface="Arial Narrow" panose="020B0606020202030204" pitchFamily="34" charset="0"/>
                          <a:cs typeface="Arial" panose="020B0604020202020204" pitchFamily="34" charset="0"/>
                        </a:rPr>
                        <a:t> CRU</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a:solidFill>
                            <a:schemeClr val="tx1"/>
                          </a:solidFill>
                          <a:effectLst/>
                          <a:latin typeface="Arial Narrow" panose="020B0606020202030204" pitchFamily="34" charset="0"/>
                          <a:cs typeface="Arial" panose="020B0604020202020204" pitchFamily="34" charset="0"/>
                        </a:rPr>
                        <a:t>514</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ZA" sz="1200" dirty="0" smtClean="0">
                          <a:solidFill>
                            <a:schemeClr val="tx1"/>
                          </a:solidFill>
                          <a:latin typeface="Arial Narrow" panose="020B0606020202030204" pitchFamily="34" charset="0"/>
                          <a:cs typeface="Arial" panose="020B0604020202020204" pitchFamily="34" charset="0"/>
                        </a:rPr>
                        <a:t>Implementation</a:t>
                      </a:r>
                      <a:endParaRPr lang="en-ZA" sz="1200" dirty="0">
                        <a:solidFill>
                          <a:schemeClr val="tx1"/>
                        </a:solidFill>
                        <a:latin typeface="Arial Narrow" panose="020B060602020203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66626">
                <a:tc vMerge="1">
                  <a:txBody>
                    <a:bodyPr/>
                    <a:lstStyle/>
                    <a:p>
                      <a:endParaRPr lang="en-ZA"/>
                    </a:p>
                  </a:txBody>
                  <a:tcPr/>
                </a:tc>
                <a:tc vMerge="1">
                  <a:txBody>
                    <a:bodyPr/>
                    <a:lstStyle/>
                    <a:p>
                      <a:endParaRPr lang="en-ZA"/>
                    </a:p>
                  </a:txBody>
                  <a:tcPr/>
                </a:tc>
                <a:tc>
                  <a:txBody>
                    <a:bodyPr/>
                    <a:lstStyle/>
                    <a:p>
                      <a:pPr algn="l" fontAlgn="ctr"/>
                      <a:r>
                        <a:rPr lang="en-ZA" sz="1200" b="1" i="0" u="none" strike="noStrike" dirty="0">
                          <a:solidFill>
                            <a:schemeClr val="tx1"/>
                          </a:solidFill>
                          <a:effectLst/>
                          <a:latin typeface="Arial Narrow" panose="020B0606020202030204" pitchFamily="34" charset="0"/>
                          <a:cs typeface="Arial" panose="020B0604020202020204" pitchFamily="34" charset="0"/>
                        </a:rPr>
                        <a:t>Steenbokpan</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smtClean="0">
                          <a:solidFill>
                            <a:schemeClr val="tx1"/>
                          </a:solidFill>
                          <a:effectLst/>
                          <a:latin typeface="Arial Narrow" panose="020B0606020202030204" pitchFamily="34" charset="0"/>
                          <a:cs typeface="Arial" panose="020B0604020202020204" pitchFamily="34" charset="0"/>
                        </a:rPr>
                        <a:t>ISU/LAM</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a:solidFill>
                            <a:schemeClr val="tx1"/>
                          </a:solidFill>
                          <a:effectLst/>
                          <a:latin typeface="Arial Narrow" panose="020B0606020202030204" pitchFamily="34" charset="0"/>
                          <a:cs typeface="Arial" panose="020B0604020202020204" pitchFamily="34" charset="0"/>
                        </a:rPr>
                        <a:t>500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ZA" sz="1200" dirty="0" smtClean="0">
                          <a:solidFill>
                            <a:schemeClr val="tx1"/>
                          </a:solidFill>
                          <a:latin typeface="Arial Narrow" panose="020B0606020202030204" pitchFamily="34" charset="0"/>
                          <a:cs typeface="Arial" panose="020B0604020202020204" pitchFamily="34" charset="0"/>
                        </a:rPr>
                        <a:t>Planning</a:t>
                      </a:r>
                      <a:endParaRPr lang="en-ZA" sz="1200" dirty="0">
                        <a:solidFill>
                          <a:schemeClr val="tx1"/>
                        </a:solidFill>
                        <a:latin typeface="Arial Narrow" panose="020B060602020203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66626">
                <a:tc vMerge="1">
                  <a:txBody>
                    <a:bodyPr/>
                    <a:lstStyle/>
                    <a:p>
                      <a:endParaRPr lang="en-ZA"/>
                    </a:p>
                  </a:txBody>
                  <a:tcPr/>
                </a:tc>
                <a:tc vMerge="1">
                  <a:txBody>
                    <a:bodyPr/>
                    <a:lstStyle/>
                    <a:p>
                      <a:endParaRPr lang="en-ZA"/>
                    </a:p>
                  </a:txBody>
                  <a:tcPr/>
                </a:tc>
                <a:tc>
                  <a:txBody>
                    <a:bodyPr/>
                    <a:lstStyle/>
                    <a:p>
                      <a:pPr algn="l" fontAlgn="ctr"/>
                      <a:r>
                        <a:rPr lang="en-ZA" sz="1200" b="1" i="0" u="none" strike="noStrike" dirty="0" err="1" smtClean="0">
                          <a:solidFill>
                            <a:schemeClr val="tx1"/>
                          </a:solidFill>
                          <a:effectLst/>
                          <a:latin typeface="Arial Narrow" panose="020B0606020202030204" pitchFamily="34" charset="0"/>
                          <a:cs typeface="Arial" panose="020B0604020202020204" pitchFamily="34" charset="0"/>
                        </a:rPr>
                        <a:t>Groofontein</a:t>
                      </a:r>
                      <a:r>
                        <a:rPr lang="en-ZA" sz="1200" b="1" i="0" u="none" strike="noStrike" dirty="0" smtClean="0">
                          <a:solidFill>
                            <a:schemeClr val="tx1"/>
                          </a:solidFill>
                          <a:effectLst/>
                          <a:latin typeface="Arial Narrow" panose="020B0606020202030204" pitchFamily="34" charset="0"/>
                          <a:cs typeface="Arial" panose="020B0604020202020204" pitchFamily="34" charset="0"/>
                        </a:rPr>
                        <a:t>(</a:t>
                      </a:r>
                      <a:r>
                        <a:rPr lang="en-ZA" sz="1200" b="1" i="0" u="none" strike="noStrike" dirty="0" err="1" smtClean="0">
                          <a:solidFill>
                            <a:schemeClr val="tx1"/>
                          </a:solidFill>
                          <a:effectLst/>
                          <a:latin typeface="Arial Narrow" panose="020B0606020202030204" pitchFamily="34" charset="0"/>
                          <a:cs typeface="Arial" panose="020B0604020202020204" pitchFamily="34" charset="0"/>
                        </a:rPr>
                        <a:t>Mamojela</a:t>
                      </a:r>
                      <a:r>
                        <a:rPr lang="en-ZA" sz="1200" b="1" i="0" u="none" strike="noStrike" dirty="0" smtClean="0">
                          <a:solidFill>
                            <a:schemeClr val="tx1"/>
                          </a:solidFill>
                          <a:effectLst/>
                          <a:latin typeface="Arial Narrow" panose="020B0606020202030204" pitchFamily="34" charset="0"/>
                          <a:cs typeface="Arial" panose="020B0604020202020204" pitchFamily="34" charset="0"/>
                        </a:rPr>
                        <a:t> Park)</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smtClean="0">
                          <a:solidFill>
                            <a:schemeClr val="tx1"/>
                          </a:solidFill>
                          <a:effectLst/>
                          <a:latin typeface="Arial Narrow" panose="020B0606020202030204" pitchFamily="34" charset="0"/>
                          <a:cs typeface="Arial" panose="020B0604020202020204" pitchFamily="34" charset="0"/>
                        </a:rPr>
                        <a:t>ISU/LAM</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a:solidFill>
                            <a:schemeClr val="tx1"/>
                          </a:solidFill>
                          <a:effectLst/>
                          <a:latin typeface="Arial Narrow" panose="020B0606020202030204" pitchFamily="34" charset="0"/>
                          <a:cs typeface="Arial" panose="020B0604020202020204" pitchFamily="34" charset="0"/>
                        </a:rPr>
                        <a:t> </a:t>
                      </a:r>
                      <a:r>
                        <a:rPr lang="en-ZA" sz="1200" b="1" i="0" u="none" strike="noStrike" dirty="0" smtClean="0">
                          <a:solidFill>
                            <a:schemeClr val="tx1"/>
                          </a:solidFill>
                          <a:effectLst/>
                          <a:latin typeface="Arial Narrow" panose="020B0606020202030204" pitchFamily="34" charset="0"/>
                          <a:cs typeface="Arial" panose="020B0604020202020204" pitchFamily="34" charset="0"/>
                        </a:rPr>
                        <a:t>652</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ZA" sz="1200" dirty="0" smtClean="0">
                          <a:solidFill>
                            <a:schemeClr val="tx1"/>
                          </a:solidFill>
                          <a:latin typeface="Arial Narrow" panose="020B0606020202030204" pitchFamily="34" charset="0"/>
                          <a:cs typeface="Arial" panose="020B0604020202020204" pitchFamily="34" charset="0"/>
                        </a:rPr>
                        <a:t>Planning</a:t>
                      </a:r>
                      <a:endParaRPr lang="en-ZA" sz="1200" dirty="0">
                        <a:solidFill>
                          <a:schemeClr val="tx1"/>
                        </a:solidFill>
                        <a:latin typeface="Arial Narrow" panose="020B060602020203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66626">
                <a:tc vMerge="1">
                  <a:txBody>
                    <a:bodyPr/>
                    <a:lstStyle/>
                    <a:p>
                      <a:endParaRPr lang="en-ZA"/>
                    </a:p>
                  </a:txBody>
                  <a:tcPr/>
                </a:tc>
                <a:tc vMerge="1">
                  <a:txBody>
                    <a:bodyPr/>
                    <a:lstStyle/>
                    <a:p>
                      <a:endParaRPr lang="en-ZA"/>
                    </a:p>
                  </a:txBody>
                  <a:tcPr/>
                </a:tc>
                <a:tc>
                  <a:txBody>
                    <a:bodyPr/>
                    <a:lstStyle/>
                    <a:p>
                      <a:pPr algn="l" fontAlgn="ctr"/>
                      <a:r>
                        <a:rPr lang="en-ZA" sz="1200" b="1" i="0" u="none" strike="noStrike" dirty="0">
                          <a:solidFill>
                            <a:schemeClr val="tx1"/>
                          </a:solidFill>
                          <a:effectLst/>
                          <a:latin typeface="Arial Narrow" panose="020B0606020202030204" pitchFamily="34" charset="0"/>
                          <a:cs typeface="Arial" panose="020B0604020202020204" pitchFamily="34" charset="0"/>
                        </a:rPr>
                        <a:t>Marapong ext3</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smtClean="0">
                          <a:solidFill>
                            <a:schemeClr val="tx1"/>
                          </a:solidFill>
                          <a:effectLst/>
                          <a:latin typeface="Arial Narrow" panose="020B0606020202030204" pitchFamily="34" charset="0"/>
                          <a:cs typeface="Arial" panose="020B0604020202020204" pitchFamily="34" charset="0"/>
                        </a:rPr>
                        <a:t>ISU/LAM</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a:solidFill>
                            <a:schemeClr val="tx1"/>
                          </a:solidFill>
                          <a:effectLst/>
                          <a:latin typeface="Arial Narrow" panose="020B0606020202030204" pitchFamily="34" charset="0"/>
                          <a:cs typeface="Arial" panose="020B0604020202020204" pitchFamily="34" charset="0"/>
                        </a:rPr>
                        <a:t> </a:t>
                      </a:r>
                      <a:r>
                        <a:rPr lang="en-ZA" sz="1200" b="1" i="0" u="none" strike="noStrike" dirty="0" smtClean="0">
                          <a:solidFill>
                            <a:schemeClr val="tx1"/>
                          </a:solidFill>
                          <a:effectLst/>
                          <a:latin typeface="Arial Narrow" panose="020B0606020202030204" pitchFamily="34" charset="0"/>
                          <a:cs typeface="Arial" panose="020B0604020202020204" pitchFamily="34" charset="0"/>
                        </a:rPr>
                        <a:t>300</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ZA" sz="1200" dirty="0" smtClean="0">
                          <a:solidFill>
                            <a:schemeClr val="tx1"/>
                          </a:solidFill>
                          <a:latin typeface="Arial Narrow" panose="020B0606020202030204" pitchFamily="34" charset="0"/>
                          <a:cs typeface="Arial" panose="020B0604020202020204" pitchFamily="34" charset="0"/>
                        </a:rPr>
                        <a:t>Planning</a:t>
                      </a:r>
                      <a:endParaRPr lang="en-ZA" sz="1200" dirty="0">
                        <a:solidFill>
                          <a:schemeClr val="tx1"/>
                        </a:solidFill>
                        <a:latin typeface="Arial Narrow" panose="020B060602020203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729953">
                <a:tc vMerge="1">
                  <a:txBody>
                    <a:bodyPr/>
                    <a:lstStyle/>
                    <a:p>
                      <a:endParaRPr lang="en-ZA"/>
                    </a:p>
                  </a:txBody>
                  <a:tcPr/>
                </a:tc>
                <a:tc vMerge="1">
                  <a:txBody>
                    <a:bodyPr/>
                    <a:lstStyle/>
                    <a:p>
                      <a:endParaRPr lang="en-ZA"/>
                    </a:p>
                  </a:txBody>
                  <a:tcPr/>
                </a:tc>
                <a:tc>
                  <a:txBody>
                    <a:bodyPr/>
                    <a:lstStyle/>
                    <a:p>
                      <a:pPr algn="l" fontAlgn="ctr"/>
                      <a:r>
                        <a:rPr lang="en-ZA" sz="1200" b="1" i="0" u="none" strike="noStrike" dirty="0">
                          <a:solidFill>
                            <a:schemeClr val="tx1"/>
                          </a:solidFill>
                          <a:effectLst/>
                          <a:latin typeface="Arial Narrow" panose="020B0606020202030204" pitchFamily="34" charset="0"/>
                          <a:cs typeface="Arial" panose="020B0604020202020204" pitchFamily="34" charset="0"/>
                        </a:rPr>
                        <a:t>Lephalale Bulk Electricity Infrastructure project</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smtClean="0">
                          <a:solidFill>
                            <a:schemeClr val="tx1"/>
                          </a:solidFill>
                          <a:effectLst/>
                          <a:latin typeface="Arial Narrow" panose="020B0606020202030204" pitchFamily="34" charset="0"/>
                          <a:cs typeface="Arial" panose="020B0604020202020204" pitchFamily="34" charset="0"/>
                        </a:rPr>
                        <a:t>SIP</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a:solidFill>
                            <a:schemeClr val="tx1"/>
                          </a:solidFill>
                          <a:effectLst/>
                          <a:latin typeface="Arial Narrow" panose="020B0606020202030204" pitchFamily="34" charset="0"/>
                          <a:cs typeface="Arial" panose="020B0604020202020204" pitchFamily="34" charset="0"/>
                        </a:rPr>
                        <a:t>80MVA and 120MVA substations and both with Switching Stations</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ZA" sz="1200" dirty="0" smtClean="0">
                          <a:solidFill>
                            <a:schemeClr val="tx1"/>
                          </a:solidFill>
                          <a:latin typeface="Arial Narrow" panose="020B0606020202030204" pitchFamily="34" charset="0"/>
                          <a:cs typeface="Arial" panose="020B0604020202020204" pitchFamily="34" charset="0"/>
                        </a:rPr>
                        <a:t>Implementation on 80MVA</a:t>
                      </a:r>
                    </a:p>
                    <a:p>
                      <a:pPr algn="ctr"/>
                      <a:r>
                        <a:rPr lang="en-ZA" sz="1200" dirty="0" smtClean="0">
                          <a:solidFill>
                            <a:schemeClr val="tx1"/>
                          </a:solidFill>
                          <a:latin typeface="Arial Narrow" panose="020B0606020202030204" pitchFamily="34" charset="0"/>
                          <a:cs typeface="Arial" panose="020B0604020202020204" pitchFamily="34" charset="0"/>
                        </a:rPr>
                        <a:t>120MVA substation</a:t>
                      </a:r>
                      <a:r>
                        <a:rPr lang="en-ZA" sz="1200" baseline="0" dirty="0" smtClean="0">
                          <a:solidFill>
                            <a:schemeClr val="tx1"/>
                          </a:solidFill>
                          <a:latin typeface="Arial Narrow" panose="020B0606020202030204" pitchFamily="34" charset="0"/>
                          <a:cs typeface="Arial" panose="020B0604020202020204" pitchFamily="34" charset="0"/>
                        </a:rPr>
                        <a:t> was c</a:t>
                      </a:r>
                      <a:r>
                        <a:rPr lang="en-ZA" sz="1200" dirty="0" smtClean="0">
                          <a:solidFill>
                            <a:schemeClr val="tx1"/>
                          </a:solidFill>
                          <a:latin typeface="Arial Narrow" panose="020B0606020202030204" pitchFamily="34" charset="0"/>
                          <a:cs typeface="Arial" panose="020B0604020202020204" pitchFamily="34" charset="0"/>
                        </a:rPr>
                        <a:t>ommissioned</a:t>
                      </a:r>
                    </a:p>
                    <a:p>
                      <a:pPr algn="ctr"/>
                      <a:endParaRPr lang="en-ZA" sz="1200" dirty="0">
                        <a:solidFill>
                          <a:schemeClr val="tx1"/>
                        </a:solidFill>
                        <a:latin typeface="Arial Narrow" panose="020B060602020203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66626">
                <a:tc vMerge="1">
                  <a:txBody>
                    <a:bodyPr/>
                    <a:lstStyle/>
                    <a:p>
                      <a:endParaRPr lang="en-ZA" sz="1200" b="1" dirty="0">
                        <a:solidFill>
                          <a:srgbClr val="C00000"/>
                        </a:solidFill>
                      </a:endParaRPr>
                    </a:p>
                  </a:txBody>
                  <a:tcPr vert="vert270"/>
                </a:tc>
                <a:tc vMerge="1">
                  <a:txBody>
                    <a:bodyPr/>
                    <a:lstStyle/>
                    <a:p>
                      <a:endParaRPr lang="en-ZA" sz="1400" b="1" dirty="0"/>
                    </a:p>
                  </a:txBody>
                  <a:tcPr/>
                </a:tc>
                <a:tc>
                  <a:txBody>
                    <a:bodyPr/>
                    <a:lstStyle/>
                    <a:p>
                      <a:pPr algn="l" fontAlgn="ctr"/>
                      <a:r>
                        <a:rPr lang="en-ZA" sz="1200" b="1" i="0" u="none" strike="noStrike" dirty="0">
                          <a:solidFill>
                            <a:schemeClr val="tx1"/>
                          </a:solidFill>
                          <a:effectLst/>
                          <a:latin typeface="Arial Narrow" panose="020B0606020202030204" pitchFamily="34" charset="0"/>
                          <a:cs typeface="Arial" panose="020B0604020202020204" pitchFamily="34" charset="0"/>
                        </a:rPr>
                        <a:t>Thabo Mbeki</a:t>
                      </a:r>
                    </a:p>
                  </a:txBody>
                  <a:tcPr marL="9525" marR="9525" marT="9525" marB="0"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fontAlgn="ctr"/>
                      <a:r>
                        <a:rPr lang="en-ZA" sz="1200" b="1" i="0" u="none" strike="noStrike" dirty="0" smtClean="0">
                          <a:solidFill>
                            <a:schemeClr val="tx1"/>
                          </a:solidFill>
                          <a:effectLst/>
                          <a:latin typeface="Arial Narrow" panose="020B0606020202030204" pitchFamily="34" charset="0"/>
                          <a:cs typeface="Arial" panose="020B0604020202020204" pitchFamily="34" charset="0"/>
                        </a:rPr>
                        <a:t>BNG</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fontAlgn="ctr"/>
                      <a:r>
                        <a:rPr lang="en-ZA" sz="1200" b="1" i="0" u="none" strike="noStrike" dirty="0">
                          <a:solidFill>
                            <a:schemeClr val="tx1"/>
                          </a:solidFill>
                          <a:effectLst/>
                          <a:latin typeface="Arial Narrow" panose="020B0606020202030204" pitchFamily="34" charset="0"/>
                          <a:cs typeface="Arial" panose="020B0604020202020204" pitchFamily="34" charset="0"/>
                        </a:rPr>
                        <a:t>4700</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ZA" sz="1200" dirty="0" smtClean="0">
                          <a:solidFill>
                            <a:schemeClr val="tx1"/>
                          </a:solidFill>
                          <a:latin typeface="Arial Narrow" panose="020B0606020202030204" pitchFamily="34" charset="0"/>
                          <a:cs typeface="Arial" panose="020B0604020202020204" pitchFamily="34" charset="0"/>
                        </a:rPr>
                        <a:t>Planning &amp; Implementation</a:t>
                      </a:r>
                      <a:endParaRPr lang="en-ZA" sz="1200" dirty="0">
                        <a:solidFill>
                          <a:schemeClr val="tx1"/>
                        </a:solidFill>
                        <a:latin typeface="Arial Narrow" panose="020B060602020203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r>
              <a:tr h="332872">
                <a:tc vMerge="1">
                  <a:txBody>
                    <a:bodyPr/>
                    <a:lstStyle/>
                    <a:p>
                      <a:endParaRPr lang="en-ZA"/>
                    </a:p>
                  </a:txBody>
                  <a:tcPr/>
                </a:tc>
                <a:tc vMerge="1">
                  <a:txBody>
                    <a:bodyPr/>
                    <a:lstStyle/>
                    <a:p>
                      <a:endParaRPr lang="en-ZA"/>
                    </a:p>
                  </a:txBody>
                  <a:tcPr/>
                </a:tc>
                <a:tc>
                  <a:txBody>
                    <a:bodyPr/>
                    <a:lstStyle/>
                    <a:p>
                      <a:pPr algn="l" fontAlgn="ctr"/>
                      <a:r>
                        <a:rPr lang="en-ZA" sz="1200" b="1" i="0" u="none" strike="noStrike" dirty="0" smtClean="0">
                          <a:solidFill>
                            <a:schemeClr val="tx1"/>
                          </a:solidFill>
                          <a:effectLst/>
                          <a:latin typeface="Arial Narrow" panose="020B0606020202030204" pitchFamily="34" charset="0"/>
                          <a:cs typeface="Arial" panose="020B0604020202020204" pitchFamily="34" charset="0"/>
                        </a:rPr>
                        <a:t>Disaster</a:t>
                      </a:r>
                      <a:r>
                        <a:rPr lang="en-ZA" sz="1200" b="1" i="0" u="none" strike="noStrike" baseline="0" dirty="0" smtClean="0">
                          <a:solidFill>
                            <a:schemeClr val="tx1"/>
                          </a:solidFill>
                          <a:effectLst/>
                          <a:latin typeface="Arial Narrow" panose="020B0606020202030204" pitchFamily="34" charset="0"/>
                          <a:cs typeface="Arial" panose="020B0604020202020204" pitchFamily="34" charset="0"/>
                        </a:rPr>
                        <a:t> Housing</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smtClean="0">
                          <a:solidFill>
                            <a:schemeClr val="tx1"/>
                          </a:solidFill>
                          <a:effectLst/>
                          <a:latin typeface="Arial Narrow" panose="020B0606020202030204" pitchFamily="34" charset="0"/>
                          <a:cs typeface="Arial" panose="020B0604020202020204" pitchFamily="34" charset="0"/>
                        </a:rPr>
                        <a:t>BNG-Disaster Housing</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a:solidFill>
                            <a:schemeClr val="tx1"/>
                          </a:solidFill>
                          <a:effectLst/>
                          <a:latin typeface="Arial Narrow" panose="020B0606020202030204" pitchFamily="34" charset="0"/>
                          <a:cs typeface="Arial" panose="020B0604020202020204" pitchFamily="34" charset="0"/>
                        </a:rPr>
                        <a:t>35</a:t>
                      </a: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ZA" sz="1200" dirty="0" smtClean="0">
                          <a:solidFill>
                            <a:schemeClr val="tx1"/>
                          </a:solidFill>
                          <a:latin typeface="Arial Narrow" panose="020B0606020202030204" pitchFamily="34" charset="0"/>
                          <a:cs typeface="Arial" panose="020B0604020202020204" pitchFamily="34" charset="0"/>
                        </a:rPr>
                        <a:t>Implementation</a:t>
                      </a:r>
                      <a:endParaRPr lang="en-ZA" sz="1200" dirty="0">
                        <a:solidFill>
                          <a:schemeClr val="tx1"/>
                        </a:solidFill>
                        <a:latin typeface="Arial Narrow" panose="020B060602020203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266626">
                <a:tc vMerge="1">
                  <a:txBody>
                    <a:bodyPr/>
                    <a:lstStyle/>
                    <a:p>
                      <a:endParaRPr lang="en-ZA"/>
                    </a:p>
                  </a:txBody>
                  <a:tcPr/>
                </a:tc>
                <a:tc vMerge="1">
                  <a:txBody>
                    <a:bodyPr/>
                    <a:lstStyle/>
                    <a:p>
                      <a:endParaRPr lang="en-ZA"/>
                    </a:p>
                  </a:txBody>
                  <a:tcPr/>
                </a:tc>
                <a:tc>
                  <a:txBody>
                    <a:bodyPr/>
                    <a:lstStyle/>
                    <a:p>
                      <a:pPr algn="l" fontAlgn="ctr"/>
                      <a:r>
                        <a:rPr lang="en-ZA" sz="1200" b="1" i="0" u="none" strike="noStrike" dirty="0" err="1">
                          <a:solidFill>
                            <a:schemeClr val="tx1"/>
                          </a:solidFill>
                          <a:effectLst/>
                          <a:latin typeface="Arial Narrow" panose="020B0606020202030204" pitchFamily="34" charset="0"/>
                          <a:cs typeface="Arial" panose="020B0604020202020204" pitchFamily="34" charset="0"/>
                        </a:rPr>
                        <a:t>Altoostyd</a:t>
                      </a:r>
                      <a:r>
                        <a:rPr lang="en-ZA" sz="1200" b="1" i="0" u="none" strike="noStrike" dirty="0">
                          <a:solidFill>
                            <a:schemeClr val="tx1"/>
                          </a:solidFill>
                          <a:effectLst/>
                          <a:latin typeface="Arial Narrow" panose="020B0606020202030204" pitchFamily="34" charset="0"/>
                          <a:cs typeface="Arial" panose="020B0604020202020204" pitchFamily="34" charset="0"/>
                        </a:rPr>
                        <a:t> </a:t>
                      </a:r>
                      <a:r>
                        <a:rPr lang="en-ZA" sz="1200" b="1" i="0" u="none" strike="noStrike" dirty="0" smtClean="0">
                          <a:solidFill>
                            <a:schemeClr val="tx1"/>
                          </a:solidFill>
                          <a:effectLst/>
                          <a:latin typeface="Arial Narrow" panose="020B0606020202030204" pitchFamily="34" charset="0"/>
                          <a:cs typeface="Arial" panose="020B0604020202020204" pitchFamily="34" charset="0"/>
                        </a:rPr>
                        <a:t>Internal Services</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smtClean="0">
                          <a:solidFill>
                            <a:schemeClr val="tx1"/>
                          </a:solidFill>
                          <a:effectLst/>
                          <a:latin typeface="Arial Narrow" panose="020B0606020202030204" pitchFamily="34" charset="0"/>
                          <a:cs typeface="Arial" panose="020B0604020202020204" pitchFamily="34" charset="0"/>
                        </a:rPr>
                        <a:t>IRDP</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a:solidFill>
                            <a:schemeClr val="tx1"/>
                          </a:solidFill>
                          <a:effectLst/>
                          <a:latin typeface="Arial Narrow" panose="020B0606020202030204" pitchFamily="34" charset="0"/>
                          <a:cs typeface="Arial" panose="020B0604020202020204" pitchFamily="34" charset="0"/>
                        </a:rPr>
                        <a:t> </a:t>
                      </a:r>
                      <a:r>
                        <a:rPr lang="en-ZA" sz="1200" b="1" i="0" u="none" strike="noStrike" dirty="0" smtClean="0">
                          <a:solidFill>
                            <a:schemeClr val="tx1"/>
                          </a:solidFill>
                          <a:effectLst/>
                          <a:latin typeface="Arial Narrow" panose="020B0606020202030204" pitchFamily="34" charset="0"/>
                          <a:cs typeface="Arial" panose="020B0604020202020204" pitchFamily="34" charset="0"/>
                        </a:rPr>
                        <a:t>2000</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ZA" sz="1200" dirty="0" smtClean="0">
                          <a:solidFill>
                            <a:schemeClr val="tx1"/>
                          </a:solidFill>
                          <a:latin typeface="Arial Narrow" panose="020B0606020202030204" pitchFamily="34" charset="0"/>
                          <a:cs typeface="Arial" panose="020B0604020202020204" pitchFamily="34" charset="0"/>
                        </a:rPr>
                        <a:t>Implementation</a:t>
                      </a:r>
                      <a:endParaRPr lang="en-ZA" sz="1200" dirty="0">
                        <a:solidFill>
                          <a:schemeClr val="tx1"/>
                        </a:solidFill>
                        <a:latin typeface="Arial Narrow" panose="020B060602020203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495084">
                <a:tc vMerge="1">
                  <a:txBody>
                    <a:bodyPr/>
                    <a:lstStyle/>
                    <a:p>
                      <a:endParaRPr lang="en-ZA"/>
                    </a:p>
                  </a:txBody>
                  <a:tcPr/>
                </a:tc>
                <a:tc vMerge="1">
                  <a:txBody>
                    <a:bodyPr/>
                    <a:lstStyle/>
                    <a:p>
                      <a:endParaRPr lang="en-ZA"/>
                    </a:p>
                  </a:txBody>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ZA" sz="1200" b="1" i="0" u="none" strike="noStrike" dirty="0" err="1" smtClean="0">
                          <a:solidFill>
                            <a:schemeClr val="tx1"/>
                          </a:solidFill>
                          <a:effectLst/>
                          <a:latin typeface="Arial Narrow" panose="020B0606020202030204" pitchFamily="34" charset="0"/>
                          <a:cs typeface="Arial" panose="020B0604020202020204" pitchFamily="34" charset="0"/>
                        </a:rPr>
                        <a:t>Altoostyd</a:t>
                      </a:r>
                      <a:r>
                        <a:rPr lang="en-ZA" sz="1200" b="1" i="0" u="none" strike="noStrike" dirty="0" smtClean="0">
                          <a:solidFill>
                            <a:schemeClr val="tx1"/>
                          </a:solidFill>
                          <a:effectLst/>
                          <a:latin typeface="Arial Narrow" panose="020B0606020202030204" pitchFamily="34" charset="0"/>
                          <a:cs typeface="Arial" panose="020B0604020202020204" pitchFamily="34" charset="0"/>
                        </a:rPr>
                        <a:t>  Bulk Connector Services</a:t>
                      </a:r>
                    </a:p>
                    <a:p>
                      <a:pPr algn="ctr" fontAlgn="ct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smtClean="0">
                          <a:solidFill>
                            <a:schemeClr val="tx1"/>
                          </a:solidFill>
                          <a:effectLst/>
                          <a:latin typeface="Arial Narrow" panose="020B0606020202030204" pitchFamily="34" charset="0"/>
                          <a:cs typeface="Arial" panose="020B0604020202020204" pitchFamily="34" charset="0"/>
                        </a:rPr>
                        <a:t>Bulk</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smtClean="0">
                          <a:solidFill>
                            <a:schemeClr val="tx1"/>
                          </a:solidFill>
                          <a:effectLst/>
                          <a:latin typeface="Arial Narrow" panose="020B0606020202030204" pitchFamily="34" charset="0"/>
                          <a:cs typeface="Arial" panose="020B0604020202020204" pitchFamily="34" charset="0"/>
                        </a:rPr>
                        <a:t>5024</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ZA" sz="1200" dirty="0" smtClean="0">
                          <a:solidFill>
                            <a:schemeClr val="tx1"/>
                          </a:solidFill>
                          <a:latin typeface="Arial Narrow" panose="020B0606020202030204" pitchFamily="34" charset="0"/>
                          <a:cs typeface="Arial" panose="020B0604020202020204" pitchFamily="34" charset="0"/>
                        </a:rPr>
                        <a:t>Implementation</a:t>
                      </a:r>
                      <a:endParaRPr lang="en-ZA" sz="1200" dirty="0">
                        <a:solidFill>
                          <a:schemeClr val="tx1"/>
                        </a:solidFill>
                        <a:latin typeface="Arial Narrow" panose="020B060602020203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405530">
                <a:tc vMerge="1">
                  <a:txBody>
                    <a:bodyPr/>
                    <a:lstStyle/>
                    <a:p>
                      <a:endParaRPr lang="en-ZA"/>
                    </a:p>
                  </a:txBody>
                  <a:tcPr/>
                </a:tc>
                <a:tc vMerge="1">
                  <a:txBody>
                    <a:bodyPr/>
                    <a:lstStyle/>
                    <a:p>
                      <a:endParaRPr lang="en-ZA"/>
                    </a:p>
                  </a:txBody>
                  <a:tcPr/>
                </a:tc>
                <a:tc>
                  <a:txBody>
                    <a:bodyPr/>
                    <a:lstStyle/>
                    <a:p>
                      <a:pPr algn="l" fontAlgn="ctr"/>
                      <a:r>
                        <a:rPr lang="en-ZA" sz="1200" b="1" i="0" u="none" strike="noStrike" dirty="0" err="1" smtClean="0">
                          <a:solidFill>
                            <a:schemeClr val="tx1"/>
                          </a:solidFill>
                          <a:effectLst/>
                          <a:latin typeface="Arial Narrow" panose="020B0606020202030204" pitchFamily="34" charset="0"/>
                          <a:cs typeface="Arial" panose="020B0604020202020204" pitchFamily="34" charset="0"/>
                        </a:rPr>
                        <a:t>Altoostyd</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smtClean="0">
                          <a:solidFill>
                            <a:schemeClr val="tx1"/>
                          </a:solidFill>
                          <a:effectLst/>
                          <a:latin typeface="Arial Narrow" panose="020B0606020202030204" pitchFamily="34" charset="0"/>
                          <a:cs typeface="Arial" panose="020B0604020202020204" pitchFamily="34" charset="0"/>
                        </a:rPr>
                        <a:t>LAM</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smtClean="0">
                          <a:solidFill>
                            <a:schemeClr val="tx1"/>
                          </a:solidFill>
                          <a:effectLst/>
                          <a:latin typeface="Arial Narrow" panose="020B0606020202030204" pitchFamily="34" charset="0"/>
                          <a:cs typeface="Arial" panose="020B0604020202020204" pitchFamily="34" charset="0"/>
                        </a:rPr>
                        <a:t>5024</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a:r>
                        <a:rPr lang="en-ZA" sz="1200" dirty="0" smtClean="0">
                          <a:solidFill>
                            <a:schemeClr val="tx1"/>
                          </a:solidFill>
                          <a:latin typeface="Arial Narrow" panose="020B0606020202030204" pitchFamily="34" charset="0"/>
                          <a:cs typeface="Arial" panose="020B0604020202020204" pitchFamily="34" charset="0"/>
                        </a:rPr>
                        <a:t>Implementation</a:t>
                      </a:r>
                    </a:p>
                    <a:p>
                      <a:pPr algn="ctr"/>
                      <a:r>
                        <a:rPr lang="en-ZA" sz="1200" dirty="0" smtClean="0">
                          <a:solidFill>
                            <a:schemeClr val="tx1"/>
                          </a:solidFill>
                          <a:latin typeface="Arial Narrow" panose="020B0606020202030204" pitchFamily="34" charset="0"/>
                          <a:cs typeface="Arial" panose="020B0604020202020204" pitchFamily="34" charset="0"/>
                        </a:rPr>
                        <a:t>(Amendment)</a:t>
                      </a:r>
                      <a:endParaRPr lang="en-ZA" sz="1200" dirty="0">
                        <a:solidFill>
                          <a:schemeClr val="tx1"/>
                        </a:solidFill>
                        <a:latin typeface="Arial Narrow" panose="020B060602020203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r h="657296">
                <a:tc>
                  <a:txBody>
                    <a:bodyPr/>
                    <a:lstStyle/>
                    <a:p>
                      <a:endParaRPr lang="en-ZA" sz="1200" b="1" dirty="0">
                        <a:solidFill>
                          <a:srgbClr val="C00000"/>
                        </a:solidFill>
                        <a:latin typeface="Arial Narrow" panose="020B0606020202030204" pitchFamily="34" charset="0"/>
                      </a:endParaRPr>
                    </a:p>
                  </a:txBody>
                  <a:tcPr vert="vert270">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40000"/>
                      </a:srgbClr>
                    </a:solidFill>
                  </a:tcPr>
                </a:tc>
                <a:tc>
                  <a:txBody>
                    <a:bodyPr/>
                    <a:lstStyle/>
                    <a:p>
                      <a:pPr algn="ctr"/>
                      <a:r>
                        <a:rPr lang="en-ZA" sz="1200" b="1" dirty="0" smtClean="0">
                          <a:solidFill>
                            <a:schemeClr val="tx1"/>
                          </a:solidFill>
                          <a:latin typeface="Arial Narrow" panose="020B0606020202030204" pitchFamily="34" charset="0"/>
                          <a:cs typeface="Arial" panose="020B0604020202020204" pitchFamily="34" charset="0"/>
                        </a:rPr>
                        <a:t>Total/Municipality</a:t>
                      </a:r>
                    </a:p>
                  </a:txBody>
                  <a:tcP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r>
                        <a:rPr lang="en-ZA" sz="1200" b="1" dirty="0" smtClean="0">
                          <a:solidFill>
                            <a:schemeClr val="tx1"/>
                          </a:solidFill>
                          <a:latin typeface="Arial Narrow" panose="020B0606020202030204" pitchFamily="34" charset="0"/>
                          <a:cs typeface="Arial" panose="020B0604020202020204" pitchFamily="34" charset="0"/>
                        </a:rPr>
                        <a:t>10 Projects</a:t>
                      </a:r>
                      <a:endParaRPr lang="en-ZA" sz="1200" b="1" dirty="0">
                        <a:solidFill>
                          <a:schemeClr val="tx1"/>
                        </a:solidFill>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endParaRPr lang="en-ZA" sz="1200" b="1" dirty="0">
                        <a:solidFill>
                          <a:schemeClr val="tx1"/>
                        </a:solidFill>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c>
                  <a:txBody>
                    <a:bodyPr/>
                    <a:lstStyle/>
                    <a:p>
                      <a:pPr algn="ctr" fontAlgn="ctr"/>
                      <a:r>
                        <a:rPr lang="en-ZA" sz="1200" b="1" i="0" u="none" strike="noStrike" dirty="0" smtClean="0">
                          <a:solidFill>
                            <a:schemeClr val="tx1"/>
                          </a:solidFill>
                          <a:effectLst/>
                          <a:latin typeface="Arial Narrow" panose="020B0606020202030204" pitchFamily="34" charset="0"/>
                          <a:cs typeface="Arial" panose="020B0604020202020204" pitchFamily="34" charset="0"/>
                        </a:rPr>
                        <a:t>8701 Units +</a:t>
                      </a:r>
                      <a:r>
                        <a:rPr lang="en-ZA" sz="1200" b="1" i="0" u="none" strike="noStrike" baseline="0" dirty="0" smtClean="0">
                          <a:solidFill>
                            <a:schemeClr val="tx1"/>
                          </a:solidFill>
                          <a:effectLst/>
                          <a:latin typeface="Arial Narrow" panose="020B0606020202030204" pitchFamily="34" charset="0"/>
                          <a:cs typeface="Arial" panose="020B0604020202020204" pitchFamily="34" charset="0"/>
                        </a:rPr>
                        <a:t> (80MVA and 120 MVA/Electricity &amp;infrastructure</a:t>
                      </a:r>
                      <a:endParaRPr lang="en-ZA" sz="1200" b="1" i="0" u="none" strike="noStrike" dirty="0">
                        <a:solidFill>
                          <a:schemeClr val="tx1"/>
                        </a:solidFill>
                        <a:effectLst/>
                        <a:latin typeface="Arial Narrow" panose="020B0606020202030204" pitchFamily="34" charset="0"/>
                        <a:cs typeface="Arial" panose="020B0604020202020204" pitchFamily="34" charset="0"/>
                      </a:endParaRPr>
                    </a:p>
                  </a:txBody>
                  <a:tcPr marL="9525" marR="9525" marT="9525" marB="0"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4F81BD">
                        <a:tint val="20000"/>
                      </a:srgbClr>
                    </a:solidFill>
                  </a:tcPr>
                </a:tc>
                <a:tc>
                  <a:txBody>
                    <a:bodyPr/>
                    <a:lstStyle/>
                    <a:p>
                      <a:endParaRPr lang="en-ZA" sz="1200" dirty="0">
                        <a:solidFill>
                          <a:schemeClr val="tx1"/>
                        </a:solidFill>
                        <a:latin typeface="Arial Narrow" panose="020B0606020202030204" pitchFamily="34" charset="0"/>
                        <a:cs typeface="Arial" panose="020B0604020202020204" pitchFamily="34" charset="0"/>
                      </a:endParaRPr>
                    </a:p>
                  </a:txBody>
                  <a:tcP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4F81BD">
                        <a:tint val="20000"/>
                      </a:srgbClr>
                    </a:solidFill>
                  </a:tcPr>
                </a:tc>
              </a:tr>
            </a:tbl>
          </a:graphicData>
        </a:graphic>
      </p:graphicFrame>
      <p:sp>
        <p:nvSpPr>
          <p:cNvPr id="5" name="Title 2"/>
          <p:cNvSpPr txBox="1">
            <a:spLocks/>
          </p:cNvSpPr>
          <p:nvPr/>
        </p:nvSpPr>
        <p:spPr>
          <a:xfrm>
            <a:off x="360041" y="116632"/>
            <a:ext cx="8604447"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latin typeface="Arial Narrow" panose="020B0606020202030204" pitchFamily="34" charset="0"/>
              </a:rPr>
              <a:t>Delivery outcome 3: Infrastructure &amp; capacity support  </a:t>
            </a:r>
            <a:endParaRPr lang="en-ZA" sz="2800" b="1" dirty="0">
              <a:latin typeface="Arial Narrow" panose="020B0606020202030204" pitchFamily="34" charset="0"/>
            </a:endParaRPr>
          </a:p>
        </p:txBody>
      </p:sp>
      <p:sp>
        <p:nvSpPr>
          <p:cNvPr id="6" name="Title 2"/>
          <p:cNvSpPr txBox="1">
            <a:spLocks/>
          </p:cNvSpPr>
          <p:nvPr/>
        </p:nvSpPr>
        <p:spPr>
          <a:xfrm>
            <a:off x="35496" y="634678"/>
            <a:ext cx="90010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latin typeface="Arial Narrow" panose="020B0606020202030204" pitchFamily="34" charset="0"/>
              </a:rPr>
              <a:t>Limpopo</a:t>
            </a:r>
            <a:endParaRPr lang="en-ZA" sz="2800" b="1" dirty="0">
              <a:latin typeface="Arial Narrow" panose="020B0606020202030204" pitchFamily="34" charset="0"/>
            </a:endParaRPr>
          </a:p>
        </p:txBody>
      </p:sp>
    </p:spTree>
    <p:extLst>
      <p:ext uri="{BB962C8B-B14F-4D97-AF65-F5344CB8AC3E}">
        <p14:creationId xmlns:p14="http://schemas.microsoft.com/office/powerpoint/2010/main" val="1984443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899592" y="1138734"/>
            <a:ext cx="8251126"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latin typeface="Arial Narrow" panose="020B0606020202030204" pitchFamily="34" charset="0"/>
              </a:rPr>
              <a:t>Delivery outcome 4: Project planning &amp; implementation   </a:t>
            </a:r>
            <a:endParaRPr lang="en-ZA" sz="2800" b="1" dirty="0">
              <a:latin typeface="Arial Narrow" panose="020B0606020202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2855689203"/>
              </p:ext>
            </p:extLst>
          </p:nvPr>
        </p:nvGraphicFramePr>
        <p:xfrm>
          <a:off x="401746" y="2054808"/>
          <a:ext cx="8496943" cy="4666348"/>
        </p:xfrm>
        <a:graphic>
          <a:graphicData uri="http://schemas.openxmlformats.org/drawingml/2006/table">
            <a:tbl>
              <a:tblPr firstRow="1" bandRow="1">
                <a:tableStyleId>{5C22544A-7EE6-4342-B048-85BDC9FD1C3A}</a:tableStyleId>
              </a:tblPr>
              <a:tblGrid>
                <a:gridCol w="1570863"/>
                <a:gridCol w="4569785"/>
                <a:gridCol w="2356295"/>
              </a:tblGrid>
              <a:tr h="31415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lt1"/>
                          </a:solidFill>
                          <a:effectLst/>
                          <a:latin typeface="Arial Narrow" panose="020B0606020202030204" pitchFamily="34" charset="0"/>
                          <a:ea typeface="+mn-ea"/>
                          <a:cs typeface="+mn-cs"/>
                        </a:rPr>
                        <a:t>PROJECT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400" b="1" kern="1200" dirty="0" smtClean="0">
                          <a:solidFill>
                            <a:schemeClr val="lt1"/>
                          </a:solidFill>
                          <a:effectLst/>
                          <a:latin typeface="Arial Narrow" panose="020B0606020202030204" pitchFamily="34" charset="0"/>
                          <a:ea typeface="+mn-ea"/>
                          <a:cs typeface="+mn-cs"/>
                        </a:rPr>
                        <a:t>PROJECT STATUS</a:t>
                      </a:r>
                    </a:p>
                  </a:txBody>
                  <a:tcPr/>
                </a:tc>
                <a:tc>
                  <a:txBody>
                    <a:bodyPr/>
                    <a:lstStyle/>
                    <a:p>
                      <a:pPr algn="ctr"/>
                      <a:r>
                        <a:rPr lang="en-ZA" sz="1400" dirty="0" smtClean="0">
                          <a:latin typeface="Arial Narrow" panose="020B0606020202030204" pitchFamily="34" charset="0"/>
                        </a:rPr>
                        <a:t>CHALLANGES</a:t>
                      </a:r>
                    </a:p>
                  </a:txBody>
                  <a:tcPr/>
                </a:tc>
              </a:tr>
              <a:tr h="1106443">
                <a:tc>
                  <a:txBody>
                    <a:bodyPr/>
                    <a:lstStyle/>
                    <a:p>
                      <a:pPr algn="l"/>
                      <a:r>
                        <a:rPr lang="en-ZA" sz="1400" b="1" dirty="0" smtClean="0">
                          <a:latin typeface="Arial Narrow" panose="020B0606020202030204" pitchFamily="34" charset="0"/>
                        </a:rPr>
                        <a:t>SUNWAY VILLAGE</a:t>
                      </a:r>
                      <a:endParaRPr lang="en-ZA" sz="1400" b="1" dirty="0">
                        <a:latin typeface="Arial Narrow" panose="020B0606020202030204" pitchFamily="34" charset="0"/>
                      </a:endParaRPr>
                    </a:p>
                  </a:txBody>
                  <a:tcPr/>
                </a:tc>
                <a:tc>
                  <a:txBody>
                    <a:bodyPr/>
                    <a:lstStyle/>
                    <a:p>
                      <a:pPr marL="285750" lvl="0" indent="-285750" algn="just">
                        <a:buFont typeface="Arial" pitchFamily="34" charset="0"/>
                        <a:buChar char="•"/>
                      </a:pPr>
                      <a:r>
                        <a:rPr lang="en-ZA" sz="1400" kern="1200" dirty="0" smtClean="0">
                          <a:solidFill>
                            <a:schemeClr val="dk1"/>
                          </a:solidFill>
                          <a:effectLst/>
                          <a:latin typeface="Arial Narrow" panose="020B0606020202030204" pitchFamily="34" charset="0"/>
                          <a:ea typeface="+mn-ea"/>
                          <a:cs typeface="+mn-cs"/>
                        </a:rPr>
                        <a:t>Land Surveyor appointed  for the surveying of the proposed</a:t>
                      </a:r>
                      <a:r>
                        <a:rPr lang="en-ZA" sz="1400" kern="1200" baseline="0" dirty="0" smtClean="0">
                          <a:solidFill>
                            <a:schemeClr val="dk1"/>
                          </a:solidFill>
                          <a:effectLst/>
                          <a:latin typeface="Arial Narrow" panose="020B0606020202030204" pitchFamily="34" charset="0"/>
                          <a:ea typeface="+mn-ea"/>
                          <a:cs typeface="+mn-cs"/>
                        </a:rPr>
                        <a:t> servitude line </a:t>
                      </a:r>
                      <a:r>
                        <a:rPr lang="en-ZA" sz="1400" kern="1200" dirty="0" smtClean="0">
                          <a:solidFill>
                            <a:schemeClr val="dk1"/>
                          </a:solidFill>
                          <a:effectLst/>
                          <a:latin typeface="Arial Narrow" panose="020B0606020202030204" pitchFamily="34" charset="0"/>
                          <a:ea typeface="+mn-ea"/>
                          <a:cs typeface="+mn-cs"/>
                        </a:rPr>
                        <a:t>and received</a:t>
                      </a:r>
                      <a:r>
                        <a:rPr lang="en-ZA" sz="1400" kern="1200" baseline="0" dirty="0" smtClean="0">
                          <a:solidFill>
                            <a:schemeClr val="dk1"/>
                          </a:solidFill>
                          <a:effectLst/>
                          <a:latin typeface="Arial Narrow" panose="020B0606020202030204" pitchFamily="34" charset="0"/>
                          <a:ea typeface="+mn-ea"/>
                          <a:cs typeface="+mn-cs"/>
                        </a:rPr>
                        <a:t> draft diagrams </a:t>
                      </a:r>
                      <a:r>
                        <a:rPr lang="en-ZA" sz="1400" kern="1200" dirty="0" smtClean="0">
                          <a:solidFill>
                            <a:schemeClr val="dk1"/>
                          </a:solidFill>
                          <a:effectLst/>
                          <a:latin typeface="Arial Narrow" panose="020B0606020202030204" pitchFamily="34" charset="0"/>
                          <a:ea typeface="+mn-ea"/>
                          <a:cs typeface="+mn-cs"/>
                        </a:rPr>
                        <a:t>.</a:t>
                      </a:r>
                      <a:endParaRPr lang="en-ZA" sz="1400" kern="1200" baseline="0" dirty="0" smtClean="0">
                        <a:solidFill>
                          <a:schemeClr val="dk1"/>
                        </a:solidFill>
                        <a:effectLst/>
                        <a:latin typeface="Arial Narrow" panose="020B0606020202030204" pitchFamily="34" charset="0"/>
                        <a:ea typeface="+mn-ea"/>
                        <a:cs typeface="+mn-cs"/>
                      </a:endParaRPr>
                    </a:p>
                    <a:p>
                      <a:pPr marL="0" lvl="0" indent="0" algn="just">
                        <a:buFont typeface="Arial" pitchFamily="34" charset="0"/>
                        <a:buNone/>
                      </a:pPr>
                      <a:r>
                        <a:rPr lang="en-ZA" sz="1400" kern="1200" baseline="0" dirty="0" smtClean="0">
                          <a:solidFill>
                            <a:schemeClr val="dk1"/>
                          </a:solidFill>
                          <a:effectLst/>
                          <a:latin typeface="Arial Narrow" panose="020B0606020202030204" pitchFamily="34" charset="0"/>
                          <a:ea typeface="+mn-ea"/>
                          <a:cs typeface="+mn-cs"/>
                        </a:rPr>
                        <a:t> </a:t>
                      </a:r>
                    </a:p>
                    <a:p>
                      <a:pPr marL="285750" lvl="0" indent="-285750" algn="just">
                        <a:buFont typeface="Arial" pitchFamily="34" charset="0"/>
                        <a:buChar char="•"/>
                      </a:pPr>
                      <a:r>
                        <a:rPr lang="en-ZA" sz="1400" kern="1200" baseline="0" dirty="0" smtClean="0">
                          <a:solidFill>
                            <a:schemeClr val="dk1"/>
                          </a:solidFill>
                          <a:effectLst/>
                          <a:latin typeface="Arial Narrow" panose="020B0606020202030204" pitchFamily="34" charset="0"/>
                          <a:ea typeface="+mn-ea"/>
                          <a:cs typeface="+mn-cs"/>
                        </a:rPr>
                        <a:t>Property evaluation awaiting proposed surveyor diagram to evaluate the affected portions of properties.</a:t>
                      </a:r>
                    </a:p>
                  </a:txBody>
                  <a:tcPr/>
                </a:tc>
                <a:tc>
                  <a:txBody>
                    <a:bodyPr/>
                    <a:lstStyle/>
                    <a:p>
                      <a:pPr marL="285750" indent="-285750" algn="l">
                        <a:buFont typeface="Arial" pitchFamily="34" charset="0"/>
                        <a:buChar char="•"/>
                      </a:pPr>
                      <a:r>
                        <a:rPr lang="en-ZA" sz="1400" dirty="0" smtClean="0">
                          <a:latin typeface="Arial Narrow" panose="020B0606020202030204" pitchFamily="34" charset="0"/>
                        </a:rPr>
                        <a:t>None</a:t>
                      </a:r>
                      <a:r>
                        <a:rPr lang="en-ZA" sz="1400" baseline="0" dirty="0" smtClean="0">
                          <a:latin typeface="Arial Narrow" panose="020B0606020202030204" pitchFamily="34" charset="0"/>
                        </a:rPr>
                        <a:t>.</a:t>
                      </a:r>
                      <a:endParaRPr lang="en-ZA" sz="1400" baseline="0" dirty="0" smtClean="0">
                        <a:solidFill>
                          <a:srgbClr val="FF0000"/>
                        </a:solidFill>
                        <a:latin typeface="Arial Narrow" panose="020B0606020202030204" pitchFamily="34" charset="0"/>
                      </a:endParaRPr>
                    </a:p>
                    <a:p>
                      <a:pPr marL="285750" indent="-285750" algn="l">
                        <a:buFont typeface="Arial" pitchFamily="34" charset="0"/>
                        <a:buChar char="•"/>
                      </a:pPr>
                      <a:endParaRPr lang="en-ZA" sz="1400" baseline="0" dirty="0" smtClean="0">
                        <a:latin typeface="Arial Narrow" panose="020B0606020202030204" pitchFamily="34" charset="0"/>
                      </a:endParaRPr>
                    </a:p>
                  </a:txBody>
                  <a:tcPr/>
                </a:tc>
              </a:tr>
              <a:tr h="3193950">
                <a:tc>
                  <a:txBody>
                    <a:bodyPr/>
                    <a:lstStyle/>
                    <a:p>
                      <a:pPr marL="0" lvl="0" indent="0" algn="l">
                        <a:buFont typeface="Arial" pitchFamily="34" charset="0"/>
                        <a:buNone/>
                      </a:pPr>
                      <a:r>
                        <a:rPr lang="en-ZA" sz="1400" b="1" kern="1200" dirty="0" smtClean="0">
                          <a:solidFill>
                            <a:schemeClr val="dk1"/>
                          </a:solidFill>
                          <a:latin typeface="Arial Narrow" panose="020B0606020202030204" pitchFamily="34" charset="0"/>
                          <a:ea typeface="+mn-ea"/>
                          <a:cs typeface="+mn-cs"/>
                        </a:rPr>
                        <a:t>BOKFONTEIN</a:t>
                      </a:r>
                    </a:p>
                  </a:txBody>
                  <a:tcPr/>
                </a:tc>
                <a:tc>
                  <a:txBody>
                    <a:bodyPr/>
                    <a:lstStyle/>
                    <a:p>
                      <a:pPr marL="285750" indent="-285750" algn="just">
                        <a:buFont typeface="Arial" panose="020B0604020202020204" pitchFamily="34" charset="0"/>
                        <a:buChar char="•"/>
                      </a:pPr>
                      <a:r>
                        <a:rPr lang="en-ZA" sz="1400" kern="1200" baseline="0" dirty="0" smtClean="0">
                          <a:solidFill>
                            <a:schemeClr val="dk1"/>
                          </a:solidFill>
                          <a:effectLst/>
                          <a:latin typeface="Arial Narrow" panose="020B0606020202030204" pitchFamily="34" charset="0"/>
                          <a:ea typeface="+mn-ea"/>
                          <a:cs typeface="+mn-cs"/>
                        </a:rPr>
                        <a:t>Potion 134 of the farm Bokfontein: </a:t>
                      </a:r>
                      <a:r>
                        <a:rPr lang="en-ZA" sz="1400" b="1" kern="1200" baseline="0" dirty="0" smtClean="0">
                          <a:solidFill>
                            <a:schemeClr val="dk1"/>
                          </a:solidFill>
                          <a:effectLst/>
                          <a:latin typeface="Arial Narrow" panose="020B0606020202030204" pitchFamily="34" charset="0"/>
                          <a:ea typeface="+mn-ea"/>
                          <a:cs typeface="+mn-cs"/>
                        </a:rPr>
                        <a:t>Township Establishment finalised</a:t>
                      </a:r>
                      <a:r>
                        <a:rPr lang="en-ZA" sz="1400" kern="1200" baseline="0" dirty="0" smtClean="0">
                          <a:solidFill>
                            <a:schemeClr val="dk1"/>
                          </a:solidFill>
                          <a:effectLst/>
                          <a:latin typeface="Arial Narrow" panose="020B0606020202030204" pitchFamily="34" charset="0"/>
                          <a:ea typeface="+mn-ea"/>
                          <a:cs typeface="+mn-cs"/>
                        </a:rPr>
                        <a:t>, Surveying and pegging finalised and the General Plan approved, Conditions of  Establishment approved for  approximately </a:t>
                      </a:r>
                      <a:r>
                        <a:rPr lang="en-ZA" sz="1400" b="1" kern="1200" baseline="0" dirty="0" smtClean="0">
                          <a:solidFill>
                            <a:schemeClr val="dk1"/>
                          </a:solidFill>
                          <a:effectLst/>
                          <a:latin typeface="Arial Narrow" panose="020B0606020202030204" pitchFamily="34" charset="0"/>
                          <a:ea typeface="+mn-ea"/>
                          <a:cs typeface="+mn-cs"/>
                        </a:rPr>
                        <a:t>602 units</a:t>
                      </a:r>
                      <a:endParaRPr lang="en-ZA" sz="1400" kern="1200" baseline="0" dirty="0" smtClean="0">
                        <a:solidFill>
                          <a:schemeClr val="dk1"/>
                        </a:solidFill>
                        <a:effectLst/>
                        <a:latin typeface="Arial Narrow" panose="020B0606020202030204" pitchFamily="34" charset="0"/>
                        <a:ea typeface="+mn-ea"/>
                        <a:cs typeface="+mn-cs"/>
                      </a:endParaRPr>
                    </a:p>
                    <a:p>
                      <a:pPr marL="285750" indent="-285750" algn="just">
                        <a:buFont typeface="Arial" panose="020B0604020202020204" pitchFamily="34" charset="0"/>
                        <a:buChar char="•"/>
                      </a:pPr>
                      <a:r>
                        <a:rPr lang="en-ZA" sz="1400" kern="1200" baseline="0" dirty="0" smtClean="0">
                          <a:solidFill>
                            <a:schemeClr val="dk1"/>
                          </a:solidFill>
                          <a:effectLst/>
                          <a:latin typeface="Arial Narrow" panose="020B0606020202030204" pitchFamily="34" charset="0"/>
                          <a:ea typeface="+mn-ea"/>
                          <a:cs typeface="+mn-cs"/>
                        </a:rPr>
                        <a:t>Service provider appointed to undertake </a:t>
                      </a:r>
                      <a:r>
                        <a:rPr lang="en-ZA" sz="1400" b="1" kern="1200" baseline="0" dirty="0" smtClean="0">
                          <a:solidFill>
                            <a:schemeClr val="dk1"/>
                          </a:solidFill>
                          <a:effectLst/>
                          <a:latin typeface="Arial Narrow" panose="020B0606020202030204" pitchFamily="34" charset="0"/>
                          <a:ea typeface="+mn-ea"/>
                          <a:cs typeface="+mn-cs"/>
                        </a:rPr>
                        <a:t>Township Establishment</a:t>
                      </a:r>
                      <a:r>
                        <a:rPr lang="en-ZA" sz="1400" kern="1200" baseline="0" dirty="0" smtClean="0">
                          <a:solidFill>
                            <a:schemeClr val="dk1"/>
                          </a:solidFill>
                          <a:effectLst/>
                          <a:latin typeface="Arial Narrow" panose="020B0606020202030204" pitchFamily="34" charset="0"/>
                          <a:ea typeface="+mn-ea"/>
                          <a:cs typeface="+mn-cs"/>
                        </a:rPr>
                        <a:t>  on Portion 33, 76 and 141 of the farm Bokfontein for approximately </a:t>
                      </a:r>
                      <a:r>
                        <a:rPr lang="en-ZA" sz="1400" b="1" kern="1200" baseline="0" dirty="0" smtClean="0">
                          <a:solidFill>
                            <a:schemeClr val="dk1"/>
                          </a:solidFill>
                          <a:effectLst/>
                          <a:latin typeface="Arial Narrow" panose="020B0606020202030204" pitchFamily="34" charset="0"/>
                          <a:ea typeface="+mn-ea"/>
                          <a:cs typeface="+mn-cs"/>
                        </a:rPr>
                        <a:t>665 units</a:t>
                      </a:r>
                      <a:r>
                        <a:rPr lang="en-ZA" sz="1400" kern="1200" baseline="0" dirty="0" smtClean="0">
                          <a:solidFill>
                            <a:schemeClr val="dk1"/>
                          </a:solidFill>
                          <a:effectLst/>
                          <a:latin typeface="Arial Narrow" panose="020B0606020202030204" pitchFamily="34" charset="0"/>
                          <a:ea typeface="+mn-ea"/>
                          <a:cs typeface="+mn-cs"/>
                        </a:rPr>
                        <a:t>. Township Establishments lodged at the municipality for approval, advertised in the provincial gazette and circulated for external comments.</a:t>
                      </a:r>
                    </a:p>
                    <a:p>
                      <a:pPr marL="285750" indent="-285750" algn="just">
                        <a:buFont typeface="Arial" panose="020B0604020202020204" pitchFamily="34" charset="0"/>
                        <a:buChar char="•"/>
                      </a:pPr>
                      <a:r>
                        <a:rPr lang="en-ZA" sz="1400" kern="1200" baseline="0" dirty="0" smtClean="0">
                          <a:solidFill>
                            <a:schemeClr val="dk1"/>
                          </a:solidFill>
                          <a:effectLst/>
                          <a:latin typeface="Arial Narrow" panose="020B0606020202030204" pitchFamily="34" charset="0"/>
                          <a:ea typeface="+mn-ea"/>
                          <a:cs typeface="+mn-cs"/>
                        </a:rPr>
                        <a:t>Service provider appointed to undertake the </a:t>
                      </a:r>
                      <a:r>
                        <a:rPr lang="en-ZA" sz="1400" b="1" kern="1200" baseline="0" dirty="0" smtClean="0">
                          <a:solidFill>
                            <a:schemeClr val="dk1"/>
                          </a:solidFill>
                          <a:effectLst/>
                          <a:latin typeface="Arial Narrow" panose="020B0606020202030204" pitchFamily="34" charset="0"/>
                          <a:ea typeface="+mn-ea"/>
                          <a:cs typeface="+mn-cs"/>
                        </a:rPr>
                        <a:t>Surveying and pegging</a:t>
                      </a:r>
                      <a:r>
                        <a:rPr lang="en-ZA" sz="1400" kern="1200" baseline="0" dirty="0" smtClean="0">
                          <a:solidFill>
                            <a:schemeClr val="dk1"/>
                          </a:solidFill>
                          <a:effectLst/>
                          <a:latin typeface="Arial Narrow" panose="020B0606020202030204" pitchFamily="34" charset="0"/>
                          <a:ea typeface="+mn-ea"/>
                          <a:cs typeface="+mn-cs"/>
                        </a:rPr>
                        <a:t> on Portion 37 of the farm Bokfontein of  </a:t>
                      </a:r>
                      <a:r>
                        <a:rPr lang="en-ZA" sz="1400" b="1" kern="1200" baseline="0" dirty="0" smtClean="0">
                          <a:solidFill>
                            <a:schemeClr val="dk1"/>
                          </a:solidFill>
                          <a:effectLst/>
                          <a:latin typeface="Arial Narrow" panose="020B0606020202030204" pitchFamily="34" charset="0"/>
                          <a:ea typeface="+mn-ea"/>
                          <a:cs typeface="+mn-cs"/>
                        </a:rPr>
                        <a:t>245 units.</a:t>
                      </a:r>
                      <a:r>
                        <a:rPr lang="en-ZA" sz="1400" kern="1200" baseline="0" dirty="0" smtClean="0">
                          <a:solidFill>
                            <a:schemeClr val="dk1"/>
                          </a:solidFill>
                          <a:effectLst/>
                          <a:latin typeface="Arial Narrow" panose="020B0606020202030204" pitchFamily="34" charset="0"/>
                          <a:ea typeface="+mn-ea"/>
                          <a:cs typeface="+mn-cs"/>
                        </a:rPr>
                        <a:t> Awaiting approval of the draft general plan by Chief Surveyor general.</a:t>
                      </a:r>
                    </a:p>
                  </a:txBody>
                  <a:tcPr/>
                </a:tc>
                <a:tc>
                  <a:txBody>
                    <a:bodyPr/>
                    <a:lstStyle/>
                    <a:p>
                      <a:pPr marL="285750" indent="-285750" algn="just">
                        <a:buFont typeface="Arial" panose="020B0604020202020204" pitchFamily="34" charset="0"/>
                        <a:buChar char="•"/>
                      </a:pPr>
                      <a:r>
                        <a:rPr lang="en-ZA" sz="1400" kern="1200" baseline="0" dirty="0" smtClean="0">
                          <a:solidFill>
                            <a:schemeClr val="dk1"/>
                          </a:solidFill>
                          <a:latin typeface="Arial Narrow" panose="020B0606020202030204" pitchFamily="34" charset="0"/>
                          <a:ea typeface="+mn-ea"/>
                          <a:cs typeface="+mn-cs"/>
                        </a:rPr>
                        <a:t>Conveyancing outstanding on Portion 134 of Bokfontein.</a:t>
                      </a:r>
                    </a:p>
                    <a:p>
                      <a:pPr marL="0" indent="0" algn="just">
                        <a:buFont typeface="Arial" panose="020B0604020202020204" pitchFamily="34" charset="0"/>
                        <a:buNone/>
                      </a:pPr>
                      <a:endParaRPr lang="en-ZA" sz="1400" kern="1200" baseline="0" dirty="0" smtClean="0">
                        <a:solidFill>
                          <a:schemeClr val="dk1"/>
                        </a:solidFill>
                        <a:latin typeface="Arial Narrow" panose="020B0606020202030204" pitchFamily="34" charset="0"/>
                        <a:ea typeface="+mn-ea"/>
                        <a:cs typeface="+mn-cs"/>
                      </a:endParaRPr>
                    </a:p>
                    <a:p>
                      <a:pPr marL="285750" indent="-285750" algn="just">
                        <a:buFont typeface="Arial" panose="020B0604020202020204" pitchFamily="34" charset="0"/>
                        <a:buChar char="•"/>
                      </a:pPr>
                      <a:r>
                        <a:rPr lang="en-ZA" sz="1400" kern="1200" baseline="0" dirty="0" smtClean="0">
                          <a:solidFill>
                            <a:schemeClr val="dk1"/>
                          </a:solidFill>
                          <a:latin typeface="Arial Narrow" panose="020B0606020202030204" pitchFamily="34" charset="0"/>
                          <a:ea typeface="+mn-ea"/>
                          <a:cs typeface="+mn-cs"/>
                        </a:rPr>
                        <a:t>Objections received from department of Agriculture for the township establishment on Portion 33, 76 and 141 of the farm Bokfontein. </a:t>
                      </a:r>
                      <a:endParaRPr lang="en-ZA" sz="1400" dirty="0">
                        <a:latin typeface="Arial Narrow" panose="020B0606020202030204" pitchFamily="34" charset="0"/>
                      </a:endParaRPr>
                    </a:p>
                  </a:txBody>
                  <a:tcPr/>
                </a:tc>
              </a:tr>
            </a:tbl>
          </a:graphicData>
        </a:graphic>
      </p:graphicFrame>
      <p:sp>
        <p:nvSpPr>
          <p:cNvPr id="7" name="Title 2"/>
          <p:cNvSpPr txBox="1">
            <a:spLocks/>
          </p:cNvSpPr>
          <p:nvPr/>
        </p:nvSpPr>
        <p:spPr>
          <a:xfrm>
            <a:off x="149718" y="1498774"/>
            <a:ext cx="90010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latin typeface="Arial Narrow" panose="020B0606020202030204" pitchFamily="34" charset="0"/>
              </a:rPr>
              <a:t>North West</a:t>
            </a:r>
            <a:endParaRPr lang="en-ZA" sz="2800" b="1" dirty="0">
              <a:latin typeface="Arial Narrow" panose="020B0606020202030204" pitchFamily="34" charset="0"/>
            </a:endParaRPr>
          </a:p>
        </p:txBody>
      </p:sp>
    </p:spTree>
    <p:extLst>
      <p:ext uri="{BB962C8B-B14F-4D97-AF65-F5344CB8AC3E}">
        <p14:creationId xmlns:p14="http://schemas.microsoft.com/office/powerpoint/2010/main" val="2388286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09897110"/>
              </p:ext>
            </p:extLst>
          </p:nvPr>
        </p:nvGraphicFramePr>
        <p:xfrm>
          <a:off x="251521" y="1117397"/>
          <a:ext cx="8640960" cy="5445054"/>
        </p:xfrm>
        <a:graphic>
          <a:graphicData uri="http://schemas.openxmlformats.org/drawingml/2006/table">
            <a:tbl>
              <a:tblPr firstRow="1" bandRow="1">
                <a:tableStyleId>{5C22544A-7EE6-4342-B048-85BDC9FD1C3A}</a:tableStyleId>
              </a:tblPr>
              <a:tblGrid>
                <a:gridCol w="1815328"/>
                <a:gridCol w="4593383"/>
                <a:gridCol w="2232249"/>
              </a:tblGrid>
              <a:tr h="3489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lt1"/>
                          </a:solidFill>
                          <a:effectLst/>
                          <a:latin typeface="+mn-lt"/>
                          <a:ea typeface="+mn-ea"/>
                          <a:cs typeface="+mn-cs"/>
                        </a:rPr>
                        <a:t>PROJECT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lt1"/>
                          </a:solidFill>
                          <a:effectLst/>
                          <a:latin typeface="+mn-lt"/>
                          <a:ea typeface="+mn-ea"/>
                          <a:cs typeface="+mn-cs"/>
                        </a:rPr>
                        <a:t>PROJECT STATUS</a:t>
                      </a:r>
                    </a:p>
                  </a:txBody>
                  <a:tcPr/>
                </a:tc>
                <a:tc>
                  <a:txBody>
                    <a:bodyPr/>
                    <a:lstStyle/>
                    <a:p>
                      <a:pPr algn="ctr"/>
                      <a:r>
                        <a:rPr lang="en-ZA" sz="1600" dirty="0" smtClean="0"/>
                        <a:t>CHALLANGES</a:t>
                      </a:r>
                    </a:p>
                  </a:txBody>
                  <a:tcPr/>
                </a:tc>
              </a:tr>
              <a:tr h="1919352">
                <a:tc>
                  <a:txBody>
                    <a:bodyPr/>
                    <a:lstStyle/>
                    <a:p>
                      <a:pPr algn="l"/>
                      <a:r>
                        <a:rPr lang="en-ZA" sz="1600" b="1" dirty="0" smtClean="0">
                          <a:latin typeface="Arial Narrow" panose="020B0606020202030204" pitchFamily="34" charset="0"/>
                        </a:rPr>
                        <a:t>MARIKANA</a:t>
                      </a:r>
                      <a:r>
                        <a:rPr lang="en-ZA" sz="1600" b="1" baseline="0" dirty="0" smtClean="0">
                          <a:latin typeface="Arial Narrow" panose="020B0606020202030204" pitchFamily="34" charset="0"/>
                        </a:rPr>
                        <a:t> (ALSA PROPERTIES)</a:t>
                      </a:r>
                      <a:endParaRPr lang="en-ZA" sz="1600" b="1" dirty="0">
                        <a:latin typeface="Arial Narrow" panose="020B0606020202030204" pitchFamily="34" charset="0"/>
                      </a:endParaRPr>
                    </a:p>
                  </a:txBody>
                  <a:tcPr/>
                </a:tc>
                <a:tc>
                  <a:txBody>
                    <a:bodyPr/>
                    <a:lstStyle/>
                    <a:p>
                      <a:pPr marL="285750" lvl="0" indent="-285750" algn="just">
                        <a:buFont typeface="Arial" pitchFamily="34" charset="0"/>
                        <a:buChar char="•"/>
                      </a:pPr>
                      <a:r>
                        <a:rPr lang="en-ZA" sz="1400" kern="1200" dirty="0" smtClean="0">
                          <a:solidFill>
                            <a:schemeClr val="dk1"/>
                          </a:solidFill>
                          <a:effectLst/>
                          <a:latin typeface="Arial Narrow" panose="020B0606020202030204" pitchFamily="34" charset="0"/>
                          <a:ea typeface="+mn-ea"/>
                          <a:cs typeface="+mn-cs"/>
                        </a:rPr>
                        <a:t>Finalising</a:t>
                      </a:r>
                      <a:r>
                        <a:rPr lang="en-ZA" sz="1400" kern="1200" baseline="0" dirty="0" smtClean="0">
                          <a:solidFill>
                            <a:schemeClr val="dk1"/>
                          </a:solidFill>
                          <a:effectLst/>
                          <a:latin typeface="Arial Narrow" panose="020B0606020202030204" pitchFamily="34" charset="0"/>
                          <a:ea typeface="+mn-ea"/>
                          <a:cs typeface="+mn-cs"/>
                        </a:rPr>
                        <a:t> SCM processes for the appoint a service provider to undertake the </a:t>
                      </a:r>
                      <a:r>
                        <a:rPr lang="en-ZA" sz="1400" b="1" kern="1200" baseline="0" dirty="0" smtClean="0">
                          <a:solidFill>
                            <a:schemeClr val="dk1"/>
                          </a:solidFill>
                          <a:effectLst/>
                          <a:latin typeface="Arial Narrow" panose="020B0606020202030204" pitchFamily="34" charset="0"/>
                          <a:ea typeface="+mn-ea"/>
                          <a:cs typeface="+mn-cs"/>
                        </a:rPr>
                        <a:t>Township Establishment </a:t>
                      </a:r>
                      <a:r>
                        <a:rPr lang="en-ZA" sz="1400" kern="1200" baseline="0" dirty="0" smtClean="0">
                          <a:solidFill>
                            <a:schemeClr val="dk1"/>
                          </a:solidFill>
                          <a:effectLst/>
                          <a:latin typeface="Arial Narrow" panose="020B0606020202030204" pitchFamily="34" charset="0"/>
                          <a:ea typeface="+mn-ea"/>
                          <a:cs typeface="+mn-cs"/>
                        </a:rPr>
                        <a:t>for approximately </a:t>
                      </a:r>
                      <a:r>
                        <a:rPr lang="en-ZA" sz="1400" b="1" kern="1200" baseline="0" dirty="0" smtClean="0">
                          <a:solidFill>
                            <a:schemeClr val="dk1"/>
                          </a:solidFill>
                          <a:effectLst/>
                          <a:latin typeface="Arial Narrow" panose="020B0606020202030204" pitchFamily="34" charset="0"/>
                          <a:ea typeface="+mn-ea"/>
                          <a:cs typeface="+mn-cs"/>
                        </a:rPr>
                        <a:t>9000 units</a:t>
                      </a:r>
                      <a:r>
                        <a:rPr lang="en-ZA" sz="1400" kern="1200" baseline="0" dirty="0" smtClean="0">
                          <a:solidFill>
                            <a:schemeClr val="dk1"/>
                          </a:solidFill>
                          <a:effectLst/>
                          <a:latin typeface="Arial Narrow" panose="020B0606020202030204" pitchFamily="34" charset="0"/>
                          <a:ea typeface="+mn-ea"/>
                          <a:cs typeface="+mn-cs"/>
                        </a:rPr>
                        <a:t>. </a:t>
                      </a:r>
                    </a:p>
                    <a:p>
                      <a:pPr marL="0" lvl="0" indent="0" algn="just">
                        <a:buFont typeface="Arial" pitchFamily="34" charset="0"/>
                        <a:buNone/>
                      </a:pPr>
                      <a:endParaRPr lang="en-ZA" sz="1400" kern="1200" baseline="0" dirty="0" smtClean="0">
                        <a:solidFill>
                          <a:schemeClr val="dk1"/>
                        </a:solidFill>
                        <a:effectLst/>
                        <a:latin typeface="Arial Narrow" panose="020B0606020202030204" pitchFamily="34" charset="0"/>
                        <a:ea typeface="+mn-ea"/>
                        <a:cs typeface="+mn-cs"/>
                      </a:endParaRPr>
                    </a:p>
                    <a:p>
                      <a:pPr marL="285750" lvl="0" indent="-285750" algn="just">
                        <a:buFont typeface="Arial" pitchFamily="34" charset="0"/>
                        <a:buChar char="•"/>
                      </a:pPr>
                      <a:r>
                        <a:rPr lang="en-ZA" sz="1400" kern="1200" baseline="0" dirty="0" smtClean="0">
                          <a:solidFill>
                            <a:schemeClr val="dk1"/>
                          </a:solidFill>
                          <a:effectLst/>
                          <a:latin typeface="Arial Narrow" panose="020B0606020202030204" pitchFamily="34" charset="0"/>
                          <a:ea typeface="+mn-ea"/>
                          <a:cs typeface="+mn-cs"/>
                        </a:rPr>
                        <a:t>Engaged municipality on planning approach and established Project Steering Committee.</a:t>
                      </a:r>
                    </a:p>
                    <a:p>
                      <a:pPr marL="0" lvl="0" indent="0" algn="just">
                        <a:buFont typeface="Arial" pitchFamily="34" charset="0"/>
                        <a:buNone/>
                      </a:pPr>
                      <a:endParaRPr lang="en-ZA" sz="1400" kern="1200" baseline="0" dirty="0" smtClean="0">
                        <a:solidFill>
                          <a:schemeClr val="dk1"/>
                        </a:solidFill>
                        <a:effectLst/>
                        <a:latin typeface="Arial Narrow" panose="020B0606020202030204" pitchFamily="34" charset="0"/>
                        <a:ea typeface="+mn-ea"/>
                        <a:cs typeface="+mn-cs"/>
                      </a:endParaRPr>
                    </a:p>
                    <a:p>
                      <a:pPr marL="285750" lvl="0" indent="-285750" algn="just">
                        <a:buFont typeface="Arial" pitchFamily="34" charset="0"/>
                        <a:buChar char="•"/>
                      </a:pPr>
                      <a:r>
                        <a:rPr lang="en-ZA" sz="1400" kern="1200" baseline="0" dirty="0" smtClean="0">
                          <a:solidFill>
                            <a:schemeClr val="dk1"/>
                          </a:solidFill>
                          <a:effectLst/>
                          <a:latin typeface="Arial Narrow" panose="020B0606020202030204" pitchFamily="34" charset="0"/>
                          <a:ea typeface="+mn-ea"/>
                          <a:cs typeface="+mn-cs"/>
                        </a:rPr>
                        <a:t>Enumeration underway on the settlements which we are formalising. </a:t>
                      </a:r>
                    </a:p>
                  </a:txBody>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latin typeface="Arial Narrow" panose="020B0606020202030204" pitchFamily="34" charset="0"/>
                        </a:rPr>
                        <a:t>Delay</a:t>
                      </a:r>
                      <a:r>
                        <a:rPr lang="en-ZA" sz="1400" baseline="0" dirty="0" smtClean="0">
                          <a:latin typeface="Arial Narrow" panose="020B0606020202030204" pitchFamily="34" charset="0"/>
                        </a:rPr>
                        <a:t> on land donation by Lonmin to integrate the current development with their land in between ALSA properties. </a:t>
                      </a:r>
                      <a:endParaRPr lang="en-ZA" sz="1400" dirty="0">
                        <a:latin typeface="Arial Narrow" panose="020B0606020202030204" pitchFamily="34" charset="0"/>
                      </a:endParaRPr>
                    </a:p>
                  </a:txBody>
                  <a:tcPr/>
                </a:tc>
              </a:tr>
              <a:tr h="1086183">
                <a:tc>
                  <a:txBody>
                    <a:bodyPr/>
                    <a:lstStyle/>
                    <a:p>
                      <a:pPr marL="0" lvl="0" indent="0" algn="l">
                        <a:buFont typeface="Arial" pitchFamily="34" charset="0"/>
                        <a:buNone/>
                      </a:pPr>
                      <a:r>
                        <a:rPr lang="en-ZA" sz="1600" b="1" kern="1200" dirty="0" smtClean="0">
                          <a:solidFill>
                            <a:schemeClr val="dk1"/>
                          </a:solidFill>
                          <a:latin typeface="Arial Narrow" panose="020B0606020202030204" pitchFamily="34" charset="0"/>
                          <a:ea typeface="+mn-ea"/>
                          <a:cs typeface="+mn-cs"/>
                        </a:rPr>
                        <a:t>BULK INFRASTRUCTURE </a:t>
                      </a:r>
                    </a:p>
                    <a:p>
                      <a:pPr marL="0" lvl="0" indent="0" algn="l">
                        <a:buFont typeface="Arial" pitchFamily="34" charset="0"/>
                        <a:buNone/>
                      </a:pPr>
                      <a:r>
                        <a:rPr lang="en-ZA" sz="1600" b="1" kern="1200" dirty="0" smtClean="0">
                          <a:solidFill>
                            <a:schemeClr val="dk1"/>
                          </a:solidFill>
                          <a:latin typeface="Arial Narrow" panose="020B0606020202030204" pitchFamily="34" charset="0"/>
                          <a:ea typeface="+mn-ea"/>
                          <a:cs typeface="+mn-cs"/>
                        </a:rPr>
                        <a:t>ASSESSMENT IN MARIKANA </a:t>
                      </a:r>
                    </a:p>
                  </a:txBody>
                  <a:tcPr/>
                </a:tc>
                <a:tc>
                  <a:txBody>
                    <a:bodyPr/>
                    <a:lstStyle/>
                    <a:p>
                      <a:pPr marL="285750" lvl="0" indent="-285750" algn="just">
                        <a:buFont typeface="Arial" pitchFamily="34" charset="0"/>
                        <a:buChar char="•"/>
                      </a:pPr>
                      <a:r>
                        <a:rPr lang="en-ZA" sz="1400" kern="1200" dirty="0" smtClean="0">
                          <a:solidFill>
                            <a:schemeClr val="dk1"/>
                          </a:solidFill>
                          <a:effectLst/>
                          <a:latin typeface="Arial Narrow" panose="020B0606020202030204" pitchFamily="34" charset="0"/>
                          <a:ea typeface="+mn-ea"/>
                          <a:cs typeface="+mn-cs"/>
                        </a:rPr>
                        <a:t>Awaiting guidance</a:t>
                      </a:r>
                      <a:r>
                        <a:rPr lang="en-ZA" sz="1400" kern="1200" baseline="0" dirty="0" smtClean="0">
                          <a:solidFill>
                            <a:schemeClr val="dk1"/>
                          </a:solidFill>
                          <a:effectLst/>
                          <a:latin typeface="Arial Narrow" panose="020B0606020202030204" pitchFamily="34" charset="0"/>
                          <a:ea typeface="+mn-ea"/>
                          <a:cs typeface="+mn-cs"/>
                        </a:rPr>
                        <a:t> from NW Province after HDA engaged the Rustenburg Local Municipality since RLM has already commenced on conducting the bulk assessment report for the entire Marikana already means of appointment of Vuka Africa</a:t>
                      </a:r>
                      <a:endParaRPr lang="en-ZA" sz="1400" kern="1200" dirty="0" smtClean="0">
                        <a:solidFill>
                          <a:schemeClr val="dk1"/>
                        </a:solidFill>
                        <a:effectLst/>
                        <a:latin typeface="Arial Narrow" panose="020B0606020202030204" pitchFamily="34" charset="0"/>
                        <a:ea typeface="+mn-ea"/>
                        <a:cs typeface="+mn-cs"/>
                      </a:endParaRPr>
                    </a:p>
                  </a:txBody>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kern="1200" dirty="0" smtClean="0">
                          <a:solidFill>
                            <a:schemeClr val="dk1"/>
                          </a:solidFill>
                          <a:effectLst/>
                          <a:latin typeface="Arial Narrow" panose="020B0606020202030204" pitchFamily="34" charset="0"/>
                          <a:ea typeface="+mn-ea"/>
                          <a:cs typeface="+mn-cs"/>
                        </a:rPr>
                        <a:t>Uncoordinated Appointment of Service Providers</a:t>
                      </a:r>
                      <a:endParaRPr lang="en-ZA" sz="1400" dirty="0">
                        <a:latin typeface="Arial Narrow" panose="020B0606020202030204" pitchFamily="34" charset="0"/>
                      </a:endParaRPr>
                    </a:p>
                  </a:txBody>
                  <a:tcPr/>
                </a:tc>
              </a:tr>
              <a:tr h="1981431">
                <a:tc>
                  <a:txBody>
                    <a:bodyPr/>
                    <a:lstStyle/>
                    <a:p>
                      <a:pPr marL="0" lvl="0" indent="0" algn="l">
                        <a:buFont typeface="Arial" pitchFamily="34" charset="0"/>
                        <a:buNone/>
                      </a:pPr>
                      <a:r>
                        <a:rPr lang="en-ZA" sz="1600" b="1" kern="1200" dirty="0" smtClean="0">
                          <a:solidFill>
                            <a:schemeClr val="dk1"/>
                          </a:solidFill>
                          <a:latin typeface="Arial Narrow" panose="020B0606020202030204" pitchFamily="34" charset="0"/>
                          <a:ea typeface="+mn-ea"/>
                          <a:cs typeface="+mn-cs"/>
                        </a:rPr>
                        <a:t>BOKAMOSO</a:t>
                      </a:r>
                      <a:r>
                        <a:rPr lang="en-ZA" sz="1600" b="1" kern="1200" baseline="0" dirty="0" smtClean="0">
                          <a:solidFill>
                            <a:schemeClr val="dk1"/>
                          </a:solidFill>
                          <a:latin typeface="Arial Narrow" panose="020B0606020202030204" pitchFamily="34" charset="0"/>
                          <a:ea typeface="+mn-ea"/>
                          <a:cs typeface="+mn-cs"/>
                        </a:rPr>
                        <a:t> CATALYTIC PROJECT</a:t>
                      </a:r>
                      <a:endParaRPr lang="en-ZA" sz="1600" b="1" kern="1200" dirty="0" smtClean="0">
                        <a:solidFill>
                          <a:schemeClr val="dk1"/>
                        </a:solidFill>
                        <a:latin typeface="Arial Narrow" panose="020B0606020202030204" pitchFamily="34" charset="0"/>
                        <a:ea typeface="+mn-ea"/>
                        <a:cs typeface="+mn-cs"/>
                      </a:endParaRPr>
                    </a:p>
                  </a:txBody>
                  <a:tcPr/>
                </a:tc>
                <a:tc>
                  <a:txBody>
                    <a:bodyPr/>
                    <a:lstStyle/>
                    <a:p>
                      <a:pPr marL="285750" lvl="0" indent="-285750" algn="just">
                        <a:buFont typeface="Arial" pitchFamily="34" charset="0"/>
                        <a:buChar char="•"/>
                      </a:pPr>
                      <a:r>
                        <a:rPr lang="en-ZA" sz="1400" b="1" kern="1200" dirty="0" smtClean="0">
                          <a:solidFill>
                            <a:schemeClr val="dk1"/>
                          </a:solidFill>
                          <a:effectLst/>
                          <a:latin typeface="Arial Narrow" panose="020B0606020202030204" pitchFamily="34" charset="0"/>
                          <a:ea typeface="+mn-ea"/>
                          <a:cs typeface="+mn-cs"/>
                        </a:rPr>
                        <a:t>Township Establishment</a:t>
                      </a:r>
                      <a:r>
                        <a:rPr lang="en-ZA" sz="1400" kern="1200" dirty="0" smtClean="0">
                          <a:solidFill>
                            <a:schemeClr val="dk1"/>
                          </a:solidFill>
                          <a:effectLst/>
                          <a:latin typeface="Arial Narrow" panose="020B0606020202030204" pitchFamily="34" charset="0"/>
                          <a:ea typeface="+mn-ea"/>
                          <a:cs typeface="+mn-cs"/>
                        </a:rPr>
                        <a:t> processes for </a:t>
                      </a:r>
                      <a:r>
                        <a:rPr lang="en-ZA" sz="1400" kern="1200" dirty="0" err="1" smtClean="0">
                          <a:solidFill>
                            <a:schemeClr val="dk1"/>
                          </a:solidFill>
                          <a:effectLst/>
                          <a:latin typeface="Arial Narrow" panose="020B0606020202030204" pitchFamily="34" charset="0"/>
                          <a:ea typeface="+mn-ea"/>
                          <a:cs typeface="+mn-cs"/>
                        </a:rPr>
                        <a:t>Bokamoso</a:t>
                      </a:r>
                      <a:r>
                        <a:rPr lang="en-ZA" sz="1400" kern="1200" dirty="0" smtClean="0">
                          <a:solidFill>
                            <a:schemeClr val="dk1"/>
                          </a:solidFill>
                          <a:effectLst/>
                          <a:latin typeface="Arial Narrow" panose="020B0606020202030204" pitchFamily="34" charset="0"/>
                          <a:ea typeface="+mn-ea"/>
                          <a:cs typeface="+mn-cs"/>
                        </a:rPr>
                        <a:t> Ext.1 project completed.</a:t>
                      </a:r>
                    </a:p>
                    <a:p>
                      <a:pPr marL="285750" lvl="0" indent="-285750" algn="just">
                        <a:buFont typeface="Arial" pitchFamily="34" charset="0"/>
                        <a:buChar char="•"/>
                      </a:pPr>
                      <a:r>
                        <a:rPr lang="en-ZA" sz="1400" b="1" kern="1200" dirty="0" smtClean="0">
                          <a:solidFill>
                            <a:schemeClr val="dk1"/>
                          </a:solidFill>
                          <a:effectLst/>
                          <a:latin typeface="Arial Narrow" panose="020B0606020202030204" pitchFamily="34" charset="0"/>
                          <a:ea typeface="+mn-ea"/>
                          <a:cs typeface="+mn-cs"/>
                        </a:rPr>
                        <a:t>Construction of top structures &amp; services:</a:t>
                      </a:r>
                    </a:p>
                    <a:p>
                      <a:pPr marL="742950" lvl="1" indent="-285750" algn="just">
                        <a:buFont typeface="Wingdings" panose="05000000000000000000" pitchFamily="2" charset="2"/>
                        <a:buChar char="Ø"/>
                      </a:pPr>
                      <a:r>
                        <a:rPr lang="en-ZA" sz="1400" kern="1200" dirty="0" smtClean="0">
                          <a:solidFill>
                            <a:schemeClr val="dk1"/>
                          </a:solidFill>
                          <a:effectLst/>
                          <a:latin typeface="Arial Narrow" panose="020B0606020202030204" pitchFamily="34" charset="0"/>
                          <a:ea typeface="+mn-ea"/>
                          <a:cs typeface="+mn-cs"/>
                        </a:rPr>
                        <a:t>Installation of services for </a:t>
                      </a:r>
                      <a:r>
                        <a:rPr lang="en-ZA" sz="1400" b="1" kern="1200" dirty="0" smtClean="0">
                          <a:solidFill>
                            <a:schemeClr val="dk1"/>
                          </a:solidFill>
                          <a:effectLst/>
                          <a:latin typeface="Arial Narrow" panose="020B0606020202030204" pitchFamily="34" charset="0"/>
                          <a:ea typeface="+mn-ea"/>
                          <a:cs typeface="+mn-cs"/>
                        </a:rPr>
                        <a:t>1609 units  </a:t>
                      </a:r>
                      <a:r>
                        <a:rPr lang="en-ZA" sz="1400" kern="1200" dirty="0" smtClean="0">
                          <a:solidFill>
                            <a:schemeClr val="dk1"/>
                          </a:solidFill>
                          <a:effectLst/>
                          <a:latin typeface="Arial Narrow" panose="020B0606020202030204" pitchFamily="34" charset="0"/>
                          <a:ea typeface="+mn-ea"/>
                          <a:cs typeface="+mn-cs"/>
                        </a:rPr>
                        <a:t>are underway for </a:t>
                      </a:r>
                      <a:r>
                        <a:rPr lang="en-ZA" sz="1400" kern="1200" dirty="0" err="1" smtClean="0">
                          <a:solidFill>
                            <a:schemeClr val="dk1"/>
                          </a:solidFill>
                          <a:effectLst/>
                          <a:latin typeface="Arial Narrow" panose="020B0606020202030204" pitchFamily="34" charset="0"/>
                          <a:ea typeface="+mn-ea"/>
                          <a:cs typeface="+mn-cs"/>
                        </a:rPr>
                        <a:t>Bokamoso</a:t>
                      </a:r>
                      <a:r>
                        <a:rPr lang="en-ZA" sz="1400" kern="1200" dirty="0" smtClean="0">
                          <a:solidFill>
                            <a:schemeClr val="dk1"/>
                          </a:solidFill>
                          <a:effectLst/>
                          <a:latin typeface="Arial Narrow" panose="020B0606020202030204" pitchFamily="34" charset="0"/>
                          <a:ea typeface="+mn-ea"/>
                          <a:cs typeface="+mn-cs"/>
                        </a:rPr>
                        <a:t> Ext.1 (Phases 2 &amp; 3);</a:t>
                      </a:r>
                    </a:p>
                    <a:p>
                      <a:pPr marL="742950" lvl="1" indent="-285750" algn="just">
                        <a:buFont typeface="Wingdings" panose="05000000000000000000" pitchFamily="2" charset="2"/>
                        <a:buChar char="Ø"/>
                      </a:pPr>
                      <a:r>
                        <a:rPr lang="en-ZA" sz="1400" b="1" kern="1200" dirty="0" smtClean="0">
                          <a:solidFill>
                            <a:schemeClr val="dk1"/>
                          </a:solidFill>
                          <a:effectLst/>
                          <a:latin typeface="Arial Narrow" panose="020B0606020202030204" pitchFamily="34" charset="0"/>
                          <a:ea typeface="+mn-ea"/>
                          <a:cs typeface="+mn-cs"/>
                        </a:rPr>
                        <a:t>1700 sites </a:t>
                      </a:r>
                      <a:r>
                        <a:rPr lang="en-ZA" sz="1400" kern="1200" dirty="0" smtClean="0">
                          <a:solidFill>
                            <a:schemeClr val="dk1"/>
                          </a:solidFill>
                          <a:effectLst/>
                          <a:latin typeface="Arial Narrow" panose="020B0606020202030204" pitchFamily="34" charset="0"/>
                          <a:ea typeface="+mn-ea"/>
                          <a:cs typeface="+mn-cs"/>
                        </a:rPr>
                        <a:t>have been installed with services.</a:t>
                      </a:r>
                    </a:p>
                    <a:p>
                      <a:pPr marL="742950" lvl="1" indent="-285750" algn="just">
                        <a:buFont typeface="Wingdings" panose="05000000000000000000" pitchFamily="2" charset="2"/>
                        <a:buChar char="Ø"/>
                      </a:pPr>
                      <a:r>
                        <a:rPr lang="en-ZA" sz="1400" kern="1200" dirty="0" smtClean="0">
                          <a:solidFill>
                            <a:schemeClr val="dk1"/>
                          </a:solidFill>
                          <a:effectLst/>
                          <a:latin typeface="Arial Narrow" panose="020B0606020202030204" pitchFamily="34" charset="0"/>
                          <a:ea typeface="+mn-ea"/>
                          <a:cs typeface="+mn-cs"/>
                        </a:rPr>
                        <a:t>Contractor has been appointed to undertake installation of services of </a:t>
                      </a:r>
                      <a:r>
                        <a:rPr lang="en-ZA" sz="1400" b="1" kern="1200" dirty="0" smtClean="0">
                          <a:solidFill>
                            <a:schemeClr val="dk1"/>
                          </a:solidFill>
                          <a:effectLst/>
                          <a:latin typeface="Arial Narrow" panose="020B0606020202030204" pitchFamily="34" charset="0"/>
                          <a:ea typeface="+mn-ea"/>
                          <a:cs typeface="+mn-cs"/>
                        </a:rPr>
                        <a:t>700 sites </a:t>
                      </a:r>
                      <a:r>
                        <a:rPr lang="en-ZA" sz="1400" kern="1200" dirty="0" smtClean="0">
                          <a:solidFill>
                            <a:schemeClr val="dk1"/>
                          </a:solidFill>
                          <a:effectLst/>
                          <a:latin typeface="Arial Narrow" panose="020B0606020202030204" pitchFamily="34" charset="0"/>
                          <a:ea typeface="+mn-ea"/>
                          <a:cs typeface="+mn-cs"/>
                        </a:rPr>
                        <a:t>for </a:t>
                      </a:r>
                      <a:r>
                        <a:rPr lang="en-ZA" sz="1400" kern="1200" dirty="0" err="1" smtClean="0">
                          <a:solidFill>
                            <a:schemeClr val="dk1"/>
                          </a:solidFill>
                          <a:effectLst/>
                          <a:latin typeface="Arial Narrow" panose="020B0606020202030204" pitchFamily="34" charset="0"/>
                          <a:ea typeface="+mn-ea"/>
                          <a:cs typeface="+mn-cs"/>
                        </a:rPr>
                        <a:t>Bokamoso</a:t>
                      </a:r>
                      <a:r>
                        <a:rPr lang="en-ZA" sz="1400" kern="1200" dirty="0" smtClean="0">
                          <a:solidFill>
                            <a:schemeClr val="dk1"/>
                          </a:solidFill>
                          <a:effectLst/>
                          <a:latin typeface="Arial Narrow" panose="020B0606020202030204" pitchFamily="34" charset="0"/>
                          <a:ea typeface="+mn-ea"/>
                          <a:cs typeface="+mn-cs"/>
                        </a:rPr>
                        <a:t> Phase 4.</a:t>
                      </a:r>
                    </a:p>
                  </a:txBody>
                  <a:tcPr/>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latin typeface="Arial Narrow" panose="020B0606020202030204" pitchFamily="34" charset="0"/>
                        </a:rPr>
                        <a:t>Project Structuring and financial modelling </a:t>
                      </a:r>
                      <a:endParaRPr lang="en-ZA" sz="1400" dirty="0">
                        <a:latin typeface="Arial Narrow" panose="020B0606020202030204" pitchFamily="34" charset="0"/>
                      </a:endParaRPr>
                    </a:p>
                  </a:txBody>
                  <a:tcPr/>
                </a:tc>
              </a:tr>
            </a:tbl>
          </a:graphicData>
        </a:graphic>
      </p:graphicFrame>
      <p:sp>
        <p:nvSpPr>
          <p:cNvPr id="5" name="Title 2"/>
          <p:cNvSpPr txBox="1">
            <a:spLocks/>
          </p:cNvSpPr>
          <p:nvPr/>
        </p:nvSpPr>
        <p:spPr>
          <a:xfrm>
            <a:off x="165484" y="92494"/>
            <a:ext cx="881477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ZA" sz="2800" b="1" dirty="0" smtClean="0">
                <a:latin typeface="Arial Narrow" panose="020B0606020202030204" pitchFamily="34" charset="0"/>
              </a:rPr>
              <a:t>Delivery outcome 4: Project planning &amp; implementation   </a:t>
            </a:r>
            <a:endParaRPr lang="en-ZA" sz="2800" b="1" dirty="0">
              <a:latin typeface="Arial Narrow" panose="020B0606020202030204" pitchFamily="34" charset="0"/>
            </a:endParaRPr>
          </a:p>
        </p:txBody>
      </p:sp>
      <p:sp>
        <p:nvSpPr>
          <p:cNvPr id="6" name="Title 2"/>
          <p:cNvSpPr txBox="1">
            <a:spLocks/>
          </p:cNvSpPr>
          <p:nvPr/>
        </p:nvSpPr>
        <p:spPr>
          <a:xfrm>
            <a:off x="149718" y="548680"/>
            <a:ext cx="900100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latin typeface="Arial Narrow" panose="020B0606020202030204" pitchFamily="34" charset="0"/>
              </a:rPr>
              <a:t>North West</a:t>
            </a:r>
            <a:endParaRPr lang="en-ZA" sz="2800" b="1" dirty="0">
              <a:latin typeface="Arial Narrow" panose="020B0606020202030204" pitchFamily="34" charset="0"/>
            </a:endParaRPr>
          </a:p>
        </p:txBody>
      </p:sp>
    </p:spTree>
    <p:extLst>
      <p:ext uri="{BB962C8B-B14F-4D97-AF65-F5344CB8AC3E}">
        <p14:creationId xmlns:p14="http://schemas.microsoft.com/office/powerpoint/2010/main" val="183306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822385171"/>
              </p:ext>
            </p:extLst>
          </p:nvPr>
        </p:nvGraphicFramePr>
        <p:xfrm>
          <a:off x="581766" y="2827332"/>
          <a:ext cx="8136903" cy="3161492"/>
        </p:xfrm>
        <a:graphic>
          <a:graphicData uri="http://schemas.openxmlformats.org/drawingml/2006/table">
            <a:tbl>
              <a:tblPr firstRow="1" bandRow="1">
                <a:tableStyleId>{5C22544A-7EE6-4342-B048-85BDC9FD1C3A}</a:tableStyleId>
              </a:tblPr>
              <a:tblGrid>
                <a:gridCol w="1709434"/>
                <a:gridCol w="4171017"/>
                <a:gridCol w="2256452"/>
              </a:tblGrid>
              <a:tr h="4215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lt1"/>
                          </a:solidFill>
                          <a:effectLst/>
                          <a:latin typeface="+mn-lt"/>
                          <a:ea typeface="+mn-ea"/>
                          <a:cs typeface="+mn-cs"/>
                        </a:rPr>
                        <a:t>PROJECT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ZA" sz="1800" b="1" kern="1200" dirty="0" smtClean="0">
                          <a:solidFill>
                            <a:schemeClr val="lt1"/>
                          </a:solidFill>
                          <a:effectLst/>
                          <a:latin typeface="+mn-lt"/>
                          <a:ea typeface="+mn-ea"/>
                          <a:cs typeface="+mn-cs"/>
                        </a:rPr>
                        <a:t>PROJECT STATUS</a:t>
                      </a:r>
                    </a:p>
                  </a:txBody>
                  <a:tcPr/>
                </a:tc>
                <a:tc>
                  <a:txBody>
                    <a:bodyPr/>
                    <a:lstStyle/>
                    <a:p>
                      <a:pPr algn="ctr"/>
                      <a:r>
                        <a:rPr lang="en-ZA" sz="1600" dirty="0" smtClean="0"/>
                        <a:t>CHALLANGES</a:t>
                      </a:r>
                    </a:p>
                  </a:txBody>
                  <a:tcPr/>
                </a:tc>
              </a:tr>
              <a:tr h="2739960">
                <a:tc>
                  <a:txBody>
                    <a:bodyPr/>
                    <a:lstStyle/>
                    <a:p>
                      <a:pPr algn="l"/>
                      <a:r>
                        <a:rPr lang="en-ZA" sz="1600" b="1" dirty="0" smtClean="0">
                          <a:latin typeface="Arial Narrow" panose="020B0606020202030204" pitchFamily="34" charset="0"/>
                        </a:rPr>
                        <a:t>MATLOSANA</a:t>
                      </a:r>
                      <a:r>
                        <a:rPr lang="en-ZA" sz="1600" b="1" baseline="0" dirty="0" smtClean="0">
                          <a:latin typeface="Arial Narrow" panose="020B0606020202030204" pitchFamily="34" charset="0"/>
                        </a:rPr>
                        <a:t> ESTATE CATALYTIC PROJECT</a:t>
                      </a:r>
                    </a:p>
                    <a:p>
                      <a:pPr algn="l"/>
                      <a:endParaRPr lang="en-ZA" sz="1600" b="1" dirty="0">
                        <a:latin typeface="Arial Narrow" panose="020B0606020202030204" pitchFamily="34" charset="0"/>
                      </a:endParaRPr>
                    </a:p>
                  </a:txBody>
                  <a:tcPr/>
                </a:tc>
                <a:tc>
                  <a:txBody>
                    <a:bodyPr/>
                    <a:lstStyle/>
                    <a:p>
                      <a:pPr marL="171450" lvl="0" indent="-171450" algn="just">
                        <a:lnSpc>
                          <a:spcPct val="150000"/>
                        </a:lnSpc>
                        <a:spcAft>
                          <a:spcPts val="0"/>
                        </a:spcAft>
                        <a:buFont typeface="Arial" panose="020B0604020202020204" pitchFamily="34" charset="0"/>
                        <a:buChar char="•"/>
                      </a:pPr>
                      <a:r>
                        <a:rPr lang="en-ZA" sz="1400" kern="1200" baseline="0" dirty="0" smtClean="0">
                          <a:solidFill>
                            <a:schemeClr val="dk1"/>
                          </a:solidFill>
                          <a:effectLst/>
                          <a:latin typeface="Arial Narrow" panose="020B0606020202030204" pitchFamily="34" charset="0"/>
                          <a:ea typeface="+mn-ea"/>
                          <a:cs typeface="+mn-cs"/>
                        </a:rPr>
                        <a:t>Township Establishment processes for Matlosana N12 West project completed;</a:t>
                      </a:r>
                    </a:p>
                    <a:p>
                      <a:pPr marL="171450" lvl="0" indent="-171450" algn="just">
                        <a:lnSpc>
                          <a:spcPct val="150000"/>
                        </a:lnSpc>
                        <a:spcAft>
                          <a:spcPts val="0"/>
                        </a:spcAft>
                        <a:buFont typeface="Arial" panose="020B0604020202020204" pitchFamily="34" charset="0"/>
                        <a:buChar char="•"/>
                      </a:pPr>
                      <a:r>
                        <a:rPr lang="en-ZA" sz="1400" kern="1200" baseline="0" dirty="0" smtClean="0">
                          <a:solidFill>
                            <a:schemeClr val="dk1"/>
                          </a:solidFill>
                          <a:effectLst/>
                          <a:latin typeface="Arial Narrow" panose="020B0606020202030204" pitchFamily="34" charset="0"/>
                          <a:ea typeface="+mn-ea"/>
                          <a:cs typeface="+mn-cs"/>
                        </a:rPr>
                        <a:t>Readiness Matrix for Matlosana N12 West/Matlosana Estate completed;</a:t>
                      </a:r>
                    </a:p>
                    <a:p>
                      <a:pPr marL="171450" lvl="0" indent="-171450" algn="just">
                        <a:lnSpc>
                          <a:spcPct val="150000"/>
                        </a:lnSpc>
                        <a:spcAft>
                          <a:spcPts val="0"/>
                        </a:spcAft>
                        <a:buFont typeface="Arial" panose="020B0604020202020204" pitchFamily="34" charset="0"/>
                        <a:buChar char="•"/>
                      </a:pPr>
                      <a:r>
                        <a:rPr lang="en-ZA" sz="1400" b="1" kern="1200" baseline="0" dirty="0" smtClean="0">
                          <a:solidFill>
                            <a:schemeClr val="dk1"/>
                          </a:solidFill>
                          <a:effectLst/>
                          <a:latin typeface="Arial Narrow" panose="020B0606020202030204" pitchFamily="34" charset="0"/>
                          <a:ea typeface="+mn-ea"/>
                          <a:cs typeface="+mn-cs"/>
                        </a:rPr>
                        <a:t>Site and Services; 130 Sites </a:t>
                      </a:r>
                      <a:r>
                        <a:rPr lang="en-ZA" sz="1400" kern="1200" baseline="0" dirty="0" smtClean="0">
                          <a:solidFill>
                            <a:schemeClr val="dk1"/>
                          </a:solidFill>
                          <a:effectLst/>
                          <a:latin typeface="Arial Narrow" panose="020B0606020202030204" pitchFamily="34" charset="0"/>
                          <a:ea typeface="+mn-ea"/>
                          <a:cs typeface="+mn-cs"/>
                        </a:rPr>
                        <a:t>have been serviced for Matlosana N12 West/Matlosana Estate project.</a:t>
                      </a:r>
                    </a:p>
                    <a:p>
                      <a:pPr marL="171450" lvl="0" indent="-171450" algn="just">
                        <a:lnSpc>
                          <a:spcPct val="150000"/>
                        </a:lnSpc>
                        <a:spcAft>
                          <a:spcPts val="0"/>
                        </a:spcAft>
                        <a:buFont typeface="Arial" panose="020B0604020202020204" pitchFamily="34" charset="0"/>
                        <a:buChar char="•"/>
                      </a:pPr>
                      <a:endParaRPr lang="en-ZA" sz="1000" dirty="0" smtClean="0">
                        <a:effectLst/>
                        <a:latin typeface="Arial Narrow" panose="020B0606020202030204" pitchFamily="34" charset="0"/>
                        <a:ea typeface="Calibri"/>
                        <a:cs typeface="Arial"/>
                      </a:endParaRPr>
                    </a:p>
                    <a:p>
                      <a:pPr marL="171450" lvl="0" indent="-171450" algn="just">
                        <a:lnSpc>
                          <a:spcPct val="150000"/>
                        </a:lnSpc>
                        <a:spcAft>
                          <a:spcPts val="0"/>
                        </a:spcAft>
                        <a:buFont typeface="Arial" panose="020B0604020202020204" pitchFamily="34" charset="0"/>
                        <a:buChar char="•"/>
                      </a:pPr>
                      <a:endParaRPr lang="en-ZA" sz="1000" dirty="0">
                        <a:effectLst/>
                        <a:latin typeface="Arial Narrow" panose="020B0606020202030204" pitchFamily="34" charset="0"/>
                        <a:ea typeface="Calibri"/>
                        <a:cs typeface="Arial"/>
                      </a:endParaRPr>
                    </a:p>
                  </a:txBody>
                  <a:tcPr marL="68580" marR="68580" marT="0" marB="0"/>
                </a:tc>
                <a:tc>
                  <a:txBody>
                    <a:bodyPr/>
                    <a:lstStyle/>
                    <a:p>
                      <a:pPr marL="285750" marR="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ZA" sz="1400" dirty="0" smtClean="0">
                          <a:latin typeface="Arial Narrow" panose="020B0606020202030204" pitchFamily="34" charset="0"/>
                        </a:rPr>
                        <a:t>Project Structuring and financial modelling </a:t>
                      </a:r>
                    </a:p>
                    <a:p>
                      <a:pPr marL="0" marR="0" indent="0" algn="just"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ZA" sz="1400" dirty="0">
                        <a:latin typeface="Arial Narrow" panose="020B0606020202030204" pitchFamily="34" charset="0"/>
                      </a:endParaRPr>
                    </a:p>
                  </a:txBody>
                  <a:tcPr/>
                </a:tc>
              </a:tr>
            </a:tbl>
          </a:graphicData>
        </a:graphic>
      </p:graphicFrame>
      <p:sp>
        <p:nvSpPr>
          <p:cNvPr id="5" name="Title 2"/>
          <p:cNvSpPr txBox="1">
            <a:spLocks/>
          </p:cNvSpPr>
          <p:nvPr/>
        </p:nvSpPr>
        <p:spPr>
          <a:xfrm>
            <a:off x="539552" y="1484784"/>
            <a:ext cx="7950675"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latin typeface="Arial Narrow" panose="020B0606020202030204" pitchFamily="34" charset="0"/>
              </a:rPr>
              <a:t>Delivery outcome 4: Project planning &amp; implementation   </a:t>
            </a:r>
            <a:endParaRPr lang="en-ZA" sz="2800" b="1" dirty="0">
              <a:latin typeface="Arial Narrow" panose="020B0606020202030204" pitchFamily="34" charset="0"/>
            </a:endParaRPr>
          </a:p>
        </p:txBody>
      </p:sp>
      <p:sp>
        <p:nvSpPr>
          <p:cNvPr id="6" name="Title 2"/>
          <p:cNvSpPr txBox="1">
            <a:spLocks/>
          </p:cNvSpPr>
          <p:nvPr/>
        </p:nvSpPr>
        <p:spPr>
          <a:xfrm>
            <a:off x="713362" y="2125462"/>
            <a:ext cx="8077315"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latin typeface="Arial Narrow" panose="020B0606020202030204" pitchFamily="34" charset="0"/>
              </a:rPr>
              <a:t>North West</a:t>
            </a:r>
            <a:endParaRPr lang="en-ZA" sz="2800" b="1" dirty="0">
              <a:latin typeface="Arial Narrow" panose="020B0606020202030204" pitchFamily="34" charset="0"/>
            </a:endParaRPr>
          </a:p>
        </p:txBody>
      </p:sp>
    </p:spTree>
    <p:extLst>
      <p:ext uri="{BB962C8B-B14F-4D97-AF65-F5344CB8AC3E}">
        <p14:creationId xmlns:p14="http://schemas.microsoft.com/office/powerpoint/2010/main" val="2372943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637043608"/>
              </p:ext>
            </p:extLst>
          </p:nvPr>
        </p:nvGraphicFramePr>
        <p:xfrm>
          <a:off x="683568" y="1916832"/>
          <a:ext cx="7668344"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itle 2"/>
          <p:cNvSpPr txBox="1">
            <a:spLocks/>
          </p:cNvSpPr>
          <p:nvPr/>
        </p:nvSpPr>
        <p:spPr>
          <a:xfrm>
            <a:off x="899592" y="1196752"/>
            <a:ext cx="7344816"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latin typeface="Arial Narrow" panose="020B0606020202030204" pitchFamily="34" charset="0"/>
              </a:rPr>
              <a:t>Delivery outcome 5: Labour sending areas   </a:t>
            </a:r>
            <a:endParaRPr lang="en-ZA" sz="2800" b="1" dirty="0">
              <a:latin typeface="Arial Narrow" panose="020B0606020202030204" pitchFamily="34" charset="0"/>
            </a:endParaRPr>
          </a:p>
        </p:txBody>
      </p:sp>
    </p:spTree>
    <p:extLst>
      <p:ext uri="{BB962C8B-B14F-4D97-AF65-F5344CB8AC3E}">
        <p14:creationId xmlns:p14="http://schemas.microsoft.com/office/powerpoint/2010/main" val="224977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81178798"/>
              </p:ext>
            </p:extLst>
          </p:nvPr>
        </p:nvGraphicFramePr>
        <p:xfrm>
          <a:off x="971600" y="1916832"/>
          <a:ext cx="766834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p:cNvSpPr txBox="1">
            <a:spLocks/>
          </p:cNvSpPr>
          <p:nvPr/>
        </p:nvSpPr>
        <p:spPr>
          <a:xfrm>
            <a:off x="899592" y="1210742"/>
            <a:ext cx="7560840"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latin typeface="Arial Narrow" panose="020B0606020202030204" pitchFamily="34" charset="0"/>
              </a:rPr>
              <a:t>Delivery outcome 6: Partnerships &amp; IGR   </a:t>
            </a:r>
            <a:endParaRPr lang="en-ZA" sz="2800" b="1" dirty="0">
              <a:latin typeface="Arial Narrow" panose="020B0606020202030204" pitchFamily="34" charset="0"/>
            </a:endParaRPr>
          </a:p>
        </p:txBody>
      </p:sp>
    </p:spTree>
    <p:extLst>
      <p:ext uri="{BB962C8B-B14F-4D97-AF65-F5344CB8AC3E}">
        <p14:creationId xmlns:p14="http://schemas.microsoft.com/office/powerpoint/2010/main" val="2249774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38213483"/>
              </p:ext>
            </p:extLst>
          </p:nvPr>
        </p:nvGraphicFramePr>
        <p:xfrm>
          <a:off x="106878" y="1556791"/>
          <a:ext cx="8930243" cy="5112567"/>
        </p:xfrm>
        <a:graphic>
          <a:graphicData uri="http://schemas.openxmlformats.org/drawingml/2006/table">
            <a:tbl>
              <a:tblPr firstRow="1" bandRow="1">
                <a:tableStyleId>{5C22544A-7EE6-4342-B048-85BDC9FD1C3A}</a:tableStyleId>
              </a:tblPr>
              <a:tblGrid>
                <a:gridCol w="1265119"/>
                <a:gridCol w="297674"/>
                <a:gridCol w="1534177"/>
                <a:gridCol w="2376264"/>
                <a:gridCol w="1440160"/>
                <a:gridCol w="2016849"/>
              </a:tblGrid>
              <a:tr h="464413">
                <a:tc>
                  <a:txBody>
                    <a:bodyPr/>
                    <a:lstStyle/>
                    <a:p>
                      <a:r>
                        <a:rPr lang="en-US" sz="1400" dirty="0" smtClean="0">
                          <a:solidFill>
                            <a:sysClr val="windowText" lastClr="000000"/>
                          </a:solidFill>
                          <a:latin typeface="Arial Narrow" panose="020B0606020202030204" pitchFamily="34" charset="0"/>
                        </a:rPr>
                        <a:t>PROVINCE</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gridSpan="2">
                  <a:txBody>
                    <a:bodyPr/>
                    <a:lstStyle/>
                    <a:p>
                      <a:r>
                        <a:rPr lang="en-US" sz="1400" dirty="0" smtClean="0">
                          <a:solidFill>
                            <a:sysClr val="windowText" lastClr="000000"/>
                          </a:solidFill>
                          <a:latin typeface="Arial Narrow" panose="020B0606020202030204" pitchFamily="34" charset="0"/>
                        </a:rPr>
                        <a:t>MINE HOUSE</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hMerge="1">
                  <a:txBody>
                    <a:bodyPr/>
                    <a:lstStyle/>
                    <a:p>
                      <a:endParaRPr lang="en-GB"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MINE</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400" dirty="0" smtClean="0">
                          <a:solidFill>
                            <a:sysClr val="windowText" lastClr="000000"/>
                          </a:solidFill>
                          <a:latin typeface="Arial Narrow" panose="020B0606020202030204" pitchFamily="34" charset="0"/>
                        </a:rPr>
                        <a:t>NDA</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400" dirty="0" smtClean="0">
                          <a:solidFill>
                            <a:sysClr val="windowText" lastClr="000000"/>
                          </a:solidFill>
                          <a:latin typeface="Arial Narrow" panose="020B0606020202030204" pitchFamily="34" charset="0"/>
                        </a:rPr>
                        <a:t>MOU</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r>
              <a:tr h="471691">
                <a:tc>
                  <a:txBody>
                    <a:bodyPr/>
                    <a:lstStyle/>
                    <a:p>
                      <a:r>
                        <a:rPr lang="en-US" sz="1400" dirty="0" smtClean="0">
                          <a:latin typeface="Arial Narrow" panose="020B0606020202030204" pitchFamily="34" charset="0"/>
                        </a:rPr>
                        <a:t>GAUTENG</a:t>
                      </a:r>
                      <a:endParaRPr lang="en-GB" sz="1400" dirty="0">
                        <a:latin typeface="Arial Narrow" panose="020B0606020202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400" dirty="0" smtClean="0">
                          <a:solidFill>
                            <a:sysClr val="windowText" lastClr="000000"/>
                          </a:solidFill>
                          <a:latin typeface="Arial Narrow" panose="020B0606020202030204" pitchFamily="34" charset="0"/>
                        </a:rPr>
                        <a:t>1</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ANGLO GOLD ASHANTI</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VAAL REEDS, WESTWITS MINE</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ysClr val="windowText" lastClr="000000"/>
                          </a:solidFill>
                          <a:latin typeface="Arial Narrow" panose="020B0606020202030204" pitchFamily="34" charset="0"/>
                        </a:rPr>
                        <a:t>NDA SIGNED</a:t>
                      </a:r>
                      <a:endParaRPr lang="en-GB" sz="1400" dirty="0" smtClean="0">
                        <a:solidFill>
                          <a:sysClr val="windowText" lastClr="000000"/>
                        </a:solidFill>
                        <a:latin typeface="Arial Narrow" panose="020B0606020202030204" pitchFamily="34" charset="0"/>
                      </a:endParaRPr>
                    </a:p>
                    <a:p>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r>
                        <a:rPr lang="en-US" sz="1400" dirty="0" smtClean="0">
                          <a:solidFill>
                            <a:sysClr val="windowText" lastClr="000000"/>
                          </a:solidFill>
                          <a:latin typeface="Arial Narrow" panose="020B0606020202030204" pitchFamily="34" charset="0"/>
                        </a:rPr>
                        <a:t>MOU DRAFTED</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r>
              <a:tr h="457587">
                <a:tc>
                  <a:txBody>
                    <a:bodyPr/>
                    <a:lstStyle/>
                    <a:p>
                      <a:r>
                        <a:rPr lang="en-US" sz="1400" dirty="0" smtClean="0">
                          <a:solidFill>
                            <a:sysClr val="windowText" lastClr="000000"/>
                          </a:solidFill>
                          <a:latin typeface="Arial Narrow" panose="020B0606020202030204" pitchFamily="34" charset="0"/>
                        </a:rPr>
                        <a:t>NORTH</a:t>
                      </a:r>
                      <a:r>
                        <a:rPr lang="en-US" sz="1400" baseline="0" dirty="0" smtClean="0">
                          <a:solidFill>
                            <a:sysClr val="windowText" lastClr="000000"/>
                          </a:solidFill>
                          <a:latin typeface="Arial Narrow" panose="020B0606020202030204" pitchFamily="34" charset="0"/>
                        </a:rPr>
                        <a:t>ERN CAPE</a:t>
                      </a:r>
                      <a:endParaRPr lang="en-GB" sz="1400" dirty="0">
                        <a:solidFill>
                          <a:sysClr val="windowText" lastClr="000000"/>
                        </a:solidFill>
                        <a:latin typeface="Arial Narrow" panose="020B0606020202030204"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400" dirty="0" smtClean="0">
                          <a:solidFill>
                            <a:sysClr val="windowText" lastClr="000000"/>
                          </a:solidFill>
                          <a:latin typeface="Arial Narrow" panose="020B0606020202030204" pitchFamily="34" charset="0"/>
                        </a:rPr>
                        <a:t>2</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KALAGADI </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ysClr val="windowText" lastClr="000000"/>
                          </a:solidFill>
                          <a:latin typeface="Arial Narrow" panose="020B0606020202030204" pitchFamily="34" charset="0"/>
                        </a:rPr>
                        <a:t>KALAGADI BASIN – MANGANESE MINE</a:t>
                      </a:r>
                      <a:endParaRPr lang="en-GB" sz="1400" dirty="0" smtClean="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NDA SIGNED</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ysClr val="windowText" lastClr="000000"/>
                          </a:solidFill>
                          <a:latin typeface="Arial Narrow" panose="020B0606020202030204" pitchFamily="34" charset="0"/>
                        </a:rPr>
                        <a:t>MOU NOT</a:t>
                      </a:r>
                      <a:r>
                        <a:rPr lang="en-US" sz="1400" baseline="0" dirty="0" smtClean="0">
                          <a:solidFill>
                            <a:sysClr val="windowText" lastClr="000000"/>
                          </a:solidFill>
                          <a:latin typeface="Arial Narrow" panose="020B0606020202030204" pitchFamily="34" charset="0"/>
                        </a:rPr>
                        <a:t> STARTED </a:t>
                      </a:r>
                      <a:endParaRPr lang="en-GB" sz="1400" dirty="0" smtClean="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r>
              <a:tr h="399643">
                <a:tc rowSpan="4">
                  <a:txBody>
                    <a:bodyPr/>
                    <a:lstStyle/>
                    <a:p>
                      <a:r>
                        <a:rPr lang="en-US" sz="1400" dirty="0" smtClean="0">
                          <a:solidFill>
                            <a:sysClr val="windowText" lastClr="000000"/>
                          </a:solidFill>
                          <a:latin typeface="Arial Narrow" panose="020B0606020202030204" pitchFamily="34" charset="0"/>
                        </a:rPr>
                        <a:t>NORTH WEST</a:t>
                      </a:r>
                      <a:endParaRPr lang="en-GB" sz="1400" dirty="0">
                        <a:solidFill>
                          <a:sysClr val="windowText" lastClr="000000"/>
                        </a:solidFill>
                        <a:latin typeface="Arial Narrow" panose="020B0606020202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400" dirty="0" smtClean="0">
                          <a:solidFill>
                            <a:sysClr val="windowText" lastClr="000000"/>
                          </a:solidFill>
                          <a:latin typeface="Arial Narrow" panose="020B0606020202030204" pitchFamily="34" charset="0"/>
                        </a:rPr>
                        <a:t>3</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WESIZWE</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BAKUBUNG PLATINUM MINE</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ysClr val="windowText" lastClr="000000"/>
                          </a:solidFill>
                          <a:latin typeface="Arial Narrow" panose="020B0606020202030204" pitchFamily="34" charset="0"/>
                        </a:rPr>
                        <a:t>NDA SIGNED</a:t>
                      </a:r>
                      <a:endParaRPr lang="en-GB" sz="1400" dirty="0" smtClean="0">
                        <a:solidFill>
                          <a:sysClr val="windowText" lastClr="000000"/>
                        </a:solidFill>
                        <a:latin typeface="Arial Narrow" panose="020B0606020202030204" pitchFamily="34" charset="0"/>
                      </a:endParaRPr>
                    </a:p>
                    <a:p>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400" dirty="0" err="1" smtClean="0">
                          <a:solidFill>
                            <a:sysClr val="windowText" lastClr="000000"/>
                          </a:solidFill>
                          <a:latin typeface="Arial Narrow" panose="020B0606020202030204" pitchFamily="34" charset="0"/>
                        </a:rPr>
                        <a:t>MOU</a:t>
                      </a:r>
                      <a:r>
                        <a:rPr lang="en-US" sz="1400" dirty="0" smtClean="0">
                          <a:solidFill>
                            <a:sysClr val="windowText" lastClr="000000"/>
                          </a:solidFill>
                          <a:latin typeface="Arial Narrow" panose="020B0606020202030204" pitchFamily="34" charset="0"/>
                        </a:rPr>
                        <a:t> SIGNED</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435627">
                <a:tc vMerge="1">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4</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LONMIN</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MARIKANA PLATINUM MINE</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NDA SIGNED</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400" dirty="0" smtClean="0">
                          <a:solidFill>
                            <a:sysClr val="windowText" lastClr="000000"/>
                          </a:solidFill>
                          <a:latin typeface="Arial Narrow" panose="020B0606020202030204" pitchFamily="34" charset="0"/>
                        </a:rPr>
                        <a:t>MOU SIGNED</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399603">
                <a:tc vMerge="1">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5</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PLATINUM GROUP</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MASEVE-PLATINUM MINE</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NDA SIGNED</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r>
                        <a:rPr lang="en-US" sz="1400" dirty="0" smtClean="0">
                          <a:solidFill>
                            <a:sysClr val="windowText" lastClr="000000"/>
                          </a:solidFill>
                          <a:latin typeface="Arial Narrow" panose="020B0606020202030204" pitchFamily="34" charset="0"/>
                        </a:rPr>
                        <a:t>MOU NOT</a:t>
                      </a:r>
                      <a:r>
                        <a:rPr lang="en-US" sz="1400" baseline="0" dirty="0" smtClean="0">
                          <a:solidFill>
                            <a:sysClr val="windowText" lastClr="000000"/>
                          </a:solidFill>
                          <a:latin typeface="Arial Narrow" panose="020B0606020202030204" pitchFamily="34" charset="0"/>
                        </a:rPr>
                        <a:t> STARTED </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r>
              <a:tr h="507595">
                <a:tc vMerge="1">
                  <a:txBody>
                    <a:bodyPr/>
                    <a:lstStyle/>
                    <a:p>
                      <a:endParaRPr lang="en-GB" sz="1400" dirty="0">
                        <a:solidFill>
                          <a:sysClr val="windowText" lastClr="000000"/>
                        </a:solidFill>
                        <a:latin typeface="Arial Narrow" panose="020B0606020202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GB" sz="1400" dirty="0" smtClean="0">
                          <a:solidFill>
                            <a:sysClr val="windowText" lastClr="000000"/>
                          </a:solidFill>
                          <a:latin typeface="Arial Narrow" panose="020B0606020202030204" pitchFamily="34" charset="0"/>
                        </a:rPr>
                        <a:t>6</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GB" sz="1400" dirty="0" smtClean="0">
                          <a:solidFill>
                            <a:sysClr val="windowText" lastClr="000000"/>
                          </a:solidFill>
                          <a:latin typeface="Arial Narrow" panose="020B0606020202030204" pitchFamily="34" charset="0"/>
                        </a:rPr>
                        <a:t>ROYAL </a:t>
                      </a:r>
                      <a:r>
                        <a:rPr lang="en-GB" sz="1400" dirty="0" err="1" smtClean="0">
                          <a:solidFill>
                            <a:sysClr val="windowText" lastClr="000000"/>
                          </a:solidFill>
                          <a:latin typeface="Arial Narrow" panose="020B0606020202030204" pitchFamily="34" charset="0"/>
                        </a:rPr>
                        <a:t>BAFOKENG</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GB" sz="1400" dirty="0" smtClean="0">
                          <a:solidFill>
                            <a:sysClr val="windowText" lastClr="000000"/>
                          </a:solidFill>
                          <a:latin typeface="Arial Narrow" panose="020B0606020202030204" pitchFamily="34" charset="0"/>
                        </a:rPr>
                        <a:t>ROYAL </a:t>
                      </a:r>
                      <a:r>
                        <a:rPr lang="en-GB" sz="1400" dirty="0" err="1" smtClean="0">
                          <a:solidFill>
                            <a:sysClr val="windowText" lastClr="000000"/>
                          </a:solidFill>
                          <a:latin typeface="Arial Narrow" panose="020B0606020202030204" pitchFamily="34" charset="0"/>
                        </a:rPr>
                        <a:t>BAFOKENG</a:t>
                      </a:r>
                      <a:r>
                        <a:rPr lang="en-GB" sz="1400" dirty="0" smtClean="0">
                          <a:solidFill>
                            <a:sysClr val="windowText" lastClr="000000"/>
                          </a:solidFill>
                          <a:latin typeface="Arial Narrow" panose="020B0606020202030204" pitchFamily="34" charset="0"/>
                        </a:rPr>
                        <a:t> PLATINUM</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GB" sz="1400" dirty="0" smtClean="0">
                          <a:solidFill>
                            <a:sysClr val="windowText" lastClr="000000"/>
                          </a:solidFill>
                          <a:latin typeface="Arial Narrow" panose="020B0606020202030204" pitchFamily="34" charset="0"/>
                        </a:rPr>
                        <a:t>NDA SIGNED</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r>
                        <a:rPr lang="en-GB" sz="1400" dirty="0" err="1" smtClean="0">
                          <a:solidFill>
                            <a:sysClr val="windowText" lastClr="000000"/>
                          </a:solidFill>
                          <a:latin typeface="Arial Narrow" panose="020B0606020202030204" pitchFamily="34" charset="0"/>
                        </a:rPr>
                        <a:t>MOU</a:t>
                      </a:r>
                      <a:r>
                        <a:rPr lang="en-GB" sz="1400" dirty="0" smtClean="0">
                          <a:solidFill>
                            <a:sysClr val="windowText" lastClr="000000"/>
                          </a:solidFill>
                          <a:latin typeface="Arial Narrow" panose="020B0606020202030204" pitchFamily="34" charset="0"/>
                        </a:rPr>
                        <a:t> SIGNED BY </a:t>
                      </a:r>
                      <a:r>
                        <a:rPr lang="en-GB" sz="1400" dirty="0" err="1" smtClean="0">
                          <a:solidFill>
                            <a:sysClr val="windowText" lastClr="000000"/>
                          </a:solidFill>
                          <a:latin typeface="Arial Narrow" panose="020B0606020202030204" pitchFamily="34" charset="0"/>
                        </a:rPr>
                        <a:t>RBP</a:t>
                      </a:r>
                      <a:r>
                        <a:rPr lang="en-GB" sz="1400" dirty="0" smtClean="0">
                          <a:solidFill>
                            <a:sysClr val="windowText" lastClr="000000"/>
                          </a:solidFill>
                          <a:latin typeface="Arial Narrow" panose="020B0606020202030204" pitchFamily="34" charset="0"/>
                        </a:rPr>
                        <a:t> AND HDA ITS WITH </a:t>
                      </a:r>
                      <a:r>
                        <a:rPr lang="en-GB" sz="1400" dirty="0" err="1" smtClean="0">
                          <a:solidFill>
                            <a:sysClr val="windowText" lastClr="000000"/>
                          </a:solidFill>
                          <a:latin typeface="Arial Narrow" panose="020B0606020202030204" pitchFamily="34" charset="0"/>
                        </a:rPr>
                        <a:t>NDHS</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r>
              <a:tr h="615587">
                <a:tc>
                  <a:txBody>
                    <a:bodyPr/>
                    <a:lstStyle/>
                    <a:p>
                      <a:r>
                        <a:rPr lang="en-US" sz="1400" dirty="0" smtClean="0">
                          <a:solidFill>
                            <a:sysClr val="windowText" lastClr="000000"/>
                          </a:solidFill>
                          <a:latin typeface="Arial Narrow" panose="020B0606020202030204" pitchFamily="34" charset="0"/>
                        </a:rPr>
                        <a:t>NORTH WEST &amp; LIMPOPO</a:t>
                      </a:r>
                      <a:endParaRPr lang="en-GB" sz="1400" dirty="0">
                        <a:solidFill>
                          <a:sysClr val="windowText" lastClr="000000"/>
                        </a:solidFill>
                        <a:latin typeface="Arial Narrow" panose="020B0606020202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400" dirty="0" smtClean="0">
                          <a:solidFill>
                            <a:sysClr val="windowText" lastClr="000000"/>
                          </a:solidFill>
                          <a:latin typeface="Arial Narrow" panose="020B0606020202030204" pitchFamily="34" charset="0"/>
                        </a:rPr>
                        <a:t>7</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IMPLATS </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MARILA, 8 SHAFT-PLATINUM MINE</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NDA SUBMITTED</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C00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ysClr val="windowText" lastClr="000000"/>
                          </a:solidFill>
                          <a:latin typeface="Arial Narrow" panose="020B0606020202030204" pitchFamily="34" charset="0"/>
                        </a:rPr>
                        <a:t>MOU NOT</a:t>
                      </a:r>
                      <a:r>
                        <a:rPr lang="en-US" sz="1400" baseline="0" dirty="0" smtClean="0">
                          <a:solidFill>
                            <a:sysClr val="windowText" lastClr="000000"/>
                          </a:solidFill>
                          <a:latin typeface="Arial Narrow" panose="020B0606020202030204" pitchFamily="34" charset="0"/>
                        </a:rPr>
                        <a:t> STARTED </a:t>
                      </a:r>
                      <a:endParaRPr lang="en-GB" sz="1400" dirty="0" smtClean="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00"/>
                    </a:solidFill>
                  </a:tcPr>
                </a:tc>
              </a:tr>
              <a:tr h="488111">
                <a:tc rowSpan="2">
                  <a:txBody>
                    <a:bodyPr/>
                    <a:lstStyle/>
                    <a:p>
                      <a:r>
                        <a:rPr lang="en-US" sz="1400" dirty="0" smtClean="0">
                          <a:solidFill>
                            <a:sysClr val="windowText" lastClr="000000"/>
                          </a:solidFill>
                          <a:latin typeface="Arial Narrow" panose="020B0606020202030204" pitchFamily="34" charset="0"/>
                        </a:rPr>
                        <a:t>LIMPOPO</a:t>
                      </a:r>
                      <a:endParaRPr lang="en-GB" sz="1400" dirty="0">
                        <a:solidFill>
                          <a:sysClr val="windowText" lastClr="000000"/>
                        </a:solidFill>
                        <a:latin typeface="Arial Narrow" panose="020B0606020202030204" pitchFamily="34" charset="0"/>
                      </a:endParaRPr>
                    </a:p>
                  </a:txBody>
                  <a:tcPr anchor="ct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chemeClr val="bg2"/>
                    </a:solidFill>
                  </a:tcPr>
                </a:tc>
                <a:tc>
                  <a:txBody>
                    <a:bodyPr/>
                    <a:lstStyle/>
                    <a:p>
                      <a:r>
                        <a:rPr lang="en-US" sz="1400" dirty="0" smtClean="0">
                          <a:solidFill>
                            <a:sysClr val="windowText" lastClr="000000"/>
                          </a:solidFill>
                          <a:latin typeface="Arial Narrow" panose="020B0606020202030204" pitchFamily="34" charset="0"/>
                        </a:rPr>
                        <a:t>8</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ANGLO PLATINUM</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TUMELA PLATINUM MINE</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NDA SIGNED</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r>
                        <a:rPr lang="en-US" sz="1400" dirty="0" smtClean="0">
                          <a:solidFill>
                            <a:sysClr val="windowText" lastClr="000000"/>
                          </a:solidFill>
                          <a:latin typeface="Arial Narrow" panose="020B0606020202030204" pitchFamily="34" charset="0"/>
                        </a:rPr>
                        <a:t>MOU SIGNED</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r>
              <a:tr h="636587">
                <a:tc vMerge="1">
                  <a:txBody>
                    <a:bodyPr/>
                    <a:lstStyle/>
                    <a:p>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9</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NORPLATS</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ZONDESINDE, BOOYSENDAAL-PLATINUM MINE</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noFill/>
                  </a:tcPr>
                </a:tc>
                <a:tc>
                  <a:txBody>
                    <a:bodyPr/>
                    <a:lstStyle/>
                    <a:p>
                      <a:r>
                        <a:rPr lang="en-US" sz="1400" dirty="0" smtClean="0">
                          <a:solidFill>
                            <a:sysClr val="windowText" lastClr="000000"/>
                          </a:solidFill>
                          <a:latin typeface="Arial Narrow" panose="020B0606020202030204" pitchFamily="34" charset="0"/>
                        </a:rPr>
                        <a:t>NDA SIGNED</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c>
                  <a:txBody>
                    <a:bodyPr/>
                    <a:lstStyle/>
                    <a:p>
                      <a:r>
                        <a:rPr lang="en-US" sz="1400" dirty="0" smtClean="0">
                          <a:solidFill>
                            <a:sysClr val="windowText" lastClr="000000"/>
                          </a:solidFill>
                          <a:latin typeface="Arial Narrow" panose="020B0606020202030204" pitchFamily="34" charset="0"/>
                        </a:rPr>
                        <a:t>MOU SIGNED</a:t>
                      </a:r>
                      <a:endParaRPr lang="en-GB" sz="1400" dirty="0">
                        <a:solidFill>
                          <a:sysClr val="windowText" lastClr="000000"/>
                        </a:solidFill>
                        <a:latin typeface="Arial Narrow" panose="020B0606020202030204" pitchFamily="34" charset="0"/>
                      </a:endParaRPr>
                    </a:p>
                  </a:txBody>
                  <a:tcP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00B050"/>
                    </a:solidFill>
                  </a:tcPr>
                </a:tc>
              </a:tr>
            </a:tbl>
          </a:graphicData>
        </a:graphic>
      </p:graphicFrame>
      <p:sp>
        <p:nvSpPr>
          <p:cNvPr id="3" name="Title 2"/>
          <p:cNvSpPr txBox="1">
            <a:spLocks/>
          </p:cNvSpPr>
          <p:nvPr/>
        </p:nvSpPr>
        <p:spPr>
          <a:xfrm>
            <a:off x="1043608" y="994718"/>
            <a:ext cx="7128792"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2800" b="1" dirty="0" smtClean="0">
                <a:latin typeface="Arial Narrow" panose="020B0606020202030204" pitchFamily="34" charset="0"/>
              </a:rPr>
              <a:t>Delivery outcome 6: Partnerships &amp; IGR   </a:t>
            </a:r>
            <a:endParaRPr lang="en-ZA" sz="2800" b="1" dirty="0">
              <a:latin typeface="Arial Narrow" panose="020B0606020202030204" pitchFamily="34" charset="0"/>
            </a:endParaRPr>
          </a:p>
        </p:txBody>
      </p:sp>
    </p:spTree>
    <p:extLst>
      <p:ext uri="{BB962C8B-B14F-4D97-AF65-F5344CB8AC3E}">
        <p14:creationId xmlns:p14="http://schemas.microsoft.com/office/powerpoint/2010/main" val="2122772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3824800100"/>
              </p:ext>
            </p:extLst>
          </p:nvPr>
        </p:nvGraphicFramePr>
        <p:xfrm>
          <a:off x="453045" y="1484783"/>
          <a:ext cx="8567935" cy="53492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2"/>
          <p:cNvSpPr txBox="1">
            <a:spLocks/>
          </p:cNvSpPr>
          <p:nvPr/>
        </p:nvSpPr>
        <p:spPr>
          <a:xfrm>
            <a:off x="971600" y="980728"/>
            <a:ext cx="7884367" cy="56207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ZA" sz="3200" b="1" dirty="0" smtClean="0">
                <a:latin typeface="Arial Narrow" panose="020B0606020202030204" pitchFamily="34" charset="0"/>
              </a:rPr>
              <a:t>GOING FORWARD &amp; CONCLUSIONS</a:t>
            </a:r>
            <a:endParaRPr lang="en-ZA" sz="3200" b="1" dirty="0">
              <a:latin typeface="Arial Narrow" panose="020B0606020202030204" pitchFamily="34" charset="0"/>
            </a:endParaRPr>
          </a:p>
        </p:txBody>
      </p:sp>
    </p:spTree>
    <p:extLst>
      <p:ext uri="{BB962C8B-B14F-4D97-AF65-F5344CB8AC3E}">
        <p14:creationId xmlns:p14="http://schemas.microsoft.com/office/powerpoint/2010/main" val="1573823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72900"/>
            <a:ext cx="8235873" cy="4252444"/>
          </a:xfrm>
        </p:spPr>
        <p:txBody>
          <a:bodyPr>
            <a:noAutofit/>
          </a:bodyPr>
          <a:lstStyle/>
          <a:p>
            <a:pPr marL="214313" lvl="1">
              <a:spcBef>
                <a:spcPts val="208"/>
              </a:spcBef>
              <a:buFont typeface="Wingdings" panose="05000000000000000000" pitchFamily="2" charset="2"/>
              <a:buChar char="q"/>
            </a:pPr>
            <a:r>
              <a:rPr lang="en-ZA" sz="1400" b="1" dirty="0"/>
              <a:t>NDHS provides support to 22 municipalities with mining towns mining towns in 6 provinces </a:t>
            </a:r>
            <a:r>
              <a:rPr lang="en-ZA" sz="1400" dirty="0"/>
              <a:t>through the Human Settlements Development Grant (HSDG) ring-fenced funding and the National Upgrading Support Programme (NUSP) - including the 16 SPP municipalities</a:t>
            </a:r>
          </a:p>
          <a:p>
            <a:pPr algn="just">
              <a:buFont typeface="Wingdings" panose="05000000000000000000" pitchFamily="2" charset="2"/>
              <a:buChar char="q"/>
            </a:pPr>
            <a:r>
              <a:rPr lang="en-ZA" sz="1400" dirty="0" smtClean="0"/>
              <a:t>The </a:t>
            </a:r>
            <a:r>
              <a:rPr lang="en-ZA" sz="1400" dirty="0"/>
              <a:t>overall </a:t>
            </a:r>
            <a:r>
              <a:rPr lang="en-ZA" sz="1400" u="sng" dirty="0"/>
              <a:t>objective </a:t>
            </a:r>
            <a:r>
              <a:rPr lang="en-ZA" sz="1400" dirty="0"/>
              <a:t>of the Human Settlements intervention is to ensure that </a:t>
            </a:r>
            <a:r>
              <a:rPr lang="en-ZA" sz="1400" b="1" i="1" dirty="0"/>
              <a:t>sustainable human settlements become catalysts for driving spatial transformation in mining towns </a:t>
            </a:r>
            <a:r>
              <a:rPr lang="en-ZA" sz="1400" dirty="0"/>
              <a:t>and their associated labour sending areas </a:t>
            </a:r>
          </a:p>
          <a:p>
            <a:pPr marL="807244" indent="-272654" algn="just">
              <a:buFont typeface="Wingdings" panose="05000000000000000000" pitchFamily="2" charset="2"/>
              <a:buChar char="Ø"/>
            </a:pPr>
            <a:r>
              <a:rPr lang="en-ZA" sz="1400" dirty="0" smtClean="0"/>
              <a:t>Integration </a:t>
            </a:r>
            <a:r>
              <a:rPr lang="en-ZA" sz="1400" dirty="0"/>
              <a:t>of housing (</a:t>
            </a:r>
            <a:r>
              <a:rPr lang="en-ZA" sz="1400" b="1" i="1" dirty="0"/>
              <a:t>ownership  and rental opportunities and informal settlements upgrading</a:t>
            </a:r>
            <a:r>
              <a:rPr lang="en-ZA" sz="1400" dirty="0"/>
              <a:t>), infrastructure and the economy</a:t>
            </a:r>
          </a:p>
          <a:p>
            <a:pPr marL="807244" indent="-272654" algn="just">
              <a:buFont typeface="Wingdings" panose="05000000000000000000" pitchFamily="2" charset="2"/>
              <a:buChar char="Ø"/>
            </a:pPr>
            <a:r>
              <a:rPr lang="en-ZA" sz="1400" dirty="0"/>
              <a:t>Alignment between strategies of government and mining companies = human settlements plans + SDFs + IDPs + Social and Labour Plans</a:t>
            </a:r>
          </a:p>
          <a:p>
            <a:pPr marL="807244" indent="-272654" algn="just">
              <a:buFont typeface="Wingdings" panose="05000000000000000000" pitchFamily="2" charset="2"/>
              <a:buChar char="Ø"/>
            </a:pPr>
            <a:r>
              <a:rPr lang="en-ZA" sz="1400" dirty="0"/>
              <a:t>Identification of planning/implementation gaps = alignment of government planning and delivery processes across the three spheres of government</a:t>
            </a:r>
          </a:p>
          <a:p>
            <a:pPr marL="807244" indent="-272654" algn="just">
              <a:buFont typeface="Wingdings" panose="05000000000000000000" pitchFamily="2" charset="2"/>
              <a:buChar char="Ø"/>
            </a:pPr>
            <a:r>
              <a:rPr lang="en-ZA" sz="1400" dirty="0"/>
              <a:t>NDHS funding and support as well as other funding streams from sector  departments,  are being brought together</a:t>
            </a:r>
          </a:p>
          <a:p>
            <a:pPr marL="807244" indent="-272654" algn="just">
              <a:buFont typeface="Wingdings" panose="05000000000000000000" pitchFamily="2" charset="2"/>
              <a:buChar char="Ø"/>
            </a:pPr>
            <a:r>
              <a:rPr lang="en-ZA" sz="1400" dirty="0"/>
              <a:t>Identification and implementation of partnership projects between government, mining companies and private sector = delivery framework and financial model</a:t>
            </a:r>
          </a:p>
          <a:p>
            <a:pPr marL="807244" indent="-272654" algn="just">
              <a:buFont typeface="Wingdings" panose="05000000000000000000" pitchFamily="2" charset="2"/>
              <a:buChar char="Ø"/>
            </a:pPr>
            <a:r>
              <a:rPr lang="en-ZA" sz="1400" dirty="0"/>
              <a:t>Enhancement of the existing delivery capacity</a:t>
            </a:r>
          </a:p>
          <a:p>
            <a:pPr marL="0" indent="0">
              <a:buNone/>
            </a:pPr>
            <a:endParaRPr lang="en-ZA" sz="1200" dirty="0"/>
          </a:p>
          <a:p>
            <a:pPr marL="0" indent="0">
              <a:buNone/>
            </a:pPr>
            <a:endParaRPr lang="en-ZA" sz="1200" dirty="0"/>
          </a:p>
        </p:txBody>
      </p:sp>
      <p:sp>
        <p:nvSpPr>
          <p:cNvPr id="2" name="Title 1"/>
          <p:cNvSpPr>
            <a:spLocks noGrp="1"/>
          </p:cNvSpPr>
          <p:nvPr>
            <p:ph type="title" idx="4294967295"/>
          </p:nvPr>
        </p:nvSpPr>
        <p:spPr>
          <a:xfrm>
            <a:off x="467544" y="1458133"/>
            <a:ext cx="8208912" cy="835025"/>
          </a:xfrm>
          <a:noFill/>
        </p:spPr>
        <p:txBody>
          <a:bodyPr>
            <a:noAutofit/>
          </a:bodyPr>
          <a:lstStyle/>
          <a:p>
            <a:pPr algn="ctr"/>
            <a:r>
              <a:rPr lang="en-ZA" sz="2000" b="1" dirty="0"/>
              <a:t>OBJECTIVES OF THE HUMAN SETTLEMENTS INTERVENTION IN MINING TOWNS</a:t>
            </a:r>
          </a:p>
        </p:txBody>
      </p:sp>
      <p:sp>
        <p:nvSpPr>
          <p:cNvPr id="4" name="Slide Number Placeholder 3"/>
          <p:cNvSpPr>
            <a:spLocks noGrp="1"/>
          </p:cNvSpPr>
          <p:nvPr>
            <p:ph type="sldNum" sz="quarter" idx="4294967295"/>
          </p:nvPr>
        </p:nvSpPr>
        <p:spPr>
          <a:xfrm>
            <a:off x="7086600" y="5624513"/>
            <a:ext cx="2057400" cy="274637"/>
          </a:xfrm>
          <a:prstGeom prst="rect">
            <a:avLst/>
          </a:prstGeom>
        </p:spPr>
        <p:txBody>
          <a:bodyPr/>
          <a:lstStyle/>
          <a:p>
            <a:fld id="{51847FCD-125D-48D0-A20B-38714879A65D}" type="slidenum">
              <a:rPr lang="en-ZA" smtClean="0"/>
              <a:t>3</a:t>
            </a:fld>
            <a:endParaRPr lang="en-ZA" dirty="0"/>
          </a:p>
        </p:txBody>
      </p:sp>
    </p:spTree>
    <p:extLst>
      <p:ext uri="{BB962C8B-B14F-4D97-AF65-F5344CB8AC3E}">
        <p14:creationId xmlns:p14="http://schemas.microsoft.com/office/powerpoint/2010/main" val="1133957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22506693"/>
              </p:ext>
            </p:extLst>
          </p:nvPr>
        </p:nvGraphicFramePr>
        <p:xfrm>
          <a:off x="457200" y="1746076"/>
          <a:ext cx="8235950" cy="506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idx="4294967295"/>
          </p:nvPr>
        </p:nvSpPr>
        <p:spPr>
          <a:xfrm>
            <a:off x="745995" y="1066726"/>
            <a:ext cx="7947078" cy="562074"/>
          </a:xfrm>
        </p:spPr>
        <p:txBody>
          <a:bodyPr>
            <a:noAutofit/>
          </a:bodyPr>
          <a:lstStyle/>
          <a:p>
            <a:r>
              <a:rPr lang="en-ZA" sz="3200" b="1" dirty="0" smtClean="0">
                <a:latin typeface="Arial Narrow" panose="020B0606020202030204" pitchFamily="34" charset="0"/>
              </a:rPr>
              <a:t>PROGRAMME OBJECTIVES</a:t>
            </a:r>
            <a:endParaRPr lang="en-ZA" sz="3200" b="1" dirty="0">
              <a:latin typeface="Arial Narrow" panose="020B0606020202030204" pitchFamily="34" charset="0"/>
            </a:endParaRPr>
          </a:p>
        </p:txBody>
      </p:sp>
    </p:spTree>
    <p:extLst>
      <p:ext uri="{BB962C8B-B14F-4D97-AF65-F5344CB8AC3E}">
        <p14:creationId xmlns:p14="http://schemas.microsoft.com/office/powerpoint/2010/main" val="3601312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57829257"/>
              </p:ext>
            </p:extLst>
          </p:nvPr>
        </p:nvGraphicFramePr>
        <p:xfrm>
          <a:off x="457200" y="1746076"/>
          <a:ext cx="8235950" cy="506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idx="4294967295"/>
          </p:nvPr>
        </p:nvSpPr>
        <p:spPr>
          <a:xfrm>
            <a:off x="395536" y="1354758"/>
            <a:ext cx="8604447" cy="562074"/>
          </a:xfrm>
        </p:spPr>
        <p:txBody>
          <a:bodyPr>
            <a:noAutofit/>
          </a:bodyPr>
          <a:lstStyle/>
          <a:p>
            <a:r>
              <a:rPr lang="en-ZA" sz="2400" b="1" dirty="0" smtClean="0">
                <a:latin typeface="Arial Narrow" panose="020B0606020202030204" pitchFamily="34" charset="0"/>
              </a:rPr>
              <a:t>APPROACH TO THE PROGRAMME: PROCESS PLAN</a:t>
            </a:r>
            <a:endParaRPr lang="en-ZA" sz="2400" b="1" dirty="0">
              <a:latin typeface="Arial Narrow" panose="020B0606020202030204" pitchFamily="34" charset="0"/>
            </a:endParaRPr>
          </a:p>
        </p:txBody>
      </p:sp>
      <p:sp>
        <p:nvSpPr>
          <p:cNvPr id="5" name="TextBox 4"/>
          <p:cNvSpPr txBox="1"/>
          <p:nvPr/>
        </p:nvSpPr>
        <p:spPr>
          <a:xfrm>
            <a:off x="1115616" y="1844824"/>
            <a:ext cx="393056" cy="584775"/>
          </a:xfrm>
          <a:prstGeom prst="rect">
            <a:avLst/>
          </a:prstGeom>
          <a:noFill/>
        </p:spPr>
        <p:txBody>
          <a:bodyPr wrap="none" rtlCol="0">
            <a:spAutoFit/>
          </a:bodyPr>
          <a:lstStyle/>
          <a:p>
            <a:r>
              <a:rPr lang="en-ZA" sz="3200" b="1" dirty="0" smtClean="0"/>
              <a:t>1</a:t>
            </a:r>
            <a:endParaRPr lang="en-ZA" sz="3200" b="1" dirty="0"/>
          </a:p>
        </p:txBody>
      </p:sp>
      <p:sp>
        <p:nvSpPr>
          <p:cNvPr id="7" name="TextBox 6"/>
          <p:cNvSpPr txBox="1"/>
          <p:nvPr/>
        </p:nvSpPr>
        <p:spPr>
          <a:xfrm>
            <a:off x="1115616" y="4527063"/>
            <a:ext cx="393056" cy="584775"/>
          </a:xfrm>
          <a:prstGeom prst="rect">
            <a:avLst/>
          </a:prstGeom>
          <a:noFill/>
        </p:spPr>
        <p:txBody>
          <a:bodyPr wrap="none" rtlCol="0">
            <a:spAutoFit/>
          </a:bodyPr>
          <a:lstStyle/>
          <a:p>
            <a:r>
              <a:rPr lang="en-ZA" sz="3200" b="1" dirty="0"/>
              <a:t>2</a:t>
            </a:r>
          </a:p>
        </p:txBody>
      </p:sp>
    </p:spTree>
    <p:extLst>
      <p:ext uri="{BB962C8B-B14F-4D97-AF65-F5344CB8AC3E}">
        <p14:creationId xmlns:p14="http://schemas.microsoft.com/office/powerpoint/2010/main" val="234024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140839441"/>
              </p:ext>
            </p:extLst>
          </p:nvPr>
        </p:nvGraphicFramePr>
        <p:xfrm>
          <a:off x="457200" y="1746076"/>
          <a:ext cx="8235950" cy="5067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83342" y="1713608"/>
            <a:ext cx="393056" cy="584775"/>
          </a:xfrm>
          <a:prstGeom prst="rect">
            <a:avLst/>
          </a:prstGeom>
          <a:noFill/>
        </p:spPr>
        <p:txBody>
          <a:bodyPr wrap="none" rtlCol="0">
            <a:spAutoFit/>
          </a:bodyPr>
          <a:lstStyle/>
          <a:p>
            <a:r>
              <a:rPr lang="en-ZA" sz="3200" b="1" dirty="0" smtClean="0"/>
              <a:t>3</a:t>
            </a:r>
            <a:endParaRPr lang="en-ZA" sz="3200" b="1" dirty="0"/>
          </a:p>
        </p:txBody>
      </p:sp>
      <p:sp>
        <p:nvSpPr>
          <p:cNvPr id="7" name="TextBox 6"/>
          <p:cNvSpPr txBox="1"/>
          <p:nvPr/>
        </p:nvSpPr>
        <p:spPr>
          <a:xfrm>
            <a:off x="1183342" y="4372539"/>
            <a:ext cx="393056" cy="584775"/>
          </a:xfrm>
          <a:prstGeom prst="rect">
            <a:avLst/>
          </a:prstGeom>
          <a:noFill/>
        </p:spPr>
        <p:txBody>
          <a:bodyPr wrap="none" rtlCol="0">
            <a:spAutoFit/>
          </a:bodyPr>
          <a:lstStyle/>
          <a:p>
            <a:r>
              <a:rPr lang="en-ZA" sz="3200" b="1" dirty="0" smtClean="0"/>
              <a:t>4</a:t>
            </a:r>
            <a:endParaRPr lang="en-ZA" sz="3200" b="1" dirty="0"/>
          </a:p>
        </p:txBody>
      </p:sp>
      <p:sp>
        <p:nvSpPr>
          <p:cNvPr id="6" name="Striped Right Arrow 5"/>
          <p:cNvSpPr/>
          <p:nvPr/>
        </p:nvSpPr>
        <p:spPr>
          <a:xfrm>
            <a:off x="6024280" y="2005995"/>
            <a:ext cx="978408" cy="1290919"/>
          </a:xfrm>
          <a:prstGeom prst="stripedRightArrow">
            <a:avLst/>
          </a:prstGeom>
          <a:solidFill>
            <a:schemeClr val="accent1">
              <a:lumMod val="60000"/>
              <a:lumOff val="4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8" name="Title 2"/>
          <p:cNvSpPr>
            <a:spLocks noGrp="1"/>
          </p:cNvSpPr>
          <p:nvPr>
            <p:ph type="title" idx="4294967295"/>
          </p:nvPr>
        </p:nvSpPr>
        <p:spPr>
          <a:xfrm>
            <a:off x="539552" y="1210742"/>
            <a:ext cx="8604447" cy="562074"/>
          </a:xfrm>
        </p:spPr>
        <p:txBody>
          <a:bodyPr>
            <a:noAutofit/>
          </a:bodyPr>
          <a:lstStyle/>
          <a:p>
            <a:r>
              <a:rPr lang="en-ZA" sz="2400" b="1" dirty="0" smtClean="0">
                <a:latin typeface="Arial Narrow" panose="020B0606020202030204" pitchFamily="34" charset="0"/>
              </a:rPr>
              <a:t>APPROACH TO THE PROGRAMME: PROCESS PLAN</a:t>
            </a:r>
            <a:endParaRPr lang="en-ZA" sz="2400" b="1" dirty="0">
              <a:latin typeface="Arial Narrow" panose="020B0606020202030204" pitchFamily="34" charset="0"/>
            </a:endParaRPr>
          </a:p>
        </p:txBody>
      </p:sp>
    </p:spTree>
    <p:extLst>
      <p:ext uri="{BB962C8B-B14F-4D97-AF65-F5344CB8AC3E}">
        <p14:creationId xmlns:p14="http://schemas.microsoft.com/office/powerpoint/2010/main" val="42456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602006906"/>
              </p:ext>
            </p:extLst>
          </p:nvPr>
        </p:nvGraphicFramePr>
        <p:xfrm>
          <a:off x="154379" y="1009403"/>
          <a:ext cx="8894618" cy="5747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2"/>
          <p:cNvSpPr txBox="1">
            <a:spLocks/>
          </p:cNvSpPr>
          <p:nvPr/>
        </p:nvSpPr>
        <p:spPr>
          <a:xfrm>
            <a:off x="898395" y="276426"/>
            <a:ext cx="7947078" cy="562074"/>
          </a:xfrm>
          <a:prstGeom prst="rect">
            <a:avLst/>
          </a:prstGeom>
        </p:spPr>
        <p:txBody>
          <a:bodyPr vert="horz" lIns="91440" tIns="45720" rIns="91440" bIns="45720" rtlCol="0" anchor="ctr">
            <a:noAutofit/>
          </a:bodyPr>
          <a:lstStyle>
            <a:lvl1pPr algn="l" defTabSz="914400" rtl="0" eaLnBrk="1" latinLnBrk="0" hangingPunct="1">
              <a:spcBef>
                <a:spcPct val="0"/>
              </a:spcBef>
              <a:buNone/>
              <a:defRPr sz="1800" kern="1200">
                <a:solidFill>
                  <a:schemeClr val="tx1"/>
                </a:solidFill>
                <a:latin typeface="+mj-lt"/>
                <a:ea typeface="+mj-ea"/>
                <a:cs typeface="+mj-cs"/>
              </a:defRPr>
            </a:lvl1pPr>
          </a:lstStyle>
          <a:p>
            <a:pPr algn="ctr"/>
            <a:r>
              <a:rPr lang="en-ZA" sz="2800" b="1" dirty="0">
                <a:latin typeface="Arial Narrow" panose="020B0606020202030204" pitchFamily="34" charset="0"/>
              </a:rPr>
              <a:t>DETAILED DELIVERY OUTCOME AREAS</a:t>
            </a:r>
            <a:endParaRPr lang="en-ZA" sz="2800" dirty="0">
              <a:latin typeface="Arial Narrow" panose="020B0606020202030204" pitchFamily="34" charset="0"/>
            </a:endParaRPr>
          </a:p>
        </p:txBody>
      </p:sp>
    </p:spTree>
    <p:extLst>
      <p:ext uri="{BB962C8B-B14F-4D97-AF65-F5344CB8AC3E}">
        <p14:creationId xmlns:p14="http://schemas.microsoft.com/office/powerpoint/2010/main" val="768540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551203717"/>
              </p:ext>
            </p:extLst>
          </p:nvPr>
        </p:nvGraphicFramePr>
        <p:xfrm>
          <a:off x="154379" y="1009403"/>
          <a:ext cx="8894618" cy="57476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2"/>
          <p:cNvSpPr txBox="1">
            <a:spLocks/>
          </p:cNvSpPr>
          <p:nvPr/>
        </p:nvSpPr>
        <p:spPr>
          <a:xfrm>
            <a:off x="898395" y="276426"/>
            <a:ext cx="7947078" cy="562074"/>
          </a:xfrm>
          <a:prstGeom prst="rect">
            <a:avLst/>
          </a:prstGeom>
        </p:spPr>
        <p:txBody>
          <a:bodyPr vert="horz" lIns="91440" tIns="45720" rIns="91440" bIns="45720" rtlCol="0" anchor="ctr">
            <a:noAutofit/>
          </a:bodyPr>
          <a:lstStyle>
            <a:lvl1pPr algn="l" defTabSz="914400" rtl="0" eaLnBrk="1" latinLnBrk="0" hangingPunct="1">
              <a:spcBef>
                <a:spcPct val="0"/>
              </a:spcBef>
              <a:buNone/>
              <a:defRPr sz="1800" kern="1200">
                <a:solidFill>
                  <a:schemeClr val="tx1"/>
                </a:solidFill>
                <a:latin typeface="+mj-lt"/>
                <a:ea typeface="+mj-ea"/>
                <a:cs typeface="+mj-cs"/>
              </a:defRPr>
            </a:lvl1pPr>
          </a:lstStyle>
          <a:p>
            <a:pPr algn="ctr"/>
            <a:r>
              <a:rPr lang="en-ZA" sz="3200" b="1" dirty="0">
                <a:latin typeface="Arial Narrow" panose="020B0606020202030204" pitchFamily="34" charset="0"/>
              </a:rPr>
              <a:t>DETAILED DELIVERY OUTCOME AREAS</a:t>
            </a:r>
            <a:endParaRPr lang="en-ZA" sz="3200" dirty="0">
              <a:latin typeface="Arial Narrow" panose="020B0606020202030204" pitchFamily="34" charset="0"/>
            </a:endParaRPr>
          </a:p>
        </p:txBody>
      </p:sp>
    </p:spTree>
    <p:extLst>
      <p:ext uri="{BB962C8B-B14F-4D97-AF65-F5344CB8AC3E}">
        <p14:creationId xmlns:p14="http://schemas.microsoft.com/office/powerpoint/2010/main" val="4057075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wn Arrow 8"/>
          <p:cNvSpPr/>
          <p:nvPr/>
        </p:nvSpPr>
        <p:spPr>
          <a:xfrm>
            <a:off x="3210003" y="668595"/>
            <a:ext cx="504056" cy="760039"/>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endParaRPr lang="en-ZA"/>
          </a:p>
        </p:txBody>
      </p:sp>
      <p:sp>
        <p:nvSpPr>
          <p:cNvPr id="10" name="Down Arrow 9"/>
          <p:cNvSpPr/>
          <p:nvPr/>
        </p:nvSpPr>
        <p:spPr>
          <a:xfrm>
            <a:off x="971431" y="683532"/>
            <a:ext cx="504056" cy="760039"/>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endParaRPr lang="en-ZA"/>
          </a:p>
        </p:txBody>
      </p:sp>
      <p:sp>
        <p:nvSpPr>
          <p:cNvPr id="11" name="Down Arrow 10"/>
          <p:cNvSpPr/>
          <p:nvPr/>
        </p:nvSpPr>
        <p:spPr>
          <a:xfrm>
            <a:off x="5404451" y="683533"/>
            <a:ext cx="504056" cy="760039"/>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endParaRPr lang="en-ZA" dirty="0"/>
          </a:p>
        </p:txBody>
      </p:sp>
      <p:sp>
        <p:nvSpPr>
          <p:cNvPr id="15" name="Rectangle 14"/>
          <p:cNvSpPr/>
          <p:nvPr/>
        </p:nvSpPr>
        <p:spPr>
          <a:xfrm>
            <a:off x="2568057" y="15511"/>
            <a:ext cx="4238262" cy="3106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ZA" b="1" dirty="0" smtClean="0">
                <a:solidFill>
                  <a:schemeClr val="tx1">
                    <a:lumMod val="95000"/>
                    <a:lumOff val="5000"/>
                  </a:schemeClr>
                </a:solidFill>
                <a:latin typeface="Arial Narrow" panose="020B0606020202030204" pitchFamily="34" charset="0"/>
              </a:rPr>
              <a:t>HDA MINING TOWNS PROGRAMME</a:t>
            </a:r>
            <a:endParaRPr lang="en-ZA" b="1" dirty="0">
              <a:solidFill>
                <a:schemeClr val="tx1">
                  <a:lumMod val="95000"/>
                  <a:lumOff val="5000"/>
                </a:schemeClr>
              </a:solidFill>
              <a:latin typeface="Arial Narrow" panose="020B0606020202030204" pitchFamily="34" charset="0"/>
            </a:endParaRPr>
          </a:p>
        </p:txBody>
      </p:sp>
      <p:sp>
        <p:nvSpPr>
          <p:cNvPr id="4" name="Rectangle 3"/>
          <p:cNvSpPr/>
          <p:nvPr/>
        </p:nvSpPr>
        <p:spPr>
          <a:xfrm>
            <a:off x="-21668" y="326202"/>
            <a:ext cx="9165668" cy="52873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r>
              <a:rPr lang="en-ZA" sz="2400" dirty="0" smtClean="0">
                <a:solidFill>
                  <a:schemeClr val="bg1"/>
                </a:solidFill>
                <a:latin typeface="Arial Narrow" panose="020B0606020202030204" pitchFamily="34" charset="0"/>
              </a:rPr>
              <a:t>IMPLEMENTATION CAPACITY</a:t>
            </a:r>
            <a:endParaRPr lang="en-ZA" sz="2400" dirty="0">
              <a:solidFill>
                <a:schemeClr val="tx2">
                  <a:lumMod val="50000"/>
                </a:schemeClr>
              </a:solidFill>
              <a:latin typeface="Arial Narrow" panose="020B0606020202030204" pitchFamily="34" charset="0"/>
            </a:endParaRPr>
          </a:p>
        </p:txBody>
      </p:sp>
      <p:sp>
        <p:nvSpPr>
          <p:cNvPr id="37" name="Rectangle 36"/>
          <p:cNvSpPr/>
          <p:nvPr/>
        </p:nvSpPr>
        <p:spPr>
          <a:xfrm>
            <a:off x="323894" y="5517233"/>
            <a:ext cx="8510504" cy="136635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endParaRPr lang="en-ZA" dirty="0" smtClean="0">
              <a:latin typeface="Arial Narrow" panose="020B0606020202030204" pitchFamily="34" charset="0"/>
            </a:endParaRPr>
          </a:p>
          <a:p>
            <a:pPr algn="ctr"/>
            <a:endParaRPr lang="en-ZA" sz="1600" b="1" dirty="0">
              <a:solidFill>
                <a:schemeClr val="tx1"/>
              </a:solidFill>
              <a:latin typeface="Arial Narrow" panose="020B0606020202030204" pitchFamily="34" charset="0"/>
            </a:endParaRPr>
          </a:p>
          <a:p>
            <a:pPr algn="ctr"/>
            <a:r>
              <a:rPr lang="en-ZA" sz="1600" b="1" dirty="0">
                <a:solidFill>
                  <a:schemeClr val="tx1"/>
                </a:solidFill>
                <a:latin typeface="Arial Narrow" panose="020B0606020202030204" pitchFamily="34" charset="0"/>
              </a:rPr>
              <a:t>OVERALL EXPECTED OUTCOMES</a:t>
            </a:r>
            <a:endParaRPr lang="en-ZA" sz="1400" b="1" dirty="0">
              <a:solidFill>
                <a:schemeClr val="tx1"/>
              </a:solidFill>
              <a:latin typeface="Arial Narrow" panose="020B0606020202030204" pitchFamily="34" charset="0"/>
            </a:endParaRPr>
          </a:p>
          <a:p>
            <a:pPr algn="ctr"/>
            <a:r>
              <a:rPr lang="en-ZA" sz="1600" b="1" dirty="0">
                <a:latin typeface="Arial Narrow" panose="020B0606020202030204" pitchFamily="34" charset="0"/>
              </a:rPr>
              <a:t>LAND </a:t>
            </a:r>
            <a:r>
              <a:rPr lang="en-ZA" sz="1600" b="1" dirty="0" smtClean="0">
                <a:latin typeface="Arial Narrow" panose="020B0606020202030204" pitchFamily="34" charset="0"/>
              </a:rPr>
              <a:t>ACQUISITION/INFORMAL SETTLMENT UPGRADE/DEVELOPMENT AGREEMENTS  </a:t>
            </a:r>
            <a:r>
              <a:rPr lang="en-ZA" sz="1600" b="1" dirty="0">
                <a:latin typeface="Arial Narrow" panose="020B0606020202030204" pitchFamily="34" charset="0"/>
              </a:rPr>
              <a:t>/ </a:t>
            </a:r>
            <a:r>
              <a:rPr lang="en-ZA" sz="1600" b="1" dirty="0" smtClean="0">
                <a:latin typeface="Arial Narrow" panose="020B0606020202030204" pitchFamily="34" charset="0"/>
              </a:rPr>
              <a:t>PACKAGED </a:t>
            </a:r>
            <a:r>
              <a:rPr lang="en-ZA" sz="1600" b="1" dirty="0">
                <a:latin typeface="Arial Narrow" panose="020B0606020202030204" pitchFamily="34" charset="0"/>
              </a:rPr>
              <a:t>PROJECTS / PROJECT IMPLEMENTATION </a:t>
            </a:r>
          </a:p>
        </p:txBody>
      </p:sp>
      <p:sp>
        <p:nvSpPr>
          <p:cNvPr id="50" name="Down Arrow 49"/>
          <p:cNvSpPr/>
          <p:nvPr/>
        </p:nvSpPr>
        <p:spPr>
          <a:xfrm>
            <a:off x="7669931" y="683532"/>
            <a:ext cx="504056" cy="760039"/>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9" tIns="45715" rIns="91429" bIns="45715" spcCol="0" rtlCol="0" anchor="ctr"/>
          <a:lstStyle/>
          <a:p>
            <a:pPr algn="ctr"/>
            <a:endParaRPr lang="en-ZA"/>
          </a:p>
        </p:txBody>
      </p:sp>
      <p:sp>
        <p:nvSpPr>
          <p:cNvPr id="57" name="Rectangle 56"/>
          <p:cNvSpPr/>
          <p:nvPr/>
        </p:nvSpPr>
        <p:spPr>
          <a:xfrm>
            <a:off x="6203882" y="949253"/>
            <a:ext cx="1204874" cy="360040"/>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ZA" dirty="0" smtClean="0">
                <a:solidFill>
                  <a:schemeClr val="tx1"/>
                </a:solidFill>
              </a:rPr>
              <a:t>IGR</a:t>
            </a:r>
            <a:endParaRPr lang="en-ZA" dirty="0">
              <a:solidFill>
                <a:schemeClr val="tx1"/>
              </a:solidFill>
            </a:endParaRPr>
          </a:p>
        </p:txBody>
      </p:sp>
      <p:sp>
        <p:nvSpPr>
          <p:cNvPr id="58" name="Rectangle 57"/>
          <p:cNvSpPr/>
          <p:nvPr/>
        </p:nvSpPr>
        <p:spPr>
          <a:xfrm>
            <a:off x="1758200" y="943444"/>
            <a:ext cx="1204874" cy="360040"/>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ZA" dirty="0" smtClean="0">
                <a:solidFill>
                  <a:schemeClr val="tx1"/>
                </a:solidFill>
              </a:rPr>
              <a:t>IGR</a:t>
            </a:r>
            <a:endParaRPr lang="en-ZA" dirty="0">
              <a:solidFill>
                <a:schemeClr val="tx1"/>
              </a:solidFill>
            </a:endParaRPr>
          </a:p>
        </p:txBody>
      </p:sp>
      <p:cxnSp>
        <p:nvCxnSpPr>
          <p:cNvPr id="14" name="Straight Connector 13"/>
          <p:cNvCxnSpPr/>
          <p:nvPr/>
        </p:nvCxnSpPr>
        <p:spPr>
          <a:xfrm>
            <a:off x="3462031" y="2879529"/>
            <a:ext cx="0" cy="54117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Right Arrow 64"/>
          <p:cNvSpPr/>
          <p:nvPr/>
        </p:nvSpPr>
        <p:spPr>
          <a:xfrm rot="5400000">
            <a:off x="920374" y="4679306"/>
            <a:ext cx="636800" cy="1839456"/>
          </a:xfrm>
          <a:prstGeom prst="rightArrow">
            <a:avLst>
              <a:gd name="adj1" fmla="val 99033"/>
              <a:gd name="adj2" fmla="val 6343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65306" tIns="32653" rIns="65306" bIns="32653" rtlCol="0" anchor="ctr"/>
          <a:lstStyle/>
          <a:p>
            <a:pPr algn="ctr"/>
            <a:endParaRPr lang="en-ZA" sz="1200" dirty="0"/>
          </a:p>
        </p:txBody>
      </p:sp>
      <p:sp>
        <p:nvSpPr>
          <p:cNvPr id="16" name="Rectangle 15"/>
          <p:cNvSpPr/>
          <p:nvPr/>
        </p:nvSpPr>
        <p:spPr>
          <a:xfrm>
            <a:off x="329483" y="2318085"/>
            <a:ext cx="1819288" cy="296994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ZA" sz="2400" b="1" dirty="0" smtClean="0">
                <a:solidFill>
                  <a:schemeClr val="tx1"/>
                </a:solidFill>
                <a:latin typeface="Arial Narrow" panose="020B0606020202030204" pitchFamily="34" charset="0"/>
              </a:rPr>
              <a:t>NUSP</a:t>
            </a:r>
          </a:p>
          <a:p>
            <a:pPr marL="285750" indent="-285750">
              <a:buFont typeface="Wingdings" panose="05000000000000000000" pitchFamily="2" charset="2"/>
              <a:buChar char="§"/>
            </a:pPr>
            <a:r>
              <a:rPr lang="en-ZA" sz="1200" dirty="0" smtClean="0">
                <a:solidFill>
                  <a:schemeClr val="tx1"/>
                </a:solidFill>
                <a:latin typeface="Arial Narrow" panose="020B0606020202030204" pitchFamily="34" charset="0"/>
              </a:rPr>
              <a:t>PROGRAMME MANAGER</a:t>
            </a:r>
          </a:p>
          <a:p>
            <a:pPr marL="285750" indent="-285750">
              <a:buFont typeface="Wingdings" panose="05000000000000000000" pitchFamily="2" charset="2"/>
              <a:buChar char="§"/>
            </a:pPr>
            <a:r>
              <a:rPr lang="en-ZA" sz="1200" dirty="0">
                <a:solidFill>
                  <a:schemeClr val="tx1"/>
                </a:solidFill>
                <a:latin typeface="Arial Narrow" panose="020B0606020202030204" pitchFamily="34" charset="0"/>
              </a:rPr>
              <a:t>P</a:t>
            </a:r>
            <a:r>
              <a:rPr lang="en-ZA" sz="1200" dirty="0" smtClean="0">
                <a:solidFill>
                  <a:schemeClr val="tx1"/>
                </a:solidFill>
                <a:latin typeface="Arial Narrow" panose="020B0606020202030204" pitchFamily="34" charset="0"/>
              </a:rPr>
              <a:t>LANNERS (TECHNICAL STAFF)</a:t>
            </a:r>
          </a:p>
          <a:p>
            <a:pPr marL="285750" indent="-285750">
              <a:buFont typeface="Wingdings" panose="05000000000000000000" pitchFamily="2" charset="2"/>
              <a:buChar char="§"/>
            </a:pPr>
            <a:endParaRPr lang="en-ZA" sz="1200" dirty="0" smtClean="0">
              <a:solidFill>
                <a:schemeClr val="tx1"/>
              </a:solidFill>
              <a:latin typeface="Arial Narrow" panose="020B0606020202030204" pitchFamily="34" charset="0"/>
            </a:endParaRPr>
          </a:p>
          <a:p>
            <a:pPr marL="285750" indent="-285750">
              <a:buFont typeface="Wingdings" panose="05000000000000000000" pitchFamily="2" charset="2"/>
              <a:buChar char="§"/>
            </a:pPr>
            <a:endParaRPr lang="en-ZA" sz="1600" dirty="0">
              <a:solidFill>
                <a:schemeClr val="tx1"/>
              </a:solidFill>
              <a:latin typeface="Arial Narrow" panose="020B0606020202030204" pitchFamily="34" charset="0"/>
            </a:endParaRPr>
          </a:p>
          <a:p>
            <a:pPr marL="285750" indent="-285750">
              <a:buFont typeface="Wingdings" panose="05000000000000000000" pitchFamily="2" charset="2"/>
              <a:buChar char="§"/>
            </a:pPr>
            <a:endParaRPr lang="en-ZA" sz="1600" dirty="0" smtClean="0">
              <a:solidFill>
                <a:schemeClr val="tx1"/>
              </a:solidFill>
              <a:latin typeface="Arial Narrow" panose="020B0606020202030204" pitchFamily="34" charset="0"/>
            </a:endParaRPr>
          </a:p>
          <a:p>
            <a:pPr marL="285750" indent="-285750">
              <a:buFont typeface="Wingdings" panose="05000000000000000000" pitchFamily="2" charset="2"/>
              <a:buChar char="§"/>
            </a:pPr>
            <a:endParaRPr lang="en-ZA" sz="1600" dirty="0">
              <a:solidFill>
                <a:schemeClr val="tx1"/>
              </a:solidFill>
              <a:latin typeface="Arial Narrow" panose="020B0606020202030204" pitchFamily="34" charset="0"/>
            </a:endParaRPr>
          </a:p>
          <a:p>
            <a:r>
              <a:rPr lang="en-ZA" sz="1600" dirty="0" smtClean="0">
                <a:solidFill>
                  <a:schemeClr val="tx1"/>
                </a:solidFill>
                <a:latin typeface="Arial Narrow" panose="020B0606020202030204" pitchFamily="34" charset="0"/>
              </a:rPr>
              <a:t> </a:t>
            </a:r>
            <a:endParaRPr lang="en-ZA" sz="1600" dirty="0">
              <a:solidFill>
                <a:schemeClr val="tx1"/>
              </a:solidFill>
              <a:latin typeface="Arial Narrow" panose="020B0606020202030204" pitchFamily="34" charset="0"/>
            </a:endParaRPr>
          </a:p>
          <a:p>
            <a:pPr algn="ctr"/>
            <a:endParaRPr lang="en-ZA" sz="1600" dirty="0" smtClean="0">
              <a:solidFill>
                <a:schemeClr val="bg1"/>
              </a:solidFill>
              <a:latin typeface="Arial Narrow" panose="020B0606020202030204" pitchFamily="34" charset="0"/>
            </a:endParaRPr>
          </a:p>
          <a:p>
            <a:pPr algn="ctr"/>
            <a:r>
              <a:rPr lang="en-ZA" sz="1600" dirty="0" smtClean="0">
                <a:latin typeface="Arial Narrow" panose="020B0606020202030204" pitchFamily="34" charset="0"/>
              </a:rPr>
              <a:t> </a:t>
            </a:r>
            <a:endParaRPr lang="en-ZA" sz="1600" dirty="0">
              <a:latin typeface="Arial Narrow" panose="020B0606020202030204" pitchFamily="34" charset="0"/>
            </a:endParaRPr>
          </a:p>
        </p:txBody>
      </p:sp>
      <p:sp>
        <p:nvSpPr>
          <p:cNvPr id="71" name="Right Arrow 70"/>
          <p:cNvSpPr/>
          <p:nvPr/>
        </p:nvSpPr>
        <p:spPr>
          <a:xfrm rot="5400000">
            <a:off x="3143361" y="4679308"/>
            <a:ext cx="636800" cy="1839456"/>
          </a:xfrm>
          <a:prstGeom prst="rightArrow">
            <a:avLst>
              <a:gd name="adj1" fmla="val 99033"/>
              <a:gd name="adj2" fmla="val 6343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65306" tIns="32653" rIns="65306" bIns="32653" rtlCol="0" anchor="ctr"/>
          <a:lstStyle/>
          <a:p>
            <a:pPr algn="ctr"/>
            <a:endParaRPr lang="en-ZA" sz="1200" dirty="0"/>
          </a:p>
        </p:txBody>
      </p:sp>
      <p:sp>
        <p:nvSpPr>
          <p:cNvPr id="73" name="Rectangle 72"/>
          <p:cNvSpPr/>
          <p:nvPr/>
        </p:nvSpPr>
        <p:spPr>
          <a:xfrm>
            <a:off x="4768597" y="2318085"/>
            <a:ext cx="1825419" cy="29699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ZA" sz="1600" b="1" dirty="0" smtClean="0">
                <a:solidFill>
                  <a:schemeClr val="tx1"/>
                </a:solidFill>
                <a:latin typeface="Arial Narrow" panose="020B0606020202030204" pitchFamily="34" charset="0"/>
              </a:rPr>
              <a:t>OTHER TECH CAPACITY</a:t>
            </a:r>
            <a:endParaRPr lang="en-ZA" sz="1600" b="1" dirty="0">
              <a:solidFill>
                <a:schemeClr val="tx1"/>
              </a:solidFill>
              <a:latin typeface="Arial Narrow" panose="020B0606020202030204" pitchFamily="34" charset="0"/>
            </a:endParaRPr>
          </a:p>
          <a:p>
            <a:pPr marL="285750" indent="-285750">
              <a:buFont typeface="Wingdings" panose="05000000000000000000" pitchFamily="2" charset="2"/>
              <a:buChar char="§"/>
            </a:pPr>
            <a:r>
              <a:rPr lang="en-ZA" sz="1200" dirty="0" smtClean="0">
                <a:solidFill>
                  <a:schemeClr val="tx1"/>
                </a:solidFill>
                <a:latin typeface="Arial Narrow" panose="020B0606020202030204" pitchFamily="34" charset="0"/>
              </a:rPr>
              <a:t>PROGRAMME MANAGER</a:t>
            </a:r>
          </a:p>
          <a:p>
            <a:pPr marL="285750" indent="-285750">
              <a:buFont typeface="Wingdings" panose="05000000000000000000" pitchFamily="2" charset="2"/>
              <a:buChar char="§"/>
            </a:pPr>
            <a:r>
              <a:rPr lang="en-ZA" sz="1200" dirty="0" smtClean="0">
                <a:solidFill>
                  <a:schemeClr val="tx1"/>
                </a:solidFill>
                <a:latin typeface="Arial Narrow" panose="020B0606020202030204" pitchFamily="34" charset="0"/>
              </a:rPr>
              <a:t>TECHNICAL STAFF </a:t>
            </a:r>
          </a:p>
          <a:p>
            <a:pPr marL="285750" indent="-285750">
              <a:buFont typeface="Wingdings" panose="05000000000000000000" pitchFamily="2" charset="2"/>
              <a:buChar char="§"/>
            </a:pPr>
            <a:r>
              <a:rPr lang="en-ZA" sz="1200" dirty="0" smtClean="0">
                <a:solidFill>
                  <a:schemeClr val="tx1"/>
                </a:solidFill>
                <a:latin typeface="Arial Narrow" panose="020B0606020202030204" pitchFamily="34" charset="0"/>
              </a:rPr>
              <a:t>TOWN PLANNING</a:t>
            </a:r>
          </a:p>
          <a:p>
            <a:pPr marL="285750" indent="-285750">
              <a:buFont typeface="Wingdings" panose="05000000000000000000" pitchFamily="2" charset="2"/>
              <a:buChar char="§"/>
            </a:pPr>
            <a:r>
              <a:rPr lang="en-ZA" sz="1200" dirty="0" smtClean="0">
                <a:solidFill>
                  <a:schemeClr val="tx1"/>
                </a:solidFill>
                <a:latin typeface="Arial Narrow" panose="020B0606020202030204" pitchFamily="34" charset="0"/>
              </a:rPr>
              <a:t>FEASIBILITIES</a:t>
            </a:r>
          </a:p>
          <a:p>
            <a:pPr marL="285750" indent="-285750">
              <a:buFont typeface="Wingdings" panose="05000000000000000000" pitchFamily="2" charset="2"/>
              <a:buChar char="§"/>
            </a:pPr>
            <a:r>
              <a:rPr lang="en-ZA" sz="1200" dirty="0" smtClean="0">
                <a:solidFill>
                  <a:schemeClr val="tx1"/>
                </a:solidFill>
                <a:latin typeface="Arial Narrow" panose="020B0606020202030204" pitchFamily="34" charset="0"/>
              </a:rPr>
              <a:t>URBAN DESIGN</a:t>
            </a:r>
          </a:p>
          <a:p>
            <a:pPr marL="285750" indent="-285750">
              <a:buFont typeface="Wingdings" panose="05000000000000000000" pitchFamily="2" charset="2"/>
              <a:buChar char="§"/>
            </a:pPr>
            <a:r>
              <a:rPr lang="en-ZA" sz="1200" dirty="0">
                <a:solidFill>
                  <a:schemeClr val="tx1"/>
                </a:solidFill>
                <a:latin typeface="Arial Narrow" panose="020B0606020202030204" pitchFamily="34" charset="0"/>
              </a:rPr>
              <a:t>T</a:t>
            </a:r>
            <a:r>
              <a:rPr lang="en-ZA" sz="1200" dirty="0" smtClean="0">
                <a:solidFill>
                  <a:schemeClr val="tx1"/>
                </a:solidFill>
                <a:latin typeface="Arial Narrow" panose="020B0606020202030204" pitchFamily="34" charset="0"/>
              </a:rPr>
              <a:t>OWN PLANNERS</a:t>
            </a:r>
          </a:p>
          <a:p>
            <a:pPr marL="285750" indent="-285750">
              <a:buFont typeface="Wingdings" panose="05000000000000000000" pitchFamily="2" charset="2"/>
              <a:buChar char="§"/>
            </a:pPr>
            <a:r>
              <a:rPr lang="en-ZA" sz="1200" dirty="0" smtClean="0">
                <a:solidFill>
                  <a:schemeClr val="tx1"/>
                </a:solidFill>
                <a:latin typeface="Arial Narrow" panose="020B0606020202030204" pitchFamily="34" charset="0"/>
              </a:rPr>
              <a:t>URBAN DESIGN</a:t>
            </a:r>
          </a:p>
          <a:p>
            <a:pPr marL="285750" indent="-285750">
              <a:buFont typeface="Wingdings" panose="05000000000000000000" pitchFamily="2" charset="2"/>
              <a:buChar char="§"/>
            </a:pPr>
            <a:r>
              <a:rPr lang="en-ZA" sz="1200" dirty="0" smtClean="0">
                <a:solidFill>
                  <a:schemeClr val="tx1"/>
                </a:solidFill>
                <a:latin typeface="Arial Narrow" panose="020B0606020202030204" pitchFamily="34" charset="0"/>
              </a:rPr>
              <a:t>ENGINEER</a:t>
            </a:r>
          </a:p>
          <a:p>
            <a:pPr marL="285750" indent="-285750">
              <a:buFont typeface="Wingdings" panose="05000000000000000000" pitchFamily="2" charset="2"/>
              <a:buChar char="§"/>
            </a:pPr>
            <a:endParaRPr lang="en-ZA" sz="1200" dirty="0" smtClean="0">
              <a:solidFill>
                <a:schemeClr val="tx1"/>
              </a:solidFill>
              <a:latin typeface="Arial Narrow" panose="020B0606020202030204" pitchFamily="34" charset="0"/>
            </a:endParaRPr>
          </a:p>
          <a:p>
            <a:pPr marL="285750" indent="-285750">
              <a:buFont typeface="Wingdings" panose="05000000000000000000" pitchFamily="2" charset="2"/>
              <a:buChar char="§"/>
            </a:pPr>
            <a:endParaRPr lang="en-ZA" sz="1200" dirty="0">
              <a:solidFill>
                <a:schemeClr val="tx1"/>
              </a:solidFill>
              <a:latin typeface="Arial Narrow" panose="020B0606020202030204" pitchFamily="34" charset="0"/>
            </a:endParaRPr>
          </a:p>
          <a:p>
            <a:pPr marL="285750" indent="-285750">
              <a:buFont typeface="Wingdings" panose="05000000000000000000" pitchFamily="2" charset="2"/>
              <a:buChar char="§"/>
            </a:pPr>
            <a:endParaRPr lang="en-ZA" sz="1200" dirty="0" smtClean="0">
              <a:solidFill>
                <a:schemeClr val="tx1"/>
              </a:solidFill>
              <a:latin typeface="Arial Narrow" panose="020B0606020202030204" pitchFamily="34" charset="0"/>
            </a:endParaRPr>
          </a:p>
          <a:p>
            <a:pPr marL="285750" indent="-285750">
              <a:buFont typeface="Wingdings" panose="05000000000000000000" pitchFamily="2" charset="2"/>
              <a:buChar char="§"/>
            </a:pPr>
            <a:endParaRPr lang="en-ZA" sz="1200" dirty="0">
              <a:solidFill>
                <a:schemeClr val="tx1"/>
              </a:solidFill>
              <a:latin typeface="Arial Narrow" panose="020B0606020202030204" pitchFamily="34" charset="0"/>
            </a:endParaRPr>
          </a:p>
          <a:p>
            <a:pPr marL="285750" indent="-285750">
              <a:buFont typeface="Wingdings" panose="05000000000000000000" pitchFamily="2" charset="2"/>
              <a:buChar char="§"/>
            </a:pPr>
            <a:endParaRPr lang="en-ZA" sz="1200" dirty="0">
              <a:solidFill>
                <a:schemeClr val="tx1"/>
              </a:solidFill>
              <a:latin typeface="Arial Narrow" panose="020B0606020202030204" pitchFamily="34" charset="0"/>
            </a:endParaRPr>
          </a:p>
        </p:txBody>
      </p:sp>
      <p:sp>
        <p:nvSpPr>
          <p:cNvPr id="74" name="Right Arrow 73"/>
          <p:cNvSpPr/>
          <p:nvPr/>
        </p:nvSpPr>
        <p:spPr>
          <a:xfrm rot="5400000">
            <a:off x="5362906" y="4675763"/>
            <a:ext cx="636800" cy="1839456"/>
          </a:xfrm>
          <a:prstGeom prst="rightArrow">
            <a:avLst>
              <a:gd name="adj1" fmla="val 99033"/>
              <a:gd name="adj2" fmla="val 6343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65306" tIns="32653" rIns="65306" bIns="32653" rtlCol="0" anchor="ctr"/>
          <a:lstStyle/>
          <a:p>
            <a:pPr algn="ctr"/>
            <a:endParaRPr lang="en-ZA" sz="1200" b="1" dirty="0" smtClean="0">
              <a:solidFill>
                <a:schemeClr val="tx1"/>
              </a:solidFill>
            </a:endParaRPr>
          </a:p>
          <a:p>
            <a:pPr algn="ctr"/>
            <a:r>
              <a:rPr lang="en-ZA" sz="1200" b="1" dirty="0" smtClean="0">
                <a:solidFill>
                  <a:schemeClr val="tx1"/>
                </a:solidFill>
              </a:rPr>
              <a:t>LEGAL/TECHNICAL </a:t>
            </a:r>
            <a:r>
              <a:rPr lang="en-ZA" sz="1200" b="1" dirty="0">
                <a:solidFill>
                  <a:schemeClr val="tx1"/>
                </a:solidFill>
              </a:rPr>
              <a:t>CAPACITY</a:t>
            </a:r>
          </a:p>
        </p:txBody>
      </p:sp>
      <p:sp>
        <p:nvSpPr>
          <p:cNvPr id="75" name="Rectangle 74"/>
          <p:cNvSpPr/>
          <p:nvPr/>
        </p:nvSpPr>
        <p:spPr>
          <a:xfrm>
            <a:off x="7009521" y="2318084"/>
            <a:ext cx="1825419" cy="296005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endParaRPr lang="en-ZA" sz="1100" b="1" dirty="0" smtClean="0">
              <a:solidFill>
                <a:schemeClr val="tx1"/>
              </a:solidFill>
              <a:latin typeface="Arial Narrow" panose="020B0606020202030204" pitchFamily="34" charset="0"/>
            </a:endParaRPr>
          </a:p>
          <a:p>
            <a:endParaRPr lang="en-ZA" sz="1100" b="1" dirty="0">
              <a:solidFill>
                <a:schemeClr val="tx1"/>
              </a:solidFill>
              <a:latin typeface="Arial Narrow" panose="020B0606020202030204" pitchFamily="34" charset="0"/>
            </a:endParaRPr>
          </a:p>
          <a:p>
            <a:endParaRPr lang="en-ZA" sz="1100" b="1" dirty="0" smtClean="0">
              <a:solidFill>
                <a:schemeClr val="tx1"/>
              </a:solidFill>
              <a:latin typeface="Arial Narrow" panose="020B0606020202030204" pitchFamily="34" charset="0"/>
            </a:endParaRPr>
          </a:p>
          <a:p>
            <a:endParaRPr lang="en-ZA" sz="1100" b="1" dirty="0" smtClean="0">
              <a:solidFill>
                <a:schemeClr val="tx1"/>
              </a:solidFill>
              <a:latin typeface="Arial Narrow" panose="020B0606020202030204" pitchFamily="34" charset="0"/>
            </a:endParaRPr>
          </a:p>
          <a:p>
            <a:endParaRPr lang="en-ZA" sz="1100" b="1" dirty="0">
              <a:solidFill>
                <a:schemeClr val="tx1"/>
              </a:solidFill>
              <a:latin typeface="Arial Narrow" panose="020B0606020202030204" pitchFamily="34" charset="0"/>
            </a:endParaRPr>
          </a:p>
          <a:p>
            <a:endParaRPr lang="en-ZA" sz="1100" b="1" dirty="0" smtClean="0">
              <a:solidFill>
                <a:schemeClr val="tx1"/>
              </a:solidFill>
              <a:latin typeface="Arial Narrow" panose="020B0606020202030204" pitchFamily="34" charset="0"/>
            </a:endParaRPr>
          </a:p>
          <a:p>
            <a:endParaRPr lang="en-ZA" sz="1100" b="1" dirty="0" smtClean="0">
              <a:solidFill>
                <a:schemeClr val="tx1"/>
              </a:solidFill>
              <a:latin typeface="Arial Narrow" panose="020B0606020202030204" pitchFamily="34" charset="0"/>
            </a:endParaRPr>
          </a:p>
          <a:p>
            <a:endParaRPr lang="en-ZA" sz="1100" b="1" dirty="0">
              <a:solidFill>
                <a:schemeClr val="tx1"/>
              </a:solidFill>
              <a:latin typeface="Arial Narrow" panose="020B0606020202030204" pitchFamily="34" charset="0"/>
            </a:endParaRPr>
          </a:p>
          <a:p>
            <a:endParaRPr lang="en-ZA" sz="1100" b="1" dirty="0" smtClean="0">
              <a:solidFill>
                <a:schemeClr val="tx1"/>
              </a:solidFill>
              <a:latin typeface="Arial Narrow" panose="020B0606020202030204" pitchFamily="34" charset="0"/>
            </a:endParaRPr>
          </a:p>
          <a:p>
            <a:endParaRPr lang="en-ZA" sz="1600" b="1" dirty="0" smtClean="0">
              <a:solidFill>
                <a:schemeClr val="tx1"/>
              </a:solidFill>
              <a:latin typeface="Arial Narrow" panose="020B0606020202030204" pitchFamily="34" charset="0"/>
            </a:endParaRPr>
          </a:p>
          <a:p>
            <a:endParaRPr lang="en-ZA" sz="1600" b="1" dirty="0">
              <a:solidFill>
                <a:schemeClr val="tx1"/>
              </a:solidFill>
              <a:latin typeface="Arial Narrow" panose="020B0606020202030204" pitchFamily="34" charset="0"/>
            </a:endParaRPr>
          </a:p>
          <a:p>
            <a:endParaRPr lang="en-ZA" sz="1600" b="1" dirty="0" smtClean="0">
              <a:solidFill>
                <a:schemeClr val="tx1"/>
              </a:solidFill>
              <a:latin typeface="Arial Narrow" panose="020B0606020202030204" pitchFamily="34" charset="0"/>
            </a:endParaRPr>
          </a:p>
          <a:p>
            <a:endParaRPr lang="en-ZA" sz="1600" b="1" dirty="0" smtClean="0">
              <a:solidFill>
                <a:schemeClr val="tx1"/>
              </a:solidFill>
              <a:latin typeface="Arial Narrow" panose="020B0606020202030204" pitchFamily="34" charset="0"/>
            </a:endParaRPr>
          </a:p>
          <a:p>
            <a:r>
              <a:rPr lang="en-ZA" sz="1600" b="1" dirty="0" smtClean="0">
                <a:solidFill>
                  <a:schemeClr val="tx1"/>
                </a:solidFill>
                <a:latin typeface="Arial Narrow" panose="020B0606020202030204" pitchFamily="34" charset="0"/>
              </a:rPr>
              <a:t>PROGRAMME MPLEMENTATION</a:t>
            </a:r>
          </a:p>
          <a:p>
            <a:pPr marL="171450" indent="-171450">
              <a:buFont typeface="Wingdings" panose="05000000000000000000" pitchFamily="2" charset="2"/>
              <a:buChar char="§"/>
            </a:pPr>
            <a:r>
              <a:rPr lang="en-ZA" sz="1100" b="1" dirty="0" smtClean="0">
                <a:solidFill>
                  <a:schemeClr val="tx1"/>
                </a:solidFill>
                <a:latin typeface="Arial Narrow" panose="020B0606020202030204" pitchFamily="34" charset="0"/>
              </a:rPr>
              <a:t>LIMP</a:t>
            </a:r>
            <a:r>
              <a:rPr lang="en-ZA" sz="1100" dirty="0" smtClean="0">
                <a:solidFill>
                  <a:schemeClr val="tx1"/>
                </a:solidFill>
                <a:latin typeface="Arial Narrow" panose="020B0606020202030204" pitchFamily="34" charset="0"/>
              </a:rPr>
              <a:t>: PROG MAN, ENGINEERS, DEV MNG, PLANNERS</a:t>
            </a:r>
          </a:p>
          <a:p>
            <a:pPr marL="171450" indent="-171450">
              <a:buFont typeface="Wingdings" panose="05000000000000000000" pitchFamily="2" charset="2"/>
              <a:buChar char="§"/>
            </a:pPr>
            <a:r>
              <a:rPr lang="en-ZA" sz="1100" b="1" dirty="0" smtClean="0">
                <a:solidFill>
                  <a:schemeClr val="tx1"/>
                </a:solidFill>
                <a:latin typeface="Arial Narrow" panose="020B0606020202030204" pitchFamily="34" charset="0"/>
              </a:rPr>
              <a:t>GAUTENG</a:t>
            </a:r>
            <a:r>
              <a:rPr lang="en-ZA" sz="1100" dirty="0" smtClean="0">
                <a:solidFill>
                  <a:schemeClr val="tx1"/>
                </a:solidFill>
                <a:latin typeface="Arial Narrow" panose="020B0606020202030204" pitchFamily="34" charset="0"/>
              </a:rPr>
              <a:t>: DEV MNG, ENGINEERS, PLANNERS</a:t>
            </a:r>
          </a:p>
          <a:p>
            <a:pPr marL="171450" indent="-171450">
              <a:buFont typeface="Wingdings" panose="05000000000000000000" pitchFamily="2" charset="2"/>
              <a:buChar char="§"/>
            </a:pPr>
            <a:r>
              <a:rPr lang="en-ZA" sz="1100" b="1" dirty="0" smtClean="0">
                <a:solidFill>
                  <a:schemeClr val="tx1"/>
                </a:solidFill>
                <a:latin typeface="Arial Narrow" panose="020B0606020202030204" pitchFamily="34" charset="0"/>
              </a:rPr>
              <a:t>NORTH WEST</a:t>
            </a:r>
            <a:r>
              <a:rPr lang="en-ZA" sz="1100" dirty="0" smtClean="0">
                <a:solidFill>
                  <a:schemeClr val="tx1"/>
                </a:solidFill>
                <a:latin typeface="Arial Narrow" panose="020B0606020202030204" pitchFamily="34" charset="0"/>
              </a:rPr>
              <a:t>:  PLANNERS</a:t>
            </a:r>
          </a:p>
          <a:p>
            <a:pPr marL="171450" indent="-171450">
              <a:buFont typeface="Wingdings" panose="05000000000000000000" pitchFamily="2" charset="2"/>
              <a:buChar char="§"/>
            </a:pPr>
            <a:r>
              <a:rPr lang="en-ZA" sz="1100" b="1" dirty="0" smtClean="0">
                <a:solidFill>
                  <a:schemeClr val="tx1"/>
                </a:solidFill>
                <a:latin typeface="Arial Narrow" panose="020B0606020202030204" pitchFamily="34" charset="0"/>
              </a:rPr>
              <a:t>FREE STATE</a:t>
            </a:r>
            <a:r>
              <a:rPr lang="en-ZA" sz="1100" dirty="0" smtClean="0">
                <a:solidFill>
                  <a:schemeClr val="tx1"/>
                </a:solidFill>
                <a:latin typeface="Arial Narrow" panose="020B0606020202030204" pitchFamily="34" charset="0"/>
              </a:rPr>
              <a:t>: PROG  MNG, DEV MNG, PLANNERS</a:t>
            </a:r>
          </a:p>
          <a:p>
            <a:pPr marL="171450" indent="-171450">
              <a:buFont typeface="Wingdings" panose="05000000000000000000" pitchFamily="2" charset="2"/>
              <a:buChar char="§"/>
            </a:pPr>
            <a:r>
              <a:rPr lang="en-ZA" sz="1100" b="1" dirty="0" smtClean="0">
                <a:solidFill>
                  <a:schemeClr val="tx1"/>
                </a:solidFill>
                <a:latin typeface="Arial Narrow" panose="020B0606020202030204" pitchFamily="34" charset="0"/>
              </a:rPr>
              <a:t>NORTH CAPE</a:t>
            </a:r>
            <a:r>
              <a:rPr lang="en-ZA" sz="1100" dirty="0" smtClean="0">
                <a:solidFill>
                  <a:schemeClr val="tx1"/>
                </a:solidFill>
                <a:latin typeface="Arial Narrow" panose="020B0606020202030204" pitchFamily="34" charset="0"/>
              </a:rPr>
              <a:t>: PROG MAN, ENGINEER, PLANNERS</a:t>
            </a:r>
          </a:p>
          <a:p>
            <a:pPr marL="171450" indent="-171450">
              <a:buFont typeface="Wingdings" panose="05000000000000000000" pitchFamily="2" charset="2"/>
              <a:buChar char="§"/>
            </a:pPr>
            <a:r>
              <a:rPr lang="en-ZA" sz="1100" b="1" dirty="0" smtClean="0">
                <a:solidFill>
                  <a:schemeClr val="tx1"/>
                </a:solidFill>
                <a:latin typeface="Arial Narrow" panose="020B0606020202030204" pitchFamily="34" charset="0"/>
              </a:rPr>
              <a:t>MP………</a:t>
            </a:r>
          </a:p>
          <a:p>
            <a:pPr marL="171450" indent="-171450">
              <a:buFont typeface="Wingdings" panose="05000000000000000000" pitchFamily="2" charset="2"/>
              <a:buChar char="§"/>
            </a:pPr>
            <a:r>
              <a:rPr lang="en-ZA" sz="1100" b="1" dirty="0" smtClean="0">
                <a:solidFill>
                  <a:schemeClr val="tx1"/>
                </a:solidFill>
                <a:latin typeface="Arial Narrow" panose="020B0606020202030204" pitchFamily="34" charset="0"/>
              </a:rPr>
              <a:t>EC </a:t>
            </a:r>
            <a:r>
              <a:rPr lang="en-ZA" sz="1100" dirty="0" smtClean="0">
                <a:solidFill>
                  <a:schemeClr val="tx1"/>
                </a:solidFill>
                <a:latin typeface="Arial Narrow" panose="020B0606020202030204" pitchFamily="34" charset="0"/>
              </a:rPr>
              <a:t>PROG MAN, ENGINEERS, PLANNING</a:t>
            </a:r>
          </a:p>
          <a:p>
            <a:pPr marL="171450" indent="-171450">
              <a:buFont typeface="Wingdings" panose="05000000000000000000" pitchFamily="2" charset="2"/>
              <a:buChar char="§"/>
            </a:pPr>
            <a:r>
              <a:rPr lang="en-ZA" sz="1100" b="1" dirty="0" smtClean="0">
                <a:solidFill>
                  <a:schemeClr val="tx1"/>
                </a:solidFill>
                <a:latin typeface="Arial Narrow" panose="020B0606020202030204" pitchFamily="34" charset="0"/>
              </a:rPr>
              <a:t>KZN</a:t>
            </a:r>
            <a:r>
              <a:rPr lang="en-ZA" sz="1100" dirty="0" smtClean="0">
                <a:solidFill>
                  <a:schemeClr val="tx1"/>
                </a:solidFill>
                <a:latin typeface="Arial Narrow" panose="020B0606020202030204" pitchFamily="34" charset="0"/>
              </a:rPr>
              <a:t> </a:t>
            </a:r>
            <a:r>
              <a:rPr lang="en-ZA" sz="1100" dirty="0">
                <a:solidFill>
                  <a:schemeClr val="tx1"/>
                </a:solidFill>
                <a:latin typeface="Arial Narrow" panose="020B0606020202030204" pitchFamily="34" charset="0"/>
              </a:rPr>
              <a:t>PROG MAN, ENGINEERS, PLANNING</a:t>
            </a:r>
            <a:endParaRPr lang="en-ZA" sz="1100" b="1"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ZA" sz="1100" b="1" dirty="0" smtClean="0">
              <a:solidFill>
                <a:schemeClr val="tx1"/>
              </a:solidFill>
              <a:latin typeface="Arial Narrow" panose="020B0606020202030204" pitchFamily="34" charset="0"/>
            </a:endParaRPr>
          </a:p>
          <a:p>
            <a:r>
              <a:rPr lang="en-ZA" sz="1100" dirty="0" smtClean="0">
                <a:solidFill>
                  <a:schemeClr val="tx1"/>
                </a:solidFill>
                <a:latin typeface="Arial Narrow" panose="020B0606020202030204" pitchFamily="34" charset="0"/>
              </a:rPr>
              <a:t> </a:t>
            </a:r>
          </a:p>
          <a:p>
            <a:pPr marL="171450" indent="-171450">
              <a:buFont typeface="Wingdings" panose="05000000000000000000" pitchFamily="2" charset="2"/>
              <a:buChar char="§"/>
            </a:pPr>
            <a:endParaRPr lang="en-ZA" sz="1100" b="1" dirty="0" smtClean="0">
              <a:solidFill>
                <a:schemeClr val="tx1"/>
              </a:solidFill>
              <a:latin typeface="Arial Narrow" panose="020B0606020202030204" pitchFamily="34" charset="0"/>
            </a:endParaRPr>
          </a:p>
          <a:p>
            <a:pPr marL="171450" indent="-171450">
              <a:buFont typeface="Wingdings" panose="05000000000000000000" pitchFamily="2" charset="2"/>
              <a:buChar char="§"/>
            </a:pPr>
            <a:endParaRPr lang="en-ZA" sz="1100" dirty="0">
              <a:latin typeface="Arial Narrow" panose="020B0606020202030204" pitchFamily="34" charset="0"/>
            </a:endParaRPr>
          </a:p>
          <a:p>
            <a:endParaRPr lang="en-ZA" sz="1100" dirty="0" smtClean="0">
              <a:latin typeface="Arial Narrow" panose="020B0606020202030204" pitchFamily="34" charset="0"/>
            </a:endParaRPr>
          </a:p>
          <a:p>
            <a:endParaRPr lang="en-ZA" sz="1100" dirty="0">
              <a:latin typeface="Arial Narrow" panose="020B0606020202030204" pitchFamily="34" charset="0"/>
            </a:endParaRPr>
          </a:p>
          <a:p>
            <a:endParaRPr lang="en-ZA" sz="1100" dirty="0" smtClean="0">
              <a:latin typeface="Arial Narrow" panose="020B0606020202030204" pitchFamily="34" charset="0"/>
            </a:endParaRPr>
          </a:p>
          <a:p>
            <a:endParaRPr lang="en-ZA" sz="1100" dirty="0">
              <a:latin typeface="Arial Narrow" panose="020B0606020202030204" pitchFamily="34" charset="0"/>
            </a:endParaRPr>
          </a:p>
          <a:p>
            <a:endParaRPr lang="en-ZA" sz="1100" dirty="0" smtClean="0">
              <a:latin typeface="Arial Narrow" panose="020B0606020202030204" pitchFamily="34" charset="0"/>
            </a:endParaRPr>
          </a:p>
          <a:p>
            <a:endParaRPr lang="en-ZA" sz="1100" dirty="0">
              <a:latin typeface="Arial Narrow" panose="020B0606020202030204" pitchFamily="34" charset="0"/>
            </a:endParaRPr>
          </a:p>
          <a:p>
            <a:endParaRPr lang="en-ZA" sz="1100" dirty="0" smtClean="0">
              <a:latin typeface="Arial Narrow" panose="020B0606020202030204" pitchFamily="34" charset="0"/>
            </a:endParaRPr>
          </a:p>
          <a:p>
            <a:endParaRPr lang="en-ZA" sz="1100" dirty="0">
              <a:latin typeface="Arial Narrow" panose="020B0606020202030204" pitchFamily="34" charset="0"/>
            </a:endParaRPr>
          </a:p>
          <a:p>
            <a:endParaRPr lang="en-ZA" sz="1100" dirty="0" smtClean="0">
              <a:latin typeface="Arial Narrow" panose="020B0606020202030204" pitchFamily="34" charset="0"/>
            </a:endParaRPr>
          </a:p>
          <a:p>
            <a:endParaRPr lang="en-ZA" sz="1100" dirty="0">
              <a:latin typeface="Arial Narrow" panose="020B0606020202030204" pitchFamily="34" charset="0"/>
            </a:endParaRPr>
          </a:p>
          <a:p>
            <a:endParaRPr lang="en-ZA" sz="1100" dirty="0" smtClean="0">
              <a:latin typeface="Arial Narrow" panose="020B0606020202030204" pitchFamily="34" charset="0"/>
            </a:endParaRPr>
          </a:p>
          <a:p>
            <a:endParaRPr lang="en-ZA" sz="1100" dirty="0" smtClean="0">
              <a:latin typeface="Arial Narrow" panose="020B0606020202030204" pitchFamily="34" charset="0"/>
            </a:endParaRPr>
          </a:p>
        </p:txBody>
      </p:sp>
      <p:sp>
        <p:nvSpPr>
          <p:cNvPr id="76" name="Right Arrow 75"/>
          <p:cNvSpPr/>
          <p:nvPr/>
        </p:nvSpPr>
        <p:spPr>
          <a:xfrm rot="5400000">
            <a:off x="7603830" y="4672503"/>
            <a:ext cx="636800" cy="1839456"/>
          </a:xfrm>
          <a:prstGeom prst="rightArrow">
            <a:avLst>
              <a:gd name="adj1" fmla="val 99033"/>
              <a:gd name="adj2" fmla="val 6343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65306" tIns="32653" rIns="65306" bIns="32653" rtlCol="0" anchor="ctr"/>
          <a:lstStyle/>
          <a:p>
            <a:pPr algn="ctr"/>
            <a:endParaRPr lang="en-ZA" sz="1200" dirty="0"/>
          </a:p>
        </p:txBody>
      </p:sp>
      <p:sp>
        <p:nvSpPr>
          <p:cNvPr id="69" name="Rectangle 68"/>
          <p:cNvSpPr/>
          <p:nvPr/>
        </p:nvSpPr>
        <p:spPr>
          <a:xfrm>
            <a:off x="2549051" y="2318085"/>
            <a:ext cx="1825419" cy="296995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ZA" b="1" dirty="0" smtClean="0">
              <a:solidFill>
                <a:schemeClr val="tx1"/>
              </a:solidFill>
              <a:latin typeface="Arial Narrow" panose="020B0606020202030204" pitchFamily="34" charset="0"/>
            </a:endParaRPr>
          </a:p>
          <a:p>
            <a:pPr algn="ctr"/>
            <a:endParaRPr lang="en-ZA" b="1" dirty="0" smtClean="0">
              <a:solidFill>
                <a:schemeClr val="tx1"/>
              </a:solidFill>
              <a:latin typeface="Arial Narrow" panose="020B0606020202030204" pitchFamily="34" charset="0"/>
            </a:endParaRPr>
          </a:p>
          <a:p>
            <a:pPr algn="ctr"/>
            <a:endParaRPr lang="en-ZA" b="1" dirty="0">
              <a:solidFill>
                <a:schemeClr val="tx1"/>
              </a:solidFill>
              <a:latin typeface="Arial Narrow" panose="020B0606020202030204" pitchFamily="34" charset="0"/>
            </a:endParaRPr>
          </a:p>
          <a:p>
            <a:pPr algn="ctr"/>
            <a:endParaRPr lang="en-ZA" b="1" dirty="0" smtClean="0">
              <a:solidFill>
                <a:schemeClr val="tx1"/>
              </a:solidFill>
              <a:latin typeface="Arial Narrow" panose="020B0606020202030204" pitchFamily="34" charset="0"/>
            </a:endParaRPr>
          </a:p>
          <a:p>
            <a:pPr algn="ctr"/>
            <a:r>
              <a:rPr lang="en-ZA" b="1" dirty="0" smtClean="0">
                <a:solidFill>
                  <a:schemeClr val="tx1"/>
                </a:solidFill>
                <a:latin typeface="Arial Narrow" panose="020B0606020202030204" pitchFamily="34" charset="0"/>
              </a:rPr>
              <a:t>LAND ASSEMBLY</a:t>
            </a:r>
            <a:endParaRPr lang="en-ZA" b="1" dirty="0">
              <a:solidFill>
                <a:schemeClr val="tx1"/>
              </a:solidFill>
              <a:latin typeface="Arial Narrow" panose="020B0606020202030204" pitchFamily="34" charset="0"/>
            </a:endParaRPr>
          </a:p>
          <a:p>
            <a:pPr marL="285750" indent="-285750">
              <a:buFont typeface="Wingdings" panose="05000000000000000000" pitchFamily="2" charset="2"/>
              <a:buChar char="§"/>
            </a:pPr>
            <a:r>
              <a:rPr lang="en-ZA" sz="1200" dirty="0" smtClean="0">
                <a:solidFill>
                  <a:schemeClr val="tx1"/>
                </a:solidFill>
                <a:latin typeface="Arial Narrow" panose="020B0606020202030204" pitchFamily="34" charset="0"/>
              </a:rPr>
              <a:t>PROGRAMME MANAGER</a:t>
            </a:r>
          </a:p>
          <a:p>
            <a:pPr marL="285750" indent="-285750">
              <a:buFont typeface="Wingdings" panose="05000000000000000000" pitchFamily="2" charset="2"/>
              <a:buChar char="§"/>
            </a:pPr>
            <a:r>
              <a:rPr lang="en-ZA" sz="1200" dirty="0" smtClean="0">
                <a:solidFill>
                  <a:schemeClr val="tx1"/>
                </a:solidFill>
                <a:latin typeface="Arial Narrow" panose="020B0606020202030204" pitchFamily="34" charset="0"/>
              </a:rPr>
              <a:t>LAND LEGAL SPECIALIST</a:t>
            </a:r>
          </a:p>
          <a:p>
            <a:pPr marL="285750" indent="-285750">
              <a:buFont typeface="Wingdings" panose="05000000000000000000" pitchFamily="2" charset="2"/>
              <a:buChar char="§"/>
            </a:pPr>
            <a:r>
              <a:rPr lang="en-ZA" sz="1200" dirty="0" smtClean="0">
                <a:solidFill>
                  <a:schemeClr val="tx1"/>
                </a:solidFill>
                <a:latin typeface="Arial Narrow" panose="020B0606020202030204" pitchFamily="34" charset="0"/>
              </a:rPr>
              <a:t>LAND LEGAL SPECIALIST</a:t>
            </a:r>
          </a:p>
          <a:p>
            <a:pPr marL="285750" indent="-285750">
              <a:buFont typeface="Wingdings" panose="05000000000000000000" pitchFamily="2" charset="2"/>
              <a:buChar char="§"/>
            </a:pPr>
            <a:r>
              <a:rPr lang="en-ZA" sz="1200" dirty="0" smtClean="0">
                <a:solidFill>
                  <a:schemeClr val="tx1"/>
                </a:solidFill>
                <a:latin typeface="Arial Narrow" panose="020B0606020202030204" pitchFamily="34" charset="0"/>
              </a:rPr>
              <a:t>ACQUISITION SPECIALIST</a:t>
            </a:r>
          </a:p>
          <a:p>
            <a:pPr marL="285750" indent="-285750">
              <a:buFont typeface="Wingdings" panose="05000000000000000000" pitchFamily="2" charset="2"/>
              <a:buChar char="§"/>
            </a:pPr>
            <a:r>
              <a:rPr lang="en-ZA" sz="1200" dirty="0" smtClean="0">
                <a:solidFill>
                  <a:schemeClr val="tx1"/>
                </a:solidFill>
                <a:latin typeface="Arial Narrow" panose="020B0606020202030204" pitchFamily="34" charset="0"/>
              </a:rPr>
              <a:t>TECHNICAL STAFF </a:t>
            </a:r>
          </a:p>
          <a:p>
            <a:pPr marL="285750" indent="-285750">
              <a:buFont typeface="Wingdings" panose="05000000000000000000" pitchFamily="2" charset="2"/>
              <a:buChar char="§"/>
            </a:pPr>
            <a:r>
              <a:rPr lang="en-ZA" sz="1200" dirty="0" smtClean="0">
                <a:solidFill>
                  <a:schemeClr val="tx1"/>
                </a:solidFill>
                <a:latin typeface="Arial Narrow" panose="020B0606020202030204" pitchFamily="34" charset="0"/>
              </a:rPr>
              <a:t>VALUATIONS</a:t>
            </a:r>
          </a:p>
          <a:p>
            <a:pPr marL="285750" indent="-285750">
              <a:buFont typeface="Wingdings" panose="05000000000000000000" pitchFamily="2" charset="2"/>
              <a:buChar char="§"/>
            </a:pPr>
            <a:r>
              <a:rPr lang="en-ZA" sz="1200" dirty="0" smtClean="0">
                <a:solidFill>
                  <a:schemeClr val="tx1"/>
                </a:solidFill>
                <a:latin typeface="Arial Narrow" panose="020B0606020202030204" pitchFamily="34" charset="0"/>
              </a:rPr>
              <a:t>NEGOTIATIONS AND TRANSFER</a:t>
            </a:r>
          </a:p>
          <a:p>
            <a:pPr marL="285750" indent="-285750">
              <a:buFont typeface="Wingdings" panose="05000000000000000000" pitchFamily="2" charset="2"/>
              <a:buChar char="§"/>
            </a:pPr>
            <a:endParaRPr lang="en-ZA" sz="1200" dirty="0">
              <a:solidFill>
                <a:schemeClr val="tx1"/>
              </a:solidFill>
              <a:latin typeface="Arial Narrow" panose="020B0606020202030204" pitchFamily="34" charset="0"/>
            </a:endParaRPr>
          </a:p>
          <a:p>
            <a:pPr marL="285750" indent="-285750">
              <a:buFont typeface="Wingdings" panose="05000000000000000000" pitchFamily="2" charset="2"/>
              <a:buChar char="§"/>
            </a:pPr>
            <a:endParaRPr lang="en-ZA" sz="1200" dirty="0" smtClean="0">
              <a:solidFill>
                <a:schemeClr val="tx1"/>
              </a:solidFill>
              <a:latin typeface="Arial Narrow" panose="020B0606020202030204" pitchFamily="34" charset="0"/>
            </a:endParaRPr>
          </a:p>
          <a:p>
            <a:pPr marL="285750" indent="-285750">
              <a:buFont typeface="Wingdings" panose="05000000000000000000" pitchFamily="2" charset="2"/>
              <a:buChar char="§"/>
            </a:pPr>
            <a:endParaRPr lang="en-ZA" sz="1200" dirty="0" smtClean="0">
              <a:solidFill>
                <a:schemeClr val="tx1"/>
              </a:solidFill>
              <a:latin typeface="Arial Narrow" panose="020B0606020202030204" pitchFamily="34" charset="0"/>
            </a:endParaRPr>
          </a:p>
          <a:p>
            <a:pPr marL="285750" indent="-285750">
              <a:buFont typeface="Wingdings" panose="05000000000000000000" pitchFamily="2" charset="2"/>
              <a:buChar char="§"/>
            </a:pPr>
            <a:endParaRPr lang="en-ZA" sz="1600" dirty="0">
              <a:solidFill>
                <a:schemeClr val="tx1"/>
              </a:solidFill>
              <a:latin typeface="Arial Narrow" panose="020B0606020202030204" pitchFamily="34" charset="0"/>
            </a:endParaRPr>
          </a:p>
          <a:p>
            <a:pPr marL="285750" indent="-285750">
              <a:buFont typeface="Wingdings" panose="05000000000000000000" pitchFamily="2" charset="2"/>
              <a:buChar char="§"/>
            </a:pPr>
            <a:endParaRPr lang="en-ZA" sz="1600" dirty="0" smtClean="0">
              <a:solidFill>
                <a:schemeClr val="tx1"/>
              </a:solidFill>
              <a:latin typeface="Arial Narrow" panose="020B0606020202030204" pitchFamily="34" charset="0"/>
            </a:endParaRPr>
          </a:p>
          <a:p>
            <a:endParaRPr lang="en-ZA" sz="1600" dirty="0">
              <a:solidFill>
                <a:schemeClr val="tx1"/>
              </a:solidFill>
              <a:latin typeface="Arial Narrow" panose="020B0606020202030204" pitchFamily="34" charset="0"/>
            </a:endParaRPr>
          </a:p>
        </p:txBody>
      </p:sp>
      <p:sp>
        <p:nvSpPr>
          <p:cNvPr id="42" name="Rectangle 41"/>
          <p:cNvSpPr/>
          <p:nvPr/>
        </p:nvSpPr>
        <p:spPr>
          <a:xfrm>
            <a:off x="329483" y="5288034"/>
            <a:ext cx="1819286" cy="360040"/>
          </a:xfrm>
          <a:prstGeom prst="rect">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ZA" sz="1100" b="1" dirty="0" smtClean="0">
                <a:solidFill>
                  <a:schemeClr val="tx1"/>
                </a:solidFill>
              </a:rPr>
              <a:t>TECHNICAL CAPACITY</a:t>
            </a:r>
            <a:endParaRPr lang="en-ZA" sz="1100" b="1" dirty="0">
              <a:solidFill>
                <a:schemeClr val="tx1"/>
              </a:solidFill>
            </a:endParaRPr>
          </a:p>
        </p:txBody>
      </p:sp>
      <p:sp>
        <p:nvSpPr>
          <p:cNvPr id="43" name="Rectangle 42"/>
          <p:cNvSpPr/>
          <p:nvPr/>
        </p:nvSpPr>
        <p:spPr>
          <a:xfrm>
            <a:off x="2568056" y="5288034"/>
            <a:ext cx="1819286" cy="360040"/>
          </a:xfrm>
          <a:prstGeom prst="rect">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ZA" sz="1100" b="1" dirty="0" smtClean="0">
                <a:solidFill>
                  <a:schemeClr val="tx1"/>
                </a:solidFill>
              </a:rPr>
              <a:t>LEGAL/TECHNICAL CAPACITY</a:t>
            </a:r>
            <a:endParaRPr lang="en-ZA" sz="1100" b="1" dirty="0">
              <a:solidFill>
                <a:schemeClr val="tx1"/>
              </a:solidFill>
            </a:endParaRPr>
          </a:p>
        </p:txBody>
      </p:sp>
      <p:sp>
        <p:nvSpPr>
          <p:cNvPr id="44" name="Rectangle 43"/>
          <p:cNvSpPr/>
          <p:nvPr/>
        </p:nvSpPr>
        <p:spPr>
          <a:xfrm>
            <a:off x="7022673" y="5288034"/>
            <a:ext cx="1819286" cy="360040"/>
          </a:xfrm>
          <a:prstGeom prst="rect">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ZA" sz="1100" b="1" dirty="0" smtClean="0">
                <a:solidFill>
                  <a:schemeClr val="tx1"/>
                </a:solidFill>
              </a:rPr>
              <a:t>TEHCNICAL CAPACITY</a:t>
            </a:r>
            <a:endParaRPr lang="en-ZA" sz="1100" b="1" dirty="0">
              <a:solidFill>
                <a:schemeClr val="tx1"/>
              </a:solidFill>
            </a:endParaRPr>
          </a:p>
        </p:txBody>
      </p:sp>
      <p:sp>
        <p:nvSpPr>
          <p:cNvPr id="45" name="Rectangle 44"/>
          <p:cNvSpPr/>
          <p:nvPr/>
        </p:nvSpPr>
        <p:spPr>
          <a:xfrm>
            <a:off x="4781749" y="5288034"/>
            <a:ext cx="1819286" cy="360040"/>
          </a:xfrm>
          <a:prstGeom prst="rect">
            <a:avLst/>
          </a:prstGeom>
          <a:no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endParaRPr lang="en-ZA" sz="1100" b="1" dirty="0">
              <a:solidFill>
                <a:schemeClr val="tx1"/>
              </a:solidFill>
            </a:endParaRPr>
          </a:p>
        </p:txBody>
      </p:sp>
      <p:sp>
        <p:nvSpPr>
          <p:cNvPr id="6" name="Left-Right Arrow 5"/>
          <p:cNvSpPr/>
          <p:nvPr/>
        </p:nvSpPr>
        <p:spPr>
          <a:xfrm>
            <a:off x="319046" y="1124744"/>
            <a:ext cx="8515352" cy="1193340"/>
          </a:xfrm>
          <a:prstGeom prst="leftRight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b="1" dirty="0" smtClean="0">
                <a:solidFill>
                  <a:schemeClr val="tx1"/>
                </a:solidFill>
                <a:latin typeface="Arial Narrow" panose="020B0606020202030204" pitchFamily="34" charset="0"/>
              </a:rPr>
              <a:t>PROGRAMME MANAGER &amp; COORDINATION</a:t>
            </a:r>
            <a:endParaRPr lang="en-ZA" b="1" dirty="0">
              <a:solidFill>
                <a:schemeClr val="tx1"/>
              </a:solidFill>
              <a:latin typeface="Arial Narrow" panose="020B0606020202030204" pitchFamily="34" charset="0"/>
            </a:endParaRPr>
          </a:p>
        </p:txBody>
      </p:sp>
      <p:sp>
        <p:nvSpPr>
          <p:cNvPr id="25" name="Rectangle 24"/>
          <p:cNvSpPr/>
          <p:nvPr/>
        </p:nvSpPr>
        <p:spPr>
          <a:xfrm>
            <a:off x="3958729" y="955900"/>
            <a:ext cx="1204874" cy="360040"/>
          </a:xfrm>
          <a:prstGeom prst="rect">
            <a:avLst/>
          </a:prstGeom>
          <a:noFill/>
          <a:ln w="381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rtlCol="0" anchor="ctr"/>
          <a:lstStyle/>
          <a:p>
            <a:pPr algn="ctr"/>
            <a:r>
              <a:rPr lang="en-ZA" dirty="0" smtClean="0">
                <a:solidFill>
                  <a:schemeClr val="tx1"/>
                </a:solidFill>
              </a:rPr>
              <a:t>IGR</a:t>
            </a:r>
            <a:endParaRPr lang="en-ZA" dirty="0">
              <a:solidFill>
                <a:schemeClr val="tx1"/>
              </a:solidFill>
            </a:endParaRPr>
          </a:p>
        </p:txBody>
      </p:sp>
    </p:spTree>
    <p:extLst>
      <p:ext uri="{BB962C8B-B14F-4D97-AF65-F5344CB8AC3E}">
        <p14:creationId xmlns:p14="http://schemas.microsoft.com/office/powerpoint/2010/main" val="4071171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1504</TotalTime>
  <Words>3027</Words>
  <Application>Microsoft Office PowerPoint</Application>
  <PresentationFormat>On-screen Show (4:3)</PresentationFormat>
  <Paragraphs>741</Paragraphs>
  <Slides>29</Slides>
  <Notes>2</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29</vt:i4>
      </vt:variant>
    </vt:vector>
  </HeadingPairs>
  <TitlesOfParts>
    <vt:vector size="37" baseType="lpstr">
      <vt:lpstr>ＭＳ Ｐゴシック</vt:lpstr>
      <vt:lpstr>Arial</vt:lpstr>
      <vt:lpstr>Arial Narrow</vt:lpstr>
      <vt:lpstr>Calibri</vt:lpstr>
      <vt:lpstr>Times New Roman</vt:lpstr>
      <vt:lpstr>Wingdings</vt:lpstr>
      <vt:lpstr>Office Theme</vt:lpstr>
      <vt:lpstr>Document</vt:lpstr>
      <vt:lpstr>PowerPoint Presentation</vt:lpstr>
      <vt:lpstr>PowerPoint Presentation</vt:lpstr>
      <vt:lpstr>OBJECTIVES OF THE HUMAN SETTLEMENTS INTERVENTION IN MINING TOWNS</vt:lpstr>
      <vt:lpstr>PROGRAMME OBJECTIVES</vt:lpstr>
      <vt:lpstr>APPROACH TO THE PROGRAMME: PROCESS PLAN</vt:lpstr>
      <vt:lpstr>APPROACH TO THE PROGRAMME: PROCESS PLAN</vt:lpstr>
      <vt:lpstr>PowerPoint Presentation</vt:lpstr>
      <vt:lpstr>PowerPoint Presentation</vt:lpstr>
      <vt:lpstr>PowerPoint Presentation</vt:lpstr>
      <vt:lpstr>PowerPoint Presentation</vt:lpstr>
      <vt:lpstr>CAPITAL SUBSIDY FUNDING – EXPENDITURE AND DELIVERY (HISTORICAL: 2014/15 – 2016/17)</vt:lpstr>
      <vt:lpstr>PowerPoint Presentation</vt:lpstr>
      <vt:lpstr>PowerPoint Presentation</vt:lpstr>
      <vt:lpstr>PowerPoint Presentation</vt:lpstr>
      <vt:lpstr>PowerPoint Presentation</vt:lpstr>
      <vt:lpstr>PowerPoint Presentation</vt:lpstr>
      <vt:lpstr>Land Assembly for Mining Towns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Thiathu Manenzhe</dc:creator>
  <cp:lastModifiedBy>Swazi</cp:lastModifiedBy>
  <cp:revision>99</cp:revision>
  <cp:lastPrinted>2017-10-19T09:07:03Z</cp:lastPrinted>
  <dcterms:created xsi:type="dcterms:W3CDTF">2017-08-31T09:22:57Z</dcterms:created>
  <dcterms:modified xsi:type="dcterms:W3CDTF">2017-10-22T17:29:22Z</dcterms:modified>
</cp:coreProperties>
</file>