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3.xml" ContentType="application/vnd.ms-office.chartstyle+xml"/>
  <Override PartName="/ppt/charts/style4.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handoutMasterIdLst>
    <p:handoutMasterId r:id="rId32"/>
  </p:handoutMasterIdLst>
  <p:sldIdLst>
    <p:sldId id="256" r:id="rId2"/>
    <p:sldId id="560" r:id="rId3"/>
    <p:sldId id="534" r:id="rId4"/>
    <p:sldId id="634" r:id="rId5"/>
    <p:sldId id="610" r:id="rId6"/>
    <p:sldId id="671" r:id="rId7"/>
    <p:sldId id="644" r:id="rId8"/>
    <p:sldId id="657" r:id="rId9"/>
    <p:sldId id="658" r:id="rId10"/>
    <p:sldId id="659" r:id="rId11"/>
    <p:sldId id="660" r:id="rId12"/>
    <p:sldId id="680" r:id="rId13"/>
    <p:sldId id="668" r:id="rId14"/>
    <p:sldId id="676" r:id="rId15"/>
    <p:sldId id="665" r:id="rId16"/>
    <p:sldId id="654" r:id="rId17"/>
    <p:sldId id="655" r:id="rId18"/>
    <p:sldId id="656" r:id="rId19"/>
    <p:sldId id="663" r:id="rId20"/>
    <p:sldId id="669" r:id="rId21"/>
    <p:sldId id="670" r:id="rId22"/>
    <p:sldId id="674" r:id="rId23"/>
    <p:sldId id="648" r:id="rId24"/>
    <p:sldId id="624" r:id="rId25"/>
    <p:sldId id="626" r:id="rId26"/>
    <p:sldId id="675" r:id="rId27"/>
    <p:sldId id="672" r:id="rId28"/>
    <p:sldId id="679" r:id="rId29"/>
    <p:sldId id="588" r:id="rId30"/>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hepo Kgare" initials="TK"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8" autoAdjust="0"/>
    <p:restoredTop sz="94660"/>
  </p:normalViewPr>
  <p:slideViewPr>
    <p:cSldViewPr snapToGrid="0" snapToObjects="1">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latin typeface="Arial Narrow" pitchFamily="34" charset="0"/>
              </a:defRPr>
            </a:pPr>
            <a:r>
              <a:rPr lang="en-ZA" sz="2000" dirty="0">
                <a:latin typeface="Arial" panose="020B0604020202020204" pitchFamily="34" charset="0"/>
                <a:cs typeface="Arial" panose="020B0604020202020204" pitchFamily="34" charset="0"/>
              </a:rPr>
              <a:t>Comparison of 2012/13 -</a:t>
            </a:r>
            <a:r>
              <a:rPr lang="en-ZA" sz="2000" baseline="0" dirty="0">
                <a:latin typeface="Arial" panose="020B0604020202020204" pitchFamily="34" charset="0"/>
                <a:cs typeface="Arial" panose="020B0604020202020204" pitchFamily="34" charset="0"/>
              </a:rPr>
              <a:t> 2016/17 F</a:t>
            </a:r>
            <a:r>
              <a:rPr lang="en-ZA" sz="2000" dirty="0">
                <a:latin typeface="Arial" panose="020B0604020202020204" pitchFamily="34" charset="0"/>
                <a:cs typeface="Arial" panose="020B0604020202020204" pitchFamily="34" charset="0"/>
              </a:rPr>
              <a:t>inancial Years</a:t>
            </a:r>
            <a:r>
              <a:rPr lang="en-ZA" sz="2000" baseline="0" dirty="0">
                <a:latin typeface="Arial" panose="020B0604020202020204" pitchFamily="34" charset="0"/>
                <a:cs typeface="Arial" panose="020B0604020202020204" pitchFamily="34" charset="0"/>
              </a:rPr>
              <a:t> Annual Cumulative Targets Performance</a:t>
            </a:r>
            <a:endParaRPr lang="en-ZA" sz="2000" dirty="0">
              <a:latin typeface="Arial" panose="020B0604020202020204" pitchFamily="34" charset="0"/>
              <a:cs typeface="Arial" panose="020B0604020202020204" pitchFamily="34" charset="0"/>
            </a:endParaRPr>
          </a:p>
        </c:rich>
      </c:tx>
      <c:layout>
        <c:manualLayout>
          <c:xMode val="edge"/>
          <c:yMode val="edge"/>
          <c:x val="0.11612466273883604"/>
          <c:y val="2.5974025974026007E-2"/>
        </c:manualLayout>
      </c:layout>
    </c:title>
    <c:plotArea>
      <c:layout/>
      <c:barChart>
        <c:barDir val="col"/>
        <c:grouping val="clustered"/>
        <c:ser>
          <c:idx val="0"/>
          <c:order val="0"/>
          <c:dLbls>
            <c:spPr>
              <a:noFill/>
              <a:ln w="25400">
                <a:noFill/>
              </a:ln>
            </c:spPr>
            <c:txPr>
              <a:bodyPr/>
              <a:lstStyle/>
              <a:p>
                <a:pPr>
                  <a:defRPr sz="1400" b="1">
                    <a:latin typeface="Arial" panose="020B0604020202020204" pitchFamily="34" charset="0"/>
                    <a:cs typeface="Arial" panose="020B0604020202020204" pitchFamily="34" charset="0"/>
                  </a:defRPr>
                </a:pPr>
                <a:endParaRPr lang="en-US"/>
              </a:p>
            </c:txPr>
            <c:showVal val="1"/>
            <c:extLst>
              <c:ext xmlns:c15="http://schemas.microsoft.com/office/drawing/2012/chart" uri="{CE6537A1-D6FC-4f65-9D91-7224C49458BB}">
                <c15:layout/>
                <c15:showLeaderLines val="0"/>
              </c:ext>
            </c:extLst>
          </c:dLbls>
          <c:cat>
            <c:strRef>
              <c:f>Sheet1!$A$45:$A$49</c:f>
              <c:strCache>
                <c:ptCount val="5"/>
                <c:pt idx="0">
                  <c:v>2012/13</c:v>
                </c:pt>
                <c:pt idx="1">
                  <c:v>2013/14</c:v>
                </c:pt>
                <c:pt idx="2">
                  <c:v>2014/15</c:v>
                </c:pt>
                <c:pt idx="3">
                  <c:v>2015/16</c:v>
                </c:pt>
                <c:pt idx="4">
                  <c:v>2016/17</c:v>
                </c:pt>
              </c:strCache>
            </c:strRef>
          </c:cat>
          <c:val>
            <c:numRef>
              <c:f>Sheet1!$B$45:$B$49</c:f>
              <c:numCache>
                <c:formatCode>0%</c:formatCode>
                <c:ptCount val="5"/>
                <c:pt idx="0">
                  <c:v>0.58000000000000007</c:v>
                </c:pt>
                <c:pt idx="1">
                  <c:v>0.77</c:v>
                </c:pt>
                <c:pt idx="2">
                  <c:v>0.85000000000000009</c:v>
                </c:pt>
                <c:pt idx="3">
                  <c:v>0.9</c:v>
                </c:pt>
                <c:pt idx="4">
                  <c:v>0.89000000000000012</c:v>
                </c:pt>
              </c:numCache>
            </c:numRef>
          </c:val>
        </c:ser>
        <c:dLbls/>
        <c:axId val="91443200"/>
        <c:axId val="91444736"/>
      </c:barChart>
      <c:catAx>
        <c:axId val="91443200"/>
        <c:scaling>
          <c:orientation val="minMax"/>
        </c:scaling>
        <c:axPos val="b"/>
        <c:numFmt formatCode="General" sourceLinked="1"/>
        <c:maj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91444736"/>
        <c:crosses val="autoZero"/>
        <c:auto val="1"/>
        <c:lblAlgn val="ctr"/>
        <c:lblOffset val="100"/>
      </c:catAx>
      <c:valAx>
        <c:axId val="91444736"/>
        <c:scaling>
          <c:orientation val="minMax"/>
        </c:scaling>
        <c:axPos val="l"/>
        <c:numFmt formatCode="0%" sourceLinked="1"/>
        <c:maj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91443200"/>
        <c:crosses val="autoZero"/>
        <c:crossBetween val="between"/>
      </c:valAx>
    </c:plotArea>
    <c:plotVisOnly val="1"/>
    <c:dispBlanksAs val="gap"/>
  </c:chart>
  <c:spPr>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spPr>
            <a:solidFill>
              <a:schemeClr val="accent1"/>
            </a:solidFill>
            <a:ln>
              <a:noFill/>
            </a:ln>
            <a:effectLst/>
          </c:spPr>
          <c:dLbls>
            <c:dLbl>
              <c:idx val="4"/>
              <c:tx>
                <c:rich>
                  <a:bodyPr/>
                  <a:lstStyle/>
                  <a:p>
                    <a:r>
                      <a:rPr lang="en-US" smtClean="0"/>
                      <a:t>33%</a:t>
                    </a:r>
                    <a:endParaRPr lang="en-US" dirty="0"/>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Sheet2!$D$103:$D$107</c:f>
              <c:strCache>
                <c:ptCount val="5"/>
                <c:pt idx="0">
                  <c:v>2012/13 </c:v>
                </c:pt>
                <c:pt idx="1">
                  <c:v>2013/14</c:v>
                </c:pt>
                <c:pt idx="2">
                  <c:v>2014/15</c:v>
                </c:pt>
                <c:pt idx="3">
                  <c:v>2015/16</c:v>
                </c:pt>
                <c:pt idx="4">
                  <c:v>2016/17</c:v>
                </c:pt>
              </c:strCache>
            </c:strRef>
          </c:cat>
          <c:val>
            <c:numRef>
              <c:f>Sheet2!$E$103:$E$107</c:f>
              <c:numCache>
                <c:formatCode>0%</c:formatCode>
                <c:ptCount val="5"/>
                <c:pt idx="0">
                  <c:v>0.77000000000000013</c:v>
                </c:pt>
                <c:pt idx="1">
                  <c:v>0.81</c:v>
                </c:pt>
                <c:pt idx="2">
                  <c:v>0.73000000000000009</c:v>
                </c:pt>
                <c:pt idx="3">
                  <c:v>0.64000000000000012</c:v>
                </c:pt>
                <c:pt idx="4">
                  <c:v>0.34</c:v>
                </c:pt>
              </c:numCache>
            </c:numRef>
          </c:val>
          <c:extLst xmlns:c16r2="http://schemas.microsoft.com/office/drawing/2015/06/chart">
            <c:ext xmlns:c16="http://schemas.microsoft.com/office/drawing/2014/chart" uri="{C3380CC4-5D6E-409C-BE32-E72D297353CC}">
              <c16:uniqueId val="{00000000-CFBA-471B-B6CD-5A6BD0007497}"/>
            </c:ext>
          </c:extLst>
        </c:ser>
        <c:dLbls/>
        <c:gapWidth val="219"/>
        <c:overlap val="-27"/>
        <c:axId val="91531904"/>
        <c:axId val="104370560"/>
      </c:barChart>
      <c:catAx>
        <c:axId val="9153190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370560"/>
        <c:crosses val="autoZero"/>
        <c:auto val="1"/>
        <c:lblAlgn val="ctr"/>
        <c:lblOffset val="100"/>
      </c:catAx>
      <c:valAx>
        <c:axId val="104370560"/>
        <c:scaling>
          <c:orientation val="minMax"/>
        </c:scaling>
        <c:axPos val="l"/>
        <c:majorGridlines>
          <c:spPr>
            <a:ln w="9525" cap="flat" cmpd="sng" algn="ctr">
              <a:noFill/>
              <a:round/>
            </a:ln>
            <a:effectLst/>
          </c:spPr>
        </c:majorGridlines>
        <c:numFmt formatCode="0%" sourceLinked="1"/>
        <c:maj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1531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Sheet1!$B$13</c:f>
              <c:strCache>
                <c:ptCount val="1"/>
                <c:pt idx="0">
                  <c:v>2014/15</c:v>
                </c:pt>
              </c:strCache>
            </c:strRef>
          </c:tx>
          <c:spPr>
            <a:solidFill>
              <a:schemeClr val="accent1">
                <a:lumMod val="20000"/>
                <a:lumOff val="80000"/>
              </a:schemeClr>
            </a:solidFill>
            <a:ln>
              <a:noFill/>
            </a:ln>
            <a:effectLst>
              <a:outerShdw blurRad="57150" dist="19050" dir="5400000" algn="ctr" rotWithShape="0">
                <a:srgbClr val="000000">
                  <a:alpha val="63000"/>
                </a:srgbClr>
              </a:outerShdw>
            </a:effectLst>
            <a:scene3d>
              <a:camera prst="orthographicFront"/>
              <a:lightRig rig="threePt" dir="t"/>
            </a:scene3d>
            <a:sp3d prstMaterial="matte">
              <a:bevelT w="63500" h="63500" prst="artDeco"/>
              <a:contourClr>
                <a:srgbClr val="000000"/>
              </a:contourClr>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Senior Management</c:v>
                </c:pt>
                <c:pt idx="1">
                  <c:v>Prof Skilled</c:v>
                </c:pt>
                <c:pt idx="2">
                  <c:v>Other</c:v>
                </c:pt>
                <c:pt idx="3">
                  <c:v>Total Women</c:v>
                </c:pt>
              </c:strCache>
            </c:strRef>
          </c:cat>
          <c:val>
            <c:numRef>
              <c:f>Sheet1!$C$13:$F$13</c:f>
              <c:numCache>
                <c:formatCode>0.0%</c:formatCode>
                <c:ptCount val="4"/>
                <c:pt idx="0">
                  <c:v>0.30800000000000005</c:v>
                </c:pt>
                <c:pt idx="1">
                  <c:v>0.41400000000000003</c:v>
                </c:pt>
                <c:pt idx="2">
                  <c:v>0.66700000000000015</c:v>
                </c:pt>
                <c:pt idx="3">
                  <c:v>0.51200000000000001</c:v>
                </c:pt>
              </c:numCache>
            </c:numRef>
          </c:val>
          <c:extLst xmlns:c16r2="http://schemas.microsoft.com/office/drawing/2015/06/chart">
            <c:ext xmlns:c16="http://schemas.microsoft.com/office/drawing/2014/chart" uri="{C3380CC4-5D6E-409C-BE32-E72D297353CC}">
              <c16:uniqueId val="{00000000-75D6-4360-B8F9-952CE2CA07BD}"/>
            </c:ext>
          </c:extLst>
        </c:ser>
        <c:ser>
          <c:idx val="1"/>
          <c:order val="1"/>
          <c:tx>
            <c:strRef>
              <c:f>Sheet1!$B$14</c:f>
              <c:strCache>
                <c:ptCount val="1"/>
                <c:pt idx="0">
                  <c:v>2015/16</c:v>
                </c:pt>
              </c:strCache>
            </c:strRef>
          </c:tx>
          <c:spPr>
            <a:solidFill>
              <a:schemeClr val="accent1"/>
            </a:solidFill>
            <a:ln>
              <a:noFill/>
            </a:ln>
            <a:effectLst>
              <a:outerShdw blurRad="57150" dist="19050" dir="5400000" algn="ctr" rotWithShape="0">
                <a:srgbClr val="000000">
                  <a:alpha val="63000"/>
                </a:srgbClr>
              </a:outerShdw>
            </a:effectLst>
            <a:scene3d>
              <a:camera prst="orthographicFront"/>
              <a:lightRig rig="threePt" dir="t"/>
            </a:scene3d>
            <a:sp3d prstMaterial="matte">
              <a:bevelT w="63500" h="63500" prst="artDeco"/>
              <a:contourClr>
                <a:srgbClr val="000000"/>
              </a:contourClr>
            </a:sp3d>
          </c:spPr>
          <c:dLbls>
            <c:dLbl>
              <c:idx val="0"/>
              <c:layout>
                <c:manualLayout>
                  <c:x val="-2.2802389984513428E-17"/>
                  <c:y val="-0.14141414141414102"/>
                </c:manualLayout>
              </c:layout>
              <c:dLblPos val="outEnd"/>
              <c:showVal val="1"/>
              <c:extLst>
                <c:ext xmlns:c15="http://schemas.microsoft.com/office/drawing/2012/chart" uri="{CE6537A1-D6FC-4f65-9D91-7224C49458BB}">
                  <c15:layout/>
                </c:ext>
              </c:extLst>
            </c:dLbl>
            <c:dLbl>
              <c:idx val="1"/>
              <c:layout>
                <c:manualLayout>
                  <c:x val="2.4875621890547701E-3"/>
                  <c:y val="-0.12525252525252498"/>
                </c:manualLayout>
              </c:layout>
              <c:dLblPos val="outEnd"/>
              <c:showVal val="1"/>
              <c:extLst>
                <c:ext xmlns:c15="http://schemas.microsoft.com/office/drawing/2012/chart" uri="{CE6537A1-D6FC-4f65-9D91-7224C49458BB}">
                  <c15:layout/>
                </c:ext>
              </c:extLst>
            </c:dLbl>
            <c:dLbl>
              <c:idx val="3"/>
              <c:layout>
                <c:manualLayout>
                  <c:x val="0"/>
                  <c:y val="-0.12929292929292899"/>
                </c:manualLayout>
              </c:layout>
              <c:dLblPos val="outEnd"/>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Senior Management</c:v>
                </c:pt>
                <c:pt idx="1">
                  <c:v>Prof Skilled</c:v>
                </c:pt>
                <c:pt idx="2">
                  <c:v>Other</c:v>
                </c:pt>
                <c:pt idx="3">
                  <c:v>Total Women</c:v>
                </c:pt>
              </c:strCache>
            </c:strRef>
          </c:cat>
          <c:val>
            <c:numRef>
              <c:f>Sheet1!$C$14:$F$14</c:f>
              <c:numCache>
                <c:formatCode>0.0%</c:formatCode>
                <c:ptCount val="4"/>
                <c:pt idx="0">
                  <c:v>0.35700000000000004</c:v>
                </c:pt>
                <c:pt idx="1">
                  <c:v>0.37200000000000005</c:v>
                </c:pt>
                <c:pt idx="2">
                  <c:v>0.87000000000000011</c:v>
                </c:pt>
                <c:pt idx="3">
                  <c:v>0.49700000000000005</c:v>
                </c:pt>
              </c:numCache>
            </c:numRef>
          </c:val>
          <c:extLst xmlns:c16r2="http://schemas.microsoft.com/office/drawing/2015/06/chart">
            <c:ext xmlns:c16="http://schemas.microsoft.com/office/drawing/2014/chart" uri="{C3380CC4-5D6E-409C-BE32-E72D297353CC}">
              <c16:uniqueId val="{00000001-75D6-4360-B8F9-952CE2CA07BD}"/>
            </c:ext>
          </c:extLst>
        </c:ser>
        <c:ser>
          <c:idx val="2"/>
          <c:order val="2"/>
          <c:tx>
            <c:strRef>
              <c:f>Sheet1!$B$15</c:f>
              <c:strCache>
                <c:ptCount val="1"/>
                <c:pt idx="0">
                  <c:v>2016/17</c:v>
                </c:pt>
              </c:strCache>
            </c:strRef>
          </c:tx>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prstMaterial="matte">
              <a:bevelT w="63500" h="63500" prst="artDeco"/>
              <a:contourClr>
                <a:srgbClr val="000000"/>
              </a:contourClr>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Sheet1!$C$12:$F$12</c:f>
              <c:strCache>
                <c:ptCount val="4"/>
                <c:pt idx="0">
                  <c:v>Senior Management</c:v>
                </c:pt>
                <c:pt idx="1">
                  <c:v>Prof Skilled</c:v>
                </c:pt>
                <c:pt idx="2">
                  <c:v>Other</c:v>
                </c:pt>
                <c:pt idx="3">
                  <c:v>Total Women</c:v>
                </c:pt>
              </c:strCache>
            </c:strRef>
          </c:cat>
          <c:val>
            <c:numRef>
              <c:f>Sheet1!$C$15:$F$15</c:f>
              <c:numCache>
                <c:formatCode>0.0%</c:formatCode>
                <c:ptCount val="4"/>
                <c:pt idx="0">
                  <c:v>0.28600000000000003</c:v>
                </c:pt>
                <c:pt idx="1">
                  <c:v>0.3630000000000001</c:v>
                </c:pt>
                <c:pt idx="2">
                  <c:v>0.66700000000000015</c:v>
                </c:pt>
                <c:pt idx="3">
                  <c:v>0.502</c:v>
                </c:pt>
              </c:numCache>
            </c:numRef>
          </c:val>
          <c:extLst xmlns:c16r2="http://schemas.microsoft.com/office/drawing/2015/06/chart">
            <c:ext xmlns:c16="http://schemas.microsoft.com/office/drawing/2014/chart" uri="{C3380CC4-5D6E-409C-BE32-E72D297353CC}">
              <c16:uniqueId val="{00000002-75D6-4360-B8F9-952CE2CA07BD}"/>
            </c:ext>
          </c:extLst>
        </c:ser>
        <c:dLbls>
          <c:showVal val="1"/>
        </c:dLbls>
        <c:gapWidth val="75"/>
        <c:overlap val="-25"/>
        <c:axId val="120843264"/>
        <c:axId val="120861440"/>
      </c:barChart>
      <c:lineChart>
        <c:grouping val="standard"/>
        <c:ser>
          <c:idx val="3"/>
          <c:order val="3"/>
          <c:tx>
            <c:strRef>
              <c:f>Sheet1!$B$16</c:f>
              <c:strCache>
                <c:ptCount val="1"/>
                <c:pt idx="0">
                  <c:v>Target</c:v>
                </c:pt>
              </c:strCache>
            </c:strRef>
          </c:tx>
          <c:spPr>
            <a:ln w="34925" cap="rnd">
              <a:solidFill>
                <a:srgbClr val="7030A0"/>
              </a:solidFill>
              <a:round/>
            </a:ln>
            <a:effectLst>
              <a:outerShdw blurRad="57150" dist="19050" dir="5400000" algn="ctr" rotWithShape="0">
                <a:srgbClr val="000000">
                  <a:alpha val="63000"/>
                </a:srgbClr>
              </a:outerShdw>
            </a:effectLst>
          </c:spPr>
          <c:marker>
            <c:symbol val="none"/>
          </c:marker>
          <c:dLbls>
            <c:delete val="1"/>
          </c:dLbls>
          <c:cat>
            <c:strRef>
              <c:f>Sheet1!$C$12:$F$12</c:f>
              <c:strCache>
                <c:ptCount val="4"/>
                <c:pt idx="0">
                  <c:v>Senior Management</c:v>
                </c:pt>
                <c:pt idx="1">
                  <c:v>Prof Skilled</c:v>
                </c:pt>
                <c:pt idx="2">
                  <c:v>Other</c:v>
                </c:pt>
                <c:pt idx="3">
                  <c:v>Total Women</c:v>
                </c:pt>
              </c:strCache>
            </c:strRef>
          </c:cat>
          <c:val>
            <c:numRef>
              <c:f>Sheet1!$C$16:$F$16</c:f>
              <c:numCache>
                <c:formatCode>0.0%</c:formatCode>
                <c:ptCount val="4"/>
                <c:pt idx="0">
                  <c:v>0.5</c:v>
                </c:pt>
                <c:pt idx="1">
                  <c:v>0.5</c:v>
                </c:pt>
                <c:pt idx="2">
                  <c:v>0.5</c:v>
                </c:pt>
                <c:pt idx="3">
                  <c:v>0.5</c:v>
                </c:pt>
              </c:numCache>
            </c:numRef>
          </c:val>
          <c:extLst xmlns:c16r2="http://schemas.microsoft.com/office/drawing/2015/06/chart">
            <c:ext xmlns:c16="http://schemas.microsoft.com/office/drawing/2014/chart" uri="{C3380CC4-5D6E-409C-BE32-E72D297353CC}">
              <c16:uniqueId val="{00000003-75D6-4360-B8F9-952CE2CA07BD}"/>
            </c:ext>
          </c:extLst>
        </c:ser>
        <c:dLbls>
          <c:showVal val="1"/>
        </c:dLbls>
        <c:marker val="1"/>
        <c:axId val="120843264"/>
        <c:axId val="120861440"/>
      </c:lineChart>
      <c:catAx>
        <c:axId val="120843264"/>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0861440"/>
        <c:crosses val="autoZero"/>
        <c:auto val="1"/>
        <c:lblAlgn val="ctr"/>
        <c:lblOffset val="100"/>
      </c:catAx>
      <c:valAx>
        <c:axId val="120861440"/>
        <c:scaling>
          <c:orientation val="minMax"/>
        </c:scaling>
        <c:axPos val="l"/>
        <c:majorGridlines>
          <c:spPr>
            <a:ln w="9525" cap="flat" cmpd="sng" algn="ctr">
              <a:no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43264"/>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'Year on Year Revenue'!$B$3</c:f>
              <c:strCache>
                <c:ptCount val="1"/>
                <c:pt idx="0">
                  <c:v>Government grant</c:v>
                </c:pt>
              </c:strCache>
            </c:strRef>
          </c:tx>
          <c:spPr>
            <a:solidFill>
              <a:schemeClr val="tx2">
                <a:lumMod val="20000"/>
                <a:lumOff val="80000"/>
              </a:schemeClr>
            </a:solidFill>
            <a:ln>
              <a:noFill/>
            </a:ln>
            <a:effectLst/>
          </c:spPr>
          <c:dLbls>
            <c:dLbl>
              <c:idx val="1"/>
              <c:layout>
                <c:manualLayout>
                  <c:x val="-3.1007751937984496E-2"/>
                  <c:y val="1.05263157894737E-2"/>
                </c:manualLayout>
              </c:layout>
              <c:showVal val="1"/>
              <c:extLst>
                <c:ext xmlns:c15="http://schemas.microsoft.com/office/drawing/2012/chart" uri="{CE6537A1-D6FC-4f65-9D91-7224C49458BB}">
                  <c15:layout/>
                </c:ext>
              </c:extLst>
            </c:dLbl>
            <c:dLbl>
              <c:idx val="2"/>
              <c:layout>
                <c:manualLayout>
                  <c:x val="-4.1343669250646004E-2"/>
                  <c:y val="1.4035087719298199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'Year on Year Revenue'!$C$2:$F$2</c:f>
              <c:strCache>
                <c:ptCount val="4"/>
                <c:pt idx="0">
                  <c:v>2013/14</c:v>
                </c:pt>
                <c:pt idx="1">
                  <c:v>2014/15</c:v>
                </c:pt>
                <c:pt idx="2">
                  <c:v>2015/16</c:v>
                </c:pt>
                <c:pt idx="3">
                  <c:v>2016/17</c:v>
                </c:pt>
              </c:strCache>
            </c:strRef>
          </c:cat>
          <c:val>
            <c:numRef>
              <c:f>'Year on Year Revenue'!$C$3:$F$3</c:f>
              <c:numCache>
                <c:formatCode>#\ ##0_ ;\-#\ ##0\ </c:formatCode>
                <c:ptCount val="4"/>
                <c:pt idx="0">
                  <c:v>41513</c:v>
                </c:pt>
                <c:pt idx="1">
                  <c:v>51504</c:v>
                </c:pt>
                <c:pt idx="2">
                  <c:v>53379</c:v>
                </c:pt>
                <c:pt idx="3">
                  <c:v>55987</c:v>
                </c:pt>
              </c:numCache>
            </c:numRef>
          </c:val>
        </c:ser>
        <c:ser>
          <c:idx val="1"/>
          <c:order val="1"/>
          <c:tx>
            <c:strRef>
              <c:f>'Year on Year Revenue'!$B$4</c:f>
              <c:strCache>
                <c:ptCount val="1"/>
                <c:pt idx="0">
                  <c:v>Safety Permit and application fees</c:v>
                </c:pt>
              </c:strCache>
            </c:strRef>
          </c:tx>
          <c:spPr>
            <a:solidFill>
              <a:schemeClr val="tx2">
                <a:lumMod val="60000"/>
                <a:lumOff val="40000"/>
              </a:schemeClr>
            </a:solidFill>
            <a:ln>
              <a:noFill/>
            </a:ln>
            <a:effectLst/>
          </c:spPr>
          <c:dLbls>
            <c:dLbl>
              <c:idx val="0"/>
              <c:layout>
                <c:manualLayout>
                  <c:x val="4.1343669250646017E-3"/>
                  <c:y val="0"/>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'Year on Year Revenue'!$C$2:$F$2</c:f>
              <c:strCache>
                <c:ptCount val="4"/>
                <c:pt idx="0">
                  <c:v>2013/14</c:v>
                </c:pt>
                <c:pt idx="1">
                  <c:v>2014/15</c:v>
                </c:pt>
                <c:pt idx="2">
                  <c:v>2015/16</c:v>
                </c:pt>
                <c:pt idx="3">
                  <c:v>2016/17</c:v>
                </c:pt>
              </c:strCache>
            </c:strRef>
          </c:cat>
          <c:val>
            <c:numRef>
              <c:f>'Year on Year Revenue'!$C$4:$F$4</c:f>
              <c:numCache>
                <c:formatCode>#\ ##0_ ;\-#\ ##0\ </c:formatCode>
                <c:ptCount val="4"/>
                <c:pt idx="0">
                  <c:v>24000</c:v>
                </c:pt>
                <c:pt idx="1">
                  <c:v>79710</c:v>
                </c:pt>
                <c:pt idx="2">
                  <c:v>106710</c:v>
                </c:pt>
                <c:pt idx="3">
                  <c:v>129385</c:v>
                </c:pt>
              </c:numCache>
            </c:numRef>
          </c:val>
        </c:ser>
        <c:ser>
          <c:idx val="2"/>
          <c:order val="2"/>
          <c:tx>
            <c:strRef>
              <c:f>'Year on Year Revenue'!$B$5</c:f>
              <c:strCache>
                <c:ptCount val="1"/>
                <c:pt idx="0">
                  <c:v>Technology audit</c:v>
                </c:pt>
              </c:strCache>
            </c:strRef>
          </c:tx>
          <c:spPr>
            <a:solidFill>
              <a:schemeClr val="accent3"/>
            </a:solidFill>
            <a:ln>
              <a:noFill/>
            </a:ln>
            <a:effectLst/>
          </c:spPr>
          <c:dLbls>
            <c:dLbl>
              <c:idx val="2"/>
              <c:layout>
                <c:manualLayout>
                  <c:x val="2.6873385012919915E-2"/>
                  <c:y val="7.0175438596491212E-3"/>
                </c:manualLayout>
              </c:layout>
              <c:showVal val="1"/>
              <c:extLst>
                <c:ext xmlns:c15="http://schemas.microsoft.com/office/drawing/2012/chart" uri="{CE6537A1-D6FC-4f65-9D91-7224C49458BB}">
                  <c15:layout/>
                </c:ext>
              </c:extLst>
            </c:dLbl>
            <c:dLbl>
              <c:idx val="3"/>
              <c:layout>
                <c:manualLayout>
                  <c:x val="3.1007751937984496E-2"/>
                  <c:y val="7.0175438596490596E-3"/>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'Year on Year Revenue'!$C$2:$F$2</c:f>
              <c:strCache>
                <c:ptCount val="4"/>
                <c:pt idx="0">
                  <c:v>2013/14</c:v>
                </c:pt>
                <c:pt idx="1">
                  <c:v>2014/15</c:v>
                </c:pt>
                <c:pt idx="2">
                  <c:v>2015/16</c:v>
                </c:pt>
                <c:pt idx="3">
                  <c:v>2016/17</c:v>
                </c:pt>
              </c:strCache>
            </c:strRef>
          </c:cat>
          <c:val>
            <c:numRef>
              <c:f>'Year on Year Revenue'!$C$5:$F$5</c:f>
              <c:numCache>
                <c:formatCode>#\ ##0_ ;\-#\ ##0\ </c:formatCode>
                <c:ptCount val="4"/>
                <c:pt idx="0">
                  <c:v>0</c:v>
                </c:pt>
                <c:pt idx="1">
                  <c:v>15417</c:v>
                </c:pt>
                <c:pt idx="2">
                  <c:v>50320</c:v>
                </c:pt>
                <c:pt idx="3">
                  <c:v>67342</c:v>
                </c:pt>
              </c:numCache>
            </c:numRef>
          </c:val>
        </c:ser>
        <c:ser>
          <c:idx val="3"/>
          <c:order val="3"/>
          <c:tx>
            <c:strRef>
              <c:f>'Year on Year Revenue'!$B$6</c:f>
              <c:strCache>
                <c:ptCount val="1"/>
                <c:pt idx="0">
                  <c:v>Revenue from offensive stream</c:v>
                </c:pt>
              </c:strCache>
            </c:strRef>
          </c:tx>
          <c:spPr>
            <a:solidFill>
              <a:schemeClr val="accent4"/>
            </a:solidFill>
            <a:ln>
              <a:noFill/>
            </a:ln>
            <a:effectLst/>
          </c:spPr>
          <c:dLbls>
            <c:dLbl>
              <c:idx val="0"/>
              <c:layout>
                <c:manualLayout>
                  <c:x val="2.067183462532261E-3"/>
                  <c:y val="-3.5087719298246903E-3"/>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'Year on Year Revenue'!$C$2:$F$2</c:f>
              <c:strCache>
                <c:ptCount val="4"/>
                <c:pt idx="0">
                  <c:v>2013/14</c:v>
                </c:pt>
                <c:pt idx="1">
                  <c:v>2014/15</c:v>
                </c:pt>
                <c:pt idx="2">
                  <c:v>2015/16</c:v>
                </c:pt>
                <c:pt idx="3">
                  <c:v>2016/17</c:v>
                </c:pt>
              </c:strCache>
            </c:strRef>
          </c:cat>
          <c:val>
            <c:numRef>
              <c:f>'Year on Year Revenue'!$C$6:$F$6</c:f>
              <c:numCache>
                <c:formatCode>#\ ##0_ ;\-#\ ##0\ </c:formatCode>
                <c:ptCount val="4"/>
                <c:pt idx="0">
                  <c:v>281</c:v>
                </c:pt>
                <c:pt idx="1">
                  <c:v>2223</c:v>
                </c:pt>
                <c:pt idx="2">
                  <c:v>2033</c:v>
                </c:pt>
                <c:pt idx="3">
                  <c:v>4813</c:v>
                </c:pt>
              </c:numCache>
            </c:numRef>
          </c:val>
        </c:ser>
        <c:dLbls/>
        <c:gapWidth val="219"/>
        <c:overlap val="-27"/>
        <c:axId val="122424320"/>
        <c:axId val="122454784"/>
      </c:barChart>
      <c:catAx>
        <c:axId val="12242432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454784"/>
        <c:crosses val="autoZero"/>
        <c:auto val="1"/>
        <c:lblAlgn val="ctr"/>
        <c:lblOffset val="100"/>
      </c:catAx>
      <c:valAx>
        <c:axId val="122454784"/>
        <c:scaling>
          <c:orientation val="minMax"/>
        </c:scaling>
        <c:axPos val="l"/>
        <c:majorGridlines>
          <c:spPr>
            <a:ln w="9525" cap="flat" cmpd="sng" algn="ctr">
              <a:noFill/>
              <a:round/>
            </a:ln>
            <a:effectLst/>
          </c:spPr>
        </c:majorGridlines>
        <c:numFmt formatCode="#\ ##0_ ;\-#\ ##0\ " sourceLinked="1"/>
        <c:maj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4243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'Revenue vs Expenditure'!$B$3</c:f>
              <c:strCache>
                <c:ptCount val="1"/>
                <c:pt idx="0">
                  <c:v>Revenue</c:v>
                </c:pt>
              </c:strCache>
            </c:strRef>
          </c:tx>
          <c:spPr>
            <a:solidFill>
              <a:schemeClr val="tx2">
                <a:lumMod val="40000"/>
                <a:lumOff val="60000"/>
              </a:schemeClr>
            </a:solidFill>
            <a:ln>
              <a:noFill/>
            </a:ln>
            <a:effectLst/>
          </c:spPr>
          <c:dLbls>
            <c:dLbl>
              <c:idx val="0"/>
              <c:layout>
                <c:manualLayout>
                  <c:x val="-8.3333333333333297E-3"/>
                  <c:y val="4.6296296296296311E-3"/>
                </c:manualLayout>
              </c:layout>
              <c:dLblPos val="outEnd"/>
              <c:showVal val="1"/>
              <c:extLst>
                <c:ext xmlns:c15="http://schemas.microsoft.com/office/drawing/2012/chart" uri="{CE6537A1-D6FC-4f65-9D91-7224C49458BB}">
                  <c15:layout/>
                </c:ext>
              </c:extLst>
            </c:dLbl>
            <c:dLbl>
              <c:idx val="1"/>
              <c:layout>
                <c:manualLayout>
                  <c:x val="-1.6666666666666701E-2"/>
                  <c:y val="1.3888888888888904E-2"/>
                </c:manualLayout>
              </c:layout>
              <c:dLblPos val="outEnd"/>
              <c:showVal val="1"/>
              <c:extLst>
                <c:ext xmlns:c15="http://schemas.microsoft.com/office/drawing/2012/chart" uri="{CE6537A1-D6FC-4f65-9D91-7224C49458BB}">
                  <c15:layout/>
                </c:ext>
              </c:extLst>
            </c:dLbl>
            <c:dLbl>
              <c:idx val="2"/>
              <c:layout>
                <c:manualLayout>
                  <c:x val="-2.7777777777777811E-2"/>
                  <c:y val="0"/>
                </c:manualLayout>
              </c:layout>
              <c:dLblPos val="outEnd"/>
              <c:showVal val="1"/>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'Revenue vs Expenditure'!$D$2:$G$2</c:f>
              <c:strCache>
                <c:ptCount val="4"/>
                <c:pt idx="0">
                  <c:v>2013/14</c:v>
                </c:pt>
                <c:pt idx="1">
                  <c:v>2014/15</c:v>
                </c:pt>
                <c:pt idx="2">
                  <c:v>2015/16</c:v>
                </c:pt>
                <c:pt idx="3">
                  <c:v>2016/17</c:v>
                </c:pt>
              </c:strCache>
            </c:strRef>
          </c:cat>
          <c:val>
            <c:numRef>
              <c:f>'Revenue vs Expenditure'!$D$3:$G$3</c:f>
              <c:numCache>
                <c:formatCode>_ * #\ ##0_ ;_ * \-#\ ##0_ ;_ * "-"??_ ;_ @_ </c:formatCode>
                <c:ptCount val="4"/>
                <c:pt idx="0">
                  <c:v>108263</c:v>
                </c:pt>
                <c:pt idx="1">
                  <c:v>150654</c:v>
                </c:pt>
                <c:pt idx="2">
                  <c:v>217755</c:v>
                </c:pt>
                <c:pt idx="3">
                  <c:v>259131</c:v>
                </c:pt>
              </c:numCache>
            </c:numRef>
          </c:val>
        </c:ser>
        <c:ser>
          <c:idx val="1"/>
          <c:order val="1"/>
          <c:tx>
            <c:strRef>
              <c:f>'Revenue vs Expenditure'!$B$4</c:f>
              <c:strCache>
                <c:ptCount val="1"/>
                <c:pt idx="0">
                  <c:v>Expenditure</c:v>
                </c:pt>
              </c:strCache>
            </c:strRef>
          </c:tx>
          <c:spPr>
            <a:solidFill>
              <a:schemeClr val="accent1"/>
            </a:solidFill>
            <a:ln>
              <a:noFill/>
            </a:ln>
            <a:effectLst/>
          </c:spPr>
          <c:dLbls>
            <c:dLbl>
              <c:idx val="0"/>
              <c:layout>
                <c:manualLayout>
                  <c:x val="1.7218109908546001E-2"/>
                  <c:y val="2.7139710984402108E-3"/>
                </c:manualLayout>
              </c:layout>
              <c:dLblPos val="outEnd"/>
              <c:showVal val="1"/>
              <c:extLst>
                <c:ext xmlns:c15="http://schemas.microsoft.com/office/drawing/2012/chart" uri="{CE6537A1-D6FC-4f65-9D91-7224C49458BB}">
                  <c15:layout/>
                </c:ext>
              </c:extLst>
            </c:dLbl>
            <c:dLbl>
              <c:idx val="1"/>
              <c:layout>
                <c:manualLayout>
                  <c:x val="1.7207624327857801E-2"/>
                  <c:y val="-3.6775575466859817E-4"/>
                </c:manualLayout>
              </c:layout>
              <c:dLblPos val="outEnd"/>
              <c:showVal val="1"/>
              <c:extLst>
                <c:ext xmlns:c15="http://schemas.microsoft.com/office/drawing/2012/chart" uri="{CE6537A1-D6FC-4f65-9D91-7224C49458BB}">
                  <c15:layout/>
                </c:ext>
              </c:extLst>
            </c:dLbl>
            <c:dLbl>
              <c:idx val="2"/>
              <c:layout>
                <c:manualLayout>
                  <c:x val="7.2097542114351806E-3"/>
                  <c:y val="1.9955350408785103E-2"/>
                </c:manualLayout>
              </c:layout>
              <c:dLblPos val="outEnd"/>
              <c:showVal val="1"/>
              <c:extLst>
                <c:ext xmlns:c15="http://schemas.microsoft.com/office/drawing/2012/chart" uri="{CE6537A1-D6FC-4f65-9D91-7224C49458BB}">
                  <c15:layout/>
                </c:ext>
              </c:extLst>
            </c:dLbl>
            <c:dLbl>
              <c:idx val="3"/>
              <c:layout>
                <c:manualLayout>
                  <c:x val="1.8310445276737305E-2"/>
                  <c:y val="6.2259027966331815E-3"/>
                </c:manualLayout>
              </c:layout>
              <c:dLblPos val="outEnd"/>
              <c:showVal val="1"/>
              <c:extLst>
                <c:ext xmlns:c15="http://schemas.microsoft.com/office/drawing/2012/chart" uri="{CE6537A1-D6FC-4f65-9D91-7224C49458BB}">
                  <c15:layout/>
                </c:ext>
              </c:extLst>
            </c:dLbl>
            <c:dLbl>
              <c:idx val="4"/>
              <c:layout>
                <c:manualLayout>
                  <c:x val="0"/>
                  <c:y val="-8.7962962962963021E-2"/>
                </c:manualLayout>
              </c:layout>
              <c:dLblPos val="outEnd"/>
              <c:showVal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'Revenue vs Expenditure'!$D$2:$G$2</c:f>
              <c:strCache>
                <c:ptCount val="4"/>
                <c:pt idx="0">
                  <c:v>2013/14</c:v>
                </c:pt>
                <c:pt idx="1">
                  <c:v>2014/15</c:v>
                </c:pt>
                <c:pt idx="2">
                  <c:v>2015/16</c:v>
                </c:pt>
                <c:pt idx="3">
                  <c:v>2016/17</c:v>
                </c:pt>
              </c:strCache>
            </c:strRef>
          </c:cat>
          <c:val>
            <c:numRef>
              <c:f>'Revenue vs Expenditure'!$D$4:$G$4</c:f>
              <c:numCache>
                <c:formatCode>_ * #\ ##0_ ;_ * \-#\ ##0_ ;_ * "-"??_ ;_ @_ </c:formatCode>
                <c:ptCount val="4"/>
                <c:pt idx="0">
                  <c:v>107543</c:v>
                </c:pt>
                <c:pt idx="1">
                  <c:v>138718</c:v>
                </c:pt>
                <c:pt idx="2">
                  <c:v>220221</c:v>
                </c:pt>
                <c:pt idx="3">
                  <c:v>256597</c:v>
                </c:pt>
              </c:numCache>
            </c:numRef>
          </c:val>
        </c:ser>
        <c:dLbls>
          <c:showVal val="1"/>
        </c:dLbls>
        <c:gapWidth val="219"/>
        <c:overlap val="-27"/>
        <c:axId val="122522240"/>
        <c:axId val="121438592"/>
      </c:barChart>
      <c:catAx>
        <c:axId val="12252224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438592"/>
        <c:crosses val="autoZero"/>
        <c:auto val="1"/>
        <c:lblAlgn val="ctr"/>
        <c:lblOffset val="100"/>
      </c:catAx>
      <c:valAx>
        <c:axId val="121438592"/>
        <c:scaling>
          <c:orientation val="minMax"/>
        </c:scaling>
        <c:axPos val="l"/>
        <c:majorGridlines>
          <c:spPr>
            <a:ln w="9525" cap="flat" cmpd="sng" algn="ctr">
              <a:noFill/>
              <a:round/>
            </a:ln>
            <a:effectLst/>
          </c:spPr>
        </c:majorGridlines>
        <c:numFmt formatCode="_ * #\ ##0_ ;_ * \-#\ ##0_ ;_ * &quot;-&quot;??_ ;_ @_ " sourceLinked="1"/>
        <c:maj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25222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Sheet2!$C$23</c:f>
              <c:strCache>
                <c:ptCount val="1"/>
                <c:pt idx="0">
                  <c:v>2014 15</c:v>
                </c:pt>
              </c:strCache>
            </c:strRef>
          </c:tx>
          <c:spPr>
            <a:solidFill>
              <a:schemeClr val="accent1">
                <a:lumMod val="60000"/>
                <a:lumOff val="40000"/>
              </a:schemeClr>
            </a:solidFill>
            <a:ln>
              <a:solidFill>
                <a:schemeClr val="accent1">
                  <a:lumMod val="60000"/>
                  <a:lumOff val="40000"/>
                </a:schemeClr>
              </a:solid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Sheet2!$A$24:$B$26</c:f>
              <c:strCache>
                <c:ptCount val="3"/>
                <c:pt idx="0">
                  <c:v>% spent on BBBEE</c:v>
                </c:pt>
                <c:pt idx="1">
                  <c:v>% spent on women</c:v>
                </c:pt>
                <c:pt idx="2">
                  <c:v>% spent on youth</c:v>
                </c:pt>
              </c:strCache>
            </c:strRef>
          </c:cat>
          <c:val>
            <c:numRef>
              <c:f>Sheet2!$C$24:$C$26</c:f>
              <c:numCache>
                <c:formatCode>General</c:formatCode>
                <c:ptCount val="3"/>
                <c:pt idx="0">
                  <c:v>90.490000000000009</c:v>
                </c:pt>
                <c:pt idx="1">
                  <c:v>9.7000000000000011</c:v>
                </c:pt>
                <c:pt idx="2">
                  <c:v>0</c:v>
                </c:pt>
              </c:numCache>
            </c:numRef>
          </c:val>
        </c:ser>
        <c:ser>
          <c:idx val="1"/>
          <c:order val="1"/>
          <c:tx>
            <c:strRef>
              <c:f>Sheet2!$D$23</c:f>
              <c:strCache>
                <c:ptCount val="1"/>
                <c:pt idx="0">
                  <c:v>2015 16</c:v>
                </c:pt>
              </c:strCache>
            </c:strRef>
          </c:tx>
          <c:spPr>
            <a:solidFill>
              <a:schemeClr val="accent1"/>
            </a:solidFill>
            <a:ln>
              <a:noFill/>
            </a:ln>
            <a:effectLst/>
          </c:spPr>
          <c:dLbls>
            <c:dLbl>
              <c:idx val="1"/>
              <c:layout>
                <c:manualLayout>
                  <c:x val="2.4390243902439001E-2"/>
                  <c:y val="-2.6800667188892804E-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Sheet2!$A$24:$B$26</c:f>
              <c:strCache>
                <c:ptCount val="3"/>
                <c:pt idx="0">
                  <c:v>% spent on BBBEE</c:v>
                </c:pt>
                <c:pt idx="1">
                  <c:v>% spent on women</c:v>
                </c:pt>
                <c:pt idx="2">
                  <c:v>% spent on youth</c:v>
                </c:pt>
              </c:strCache>
            </c:strRef>
          </c:cat>
          <c:val>
            <c:numRef>
              <c:f>Sheet2!$D$24:$D$26</c:f>
              <c:numCache>
                <c:formatCode>General</c:formatCode>
                <c:ptCount val="3"/>
                <c:pt idx="0">
                  <c:v>91.79</c:v>
                </c:pt>
                <c:pt idx="1">
                  <c:v>15.4</c:v>
                </c:pt>
                <c:pt idx="2">
                  <c:v>1.6700000000000002</c:v>
                </c:pt>
              </c:numCache>
            </c:numRef>
          </c:val>
        </c:ser>
        <c:ser>
          <c:idx val="2"/>
          <c:order val="2"/>
          <c:tx>
            <c:strRef>
              <c:f>Sheet2!$E$23</c:f>
              <c:strCache>
                <c:ptCount val="1"/>
                <c:pt idx="0">
                  <c:v>2016 17</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0">
                <a:spAutoFit/>
              </a:bodyPr>
              <a:lstStyle/>
              <a:p>
                <a:pPr algn="ctr">
                  <a:defRPr lang="en-ZA"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Sheet2!$A$24:$B$26</c:f>
              <c:strCache>
                <c:ptCount val="3"/>
                <c:pt idx="0">
                  <c:v>% spent on BBBEE</c:v>
                </c:pt>
                <c:pt idx="1">
                  <c:v>% spent on women</c:v>
                </c:pt>
                <c:pt idx="2">
                  <c:v>% spent on youth</c:v>
                </c:pt>
              </c:strCache>
            </c:strRef>
          </c:cat>
          <c:val>
            <c:numRef>
              <c:f>Sheet2!$E$24:$E$26</c:f>
              <c:numCache>
                <c:formatCode>General</c:formatCode>
                <c:ptCount val="3"/>
                <c:pt idx="0">
                  <c:v>89.11999999999999</c:v>
                </c:pt>
                <c:pt idx="1">
                  <c:v>13.03</c:v>
                </c:pt>
                <c:pt idx="2">
                  <c:v>1.5</c:v>
                </c:pt>
              </c:numCache>
            </c:numRef>
          </c:val>
        </c:ser>
        <c:dLbls/>
        <c:gapWidth val="219"/>
        <c:overlap val="-27"/>
        <c:axId val="121444608"/>
        <c:axId val="123707392"/>
      </c:barChart>
      <c:catAx>
        <c:axId val="121444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3707392"/>
        <c:crosses val="autoZero"/>
        <c:auto val="1"/>
        <c:lblAlgn val="ctr"/>
        <c:lblOffset val="100"/>
      </c:catAx>
      <c:valAx>
        <c:axId val="1237073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4446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solidFill>
    <a:ln w="9525" cap="flat" cmpd="sng" algn="ctr">
      <a:solidFill>
        <a:sysClr val="windowText" lastClr="000000"/>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C78C6728-8C48-48D3-8587-164F05305115}" type="datetimeFigureOut">
              <a:rPr lang="en-ZA" smtClean="0"/>
              <a:pPr/>
              <a:t>2017/10/25</a:t>
            </a:fld>
            <a:endParaRPr lang="en-ZA"/>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7AAC647-BF02-4B93-9CE3-2AC666EEF12D}" type="slidenum">
              <a:rPr lang="en-ZA" smtClean="0"/>
              <a:pPr/>
              <a:t>‹#›</a:t>
            </a:fld>
            <a:endParaRPr lang="en-ZA"/>
          </a:p>
        </p:txBody>
      </p:sp>
    </p:spTree>
    <p:extLst>
      <p:ext uri="{BB962C8B-B14F-4D97-AF65-F5344CB8AC3E}">
        <p14:creationId xmlns:p14="http://schemas.microsoft.com/office/powerpoint/2010/main" xmlns="" val="1968811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2446" tIns="46223" rIns="92446" bIns="46223" rtlCol="0"/>
          <a:lstStyle>
            <a:lvl1pPr algn="l">
              <a:defRPr sz="1200"/>
            </a:lvl1pPr>
          </a:lstStyle>
          <a:p>
            <a:endParaRPr lang="en-GB" dirty="0"/>
          </a:p>
        </p:txBody>
      </p:sp>
      <p:sp>
        <p:nvSpPr>
          <p:cNvPr id="3" name="Date Placeholder 2"/>
          <p:cNvSpPr>
            <a:spLocks noGrp="1"/>
          </p:cNvSpPr>
          <p:nvPr>
            <p:ph type="dt" idx="1"/>
          </p:nvPr>
        </p:nvSpPr>
        <p:spPr>
          <a:xfrm>
            <a:off x="3850444" y="0"/>
            <a:ext cx="2945659" cy="498135"/>
          </a:xfrm>
          <a:prstGeom prst="rect">
            <a:avLst/>
          </a:prstGeom>
        </p:spPr>
        <p:txBody>
          <a:bodyPr vert="horz" lIns="92446" tIns="46223" rIns="92446" bIns="46223" rtlCol="0"/>
          <a:lstStyle>
            <a:lvl1pPr algn="r">
              <a:defRPr sz="1200"/>
            </a:lvl1pPr>
          </a:lstStyle>
          <a:p>
            <a:fld id="{0336F2CF-5047-4D2C-8C1B-00A579D42E9D}" type="datetimeFigureOut">
              <a:rPr lang="en-GB" smtClean="0"/>
              <a:pPr/>
              <a:t>25/10/2017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2446" tIns="46223" rIns="92446" bIns="46223"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2"/>
            <a:ext cx="2945659" cy="498134"/>
          </a:xfrm>
          <a:prstGeom prst="rect">
            <a:avLst/>
          </a:prstGeom>
        </p:spPr>
        <p:txBody>
          <a:bodyPr vert="horz" lIns="92446" tIns="46223" rIns="92446" bIns="46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2446" tIns="46223" rIns="92446" bIns="46223" rtlCol="0" anchor="b"/>
          <a:lstStyle>
            <a:lvl1pPr algn="r">
              <a:defRPr sz="1200"/>
            </a:lvl1pPr>
          </a:lstStyle>
          <a:p>
            <a:fld id="{36416DE8-9A8B-400C-B1AC-574A21381CB0}" type="slidenum">
              <a:rPr lang="en-GB" smtClean="0"/>
              <a:pPr/>
              <a:t>‹#›</a:t>
            </a:fld>
            <a:endParaRPr lang="en-GB" dirty="0"/>
          </a:p>
        </p:txBody>
      </p:sp>
    </p:spTree>
    <p:extLst>
      <p:ext uri="{BB962C8B-B14F-4D97-AF65-F5344CB8AC3E}">
        <p14:creationId xmlns:p14="http://schemas.microsoft.com/office/powerpoint/2010/main" xmlns="" val="240016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6416DE8-9A8B-400C-B1AC-574A21381CB0}" type="slidenum">
              <a:rPr lang="en-GB" smtClean="0"/>
              <a:pPr/>
              <a:t>1</a:t>
            </a:fld>
            <a:endParaRPr lang="en-GB" dirty="0"/>
          </a:p>
        </p:txBody>
      </p:sp>
    </p:spTree>
    <p:extLst>
      <p:ext uri="{BB962C8B-B14F-4D97-AF65-F5344CB8AC3E}">
        <p14:creationId xmlns:p14="http://schemas.microsoft.com/office/powerpoint/2010/main" xmlns="" val="356180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16DE8-9A8B-400C-B1AC-574A21381CB0}" type="slidenum">
              <a:rPr lang="en-GB" smtClean="0"/>
              <a:pPr/>
              <a:t>3</a:t>
            </a:fld>
            <a:endParaRPr lang="en-GB" dirty="0"/>
          </a:p>
        </p:txBody>
      </p:sp>
    </p:spTree>
    <p:extLst>
      <p:ext uri="{BB962C8B-B14F-4D97-AF65-F5344CB8AC3E}">
        <p14:creationId xmlns:p14="http://schemas.microsoft.com/office/powerpoint/2010/main" xmlns="" val="53303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16DE8-9A8B-400C-B1AC-574A21381CB0}" type="slidenum">
              <a:rPr lang="en-GB" smtClean="0"/>
              <a:pPr/>
              <a:t>8</a:t>
            </a:fld>
            <a:endParaRPr lang="en-GB" dirty="0"/>
          </a:p>
        </p:txBody>
      </p:sp>
    </p:spTree>
    <p:extLst>
      <p:ext uri="{BB962C8B-B14F-4D97-AF65-F5344CB8AC3E}">
        <p14:creationId xmlns:p14="http://schemas.microsoft.com/office/powerpoint/2010/main" xmlns="" val="373830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16DE8-9A8B-400C-B1AC-574A21381CB0}" type="slidenum">
              <a:rPr lang="en-GB" smtClean="0"/>
              <a:pPr/>
              <a:t>9</a:t>
            </a:fld>
            <a:endParaRPr lang="en-GB" dirty="0"/>
          </a:p>
        </p:txBody>
      </p:sp>
    </p:spTree>
    <p:extLst>
      <p:ext uri="{BB962C8B-B14F-4D97-AF65-F5344CB8AC3E}">
        <p14:creationId xmlns:p14="http://schemas.microsoft.com/office/powerpoint/2010/main" xmlns="" val="236761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16DE8-9A8B-400C-B1AC-574A21381CB0}" type="slidenum">
              <a:rPr lang="en-GB" smtClean="0"/>
              <a:pPr/>
              <a:t>10</a:t>
            </a:fld>
            <a:endParaRPr lang="en-GB" dirty="0"/>
          </a:p>
        </p:txBody>
      </p:sp>
    </p:spTree>
    <p:extLst>
      <p:ext uri="{BB962C8B-B14F-4D97-AF65-F5344CB8AC3E}">
        <p14:creationId xmlns:p14="http://schemas.microsoft.com/office/powerpoint/2010/main" xmlns="" val="656999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416DE8-9A8B-400C-B1AC-574A21381CB0}" type="slidenum">
              <a:rPr lang="en-GB" smtClean="0"/>
              <a:pPr/>
              <a:t>18</a:t>
            </a:fld>
            <a:endParaRPr lang="en-GB" dirty="0"/>
          </a:p>
        </p:txBody>
      </p:sp>
    </p:spTree>
    <p:extLst>
      <p:ext uri="{BB962C8B-B14F-4D97-AF65-F5344CB8AC3E}">
        <p14:creationId xmlns:p14="http://schemas.microsoft.com/office/powerpoint/2010/main" xmlns="" val="104996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416DE8-9A8B-400C-B1AC-574A21381CB0}" type="slidenum">
              <a:rPr lang="en-GB" smtClean="0"/>
              <a:pPr/>
              <a:t>19</a:t>
            </a:fld>
            <a:endParaRPr lang="en-GB" dirty="0"/>
          </a:p>
        </p:txBody>
      </p:sp>
    </p:spTree>
    <p:extLst>
      <p:ext uri="{BB962C8B-B14F-4D97-AF65-F5344CB8AC3E}">
        <p14:creationId xmlns:p14="http://schemas.microsoft.com/office/powerpoint/2010/main" xmlns="" val="13724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6A31C244-305F-49DE-8B86-8BB3C961E329}" type="datetime1">
              <a:rPr lang="en-ZA" smtClean="0"/>
              <a:pPr>
                <a:defRPr/>
              </a:pPr>
              <a:t>2017/10/25</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2E6A8BCC-8F4D-4953-88F2-3697E233FD70}" type="slidenum">
              <a:rPr lang="en-ZA"/>
              <a:pPr>
                <a:defRPr/>
              </a:pPr>
              <a:t>‹#›</a:t>
            </a:fld>
            <a:endParaRPr lang="en-ZA" dirty="0"/>
          </a:p>
        </p:txBody>
      </p:sp>
    </p:spTree>
    <p:extLst>
      <p:ext uri="{BB962C8B-B14F-4D97-AF65-F5344CB8AC3E}">
        <p14:creationId xmlns:p14="http://schemas.microsoft.com/office/powerpoint/2010/main" xmlns="" val="146559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DBDADC8-8746-4E2C-AD0C-3B286C909AEA}" type="datetime1">
              <a:rPr lang="en-ZA" smtClean="0"/>
              <a:pPr>
                <a:defRPr/>
              </a:pPr>
              <a:t>2017/10/25</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D4F9C7B-E201-402F-9B7F-CF923D51A7AA}" type="slidenum">
              <a:rPr lang="en-ZA"/>
              <a:pPr>
                <a:defRPr/>
              </a:pPr>
              <a:t>‹#›</a:t>
            </a:fld>
            <a:endParaRPr lang="en-ZA" dirty="0"/>
          </a:p>
        </p:txBody>
      </p:sp>
    </p:spTree>
    <p:extLst>
      <p:ext uri="{BB962C8B-B14F-4D97-AF65-F5344CB8AC3E}">
        <p14:creationId xmlns:p14="http://schemas.microsoft.com/office/powerpoint/2010/main" xmlns="" val="180726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B26A9CD2-1489-4123-B7ED-2403F1757AE5}" type="datetime1">
              <a:rPr lang="en-ZA" smtClean="0"/>
              <a:pPr>
                <a:defRPr/>
              </a:pPr>
              <a:t>2017/10/25</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B3E7E15-4AC1-42E4-9A43-73A16A715517}" type="slidenum">
              <a:rPr lang="en-ZA"/>
              <a:pPr>
                <a:defRPr/>
              </a:pPr>
              <a:t>‹#›</a:t>
            </a:fld>
            <a:endParaRPr lang="en-ZA" dirty="0"/>
          </a:p>
        </p:txBody>
      </p:sp>
    </p:spTree>
    <p:extLst>
      <p:ext uri="{BB962C8B-B14F-4D97-AF65-F5344CB8AC3E}">
        <p14:creationId xmlns:p14="http://schemas.microsoft.com/office/powerpoint/2010/main" xmlns="" val="31699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lvl1pPr marL="342900" indent="-342900" algn="l" rtl="0" eaLnBrk="1" fontAlgn="base" hangingPunct="1">
              <a:lnSpc>
                <a:spcPct val="200000"/>
              </a:lnSpc>
              <a:spcBef>
                <a:spcPct val="20000"/>
              </a:spcBef>
              <a:spcAft>
                <a:spcPct val="0"/>
              </a:spcAft>
              <a:buFont typeface="Arial" panose="020B0604020202020204" pitchFamily="34" charset="0"/>
              <a:buChar char="•"/>
              <a:defRPr lang="en-US" sz="24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1pPr>
            <a:lvl2pPr marL="742950" indent="-285750">
              <a:defRPr lang="en-US" sz="20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2pPr>
            <a:lvl3pPr marL="1143000" indent="-228600">
              <a:defRPr lang="en-US" sz="1600" kern="1200" dirty="0" smtClean="0">
                <a:solidFill>
                  <a:schemeClr val="tx1"/>
                </a:solidFill>
                <a:latin typeface="Arial Narrow" panose="020B0606020202030204" pitchFamily="34" charset="0"/>
                <a:ea typeface="ＭＳ Ｐゴシック" panose="020B0600070205080204" pitchFamily="34" charset="-128"/>
                <a:cs typeface="Arial" panose="020B0604020202020204" pitchFamily="34" charset="0"/>
              </a:defRPr>
            </a:lvl3pPr>
          </a:lstStyle>
          <a:p>
            <a:pPr lvl="0"/>
            <a:r>
              <a:rPr lang="en-US" dirty="0" smtClean="0"/>
              <a:t>Click to edit Master text styles</a:t>
            </a:r>
          </a:p>
          <a:p>
            <a:pPr marL="742950" lvl="1" indent="-285750" algn="l" rtl="0" eaLnBrk="1" fontAlgn="base" hangingPunct="1">
              <a:spcBef>
                <a:spcPct val="20000"/>
              </a:spcBef>
              <a:spcAft>
                <a:spcPct val="0"/>
              </a:spcAft>
              <a:buFont typeface="Arial" panose="020B0604020202020204" pitchFamily="34" charset="0"/>
              <a:buChar char="•"/>
            </a:pPr>
            <a:r>
              <a:rPr lang="en-US" dirty="0" smtClean="0"/>
              <a:t>Second level</a:t>
            </a:r>
          </a:p>
          <a:p>
            <a:pPr marL="1143000" lvl="2" indent="-228600" algn="l" rtl="0" eaLnBrk="1" fontAlgn="base" hangingPunct="1">
              <a:spcBef>
                <a:spcPct val="20000"/>
              </a:spcBef>
              <a:spcAft>
                <a:spcPct val="0"/>
              </a:spcAft>
              <a:buFont typeface="Arial" panose="020B0604020202020204" pitchFamily="34" charset="0"/>
              <a:buChar char="•"/>
            </a:pPr>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10"/>
          </p:nvPr>
        </p:nvSpPr>
        <p:spPr/>
        <p:txBody>
          <a:bodyPr/>
          <a:lstStyle>
            <a:lvl1pPr>
              <a:defRPr/>
            </a:lvl1pPr>
          </a:lstStyle>
          <a:p>
            <a:pPr>
              <a:defRPr/>
            </a:pPr>
            <a:fld id="{498B49B9-C98C-4224-8B91-A22368945FCA}" type="datetime1">
              <a:rPr lang="en-ZA" smtClean="0"/>
              <a:pPr>
                <a:defRPr/>
              </a:pPr>
              <a:t>2017/10/25</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860CFDAE-8565-4D03-8A68-635A0920E9BE}" type="slidenum">
              <a:rPr lang="en-ZA"/>
              <a:pPr>
                <a:defRPr/>
              </a:pPr>
              <a:t>‹#›</a:t>
            </a:fld>
            <a:endParaRPr lang="en-ZA" dirty="0"/>
          </a:p>
        </p:txBody>
      </p:sp>
    </p:spTree>
    <p:extLst>
      <p:ext uri="{BB962C8B-B14F-4D97-AF65-F5344CB8AC3E}">
        <p14:creationId xmlns:p14="http://schemas.microsoft.com/office/powerpoint/2010/main" xmlns="" val="34655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3A546C-B6CB-4A65-8CB3-53B3A6CF4A55}" type="datetime1">
              <a:rPr lang="en-ZA" smtClean="0"/>
              <a:pPr>
                <a:defRPr/>
              </a:pPr>
              <a:t>2017/10/25</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B0F13D3F-CDED-47D7-B57F-6D667A7EDFF8}" type="slidenum">
              <a:rPr lang="en-ZA"/>
              <a:pPr>
                <a:defRPr/>
              </a:pPr>
              <a:t>‹#›</a:t>
            </a:fld>
            <a:endParaRPr lang="en-ZA" dirty="0"/>
          </a:p>
        </p:txBody>
      </p:sp>
    </p:spTree>
    <p:extLst>
      <p:ext uri="{BB962C8B-B14F-4D97-AF65-F5344CB8AC3E}">
        <p14:creationId xmlns:p14="http://schemas.microsoft.com/office/powerpoint/2010/main" xmlns="" val="323663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pPr>
              <a:defRPr/>
            </a:pPr>
            <a:fld id="{60EFBA3E-67FC-49C0-B289-3F91E4695779}" type="datetime1">
              <a:rPr lang="en-ZA" smtClean="0"/>
              <a:pPr>
                <a:defRPr/>
              </a:pPr>
              <a:t>2017/10/25</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D9918A80-8053-47D4-AB19-12B23A34AB7D}" type="slidenum">
              <a:rPr lang="en-ZA"/>
              <a:pPr>
                <a:defRPr/>
              </a:pPr>
              <a:t>‹#›</a:t>
            </a:fld>
            <a:endParaRPr lang="en-ZA" dirty="0"/>
          </a:p>
        </p:txBody>
      </p:sp>
    </p:spTree>
    <p:extLst>
      <p:ext uri="{BB962C8B-B14F-4D97-AF65-F5344CB8AC3E}">
        <p14:creationId xmlns:p14="http://schemas.microsoft.com/office/powerpoint/2010/main" xmlns="" val="56719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pPr>
              <a:defRPr/>
            </a:pPr>
            <a:fld id="{802BAE17-59EA-4304-956A-231D284CABC9}" type="datetime1">
              <a:rPr lang="en-ZA" smtClean="0"/>
              <a:pPr>
                <a:defRPr/>
              </a:pPr>
              <a:t>2017/10/25</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F4421896-F48B-413B-84E3-61D25C226624}" type="slidenum">
              <a:rPr lang="en-ZA"/>
              <a:pPr>
                <a:defRPr/>
              </a:pPr>
              <a:t>‹#›</a:t>
            </a:fld>
            <a:endParaRPr lang="en-ZA" dirty="0"/>
          </a:p>
        </p:txBody>
      </p:sp>
    </p:spTree>
    <p:extLst>
      <p:ext uri="{BB962C8B-B14F-4D97-AF65-F5344CB8AC3E}">
        <p14:creationId xmlns:p14="http://schemas.microsoft.com/office/powerpoint/2010/main" xmlns="" val="79670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ZA" sz="3600" b="1" kern="1200" dirty="0">
                <a:solidFill>
                  <a:schemeClr val="tx2"/>
                </a:solidFill>
                <a:latin typeface="+mn-lt"/>
                <a:ea typeface="ＭＳ Ｐゴシック" charset="-128"/>
                <a:cs typeface="Arial" charset="0"/>
              </a:defRPr>
            </a:lvl1pPr>
          </a:lstStyle>
          <a:p>
            <a:r>
              <a:rPr lang="en-US" dirty="0" smtClean="0"/>
              <a:t>Click to edit Master title style</a:t>
            </a:r>
            <a:endParaRPr lang="en-ZA" dirty="0"/>
          </a:p>
        </p:txBody>
      </p:sp>
      <p:sp>
        <p:nvSpPr>
          <p:cNvPr id="3" name="Date Placeholder 3"/>
          <p:cNvSpPr>
            <a:spLocks noGrp="1"/>
          </p:cNvSpPr>
          <p:nvPr>
            <p:ph type="dt" sz="half" idx="10"/>
          </p:nvPr>
        </p:nvSpPr>
        <p:spPr/>
        <p:txBody>
          <a:bodyPr/>
          <a:lstStyle>
            <a:lvl1pPr>
              <a:defRPr/>
            </a:lvl1pPr>
          </a:lstStyle>
          <a:p>
            <a:pPr>
              <a:defRPr/>
            </a:pPr>
            <a:fld id="{7DA82836-B305-4288-8E5E-B7D1E4211EAE}" type="datetime1">
              <a:rPr lang="en-ZA" smtClean="0"/>
              <a:pPr>
                <a:defRPr/>
              </a:pPr>
              <a:t>2017/10/25</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94809726-6A3F-42D1-82A2-323CDBDB1D6C}" type="slidenum">
              <a:rPr lang="en-ZA"/>
              <a:pPr>
                <a:defRPr/>
              </a:pPr>
              <a:t>‹#›</a:t>
            </a:fld>
            <a:endParaRPr lang="en-ZA" dirty="0"/>
          </a:p>
        </p:txBody>
      </p:sp>
    </p:spTree>
    <p:extLst>
      <p:ext uri="{BB962C8B-B14F-4D97-AF65-F5344CB8AC3E}">
        <p14:creationId xmlns:p14="http://schemas.microsoft.com/office/powerpoint/2010/main" xmlns="" val="39984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BCE594-5AAF-45C9-9BDC-01608B234B6E}" type="datetime1">
              <a:rPr lang="en-ZA" smtClean="0"/>
              <a:pPr>
                <a:defRPr/>
              </a:pPr>
              <a:t>2017/10/25</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D882D28B-1ECF-4562-9DA7-A455EEDBC75A}" type="slidenum">
              <a:rPr lang="en-ZA"/>
              <a:pPr>
                <a:defRPr/>
              </a:pPr>
              <a:t>‹#›</a:t>
            </a:fld>
            <a:endParaRPr lang="en-ZA" dirty="0"/>
          </a:p>
        </p:txBody>
      </p:sp>
    </p:spTree>
    <p:extLst>
      <p:ext uri="{BB962C8B-B14F-4D97-AF65-F5344CB8AC3E}">
        <p14:creationId xmlns:p14="http://schemas.microsoft.com/office/powerpoint/2010/main" xmlns="" val="123145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C63462-2D8D-4B26-B412-7ED7CACAC7A9}" type="datetime1">
              <a:rPr lang="en-ZA" smtClean="0"/>
              <a:pPr>
                <a:defRPr/>
              </a:pPr>
              <a:t>2017/10/25</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7585606F-F8F4-48FC-85CE-8B869D93D481}" type="slidenum">
              <a:rPr lang="en-ZA"/>
              <a:pPr>
                <a:defRPr/>
              </a:pPr>
              <a:t>‹#›</a:t>
            </a:fld>
            <a:endParaRPr lang="en-ZA" dirty="0"/>
          </a:p>
        </p:txBody>
      </p:sp>
    </p:spTree>
    <p:extLst>
      <p:ext uri="{BB962C8B-B14F-4D97-AF65-F5344CB8AC3E}">
        <p14:creationId xmlns:p14="http://schemas.microsoft.com/office/powerpoint/2010/main" xmlns="" val="385022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AECA60-DFA5-427E-9752-1408B22C44AC}" type="datetime1">
              <a:rPr lang="en-ZA" smtClean="0"/>
              <a:pPr>
                <a:defRPr/>
              </a:pPr>
              <a:t>2017/10/25</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3C68FB43-7924-4C53-8A0D-A00BA444E5FF}" type="slidenum">
              <a:rPr lang="en-ZA"/>
              <a:pPr>
                <a:defRPr/>
              </a:pPr>
              <a:t>‹#›</a:t>
            </a:fld>
            <a:endParaRPr lang="en-ZA" dirty="0"/>
          </a:p>
        </p:txBody>
      </p:sp>
    </p:spTree>
    <p:extLst>
      <p:ext uri="{BB962C8B-B14F-4D97-AF65-F5344CB8AC3E}">
        <p14:creationId xmlns:p14="http://schemas.microsoft.com/office/powerpoint/2010/main" xmlns="" val="70578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RSR_PPT2.jp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ZA" dirty="0" smtClean="0"/>
          </a:p>
        </p:txBody>
      </p:sp>
      <p:sp>
        <p:nvSpPr>
          <p:cNvPr id="1028"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smtClean="0"/>
          </a:p>
        </p:txBody>
      </p:sp>
      <p:sp>
        <p:nvSpPr>
          <p:cNvPr id="4" name="Date Placeholder 3"/>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6D9FF8B7-7D15-4165-B179-757FC67DF273}" type="datetime1">
              <a:rPr lang="en-ZA" smtClean="0"/>
              <a:pPr>
                <a:defRPr/>
              </a:pPr>
              <a:t>2017/10/25</a:t>
            </a:fld>
            <a:endParaRPr lang="en-ZA" dirty="0"/>
          </a:p>
        </p:txBody>
      </p:sp>
      <p:sp>
        <p:nvSpPr>
          <p:cNvPr id="5" name="Footer Placeholder 4"/>
          <p:cNvSpPr>
            <a:spLocks noGrp="1"/>
          </p:cNvSpPr>
          <p:nvPr>
            <p:ph type="ftr" sz="quarter" idx="3"/>
          </p:nvPr>
        </p:nvSpPr>
        <p:spPr>
          <a:xfrm>
            <a:off x="3124200" y="635636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defRPr>
            </a:lvl1pPr>
          </a:lstStyle>
          <a:p>
            <a:pPr>
              <a:defRPr/>
            </a:pPr>
            <a:endParaRPr lang="en-ZA" dirty="0"/>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114E516-B75B-4E21-9164-50A6A112B4E3}"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lang="en-ZA" sz="3600" b="1" kern="1200" dirty="0" smtClean="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RSR_PPT1.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23528" y="4498490"/>
            <a:ext cx="6984775" cy="1857871"/>
          </a:xfrm>
          <a:prstGeom prst="rect">
            <a:avLst/>
          </a:prstGeom>
          <a:noFill/>
          <a:ln w="9525">
            <a:noFill/>
            <a:miter lim="800000"/>
            <a:headEnd/>
            <a:tailEnd/>
          </a:ln>
        </p:spPr>
        <p:txBody>
          <a:bodyPr anchor="ctr"/>
          <a:lstStyle/>
          <a:p>
            <a:pPr eaLnBrk="1" hangingPunct="1">
              <a:defRPr/>
            </a:pPr>
            <a:r>
              <a:rPr lang="en-US" sz="3200" b="1" dirty="0" smtClean="0">
                <a:solidFill>
                  <a:srgbClr val="002060"/>
                </a:solidFill>
                <a:cs typeface="Arial" panose="020B0604020202020204" pitchFamily="34" charset="0"/>
              </a:rPr>
              <a:t>ANNUAL REPORT</a:t>
            </a:r>
          </a:p>
          <a:p>
            <a:pPr eaLnBrk="1" hangingPunct="1">
              <a:defRPr/>
            </a:pPr>
            <a:endParaRPr lang="en-US" sz="2000" b="1" dirty="0" smtClean="0">
              <a:solidFill>
                <a:srgbClr val="002060"/>
              </a:solidFill>
              <a:cs typeface="Arial" panose="020B0604020202020204" pitchFamily="34" charset="0"/>
            </a:endParaRPr>
          </a:p>
          <a:p>
            <a:pPr eaLnBrk="1" hangingPunct="1">
              <a:defRPr/>
            </a:pPr>
            <a:r>
              <a:rPr lang="en-US" sz="2000" b="1" dirty="0" smtClean="0">
                <a:solidFill>
                  <a:srgbClr val="002060"/>
                </a:solidFill>
                <a:cs typeface="Arial" panose="020B0604020202020204" pitchFamily="34" charset="0"/>
              </a:rPr>
              <a:t>24 October 2017</a:t>
            </a:r>
          </a:p>
        </p:txBody>
      </p:sp>
      <p:sp>
        <p:nvSpPr>
          <p:cNvPr id="2" name="Slide Number Placeholder 1"/>
          <p:cNvSpPr>
            <a:spLocks noGrp="1"/>
          </p:cNvSpPr>
          <p:nvPr>
            <p:ph type="sldNum" sz="quarter" idx="12"/>
          </p:nvPr>
        </p:nvSpPr>
        <p:spPr/>
        <p:txBody>
          <a:bodyPr/>
          <a:lstStyle/>
          <a:p>
            <a:pPr>
              <a:defRPr/>
            </a:pPr>
            <a:fld id="{2E6A8BCC-8F4D-4953-88F2-3697E233FD70}" type="slidenum">
              <a:rPr lang="en-ZA" smtClean="0"/>
              <a:pPr>
                <a:defRPr/>
              </a:pPr>
              <a:t>1</a:t>
            </a:fld>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85472"/>
            <a:ext cx="8229600" cy="1521333"/>
          </a:xfrm>
        </p:spPr>
        <p:txBody>
          <a:bodyPr/>
          <a:lstStyle/>
          <a:p>
            <a:r>
              <a:rPr lang="en-GB" sz="4000" dirty="0" smtClean="0">
                <a:latin typeface="Arial" panose="020B0604020202020204" pitchFamily="34" charset="0"/>
                <a:cs typeface="Arial" panose="020B0604020202020204" pitchFamily="34" charset="0"/>
              </a:rPr>
              <a:t>ACHIEVEMENTS</a:t>
            </a:r>
            <a:endParaRPr lang="en-US" sz="4000" dirty="0">
              <a:latin typeface="Arial" panose="020B0604020202020204" pitchFamily="34" charset="0"/>
              <a:cs typeface="Arial" panose="020B0604020202020204" pitchFamily="34" charset="0"/>
            </a:endParaRPr>
          </a:p>
        </p:txBody>
      </p:sp>
      <p:pic>
        <p:nvPicPr>
          <p:cNvPr id="32" name="Content Placeholder 31"/>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505918" y="450083"/>
            <a:ext cx="8132163" cy="6283944"/>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10</a:t>
            </a:fld>
            <a:endParaRPr lang="en-ZA" dirty="0"/>
          </a:p>
        </p:txBody>
      </p:sp>
    </p:spTree>
    <p:extLst>
      <p:ext uri="{BB962C8B-B14F-4D97-AF65-F5344CB8AC3E}">
        <p14:creationId xmlns:p14="http://schemas.microsoft.com/office/powerpoint/2010/main" xmlns="" val="56934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1143000"/>
          </a:xfrm>
        </p:spPr>
        <p:txBody>
          <a:bodyPr/>
          <a:lstStyle/>
          <a:p>
            <a:r>
              <a:rPr lang="en-US" sz="4000" dirty="0" smtClean="0">
                <a:latin typeface="Arial" panose="020B0604020202020204" pitchFamily="34" charset="0"/>
                <a:cs typeface="Arial" panose="020B0604020202020204" pitchFamily="34" charset="0"/>
              </a:rPr>
              <a:t>FLAGSHIP PROJECTS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11</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3750563972"/>
              </p:ext>
            </p:extLst>
          </p:nvPr>
        </p:nvGraphicFramePr>
        <p:xfrm>
          <a:off x="551644" y="1124046"/>
          <a:ext cx="7946265" cy="4523340"/>
        </p:xfrm>
        <a:graphic>
          <a:graphicData uri="http://schemas.openxmlformats.org/drawingml/2006/table">
            <a:tbl>
              <a:tblPr firstRow="1" bandRow="1">
                <a:tableStyleId>{5C22544A-7EE6-4342-B048-85BDC9FD1C3A}</a:tableStyleId>
              </a:tblPr>
              <a:tblGrid>
                <a:gridCol w="2421229"/>
                <a:gridCol w="5525036"/>
              </a:tblGrid>
              <a:tr h="408540">
                <a:tc>
                  <a:txBody>
                    <a:bodyPr/>
                    <a:lstStyle/>
                    <a:p>
                      <a:r>
                        <a:rPr lang="en-ZA" sz="1400" dirty="0" smtClean="0">
                          <a:solidFill>
                            <a:schemeClr val="tx1"/>
                          </a:solidFill>
                          <a:latin typeface="Arial" panose="020B0604020202020204" pitchFamily="34" charset="0"/>
                          <a:cs typeface="Arial" panose="020B0604020202020204" pitchFamily="34" charset="0"/>
                        </a:rPr>
                        <a:t>Projects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Achievements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424">
                <a:tc>
                  <a:txBody>
                    <a:bodyPr/>
                    <a:lstStyle/>
                    <a:p>
                      <a:pPr marL="342900" indent="-342900">
                        <a:buAutoNum type="arabicPeriod"/>
                      </a:pPr>
                      <a:r>
                        <a:rPr lang="en-ZA" sz="1400" dirty="0" smtClean="0">
                          <a:solidFill>
                            <a:schemeClr val="tx1"/>
                          </a:solidFill>
                          <a:latin typeface="Arial" panose="020B0604020202020204" pitchFamily="34" charset="0"/>
                          <a:cs typeface="Arial" panose="020B0604020202020204" pitchFamily="34" charset="0"/>
                        </a:rPr>
                        <a:t>The Ergonomics Society of South Africa (ESSA) Conference </a:t>
                      </a:r>
                    </a:p>
                    <a:p>
                      <a:pPr marL="0" indent="0">
                        <a:buNone/>
                      </a:pP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Showcased the role of human factors in rail and road transport;  and </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Promoted awareness of the RSR’s training courses and technical awareness programmes aimed at promoting human performance, safety and the wellbeing of the general user population. </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424">
                <a:tc>
                  <a:txBody>
                    <a:bodyPr/>
                    <a:lstStyle/>
                    <a:p>
                      <a:pPr marL="342900" indent="-342900">
                        <a:buAutoNum type="arabicPeriod" startAt="2"/>
                      </a:pPr>
                      <a:r>
                        <a:rPr lang="en-ZA" sz="1400" dirty="0" smtClean="0">
                          <a:solidFill>
                            <a:schemeClr val="tx1"/>
                          </a:solidFill>
                          <a:latin typeface="Arial" panose="020B0604020202020204" pitchFamily="34" charset="0"/>
                          <a:cs typeface="Arial" panose="020B0604020202020204" pitchFamily="34" charset="0"/>
                        </a:rPr>
                        <a:t>Certification of Train Drivers</a:t>
                      </a:r>
                    </a:p>
                    <a:p>
                      <a:pPr marL="0" indent="0">
                        <a:buNone/>
                      </a:pP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MOU with PRASA;</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Licensing of 130 train drivers;</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18 of whom are drivers of the new PRASA Electric Multiple Units (EMU) Trains; and </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Recommendations for licensing requirements in the RSR’s approval conditions to PRASA for the trial run of the new trains issued in early 2017.</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424">
                <a:tc>
                  <a:txBody>
                    <a:bodyPr/>
                    <a:lstStyle/>
                    <a:p>
                      <a:pPr marL="342900" indent="-342900">
                        <a:buAutoNum type="arabicPeriod" startAt="3"/>
                      </a:pPr>
                      <a:r>
                        <a:rPr lang="en-ZA" sz="1400" dirty="0" smtClean="0">
                          <a:solidFill>
                            <a:schemeClr val="tx1"/>
                          </a:solidFill>
                          <a:latin typeface="Arial" panose="020B0604020202020204" pitchFamily="34" charset="0"/>
                          <a:cs typeface="Arial" panose="020B0604020202020204" pitchFamily="34" charset="0"/>
                        </a:rPr>
                        <a:t>Accreditation of Suppliers</a:t>
                      </a:r>
                    </a:p>
                    <a:p>
                      <a:pPr marL="0" indent="0">
                        <a:buNone/>
                      </a:pP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Support localisation from</a:t>
                      </a:r>
                      <a:r>
                        <a:rPr lang="en-ZA" sz="1400" baseline="0" dirty="0" smtClean="0">
                          <a:solidFill>
                            <a:schemeClr val="tx1"/>
                          </a:solidFill>
                          <a:latin typeface="Arial" panose="020B0604020202020204" pitchFamily="34" charset="0"/>
                          <a:cs typeface="Arial" panose="020B0604020202020204" pitchFamily="34" charset="0"/>
                        </a:rPr>
                        <a:t> Concept Phase.</a:t>
                      </a:r>
                    </a:p>
                    <a:p>
                      <a:pPr marL="285750" indent="-285750" algn="just">
                        <a:buFont typeface="Arial" panose="020B0604020202020204" pitchFamily="34" charset="0"/>
                        <a:buChar char="•"/>
                      </a:pPr>
                      <a:r>
                        <a:rPr lang="en-ZA" sz="1400" dirty="0" smtClean="0">
                          <a:latin typeface="TimesNewRoman"/>
                        </a:rPr>
                        <a:t>Play</a:t>
                      </a:r>
                      <a:r>
                        <a:rPr lang="en-ZA" sz="1400" baseline="0" dirty="0" smtClean="0">
                          <a:latin typeface="TimesNewRoman"/>
                        </a:rPr>
                        <a:t> a</a:t>
                      </a:r>
                      <a:r>
                        <a:rPr lang="en-ZA" sz="1400" dirty="0" smtClean="0">
                          <a:latin typeface="TimesNewRoman"/>
                        </a:rPr>
                        <a:t> leading role in technology advancement in rail Industry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TimesNewRoman"/>
                        </a:rPr>
                        <a:t>Partnering with other Government and Higher Education Institutions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smtClean="0">
                        <a:latin typeface="TimesNewRoman"/>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33228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1143000"/>
          </a:xfrm>
        </p:spPr>
        <p:txBody>
          <a:bodyPr/>
          <a:lstStyle/>
          <a:p>
            <a:r>
              <a:rPr lang="en-US" sz="4000" dirty="0" smtClean="0">
                <a:latin typeface="Arial" panose="020B0604020202020204" pitchFamily="34" charset="0"/>
                <a:cs typeface="Arial" panose="020B0604020202020204" pitchFamily="34" charset="0"/>
              </a:rPr>
              <a:t>FLAGSHIP PROJECTS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12</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4074068920"/>
              </p:ext>
            </p:extLst>
          </p:nvPr>
        </p:nvGraphicFramePr>
        <p:xfrm>
          <a:off x="551644" y="1124046"/>
          <a:ext cx="7946265" cy="2298300"/>
        </p:xfrm>
        <a:graphic>
          <a:graphicData uri="http://schemas.openxmlformats.org/drawingml/2006/table">
            <a:tbl>
              <a:tblPr firstRow="1" bandRow="1">
                <a:tableStyleId>{5C22544A-7EE6-4342-B048-85BDC9FD1C3A}</a:tableStyleId>
              </a:tblPr>
              <a:tblGrid>
                <a:gridCol w="2421229"/>
                <a:gridCol w="5525036"/>
              </a:tblGrid>
              <a:tr h="408540">
                <a:tc>
                  <a:txBody>
                    <a:bodyPr/>
                    <a:lstStyle/>
                    <a:p>
                      <a:r>
                        <a:rPr lang="en-ZA" sz="1400" dirty="0" smtClean="0">
                          <a:solidFill>
                            <a:schemeClr val="tx1"/>
                          </a:solidFill>
                          <a:latin typeface="Arial" panose="020B0604020202020204" pitchFamily="34" charset="0"/>
                          <a:cs typeface="Arial" panose="020B0604020202020204" pitchFamily="34" charset="0"/>
                        </a:rPr>
                        <a:t>Projects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Achievements</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424">
                <a:tc>
                  <a:txBody>
                    <a:bodyPr/>
                    <a:lstStyle/>
                    <a:p>
                      <a:pPr marL="0" indent="0">
                        <a:buNone/>
                      </a:pPr>
                      <a:r>
                        <a:rPr lang="en-ZA" sz="1400" dirty="0" smtClean="0">
                          <a:solidFill>
                            <a:schemeClr val="tx1"/>
                          </a:solidFill>
                          <a:latin typeface="Arial" panose="020B0604020202020204" pitchFamily="34" charset="0"/>
                          <a:cs typeface="Arial" panose="020B0604020202020204" pitchFamily="34" charset="0"/>
                        </a:rPr>
                        <a:t>4.    Technology Reviews</a:t>
                      </a:r>
                    </a:p>
                    <a:p>
                      <a:pPr marL="0" indent="0">
                        <a:buNone/>
                      </a:pP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PRASA EMU trains</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Transnet MDS projects (23E locomotives);</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45D locomotives and new Trans Africa Locomotives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424">
                <a:tc>
                  <a:txBody>
                    <a:bodyPr/>
                    <a:lstStyle/>
                    <a:p>
                      <a:pPr marL="363538" indent="-363538">
                        <a:buNone/>
                      </a:pPr>
                      <a:r>
                        <a:rPr lang="en-ZA" sz="1400" dirty="0" smtClean="0">
                          <a:solidFill>
                            <a:schemeClr val="tx1"/>
                          </a:solidFill>
                          <a:latin typeface="Arial" panose="020B0604020202020204" pitchFamily="34" charset="0"/>
                          <a:cs typeface="Arial" panose="020B0604020202020204" pitchFamily="34" charset="0"/>
                        </a:rPr>
                        <a:t>5.    Technical Training – Railway Safety Inspector Qualification</a:t>
                      </a:r>
                    </a:p>
                    <a:p>
                      <a:pPr marL="0" indent="0">
                        <a:buNone/>
                      </a:pP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Developed a Railway Safety Inspector curriculum in collaboration with the Community of Expert Practitioners. </a:t>
                      </a:r>
                    </a:p>
                    <a:p>
                      <a:pPr marL="285750" indent="-285750" algn="just">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This qualification has been approved by Transport Education Training Authority (TETA) and submitted to the Quality Council for Trade and Occupations.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5726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6632"/>
            <a:ext cx="8229600" cy="1143000"/>
          </a:xfrm>
        </p:spPr>
        <p:txBody>
          <a:bodyPr/>
          <a:lstStyle/>
          <a:p>
            <a:r>
              <a:rPr lang="en-US" sz="4000" dirty="0" smtClean="0">
                <a:latin typeface="Arial" panose="020B0604020202020204" pitchFamily="34" charset="0"/>
                <a:cs typeface="Arial" panose="020B0604020202020204" pitchFamily="34" charset="0"/>
              </a:rPr>
              <a:t>NON-ACHIEVEMENTS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13</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662555548"/>
              </p:ext>
            </p:extLst>
          </p:nvPr>
        </p:nvGraphicFramePr>
        <p:xfrm>
          <a:off x="579548" y="1259632"/>
          <a:ext cx="7946266" cy="3688860"/>
        </p:xfrm>
        <a:graphic>
          <a:graphicData uri="http://schemas.openxmlformats.org/drawingml/2006/table">
            <a:tbl>
              <a:tblPr firstRow="1" bandRow="1">
                <a:tableStyleId>{5C22544A-7EE6-4342-B048-85BDC9FD1C3A}</a:tableStyleId>
              </a:tblPr>
              <a:tblGrid>
                <a:gridCol w="1998656"/>
                <a:gridCol w="3449109"/>
                <a:gridCol w="2498501"/>
              </a:tblGrid>
              <a:tr h="427500">
                <a:tc>
                  <a:txBody>
                    <a:bodyPr/>
                    <a:lstStyle/>
                    <a:p>
                      <a:r>
                        <a:rPr lang="en-ZA" sz="1400" dirty="0" smtClean="0">
                          <a:solidFill>
                            <a:schemeClr val="tx1"/>
                          </a:solidFill>
                          <a:latin typeface="Arial" panose="020B0604020202020204" pitchFamily="34" charset="0"/>
                          <a:cs typeface="Arial" panose="020B0604020202020204" pitchFamily="34" charset="0"/>
                        </a:rPr>
                        <a:t>APP Target</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Reason for non-Achievement</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ZA" sz="1400" dirty="0" smtClean="0">
                          <a:solidFill>
                            <a:schemeClr val="tx1"/>
                          </a:solidFill>
                          <a:latin typeface="Arial" panose="020B0604020202020204" pitchFamily="34" charset="0"/>
                          <a:cs typeface="Arial" panose="020B0604020202020204" pitchFamily="34" charset="0"/>
                        </a:rPr>
                        <a:t>Action</a:t>
                      </a:r>
                      <a:r>
                        <a:rPr lang="en-ZA" sz="1400" baseline="0" dirty="0" smtClean="0">
                          <a:solidFill>
                            <a:schemeClr val="tx1"/>
                          </a:solidFill>
                          <a:latin typeface="Arial" panose="020B0604020202020204" pitchFamily="34" charset="0"/>
                          <a:cs typeface="Arial" panose="020B0604020202020204" pitchFamily="34" charset="0"/>
                        </a:rPr>
                        <a:t> Plan</a:t>
                      </a:r>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7424">
                <a:tc>
                  <a:txBody>
                    <a:bodyPr/>
                    <a:lstStyle/>
                    <a:p>
                      <a:pPr marL="342900" indent="-342900">
                        <a:buAutoNum type="arabicPeriod"/>
                      </a:pPr>
                      <a:r>
                        <a:rPr lang="en-ZA" sz="1400" dirty="0" smtClean="0">
                          <a:latin typeface="Arial" panose="020B0604020202020204" pitchFamily="34" charset="0"/>
                          <a:cs typeface="Arial" panose="020B0604020202020204" pitchFamily="34" charset="0"/>
                        </a:rPr>
                        <a:t>Railway Reserve Regulation implemented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ZA" sz="1400" dirty="0" smtClean="0">
                          <a:latin typeface="Arial" panose="020B0604020202020204" pitchFamily="34" charset="0"/>
                          <a:cs typeface="Arial" panose="020B0604020202020204" pitchFamily="34" charset="0"/>
                        </a:rPr>
                        <a:t>DoT requested that a Socioeconomic Impact Assessment System be conducted prior to Gazetting of the Regulation.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pPr>
                      <a:r>
                        <a:rPr lang="en-ZA" sz="1400" dirty="0" smtClean="0">
                          <a:latin typeface="Arial" panose="020B0604020202020204" pitchFamily="34" charset="0"/>
                          <a:cs typeface="Arial" panose="020B0604020202020204" pitchFamily="34" charset="0"/>
                        </a:rPr>
                        <a:t>The impact assessment will be conducted during 2017/18.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424">
                <a:tc>
                  <a:txBody>
                    <a:bodyPr/>
                    <a:lstStyle/>
                    <a:p>
                      <a:pPr marL="342900" indent="-342900">
                        <a:buAutoNum type="arabicPeriod" startAt="2"/>
                      </a:pPr>
                      <a:r>
                        <a:rPr lang="en-ZA" sz="1400" baseline="0" dirty="0" smtClean="0">
                          <a:latin typeface="Arial" panose="020B0604020202020204" pitchFamily="34" charset="0"/>
                          <a:cs typeface="Arial" panose="020B0604020202020204" pitchFamily="34" charset="0"/>
                        </a:rPr>
                        <a:t>Human Factor Regulation Implemented</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buFont typeface="Arial" panose="020B0604020202020204" pitchFamily="34" charset="0"/>
                        <a:buNone/>
                      </a:pPr>
                      <a:r>
                        <a:rPr lang="en-ZA" sz="1400" dirty="0" smtClean="0">
                          <a:latin typeface="Arial" panose="020B0604020202020204" pitchFamily="34" charset="0"/>
                          <a:cs typeface="Arial" panose="020B0604020202020204" pitchFamily="34" charset="0"/>
                        </a:rPr>
                        <a:t>DoT requested that a Socioeconomic Impact Assessment System be conducted prior to Gazetting of the Regulation.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buFont typeface="Arial" panose="020B0604020202020204" pitchFamily="34" charset="0"/>
                        <a:buNone/>
                      </a:pPr>
                      <a:r>
                        <a:rPr lang="en-ZA" sz="1400" dirty="0" smtClean="0">
                          <a:latin typeface="Arial" panose="020B0604020202020204" pitchFamily="34" charset="0"/>
                          <a:cs typeface="Arial" panose="020B0604020202020204" pitchFamily="34" charset="0"/>
                        </a:rPr>
                        <a:t>The impact assessment will be conducted during 2017/18.</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7424">
                <a:tc>
                  <a:txBody>
                    <a:bodyPr/>
                    <a:lstStyle/>
                    <a:p>
                      <a:pPr marL="342900" indent="-342900">
                        <a:buAutoNum type="arabicPeriod" startAt="3"/>
                      </a:pPr>
                      <a:r>
                        <a:rPr lang="en-ZA" sz="1400" baseline="0" dirty="0" smtClean="0">
                          <a:latin typeface="Arial" panose="020B0604020202020204" pitchFamily="34" charset="0"/>
                          <a:cs typeface="Arial" panose="020B0604020202020204" pitchFamily="34" charset="0"/>
                        </a:rPr>
                        <a:t>100 % Compliance to 50 % (10) of all PTI Improvement Directives issued during 2016/17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buFont typeface="Arial" panose="020B0604020202020204" pitchFamily="34" charset="0"/>
                        <a:buNone/>
                      </a:pPr>
                      <a:r>
                        <a:rPr lang="en-ZA" sz="1400" dirty="0" smtClean="0">
                          <a:latin typeface="Arial" panose="020B0604020202020204" pitchFamily="34" charset="0"/>
                          <a:cs typeface="Arial" panose="020B0604020202020204" pitchFamily="34" charset="0"/>
                        </a:rPr>
                        <a:t>70 % of PTI Improvement Directives issued during 2016/17 were closed due to Operators being unable to implement the targeted  improvement directives issued during 2016/17.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lnSpc>
                          <a:spcPct val="100000"/>
                        </a:lnSpc>
                        <a:buFont typeface="Arial" panose="020B0604020202020204" pitchFamily="34" charset="0"/>
                        <a:buNone/>
                      </a:pPr>
                      <a:r>
                        <a:rPr lang="en-ZA" sz="1400" dirty="0" smtClean="0">
                          <a:latin typeface="Arial" panose="020B0604020202020204" pitchFamily="34" charset="0"/>
                          <a:cs typeface="Arial" panose="020B0604020202020204" pitchFamily="34" charset="0"/>
                        </a:rPr>
                        <a:t>The outstanding directives will be followed up for implementation in 2017/18.</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920932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275" y="4459557"/>
            <a:ext cx="7824099" cy="1143000"/>
          </a:xfrm>
        </p:spPr>
        <p:txBody>
          <a:bodyPr/>
          <a:lstStyle/>
          <a:p>
            <a:pPr algn="l"/>
            <a:r>
              <a:rPr lang="en-GB" sz="4000" dirty="0" smtClean="0">
                <a:solidFill>
                  <a:schemeClr val="accent1">
                    <a:lumMod val="75000"/>
                  </a:schemeClr>
                </a:solidFill>
                <a:latin typeface="Arial" panose="020B0604020202020204" pitchFamily="34" charset="0"/>
                <a:cs typeface="Arial" panose="020B0604020202020204" pitchFamily="34" charset="0"/>
              </a:rPr>
              <a:t>HUMAN RESOURCES</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14</a:t>
            </a:fld>
            <a:endParaRPr lang="en-ZA" dirty="0"/>
          </a:p>
        </p:txBody>
      </p:sp>
    </p:spTree>
    <p:extLst>
      <p:ext uri="{BB962C8B-B14F-4D97-AF65-F5344CB8AC3E}">
        <p14:creationId xmlns:p14="http://schemas.microsoft.com/office/powerpoint/2010/main" xmlns="" val="1129690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2956" y="981374"/>
            <a:ext cx="6741994" cy="5470942"/>
          </a:xfrm>
          <a:prstGeom prst="rect">
            <a:avLst/>
          </a:prstGeo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15</a:t>
            </a:fld>
            <a:endParaRPr lang="en-ZA" dirty="0"/>
          </a:p>
        </p:txBody>
      </p:sp>
      <p:sp>
        <p:nvSpPr>
          <p:cNvPr id="13" name="Title 4"/>
          <p:cNvSpPr>
            <a:spLocks noGrp="1"/>
          </p:cNvSpPr>
          <p:nvPr>
            <p:ph type="title"/>
          </p:nvPr>
        </p:nvSpPr>
        <p:spPr>
          <a:xfrm>
            <a:off x="457200" y="116632"/>
            <a:ext cx="8229600" cy="1143000"/>
          </a:xfrm>
        </p:spPr>
        <p:txBody>
          <a:bodyPr/>
          <a:lstStyle/>
          <a:p>
            <a:r>
              <a:rPr lang="en-US" sz="4000" dirty="0">
                <a:latin typeface="Arial" panose="020B0604020202020204" pitchFamily="34" charset="0"/>
                <a:cs typeface="Arial" panose="020B0604020202020204" pitchFamily="34" charset="0"/>
              </a:rPr>
              <a:t>HR OVERVIEW</a:t>
            </a:r>
          </a:p>
        </p:txBody>
      </p:sp>
      <p:grpSp>
        <p:nvGrpSpPr>
          <p:cNvPr id="7" name="Group 6"/>
          <p:cNvGrpSpPr/>
          <p:nvPr/>
        </p:nvGrpSpPr>
        <p:grpSpPr>
          <a:xfrm>
            <a:off x="7365241" y="1259632"/>
            <a:ext cx="586853" cy="739506"/>
            <a:chOff x="7881581" y="1398474"/>
            <a:chExt cx="586853" cy="739506"/>
          </a:xfrm>
        </p:grpSpPr>
        <p:sp>
          <p:nvSpPr>
            <p:cNvPr id="2" name="TextBox 1"/>
            <p:cNvSpPr txBox="1"/>
            <p:nvPr/>
          </p:nvSpPr>
          <p:spPr>
            <a:xfrm>
              <a:off x="7881581" y="1398474"/>
              <a:ext cx="586853" cy="369332"/>
            </a:xfrm>
            <a:prstGeom prst="rect">
              <a:avLst/>
            </a:prstGeom>
            <a:solidFill>
              <a:schemeClr val="accent5"/>
            </a:solidFill>
          </p:spPr>
          <p:txBody>
            <a:bodyPr wrap="square" rtlCol="0">
              <a:spAutoFit/>
            </a:bodyPr>
            <a:lstStyle/>
            <a:p>
              <a:r>
                <a:rPr lang="en-ZA" b="1" dirty="0"/>
                <a:t>163</a:t>
              </a:r>
            </a:p>
          </p:txBody>
        </p:sp>
        <p:sp>
          <p:nvSpPr>
            <p:cNvPr id="6" name="TextBox 5"/>
            <p:cNvSpPr txBox="1"/>
            <p:nvPr/>
          </p:nvSpPr>
          <p:spPr>
            <a:xfrm>
              <a:off x="7881581" y="1768648"/>
              <a:ext cx="586853" cy="369332"/>
            </a:xfrm>
            <a:prstGeom prst="rect">
              <a:avLst/>
            </a:prstGeom>
            <a:solidFill>
              <a:schemeClr val="accent3"/>
            </a:solidFill>
          </p:spPr>
          <p:txBody>
            <a:bodyPr wrap="square" rtlCol="0">
              <a:spAutoFit/>
            </a:bodyPr>
            <a:lstStyle/>
            <a:p>
              <a:r>
                <a:rPr lang="en-ZA" b="1" dirty="0"/>
                <a:t>218</a:t>
              </a:r>
            </a:p>
          </p:txBody>
        </p:sp>
      </p:grpSp>
      <p:cxnSp>
        <p:nvCxnSpPr>
          <p:cNvPr id="5" name="Straight Arrow Connector 4"/>
          <p:cNvCxnSpPr/>
          <p:nvPr/>
        </p:nvCxnSpPr>
        <p:spPr>
          <a:xfrm flipH="1">
            <a:off x="5034888" y="1529175"/>
            <a:ext cx="2347416" cy="1242789"/>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11" name="Group 10"/>
          <p:cNvGrpSpPr/>
          <p:nvPr/>
        </p:nvGrpSpPr>
        <p:grpSpPr>
          <a:xfrm>
            <a:off x="7369222" y="2302001"/>
            <a:ext cx="586853" cy="739506"/>
            <a:chOff x="7881581" y="1398474"/>
            <a:chExt cx="586853" cy="739506"/>
          </a:xfrm>
        </p:grpSpPr>
        <p:sp>
          <p:nvSpPr>
            <p:cNvPr id="12" name="TextBox 11"/>
            <p:cNvSpPr txBox="1"/>
            <p:nvPr/>
          </p:nvSpPr>
          <p:spPr>
            <a:xfrm>
              <a:off x="7881581" y="1398474"/>
              <a:ext cx="586853" cy="369332"/>
            </a:xfrm>
            <a:prstGeom prst="rect">
              <a:avLst/>
            </a:prstGeom>
            <a:solidFill>
              <a:schemeClr val="accent5"/>
            </a:solidFill>
          </p:spPr>
          <p:txBody>
            <a:bodyPr wrap="square" rtlCol="0">
              <a:spAutoFit/>
            </a:bodyPr>
            <a:lstStyle/>
            <a:p>
              <a:r>
                <a:rPr lang="en-ZA" b="1" dirty="0"/>
                <a:t>7</a:t>
              </a:r>
            </a:p>
          </p:txBody>
        </p:sp>
        <p:sp>
          <p:nvSpPr>
            <p:cNvPr id="14" name="TextBox 13"/>
            <p:cNvSpPr txBox="1"/>
            <p:nvPr/>
          </p:nvSpPr>
          <p:spPr>
            <a:xfrm>
              <a:off x="7881581" y="1768648"/>
              <a:ext cx="586853" cy="369332"/>
            </a:xfrm>
            <a:prstGeom prst="rect">
              <a:avLst/>
            </a:prstGeom>
            <a:solidFill>
              <a:schemeClr val="accent3"/>
            </a:solidFill>
          </p:spPr>
          <p:txBody>
            <a:bodyPr wrap="square" rtlCol="0">
              <a:spAutoFit/>
            </a:bodyPr>
            <a:lstStyle/>
            <a:p>
              <a:r>
                <a:rPr lang="en-ZA" b="1" dirty="0"/>
                <a:t>8</a:t>
              </a:r>
            </a:p>
          </p:txBody>
        </p:sp>
      </p:grpSp>
      <p:cxnSp>
        <p:nvCxnSpPr>
          <p:cNvPr id="15" name="Straight Arrow Connector 14"/>
          <p:cNvCxnSpPr/>
          <p:nvPr/>
        </p:nvCxnSpPr>
        <p:spPr>
          <a:xfrm flipH="1">
            <a:off x="6566282" y="2735423"/>
            <a:ext cx="816022" cy="18663"/>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17" name="Group 16"/>
          <p:cNvGrpSpPr/>
          <p:nvPr/>
        </p:nvGrpSpPr>
        <p:grpSpPr>
          <a:xfrm>
            <a:off x="7369222" y="3890600"/>
            <a:ext cx="586853" cy="739506"/>
            <a:chOff x="7881581" y="1398474"/>
            <a:chExt cx="586853" cy="739506"/>
          </a:xfrm>
        </p:grpSpPr>
        <p:sp>
          <p:nvSpPr>
            <p:cNvPr id="18" name="TextBox 17"/>
            <p:cNvSpPr txBox="1"/>
            <p:nvPr/>
          </p:nvSpPr>
          <p:spPr>
            <a:xfrm>
              <a:off x="7881581" y="1398474"/>
              <a:ext cx="586853" cy="369332"/>
            </a:xfrm>
            <a:prstGeom prst="rect">
              <a:avLst/>
            </a:prstGeom>
            <a:solidFill>
              <a:schemeClr val="accent5"/>
            </a:solidFill>
          </p:spPr>
          <p:txBody>
            <a:bodyPr wrap="square" rtlCol="0">
              <a:spAutoFit/>
            </a:bodyPr>
            <a:lstStyle/>
            <a:p>
              <a:r>
                <a:rPr lang="en-ZA" b="1" dirty="0"/>
                <a:t>12</a:t>
              </a:r>
            </a:p>
          </p:txBody>
        </p:sp>
        <p:sp>
          <p:nvSpPr>
            <p:cNvPr id="19" name="TextBox 18"/>
            <p:cNvSpPr txBox="1"/>
            <p:nvPr/>
          </p:nvSpPr>
          <p:spPr>
            <a:xfrm>
              <a:off x="7881581" y="1768648"/>
              <a:ext cx="586853" cy="369332"/>
            </a:xfrm>
            <a:prstGeom prst="rect">
              <a:avLst/>
            </a:prstGeom>
            <a:solidFill>
              <a:schemeClr val="accent3"/>
            </a:solidFill>
          </p:spPr>
          <p:txBody>
            <a:bodyPr wrap="square" rtlCol="0">
              <a:spAutoFit/>
            </a:bodyPr>
            <a:lstStyle/>
            <a:p>
              <a:r>
                <a:rPr lang="en-ZA" b="1" dirty="0"/>
                <a:t>23</a:t>
              </a:r>
            </a:p>
          </p:txBody>
        </p:sp>
      </p:grpSp>
      <p:cxnSp>
        <p:nvCxnSpPr>
          <p:cNvPr id="22" name="Straight Arrow Connector 21"/>
          <p:cNvCxnSpPr/>
          <p:nvPr/>
        </p:nvCxnSpPr>
        <p:spPr>
          <a:xfrm flipH="1">
            <a:off x="6373504" y="4235854"/>
            <a:ext cx="978090" cy="24920"/>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24" name="Group 23"/>
          <p:cNvGrpSpPr/>
          <p:nvPr/>
        </p:nvGrpSpPr>
        <p:grpSpPr>
          <a:xfrm>
            <a:off x="5928816" y="5383701"/>
            <a:ext cx="586853" cy="739506"/>
            <a:chOff x="7881581" y="1398474"/>
            <a:chExt cx="586853" cy="739506"/>
          </a:xfrm>
        </p:grpSpPr>
        <p:sp>
          <p:nvSpPr>
            <p:cNvPr id="25" name="TextBox 24"/>
            <p:cNvSpPr txBox="1"/>
            <p:nvPr/>
          </p:nvSpPr>
          <p:spPr>
            <a:xfrm>
              <a:off x="7881581" y="1398474"/>
              <a:ext cx="586853" cy="369332"/>
            </a:xfrm>
            <a:prstGeom prst="rect">
              <a:avLst/>
            </a:prstGeom>
            <a:solidFill>
              <a:schemeClr val="accent5"/>
            </a:solidFill>
          </p:spPr>
          <p:txBody>
            <a:bodyPr wrap="square" rtlCol="0">
              <a:spAutoFit/>
            </a:bodyPr>
            <a:lstStyle/>
            <a:p>
              <a:r>
                <a:rPr lang="en-ZA" b="1" dirty="0"/>
                <a:t>4</a:t>
              </a:r>
            </a:p>
          </p:txBody>
        </p:sp>
        <p:sp>
          <p:nvSpPr>
            <p:cNvPr id="26" name="TextBox 25"/>
            <p:cNvSpPr txBox="1"/>
            <p:nvPr/>
          </p:nvSpPr>
          <p:spPr>
            <a:xfrm>
              <a:off x="7881581" y="1768648"/>
              <a:ext cx="586853" cy="369332"/>
            </a:xfrm>
            <a:prstGeom prst="rect">
              <a:avLst/>
            </a:prstGeom>
            <a:solidFill>
              <a:schemeClr val="accent3"/>
            </a:solidFill>
          </p:spPr>
          <p:txBody>
            <a:bodyPr wrap="square" rtlCol="0">
              <a:spAutoFit/>
            </a:bodyPr>
            <a:lstStyle/>
            <a:p>
              <a:r>
                <a:rPr lang="en-ZA" b="1" dirty="0"/>
                <a:t>9</a:t>
              </a:r>
            </a:p>
          </p:txBody>
        </p:sp>
      </p:grpSp>
      <p:cxnSp>
        <p:nvCxnSpPr>
          <p:cNvPr id="27" name="Straight Arrow Connector 26"/>
          <p:cNvCxnSpPr/>
          <p:nvPr/>
        </p:nvCxnSpPr>
        <p:spPr>
          <a:xfrm flipH="1" flipV="1">
            <a:off x="5034888" y="5568367"/>
            <a:ext cx="856398" cy="160167"/>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30" name="Group 29"/>
          <p:cNvGrpSpPr/>
          <p:nvPr/>
        </p:nvGrpSpPr>
        <p:grpSpPr>
          <a:xfrm>
            <a:off x="1635316" y="4871527"/>
            <a:ext cx="1173706" cy="370174"/>
            <a:chOff x="7294728" y="1767806"/>
            <a:chExt cx="1173706" cy="370174"/>
          </a:xfrm>
        </p:grpSpPr>
        <p:sp>
          <p:nvSpPr>
            <p:cNvPr id="31" name="TextBox 30"/>
            <p:cNvSpPr txBox="1"/>
            <p:nvPr/>
          </p:nvSpPr>
          <p:spPr>
            <a:xfrm>
              <a:off x="7294728" y="1767806"/>
              <a:ext cx="586853" cy="369332"/>
            </a:xfrm>
            <a:prstGeom prst="rect">
              <a:avLst/>
            </a:prstGeom>
            <a:solidFill>
              <a:schemeClr val="accent5"/>
            </a:solidFill>
          </p:spPr>
          <p:txBody>
            <a:bodyPr wrap="square" rtlCol="0">
              <a:spAutoFit/>
            </a:bodyPr>
            <a:lstStyle/>
            <a:p>
              <a:r>
                <a:rPr lang="en-ZA" b="1" dirty="0"/>
                <a:t>15</a:t>
              </a:r>
            </a:p>
          </p:txBody>
        </p:sp>
        <p:sp>
          <p:nvSpPr>
            <p:cNvPr id="32" name="TextBox 31"/>
            <p:cNvSpPr txBox="1"/>
            <p:nvPr/>
          </p:nvSpPr>
          <p:spPr>
            <a:xfrm>
              <a:off x="7881581" y="1768648"/>
              <a:ext cx="586853" cy="369332"/>
            </a:xfrm>
            <a:prstGeom prst="rect">
              <a:avLst/>
            </a:prstGeom>
            <a:solidFill>
              <a:schemeClr val="accent3"/>
            </a:solidFill>
          </p:spPr>
          <p:txBody>
            <a:bodyPr wrap="square" rtlCol="0">
              <a:spAutoFit/>
            </a:bodyPr>
            <a:lstStyle/>
            <a:p>
              <a:r>
                <a:rPr lang="en-ZA" b="1" dirty="0"/>
                <a:t>25</a:t>
              </a:r>
            </a:p>
          </p:txBody>
        </p:sp>
      </p:grpSp>
      <p:cxnSp>
        <p:nvCxnSpPr>
          <p:cNvPr id="33" name="Straight Arrow Connector 32"/>
          <p:cNvCxnSpPr/>
          <p:nvPr/>
        </p:nvCxnSpPr>
        <p:spPr>
          <a:xfrm>
            <a:off x="2074460" y="5241701"/>
            <a:ext cx="1" cy="696840"/>
          </a:xfrm>
          <a:prstGeom prst="straightConnector1">
            <a:avLst/>
          </a:prstGeom>
          <a:ln w="63500">
            <a:solidFill>
              <a:srgbClr val="FF0000"/>
            </a:solidFill>
            <a:tailEnd type="triangle"/>
          </a:ln>
        </p:spPr>
        <p:style>
          <a:lnRef idx="3">
            <a:schemeClr val="accent5"/>
          </a:lnRef>
          <a:fillRef idx="0">
            <a:schemeClr val="accent5"/>
          </a:fillRef>
          <a:effectRef idx="2">
            <a:schemeClr val="accent5"/>
          </a:effectRef>
          <a:fontRef idx="minor">
            <a:schemeClr val="tx1"/>
          </a:fontRef>
        </p:style>
      </p:cxnSp>
      <p:grpSp>
        <p:nvGrpSpPr>
          <p:cNvPr id="39" name="Group 38"/>
          <p:cNvGrpSpPr/>
          <p:nvPr/>
        </p:nvGrpSpPr>
        <p:grpSpPr>
          <a:xfrm>
            <a:off x="272956" y="1007294"/>
            <a:ext cx="3589360" cy="739506"/>
            <a:chOff x="7881581" y="1398474"/>
            <a:chExt cx="586853" cy="739506"/>
          </a:xfrm>
        </p:grpSpPr>
        <p:sp>
          <p:nvSpPr>
            <p:cNvPr id="40" name="TextBox 39"/>
            <p:cNvSpPr txBox="1"/>
            <p:nvPr/>
          </p:nvSpPr>
          <p:spPr>
            <a:xfrm>
              <a:off x="7881581" y="1398474"/>
              <a:ext cx="586853" cy="369332"/>
            </a:xfrm>
            <a:prstGeom prst="rect">
              <a:avLst/>
            </a:prstGeom>
            <a:solidFill>
              <a:schemeClr val="accent5"/>
            </a:solidFill>
          </p:spPr>
          <p:txBody>
            <a:bodyPr wrap="square" rtlCol="0">
              <a:spAutoFit/>
            </a:bodyPr>
            <a:lstStyle/>
            <a:p>
              <a:r>
                <a:rPr lang="en-ZA" b="1" dirty="0"/>
                <a:t>No of current employees</a:t>
              </a:r>
            </a:p>
          </p:txBody>
        </p:sp>
        <p:sp>
          <p:nvSpPr>
            <p:cNvPr id="41" name="TextBox 40"/>
            <p:cNvSpPr txBox="1"/>
            <p:nvPr/>
          </p:nvSpPr>
          <p:spPr>
            <a:xfrm>
              <a:off x="7881581" y="1768648"/>
              <a:ext cx="586853" cy="369332"/>
            </a:xfrm>
            <a:prstGeom prst="rect">
              <a:avLst/>
            </a:prstGeom>
            <a:solidFill>
              <a:schemeClr val="accent3"/>
            </a:solidFill>
          </p:spPr>
          <p:txBody>
            <a:bodyPr wrap="square" rtlCol="0">
              <a:spAutoFit/>
            </a:bodyPr>
            <a:lstStyle/>
            <a:p>
              <a:r>
                <a:rPr lang="en-ZA" b="1" dirty="0"/>
                <a:t>No of projected employees</a:t>
              </a:r>
            </a:p>
          </p:txBody>
        </p:sp>
      </p:grpSp>
      <p:sp>
        <p:nvSpPr>
          <p:cNvPr id="42" name="TextBox 41"/>
          <p:cNvSpPr txBox="1"/>
          <p:nvPr/>
        </p:nvSpPr>
        <p:spPr>
          <a:xfrm>
            <a:off x="8093122" y="1214307"/>
            <a:ext cx="943969" cy="830997"/>
          </a:xfrm>
          <a:prstGeom prst="rect">
            <a:avLst/>
          </a:prstGeom>
          <a:noFill/>
        </p:spPr>
        <p:txBody>
          <a:bodyPr wrap="square" rtlCol="0">
            <a:spAutoFit/>
          </a:bodyPr>
          <a:lstStyle/>
          <a:p>
            <a:r>
              <a:rPr lang="en-ZA" sz="1200" b="1" dirty="0"/>
              <a:t>Head Office and Gauteng Region</a:t>
            </a:r>
          </a:p>
        </p:txBody>
      </p:sp>
      <p:sp>
        <p:nvSpPr>
          <p:cNvPr id="43" name="Right Brace 42"/>
          <p:cNvSpPr/>
          <p:nvPr/>
        </p:nvSpPr>
        <p:spPr>
          <a:xfrm>
            <a:off x="7952094" y="1191960"/>
            <a:ext cx="141028" cy="807178"/>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p:cNvSpPr txBox="1"/>
          <p:nvPr/>
        </p:nvSpPr>
        <p:spPr>
          <a:xfrm>
            <a:off x="333858" y="6515564"/>
            <a:ext cx="6839674" cy="246221"/>
          </a:xfrm>
          <a:prstGeom prst="rect">
            <a:avLst/>
          </a:prstGeom>
          <a:solidFill>
            <a:schemeClr val="accent3"/>
          </a:solidFill>
        </p:spPr>
        <p:txBody>
          <a:bodyPr wrap="square" rtlCol="0">
            <a:spAutoFit/>
          </a:bodyPr>
          <a:lstStyle/>
          <a:p>
            <a:r>
              <a:rPr lang="en-ZA" sz="1000" i="1" dirty="0"/>
              <a:t>NB: The projected staff (green) relates to the approved staffing plan</a:t>
            </a:r>
            <a:endParaRPr lang="en-ZA" sz="1000" b="1" i="1" dirty="0"/>
          </a:p>
        </p:txBody>
      </p:sp>
    </p:spTree>
    <p:extLst>
      <p:ext uri="{BB962C8B-B14F-4D97-AF65-F5344CB8AC3E}">
        <p14:creationId xmlns:p14="http://schemas.microsoft.com/office/powerpoint/2010/main" xmlns="" val="2066326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7638"/>
          </a:xfrm>
        </p:spPr>
        <p:txBody>
          <a:bodyPr/>
          <a:lstStyle/>
          <a:p>
            <a:r>
              <a:rPr lang="en-GB" sz="4000" dirty="0" smtClean="0">
                <a:latin typeface="Arial" panose="020B0604020202020204" pitchFamily="34" charset="0"/>
                <a:cs typeface="Arial" panose="020B0604020202020204" pitchFamily="34" charset="0"/>
              </a:rPr>
              <a:t>VACANCY RATE</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16</a:t>
            </a:fld>
            <a:endParaRPr lang="en-ZA" dirty="0"/>
          </a:p>
        </p:txBody>
      </p:sp>
      <p:graphicFrame>
        <p:nvGraphicFramePr>
          <p:cNvPr id="8" name="Chart 7"/>
          <p:cNvGraphicFramePr>
            <a:graphicFrameLocks/>
          </p:cNvGraphicFramePr>
          <p:nvPr>
            <p:extLst>
              <p:ext uri="{D42A27DB-BD31-4B8C-83A1-F6EECF244321}">
                <p14:modId xmlns:p14="http://schemas.microsoft.com/office/powerpoint/2010/main" xmlns="" val="2871278175"/>
              </p:ext>
            </p:extLst>
          </p:nvPr>
        </p:nvGraphicFramePr>
        <p:xfrm>
          <a:off x="457200" y="1133341"/>
          <a:ext cx="8190963" cy="4877901"/>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a:off x="6997148" y="2888974"/>
            <a:ext cx="490330" cy="649356"/>
          </a:xfrm>
          <a:prstGeom prst="straightConnector1">
            <a:avLst/>
          </a:prstGeom>
          <a:ln w="635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50366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7638"/>
          </a:xfrm>
        </p:spPr>
        <p:txBody>
          <a:bodyPr/>
          <a:lstStyle/>
          <a:p>
            <a:r>
              <a:rPr lang="en-GB" sz="4000" dirty="0" smtClean="0">
                <a:latin typeface="Arial" panose="020B0604020202020204" pitchFamily="34" charset="0"/>
                <a:cs typeface="Arial" panose="020B0604020202020204" pitchFamily="34" charset="0"/>
              </a:rPr>
              <a:t>EMPLOYMENT EQUITY</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17</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624869577"/>
              </p:ext>
            </p:extLst>
          </p:nvPr>
        </p:nvGraphicFramePr>
        <p:xfrm>
          <a:off x="721218" y="1197738"/>
          <a:ext cx="7965581" cy="3296990"/>
        </p:xfrm>
        <a:graphic>
          <a:graphicData uri="http://schemas.openxmlformats.org/drawingml/2006/table">
            <a:tbl>
              <a:tblPr firstRow="1" bandRow="1">
                <a:tableStyleId>{5C22544A-7EE6-4342-B048-85BDC9FD1C3A}</a:tableStyleId>
              </a:tblPr>
              <a:tblGrid>
                <a:gridCol w="3072637">
                  <a:extLst>
                    <a:ext uri="{9D8B030D-6E8A-4147-A177-3AD203B41FA5}">
                      <a16:colId xmlns:a16="http://schemas.microsoft.com/office/drawing/2014/main" xmlns="" val="20000"/>
                    </a:ext>
                  </a:extLst>
                </a:gridCol>
                <a:gridCol w="2596593">
                  <a:extLst>
                    <a:ext uri="{9D8B030D-6E8A-4147-A177-3AD203B41FA5}">
                      <a16:colId xmlns:a16="http://schemas.microsoft.com/office/drawing/2014/main" xmlns="" val="20001"/>
                    </a:ext>
                  </a:extLst>
                </a:gridCol>
                <a:gridCol w="2296351">
                  <a:extLst>
                    <a:ext uri="{9D8B030D-6E8A-4147-A177-3AD203B41FA5}">
                      <a16:colId xmlns:a16="http://schemas.microsoft.com/office/drawing/2014/main" xmlns="" val="20005"/>
                    </a:ext>
                  </a:extLst>
                </a:gridCol>
              </a:tblGrid>
              <a:tr h="696447">
                <a:tc>
                  <a:txBody>
                    <a:bodyPr/>
                    <a:lstStyle/>
                    <a:p>
                      <a:pPr algn="l"/>
                      <a:r>
                        <a:rPr lang="en-ZA" sz="1800" b="1" dirty="0" smtClean="0">
                          <a:solidFill>
                            <a:schemeClr val="tx1"/>
                          </a:solidFill>
                          <a:latin typeface="Arial" panose="020B0604020202020204" pitchFamily="34" charset="0"/>
                          <a:cs typeface="Arial" panose="020B0604020202020204" pitchFamily="34" charset="0"/>
                        </a:rPr>
                        <a:t>ETHNICITY</a:t>
                      </a:r>
                      <a:endParaRPr lang="en-ZA" sz="1800" b="1"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latin typeface="Arial" panose="020B0604020202020204" pitchFamily="34" charset="0"/>
                          <a:cs typeface="Arial" panose="020B0604020202020204" pitchFamily="34" charset="0"/>
                        </a:rPr>
                        <a:t>MALE</a:t>
                      </a: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a:solidFill>
                            <a:schemeClr val="tx1"/>
                          </a:solidFill>
                          <a:latin typeface="Arial" panose="020B0604020202020204" pitchFamily="34" charset="0"/>
                          <a:cs typeface="Arial" panose="020B0604020202020204" pitchFamily="34" charset="0"/>
                        </a:rPr>
                        <a:t>FEMALE</a:t>
                      </a: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454182">
                <a:tc>
                  <a:txBody>
                    <a:bodyPr/>
                    <a:lstStyle/>
                    <a:p>
                      <a:pPr algn="l"/>
                      <a:r>
                        <a:rPr lang="en-ZA" sz="1800" b="0" dirty="0">
                          <a:solidFill>
                            <a:schemeClr val="tx1"/>
                          </a:solidFill>
                          <a:latin typeface="Arial" panose="020B0604020202020204" pitchFamily="34" charset="0"/>
                          <a:cs typeface="Arial" panose="020B0604020202020204" pitchFamily="34" charset="0"/>
                        </a:rPr>
                        <a:t>AFRICAN</a:t>
                      </a: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88</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90</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76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dirty="0" smtClean="0">
                          <a:solidFill>
                            <a:schemeClr val="tx1"/>
                          </a:solidFill>
                          <a:latin typeface="Arial" panose="020B0604020202020204" pitchFamily="34" charset="0"/>
                          <a:cs typeface="Arial" panose="020B0604020202020204" pitchFamily="34" charset="0"/>
                        </a:rPr>
                        <a:t>COLOURED</a:t>
                      </a: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2</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7</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76524">
                <a:tc>
                  <a:txBody>
                    <a:bodyPr/>
                    <a:lstStyle/>
                    <a:p>
                      <a:pPr algn="l"/>
                      <a:r>
                        <a:rPr lang="en-ZA" sz="1800" b="0" dirty="0" smtClean="0">
                          <a:solidFill>
                            <a:schemeClr val="tx1"/>
                          </a:solidFill>
                          <a:latin typeface="Arial" panose="020B0604020202020204" pitchFamily="34" charset="0"/>
                          <a:cs typeface="Arial" panose="020B0604020202020204" pitchFamily="34" charset="0"/>
                        </a:rPr>
                        <a:t>INDIAN</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1</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0</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8412">
                <a:tc>
                  <a:txBody>
                    <a:bodyPr/>
                    <a:lstStyle/>
                    <a:p>
                      <a:pPr algn="l"/>
                      <a:r>
                        <a:rPr lang="en-ZA" sz="1800" b="0" dirty="0" smtClean="0">
                          <a:solidFill>
                            <a:schemeClr val="tx1"/>
                          </a:solidFill>
                          <a:latin typeface="Arial" panose="020B0604020202020204" pitchFamily="34" charset="0"/>
                          <a:cs typeface="Arial" panose="020B0604020202020204" pitchFamily="34" charset="0"/>
                        </a:rPr>
                        <a:t>WHITE</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9</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b="0" dirty="0" smtClean="0">
                          <a:solidFill>
                            <a:schemeClr val="tx1"/>
                          </a:solidFill>
                          <a:latin typeface="Arial" panose="020B0604020202020204" pitchFamily="34" charset="0"/>
                          <a:cs typeface="Arial" panose="020B0604020202020204" pitchFamily="34" charset="0"/>
                        </a:rPr>
                        <a:t>4</a:t>
                      </a:r>
                      <a:endParaRPr lang="en-ZA" sz="1800" b="0"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74902">
                <a:tc>
                  <a:txBody>
                    <a:bodyPr/>
                    <a:lstStyle/>
                    <a:p>
                      <a:pPr algn="l"/>
                      <a:r>
                        <a:rPr lang="en-ZA" sz="1800" b="1" dirty="0" smtClean="0">
                          <a:solidFill>
                            <a:schemeClr val="tx1"/>
                          </a:solidFill>
                          <a:latin typeface="Arial" panose="020B0604020202020204" pitchFamily="34" charset="0"/>
                          <a:cs typeface="Arial" panose="020B0604020202020204" pitchFamily="34" charset="0"/>
                        </a:rPr>
                        <a:t>TOTAL</a:t>
                      </a:r>
                      <a:r>
                        <a:rPr lang="en-ZA" sz="1800" b="1" baseline="0" dirty="0" smtClean="0">
                          <a:solidFill>
                            <a:schemeClr val="tx1"/>
                          </a:solidFill>
                          <a:latin typeface="Arial" panose="020B0604020202020204" pitchFamily="34" charset="0"/>
                          <a:cs typeface="Arial" panose="020B0604020202020204" pitchFamily="34" charset="0"/>
                        </a:rPr>
                        <a:t>S</a:t>
                      </a:r>
                      <a:endParaRPr lang="en-ZA" sz="1800" b="1"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100</a:t>
                      </a:r>
                      <a:endParaRPr lang="en-ZA" sz="1800" b="1"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101</a:t>
                      </a:r>
                      <a:endParaRPr lang="en-ZA" sz="1800" b="1" dirty="0">
                        <a:solidFill>
                          <a:schemeClr val="tx1"/>
                        </a:solidFill>
                        <a:latin typeface="Arial" panose="020B0604020202020204" pitchFamily="34" charset="0"/>
                        <a:cs typeface="Arial" panose="020B0604020202020204" pitchFamily="34" charset="0"/>
                      </a:endParaRPr>
                    </a:p>
                  </a:txBody>
                  <a:tcPr marL="64001" marR="64001" marT="32001" marB="32001">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7" name="TextBox 6"/>
          <p:cNvSpPr txBox="1"/>
          <p:nvPr/>
        </p:nvSpPr>
        <p:spPr>
          <a:xfrm>
            <a:off x="721216" y="4494728"/>
            <a:ext cx="7965583" cy="2308324"/>
          </a:xfrm>
          <a:prstGeom prst="rect">
            <a:avLst/>
          </a:prstGeom>
          <a:noFill/>
        </p:spPr>
        <p:txBody>
          <a:bodyPr wrap="square" rtlCol="0">
            <a:spAutoFit/>
          </a:bodyPr>
          <a:lstStyle/>
          <a:p>
            <a:endParaRPr lang="en-US" dirty="0" smtClean="0">
              <a:cs typeface="Arial" panose="020B0604020202020204" pitchFamily="34" charset="0"/>
            </a:endParaRPr>
          </a:p>
          <a:p>
            <a:r>
              <a:rPr lang="en-US" dirty="0" smtClean="0">
                <a:cs typeface="Arial" panose="020B0604020202020204" pitchFamily="34" charset="0"/>
              </a:rPr>
              <a:t>1.  Turnover:  5</a:t>
            </a:r>
            <a:r>
              <a:rPr lang="en-US" dirty="0">
                <a:cs typeface="Arial" panose="020B0604020202020204" pitchFamily="34" charset="0"/>
              </a:rPr>
              <a:t>% </a:t>
            </a:r>
          </a:p>
          <a:p>
            <a:endParaRPr lang="en-US" dirty="0">
              <a:cs typeface="Arial" panose="020B0604020202020204" pitchFamily="34" charset="0"/>
            </a:endParaRPr>
          </a:p>
          <a:p>
            <a:endParaRPr lang="en-US" dirty="0"/>
          </a:p>
          <a:p>
            <a:endParaRPr lang="en-US" dirty="0"/>
          </a:p>
          <a:p>
            <a:endParaRPr lang="en-US" dirty="0"/>
          </a:p>
          <a:p>
            <a:endParaRPr lang="en-US" dirty="0"/>
          </a:p>
          <a:p>
            <a:endParaRPr lang="en-ZA" dirty="0"/>
          </a:p>
        </p:txBody>
      </p:sp>
    </p:spTree>
    <p:extLst>
      <p:ext uri="{BB962C8B-B14F-4D97-AF65-F5344CB8AC3E}">
        <p14:creationId xmlns:p14="http://schemas.microsoft.com/office/powerpoint/2010/main" xmlns="" val="2875186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latin typeface="Arial" panose="020B0604020202020204" pitchFamily="34" charset="0"/>
                <a:cs typeface="Arial" panose="020B0604020202020204" pitchFamily="34" charset="0"/>
              </a:rPr>
              <a:t>WOMAN EMPOWERMENT</a:t>
            </a:r>
            <a:endParaRPr lang="en-US" sz="4000"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xmlns="" val="0"/>
              </a:ext>
            </a:extLst>
          </a:blip>
          <a:srcRect l="33978" t="9868" r="14255" b="8303"/>
          <a:stretch/>
        </p:blipFill>
        <p:spPr>
          <a:xfrm>
            <a:off x="5787483" y="1728108"/>
            <a:ext cx="3245005" cy="3846232"/>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18</a:t>
            </a:fld>
            <a:endParaRPr lang="en-ZA" dirty="0"/>
          </a:p>
        </p:txBody>
      </p:sp>
      <p:graphicFrame>
        <p:nvGraphicFramePr>
          <p:cNvPr id="9" name="Chart 8">
            <a:extLst>
              <a:ext uri="{FF2B5EF4-FFF2-40B4-BE49-F238E27FC236}">
                <a16:creationId xmlns:lc="http://schemas.openxmlformats.org/drawingml/2006/lockedCanvas" xmlns:a16="http://schemas.microsoft.com/office/drawing/2014/main" xmlns:xdr="http://schemas.openxmlformats.org/drawingml/2006/spreadsheetDrawing" xmlns="" id="{A8C2B2A7-6C51-4146-A66C-02D34658DE1C}"/>
              </a:ext>
            </a:extLst>
          </p:cNvPr>
          <p:cNvGraphicFramePr>
            <a:graphicFrameLocks/>
          </p:cNvGraphicFramePr>
          <p:nvPr>
            <p:extLst>
              <p:ext uri="{D42A27DB-BD31-4B8C-83A1-F6EECF244321}">
                <p14:modId xmlns:p14="http://schemas.microsoft.com/office/powerpoint/2010/main" xmlns="" val="1795245985"/>
              </p:ext>
            </p:extLst>
          </p:nvPr>
        </p:nvGraphicFramePr>
        <p:xfrm>
          <a:off x="272508" y="1637628"/>
          <a:ext cx="5514975" cy="4027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914942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latin typeface="Arial" panose="020B0604020202020204" pitchFamily="34" charset="0"/>
                <a:cs typeface="Arial" panose="020B0604020202020204" pitchFamily="34" charset="0"/>
              </a:rPr>
              <a:t>YOUTH DEVELOPMENT</a:t>
            </a:r>
            <a:endParaRPr lang="en-US" sz="40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xmlns="" val="0"/>
              </a:ext>
            </a:extLst>
          </a:blip>
          <a:srcRect l="29595" t="5650" r="40067" b="20353"/>
          <a:stretch/>
        </p:blipFill>
        <p:spPr>
          <a:xfrm>
            <a:off x="6130344" y="1417638"/>
            <a:ext cx="2701422" cy="4392147"/>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19</a:t>
            </a:fld>
            <a:endParaRPr lang="en-ZA" dirty="0"/>
          </a:p>
        </p:txBody>
      </p:sp>
      <p:sp>
        <p:nvSpPr>
          <p:cNvPr id="3" name="TextBox 2"/>
          <p:cNvSpPr txBox="1"/>
          <p:nvPr/>
        </p:nvSpPr>
        <p:spPr>
          <a:xfrm>
            <a:off x="457200" y="1278049"/>
            <a:ext cx="5673144" cy="5078313"/>
          </a:xfrm>
          <a:prstGeom prst="rect">
            <a:avLst/>
          </a:prstGeom>
          <a:noFill/>
        </p:spPr>
        <p:txBody>
          <a:bodyPr wrap="square" rtlCol="0">
            <a:spAutoFit/>
          </a:bodyPr>
          <a:lstStyle/>
          <a:p>
            <a:pPr marL="342900" indent="-342900" algn="just">
              <a:lnSpc>
                <a:spcPct val="150000"/>
              </a:lnSpc>
              <a:buFont typeface="+mj-lt"/>
              <a:buAutoNum type="arabicPeriod"/>
            </a:pPr>
            <a:r>
              <a:rPr lang="en-ZA" dirty="0" smtClean="0"/>
              <a:t>18 </a:t>
            </a:r>
            <a:r>
              <a:rPr lang="en-ZA" dirty="0"/>
              <a:t>interns participated in the RSR’s internal training </a:t>
            </a:r>
            <a:r>
              <a:rPr lang="en-ZA" dirty="0" smtClean="0"/>
              <a:t>programme; </a:t>
            </a:r>
          </a:p>
          <a:p>
            <a:pPr marL="342900" indent="-342900" algn="just">
              <a:lnSpc>
                <a:spcPct val="150000"/>
              </a:lnSpc>
              <a:buFont typeface="+mj-lt"/>
              <a:buAutoNum type="arabicPeriod"/>
            </a:pPr>
            <a:r>
              <a:rPr lang="en-ZA" dirty="0" smtClean="0"/>
              <a:t>Two </a:t>
            </a:r>
            <a:r>
              <a:rPr lang="en-ZA" dirty="0"/>
              <a:t>interns progressed to the Trainee Inspector </a:t>
            </a:r>
            <a:r>
              <a:rPr lang="en-ZA" dirty="0" smtClean="0"/>
              <a:t>programme;</a:t>
            </a:r>
          </a:p>
          <a:p>
            <a:pPr marL="342900" indent="-342900" algn="just">
              <a:lnSpc>
                <a:spcPct val="150000"/>
              </a:lnSpc>
              <a:buFont typeface="+mj-lt"/>
              <a:buAutoNum type="arabicPeriod"/>
            </a:pPr>
            <a:r>
              <a:rPr lang="en-ZA" dirty="0" smtClean="0"/>
              <a:t>15 </a:t>
            </a:r>
            <a:r>
              <a:rPr lang="en-ZA" dirty="0"/>
              <a:t>were absorbed into the RSR </a:t>
            </a:r>
            <a:r>
              <a:rPr lang="en-ZA" dirty="0" smtClean="0"/>
              <a:t>structure;  and</a:t>
            </a:r>
          </a:p>
          <a:p>
            <a:pPr marL="342900" indent="-342900" algn="just">
              <a:lnSpc>
                <a:spcPct val="150000"/>
              </a:lnSpc>
              <a:buFont typeface="+mj-lt"/>
              <a:buAutoNum type="arabicPeriod"/>
            </a:pPr>
            <a:r>
              <a:rPr lang="en-ZA" dirty="0" smtClean="0"/>
              <a:t>1 Resigned;</a:t>
            </a:r>
          </a:p>
          <a:p>
            <a:pPr marL="342900" indent="-342900" algn="just">
              <a:lnSpc>
                <a:spcPct val="150000"/>
              </a:lnSpc>
              <a:buFont typeface="+mj-lt"/>
              <a:buAutoNum type="arabicPeriod"/>
            </a:pPr>
            <a:r>
              <a:rPr lang="en-ZA" dirty="0" smtClean="0"/>
              <a:t>Provided </a:t>
            </a:r>
            <a:r>
              <a:rPr lang="en-ZA" dirty="0"/>
              <a:t>financial support to youth pursuing academic excellence in various academic institutions around the </a:t>
            </a:r>
            <a:r>
              <a:rPr lang="en-ZA" dirty="0" smtClean="0"/>
              <a:t>country</a:t>
            </a:r>
          </a:p>
          <a:p>
            <a:pPr marL="342900" indent="-342900" algn="just">
              <a:lnSpc>
                <a:spcPct val="150000"/>
              </a:lnSpc>
              <a:buFont typeface="+mj-lt"/>
              <a:buAutoNum type="arabicPeriod"/>
            </a:pPr>
            <a:r>
              <a:rPr lang="en-ZA" dirty="0" smtClean="0"/>
              <a:t>52 youth </a:t>
            </a:r>
            <a:r>
              <a:rPr lang="en-ZA" dirty="0"/>
              <a:t>have been provided with the financial support as part of the RSR’s Youth Development </a:t>
            </a:r>
            <a:r>
              <a:rPr lang="en-ZA" dirty="0" smtClean="0"/>
              <a:t>initiative.</a:t>
            </a:r>
            <a:endParaRPr lang="en-ZA" dirty="0"/>
          </a:p>
        </p:txBody>
      </p:sp>
    </p:spTree>
    <p:extLst>
      <p:ext uri="{BB962C8B-B14F-4D97-AF65-F5344CB8AC3E}">
        <p14:creationId xmlns:p14="http://schemas.microsoft.com/office/powerpoint/2010/main" xmlns="" val="241800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Arial" panose="020B0604020202020204" pitchFamily="34" charset="0"/>
                <a:cs typeface="Arial" panose="020B0604020202020204" pitchFamily="34" charset="0"/>
              </a:rPr>
              <a:t>TABLE OF CONTENTS</a:t>
            </a:r>
            <a:endParaRPr lang="en-US" sz="4000" dirty="0">
              <a:latin typeface="Arial" panose="020B0604020202020204" pitchFamily="34" charset="0"/>
              <a:cs typeface="Arial" panose="020B0604020202020204" pitchFamily="34" charset="0"/>
            </a:endParaRPr>
          </a:p>
        </p:txBody>
      </p:sp>
      <p:pic>
        <p:nvPicPr>
          <p:cNvPr id="9" name="Content Placeholder 8"/>
          <p:cNvPicPr>
            <a:picLocks noGrp="1" noChangeAspect="1"/>
          </p:cNvPicPr>
          <p:nvPr>
            <p:ph sz="quarter" idx="4"/>
          </p:nvPr>
        </p:nvPicPr>
        <p:blipFill rotWithShape="1">
          <a:blip r:embed="rId2" cstate="email">
            <a:extLst>
              <a:ext uri="{28A0092B-C50C-407E-A947-70E740481C1C}">
                <a14:useLocalDpi xmlns:a14="http://schemas.microsoft.com/office/drawing/2010/main" xmlns="" val="0"/>
              </a:ext>
            </a:extLst>
          </a:blip>
          <a:srcRect r="35218"/>
          <a:stretch/>
        </p:blipFill>
        <p:spPr>
          <a:xfrm>
            <a:off x="4639273" y="1189578"/>
            <a:ext cx="4170871" cy="4296822"/>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a:t>
            </a:fld>
            <a:endParaRPr lang="en-ZA" dirty="0"/>
          </a:p>
        </p:txBody>
      </p:sp>
      <p:sp>
        <p:nvSpPr>
          <p:cNvPr id="12" name="TextBox 11"/>
          <p:cNvSpPr txBox="1"/>
          <p:nvPr/>
        </p:nvSpPr>
        <p:spPr>
          <a:xfrm>
            <a:off x="580544" y="1045112"/>
            <a:ext cx="5086160" cy="5493812"/>
          </a:xfrm>
          <a:prstGeom prst="rect">
            <a:avLst/>
          </a:prstGeom>
          <a:noFill/>
        </p:spPr>
        <p:txBody>
          <a:bodyPr wrap="square" rtlCol="0">
            <a:spAutoFit/>
          </a:bodyPr>
          <a:lstStyle/>
          <a:p>
            <a:pPr marL="342900" indent="-342900">
              <a:lnSpc>
                <a:spcPct val="150000"/>
              </a:lnSpc>
              <a:buFontTx/>
              <a:buAutoNum type="arabicPeriod"/>
            </a:pPr>
            <a:r>
              <a:rPr lang="en-ZA" dirty="0" smtClean="0">
                <a:cs typeface="Arial" panose="020B0604020202020204" pitchFamily="34" charset="0"/>
              </a:rPr>
              <a:t>AUDITOR GENERAL OPINION</a:t>
            </a:r>
          </a:p>
          <a:p>
            <a:pPr marL="342900" indent="-342900">
              <a:lnSpc>
                <a:spcPct val="150000"/>
              </a:lnSpc>
              <a:buFontTx/>
              <a:buAutoNum type="arabicPeriod"/>
            </a:pPr>
            <a:r>
              <a:rPr lang="en-ZA" dirty="0" smtClean="0">
                <a:cs typeface="Arial" panose="020B0604020202020204" pitchFamily="34" charset="0"/>
              </a:rPr>
              <a:t>AUDIT OUTCOMES – 4 YEAR PERSPECTIVE</a:t>
            </a:r>
          </a:p>
          <a:p>
            <a:pPr marL="342900" indent="-342900">
              <a:lnSpc>
                <a:spcPct val="150000"/>
              </a:lnSpc>
              <a:buFontTx/>
              <a:buAutoNum type="arabicPeriod"/>
            </a:pPr>
            <a:r>
              <a:rPr lang="en-ZA" dirty="0" smtClean="0">
                <a:cs typeface="Arial" panose="020B0604020202020204" pitchFamily="34" charset="0"/>
              </a:rPr>
              <a:t>2016/17 FINDINGS</a:t>
            </a:r>
            <a:endParaRPr lang="en-ZA" dirty="0">
              <a:cs typeface="Arial" panose="020B0604020202020204" pitchFamily="34" charset="0"/>
            </a:endParaRPr>
          </a:p>
          <a:p>
            <a:pPr marL="342900" indent="-342900">
              <a:lnSpc>
                <a:spcPct val="150000"/>
              </a:lnSpc>
              <a:buFontTx/>
              <a:buAutoNum type="arabicPeriod"/>
            </a:pPr>
            <a:r>
              <a:rPr lang="en-ZA" dirty="0" smtClean="0">
                <a:cs typeface="Arial" panose="020B0604020202020204" pitchFamily="34" charset="0"/>
              </a:rPr>
              <a:t>PERFORMANCE TREND</a:t>
            </a:r>
            <a:endParaRPr lang="en-ZA" dirty="0">
              <a:cs typeface="Arial" panose="020B0604020202020204" pitchFamily="34" charset="0"/>
            </a:endParaRPr>
          </a:p>
          <a:p>
            <a:pPr marL="342900" indent="-342900">
              <a:lnSpc>
                <a:spcPct val="150000"/>
              </a:lnSpc>
              <a:buFontTx/>
              <a:buAutoNum type="arabicPeriod"/>
            </a:pPr>
            <a:r>
              <a:rPr lang="en-ZA" dirty="0" smtClean="0">
                <a:cs typeface="Arial" panose="020B0604020202020204" pitchFamily="34" charset="0"/>
              </a:rPr>
              <a:t>KEY ACHIEVEMENTS</a:t>
            </a:r>
          </a:p>
          <a:p>
            <a:pPr marL="342900" indent="-342900">
              <a:lnSpc>
                <a:spcPct val="150000"/>
              </a:lnSpc>
              <a:buFontTx/>
              <a:buAutoNum type="arabicPeriod"/>
            </a:pPr>
            <a:r>
              <a:rPr lang="en-ZA" dirty="0" smtClean="0">
                <a:cs typeface="Arial" panose="020B0604020202020204" pitchFamily="34" charset="0"/>
              </a:rPr>
              <a:t>NON ACHIEVEMENTS </a:t>
            </a:r>
            <a:endParaRPr lang="en-ZA" dirty="0">
              <a:cs typeface="Arial" panose="020B0604020202020204" pitchFamily="34" charset="0"/>
            </a:endParaRPr>
          </a:p>
          <a:p>
            <a:pPr marL="342900" indent="-342900">
              <a:lnSpc>
                <a:spcPct val="150000"/>
              </a:lnSpc>
              <a:buFontTx/>
              <a:buAutoNum type="arabicPeriod"/>
            </a:pPr>
            <a:r>
              <a:rPr lang="en-ZA" dirty="0" smtClean="0">
                <a:cs typeface="Arial" panose="020B0604020202020204" pitchFamily="34" charset="0"/>
              </a:rPr>
              <a:t>FLAGSHIP PROJECTS</a:t>
            </a:r>
          </a:p>
          <a:p>
            <a:pPr marL="342900" indent="-342900">
              <a:lnSpc>
                <a:spcPct val="150000"/>
              </a:lnSpc>
              <a:buFontTx/>
              <a:buAutoNum type="arabicPeriod"/>
            </a:pPr>
            <a:r>
              <a:rPr lang="en-ZA" dirty="0" smtClean="0">
                <a:cs typeface="Arial" panose="020B0604020202020204" pitchFamily="34" charset="0"/>
              </a:rPr>
              <a:t>SOCIAL RESPONSIBILITY</a:t>
            </a:r>
          </a:p>
          <a:p>
            <a:pPr marL="342900" indent="-342900">
              <a:lnSpc>
                <a:spcPct val="150000"/>
              </a:lnSpc>
              <a:buFontTx/>
              <a:buAutoNum type="arabicPeriod"/>
            </a:pPr>
            <a:r>
              <a:rPr lang="en-ZA" dirty="0" smtClean="0">
                <a:cs typeface="Arial" panose="020B0604020202020204" pitchFamily="34" charset="0"/>
              </a:rPr>
              <a:t>HR OVERVIEW</a:t>
            </a:r>
          </a:p>
          <a:p>
            <a:pPr marL="342900" indent="-342900">
              <a:lnSpc>
                <a:spcPct val="150000"/>
              </a:lnSpc>
              <a:buFontTx/>
              <a:buAutoNum type="arabicPeriod"/>
            </a:pPr>
            <a:r>
              <a:rPr lang="en-ZA" dirty="0" smtClean="0">
                <a:cs typeface="Arial" panose="020B0604020202020204" pitchFamily="34" charset="0"/>
              </a:rPr>
              <a:t>FINANCIAL OVERVIEW</a:t>
            </a:r>
          </a:p>
          <a:p>
            <a:pPr marL="342900" indent="-342900">
              <a:lnSpc>
                <a:spcPct val="150000"/>
              </a:lnSpc>
              <a:buFontTx/>
              <a:buAutoNum type="arabicPeriod"/>
            </a:pPr>
            <a:r>
              <a:rPr lang="en-ZA" dirty="0" smtClean="0">
                <a:cs typeface="Arial" panose="020B0604020202020204" pitchFamily="34" charset="0"/>
              </a:rPr>
              <a:t>HIGH STRATEGIC AND EMERGING RISKS</a:t>
            </a:r>
            <a:endParaRPr lang="en-ZA" dirty="0">
              <a:cs typeface="Arial" panose="020B0604020202020204" pitchFamily="34" charset="0"/>
            </a:endParaRPr>
          </a:p>
          <a:p>
            <a:pPr marL="342900" indent="-342900">
              <a:lnSpc>
                <a:spcPct val="150000"/>
              </a:lnSpc>
              <a:buFontTx/>
              <a:buAutoNum type="arabicPeriod"/>
            </a:pPr>
            <a:r>
              <a:rPr lang="en-ZA" dirty="0" smtClean="0">
                <a:cs typeface="Arial" panose="020B0604020202020204" pitchFamily="34" charset="0"/>
              </a:rPr>
              <a:t>PLANNED INITIATIVES</a:t>
            </a:r>
            <a:endParaRPr lang="en-ZA" dirty="0">
              <a:cs typeface="Arial" panose="020B0604020202020204" pitchFamily="34" charset="0"/>
            </a:endParaRPr>
          </a:p>
        </p:txBody>
      </p:sp>
    </p:spTree>
    <p:extLst>
      <p:ext uri="{BB962C8B-B14F-4D97-AF65-F5344CB8AC3E}">
        <p14:creationId xmlns:p14="http://schemas.microsoft.com/office/powerpoint/2010/main" xmlns="" val="3669749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solidFill>
                  <a:schemeClr val="accent1">
                    <a:lumMod val="75000"/>
                  </a:schemeClr>
                </a:solidFill>
                <a:latin typeface="Arial" panose="020B0604020202020204" pitchFamily="34" charset="0"/>
                <a:cs typeface="Arial" panose="020B0604020202020204" pitchFamily="34" charset="0"/>
              </a:rPr>
              <a:t>SDIX PERFORMANCE TREND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64905" t="14676" r="4319" b="1816"/>
          <a:stretch/>
        </p:blipFill>
        <p:spPr>
          <a:xfrm>
            <a:off x="6553200" y="1417639"/>
            <a:ext cx="2409826" cy="4347541"/>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20</a:t>
            </a:fld>
            <a:endParaRPr lang="en-ZA" dirty="0"/>
          </a:p>
        </p:txBody>
      </p:sp>
      <p:grpSp>
        <p:nvGrpSpPr>
          <p:cNvPr id="7" name="Canvas 2251"/>
          <p:cNvGrpSpPr/>
          <p:nvPr/>
        </p:nvGrpSpPr>
        <p:grpSpPr>
          <a:xfrm>
            <a:off x="434033" y="1734197"/>
            <a:ext cx="7977438" cy="3916229"/>
            <a:chOff x="-816543" y="36829"/>
            <a:chExt cx="7977438" cy="3506941"/>
          </a:xfrm>
        </p:grpSpPr>
        <p:sp>
          <p:nvSpPr>
            <p:cNvPr id="8" name="Rectangle 7"/>
            <p:cNvSpPr/>
            <p:nvPr/>
          </p:nvSpPr>
          <p:spPr>
            <a:xfrm>
              <a:off x="2840990" y="1400175"/>
              <a:ext cx="4319905" cy="1938655"/>
            </a:xfrm>
            <a:prstGeom prst="rect">
              <a:avLst/>
            </a:prstGeom>
            <a:noFill/>
            <a:ln>
              <a:noFill/>
            </a:ln>
          </p:spPr>
        </p:sp>
        <p:sp>
          <p:nvSpPr>
            <p:cNvPr id="12" name="Freeform 11"/>
            <p:cNvSpPr>
              <a:spLocks noEditPoints="1"/>
            </p:cNvSpPr>
            <p:nvPr/>
          </p:nvSpPr>
          <p:spPr bwMode="auto">
            <a:xfrm>
              <a:off x="-816543" y="36829"/>
              <a:ext cx="1844608" cy="1807132"/>
            </a:xfrm>
            <a:custGeom>
              <a:avLst/>
              <a:gdLst>
                <a:gd name="T0" fmla="*/ 727 w 2448"/>
                <a:gd name="T1" fmla="*/ 2 h 2448"/>
                <a:gd name="T2" fmla="*/ 2438 w 2448"/>
                <a:gd name="T3" fmla="*/ 708 h 2448"/>
                <a:gd name="T4" fmla="*/ 2441 w 2448"/>
                <a:gd name="T5" fmla="*/ 1740 h 2448"/>
                <a:gd name="T6" fmla="*/ 733 w 2448"/>
                <a:gd name="T7" fmla="*/ 2448 h 2448"/>
                <a:gd name="T8" fmla="*/ 2 w 2448"/>
                <a:gd name="T9" fmla="*/ 1722 h 2448"/>
                <a:gd name="T10" fmla="*/ 24 w 2448"/>
                <a:gd name="T11" fmla="*/ 1733 h 2448"/>
                <a:gd name="T12" fmla="*/ 1733 w 2448"/>
                <a:gd name="T13" fmla="*/ 2427 h 2448"/>
                <a:gd name="T14" fmla="*/ 2432 w 2448"/>
                <a:gd name="T15" fmla="*/ 1716 h 2448"/>
                <a:gd name="T16" fmla="*/ 1717 w 2448"/>
                <a:gd name="T17" fmla="*/ 17 h 2448"/>
                <a:gd name="T18" fmla="*/ 24 w 2448"/>
                <a:gd name="T19" fmla="*/ 719 h 2448"/>
                <a:gd name="T20" fmla="*/ 16 w 2448"/>
                <a:gd name="T21" fmla="*/ 1713 h 2448"/>
                <a:gd name="T22" fmla="*/ 731 w 2448"/>
                <a:gd name="T23" fmla="*/ 2427 h 2448"/>
                <a:gd name="T24" fmla="*/ 733 w 2448"/>
                <a:gd name="T25" fmla="*/ 2416 h 2448"/>
                <a:gd name="T26" fmla="*/ 1721 w 2448"/>
                <a:gd name="T27" fmla="*/ 2427 h 2448"/>
                <a:gd name="T28" fmla="*/ 2432 w 2448"/>
                <a:gd name="T29" fmla="*/ 1720 h 2448"/>
                <a:gd name="T30" fmla="*/ 2416 w 2448"/>
                <a:gd name="T31" fmla="*/ 714 h 2448"/>
                <a:gd name="T32" fmla="*/ 1726 w 2448"/>
                <a:gd name="T33" fmla="*/ 39 h 2448"/>
                <a:gd name="T34" fmla="*/ 745 w 2448"/>
                <a:gd name="T35" fmla="*/ 23 h 2448"/>
                <a:gd name="T36" fmla="*/ 26 w 2448"/>
                <a:gd name="T37" fmla="*/ 717 h 2448"/>
                <a:gd name="T38" fmla="*/ 32 w 2448"/>
                <a:gd name="T39" fmla="*/ 733 h 2448"/>
                <a:gd name="T40" fmla="*/ 728 w 2448"/>
                <a:gd name="T41" fmla="*/ 37 h 2448"/>
                <a:gd name="T42" fmla="*/ 1733 w 2448"/>
                <a:gd name="T43" fmla="*/ 24 h 2448"/>
                <a:gd name="T44" fmla="*/ 2417 w 2448"/>
                <a:gd name="T45" fmla="*/ 736 h 2448"/>
                <a:gd name="T46" fmla="*/ 2427 w 2448"/>
                <a:gd name="T47" fmla="*/ 1733 h 2448"/>
                <a:gd name="T48" fmla="*/ 733 w 2448"/>
                <a:gd name="T49" fmla="*/ 2432 h 2448"/>
                <a:gd name="T50" fmla="*/ 37 w 2448"/>
                <a:gd name="T51" fmla="*/ 1724 h 2448"/>
                <a:gd name="T52" fmla="*/ 60 w 2448"/>
                <a:gd name="T53" fmla="*/ 1732 h 2448"/>
                <a:gd name="T54" fmla="*/ 763 w 2448"/>
                <a:gd name="T55" fmla="*/ 2389 h 2448"/>
                <a:gd name="T56" fmla="*/ 733 w 2448"/>
                <a:gd name="T57" fmla="*/ 2372 h 2448"/>
                <a:gd name="T58" fmla="*/ 1687 w 2448"/>
                <a:gd name="T59" fmla="*/ 2399 h 2448"/>
                <a:gd name="T60" fmla="*/ 2400 w 2448"/>
                <a:gd name="T61" fmla="*/ 1726 h 2448"/>
                <a:gd name="T62" fmla="*/ 2404 w 2448"/>
                <a:gd name="T63" fmla="*/ 729 h 2448"/>
                <a:gd name="T64" fmla="*/ 1693 w 2448"/>
                <a:gd name="T65" fmla="*/ 43 h 2448"/>
                <a:gd name="T66" fmla="*/ 728 w 2448"/>
                <a:gd name="T67" fmla="*/ 76 h 2448"/>
                <a:gd name="T68" fmla="*/ 761 w 2448"/>
                <a:gd name="T69" fmla="*/ 66 h 2448"/>
                <a:gd name="T70" fmla="*/ 70 w 2448"/>
                <a:gd name="T71" fmla="*/ 721 h 2448"/>
                <a:gd name="T72" fmla="*/ 55 w 2448"/>
                <a:gd name="T73" fmla="*/ 750 h 2448"/>
                <a:gd name="T74" fmla="*/ 744 w 2448"/>
                <a:gd name="T75" fmla="*/ 55 h 2448"/>
                <a:gd name="T76" fmla="*/ 1720 w 2448"/>
                <a:gd name="T77" fmla="*/ 57 h 2448"/>
                <a:gd name="T78" fmla="*/ 2395 w 2448"/>
                <a:gd name="T79" fmla="*/ 750 h 2448"/>
                <a:gd name="T80" fmla="*/ 2386 w 2448"/>
                <a:gd name="T81" fmla="*/ 739 h 2448"/>
                <a:gd name="T82" fmla="*/ 2392 w 2448"/>
                <a:gd name="T83" fmla="*/ 1698 h 2448"/>
                <a:gd name="T84" fmla="*/ 1716 w 2448"/>
                <a:gd name="T85" fmla="*/ 2389 h 2448"/>
                <a:gd name="T86" fmla="*/ 738 w 2448"/>
                <a:gd name="T87" fmla="*/ 2393 h 2448"/>
                <a:gd name="T88" fmla="*/ 50 w 2448"/>
                <a:gd name="T89" fmla="*/ 1703 h 2448"/>
                <a:gd name="T90" fmla="*/ 61 w 2448"/>
                <a:gd name="T91" fmla="*/ 733 h 2448"/>
                <a:gd name="T92" fmla="*/ 45 w 2448"/>
                <a:gd name="T93" fmla="*/ 751 h 2448"/>
                <a:gd name="T94" fmla="*/ 734 w 2448"/>
                <a:gd name="T95" fmla="*/ 77 h 2448"/>
                <a:gd name="T96" fmla="*/ 1710 w 2448"/>
                <a:gd name="T97" fmla="*/ 77 h 2448"/>
                <a:gd name="T98" fmla="*/ 2392 w 2448"/>
                <a:gd name="T99" fmla="*/ 759 h 2448"/>
                <a:gd name="T100" fmla="*/ 2402 w 2448"/>
                <a:gd name="T101" fmla="*/ 1723 h 2448"/>
                <a:gd name="T102" fmla="*/ 2406 w 2448"/>
                <a:gd name="T103" fmla="*/ 1713 h 2448"/>
                <a:gd name="T104" fmla="*/ 1724 w 2448"/>
                <a:gd name="T105" fmla="*/ 2395 h 2448"/>
                <a:gd name="T106" fmla="*/ 760 w 2448"/>
                <a:gd name="T107" fmla="*/ 2385 h 2448"/>
                <a:gd name="T108" fmla="*/ 70 w 2448"/>
                <a:gd name="T109" fmla="*/ 1695 h 2448"/>
                <a:gd name="T110" fmla="*/ 68 w 2448"/>
                <a:gd name="T111" fmla="*/ 1706 h 2448"/>
                <a:gd name="T112" fmla="*/ 734 w 2448"/>
                <a:gd name="T113" fmla="*/ 2389 h 2448"/>
                <a:gd name="T114" fmla="*/ 1714 w 2448"/>
                <a:gd name="T115" fmla="*/ 2396 h 2448"/>
                <a:gd name="T116" fmla="*/ 2388 w 2448"/>
                <a:gd name="T117" fmla="*/ 733 h 2448"/>
                <a:gd name="T118" fmla="*/ 1705 w 2448"/>
                <a:gd name="T119" fmla="*/ 67 h 2448"/>
                <a:gd name="T120" fmla="*/ 750 w 2448"/>
                <a:gd name="T121" fmla="*/ 55 h 2448"/>
                <a:gd name="T122" fmla="*/ 52 w 2448"/>
                <a:gd name="T123" fmla="*/ 741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8" h="2448">
                  <a:moveTo>
                    <a:pt x="0" y="733"/>
                  </a:moveTo>
                  <a:cubicBezTo>
                    <a:pt x="0" y="733"/>
                    <a:pt x="1" y="732"/>
                    <a:pt x="1" y="731"/>
                  </a:cubicBezTo>
                  <a:lnTo>
                    <a:pt x="2" y="728"/>
                  </a:lnTo>
                  <a:lnTo>
                    <a:pt x="9" y="712"/>
                  </a:lnTo>
                  <a:cubicBezTo>
                    <a:pt x="10" y="711"/>
                    <a:pt x="10" y="710"/>
                    <a:pt x="11" y="710"/>
                  </a:cubicBezTo>
                  <a:lnTo>
                    <a:pt x="13" y="708"/>
                  </a:lnTo>
                  <a:lnTo>
                    <a:pt x="708" y="13"/>
                  </a:lnTo>
                  <a:lnTo>
                    <a:pt x="710" y="11"/>
                  </a:lnTo>
                  <a:cubicBezTo>
                    <a:pt x="710" y="10"/>
                    <a:pt x="711" y="10"/>
                    <a:pt x="712" y="9"/>
                  </a:cubicBezTo>
                  <a:lnTo>
                    <a:pt x="727" y="2"/>
                  </a:lnTo>
                  <a:lnTo>
                    <a:pt x="731" y="1"/>
                  </a:lnTo>
                  <a:cubicBezTo>
                    <a:pt x="732" y="1"/>
                    <a:pt x="733" y="0"/>
                    <a:pt x="733" y="0"/>
                  </a:cubicBezTo>
                  <a:lnTo>
                    <a:pt x="1716" y="0"/>
                  </a:lnTo>
                  <a:cubicBezTo>
                    <a:pt x="1717" y="0"/>
                    <a:pt x="1718" y="1"/>
                    <a:pt x="1718" y="1"/>
                  </a:cubicBezTo>
                  <a:lnTo>
                    <a:pt x="1722" y="2"/>
                  </a:lnTo>
                  <a:cubicBezTo>
                    <a:pt x="1723" y="2"/>
                    <a:pt x="1723" y="2"/>
                    <a:pt x="1724" y="2"/>
                  </a:cubicBezTo>
                  <a:lnTo>
                    <a:pt x="1740" y="9"/>
                  </a:lnTo>
                  <a:cubicBezTo>
                    <a:pt x="1741" y="10"/>
                    <a:pt x="1741" y="10"/>
                    <a:pt x="1742" y="11"/>
                  </a:cubicBezTo>
                  <a:lnTo>
                    <a:pt x="1744" y="13"/>
                  </a:lnTo>
                  <a:lnTo>
                    <a:pt x="2438" y="708"/>
                  </a:lnTo>
                  <a:lnTo>
                    <a:pt x="2440" y="710"/>
                  </a:lnTo>
                  <a:cubicBezTo>
                    <a:pt x="2441" y="711"/>
                    <a:pt x="2441" y="711"/>
                    <a:pt x="2442" y="712"/>
                  </a:cubicBezTo>
                  <a:lnTo>
                    <a:pt x="2448" y="727"/>
                  </a:lnTo>
                  <a:cubicBezTo>
                    <a:pt x="2448" y="728"/>
                    <a:pt x="2448" y="729"/>
                    <a:pt x="2448" y="730"/>
                  </a:cubicBezTo>
                  <a:lnTo>
                    <a:pt x="2448" y="733"/>
                  </a:lnTo>
                  <a:lnTo>
                    <a:pt x="2448" y="1716"/>
                  </a:lnTo>
                  <a:lnTo>
                    <a:pt x="2448" y="1719"/>
                  </a:lnTo>
                  <a:cubicBezTo>
                    <a:pt x="2448" y="1720"/>
                    <a:pt x="2448" y="1721"/>
                    <a:pt x="2448" y="1722"/>
                  </a:cubicBezTo>
                  <a:lnTo>
                    <a:pt x="2442" y="1738"/>
                  </a:lnTo>
                  <a:cubicBezTo>
                    <a:pt x="2442" y="1739"/>
                    <a:pt x="2441" y="1739"/>
                    <a:pt x="2441" y="1740"/>
                  </a:cubicBezTo>
                  <a:lnTo>
                    <a:pt x="2439" y="1743"/>
                  </a:lnTo>
                  <a:cubicBezTo>
                    <a:pt x="2439" y="1743"/>
                    <a:pt x="2439" y="1744"/>
                    <a:pt x="2438" y="1744"/>
                  </a:cubicBezTo>
                  <a:lnTo>
                    <a:pt x="1744" y="2438"/>
                  </a:lnTo>
                  <a:cubicBezTo>
                    <a:pt x="1744" y="2439"/>
                    <a:pt x="1743" y="2439"/>
                    <a:pt x="1743" y="2439"/>
                  </a:cubicBezTo>
                  <a:lnTo>
                    <a:pt x="1740" y="2441"/>
                  </a:lnTo>
                  <a:cubicBezTo>
                    <a:pt x="1739" y="2441"/>
                    <a:pt x="1739" y="2442"/>
                    <a:pt x="1738" y="2442"/>
                  </a:cubicBezTo>
                  <a:lnTo>
                    <a:pt x="1722" y="2448"/>
                  </a:lnTo>
                  <a:cubicBezTo>
                    <a:pt x="1721" y="2448"/>
                    <a:pt x="1720" y="2448"/>
                    <a:pt x="1719" y="2448"/>
                  </a:cubicBezTo>
                  <a:lnTo>
                    <a:pt x="1716" y="2448"/>
                  </a:lnTo>
                  <a:lnTo>
                    <a:pt x="733" y="2448"/>
                  </a:lnTo>
                  <a:lnTo>
                    <a:pt x="730" y="2448"/>
                  </a:lnTo>
                  <a:cubicBezTo>
                    <a:pt x="729" y="2448"/>
                    <a:pt x="728" y="2448"/>
                    <a:pt x="727" y="2448"/>
                  </a:cubicBezTo>
                  <a:lnTo>
                    <a:pt x="712" y="2442"/>
                  </a:lnTo>
                  <a:cubicBezTo>
                    <a:pt x="711" y="2441"/>
                    <a:pt x="711" y="2441"/>
                    <a:pt x="710" y="2440"/>
                  </a:cubicBezTo>
                  <a:lnTo>
                    <a:pt x="708" y="2438"/>
                  </a:lnTo>
                  <a:lnTo>
                    <a:pt x="13" y="1744"/>
                  </a:lnTo>
                  <a:lnTo>
                    <a:pt x="11" y="1742"/>
                  </a:lnTo>
                  <a:cubicBezTo>
                    <a:pt x="10" y="1741"/>
                    <a:pt x="10" y="1741"/>
                    <a:pt x="9" y="1740"/>
                  </a:cubicBezTo>
                  <a:lnTo>
                    <a:pt x="2" y="1724"/>
                  </a:lnTo>
                  <a:cubicBezTo>
                    <a:pt x="2" y="1723"/>
                    <a:pt x="2" y="1723"/>
                    <a:pt x="2" y="1722"/>
                  </a:cubicBezTo>
                  <a:lnTo>
                    <a:pt x="1" y="1718"/>
                  </a:lnTo>
                  <a:cubicBezTo>
                    <a:pt x="1" y="1718"/>
                    <a:pt x="0" y="1717"/>
                    <a:pt x="0" y="1716"/>
                  </a:cubicBezTo>
                  <a:lnTo>
                    <a:pt x="0" y="733"/>
                  </a:lnTo>
                  <a:close/>
                  <a:moveTo>
                    <a:pt x="16" y="1716"/>
                  </a:moveTo>
                  <a:lnTo>
                    <a:pt x="16" y="1715"/>
                  </a:lnTo>
                  <a:lnTo>
                    <a:pt x="17" y="1719"/>
                  </a:lnTo>
                  <a:lnTo>
                    <a:pt x="17" y="1717"/>
                  </a:lnTo>
                  <a:lnTo>
                    <a:pt x="24" y="1733"/>
                  </a:lnTo>
                  <a:lnTo>
                    <a:pt x="22" y="1731"/>
                  </a:lnTo>
                  <a:lnTo>
                    <a:pt x="24" y="1733"/>
                  </a:lnTo>
                  <a:lnTo>
                    <a:pt x="719" y="2427"/>
                  </a:lnTo>
                  <a:lnTo>
                    <a:pt x="721" y="2429"/>
                  </a:lnTo>
                  <a:lnTo>
                    <a:pt x="718" y="2427"/>
                  </a:lnTo>
                  <a:lnTo>
                    <a:pt x="733" y="2433"/>
                  </a:lnTo>
                  <a:lnTo>
                    <a:pt x="730" y="2432"/>
                  </a:lnTo>
                  <a:lnTo>
                    <a:pt x="733" y="2432"/>
                  </a:lnTo>
                  <a:lnTo>
                    <a:pt x="1716" y="2432"/>
                  </a:lnTo>
                  <a:lnTo>
                    <a:pt x="1719" y="2432"/>
                  </a:lnTo>
                  <a:lnTo>
                    <a:pt x="1717" y="2433"/>
                  </a:lnTo>
                  <a:lnTo>
                    <a:pt x="1733" y="2427"/>
                  </a:lnTo>
                  <a:lnTo>
                    <a:pt x="1731" y="2428"/>
                  </a:lnTo>
                  <a:lnTo>
                    <a:pt x="1734" y="2426"/>
                  </a:lnTo>
                  <a:lnTo>
                    <a:pt x="1733" y="2427"/>
                  </a:lnTo>
                  <a:lnTo>
                    <a:pt x="2427" y="1733"/>
                  </a:lnTo>
                  <a:lnTo>
                    <a:pt x="2426" y="1734"/>
                  </a:lnTo>
                  <a:lnTo>
                    <a:pt x="2428" y="1731"/>
                  </a:lnTo>
                  <a:lnTo>
                    <a:pt x="2427" y="1733"/>
                  </a:lnTo>
                  <a:lnTo>
                    <a:pt x="2433" y="1717"/>
                  </a:lnTo>
                  <a:lnTo>
                    <a:pt x="2432" y="1719"/>
                  </a:lnTo>
                  <a:lnTo>
                    <a:pt x="2432" y="1716"/>
                  </a:lnTo>
                  <a:lnTo>
                    <a:pt x="2432" y="733"/>
                  </a:lnTo>
                  <a:lnTo>
                    <a:pt x="2432" y="730"/>
                  </a:lnTo>
                  <a:lnTo>
                    <a:pt x="2433" y="733"/>
                  </a:lnTo>
                  <a:lnTo>
                    <a:pt x="2427" y="718"/>
                  </a:lnTo>
                  <a:lnTo>
                    <a:pt x="2429" y="721"/>
                  </a:lnTo>
                  <a:lnTo>
                    <a:pt x="2427" y="719"/>
                  </a:lnTo>
                  <a:lnTo>
                    <a:pt x="1733" y="24"/>
                  </a:lnTo>
                  <a:lnTo>
                    <a:pt x="1731" y="22"/>
                  </a:lnTo>
                  <a:lnTo>
                    <a:pt x="1733" y="24"/>
                  </a:lnTo>
                  <a:lnTo>
                    <a:pt x="1717" y="17"/>
                  </a:lnTo>
                  <a:lnTo>
                    <a:pt x="1719" y="17"/>
                  </a:lnTo>
                  <a:lnTo>
                    <a:pt x="1715" y="16"/>
                  </a:lnTo>
                  <a:lnTo>
                    <a:pt x="1716" y="16"/>
                  </a:lnTo>
                  <a:lnTo>
                    <a:pt x="733" y="16"/>
                  </a:lnTo>
                  <a:lnTo>
                    <a:pt x="736" y="16"/>
                  </a:lnTo>
                  <a:lnTo>
                    <a:pt x="734" y="17"/>
                  </a:lnTo>
                  <a:lnTo>
                    <a:pt x="719" y="24"/>
                  </a:lnTo>
                  <a:lnTo>
                    <a:pt x="721" y="22"/>
                  </a:lnTo>
                  <a:lnTo>
                    <a:pt x="719" y="24"/>
                  </a:lnTo>
                  <a:lnTo>
                    <a:pt x="24" y="719"/>
                  </a:lnTo>
                  <a:lnTo>
                    <a:pt x="22" y="721"/>
                  </a:lnTo>
                  <a:lnTo>
                    <a:pt x="24" y="719"/>
                  </a:lnTo>
                  <a:lnTo>
                    <a:pt x="17" y="733"/>
                  </a:lnTo>
                  <a:lnTo>
                    <a:pt x="16" y="736"/>
                  </a:lnTo>
                  <a:lnTo>
                    <a:pt x="16" y="733"/>
                  </a:lnTo>
                  <a:lnTo>
                    <a:pt x="16" y="1716"/>
                  </a:lnTo>
                  <a:close/>
                  <a:moveTo>
                    <a:pt x="32" y="1716"/>
                  </a:moveTo>
                  <a:cubicBezTo>
                    <a:pt x="32" y="1721"/>
                    <a:pt x="29" y="1724"/>
                    <a:pt x="24" y="1724"/>
                  </a:cubicBezTo>
                  <a:cubicBezTo>
                    <a:pt x="20" y="1724"/>
                    <a:pt x="16" y="1721"/>
                    <a:pt x="16" y="1716"/>
                  </a:cubicBezTo>
                  <a:lnTo>
                    <a:pt x="16" y="1713"/>
                  </a:lnTo>
                  <a:cubicBezTo>
                    <a:pt x="16" y="1710"/>
                    <a:pt x="19" y="1706"/>
                    <a:pt x="23" y="1706"/>
                  </a:cubicBezTo>
                  <a:cubicBezTo>
                    <a:pt x="27" y="1705"/>
                    <a:pt x="30" y="1707"/>
                    <a:pt x="32" y="1710"/>
                  </a:cubicBezTo>
                  <a:lnTo>
                    <a:pt x="39" y="1726"/>
                  </a:lnTo>
                  <a:cubicBezTo>
                    <a:pt x="40" y="1730"/>
                    <a:pt x="39" y="1734"/>
                    <a:pt x="36" y="1736"/>
                  </a:cubicBezTo>
                  <a:cubicBezTo>
                    <a:pt x="33" y="1738"/>
                    <a:pt x="29" y="1738"/>
                    <a:pt x="26" y="1735"/>
                  </a:cubicBezTo>
                  <a:lnTo>
                    <a:pt x="24" y="1733"/>
                  </a:lnTo>
                  <a:cubicBezTo>
                    <a:pt x="21" y="1730"/>
                    <a:pt x="21" y="1725"/>
                    <a:pt x="24" y="1722"/>
                  </a:cubicBezTo>
                  <a:cubicBezTo>
                    <a:pt x="27" y="1719"/>
                    <a:pt x="32" y="1719"/>
                    <a:pt x="35" y="1722"/>
                  </a:cubicBezTo>
                  <a:lnTo>
                    <a:pt x="730" y="2416"/>
                  </a:lnTo>
                  <a:cubicBezTo>
                    <a:pt x="733" y="2419"/>
                    <a:pt x="733" y="2423"/>
                    <a:pt x="731" y="2427"/>
                  </a:cubicBezTo>
                  <a:cubicBezTo>
                    <a:pt x="728" y="2430"/>
                    <a:pt x="723" y="2430"/>
                    <a:pt x="720" y="2428"/>
                  </a:cubicBezTo>
                  <a:lnTo>
                    <a:pt x="717" y="2426"/>
                  </a:lnTo>
                  <a:cubicBezTo>
                    <a:pt x="714" y="2424"/>
                    <a:pt x="712" y="2419"/>
                    <a:pt x="714" y="2416"/>
                  </a:cubicBezTo>
                  <a:cubicBezTo>
                    <a:pt x="716" y="2412"/>
                    <a:pt x="721" y="2411"/>
                    <a:pt x="724" y="2412"/>
                  </a:cubicBezTo>
                  <a:lnTo>
                    <a:pt x="739" y="2418"/>
                  </a:lnTo>
                  <a:cubicBezTo>
                    <a:pt x="743" y="2420"/>
                    <a:pt x="745" y="2424"/>
                    <a:pt x="744" y="2428"/>
                  </a:cubicBezTo>
                  <a:cubicBezTo>
                    <a:pt x="742" y="2432"/>
                    <a:pt x="738" y="2434"/>
                    <a:pt x="734" y="2433"/>
                  </a:cubicBezTo>
                  <a:lnTo>
                    <a:pt x="731" y="2432"/>
                  </a:lnTo>
                  <a:cubicBezTo>
                    <a:pt x="727" y="2431"/>
                    <a:pt x="725" y="2427"/>
                    <a:pt x="726" y="2423"/>
                  </a:cubicBezTo>
                  <a:cubicBezTo>
                    <a:pt x="726" y="2419"/>
                    <a:pt x="730" y="2416"/>
                    <a:pt x="733" y="2416"/>
                  </a:cubicBezTo>
                  <a:lnTo>
                    <a:pt x="1716" y="2416"/>
                  </a:lnTo>
                  <a:cubicBezTo>
                    <a:pt x="1720" y="2416"/>
                    <a:pt x="1723" y="2419"/>
                    <a:pt x="1724" y="2423"/>
                  </a:cubicBezTo>
                  <a:cubicBezTo>
                    <a:pt x="1725" y="2426"/>
                    <a:pt x="1723" y="2430"/>
                    <a:pt x="1720" y="2432"/>
                  </a:cubicBezTo>
                  <a:lnTo>
                    <a:pt x="1718" y="2433"/>
                  </a:lnTo>
                  <a:lnTo>
                    <a:pt x="1712" y="2418"/>
                  </a:lnTo>
                  <a:lnTo>
                    <a:pt x="1728" y="2412"/>
                  </a:lnTo>
                  <a:cubicBezTo>
                    <a:pt x="1731" y="2411"/>
                    <a:pt x="1736" y="2412"/>
                    <a:pt x="1738" y="2416"/>
                  </a:cubicBezTo>
                  <a:cubicBezTo>
                    <a:pt x="1739" y="2419"/>
                    <a:pt x="1738" y="2424"/>
                    <a:pt x="1735" y="2426"/>
                  </a:cubicBezTo>
                  <a:lnTo>
                    <a:pt x="1732" y="2428"/>
                  </a:lnTo>
                  <a:cubicBezTo>
                    <a:pt x="1728" y="2430"/>
                    <a:pt x="1724" y="2430"/>
                    <a:pt x="1721" y="2427"/>
                  </a:cubicBezTo>
                  <a:cubicBezTo>
                    <a:pt x="1719" y="2423"/>
                    <a:pt x="1719" y="2419"/>
                    <a:pt x="1722" y="2416"/>
                  </a:cubicBezTo>
                  <a:lnTo>
                    <a:pt x="2416" y="1722"/>
                  </a:lnTo>
                  <a:cubicBezTo>
                    <a:pt x="2419" y="1719"/>
                    <a:pt x="2423" y="1719"/>
                    <a:pt x="2427" y="1721"/>
                  </a:cubicBezTo>
                  <a:cubicBezTo>
                    <a:pt x="2430" y="1724"/>
                    <a:pt x="2430" y="1728"/>
                    <a:pt x="2428" y="1732"/>
                  </a:cubicBezTo>
                  <a:lnTo>
                    <a:pt x="2426" y="1735"/>
                  </a:lnTo>
                  <a:cubicBezTo>
                    <a:pt x="2424" y="1738"/>
                    <a:pt x="2419" y="1739"/>
                    <a:pt x="2416" y="1738"/>
                  </a:cubicBezTo>
                  <a:cubicBezTo>
                    <a:pt x="2412" y="1736"/>
                    <a:pt x="2411" y="1731"/>
                    <a:pt x="2412" y="1728"/>
                  </a:cubicBezTo>
                  <a:lnTo>
                    <a:pt x="2418" y="1712"/>
                  </a:lnTo>
                  <a:lnTo>
                    <a:pt x="2433" y="1718"/>
                  </a:lnTo>
                  <a:lnTo>
                    <a:pt x="2432" y="1720"/>
                  </a:lnTo>
                  <a:cubicBezTo>
                    <a:pt x="2430" y="1723"/>
                    <a:pt x="2426" y="1725"/>
                    <a:pt x="2423" y="1724"/>
                  </a:cubicBezTo>
                  <a:cubicBezTo>
                    <a:pt x="2419" y="1723"/>
                    <a:pt x="2416" y="1720"/>
                    <a:pt x="2416" y="1716"/>
                  </a:cubicBezTo>
                  <a:lnTo>
                    <a:pt x="2416" y="733"/>
                  </a:lnTo>
                  <a:cubicBezTo>
                    <a:pt x="2416" y="730"/>
                    <a:pt x="2419" y="726"/>
                    <a:pt x="2423" y="726"/>
                  </a:cubicBezTo>
                  <a:cubicBezTo>
                    <a:pt x="2427" y="725"/>
                    <a:pt x="2431" y="727"/>
                    <a:pt x="2432" y="731"/>
                  </a:cubicBezTo>
                  <a:lnTo>
                    <a:pt x="2433" y="734"/>
                  </a:lnTo>
                  <a:cubicBezTo>
                    <a:pt x="2434" y="738"/>
                    <a:pt x="2432" y="742"/>
                    <a:pt x="2428" y="744"/>
                  </a:cubicBezTo>
                  <a:cubicBezTo>
                    <a:pt x="2424" y="745"/>
                    <a:pt x="2420" y="743"/>
                    <a:pt x="2418" y="739"/>
                  </a:cubicBezTo>
                  <a:lnTo>
                    <a:pt x="2412" y="724"/>
                  </a:lnTo>
                  <a:cubicBezTo>
                    <a:pt x="2411" y="721"/>
                    <a:pt x="2412" y="716"/>
                    <a:pt x="2416" y="714"/>
                  </a:cubicBezTo>
                  <a:cubicBezTo>
                    <a:pt x="2419" y="712"/>
                    <a:pt x="2424" y="714"/>
                    <a:pt x="2426" y="717"/>
                  </a:cubicBezTo>
                  <a:lnTo>
                    <a:pt x="2428" y="720"/>
                  </a:lnTo>
                  <a:cubicBezTo>
                    <a:pt x="2430" y="723"/>
                    <a:pt x="2430" y="728"/>
                    <a:pt x="2427" y="731"/>
                  </a:cubicBezTo>
                  <a:cubicBezTo>
                    <a:pt x="2423" y="733"/>
                    <a:pt x="2419" y="733"/>
                    <a:pt x="2416" y="730"/>
                  </a:cubicBezTo>
                  <a:lnTo>
                    <a:pt x="1722" y="35"/>
                  </a:lnTo>
                  <a:cubicBezTo>
                    <a:pt x="1719" y="32"/>
                    <a:pt x="1719" y="27"/>
                    <a:pt x="1722" y="24"/>
                  </a:cubicBezTo>
                  <a:cubicBezTo>
                    <a:pt x="1725" y="21"/>
                    <a:pt x="1730" y="21"/>
                    <a:pt x="1733" y="24"/>
                  </a:cubicBezTo>
                  <a:lnTo>
                    <a:pt x="1735" y="26"/>
                  </a:lnTo>
                  <a:cubicBezTo>
                    <a:pt x="1738" y="29"/>
                    <a:pt x="1738" y="33"/>
                    <a:pt x="1736" y="36"/>
                  </a:cubicBezTo>
                  <a:cubicBezTo>
                    <a:pt x="1734" y="39"/>
                    <a:pt x="1730" y="40"/>
                    <a:pt x="1726" y="39"/>
                  </a:cubicBezTo>
                  <a:lnTo>
                    <a:pt x="1710" y="32"/>
                  </a:lnTo>
                  <a:cubicBezTo>
                    <a:pt x="1707" y="30"/>
                    <a:pt x="1705" y="27"/>
                    <a:pt x="1706" y="23"/>
                  </a:cubicBezTo>
                  <a:cubicBezTo>
                    <a:pt x="1706" y="19"/>
                    <a:pt x="1710" y="16"/>
                    <a:pt x="1713" y="16"/>
                  </a:cubicBezTo>
                  <a:lnTo>
                    <a:pt x="1716" y="16"/>
                  </a:lnTo>
                  <a:lnTo>
                    <a:pt x="1727" y="16"/>
                  </a:lnTo>
                  <a:lnTo>
                    <a:pt x="1727" y="32"/>
                  </a:lnTo>
                  <a:lnTo>
                    <a:pt x="733" y="32"/>
                  </a:lnTo>
                  <a:cubicBezTo>
                    <a:pt x="723" y="32"/>
                    <a:pt x="723" y="16"/>
                    <a:pt x="733" y="16"/>
                  </a:cubicBezTo>
                  <a:lnTo>
                    <a:pt x="737" y="16"/>
                  </a:lnTo>
                  <a:cubicBezTo>
                    <a:pt x="741" y="16"/>
                    <a:pt x="744" y="19"/>
                    <a:pt x="745" y="23"/>
                  </a:cubicBezTo>
                  <a:cubicBezTo>
                    <a:pt x="746" y="26"/>
                    <a:pt x="744" y="30"/>
                    <a:pt x="741" y="32"/>
                  </a:cubicBezTo>
                  <a:lnTo>
                    <a:pt x="726" y="39"/>
                  </a:lnTo>
                  <a:cubicBezTo>
                    <a:pt x="722" y="40"/>
                    <a:pt x="718" y="39"/>
                    <a:pt x="716" y="36"/>
                  </a:cubicBezTo>
                  <a:cubicBezTo>
                    <a:pt x="714" y="33"/>
                    <a:pt x="714" y="29"/>
                    <a:pt x="717" y="26"/>
                  </a:cubicBezTo>
                  <a:lnTo>
                    <a:pt x="719" y="24"/>
                  </a:lnTo>
                  <a:cubicBezTo>
                    <a:pt x="722" y="21"/>
                    <a:pt x="727" y="21"/>
                    <a:pt x="730" y="24"/>
                  </a:cubicBezTo>
                  <a:cubicBezTo>
                    <a:pt x="733" y="27"/>
                    <a:pt x="733" y="32"/>
                    <a:pt x="730" y="35"/>
                  </a:cubicBezTo>
                  <a:lnTo>
                    <a:pt x="35" y="730"/>
                  </a:lnTo>
                  <a:lnTo>
                    <a:pt x="24" y="719"/>
                  </a:lnTo>
                  <a:lnTo>
                    <a:pt x="26" y="717"/>
                  </a:lnTo>
                  <a:cubicBezTo>
                    <a:pt x="29" y="714"/>
                    <a:pt x="33" y="714"/>
                    <a:pt x="36" y="716"/>
                  </a:cubicBezTo>
                  <a:cubicBezTo>
                    <a:pt x="39" y="718"/>
                    <a:pt x="40" y="722"/>
                    <a:pt x="39" y="726"/>
                  </a:cubicBezTo>
                  <a:lnTo>
                    <a:pt x="32" y="741"/>
                  </a:lnTo>
                  <a:cubicBezTo>
                    <a:pt x="30" y="744"/>
                    <a:pt x="26" y="746"/>
                    <a:pt x="23" y="745"/>
                  </a:cubicBezTo>
                  <a:cubicBezTo>
                    <a:pt x="19" y="744"/>
                    <a:pt x="16" y="741"/>
                    <a:pt x="16" y="737"/>
                  </a:cubicBezTo>
                  <a:lnTo>
                    <a:pt x="16" y="733"/>
                  </a:lnTo>
                  <a:cubicBezTo>
                    <a:pt x="16" y="723"/>
                    <a:pt x="32" y="723"/>
                    <a:pt x="32" y="733"/>
                  </a:cubicBezTo>
                  <a:lnTo>
                    <a:pt x="32" y="1716"/>
                  </a:lnTo>
                  <a:close/>
                  <a:moveTo>
                    <a:pt x="16" y="733"/>
                  </a:moveTo>
                  <a:lnTo>
                    <a:pt x="32" y="733"/>
                  </a:lnTo>
                  <a:lnTo>
                    <a:pt x="32" y="737"/>
                  </a:lnTo>
                  <a:lnTo>
                    <a:pt x="17" y="734"/>
                  </a:lnTo>
                  <a:lnTo>
                    <a:pt x="24" y="719"/>
                  </a:lnTo>
                  <a:lnTo>
                    <a:pt x="37" y="728"/>
                  </a:lnTo>
                  <a:lnTo>
                    <a:pt x="35" y="730"/>
                  </a:lnTo>
                  <a:cubicBezTo>
                    <a:pt x="32" y="733"/>
                    <a:pt x="27" y="733"/>
                    <a:pt x="24" y="730"/>
                  </a:cubicBezTo>
                  <a:cubicBezTo>
                    <a:pt x="21" y="727"/>
                    <a:pt x="21" y="722"/>
                    <a:pt x="24" y="719"/>
                  </a:cubicBezTo>
                  <a:lnTo>
                    <a:pt x="719" y="24"/>
                  </a:lnTo>
                  <a:lnTo>
                    <a:pt x="730" y="35"/>
                  </a:lnTo>
                  <a:lnTo>
                    <a:pt x="728" y="37"/>
                  </a:lnTo>
                  <a:lnTo>
                    <a:pt x="719" y="24"/>
                  </a:lnTo>
                  <a:lnTo>
                    <a:pt x="734" y="17"/>
                  </a:lnTo>
                  <a:lnTo>
                    <a:pt x="737" y="32"/>
                  </a:lnTo>
                  <a:lnTo>
                    <a:pt x="733" y="32"/>
                  </a:lnTo>
                  <a:lnTo>
                    <a:pt x="733" y="16"/>
                  </a:lnTo>
                  <a:lnTo>
                    <a:pt x="1716" y="16"/>
                  </a:lnTo>
                  <a:lnTo>
                    <a:pt x="1716" y="32"/>
                  </a:lnTo>
                  <a:lnTo>
                    <a:pt x="1713" y="32"/>
                  </a:lnTo>
                  <a:lnTo>
                    <a:pt x="1717" y="17"/>
                  </a:lnTo>
                  <a:lnTo>
                    <a:pt x="1733" y="24"/>
                  </a:lnTo>
                  <a:lnTo>
                    <a:pt x="1724" y="37"/>
                  </a:lnTo>
                  <a:lnTo>
                    <a:pt x="1722" y="35"/>
                  </a:lnTo>
                  <a:lnTo>
                    <a:pt x="1733" y="24"/>
                  </a:lnTo>
                  <a:lnTo>
                    <a:pt x="2427" y="719"/>
                  </a:lnTo>
                  <a:lnTo>
                    <a:pt x="2415" y="729"/>
                  </a:lnTo>
                  <a:lnTo>
                    <a:pt x="2413" y="726"/>
                  </a:lnTo>
                  <a:lnTo>
                    <a:pt x="2427" y="718"/>
                  </a:lnTo>
                  <a:lnTo>
                    <a:pt x="2433" y="733"/>
                  </a:lnTo>
                  <a:lnTo>
                    <a:pt x="2418" y="739"/>
                  </a:lnTo>
                  <a:lnTo>
                    <a:pt x="2417" y="736"/>
                  </a:lnTo>
                  <a:lnTo>
                    <a:pt x="2432" y="733"/>
                  </a:lnTo>
                  <a:lnTo>
                    <a:pt x="2432" y="1716"/>
                  </a:lnTo>
                  <a:lnTo>
                    <a:pt x="2417" y="1713"/>
                  </a:lnTo>
                  <a:lnTo>
                    <a:pt x="2418" y="1711"/>
                  </a:lnTo>
                  <a:cubicBezTo>
                    <a:pt x="2420" y="1707"/>
                    <a:pt x="2425" y="1705"/>
                    <a:pt x="2429" y="1707"/>
                  </a:cubicBezTo>
                  <a:cubicBezTo>
                    <a:pt x="2433" y="1709"/>
                    <a:pt x="2434" y="1713"/>
                    <a:pt x="2433" y="1717"/>
                  </a:cubicBezTo>
                  <a:lnTo>
                    <a:pt x="2427" y="1733"/>
                  </a:lnTo>
                  <a:lnTo>
                    <a:pt x="2413" y="1726"/>
                  </a:lnTo>
                  <a:lnTo>
                    <a:pt x="2415" y="1723"/>
                  </a:lnTo>
                  <a:lnTo>
                    <a:pt x="2427" y="1733"/>
                  </a:lnTo>
                  <a:lnTo>
                    <a:pt x="1733" y="2427"/>
                  </a:lnTo>
                  <a:lnTo>
                    <a:pt x="1723" y="2415"/>
                  </a:lnTo>
                  <a:lnTo>
                    <a:pt x="1726" y="2413"/>
                  </a:lnTo>
                  <a:lnTo>
                    <a:pt x="1733" y="2427"/>
                  </a:lnTo>
                  <a:lnTo>
                    <a:pt x="1717" y="2433"/>
                  </a:lnTo>
                  <a:cubicBezTo>
                    <a:pt x="1713" y="2434"/>
                    <a:pt x="1709" y="2433"/>
                    <a:pt x="1707" y="2429"/>
                  </a:cubicBezTo>
                  <a:cubicBezTo>
                    <a:pt x="1705" y="2425"/>
                    <a:pt x="1707" y="2420"/>
                    <a:pt x="1711" y="2418"/>
                  </a:cubicBezTo>
                  <a:lnTo>
                    <a:pt x="1713" y="2417"/>
                  </a:lnTo>
                  <a:lnTo>
                    <a:pt x="1716" y="2432"/>
                  </a:lnTo>
                  <a:lnTo>
                    <a:pt x="733" y="2432"/>
                  </a:lnTo>
                  <a:lnTo>
                    <a:pt x="736" y="2417"/>
                  </a:lnTo>
                  <a:lnTo>
                    <a:pt x="739" y="2418"/>
                  </a:lnTo>
                  <a:lnTo>
                    <a:pt x="733" y="2433"/>
                  </a:lnTo>
                  <a:lnTo>
                    <a:pt x="718" y="2427"/>
                  </a:lnTo>
                  <a:lnTo>
                    <a:pt x="726" y="2413"/>
                  </a:lnTo>
                  <a:lnTo>
                    <a:pt x="729" y="2415"/>
                  </a:lnTo>
                  <a:lnTo>
                    <a:pt x="719" y="2427"/>
                  </a:lnTo>
                  <a:lnTo>
                    <a:pt x="24" y="1733"/>
                  </a:lnTo>
                  <a:lnTo>
                    <a:pt x="35" y="1722"/>
                  </a:lnTo>
                  <a:lnTo>
                    <a:pt x="37" y="1724"/>
                  </a:lnTo>
                  <a:lnTo>
                    <a:pt x="24" y="1733"/>
                  </a:lnTo>
                  <a:lnTo>
                    <a:pt x="17" y="1717"/>
                  </a:lnTo>
                  <a:lnTo>
                    <a:pt x="32" y="1713"/>
                  </a:lnTo>
                  <a:lnTo>
                    <a:pt x="32" y="1716"/>
                  </a:lnTo>
                  <a:lnTo>
                    <a:pt x="16" y="1716"/>
                  </a:lnTo>
                  <a:lnTo>
                    <a:pt x="16" y="733"/>
                  </a:lnTo>
                  <a:close/>
                  <a:moveTo>
                    <a:pt x="77" y="1716"/>
                  </a:moveTo>
                  <a:cubicBezTo>
                    <a:pt x="77" y="1718"/>
                    <a:pt x="77" y="1720"/>
                    <a:pt x="76" y="1721"/>
                  </a:cubicBezTo>
                  <a:lnTo>
                    <a:pt x="70" y="1729"/>
                  </a:lnTo>
                  <a:cubicBezTo>
                    <a:pt x="68" y="1732"/>
                    <a:pt x="64" y="1733"/>
                    <a:pt x="60" y="1732"/>
                  </a:cubicBezTo>
                  <a:lnTo>
                    <a:pt x="51" y="1728"/>
                  </a:lnTo>
                  <a:cubicBezTo>
                    <a:pt x="49" y="1727"/>
                    <a:pt x="48" y="1726"/>
                    <a:pt x="47" y="1724"/>
                  </a:cubicBezTo>
                  <a:lnTo>
                    <a:pt x="40" y="1709"/>
                  </a:lnTo>
                  <a:cubicBezTo>
                    <a:pt x="39" y="1707"/>
                    <a:pt x="39" y="1705"/>
                    <a:pt x="40" y="1703"/>
                  </a:cubicBezTo>
                  <a:lnTo>
                    <a:pt x="43" y="1693"/>
                  </a:lnTo>
                  <a:cubicBezTo>
                    <a:pt x="44" y="1689"/>
                    <a:pt x="47" y="1687"/>
                    <a:pt x="51" y="1687"/>
                  </a:cubicBezTo>
                  <a:lnTo>
                    <a:pt x="61" y="1688"/>
                  </a:lnTo>
                  <a:cubicBezTo>
                    <a:pt x="63" y="1689"/>
                    <a:pt x="65" y="1689"/>
                    <a:pt x="66" y="1691"/>
                  </a:cubicBezTo>
                  <a:lnTo>
                    <a:pt x="761" y="2384"/>
                  </a:lnTo>
                  <a:cubicBezTo>
                    <a:pt x="762" y="2385"/>
                    <a:pt x="763" y="2387"/>
                    <a:pt x="763" y="2389"/>
                  </a:cubicBezTo>
                  <a:lnTo>
                    <a:pt x="764" y="2399"/>
                  </a:lnTo>
                  <a:cubicBezTo>
                    <a:pt x="765" y="2402"/>
                    <a:pt x="763" y="2406"/>
                    <a:pt x="759" y="2407"/>
                  </a:cubicBezTo>
                  <a:lnTo>
                    <a:pt x="750" y="2410"/>
                  </a:lnTo>
                  <a:cubicBezTo>
                    <a:pt x="748" y="2411"/>
                    <a:pt x="746" y="2411"/>
                    <a:pt x="745" y="2410"/>
                  </a:cubicBezTo>
                  <a:lnTo>
                    <a:pt x="729" y="2404"/>
                  </a:lnTo>
                  <a:cubicBezTo>
                    <a:pt x="727" y="2403"/>
                    <a:pt x="725" y="2402"/>
                    <a:pt x="724" y="2400"/>
                  </a:cubicBezTo>
                  <a:lnTo>
                    <a:pt x="719" y="2391"/>
                  </a:lnTo>
                  <a:cubicBezTo>
                    <a:pt x="718" y="2388"/>
                    <a:pt x="718" y="2384"/>
                    <a:pt x="721" y="2382"/>
                  </a:cubicBezTo>
                  <a:lnTo>
                    <a:pt x="728" y="2375"/>
                  </a:lnTo>
                  <a:cubicBezTo>
                    <a:pt x="729" y="2373"/>
                    <a:pt x="731" y="2372"/>
                    <a:pt x="733" y="2372"/>
                  </a:cubicBezTo>
                  <a:lnTo>
                    <a:pt x="1716" y="2372"/>
                  </a:lnTo>
                  <a:cubicBezTo>
                    <a:pt x="1718" y="2372"/>
                    <a:pt x="1720" y="2373"/>
                    <a:pt x="1722" y="2374"/>
                  </a:cubicBezTo>
                  <a:lnTo>
                    <a:pt x="1730" y="2381"/>
                  </a:lnTo>
                  <a:cubicBezTo>
                    <a:pt x="1733" y="2384"/>
                    <a:pt x="1733" y="2388"/>
                    <a:pt x="1731" y="2391"/>
                  </a:cubicBezTo>
                  <a:lnTo>
                    <a:pt x="1726" y="2400"/>
                  </a:lnTo>
                  <a:cubicBezTo>
                    <a:pt x="1726" y="2402"/>
                    <a:pt x="1724" y="2403"/>
                    <a:pt x="1722" y="2404"/>
                  </a:cubicBezTo>
                  <a:lnTo>
                    <a:pt x="1707" y="2410"/>
                  </a:lnTo>
                  <a:cubicBezTo>
                    <a:pt x="1706" y="2411"/>
                    <a:pt x="1704" y="2411"/>
                    <a:pt x="1702" y="2410"/>
                  </a:cubicBezTo>
                  <a:lnTo>
                    <a:pt x="1693" y="2407"/>
                  </a:lnTo>
                  <a:cubicBezTo>
                    <a:pt x="1689" y="2406"/>
                    <a:pt x="1687" y="2402"/>
                    <a:pt x="1687" y="2399"/>
                  </a:cubicBezTo>
                  <a:lnTo>
                    <a:pt x="1688" y="2389"/>
                  </a:lnTo>
                  <a:cubicBezTo>
                    <a:pt x="1689" y="2387"/>
                    <a:pt x="1689" y="2385"/>
                    <a:pt x="1691" y="2384"/>
                  </a:cubicBezTo>
                  <a:lnTo>
                    <a:pt x="2384" y="1691"/>
                  </a:lnTo>
                  <a:cubicBezTo>
                    <a:pt x="2385" y="1689"/>
                    <a:pt x="2387" y="1689"/>
                    <a:pt x="2389" y="1688"/>
                  </a:cubicBezTo>
                  <a:lnTo>
                    <a:pt x="2399" y="1687"/>
                  </a:lnTo>
                  <a:cubicBezTo>
                    <a:pt x="2402" y="1687"/>
                    <a:pt x="2406" y="1689"/>
                    <a:pt x="2407" y="1693"/>
                  </a:cubicBezTo>
                  <a:lnTo>
                    <a:pt x="2410" y="1702"/>
                  </a:lnTo>
                  <a:cubicBezTo>
                    <a:pt x="2411" y="1704"/>
                    <a:pt x="2411" y="1706"/>
                    <a:pt x="2410" y="1707"/>
                  </a:cubicBezTo>
                  <a:lnTo>
                    <a:pt x="2404" y="1722"/>
                  </a:lnTo>
                  <a:cubicBezTo>
                    <a:pt x="2403" y="1724"/>
                    <a:pt x="2402" y="1726"/>
                    <a:pt x="2400" y="1726"/>
                  </a:cubicBezTo>
                  <a:lnTo>
                    <a:pt x="2391" y="1731"/>
                  </a:lnTo>
                  <a:cubicBezTo>
                    <a:pt x="2388" y="1733"/>
                    <a:pt x="2384" y="1733"/>
                    <a:pt x="2381" y="1730"/>
                  </a:cubicBezTo>
                  <a:lnTo>
                    <a:pt x="2374" y="1722"/>
                  </a:lnTo>
                  <a:cubicBezTo>
                    <a:pt x="2373" y="1720"/>
                    <a:pt x="2372" y="1718"/>
                    <a:pt x="2372" y="1716"/>
                  </a:cubicBezTo>
                  <a:lnTo>
                    <a:pt x="2372" y="733"/>
                  </a:lnTo>
                  <a:cubicBezTo>
                    <a:pt x="2372" y="731"/>
                    <a:pt x="2373" y="729"/>
                    <a:pt x="2375" y="728"/>
                  </a:cubicBezTo>
                  <a:lnTo>
                    <a:pt x="2382" y="721"/>
                  </a:lnTo>
                  <a:cubicBezTo>
                    <a:pt x="2384" y="718"/>
                    <a:pt x="2388" y="718"/>
                    <a:pt x="2391" y="719"/>
                  </a:cubicBezTo>
                  <a:lnTo>
                    <a:pt x="2400" y="724"/>
                  </a:lnTo>
                  <a:cubicBezTo>
                    <a:pt x="2402" y="725"/>
                    <a:pt x="2403" y="727"/>
                    <a:pt x="2404" y="729"/>
                  </a:cubicBezTo>
                  <a:lnTo>
                    <a:pt x="2410" y="745"/>
                  </a:lnTo>
                  <a:cubicBezTo>
                    <a:pt x="2411" y="746"/>
                    <a:pt x="2411" y="748"/>
                    <a:pt x="2410" y="750"/>
                  </a:cubicBezTo>
                  <a:lnTo>
                    <a:pt x="2407" y="759"/>
                  </a:lnTo>
                  <a:cubicBezTo>
                    <a:pt x="2406" y="763"/>
                    <a:pt x="2402" y="765"/>
                    <a:pt x="2399" y="764"/>
                  </a:cubicBezTo>
                  <a:lnTo>
                    <a:pt x="2389" y="763"/>
                  </a:lnTo>
                  <a:cubicBezTo>
                    <a:pt x="2387" y="763"/>
                    <a:pt x="2385" y="762"/>
                    <a:pt x="2384" y="761"/>
                  </a:cubicBezTo>
                  <a:lnTo>
                    <a:pt x="1691" y="66"/>
                  </a:lnTo>
                  <a:cubicBezTo>
                    <a:pt x="1689" y="65"/>
                    <a:pt x="1689" y="63"/>
                    <a:pt x="1688" y="61"/>
                  </a:cubicBezTo>
                  <a:lnTo>
                    <a:pt x="1687" y="51"/>
                  </a:lnTo>
                  <a:cubicBezTo>
                    <a:pt x="1687" y="47"/>
                    <a:pt x="1689" y="44"/>
                    <a:pt x="1693" y="43"/>
                  </a:cubicBezTo>
                  <a:lnTo>
                    <a:pt x="1703" y="40"/>
                  </a:lnTo>
                  <a:cubicBezTo>
                    <a:pt x="1705" y="39"/>
                    <a:pt x="1707" y="39"/>
                    <a:pt x="1709" y="40"/>
                  </a:cubicBezTo>
                  <a:lnTo>
                    <a:pt x="1724" y="47"/>
                  </a:lnTo>
                  <a:cubicBezTo>
                    <a:pt x="1726" y="48"/>
                    <a:pt x="1727" y="49"/>
                    <a:pt x="1728" y="51"/>
                  </a:cubicBezTo>
                  <a:lnTo>
                    <a:pt x="1732" y="60"/>
                  </a:lnTo>
                  <a:cubicBezTo>
                    <a:pt x="1733" y="64"/>
                    <a:pt x="1732" y="68"/>
                    <a:pt x="1729" y="70"/>
                  </a:cubicBezTo>
                  <a:lnTo>
                    <a:pt x="1721" y="76"/>
                  </a:lnTo>
                  <a:cubicBezTo>
                    <a:pt x="1720" y="77"/>
                    <a:pt x="1718" y="77"/>
                    <a:pt x="1716" y="77"/>
                  </a:cubicBezTo>
                  <a:lnTo>
                    <a:pt x="733" y="77"/>
                  </a:lnTo>
                  <a:cubicBezTo>
                    <a:pt x="732" y="77"/>
                    <a:pt x="730" y="77"/>
                    <a:pt x="728" y="76"/>
                  </a:cubicBezTo>
                  <a:lnTo>
                    <a:pt x="721" y="70"/>
                  </a:lnTo>
                  <a:cubicBezTo>
                    <a:pt x="719" y="67"/>
                    <a:pt x="718" y="63"/>
                    <a:pt x="719" y="60"/>
                  </a:cubicBezTo>
                  <a:lnTo>
                    <a:pt x="723" y="51"/>
                  </a:lnTo>
                  <a:cubicBezTo>
                    <a:pt x="724" y="49"/>
                    <a:pt x="725" y="48"/>
                    <a:pt x="727" y="47"/>
                  </a:cubicBezTo>
                  <a:lnTo>
                    <a:pt x="743" y="40"/>
                  </a:lnTo>
                  <a:cubicBezTo>
                    <a:pt x="745" y="39"/>
                    <a:pt x="747" y="39"/>
                    <a:pt x="749" y="40"/>
                  </a:cubicBezTo>
                  <a:lnTo>
                    <a:pt x="759" y="43"/>
                  </a:lnTo>
                  <a:cubicBezTo>
                    <a:pt x="762" y="44"/>
                    <a:pt x="765" y="47"/>
                    <a:pt x="764" y="51"/>
                  </a:cubicBezTo>
                  <a:lnTo>
                    <a:pt x="763" y="61"/>
                  </a:lnTo>
                  <a:cubicBezTo>
                    <a:pt x="763" y="63"/>
                    <a:pt x="762" y="65"/>
                    <a:pt x="761" y="66"/>
                  </a:cubicBezTo>
                  <a:lnTo>
                    <a:pt x="66" y="761"/>
                  </a:lnTo>
                  <a:cubicBezTo>
                    <a:pt x="65" y="762"/>
                    <a:pt x="63" y="763"/>
                    <a:pt x="61" y="763"/>
                  </a:cubicBezTo>
                  <a:lnTo>
                    <a:pt x="51" y="764"/>
                  </a:lnTo>
                  <a:cubicBezTo>
                    <a:pt x="47" y="765"/>
                    <a:pt x="44" y="762"/>
                    <a:pt x="43" y="759"/>
                  </a:cubicBezTo>
                  <a:lnTo>
                    <a:pt x="40" y="749"/>
                  </a:lnTo>
                  <a:cubicBezTo>
                    <a:pt x="39" y="747"/>
                    <a:pt x="39" y="745"/>
                    <a:pt x="40" y="743"/>
                  </a:cubicBezTo>
                  <a:lnTo>
                    <a:pt x="47" y="727"/>
                  </a:lnTo>
                  <a:cubicBezTo>
                    <a:pt x="48" y="725"/>
                    <a:pt x="49" y="724"/>
                    <a:pt x="51" y="723"/>
                  </a:cubicBezTo>
                  <a:lnTo>
                    <a:pt x="60" y="719"/>
                  </a:lnTo>
                  <a:cubicBezTo>
                    <a:pt x="63" y="718"/>
                    <a:pt x="67" y="719"/>
                    <a:pt x="70" y="721"/>
                  </a:cubicBezTo>
                  <a:lnTo>
                    <a:pt x="76" y="728"/>
                  </a:lnTo>
                  <a:cubicBezTo>
                    <a:pt x="77" y="730"/>
                    <a:pt x="77" y="732"/>
                    <a:pt x="77" y="733"/>
                  </a:cubicBezTo>
                  <a:lnTo>
                    <a:pt x="77" y="1716"/>
                  </a:lnTo>
                  <a:close/>
                  <a:moveTo>
                    <a:pt x="61" y="733"/>
                  </a:moveTo>
                  <a:lnTo>
                    <a:pt x="63" y="739"/>
                  </a:lnTo>
                  <a:lnTo>
                    <a:pt x="57" y="732"/>
                  </a:lnTo>
                  <a:lnTo>
                    <a:pt x="67" y="734"/>
                  </a:lnTo>
                  <a:lnTo>
                    <a:pt x="58" y="738"/>
                  </a:lnTo>
                  <a:lnTo>
                    <a:pt x="62" y="734"/>
                  </a:lnTo>
                  <a:lnTo>
                    <a:pt x="55" y="750"/>
                  </a:lnTo>
                  <a:lnTo>
                    <a:pt x="55" y="744"/>
                  </a:lnTo>
                  <a:lnTo>
                    <a:pt x="58" y="754"/>
                  </a:lnTo>
                  <a:lnTo>
                    <a:pt x="50" y="748"/>
                  </a:lnTo>
                  <a:lnTo>
                    <a:pt x="60" y="747"/>
                  </a:lnTo>
                  <a:lnTo>
                    <a:pt x="55" y="750"/>
                  </a:lnTo>
                  <a:lnTo>
                    <a:pt x="750" y="55"/>
                  </a:lnTo>
                  <a:lnTo>
                    <a:pt x="747" y="60"/>
                  </a:lnTo>
                  <a:lnTo>
                    <a:pt x="748" y="50"/>
                  </a:lnTo>
                  <a:lnTo>
                    <a:pt x="754" y="58"/>
                  </a:lnTo>
                  <a:lnTo>
                    <a:pt x="744" y="55"/>
                  </a:lnTo>
                  <a:lnTo>
                    <a:pt x="750" y="55"/>
                  </a:lnTo>
                  <a:lnTo>
                    <a:pt x="734" y="62"/>
                  </a:lnTo>
                  <a:lnTo>
                    <a:pt x="738" y="58"/>
                  </a:lnTo>
                  <a:lnTo>
                    <a:pt x="734" y="67"/>
                  </a:lnTo>
                  <a:lnTo>
                    <a:pt x="732" y="57"/>
                  </a:lnTo>
                  <a:lnTo>
                    <a:pt x="739" y="63"/>
                  </a:lnTo>
                  <a:lnTo>
                    <a:pt x="733" y="61"/>
                  </a:lnTo>
                  <a:lnTo>
                    <a:pt x="1716" y="61"/>
                  </a:lnTo>
                  <a:lnTo>
                    <a:pt x="1712" y="63"/>
                  </a:lnTo>
                  <a:lnTo>
                    <a:pt x="1720" y="57"/>
                  </a:lnTo>
                  <a:lnTo>
                    <a:pt x="1717" y="67"/>
                  </a:lnTo>
                  <a:lnTo>
                    <a:pt x="1713" y="58"/>
                  </a:lnTo>
                  <a:lnTo>
                    <a:pt x="1717" y="62"/>
                  </a:lnTo>
                  <a:lnTo>
                    <a:pt x="1702" y="55"/>
                  </a:lnTo>
                  <a:lnTo>
                    <a:pt x="1708" y="55"/>
                  </a:lnTo>
                  <a:lnTo>
                    <a:pt x="1698" y="58"/>
                  </a:lnTo>
                  <a:lnTo>
                    <a:pt x="1703" y="50"/>
                  </a:lnTo>
                  <a:lnTo>
                    <a:pt x="1704" y="60"/>
                  </a:lnTo>
                  <a:lnTo>
                    <a:pt x="1702" y="55"/>
                  </a:lnTo>
                  <a:lnTo>
                    <a:pt x="2395" y="750"/>
                  </a:lnTo>
                  <a:lnTo>
                    <a:pt x="2390" y="747"/>
                  </a:lnTo>
                  <a:lnTo>
                    <a:pt x="2400" y="748"/>
                  </a:lnTo>
                  <a:lnTo>
                    <a:pt x="2392" y="754"/>
                  </a:lnTo>
                  <a:lnTo>
                    <a:pt x="2395" y="745"/>
                  </a:lnTo>
                  <a:lnTo>
                    <a:pt x="2395" y="750"/>
                  </a:lnTo>
                  <a:lnTo>
                    <a:pt x="2389" y="734"/>
                  </a:lnTo>
                  <a:lnTo>
                    <a:pt x="2393" y="738"/>
                  </a:lnTo>
                  <a:lnTo>
                    <a:pt x="2384" y="733"/>
                  </a:lnTo>
                  <a:lnTo>
                    <a:pt x="2393" y="732"/>
                  </a:lnTo>
                  <a:lnTo>
                    <a:pt x="2386" y="739"/>
                  </a:lnTo>
                  <a:lnTo>
                    <a:pt x="2388" y="733"/>
                  </a:lnTo>
                  <a:lnTo>
                    <a:pt x="2388" y="1716"/>
                  </a:lnTo>
                  <a:lnTo>
                    <a:pt x="2386" y="1711"/>
                  </a:lnTo>
                  <a:lnTo>
                    <a:pt x="2393" y="1719"/>
                  </a:lnTo>
                  <a:lnTo>
                    <a:pt x="2384" y="1717"/>
                  </a:lnTo>
                  <a:lnTo>
                    <a:pt x="2393" y="1712"/>
                  </a:lnTo>
                  <a:lnTo>
                    <a:pt x="2389" y="1716"/>
                  </a:lnTo>
                  <a:lnTo>
                    <a:pt x="2395" y="1701"/>
                  </a:lnTo>
                  <a:lnTo>
                    <a:pt x="2395" y="1707"/>
                  </a:lnTo>
                  <a:lnTo>
                    <a:pt x="2392" y="1698"/>
                  </a:lnTo>
                  <a:lnTo>
                    <a:pt x="2400" y="1703"/>
                  </a:lnTo>
                  <a:lnTo>
                    <a:pt x="2390" y="1704"/>
                  </a:lnTo>
                  <a:lnTo>
                    <a:pt x="2395" y="1702"/>
                  </a:lnTo>
                  <a:lnTo>
                    <a:pt x="1702" y="2395"/>
                  </a:lnTo>
                  <a:lnTo>
                    <a:pt x="1704" y="2390"/>
                  </a:lnTo>
                  <a:lnTo>
                    <a:pt x="1703" y="2400"/>
                  </a:lnTo>
                  <a:lnTo>
                    <a:pt x="1698" y="2392"/>
                  </a:lnTo>
                  <a:lnTo>
                    <a:pt x="1707" y="2395"/>
                  </a:lnTo>
                  <a:lnTo>
                    <a:pt x="1701" y="2395"/>
                  </a:lnTo>
                  <a:lnTo>
                    <a:pt x="1716" y="2389"/>
                  </a:lnTo>
                  <a:lnTo>
                    <a:pt x="1712" y="2393"/>
                  </a:lnTo>
                  <a:lnTo>
                    <a:pt x="1717" y="2384"/>
                  </a:lnTo>
                  <a:lnTo>
                    <a:pt x="1719" y="2393"/>
                  </a:lnTo>
                  <a:lnTo>
                    <a:pt x="1711" y="2386"/>
                  </a:lnTo>
                  <a:lnTo>
                    <a:pt x="1716" y="2388"/>
                  </a:lnTo>
                  <a:lnTo>
                    <a:pt x="733" y="2388"/>
                  </a:lnTo>
                  <a:lnTo>
                    <a:pt x="739" y="2386"/>
                  </a:lnTo>
                  <a:lnTo>
                    <a:pt x="732" y="2393"/>
                  </a:lnTo>
                  <a:lnTo>
                    <a:pt x="733" y="2384"/>
                  </a:lnTo>
                  <a:lnTo>
                    <a:pt x="738" y="2393"/>
                  </a:lnTo>
                  <a:lnTo>
                    <a:pt x="734" y="2389"/>
                  </a:lnTo>
                  <a:lnTo>
                    <a:pt x="750" y="2395"/>
                  </a:lnTo>
                  <a:lnTo>
                    <a:pt x="745" y="2395"/>
                  </a:lnTo>
                  <a:lnTo>
                    <a:pt x="754" y="2392"/>
                  </a:lnTo>
                  <a:lnTo>
                    <a:pt x="748" y="2400"/>
                  </a:lnTo>
                  <a:lnTo>
                    <a:pt x="747" y="2390"/>
                  </a:lnTo>
                  <a:lnTo>
                    <a:pt x="750" y="2395"/>
                  </a:lnTo>
                  <a:lnTo>
                    <a:pt x="55" y="1702"/>
                  </a:lnTo>
                  <a:lnTo>
                    <a:pt x="60" y="1704"/>
                  </a:lnTo>
                  <a:lnTo>
                    <a:pt x="50" y="1703"/>
                  </a:lnTo>
                  <a:lnTo>
                    <a:pt x="58" y="1698"/>
                  </a:lnTo>
                  <a:lnTo>
                    <a:pt x="55" y="1708"/>
                  </a:lnTo>
                  <a:lnTo>
                    <a:pt x="55" y="1702"/>
                  </a:lnTo>
                  <a:lnTo>
                    <a:pt x="62" y="1717"/>
                  </a:lnTo>
                  <a:lnTo>
                    <a:pt x="58" y="1713"/>
                  </a:lnTo>
                  <a:lnTo>
                    <a:pt x="67" y="1717"/>
                  </a:lnTo>
                  <a:lnTo>
                    <a:pt x="57" y="1720"/>
                  </a:lnTo>
                  <a:lnTo>
                    <a:pt x="63" y="1712"/>
                  </a:lnTo>
                  <a:lnTo>
                    <a:pt x="61" y="1716"/>
                  </a:lnTo>
                  <a:lnTo>
                    <a:pt x="61" y="733"/>
                  </a:lnTo>
                  <a:close/>
                  <a:moveTo>
                    <a:pt x="45" y="733"/>
                  </a:moveTo>
                  <a:cubicBezTo>
                    <a:pt x="45" y="731"/>
                    <a:pt x="47" y="729"/>
                    <a:pt x="49" y="727"/>
                  </a:cubicBezTo>
                  <a:cubicBezTo>
                    <a:pt x="50" y="726"/>
                    <a:pt x="53" y="725"/>
                    <a:pt x="55" y="726"/>
                  </a:cubicBezTo>
                  <a:lnTo>
                    <a:pt x="71" y="730"/>
                  </a:lnTo>
                  <a:cubicBezTo>
                    <a:pt x="74" y="730"/>
                    <a:pt x="76" y="732"/>
                    <a:pt x="77" y="734"/>
                  </a:cubicBezTo>
                  <a:cubicBezTo>
                    <a:pt x="78" y="736"/>
                    <a:pt x="78" y="739"/>
                    <a:pt x="77" y="741"/>
                  </a:cubicBezTo>
                  <a:lnTo>
                    <a:pt x="70" y="757"/>
                  </a:lnTo>
                  <a:cubicBezTo>
                    <a:pt x="69" y="759"/>
                    <a:pt x="67" y="761"/>
                    <a:pt x="65" y="761"/>
                  </a:cubicBezTo>
                  <a:cubicBezTo>
                    <a:pt x="62" y="762"/>
                    <a:pt x="60" y="761"/>
                    <a:pt x="58" y="760"/>
                  </a:cubicBezTo>
                  <a:lnTo>
                    <a:pt x="45" y="751"/>
                  </a:lnTo>
                  <a:cubicBezTo>
                    <a:pt x="43" y="750"/>
                    <a:pt x="42" y="748"/>
                    <a:pt x="41" y="745"/>
                  </a:cubicBezTo>
                  <a:cubicBezTo>
                    <a:pt x="41" y="743"/>
                    <a:pt x="42" y="740"/>
                    <a:pt x="44" y="739"/>
                  </a:cubicBezTo>
                  <a:lnTo>
                    <a:pt x="739" y="44"/>
                  </a:lnTo>
                  <a:cubicBezTo>
                    <a:pt x="740" y="42"/>
                    <a:pt x="743" y="41"/>
                    <a:pt x="745" y="41"/>
                  </a:cubicBezTo>
                  <a:cubicBezTo>
                    <a:pt x="748" y="42"/>
                    <a:pt x="750" y="43"/>
                    <a:pt x="751" y="45"/>
                  </a:cubicBezTo>
                  <a:lnTo>
                    <a:pt x="760" y="58"/>
                  </a:lnTo>
                  <a:cubicBezTo>
                    <a:pt x="761" y="60"/>
                    <a:pt x="762" y="62"/>
                    <a:pt x="761" y="65"/>
                  </a:cubicBezTo>
                  <a:cubicBezTo>
                    <a:pt x="761" y="67"/>
                    <a:pt x="759" y="69"/>
                    <a:pt x="757" y="70"/>
                  </a:cubicBezTo>
                  <a:lnTo>
                    <a:pt x="741" y="77"/>
                  </a:lnTo>
                  <a:cubicBezTo>
                    <a:pt x="739" y="78"/>
                    <a:pt x="736" y="78"/>
                    <a:pt x="734" y="77"/>
                  </a:cubicBezTo>
                  <a:cubicBezTo>
                    <a:pt x="732" y="76"/>
                    <a:pt x="730" y="74"/>
                    <a:pt x="730" y="71"/>
                  </a:cubicBezTo>
                  <a:lnTo>
                    <a:pt x="726" y="55"/>
                  </a:lnTo>
                  <a:cubicBezTo>
                    <a:pt x="725" y="53"/>
                    <a:pt x="726" y="50"/>
                    <a:pt x="727" y="49"/>
                  </a:cubicBezTo>
                  <a:cubicBezTo>
                    <a:pt x="729" y="47"/>
                    <a:pt x="731" y="45"/>
                    <a:pt x="733" y="45"/>
                  </a:cubicBezTo>
                  <a:lnTo>
                    <a:pt x="1716" y="45"/>
                  </a:lnTo>
                  <a:cubicBezTo>
                    <a:pt x="1719" y="45"/>
                    <a:pt x="1721" y="47"/>
                    <a:pt x="1723" y="48"/>
                  </a:cubicBezTo>
                  <a:cubicBezTo>
                    <a:pt x="1724" y="50"/>
                    <a:pt x="1725" y="53"/>
                    <a:pt x="1724" y="55"/>
                  </a:cubicBezTo>
                  <a:lnTo>
                    <a:pt x="1721" y="71"/>
                  </a:lnTo>
                  <a:cubicBezTo>
                    <a:pt x="1721" y="73"/>
                    <a:pt x="1719" y="75"/>
                    <a:pt x="1717" y="77"/>
                  </a:cubicBezTo>
                  <a:cubicBezTo>
                    <a:pt x="1715" y="78"/>
                    <a:pt x="1712" y="78"/>
                    <a:pt x="1710" y="77"/>
                  </a:cubicBezTo>
                  <a:lnTo>
                    <a:pt x="1695" y="70"/>
                  </a:lnTo>
                  <a:cubicBezTo>
                    <a:pt x="1693" y="69"/>
                    <a:pt x="1691" y="67"/>
                    <a:pt x="1691" y="65"/>
                  </a:cubicBezTo>
                  <a:cubicBezTo>
                    <a:pt x="1690" y="62"/>
                    <a:pt x="1691" y="60"/>
                    <a:pt x="1692" y="58"/>
                  </a:cubicBezTo>
                  <a:lnTo>
                    <a:pt x="1701" y="45"/>
                  </a:lnTo>
                  <a:cubicBezTo>
                    <a:pt x="1702" y="43"/>
                    <a:pt x="1704" y="42"/>
                    <a:pt x="1707" y="41"/>
                  </a:cubicBezTo>
                  <a:cubicBezTo>
                    <a:pt x="1709" y="41"/>
                    <a:pt x="1711" y="42"/>
                    <a:pt x="1713" y="44"/>
                  </a:cubicBezTo>
                  <a:lnTo>
                    <a:pt x="2406" y="739"/>
                  </a:lnTo>
                  <a:cubicBezTo>
                    <a:pt x="2408" y="741"/>
                    <a:pt x="2409" y="743"/>
                    <a:pt x="2408" y="745"/>
                  </a:cubicBezTo>
                  <a:cubicBezTo>
                    <a:pt x="2408" y="748"/>
                    <a:pt x="2407" y="750"/>
                    <a:pt x="2405" y="751"/>
                  </a:cubicBezTo>
                  <a:lnTo>
                    <a:pt x="2392" y="759"/>
                  </a:lnTo>
                  <a:cubicBezTo>
                    <a:pt x="2390" y="761"/>
                    <a:pt x="2387" y="761"/>
                    <a:pt x="2385" y="760"/>
                  </a:cubicBezTo>
                  <a:cubicBezTo>
                    <a:pt x="2383" y="759"/>
                    <a:pt x="2381" y="758"/>
                    <a:pt x="2380" y="755"/>
                  </a:cubicBezTo>
                  <a:lnTo>
                    <a:pt x="2374" y="739"/>
                  </a:lnTo>
                  <a:cubicBezTo>
                    <a:pt x="2373" y="737"/>
                    <a:pt x="2373" y="735"/>
                    <a:pt x="2374" y="733"/>
                  </a:cubicBezTo>
                  <a:cubicBezTo>
                    <a:pt x="2376" y="731"/>
                    <a:pt x="2378" y="729"/>
                    <a:pt x="2380" y="729"/>
                  </a:cubicBezTo>
                  <a:lnTo>
                    <a:pt x="2395" y="726"/>
                  </a:lnTo>
                  <a:cubicBezTo>
                    <a:pt x="2397" y="725"/>
                    <a:pt x="2400" y="726"/>
                    <a:pt x="2402" y="727"/>
                  </a:cubicBezTo>
                  <a:cubicBezTo>
                    <a:pt x="2403" y="729"/>
                    <a:pt x="2404" y="731"/>
                    <a:pt x="2404" y="733"/>
                  </a:cubicBezTo>
                  <a:lnTo>
                    <a:pt x="2404" y="1716"/>
                  </a:lnTo>
                  <a:cubicBezTo>
                    <a:pt x="2404" y="1719"/>
                    <a:pt x="2403" y="1721"/>
                    <a:pt x="2402" y="1723"/>
                  </a:cubicBezTo>
                  <a:cubicBezTo>
                    <a:pt x="2400" y="1724"/>
                    <a:pt x="2397" y="1725"/>
                    <a:pt x="2395" y="1724"/>
                  </a:cubicBezTo>
                  <a:lnTo>
                    <a:pt x="2380" y="1721"/>
                  </a:lnTo>
                  <a:cubicBezTo>
                    <a:pt x="2378" y="1721"/>
                    <a:pt x="2376" y="1719"/>
                    <a:pt x="2374" y="1717"/>
                  </a:cubicBezTo>
                  <a:cubicBezTo>
                    <a:pt x="2373" y="1715"/>
                    <a:pt x="2373" y="1713"/>
                    <a:pt x="2374" y="1710"/>
                  </a:cubicBezTo>
                  <a:lnTo>
                    <a:pt x="2380" y="1695"/>
                  </a:lnTo>
                  <a:cubicBezTo>
                    <a:pt x="2381" y="1693"/>
                    <a:pt x="2383" y="1692"/>
                    <a:pt x="2385" y="1691"/>
                  </a:cubicBezTo>
                  <a:cubicBezTo>
                    <a:pt x="2387" y="1690"/>
                    <a:pt x="2390" y="1690"/>
                    <a:pt x="2392" y="1692"/>
                  </a:cubicBezTo>
                  <a:lnTo>
                    <a:pt x="2405" y="1701"/>
                  </a:lnTo>
                  <a:cubicBezTo>
                    <a:pt x="2407" y="1702"/>
                    <a:pt x="2408" y="1704"/>
                    <a:pt x="2408" y="1707"/>
                  </a:cubicBezTo>
                  <a:cubicBezTo>
                    <a:pt x="2409" y="1709"/>
                    <a:pt x="2408" y="1711"/>
                    <a:pt x="2406" y="1713"/>
                  </a:cubicBezTo>
                  <a:lnTo>
                    <a:pt x="1713" y="2406"/>
                  </a:lnTo>
                  <a:cubicBezTo>
                    <a:pt x="1711" y="2408"/>
                    <a:pt x="1709" y="2409"/>
                    <a:pt x="1707" y="2408"/>
                  </a:cubicBezTo>
                  <a:cubicBezTo>
                    <a:pt x="1704" y="2408"/>
                    <a:pt x="1702" y="2407"/>
                    <a:pt x="1701" y="2405"/>
                  </a:cubicBezTo>
                  <a:lnTo>
                    <a:pt x="1692" y="2392"/>
                  </a:lnTo>
                  <a:cubicBezTo>
                    <a:pt x="1690" y="2390"/>
                    <a:pt x="1690" y="2387"/>
                    <a:pt x="1691" y="2385"/>
                  </a:cubicBezTo>
                  <a:cubicBezTo>
                    <a:pt x="1692" y="2383"/>
                    <a:pt x="1693" y="2381"/>
                    <a:pt x="1695" y="2380"/>
                  </a:cubicBezTo>
                  <a:lnTo>
                    <a:pt x="1710" y="2374"/>
                  </a:lnTo>
                  <a:cubicBezTo>
                    <a:pt x="1713" y="2373"/>
                    <a:pt x="1715" y="2373"/>
                    <a:pt x="1717" y="2374"/>
                  </a:cubicBezTo>
                  <a:cubicBezTo>
                    <a:pt x="1719" y="2376"/>
                    <a:pt x="1721" y="2378"/>
                    <a:pt x="1721" y="2380"/>
                  </a:cubicBezTo>
                  <a:lnTo>
                    <a:pt x="1724" y="2395"/>
                  </a:lnTo>
                  <a:cubicBezTo>
                    <a:pt x="1725" y="2397"/>
                    <a:pt x="1724" y="2400"/>
                    <a:pt x="1723" y="2402"/>
                  </a:cubicBezTo>
                  <a:cubicBezTo>
                    <a:pt x="1721" y="2403"/>
                    <a:pt x="1719" y="2404"/>
                    <a:pt x="1716" y="2404"/>
                  </a:cubicBezTo>
                  <a:lnTo>
                    <a:pt x="733" y="2404"/>
                  </a:lnTo>
                  <a:cubicBezTo>
                    <a:pt x="731" y="2404"/>
                    <a:pt x="729" y="2403"/>
                    <a:pt x="727" y="2402"/>
                  </a:cubicBezTo>
                  <a:cubicBezTo>
                    <a:pt x="726" y="2400"/>
                    <a:pt x="725" y="2397"/>
                    <a:pt x="726" y="2395"/>
                  </a:cubicBezTo>
                  <a:lnTo>
                    <a:pt x="729" y="2380"/>
                  </a:lnTo>
                  <a:cubicBezTo>
                    <a:pt x="729" y="2378"/>
                    <a:pt x="731" y="2376"/>
                    <a:pt x="733" y="2374"/>
                  </a:cubicBezTo>
                  <a:cubicBezTo>
                    <a:pt x="735" y="2373"/>
                    <a:pt x="737" y="2373"/>
                    <a:pt x="739" y="2374"/>
                  </a:cubicBezTo>
                  <a:lnTo>
                    <a:pt x="755" y="2380"/>
                  </a:lnTo>
                  <a:cubicBezTo>
                    <a:pt x="758" y="2381"/>
                    <a:pt x="759" y="2383"/>
                    <a:pt x="760" y="2385"/>
                  </a:cubicBezTo>
                  <a:cubicBezTo>
                    <a:pt x="761" y="2387"/>
                    <a:pt x="761" y="2390"/>
                    <a:pt x="759" y="2392"/>
                  </a:cubicBezTo>
                  <a:lnTo>
                    <a:pt x="751" y="2405"/>
                  </a:lnTo>
                  <a:cubicBezTo>
                    <a:pt x="750" y="2407"/>
                    <a:pt x="748" y="2408"/>
                    <a:pt x="745" y="2408"/>
                  </a:cubicBezTo>
                  <a:cubicBezTo>
                    <a:pt x="743" y="2409"/>
                    <a:pt x="741" y="2408"/>
                    <a:pt x="739" y="2406"/>
                  </a:cubicBezTo>
                  <a:lnTo>
                    <a:pt x="44" y="1713"/>
                  </a:lnTo>
                  <a:cubicBezTo>
                    <a:pt x="42" y="1711"/>
                    <a:pt x="41" y="1709"/>
                    <a:pt x="41" y="1707"/>
                  </a:cubicBezTo>
                  <a:cubicBezTo>
                    <a:pt x="42" y="1704"/>
                    <a:pt x="43" y="1702"/>
                    <a:pt x="45" y="1701"/>
                  </a:cubicBezTo>
                  <a:lnTo>
                    <a:pt x="58" y="1692"/>
                  </a:lnTo>
                  <a:cubicBezTo>
                    <a:pt x="60" y="1691"/>
                    <a:pt x="62" y="1690"/>
                    <a:pt x="65" y="1691"/>
                  </a:cubicBezTo>
                  <a:cubicBezTo>
                    <a:pt x="67" y="1691"/>
                    <a:pt x="69" y="1693"/>
                    <a:pt x="70" y="1695"/>
                  </a:cubicBezTo>
                  <a:lnTo>
                    <a:pt x="77" y="1710"/>
                  </a:lnTo>
                  <a:cubicBezTo>
                    <a:pt x="78" y="1712"/>
                    <a:pt x="78" y="1715"/>
                    <a:pt x="77" y="1717"/>
                  </a:cubicBezTo>
                  <a:cubicBezTo>
                    <a:pt x="75" y="1719"/>
                    <a:pt x="73" y="1721"/>
                    <a:pt x="71" y="1721"/>
                  </a:cubicBezTo>
                  <a:lnTo>
                    <a:pt x="55" y="1724"/>
                  </a:lnTo>
                  <a:cubicBezTo>
                    <a:pt x="53" y="1725"/>
                    <a:pt x="50" y="1724"/>
                    <a:pt x="48" y="1723"/>
                  </a:cubicBezTo>
                  <a:cubicBezTo>
                    <a:pt x="47" y="1721"/>
                    <a:pt x="45" y="1719"/>
                    <a:pt x="45" y="1716"/>
                  </a:cubicBezTo>
                  <a:lnTo>
                    <a:pt x="45" y="733"/>
                  </a:lnTo>
                  <a:close/>
                  <a:moveTo>
                    <a:pt x="61" y="1716"/>
                  </a:moveTo>
                  <a:lnTo>
                    <a:pt x="52" y="1709"/>
                  </a:lnTo>
                  <a:lnTo>
                    <a:pt x="68" y="1706"/>
                  </a:lnTo>
                  <a:lnTo>
                    <a:pt x="62" y="1717"/>
                  </a:lnTo>
                  <a:lnTo>
                    <a:pt x="55" y="1702"/>
                  </a:lnTo>
                  <a:lnTo>
                    <a:pt x="67" y="1705"/>
                  </a:lnTo>
                  <a:lnTo>
                    <a:pt x="54" y="1714"/>
                  </a:lnTo>
                  <a:lnTo>
                    <a:pt x="55" y="1702"/>
                  </a:lnTo>
                  <a:lnTo>
                    <a:pt x="750" y="2395"/>
                  </a:lnTo>
                  <a:lnTo>
                    <a:pt x="738" y="2396"/>
                  </a:lnTo>
                  <a:lnTo>
                    <a:pt x="746" y="2383"/>
                  </a:lnTo>
                  <a:lnTo>
                    <a:pt x="750" y="2395"/>
                  </a:lnTo>
                  <a:lnTo>
                    <a:pt x="734" y="2389"/>
                  </a:lnTo>
                  <a:lnTo>
                    <a:pt x="744" y="2383"/>
                  </a:lnTo>
                  <a:lnTo>
                    <a:pt x="741" y="2398"/>
                  </a:lnTo>
                  <a:lnTo>
                    <a:pt x="733" y="2388"/>
                  </a:lnTo>
                  <a:lnTo>
                    <a:pt x="1716" y="2388"/>
                  </a:lnTo>
                  <a:lnTo>
                    <a:pt x="1709" y="2398"/>
                  </a:lnTo>
                  <a:lnTo>
                    <a:pt x="1706" y="2383"/>
                  </a:lnTo>
                  <a:lnTo>
                    <a:pt x="1716" y="2389"/>
                  </a:lnTo>
                  <a:lnTo>
                    <a:pt x="1701" y="2395"/>
                  </a:lnTo>
                  <a:lnTo>
                    <a:pt x="1705" y="2383"/>
                  </a:lnTo>
                  <a:lnTo>
                    <a:pt x="1714" y="2396"/>
                  </a:lnTo>
                  <a:lnTo>
                    <a:pt x="1702" y="2395"/>
                  </a:lnTo>
                  <a:lnTo>
                    <a:pt x="2395" y="1702"/>
                  </a:lnTo>
                  <a:lnTo>
                    <a:pt x="2396" y="1714"/>
                  </a:lnTo>
                  <a:lnTo>
                    <a:pt x="2383" y="1705"/>
                  </a:lnTo>
                  <a:lnTo>
                    <a:pt x="2395" y="1701"/>
                  </a:lnTo>
                  <a:lnTo>
                    <a:pt x="2389" y="1716"/>
                  </a:lnTo>
                  <a:lnTo>
                    <a:pt x="2383" y="1706"/>
                  </a:lnTo>
                  <a:lnTo>
                    <a:pt x="2398" y="1709"/>
                  </a:lnTo>
                  <a:lnTo>
                    <a:pt x="2388" y="1716"/>
                  </a:lnTo>
                  <a:lnTo>
                    <a:pt x="2388" y="733"/>
                  </a:lnTo>
                  <a:lnTo>
                    <a:pt x="2398" y="741"/>
                  </a:lnTo>
                  <a:lnTo>
                    <a:pt x="2383" y="744"/>
                  </a:lnTo>
                  <a:lnTo>
                    <a:pt x="2389" y="734"/>
                  </a:lnTo>
                  <a:lnTo>
                    <a:pt x="2395" y="750"/>
                  </a:lnTo>
                  <a:lnTo>
                    <a:pt x="2383" y="746"/>
                  </a:lnTo>
                  <a:lnTo>
                    <a:pt x="2396" y="738"/>
                  </a:lnTo>
                  <a:lnTo>
                    <a:pt x="2395" y="750"/>
                  </a:lnTo>
                  <a:lnTo>
                    <a:pt x="1702" y="55"/>
                  </a:lnTo>
                  <a:lnTo>
                    <a:pt x="1714" y="54"/>
                  </a:lnTo>
                  <a:lnTo>
                    <a:pt x="1705" y="67"/>
                  </a:lnTo>
                  <a:lnTo>
                    <a:pt x="1702" y="55"/>
                  </a:lnTo>
                  <a:lnTo>
                    <a:pt x="1717" y="62"/>
                  </a:lnTo>
                  <a:lnTo>
                    <a:pt x="1706" y="68"/>
                  </a:lnTo>
                  <a:lnTo>
                    <a:pt x="1709" y="52"/>
                  </a:lnTo>
                  <a:lnTo>
                    <a:pt x="1716" y="61"/>
                  </a:lnTo>
                  <a:lnTo>
                    <a:pt x="733" y="61"/>
                  </a:lnTo>
                  <a:lnTo>
                    <a:pt x="741" y="52"/>
                  </a:lnTo>
                  <a:lnTo>
                    <a:pt x="745" y="68"/>
                  </a:lnTo>
                  <a:lnTo>
                    <a:pt x="734" y="62"/>
                  </a:lnTo>
                  <a:lnTo>
                    <a:pt x="750" y="55"/>
                  </a:lnTo>
                  <a:lnTo>
                    <a:pt x="747" y="67"/>
                  </a:lnTo>
                  <a:lnTo>
                    <a:pt x="738" y="54"/>
                  </a:lnTo>
                  <a:lnTo>
                    <a:pt x="750" y="55"/>
                  </a:lnTo>
                  <a:lnTo>
                    <a:pt x="55" y="750"/>
                  </a:lnTo>
                  <a:lnTo>
                    <a:pt x="54" y="738"/>
                  </a:lnTo>
                  <a:lnTo>
                    <a:pt x="67" y="747"/>
                  </a:lnTo>
                  <a:lnTo>
                    <a:pt x="55" y="750"/>
                  </a:lnTo>
                  <a:lnTo>
                    <a:pt x="62" y="734"/>
                  </a:lnTo>
                  <a:lnTo>
                    <a:pt x="68" y="745"/>
                  </a:lnTo>
                  <a:lnTo>
                    <a:pt x="52" y="741"/>
                  </a:lnTo>
                  <a:lnTo>
                    <a:pt x="61" y="733"/>
                  </a:lnTo>
                  <a:lnTo>
                    <a:pt x="61" y="1716"/>
                  </a:lnTo>
                  <a:close/>
                </a:path>
              </a:pathLst>
            </a:custGeom>
            <a:solidFill>
              <a:srgbClr val="385D8A"/>
            </a:solidFill>
            <a:ln w="635" cap="flat">
              <a:solidFill>
                <a:srgbClr val="385D8A"/>
              </a:solidFill>
              <a:prstDash val="solid"/>
              <a:round/>
              <a:headEnd/>
              <a:tailEnd/>
            </a:ln>
          </p:spPr>
          <p:txBody>
            <a:bodyPr rot="0" vert="horz" wrap="square" lIns="91440" tIns="45720" rIns="91440" bIns="45720" anchor="t" anchorCtr="0" upright="1">
              <a:noAutofit/>
            </a:bodyPr>
            <a:lstStyle/>
            <a:p>
              <a:endParaRPr lang="en-ZA"/>
            </a:p>
          </p:txBody>
        </p:sp>
        <p:sp>
          <p:nvSpPr>
            <p:cNvPr id="17" name="Freeform 16"/>
            <p:cNvSpPr>
              <a:spLocks noEditPoints="1"/>
            </p:cNvSpPr>
            <p:nvPr/>
          </p:nvSpPr>
          <p:spPr bwMode="auto">
            <a:xfrm>
              <a:off x="261771" y="1847136"/>
              <a:ext cx="1976437" cy="1696634"/>
            </a:xfrm>
            <a:custGeom>
              <a:avLst/>
              <a:gdLst>
                <a:gd name="T0" fmla="*/ 732 w 2464"/>
                <a:gd name="T1" fmla="*/ 2 h 2448"/>
                <a:gd name="T2" fmla="*/ 2454 w 2464"/>
                <a:gd name="T3" fmla="*/ 708 h 2448"/>
                <a:gd name="T4" fmla="*/ 2457 w 2464"/>
                <a:gd name="T5" fmla="*/ 1740 h 2448"/>
                <a:gd name="T6" fmla="*/ 738 w 2464"/>
                <a:gd name="T7" fmla="*/ 2448 h 2448"/>
                <a:gd name="T8" fmla="*/ 2 w 2464"/>
                <a:gd name="T9" fmla="*/ 1724 h 2448"/>
                <a:gd name="T10" fmla="*/ 22 w 2464"/>
                <a:gd name="T11" fmla="*/ 1731 h 2448"/>
                <a:gd name="T12" fmla="*/ 1731 w 2464"/>
                <a:gd name="T13" fmla="*/ 2432 h 2448"/>
                <a:gd name="T14" fmla="*/ 2449 w 2464"/>
                <a:gd name="T15" fmla="*/ 1717 h 2448"/>
                <a:gd name="T16" fmla="*/ 1742 w 2464"/>
                <a:gd name="T17" fmla="*/ 22 h 2448"/>
                <a:gd name="T18" fmla="*/ 725 w 2464"/>
                <a:gd name="T19" fmla="*/ 22 h 2448"/>
                <a:gd name="T20" fmla="*/ 24 w 2464"/>
                <a:gd name="T21" fmla="*/ 1724 h 2448"/>
                <a:gd name="T22" fmla="*/ 35 w 2464"/>
                <a:gd name="T23" fmla="*/ 1722 h 2448"/>
                <a:gd name="T24" fmla="*/ 736 w 2464"/>
                <a:gd name="T25" fmla="*/ 2432 h 2448"/>
                <a:gd name="T26" fmla="*/ 1747 w 2464"/>
                <a:gd name="T27" fmla="*/ 2415 h 2448"/>
                <a:gd name="T28" fmla="*/ 2434 w 2464"/>
                <a:gd name="T29" fmla="*/ 1712 h 2448"/>
                <a:gd name="T30" fmla="*/ 2434 w 2464"/>
                <a:gd name="T31" fmla="*/ 739 h 2448"/>
                <a:gd name="T32" fmla="*/ 1747 w 2464"/>
                <a:gd name="T33" fmla="*/ 36 h 2448"/>
                <a:gd name="T34" fmla="*/ 742 w 2464"/>
                <a:gd name="T35" fmla="*/ 16 h 2448"/>
                <a:gd name="T36" fmla="*/ 24 w 2464"/>
                <a:gd name="T37" fmla="*/ 719 h 2448"/>
                <a:gd name="T38" fmla="*/ 16 w 2464"/>
                <a:gd name="T39" fmla="*/ 733 h 2448"/>
                <a:gd name="T40" fmla="*/ 734 w 2464"/>
                <a:gd name="T41" fmla="*/ 35 h 2448"/>
                <a:gd name="T42" fmla="*/ 1729 w 2464"/>
                <a:gd name="T43" fmla="*/ 17 h 2448"/>
                <a:gd name="T44" fmla="*/ 2449 w 2464"/>
                <a:gd name="T45" fmla="*/ 733 h 2448"/>
                <a:gd name="T46" fmla="*/ 2429 w 2464"/>
                <a:gd name="T47" fmla="*/ 1726 h 2448"/>
                <a:gd name="T48" fmla="*/ 1726 w 2464"/>
                <a:gd name="T49" fmla="*/ 2417 h 2448"/>
                <a:gd name="T50" fmla="*/ 24 w 2464"/>
                <a:gd name="T51" fmla="*/ 1733 h 2448"/>
                <a:gd name="T52" fmla="*/ 76 w 2464"/>
                <a:gd name="T53" fmla="*/ 1721 h 2448"/>
                <a:gd name="T54" fmla="*/ 67 w 2464"/>
                <a:gd name="T55" fmla="*/ 1691 h 2448"/>
                <a:gd name="T56" fmla="*/ 726 w 2464"/>
                <a:gd name="T57" fmla="*/ 2382 h 2448"/>
                <a:gd name="T58" fmla="*/ 1713 w 2464"/>
                <a:gd name="T59" fmla="*/ 2410 h 2448"/>
                <a:gd name="T60" fmla="*/ 2426 w 2464"/>
                <a:gd name="T61" fmla="*/ 1707 h 2448"/>
                <a:gd name="T62" fmla="*/ 2407 w 2464"/>
                <a:gd name="T63" fmla="*/ 719 h 2448"/>
                <a:gd name="T64" fmla="*/ 1699 w 2464"/>
                <a:gd name="T65" fmla="*/ 61 h 2448"/>
                <a:gd name="T66" fmla="*/ 1728 w 2464"/>
                <a:gd name="T67" fmla="*/ 77 h 2448"/>
                <a:gd name="T68" fmla="*/ 769 w 2464"/>
                <a:gd name="T69" fmla="*/ 51 h 2448"/>
                <a:gd name="T70" fmla="*/ 51 w 2464"/>
                <a:gd name="T71" fmla="*/ 724 h 2448"/>
                <a:gd name="T72" fmla="*/ 58 w 2464"/>
                <a:gd name="T73" fmla="*/ 738 h 2448"/>
                <a:gd name="T74" fmla="*/ 753 w 2464"/>
                <a:gd name="T75" fmla="*/ 50 h 2448"/>
                <a:gd name="T76" fmla="*/ 1728 w 2464"/>
                <a:gd name="T77" fmla="*/ 61 h 2448"/>
                <a:gd name="T78" fmla="*/ 1715 w 2464"/>
                <a:gd name="T79" fmla="*/ 60 h 2448"/>
                <a:gd name="T80" fmla="*/ 2400 w 2464"/>
                <a:gd name="T81" fmla="*/ 733 h 2448"/>
                <a:gd name="T82" fmla="*/ 2411 w 2464"/>
                <a:gd name="T83" fmla="*/ 1701 h 2448"/>
                <a:gd name="T84" fmla="*/ 1718 w 2464"/>
                <a:gd name="T85" fmla="*/ 2395 h 2448"/>
                <a:gd name="T86" fmla="*/ 737 w 2464"/>
                <a:gd name="T87" fmla="*/ 2393 h 2448"/>
                <a:gd name="T88" fmla="*/ 56 w 2464"/>
                <a:gd name="T89" fmla="*/ 1702 h 2448"/>
                <a:gd name="T90" fmla="*/ 63 w 2464"/>
                <a:gd name="T91" fmla="*/ 1712 h 2448"/>
                <a:gd name="T92" fmla="*/ 66 w 2464"/>
                <a:gd name="T93" fmla="*/ 760 h 2448"/>
                <a:gd name="T94" fmla="*/ 762 w 2464"/>
                <a:gd name="T95" fmla="*/ 70 h 2448"/>
                <a:gd name="T96" fmla="*/ 1733 w 2464"/>
                <a:gd name="T97" fmla="*/ 71 h 2448"/>
                <a:gd name="T98" fmla="*/ 2424 w 2464"/>
                <a:gd name="T99" fmla="*/ 745 h 2448"/>
                <a:gd name="T100" fmla="*/ 2420 w 2464"/>
                <a:gd name="T101" fmla="*/ 733 h 2448"/>
                <a:gd name="T102" fmla="*/ 2421 w 2464"/>
                <a:gd name="T103" fmla="*/ 1701 h 2448"/>
                <a:gd name="T104" fmla="*/ 1731 w 2464"/>
                <a:gd name="T105" fmla="*/ 2375 h 2448"/>
                <a:gd name="T106" fmla="*/ 744 w 2464"/>
                <a:gd name="T107" fmla="*/ 2374 h 2448"/>
                <a:gd name="T108" fmla="*/ 59 w 2464"/>
                <a:gd name="T109" fmla="*/ 1692 h 2448"/>
                <a:gd name="T110" fmla="*/ 61 w 2464"/>
                <a:gd name="T111" fmla="*/ 1716 h 2448"/>
                <a:gd name="T112" fmla="*/ 751 w 2464"/>
                <a:gd name="T113" fmla="*/ 2383 h 2448"/>
                <a:gd name="T114" fmla="*/ 1713 w 2464"/>
                <a:gd name="T115" fmla="*/ 2395 h 2448"/>
                <a:gd name="T116" fmla="*/ 2414 w 2464"/>
                <a:gd name="T117" fmla="*/ 1709 h 2448"/>
                <a:gd name="T118" fmla="*/ 1713 w 2464"/>
                <a:gd name="T119" fmla="*/ 55 h 2448"/>
                <a:gd name="T120" fmla="*/ 750 w 2464"/>
                <a:gd name="T121" fmla="*/ 68 h 2448"/>
                <a:gd name="T122" fmla="*/ 62 w 2464"/>
                <a:gd name="T123" fmla="*/ 734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4" h="2448">
                  <a:moveTo>
                    <a:pt x="0" y="733"/>
                  </a:moveTo>
                  <a:cubicBezTo>
                    <a:pt x="0" y="733"/>
                    <a:pt x="1" y="732"/>
                    <a:pt x="1" y="731"/>
                  </a:cubicBezTo>
                  <a:lnTo>
                    <a:pt x="2" y="728"/>
                  </a:lnTo>
                  <a:lnTo>
                    <a:pt x="9" y="712"/>
                  </a:lnTo>
                  <a:cubicBezTo>
                    <a:pt x="10" y="711"/>
                    <a:pt x="10" y="710"/>
                    <a:pt x="11" y="710"/>
                  </a:cubicBezTo>
                  <a:lnTo>
                    <a:pt x="13" y="708"/>
                  </a:lnTo>
                  <a:lnTo>
                    <a:pt x="712" y="13"/>
                  </a:lnTo>
                  <a:lnTo>
                    <a:pt x="714" y="11"/>
                  </a:lnTo>
                  <a:cubicBezTo>
                    <a:pt x="715" y="10"/>
                    <a:pt x="715" y="10"/>
                    <a:pt x="716" y="9"/>
                  </a:cubicBezTo>
                  <a:lnTo>
                    <a:pt x="732" y="2"/>
                  </a:lnTo>
                  <a:lnTo>
                    <a:pt x="736" y="1"/>
                  </a:lnTo>
                  <a:cubicBezTo>
                    <a:pt x="737" y="1"/>
                    <a:pt x="738" y="0"/>
                    <a:pt x="738" y="0"/>
                  </a:cubicBezTo>
                  <a:lnTo>
                    <a:pt x="1728" y="0"/>
                  </a:lnTo>
                  <a:cubicBezTo>
                    <a:pt x="1729" y="0"/>
                    <a:pt x="1730" y="1"/>
                    <a:pt x="1730" y="1"/>
                  </a:cubicBezTo>
                  <a:lnTo>
                    <a:pt x="1734" y="2"/>
                  </a:lnTo>
                  <a:cubicBezTo>
                    <a:pt x="1735" y="2"/>
                    <a:pt x="1735" y="2"/>
                    <a:pt x="1736" y="2"/>
                  </a:cubicBezTo>
                  <a:lnTo>
                    <a:pt x="1751" y="9"/>
                  </a:lnTo>
                  <a:cubicBezTo>
                    <a:pt x="1752" y="10"/>
                    <a:pt x="1752" y="10"/>
                    <a:pt x="1753" y="11"/>
                  </a:cubicBezTo>
                  <a:lnTo>
                    <a:pt x="1755" y="13"/>
                  </a:lnTo>
                  <a:lnTo>
                    <a:pt x="2454" y="708"/>
                  </a:lnTo>
                  <a:lnTo>
                    <a:pt x="2456" y="710"/>
                  </a:lnTo>
                  <a:cubicBezTo>
                    <a:pt x="2457" y="711"/>
                    <a:pt x="2457" y="711"/>
                    <a:pt x="2458" y="712"/>
                  </a:cubicBezTo>
                  <a:lnTo>
                    <a:pt x="2464" y="727"/>
                  </a:lnTo>
                  <a:cubicBezTo>
                    <a:pt x="2464" y="728"/>
                    <a:pt x="2464" y="729"/>
                    <a:pt x="2464" y="730"/>
                  </a:cubicBezTo>
                  <a:lnTo>
                    <a:pt x="2464" y="733"/>
                  </a:lnTo>
                  <a:lnTo>
                    <a:pt x="2464" y="1716"/>
                  </a:lnTo>
                  <a:lnTo>
                    <a:pt x="2464" y="1719"/>
                  </a:lnTo>
                  <a:cubicBezTo>
                    <a:pt x="2464" y="1720"/>
                    <a:pt x="2464" y="1721"/>
                    <a:pt x="2464" y="1722"/>
                  </a:cubicBezTo>
                  <a:lnTo>
                    <a:pt x="2458" y="1738"/>
                  </a:lnTo>
                  <a:cubicBezTo>
                    <a:pt x="2458" y="1739"/>
                    <a:pt x="2457" y="1739"/>
                    <a:pt x="2457" y="1740"/>
                  </a:cubicBezTo>
                  <a:lnTo>
                    <a:pt x="2455" y="1743"/>
                  </a:lnTo>
                  <a:cubicBezTo>
                    <a:pt x="2455" y="1743"/>
                    <a:pt x="2454" y="1744"/>
                    <a:pt x="2454" y="1744"/>
                  </a:cubicBezTo>
                  <a:lnTo>
                    <a:pt x="1755" y="2438"/>
                  </a:lnTo>
                  <a:cubicBezTo>
                    <a:pt x="1755" y="2439"/>
                    <a:pt x="1754" y="2439"/>
                    <a:pt x="1754" y="2439"/>
                  </a:cubicBezTo>
                  <a:lnTo>
                    <a:pt x="1751" y="2441"/>
                  </a:lnTo>
                  <a:cubicBezTo>
                    <a:pt x="1750" y="2441"/>
                    <a:pt x="1750" y="2442"/>
                    <a:pt x="1749" y="2442"/>
                  </a:cubicBezTo>
                  <a:lnTo>
                    <a:pt x="1734" y="2448"/>
                  </a:lnTo>
                  <a:cubicBezTo>
                    <a:pt x="1733" y="2448"/>
                    <a:pt x="1732" y="2448"/>
                    <a:pt x="1731" y="2448"/>
                  </a:cubicBezTo>
                  <a:lnTo>
                    <a:pt x="1728" y="2448"/>
                  </a:lnTo>
                  <a:lnTo>
                    <a:pt x="738" y="2448"/>
                  </a:lnTo>
                  <a:lnTo>
                    <a:pt x="736" y="2448"/>
                  </a:lnTo>
                  <a:cubicBezTo>
                    <a:pt x="736" y="2448"/>
                    <a:pt x="735" y="2448"/>
                    <a:pt x="734" y="2448"/>
                  </a:cubicBezTo>
                  <a:lnTo>
                    <a:pt x="718" y="2442"/>
                  </a:lnTo>
                  <a:cubicBezTo>
                    <a:pt x="717" y="2442"/>
                    <a:pt x="717" y="2441"/>
                    <a:pt x="716" y="2441"/>
                  </a:cubicBezTo>
                  <a:lnTo>
                    <a:pt x="713" y="2439"/>
                  </a:lnTo>
                  <a:cubicBezTo>
                    <a:pt x="713" y="2439"/>
                    <a:pt x="712" y="2439"/>
                    <a:pt x="712" y="2438"/>
                  </a:cubicBezTo>
                  <a:lnTo>
                    <a:pt x="13" y="1744"/>
                  </a:lnTo>
                  <a:lnTo>
                    <a:pt x="11" y="1742"/>
                  </a:lnTo>
                  <a:cubicBezTo>
                    <a:pt x="10" y="1741"/>
                    <a:pt x="10" y="1741"/>
                    <a:pt x="9" y="1740"/>
                  </a:cubicBezTo>
                  <a:lnTo>
                    <a:pt x="2" y="1724"/>
                  </a:lnTo>
                  <a:cubicBezTo>
                    <a:pt x="2" y="1723"/>
                    <a:pt x="2" y="1723"/>
                    <a:pt x="2" y="1722"/>
                  </a:cubicBezTo>
                  <a:lnTo>
                    <a:pt x="1" y="1718"/>
                  </a:lnTo>
                  <a:cubicBezTo>
                    <a:pt x="1" y="1718"/>
                    <a:pt x="0" y="1717"/>
                    <a:pt x="0" y="1716"/>
                  </a:cubicBezTo>
                  <a:lnTo>
                    <a:pt x="0" y="733"/>
                  </a:lnTo>
                  <a:close/>
                  <a:moveTo>
                    <a:pt x="16" y="1716"/>
                  </a:moveTo>
                  <a:lnTo>
                    <a:pt x="16" y="1715"/>
                  </a:lnTo>
                  <a:lnTo>
                    <a:pt x="17" y="1719"/>
                  </a:lnTo>
                  <a:lnTo>
                    <a:pt x="17" y="1717"/>
                  </a:lnTo>
                  <a:lnTo>
                    <a:pt x="24" y="1733"/>
                  </a:lnTo>
                  <a:lnTo>
                    <a:pt x="22" y="1731"/>
                  </a:lnTo>
                  <a:lnTo>
                    <a:pt x="24" y="1733"/>
                  </a:lnTo>
                  <a:lnTo>
                    <a:pt x="723" y="2427"/>
                  </a:lnTo>
                  <a:lnTo>
                    <a:pt x="722" y="2426"/>
                  </a:lnTo>
                  <a:lnTo>
                    <a:pt x="725" y="2428"/>
                  </a:lnTo>
                  <a:lnTo>
                    <a:pt x="723" y="2427"/>
                  </a:lnTo>
                  <a:lnTo>
                    <a:pt x="739" y="2433"/>
                  </a:lnTo>
                  <a:lnTo>
                    <a:pt x="736" y="2432"/>
                  </a:lnTo>
                  <a:lnTo>
                    <a:pt x="738" y="2432"/>
                  </a:lnTo>
                  <a:lnTo>
                    <a:pt x="1728" y="2432"/>
                  </a:lnTo>
                  <a:lnTo>
                    <a:pt x="1731" y="2432"/>
                  </a:lnTo>
                  <a:lnTo>
                    <a:pt x="1728" y="2433"/>
                  </a:lnTo>
                  <a:lnTo>
                    <a:pt x="1743" y="2427"/>
                  </a:lnTo>
                  <a:lnTo>
                    <a:pt x="1742" y="2428"/>
                  </a:lnTo>
                  <a:lnTo>
                    <a:pt x="1745" y="2426"/>
                  </a:lnTo>
                  <a:lnTo>
                    <a:pt x="1744" y="2427"/>
                  </a:lnTo>
                  <a:lnTo>
                    <a:pt x="2443" y="1733"/>
                  </a:lnTo>
                  <a:lnTo>
                    <a:pt x="2442" y="1734"/>
                  </a:lnTo>
                  <a:lnTo>
                    <a:pt x="2444" y="1731"/>
                  </a:lnTo>
                  <a:lnTo>
                    <a:pt x="2443" y="1733"/>
                  </a:lnTo>
                  <a:lnTo>
                    <a:pt x="2449" y="1717"/>
                  </a:lnTo>
                  <a:lnTo>
                    <a:pt x="2448" y="1719"/>
                  </a:lnTo>
                  <a:lnTo>
                    <a:pt x="2448" y="1716"/>
                  </a:lnTo>
                  <a:lnTo>
                    <a:pt x="2448" y="733"/>
                  </a:lnTo>
                  <a:lnTo>
                    <a:pt x="2448" y="730"/>
                  </a:lnTo>
                  <a:lnTo>
                    <a:pt x="2449" y="733"/>
                  </a:lnTo>
                  <a:lnTo>
                    <a:pt x="2443" y="718"/>
                  </a:lnTo>
                  <a:lnTo>
                    <a:pt x="2445" y="721"/>
                  </a:lnTo>
                  <a:lnTo>
                    <a:pt x="2443" y="719"/>
                  </a:lnTo>
                  <a:lnTo>
                    <a:pt x="1744" y="24"/>
                  </a:lnTo>
                  <a:lnTo>
                    <a:pt x="1742" y="22"/>
                  </a:lnTo>
                  <a:lnTo>
                    <a:pt x="1744" y="24"/>
                  </a:lnTo>
                  <a:lnTo>
                    <a:pt x="1729" y="17"/>
                  </a:lnTo>
                  <a:lnTo>
                    <a:pt x="1731" y="17"/>
                  </a:lnTo>
                  <a:lnTo>
                    <a:pt x="1727" y="16"/>
                  </a:lnTo>
                  <a:lnTo>
                    <a:pt x="1728" y="16"/>
                  </a:lnTo>
                  <a:lnTo>
                    <a:pt x="738" y="16"/>
                  </a:lnTo>
                  <a:lnTo>
                    <a:pt x="741" y="16"/>
                  </a:lnTo>
                  <a:lnTo>
                    <a:pt x="739" y="17"/>
                  </a:lnTo>
                  <a:lnTo>
                    <a:pt x="723" y="24"/>
                  </a:lnTo>
                  <a:lnTo>
                    <a:pt x="725" y="22"/>
                  </a:lnTo>
                  <a:lnTo>
                    <a:pt x="723" y="24"/>
                  </a:lnTo>
                  <a:lnTo>
                    <a:pt x="24" y="719"/>
                  </a:lnTo>
                  <a:lnTo>
                    <a:pt x="22" y="721"/>
                  </a:lnTo>
                  <a:lnTo>
                    <a:pt x="24" y="719"/>
                  </a:lnTo>
                  <a:lnTo>
                    <a:pt x="17" y="733"/>
                  </a:lnTo>
                  <a:lnTo>
                    <a:pt x="16" y="736"/>
                  </a:lnTo>
                  <a:lnTo>
                    <a:pt x="16" y="733"/>
                  </a:lnTo>
                  <a:lnTo>
                    <a:pt x="16" y="1716"/>
                  </a:lnTo>
                  <a:close/>
                  <a:moveTo>
                    <a:pt x="32" y="1716"/>
                  </a:moveTo>
                  <a:cubicBezTo>
                    <a:pt x="32" y="1721"/>
                    <a:pt x="29" y="1724"/>
                    <a:pt x="24" y="1724"/>
                  </a:cubicBezTo>
                  <a:cubicBezTo>
                    <a:pt x="20" y="1724"/>
                    <a:pt x="16" y="1721"/>
                    <a:pt x="16" y="1716"/>
                  </a:cubicBezTo>
                  <a:lnTo>
                    <a:pt x="16" y="1713"/>
                  </a:lnTo>
                  <a:cubicBezTo>
                    <a:pt x="16" y="1710"/>
                    <a:pt x="19" y="1706"/>
                    <a:pt x="23" y="1706"/>
                  </a:cubicBezTo>
                  <a:cubicBezTo>
                    <a:pt x="27" y="1705"/>
                    <a:pt x="30" y="1707"/>
                    <a:pt x="32" y="1710"/>
                  </a:cubicBezTo>
                  <a:lnTo>
                    <a:pt x="39" y="1726"/>
                  </a:lnTo>
                  <a:cubicBezTo>
                    <a:pt x="40" y="1730"/>
                    <a:pt x="39" y="1734"/>
                    <a:pt x="36" y="1736"/>
                  </a:cubicBezTo>
                  <a:cubicBezTo>
                    <a:pt x="33" y="1738"/>
                    <a:pt x="29" y="1738"/>
                    <a:pt x="26" y="1735"/>
                  </a:cubicBezTo>
                  <a:lnTo>
                    <a:pt x="24" y="1733"/>
                  </a:lnTo>
                  <a:cubicBezTo>
                    <a:pt x="21" y="1730"/>
                    <a:pt x="21" y="1725"/>
                    <a:pt x="24" y="1722"/>
                  </a:cubicBezTo>
                  <a:cubicBezTo>
                    <a:pt x="27" y="1719"/>
                    <a:pt x="32" y="1719"/>
                    <a:pt x="35" y="1722"/>
                  </a:cubicBezTo>
                  <a:lnTo>
                    <a:pt x="734" y="2416"/>
                  </a:lnTo>
                  <a:cubicBezTo>
                    <a:pt x="737" y="2419"/>
                    <a:pt x="737" y="2423"/>
                    <a:pt x="735" y="2427"/>
                  </a:cubicBezTo>
                  <a:cubicBezTo>
                    <a:pt x="732" y="2430"/>
                    <a:pt x="727" y="2430"/>
                    <a:pt x="724" y="2428"/>
                  </a:cubicBezTo>
                  <a:lnTo>
                    <a:pt x="721" y="2426"/>
                  </a:lnTo>
                  <a:cubicBezTo>
                    <a:pt x="718" y="2424"/>
                    <a:pt x="716" y="2419"/>
                    <a:pt x="718" y="2416"/>
                  </a:cubicBezTo>
                  <a:cubicBezTo>
                    <a:pt x="720" y="2412"/>
                    <a:pt x="724" y="2411"/>
                    <a:pt x="728" y="2412"/>
                  </a:cubicBezTo>
                  <a:lnTo>
                    <a:pt x="744" y="2418"/>
                  </a:lnTo>
                  <a:cubicBezTo>
                    <a:pt x="748" y="2419"/>
                    <a:pt x="750" y="2424"/>
                    <a:pt x="749" y="2428"/>
                  </a:cubicBezTo>
                  <a:cubicBezTo>
                    <a:pt x="748" y="2432"/>
                    <a:pt x="743" y="2434"/>
                    <a:pt x="739" y="2433"/>
                  </a:cubicBezTo>
                  <a:lnTo>
                    <a:pt x="736" y="2432"/>
                  </a:lnTo>
                  <a:cubicBezTo>
                    <a:pt x="732" y="2431"/>
                    <a:pt x="730" y="2427"/>
                    <a:pt x="731" y="2423"/>
                  </a:cubicBezTo>
                  <a:cubicBezTo>
                    <a:pt x="731" y="2419"/>
                    <a:pt x="735" y="2416"/>
                    <a:pt x="738" y="2416"/>
                  </a:cubicBezTo>
                  <a:lnTo>
                    <a:pt x="1728" y="2416"/>
                  </a:lnTo>
                  <a:cubicBezTo>
                    <a:pt x="1732" y="2416"/>
                    <a:pt x="1736" y="2419"/>
                    <a:pt x="1736" y="2423"/>
                  </a:cubicBezTo>
                  <a:cubicBezTo>
                    <a:pt x="1737" y="2427"/>
                    <a:pt x="1735" y="2431"/>
                    <a:pt x="1731" y="2432"/>
                  </a:cubicBezTo>
                  <a:lnTo>
                    <a:pt x="1728" y="2433"/>
                  </a:lnTo>
                  <a:cubicBezTo>
                    <a:pt x="1724" y="2434"/>
                    <a:pt x="1719" y="2432"/>
                    <a:pt x="1718" y="2428"/>
                  </a:cubicBezTo>
                  <a:cubicBezTo>
                    <a:pt x="1716" y="2424"/>
                    <a:pt x="1718" y="2420"/>
                    <a:pt x="1722" y="2418"/>
                  </a:cubicBezTo>
                  <a:lnTo>
                    <a:pt x="1737" y="2412"/>
                  </a:lnTo>
                  <a:cubicBezTo>
                    <a:pt x="1741" y="2411"/>
                    <a:pt x="1745" y="2412"/>
                    <a:pt x="1747" y="2415"/>
                  </a:cubicBezTo>
                  <a:cubicBezTo>
                    <a:pt x="1749" y="2418"/>
                    <a:pt x="1749" y="2422"/>
                    <a:pt x="1746" y="2425"/>
                  </a:cubicBezTo>
                  <a:lnTo>
                    <a:pt x="1744" y="2427"/>
                  </a:lnTo>
                  <a:lnTo>
                    <a:pt x="1733" y="2416"/>
                  </a:lnTo>
                  <a:lnTo>
                    <a:pt x="2432" y="1722"/>
                  </a:lnTo>
                  <a:cubicBezTo>
                    <a:pt x="2435" y="1719"/>
                    <a:pt x="2439" y="1719"/>
                    <a:pt x="2443" y="1721"/>
                  </a:cubicBezTo>
                  <a:cubicBezTo>
                    <a:pt x="2446" y="1724"/>
                    <a:pt x="2446" y="1728"/>
                    <a:pt x="2444" y="1732"/>
                  </a:cubicBezTo>
                  <a:lnTo>
                    <a:pt x="2442" y="1735"/>
                  </a:lnTo>
                  <a:cubicBezTo>
                    <a:pt x="2440" y="1738"/>
                    <a:pt x="2435" y="1739"/>
                    <a:pt x="2432" y="1738"/>
                  </a:cubicBezTo>
                  <a:cubicBezTo>
                    <a:pt x="2428" y="1736"/>
                    <a:pt x="2427" y="1731"/>
                    <a:pt x="2428" y="1728"/>
                  </a:cubicBezTo>
                  <a:lnTo>
                    <a:pt x="2434" y="1712"/>
                  </a:lnTo>
                  <a:lnTo>
                    <a:pt x="2449" y="1718"/>
                  </a:lnTo>
                  <a:lnTo>
                    <a:pt x="2448" y="1720"/>
                  </a:lnTo>
                  <a:cubicBezTo>
                    <a:pt x="2446" y="1723"/>
                    <a:pt x="2442" y="1725"/>
                    <a:pt x="2439" y="1724"/>
                  </a:cubicBezTo>
                  <a:cubicBezTo>
                    <a:pt x="2435" y="1723"/>
                    <a:pt x="2432" y="1720"/>
                    <a:pt x="2432" y="1716"/>
                  </a:cubicBezTo>
                  <a:lnTo>
                    <a:pt x="2432" y="733"/>
                  </a:lnTo>
                  <a:cubicBezTo>
                    <a:pt x="2432" y="730"/>
                    <a:pt x="2435" y="726"/>
                    <a:pt x="2439" y="726"/>
                  </a:cubicBezTo>
                  <a:cubicBezTo>
                    <a:pt x="2443" y="725"/>
                    <a:pt x="2447" y="727"/>
                    <a:pt x="2448" y="731"/>
                  </a:cubicBezTo>
                  <a:lnTo>
                    <a:pt x="2449" y="734"/>
                  </a:lnTo>
                  <a:cubicBezTo>
                    <a:pt x="2450" y="738"/>
                    <a:pt x="2448" y="742"/>
                    <a:pt x="2444" y="744"/>
                  </a:cubicBezTo>
                  <a:cubicBezTo>
                    <a:pt x="2440" y="745"/>
                    <a:pt x="2436" y="743"/>
                    <a:pt x="2434" y="739"/>
                  </a:cubicBezTo>
                  <a:lnTo>
                    <a:pt x="2428" y="724"/>
                  </a:lnTo>
                  <a:cubicBezTo>
                    <a:pt x="2427" y="721"/>
                    <a:pt x="2428" y="716"/>
                    <a:pt x="2432" y="714"/>
                  </a:cubicBezTo>
                  <a:cubicBezTo>
                    <a:pt x="2435" y="712"/>
                    <a:pt x="2440" y="714"/>
                    <a:pt x="2442" y="717"/>
                  </a:cubicBezTo>
                  <a:lnTo>
                    <a:pt x="2444" y="720"/>
                  </a:lnTo>
                  <a:cubicBezTo>
                    <a:pt x="2446" y="723"/>
                    <a:pt x="2446" y="728"/>
                    <a:pt x="2443" y="731"/>
                  </a:cubicBezTo>
                  <a:cubicBezTo>
                    <a:pt x="2439" y="733"/>
                    <a:pt x="2435" y="733"/>
                    <a:pt x="2432" y="730"/>
                  </a:cubicBezTo>
                  <a:lnTo>
                    <a:pt x="1733" y="35"/>
                  </a:lnTo>
                  <a:lnTo>
                    <a:pt x="1744" y="24"/>
                  </a:lnTo>
                  <a:lnTo>
                    <a:pt x="1746" y="26"/>
                  </a:lnTo>
                  <a:cubicBezTo>
                    <a:pt x="1749" y="29"/>
                    <a:pt x="1749" y="33"/>
                    <a:pt x="1747" y="36"/>
                  </a:cubicBezTo>
                  <a:cubicBezTo>
                    <a:pt x="1745" y="39"/>
                    <a:pt x="1741" y="40"/>
                    <a:pt x="1737" y="39"/>
                  </a:cubicBezTo>
                  <a:lnTo>
                    <a:pt x="1722" y="32"/>
                  </a:lnTo>
                  <a:cubicBezTo>
                    <a:pt x="1719" y="30"/>
                    <a:pt x="1717" y="26"/>
                    <a:pt x="1718" y="23"/>
                  </a:cubicBezTo>
                  <a:cubicBezTo>
                    <a:pt x="1718" y="19"/>
                    <a:pt x="1722" y="16"/>
                    <a:pt x="1725" y="16"/>
                  </a:cubicBezTo>
                  <a:lnTo>
                    <a:pt x="1728" y="16"/>
                  </a:lnTo>
                  <a:lnTo>
                    <a:pt x="1739" y="16"/>
                  </a:lnTo>
                  <a:lnTo>
                    <a:pt x="1739" y="32"/>
                  </a:lnTo>
                  <a:lnTo>
                    <a:pt x="738" y="32"/>
                  </a:lnTo>
                  <a:cubicBezTo>
                    <a:pt x="728" y="32"/>
                    <a:pt x="728" y="16"/>
                    <a:pt x="738" y="16"/>
                  </a:cubicBezTo>
                  <a:lnTo>
                    <a:pt x="742" y="16"/>
                  </a:lnTo>
                  <a:cubicBezTo>
                    <a:pt x="746" y="16"/>
                    <a:pt x="750" y="19"/>
                    <a:pt x="750" y="23"/>
                  </a:cubicBezTo>
                  <a:cubicBezTo>
                    <a:pt x="751" y="27"/>
                    <a:pt x="749" y="30"/>
                    <a:pt x="746" y="32"/>
                  </a:cubicBezTo>
                  <a:lnTo>
                    <a:pt x="730" y="39"/>
                  </a:lnTo>
                  <a:cubicBezTo>
                    <a:pt x="726" y="40"/>
                    <a:pt x="722" y="39"/>
                    <a:pt x="720" y="36"/>
                  </a:cubicBezTo>
                  <a:cubicBezTo>
                    <a:pt x="718" y="33"/>
                    <a:pt x="718" y="29"/>
                    <a:pt x="721" y="26"/>
                  </a:cubicBezTo>
                  <a:lnTo>
                    <a:pt x="723" y="24"/>
                  </a:lnTo>
                  <a:lnTo>
                    <a:pt x="734" y="35"/>
                  </a:lnTo>
                  <a:lnTo>
                    <a:pt x="35" y="730"/>
                  </a:lnTo>
                  <a:cubicBezTo>
                    <a:pt x="32" y="733"/>
                    <a:pt x="27" y="733"/>
                    <a:pt x="24" y="730"/>
                  </a:cubicBezTo>
                  <a:cubicBezTo>
                    <a:pt x="21" y="727"/>
                    <a:pt x="21" y="722"/>
                    <a:pt x="24" y="719"/>
                  </a:cubicBezTo>
                  <a:lnTo>
                    <a:pt x="26" y="717"/>
                  </a:lnTo>
                  <a:cubicBezTo>
                    <a:pt x="29" y="714"/>
                    <a:pt x="33" y="714"/>
                    <a:pt x="36" y="716"/>
                  </a:cubicBezTo>
                  <a:cubicBezTo>
                    <a:pt x="39" y="718"/>
                    <a:pt x="40" y="722"/>
                    <a:pt x="39" y="726"/>
                  </a:cubicBezTo>
                  <a:lnTo>
                    <a:pt x="32" y="741"/>
                  </a:lnTo>
                  <a:cubicBezTo>
                    <a:pt x="30" y="744"/>
                    <a:pt x="26" y="746"/>
                    <a:pt x="23" y="745"/>
                  </a:cubicBezTo>
                  <a:cubicBezTo>
                    <a:pt x="19" y="744"/>
                    <a:pt x="16" y="741"/>
                    <a:pt x="16" y="737"/>
                  </a:cubicBezTo>
                  <a:lnTo>
                    <a:pt x="16" y="733"/>
                  </a:lnTo>
                  <a:cubicBezTo>
                    <a:pt x="16" y="723"/>
                    <a:pt x="32" y="723"/>
                    <a:pt x="32" y="733"/>
                  </a:cubicBezTo>
                  <a:lnTo>
                    <a:pt x="32" y="1716"/>
                  </a:lnTo>
                  <a:close/>
                  <a:moveTo>
                    <a:pt x="16" y="733"/>
                  </a:moveTo>
                  <a:lnTo>
                    <a:pt x="32" y="733"/>
                  </a:lnTo>
                  <a:lnTo>
                    <a:pt x="32" y="737"/>
                  </a:lnTo>
                  <a:lnTo>
                    <a:pt x="17" y="734"/>
                  </a:lnTo>
                  <a:lnTo>
                    <a:pt x="24" y="719"/>
                  </a:lnTo>
                  <a:lnTo>
                    <a:pt x="37" y="728"/>
                  </a:lnTo>
                  <a:lnTo>
                    <a:pt x="35" y="730"/>
                  </a:lnTo>
                  <a:lnTo>
                    <a:pt x="24" y="719"/>
                  </a:lnTo>
                  <a:lnTo>
                    <a:pt x="723" y="24"/>
                  </a:lnTo>
                  <a:cubicBezTo>
                    <a:pt x="726" y="21"/>
                    <a:pt x="731" y="21"/>
                    <a:pt x="734" y="24"/>
                  </a:cubicBezTo>
                  <a:cubicBezTo>
                    <a:pt x="737" y="27"/>
                    <a:pt x="737" y="32"/>
                    <a:pt x="734" y="35"/>
                  </a:cubicBezTo>
                  <a:lnTo>
                    <a:pt x="732" y="37"/>
                  </a:lnTo>
                  <a:lnTo>
                    <a:pt x="723" y="24"/>
                  </a:lnTo>
                  <a:lnTo>
                    <a:pt x="739" y="17"/>
                  </a:lnTo>
                  <a:lnTo>
                    <a:pt x="742" y="32"/>
                  </a:lnTo>
                  <a:lnTo>
                    <a:pt x="738" y="32"/>
                  </a:lnTo>
                  <a:lnTo>
                    <a:pt x="738" y="16"/>
                  </a:lnTo>
                  <a:lnTo>
                    <a:pt x="1728" y="16"/>
                  </a:lnTo>
                  <a:lnTo>
                    <a:pt x="1728" y="32"/>
                  </a:lnTo>
                  <a:lnTo>
                    <a:pt x="1725" y="32"/>
                  </a:lnTo>
                  <a:lnTo>
                    <a:pt x="1729" y="17"/>
                  </a:lnTo>
                  <a:lnTo>
                    <a:pt x="1744" y="24"/>
                  </a:lnTo>
                  <a:lnTo>
                    <a:pt x="1735" y="37"/>
                  </a:lnTo>
                  <a:lnTo>
                    <a:pt x="1733" y="35"/>
                  </a:lnTo>
                  <a:cubicBezTo>
                    <a:pt x="1730" y="32"/>
                    <a:pt x="1730" y="27"/>
                    <a:pt x="1733" y="24"/>
                  </a:cubicBezTo>
                  <a:cubicBezTo>
                    <a:pt x="1736" y="21"/>
                    <a:pt x="1741" y="21"/>
                    <a:pt x="1744" y="24"/>
                  </a:cubicBezTo>
                  <a:lnTo>
                    <a:pt x="2443" y="719"/>
                  </a:lnTo>
                  <a:lnTo>
                    <a:pt x="2431" y="729"/>
                  </a:lnTo>
                  <a:lnTo>
                    <a:pt x="2429" y="726"/>
                  </a:lnTo>
                  <a:lnTo>
                    <a:pt x="2443" y="718"/>
                  </a:lnTo>
                  <a:lnTo>
                    <a:pt x="2449" y="733"/>
                  </a:lnTo>
                  <a:lnTo>
                    <a:pt x="2434" y="739"/>
                  </a:lnTo>
                  <a:lnTo>
                    <a:pt x="2433" y="736"/>
                  </a:lnTo>
                  <a:lnTo>
                    <a:pt x="2448" y="733"/>
                  </a:lnTo>
                  <a:lnTo>
                    <a:pt x="2448" y="1716"/>
                  </a:lnTo>
                  <a:lnTo>
                    <a:pt x="2433" y="1713"/>
                  </a:lnTo>
                  <a:lnTo>
                    <a:pt x="2434" y="1711"/>
                  </a:lnTo>
                  <a:cubicBezTo>
                    <a:pt x="2436" y="1707"/>
                    <a:pt x="2441" y="1705"/>
                    <a:pt x="2445" y="1707"/>
                  </a:cubicBezTo>
                  <a:cubicBezTo>
                    <a:pt x="2449" y="1709"/>
                    <a:pt x="2450" y="1713"/>
                    <a:pt x="2449" y="1717"/>
                  </a:cubicBezTo>
                  <a:lnTo>
                    <a:pt x="2443" y="1733"/>
                  </a:lnTo>
                  <a:lnTo>
                    <a:pt x="2429" y="1726"/>
                  </a:lnTo>
                  <a:lnTo>
                    <a:pt x="2431" y="1723"/>
                  </a:lnTo>
                  <a:lnTo>
                    <a:pt x="2443" y="1733"/>
                  </a:lnTo>
                  <a:lnTo>
                    <a:pt x="1744" y="2427"/>
                  </a:lnTo>
                  <a:cubicBezTo>
                    <a:pt x="1741" y="2430"/>
                    <a:pt x="1736" y="2430"/>
                    <a:pt x="1733" y="2427"/>
                  </a:cubicBezTo>
                  <a:cubicBezTo>
                    <a:pt x="1730" y="2424"/>
                    <a:pt x="1730" y="2419"/>
                    <a:pt x="1733" y="2416"/>
                  </a:cubicBezTo>
                  <a:lnTo>
                    <a:pt x="1735" y="2414"/>
                  </a:lnTo>
                  <a:lnTo>
                    <a:pt x="1743" y="2427"/>
                  </a:lnTo>
                  <a:lnTo>
                    <a:pt x="1728" y="2433"/>
                  </a:lnTo>
                  <a:lnTo>
                    <a:pt x="1723" y="2418"/>
                  </a:lnTo>
                  <a:lnTo>
                    <a:pt x="1726" y="2417"/>
                  </a:lnTo>
                  <a:lnTo>
                    <a:pt x="1728" y="2432"/>
                  </a:lnTo>
                  <a:lnTo>
                    <a:pt x="738" y="2432"/>
                  </a:lnTo>
                  <a:lnTo>
                    <a:pt x="741" y="2417"/>
                  </a:lnTo>
                  <a:lnTo>
                    <a:pt x="744" y="2418"/>
                  </a:lnTo>
                  <a:lnTo>
                    <a:pt x="739" y="2433"/>
                  </a:lnTo>
                  <a:lnTo>
                    <a:pt x="723" y="2427"/>
                  </a:lnTo>
                  <a:lnTo>
                    <a:pt x="730" y="2413"/>
                  </a:lnTo>
                  <a:lnTo>
                    <a:pt x="733" y="2415"/>
                  </a:lnTo>
                  <a:lnTo>
                    <a:pt x="723" y="2427"/>
                  </a:lnTo>
                  <a:lnTo>
                    <a:pt x="24" y="1733"/>
                  </a:lnTo>
                  <a:lnTo>
                    <a:pt x="35" y="1722"/>
                  </a:lnTo>
                  <a:lnTo>
                    <a:pt x="37" y="1724"/>
                  </a:lnTo>
                  <a:lnTo>
                    <a:pt x="24" y="1733"/>
                  </a:lnTo>
                  <a:lnTo>
                    <a:pt x="17" y="1717"/>
                  </a:lnTo>
                  <a:lnTo>
                    <a:pt x="32" y="1713"/>
                  </a:lnTo>
                  <a:lnTo>
                    <a:pt x="32" y="1716"/>
                  </a:lnTo>
                  <a:lnTo>
                    <a:pt x="16" y="1716"/>
                  </a:lnTo>
                  <a:lnTo>
                    <a:pt x="16" y="733"/>
                  </a:lnTo>
                  <a:close/>
                  <a:moveTo>
                    <a:pt x="77" y="1716"/>
                  </a:moveTo>
                  <a:cubicBezTo>
                    <a:pt x="77" y="1718"/>
                    <a:pt x="77" y="1720"/>
                    <a:pt x="76" y="1721"/>
                  </a:cubicBezTo>
                  <a:lnTo>
                    <a:pt x="70" y="1729"/>
                  </a:lnTo>
                  <a:cubicBezTo>
                    <a:pt x="67" y="1732"/>
                    <a:pt x="63" y="1733"/>
                    <a:pt x="60" y="1731"/>
                  </a:cubicBezTo>
                  <a:lnTo>
                    <a:pt x="51" y="1726"/>
                  </a:lnTo>
                  <a:cubicBezTo>
                    <a:pt x="49" y="1726"/>
                    <a:pt x="48" y="1724"/>
                    <a:pt x="47" y="1722"/>
                  </a:cubicBezTo>
                  <a:lnTo>
                    <a:pt x="41" y="1707"/>
                  </a:lnTo>
                  <a:cubicBezTo>
                    <a:pt x="40" y="1706"/>
                    <a:pt x="40" y="1704"/>
                    <a:pt x="41" y="1702"/>
                  </a:cubicBezTo>
                  <a:lnTo>
                    <a:pt x="44" y="1693"/>
                  </a:lnTo>
                  <a:cubicBezTo>
                    <a:pt x="45" y="1689"/>
                    <a:pt x="49" y="1687"/>
                    <a:pt x="52" y="1687"/>
                  </a:cubicBezTo>
                  <a:lnTo>
                    <a:pt x="62" y="1688"/>
                  </a:lnTo>
                  <a:cubicBezTo>
                    <a:pt x="64" y="1689"/>
                    <a:pt x="66" y="1689"/>
                    <a:pt x="67" y="1691"/>
                  </a:cubicBezTo>
                  <a:lnTo>
                    <a:pt x="766" y="2384"/>
                  </a:lnTo>
                  <a:cubicBezTo>
                    <a:pt x="767" y="2385"/>
                    <a:pt x="768" y="2387"/>
                    <a:pt x="768" y="2389"/>
                  </a:cubicBezTo>
                  <a:lnTo>
                    <a:pt x="769" y="2399"/>
                  </a:lnTo>
                  <a:cubicBezTo>
                    <a:pt x="770" y="2402"/>
                    <a:pt x="768" y="2406"/>
                    <a:pt x="764" y="2407"/>
                  </a:cubicBezTo>
                  <a:lnTo>
                    <a:pt x="755" y="2410"/>
                  </a:lnTo>
                  <a:cubicBezTo>
                    <a:pt x="753" y="2411"/>
                    <a:pt x="751" y="2411"/>
                    <a:pt x="750" y="2410"/>
                  </a:cubicBezTo>
                  <a:lnTo>
                    <a:pt x="734" y="2404"/>
                  </a:lnTo>
                  <a:cubicBezTo>
                    <a:pt x="732" y="2403"/>
                    <a:pt x="730" y="2402"/>
                    <a:pt x="729" y="2400"/>
                  </a:cubicBezTo>
                  <a:lnTo>
                    <a:pt x="724" y="2391"/>
                  </a:lnTo>
                  <a:cubicBezTo>
                    <a:pt x="723" y="2388"/>
                    <a:pt x="723" y="2384"/>
                    <a:pt x="726" y="2382"/>
                  </a:cubicBezTo>
                  <a:lnTo>
                    <a:pt x="733" y="2375"/>
                  </a:lnTo>
                  <a:cubicBezTo>
                    <a:pt x="734" y="2373"/>
                    <a:pt x="736" y="2372"/>
                    <a:pt x="738" y="2372"/>
                  </a:cubicBezTo>
                  <a:lnTo>
                    <a:pt x="1728" y="2372"/>
                  </a:lnTo>
                  <a:cubicBezTo>
                    <a:pt x="1730" y="2372"/>
                    <a:pt x="1732" y="2373"/>
                    <a:pt x="1734" y="2374"/>
                  </a:cubicBezTo>
                  <a:lnTo>
                    <a:pt x="1742" y="2381"/>
                  </a:lnTo>
                  <a:cubicBezTo>
                    <a:pt x="1745" y="2384"/>
                    <a:pt x="1745" y="2388"/>
                    <a:pt x="1743" y="2391"/>
                  </a:cubicBezTo>
                  <a:lnTo>
                    <a:pt x="1738" y="2400"/>
                  </a:lnTo>
                  <a:cubicBezTo>
                    <a:pt x="1738" y="2402"/>
                    <a:pt x="1736" y="2403"/>
                    <a:pt x="1734" y="2404"/>
                  </a:cubicBezTo>
                  <a:lnTo>
                    <a:pt x="1718" y="2410"/>
                  </a:lnTo>
                  <a:cubicBezTo>
                    <a:pt x="1717" y="2411"/>
                    <a:pt x="1715" y="2411"/>
                    <a:pt x="1713" y="2410"/>
                  </a:cubicBezTo>
                  <a:lnTo>
                    <a:pt x="1704" y="2407"/>
                  </a:lnTo>
                  <a:cubicBezTo>
                    <a:pt x="1700" y="2406"/>
                    <a:pt x="1698" y="2402"/>
                    <a:pt x="1698" y="2399"/>
                  </a:cubicBezTo>
                  <a:lnTo>
                    <a:pt x="1699" y="2389"/>
                  </a:lnTo>
                  <a:cubicBezTo>
                    <a:pt x="1700" y="2387"/>
                    <a:pt x="1701" y="2385"/>
                    <a:pt x="1702" y="2384"/>
                  </a:cubicBezTo>
                  <a:lnTo>
                    <a:pt x="2400" y="1691"/>
                  </a:lnTo>
                  <a:cubicBezTo>
                    <a:pt x="2401" y="1689"/>
                    <a:pt x="2403" y="1689"/>
                    <a:pt x="2405" y="1688"/>
                  </a:cubicBezTo>
                  <a:lnTo>
                    <a:pt x="2415" y="1687"/>
                  </a:lnTo>
                  <a:cubicBezTo>
                    <a:pt x="2418" y="1687"/>
                    <a:pt x="2422" y="1689"/>
                    <a:pt x="2423" y="1693"/>
                  </a:cubicBezTo>
                  <a:lnTo>
                    <a:pt x="2426" y="1702"/>
                  </a:lnTo>
                  <a:cubicBezTo>
                    <a:pt x="2427" y="1704"/>
                    <a:pt x="2427" y="1706"/>
                    <a:pt x="2426" y="1707"/>
                  </a:cubicBezTo>
                  <a:lnTo>
                    <a:pt x="2420" y="1722"/>
                  </a:lnTo>
                  <a:cubicBezTo>
                    <a:pt x="2419" y="1724"/>
                    <a:pt x="2418" y="1726"/>
                    <a:pt x="2416" y="1726"/>
                  </a:cubicBezTo>
                  <a:lnTo>
                    <a:pt x="2407" y="1731"/>
                  </a:lnTo>
                  <a:cubicBezTo>
                    <a:pt x="2404" y="1733"/>
                    <a:pt x="2400" y="1733"/>
                    <a:pt x="2397" y="1730"/>
                  </a:cubicBezTo>
                  <a:lnTo>
                    <a:pt x="2390" y="1722"/>
                  </a:lnTo>
                  <a:cubicBezTo>
                    <a:pt x="2389" y="1720"/>
                    <a:pt x="2388" y="1718"/>
                    <a:pt x="2388" y="1716"/>
                  </a:cubicBezTo>
                  <a:lnTo>
                    <a:pt x="2388" y="733"/>
                  </a:lnTo>
                  <a:cubicBezTo>
                    <a:pt x="2388" y="731"/>
                    <a:pt x="2389" y="729"/>
                    <a:pt x="2391" y="728"/>
                  </a:cubicBezTo>
                  <a:lnTo>
                    <a:pt x="2398" y="721"/>
                  </a:lnTo>
                  <a:cubicBezTo>
                    <a:pt x="2400" y="718"/>
                    <a:pt x="2404" y="718"/>
                    <a:pt x="2407" y="719"/>
                  </a:cubicBezTo>
                  <a:lnTo>
                    <a:pt x="2416" y="724"/>
                  </a:lnTo>
                  <a:cubicBezTo>
                    <a:pt x="2418" y="725"/>
                    <a:pt x="2419" y="727"/>
                    <a:pt x="2420" y="729"/>
                  </a:cubicBezTo>
                  <a:lnTo>
                    <a:pt x="2426" y="745"/>
                  </a:lnTo>
                  <a:cubicBezTo>
                    <a:pt x="2427" y="746"/>
                    <a:pt x="2427" y="748"/>
                    <a:pt x="2426" y="750"/>
                  </a:cubicBezTo>
                  <a:lnTo>
                    <a:pt x="2423" y="759"/>
                  </a:lnTo>
                  <a:cubicBezTo>
                    <a:pt x="2422" y="763"/>
                    <a:pt x="2418" y="765"/>
                    <a:pt x="2415" y="764"/>
                  </a:cubicBezTo>
                  <a:lnTo>
                    <a:pt x="2405" y="763"/>
                  </a:lnTo>
                  <a:cubicBezTo>
                    <a:pt x="2403" y="763"/>
                    <a:pt x="2401" y="762"/>
                    <a:pt x="2400" y="761"/>
                  </a:cubicBezTo>
                  <a:lnTo>
                    <a:pt x="1702" y="66"/>
                  </a:lnTo>
                  <a:cubicBezTo>
                    <a:pt x="1701" y="65"/>
                    <a:pt x="1700" y="63"/>
                    <a:pt x="1699" y="61"/>
                  </a:cubicBezTo>
                  <a:lnTo>
                    <a:pt x="1698" y="51"/>
                  </a:lnTo>
                  <a:cubicBezTo>
                    <a:pt x="1698" y="47"/>
                    <a:pt x="1700" y="44"/>
                    <a:pt x="1704" y="43"/>
                  </a:cubicBezTo>
                  <a:lnTo>
                    <a:pt x="1714" y="40"/>
                  </a:lnTo>
                  <a:cubicBezTo>
                    <a:pt x="1716" y="39"/>
                    <a:pt x="1718" y="39"/>
                    <a:pt x="1720" y="40"/>
                  </a:cubicBezTo>
                  <a:lnTo>
                    <a:pt x="1736" y="47"/>
                  </a:lnTo>
                  <a:cubicBezTo>
                    <a:pt x="1738" y="48"/>
                    <a:pt x="1739" y="49"/>
                    <a:pt x="1740" y="51"/>
                  </a:cubicBezTo>
                  <a:lnTo>
                    <a:pt x="1744" y="60"/>
                  </a:lnTo>
                  <a:cubicBezTo>
                    <a:pt x="1745" y="64"/>
                    <a:pt x="1744" y="68"/>
                    <a:pt x="1741" y="70"/>
                  </a:cubicBezTo>
                  <a:lnTo>
                    <a:pt x="1733" y="76"/>
                  </a:lnTo>
                  <a:cubicBezTo>
                    <a:pt x="1732" y="77"/>
                    <a:pt x="1730" y="77"/>
                    <a:pt x="1728" y="77"/>
                  </a:cubicBezTo>
                  <a:lnTo>
                    <a:pt x="738" y="77"/>
                  </a:lnTo>
                  <a:cubicBezTo>
                    <a:pt x="737" y="77"/>
                    <a:pt x="735" y="77"/>
                    <a:pt x="733" y="76"/>
                  </a:cubicBezTo>
                  <a:lnTo>
                    <a:pt x="726" y="70"/>
                  </a:lnTo>
                  <a:cubicBezTo>
                    <a:pt x="724" y="67"/>
                    <a:pt x="723" y="63"/>
                    <a:pt x="724" y="60"/>
                  </a:cubicBezTo>
                  <a:lnTo>
                    <a:pt x="728" y="51"/>
                  </a:lnTo>
                  <a:cubicBezTo>
                    <a:pt x="729" y="49"/>
                    <a:pt x="730" y="48"/>
                    <a:pt x="732" y="47"/>
                  </a:cubicBezTo>
                  <a:lnTo>
                    <a:pt x="748" y="40"/>
                  </a:lnTo>
                  <a:cubicBezTo>
                    <a:pt x="750" y="39"/>
                    <a:pt x="752" y="39"/>
                    <a:pt x="754" y="40"/>
                  </a:cubicBezTo>
                  <a:lnTo>
                    <a:pt x="764" y="43"/>
                  </a:lnTo>
                  <a:cubicBezTo>
                    <a:pt x="767" y="44"/>
                    <a:pt x="770" y="47"/>
                    <a:pt x="769" y="51"/>
                  </a:cubicBezTo>
                  <a:lnTo>
                    <a:pt x="768" y="61"/>
                  </a:lnTo>
                  <a:cubicBezTo>
                    <a:pt x="768" y="63"/>
                    <a:pt x="767" y="65"/>
                    <a:pt x="766" y="66"/>
                  </a:cubicBezTo>
                  <a:lnTo>
                    <a:pt x="67" y="761"/>
                  </a:lnTo>
                  <a:cubicBezTo>
                    <a:pt x="66" y="762"/>
                    <a:pt x="64" y="763"/>
                    <a:pt x="62" y="763"/>
                  </a:cubicBezTo>
                  <a:lnTo>
                    <a:pt x="52" y="764"/>
                  </a:lnTo>
                  <a:cubicBezTo>
                    <a:pt x="49" y="765"/>
                    <a:pt x="45" y="763"/>
                    <a:pt x="44" y="759"/>
                  </a:cubicBezTo>
                  <a:lnTo>
                    <a:pt x="41" y="750"/>
                  </a:lnTo>
                  <a:cubicBezTo>
                    <a:pt x="40" y="748"/>
                    <a:pt x="40" y="746"/>
                    <a:pt x="41" y="745"/>
                  </a:cubicBezTo>
                  <a:lnTo>
                    <a:pt x="47" y="729"/>
                  </a:lnTo>
                  <a:cubicBezTo>
                    <a:pt x="48" y="727"/>
                    <a:pt x="49" y="725"/>
                    <a:pt x="51" y="724"/>
                  </a:cubicBezTo>
                  <a:lnTo>
                    <a:pt x="60" y="719"/>
                  </a:lnTo>
                  <a:cubicBezTo>
                    <a:pt x="63" y="718"/>
                    <a:pt x="67" y="718"/>
                    <a:pt x="70" y="721"/>
                  </a:cubicBezTo>
                  <a:lnTo>
                    <a:pt x="76" y="728"/>
                  </a:lnTo>
                  <a:cubicBezTo>
                    <a:pt x="77" y="730"/>
                    <a:pt x="77" y="732"/>
                    <a:pt x="77" y="733"/>
                  </a:cubicBezTo>
                  <a:lnTo>
                    <a:pt x="77" y="1716"/>
                  </a:lnTo>
                  <a:close/>
                  <a:moveTo>
                    <a:pt x="61" y="733"/>
                  </a:moveTo>
                  <a:lnTo>
                    <a:pt x="63" y="739"/>
                  </a:lnTo>
                  <a:lnTo>
                    <a:pt x="57" y="732"/>
                  </a:lnTo>
                  <a:lnTo>
                    <a:pt x="67" y="733"/>
                  </a:lnTo>
                  <a:lnTo>
                    <a:pt x="58" y="738"/>
                  </a:lnTo>
                  <a:lnTo>
                    <a:pt x="62" y="734"/>
                  </a:lnTo>
                  <a:lnTo>
                    <a:pt x="56" y="750"/>
                  </a:lnTo>
                  <a:lnTo>
                    <a:pt x="56" y="745"/>
                  </a:lnTo>
                  <a:lnTo>
                    <a:pt x="59" y="754"/>
                  </a:lnTo>
                  <a:lnTo>
                    <a:pt x="51" y="748"/>
                  </a:lnTo>
                  <a:lnTo>
                    <a:pt x="61" y="747"/>
                  </a:lnTo>
                  <a:lnTo>
                    <a:pt x="56" y="750"/>
                  </a:lnTo>
                  <a:lnTo>
                    <a:pt x="755" y="55"/>
                  </a:lnTo>
                  <a:lnTo>
                    <a:pt x="752" y="60"/>
                  </a:lnTo>
                  <a:lnTo>
                    <a:pt x="753" y="50"/>
                  </a:lnTo>
                  <a:lnTo>
                    <a:pt x="759" y="58"/>
                  </a:lnTo>
                  <a:lnTo>
                    <a:pt x="749" y="55"/>
                  </a:lnTo>
                  <a:lnTo>
                    <a:pt x="755" y="55"/>
                  </a:lnTo>
                  <a:lnTo>
                    <a:pt x="739" y="62"/>
                  </a:lnTo>
                  <a:lnTo>
                    <a:pt x="743" y="58"/>
                  </a:lnTo>
                  <a:lnTo>
                    <a:pt x="739" y="67"/>
                  </a:lnTo>
                  <a:lnTo>
                    <a:pt x="737" y="57"/>
                  </a:lnTo>
                  <a:lnTo>
                    <a:pt x="744" y="63"/>
                  </a:lnTo>
                  <a:lnTo>
                    <a:pt x="738" y="61"/>
                  </a:lnTo>
                  <a:lnTo>
                    <a:pt x="1728" y="61"/>
                  </a:lnTo>
                  <a:lnTo>
                    <a:pt x="1724" y="63"/>
                  </a:lnTo>
                  <a:lnTo>
                    <a:pt x="1732" y="57"/>
                  </a:lnTo>
                  <a:lnTo>
                    <a:pt x="1729" y="67"/>
                  </a:lnTo>
                  <a:lnTo>
                    <a:pt x="1725" y="58"/>
                  </a:lnTo>
                  <a:lnTo>
                    <a:pt x="1729" y="62"/>
                  </a:lnTo>
                  <a:lnTo>
                    <a:pt x="1713" y="55"/>
                  </a:lnTo>
                  <a:lnTo>
                    <a:pt x="1719" y="55"/>
                  </a:lnTo>
                  <a:lnTo>
                    <a:pt x="1709" y="58"/>
                  </a:lnTo>
                  <a:lnTo>
                    <a:pt x="1714" y="50"/>
                  </a:lnTo>
                  <a:lnTo>
                    <a:pt x="1715" y="60"/>
                  </a:lnTo>
                  <a:lnTo>
                    <a:pt x="1713" y="55"/>
                  </a:lnTo>
                  <a:lnTo>
                    <a:pt x="2411" y="750"/>
                  </a:lnTo>
                  <a:lnTo>
                    <a:pt x="2406" y="747"/>
                  </a:lnTo>
                  <a:lnTo>
                    <a:pt x="2416" y="748"/>
                  </a:lnTo>
                  <a:lnTo>
                    <a:pt x="2408" y="754"/>
                  </a:lnTo>
                  <a:lnTo>
                    <a:pt x="2411" y="745"/>
                  </a:lnTo>
                  <a:lnTo>
                    <a:pt x="2411" y="750"/>
                  </a:lnTo>
                  <a:lnTo>
                    <a:pt x="2405" y="734"/>
                  </a:lnTo>
                  <a:lnTo>
                    <a:pt x="2409" y="738"/>
                  </a:lnTo>
                  <a:lnTo>
                    <a:pt x="2400" y="733"/>
                  </a:lnTo>
                  <a:lnTo>
                    <a:pt x="2409" y="732"/>
                  </a:lnTo>
                  <a:lnTo>
                    <a:pt x="2402" y="739"/>
                  </a:lnTo>
                  <a:lnTo>
                    <a:pt x="2404" y="733"/>
                  </a:lnTo>
                  <a:lnTo>
                    <a:pt x="2404" y="1716"/>
                  </a:lnTo>
                  <a:lnTo>
                    <a:pt x="2402" y="1711"/>
                  </a:lnTo>
                  <a:lnTo>
                    <a:pt x="2409" y="1719"/>
                  </a:lnTo>
                  <a:lnTo>
                    <a:pt x="2400" y="1717"/>
                  </a:lnTo>
                  <a:lnTo>
                    <a:pt x="2409" y="1712"/>
                  </a:lnTo>
                  <a:lnTo>
                    <a:pt x="2405" y="1716"/>
                  </a:lnTo>
                  <a:lnTo>
                    <a:pt x="2411" y="1701"/>
                  </a:lnTo>
                  <a:lnTo>
                    <a:pt x="2411" y="1707"/>
                  </a:lnTo>
                  <a:lnTo>
                    <a:pt x="2408" y="1698"/>
                  </a:lnTo>
                  <a:lnTo>
                    <a:pt x="2416" y="1703"/>
                  </a:lnTo>
                  <a:lnTo>
                    <a:pt x="2406" y="1704"/>
                  </a:lnTo>
                  <a:lnTo>
                    <a:pt x="2411" y="1702"/>
                  </a:lnTo>
                  <a:lnTo>
                    <a:pt x="1713" y="2395"/>
                  </a:lnTo>
                  <a:lnTo>
                    <a:pt x="1715" y="2390"/>
                  </a:lnTo>
                  <a:lnTo>
                    <a:pt x="1714" y="2400"/>
                  </a:lnTo>
                  <a:lnTo>
                    <a:pt x="1709" y="2392"/>
                  </a:lnTo>
                  <a:lnTo>
                    <a:pt x="1718" y="2395"/>
                  </a:lnTo>
                  <a:lnTo>
                    <a:pt x="1713" y="2395"/>
                  </a:lnTo>
                  <a:lnTo>
                    <a:pt x="1729" y="2389"/>
                  </a:lnTo>
                  <a:lnTo>
                    <a:pt x="1724" y="2393"/>
                  </a:lnTo>
                  <a:lnTo>
                    <a:pt x="1729" y="2384"/>
                  </a:lnTo>
                  <a:lnTo>
                    <a:pt x="1731" y="2393"/>
                  </a:lnTo>
                  <a:lnTo>
                    <a:pt x="1723" y="2386"/>
                  </a:lnTo>
                  <a:lnTo>
                    <a:pt x="1728" y="2388"/>
                  </a:lnTo>
                  <a:lnTo>
                    <a:pt x="738" y="2388"/>
                  </a:lnTo>
                  <a:lnTo>
                    <a:pt x="744" y="2386"/>
                  </a:lnTo>
                  <a:lnTo>
                    <a:pt x="737" y="2393"/>
                  </a:lnTo>
                  <a:lnTo>
                    <a:pt x="738" y="2384"/>
                  </a:lnTo>
                  <a:lnTo>
                    <a:pt x="743" y="2393"/>
                  </a:lnTo>
                  <a:lnTo>
                    <a:pt x="739" y="2389"/>
                  </a:lnTo>
                  <a:lnTo>
                    <a:pt x="755" y="2395"/>
                  </a:lnTo>
                  <a:lnTo>
                    <a:pt x="750" y="2395"/>
                  </a:lnTo>
                  <a:lnTo>
                    <a:pt x="759" y="2392"/>
                  </a:lnTo>
                  <a:lnTo>
                    <a:pt x="753" y="2400"/>
                  </a:lnTo>
                  <a:lnTo>
                    <a:pt x="752" y="2390"/>
                  </a:lnTo>
                  <a:lnTo>
                    <a:pt x="755" y="2395"/>
                  </a:lnTo>
                  <a:lnTo>
                    <a:pt x="56" y="1702"/>
                  </a:lnTo>
                  <a:lnTo>
                    <a:pt x="61" y="1704"/>
                  </a:lnTo>
                  <a:lnTo>
                    <a:pt x="51" y="1703"/>
                  </a:lnTo>
                  <a:lnTo>
                    <a:pt x="59" y="1698"/>
                  </a:lnTo>
                  <a:lnTo>
                    <a:pt x="56" y="1707"/>
                  </a:lnTo>
                  <a:lnTo>
                    <a:pt x="56" y="1701"/>
                  </a:lnTo>
                  <a:lnTo>
                    <a:pt x="62" y="1716"/>
                  </a:lnTo>
                  <a:lnTo>
                    <a:pt x="58" y="1712"/>
                  </a:lnTo>
                  <a:lnTo>
                    <a:pt x="67" y="1717"/>
                  </a:lnTo>
                  <a:lnTo>
                    <a:pt x="57" y="1720"/>
                  </a:lnTo>
                  <a:lnTo>
                    <a:pt x="63" y="1712"/>
                  </a:lnTo>
                  <a:lnTo>
                    <a:pt x="61" y="1716"/>
                  </a:lnTo>
                  <a:lnTo>
                    <a:pt x="61" y="733"/>
                  </a:lnTo>
                  <a:close/>
                  <a:moveTo>
                    <a:pt x="45" y="733"/>
                  </a:moveTo>
                  <a:cubicBezTo>
                    <a:pt x="45" y="731"/>
                    <a:pt x="47" y="729"/>
                    <a:pt x="48" y="727"/>
                  </a:cubicBezTo>
                  <a:cubicBezTo>
                    <a:pt x="50" y="726"/>
                    <a:pt x="53" y="725"/>
                    <a:pt x="55" y="726"/>
                  </a:cubicBezTo>
                  <a:lnTo>
                    <a:pt x="71" y="729"/>
                  </a:lnTo>
                  <a:cubicBezTo>
                    <a:pt x="73" y="729"/>
                    <a:pt x="75" y="730"/>
                    <a:pt x="76" y="733"/>
                  </a:cubicBezTo>
                  <a:cubicBezTo>
                    <a:pt x="78" y="735"/>
                    <a:pt x="78" y="737"/>
                    <a:pt x="77" y="739"/>
                  </a:cubicBezTo>
                  <a:lnTo>
                    <a:pt x="71" y="755"/>
                  </a:lnTo>
                  <a:cubicBezTo>
                    <a:pt x="70" y="758"/>
                    <a:pt x="68" y="759"/>
                    <a:pt x="66" y="760"/>
                  </a:cubicBezTo>
                  <a:cubicBezTo>
                    <a:pt x="64" y="761"/>
                    <a:pt x="61" y="761"/>
                    <a:pt x="59" y="759"/>
                  </a:cubicBezTo>
                  <a:lnTo>
                    <a:pt x="46" y="751"/>
                  </a:lnTo>
                  <a:cubicBezTo>
                    <a:pt x="44" y="750"/>
                    <a:pt x="43" y="748"/>
                    <a:pt x="43" y="745"/>
                  </a:cubicBezTo>
                  <a:cubicBezTo>
                    <a:pt x="42" y="743"/>
                    <a:pt x="43" y="741"/>
                    <a:pt x="45" y="739"/>
                  </a:cubicBezTo>
                  <a:lnTo>
                    <a:pt x="744" y="44"/>
                  </a:lnTo>
                  <a:cubicBezTo>
                    <a:pt x="746" y="42"/>
                    <a:pt x="748" y="41"/>
                    <a:pt x="750" y="41"/>
                  </a:cubicBezTo>
                  <a:cubicBezTo>
                    <a:pt x="753" y="42"/>
                    <a:pt x="755" y="43"/>
                    <a:pt x="756" y="45"/>
                  </a:cubicBezTo>
                  <a:lnTo>
                    <a:pt x="765" y="58"/>
                  </a:lnTo>
                  <a:cubicBezTo>
                    <a:pt x="766" y="60"/>
                    <a:pt x="767" y="62"/>
                    <a:pt x="766" y="65"/>
                  </a:cubicBezTo>
                  <a:cubicBezTo>
                    <a:pt x="766" y="67"/>
                    <a:pt x="764" y="69"/>
                    <a:pt x="762" y="70"/>
                  </a:cubicBezTo>
                  <a:lnTo>
                    <a:pt x="746" y="77"/>
                  </a:lnTo>
                  <a:cubicBezTo>
                    <a:pt x="744" y="78"/>
                    <a:pt x="741" y="78"/>
                    <a:pt x="739" y="77"/>
                  </a:cubicBezTo>
                  <a:cubicBezTo>
                    <a:pt x="737" y="76"/>
                    <a:pt x="735" y="74"/>
                    <a:pt x="735" y="71"/>
                  </a:cubicBezTo>
                  <a:lnTo>
                    <a:pt x="731" y="55"/>
                  </a:lnTo>
                  <a:cubicBezTo>
                    <a:pt x="730" y="53"/>
                    <a:pt x="731" y="50"/>
                    <a:pt x="732" y="49"/>
                  </a:cubicBezTo>
                  <a:cubicBezTo>
                    <a:pt x="734" y="47"/>
                    <a:pt x="736" y="45"/>
                    <a:pt x="738" y="45"/>
                  </a:cubicBezTo>
                  <a:lnTo>
                    <a:pt x="1728" y="45"/>
                  </a:lnTo>
                  <a:cubicBezTo>
                    <a:pt x="1731" y="45"/>
                    <a:pt x="1733" y="47"/>
                    <a:pt x="1735" y="48"/>
                  </a:cubicBezTo>
                  <a:cubicBezTo>
                    <a:pt x="1736" y="50"/>
                    <a:pt x="1737" y="53"/>
                    <a:pt x="1736" y="55"/>
                  </a:cubicBezTo>
                  <a:lnTo>
                    <a:pt x="1733" y="71"/>
                  </a:lnTo>
                  <a:cubicBezTo>
                    <a:pt x="1733" y="73"/>
                    <a:pt x="1731" y="75"/>
                    <a:pt x="1729" y="77"/>
                  </a:cubicBezTo>
                  <a:cubicBezTo>
                    <a:pt x="1727" y="78"/>
                    <a:pt x="1724" y="78"/>
                    <a:pt x="1722" y="77"/>
                  </a:cubicBezTo>
                  <a:lnTo>
                    <a:pt x="1706" y="70"/>
                  </a:lnTo>
                  <a:cubicBezTo>
                    <a:pt x="1704" y="69"/>
                    <a:pt x="1702" y="67"/>
                    <a:pt x="1702" y="65"/>
                  </a:cubicBezTo>
                  <a:cubicBezTo>
                    <a:pt x="1701" y="62"/>
                    <a:pt x="1702" y="60"/>
                    <a:pt x="1703" y="58"/>
                  </a:cubicBezTo>
                  <a:lnTo>
                    <a:pt x="1712" y="45"/>
                  </a:lnTo>
                  <a:cubicBezTo>
                    <a:pt x="1713" y="43"/>
                    <a:pt x="1715" y="42"/>
                    <a:pt x="1718" y="41"/>
                  </a:cubicBezTo>
                  <a:cubicBezTo>
                    <a:pt x="1720" y="41"/>
                    <a:pt x="1722" y="42"/>
                    <a:pt x="1724" y="44"/>
                  </a:cubicBezTo>
                  <a:lnTo>
                    <a:pt x="2422" y="739"/>
                  </a:lnTo>
                  <a:cubicBezTo>
                    <a:pt x="2424" y="741"/>
                    <a:pt x="2425" y="743"/>
                    <a:pt x="2424" y="745"/>
                  </a:cubicBezTo>
                  <a:cubicBezTo>
                    <a:pt x="2424" y="748"/>
                    <a:pt x="2423" y="750"/>
                    <a:pt x="2421" y="751"/>
                  </a:cubicBezTo>
                  <a:lnTo>
                    <a:pt x="2408" y="759"/>
                  </a:lnTo>
                  <a:cubicBezTo>
                    <a:pt x="2406" y="761"/>
                    <a:pt x="2403" y="761"/>
                    <a:pt x="2401" y="760"/>
                  </a:cubicBezTo>
                  <a:cubicBezTo>
                    <a:pt x="2399" y="759"/>
                    <a:pt x="2397" y="758"/>
                    <a:pt x="2396" y="755"/>
                  </a:cubicBezTo>
                  <a:lnTo>
                    <a:pt x="2390" y="739"/>
                  </a:lnTo>
                  <a:cubicBezTo>
                    <a:pt x="2389" y="737"/>
                    <a:pt x="2389" y="735"/>
                    <a:pt x="2390" y="733"/>
                  </a:cubicBezTo>
                  <a:cubicBezTo>
                    <a:pt x="2392" y="731"/>
                    <a:pt x="2394" y="729"/>
                    <a:pt x="2396" y="729"/>
                  </a:cubicBezTo>
                  <a:lnTo>
                    <a:pt x="2411" y="726"/>
                  </a:lnTo>
                  <a:cubicBezTo>
                    <a:pt x="2413" y="725"/>
                    <a:pt x="2416" y="726"/>
                    <a:pt x="2418" y="727"/>
                  </a:cubicBezTo>
                  <a:cubicBezTo>
                    <a:pt x="2419" y="729"/>
                    <a:pt x="2420" y="731"/>
                    <a:pt x="2420" y="733"/>
                  </a:cubicBezTo>
                  <a:lnTo>
                    <a:pt x="2420" y="1716"/>
                  </a:lnTo>
                  <a:cubicBezTo>
                    <a:pt x="2420" y="1719"/>
                    <a:pt x="2419" y="1721"/>
                    <a:pt x="2418" y="1723"/>
                  </a:cubicBezTo>
                  <a:cubicBezTo>
                    <a:pt x="2416" y="1724"/>
                    <a:pt x="2413" y="1725"/>
                    <a:pt x="2411" y="1724"/>
                  </a:cubicBezTo>
                  <a:lnTo>
                    <a:pt x="2396" y="1721"/>
                  </a:lnTo>
                  <a:cubicBezTo>
                    <a:pt x="2394" y="1721"/>
                    <a:pt x="2392" y="1719"/>
                    <a:pt x="2390" y="1717"/>
                  </a:cubicBezTo>
                  <a:cubicBezTo>
                    <a:pt x="2389" y="1715"/>
                    <a:pt x="2389" y="1713"/>
                    <a:pt x="2390" y="1710"/>
                  </a:cubicBezTo>
                  <a:lnTo>
                    <a:pt x="2396" y="1695"/>
                  </a:lnTo>
                  <a:cubicBezTo>
                    <a:pt x="2397" y="1693"/>
                    <a:pt x="2399" y="1691"/>
                    <a:pt x="2401" y="1691"/>
                  </a:cubicBezTo>
                  <a:cubicBezTo>
                    <a:pt x="2403" y="1690"/>
                    <a:pt x="2406" y="1690"/>
                    <a:pt x="2408" y="1692"/>
                  </a:cubicBezTo>
                  <a:lnTo>
                    <a:pt x="2421" y="1701"/>
                  </a:lnTo>
                  <a:cubicBezTo>
                    <a:pt x="2423" y="1702"/>
                    <a:pt x="2424" y="1704"/>
                    <a:pt x="2424" y="1707"/>
                  </a:cubicBezTo>
                  <a:cubicBezTo>
                    <a:pt x="2425" y="1709"/>
                    <a:pt x="2424" y="1711"/>
                    <a:pt x="2422" y="1713"/>
                  </a:cubicBezTo>
                  <a:lnTo>
                    <a:pt x="1724" y="2406"/>
                  </a:lnTo>
                  <a:cubicBezTo>
                    <a:pt x="1722" y="2408"/>
                    <a:pt x="1720" y="2409"/>
                    <a:pt x="1718" y="2408"/>
                  </a:cubicBezTo>
                  <a:cubicBezTo>
                    <a:pt x="1715" y="2408"/>
                    <a:pt x="1713" y="2407"/>
                    <a:pt x="1712" y="2405"/>
                  </a:cubicBezTo>
                  <a:lnTo>
                    <a:pt x="1704" y="2392"/>
                  </a:lnTo>
                  <a:cubicBezTo>
                    <a:pt x="1702" y="2390"/>
                    <a:pt x="1702" y="2387"/>
                    <a:pt x="1703" y="2385"/>
                  </a:cubicBezTo>
                  <a:cubicBezTo>
                    <a:pt x="1704" y="2383"/>
                    <a:pt x="1705" y="2381"/>
                    <a:pt x="1708" y="2380"/>
                  </a:cubicBezTo>
                  <a:lnTo>
                    <a:pt x="1724" y="2374"/>
                  </a:lnTo>
                  <a:cubicBezTo>
                    <a:pt x="1726" y="2373"/>
                    <a:pt x="1728" y="2373"/>
                    <a:pt x="1731" y="2375"/>
                  </a:cubicBezTo>
                  <a:cubicBezTo>
                    <a:pt x="1733" y="2376"/>
                    <a:pt x="1734" y="2378"/>
                    <a:pt x="1734" y="2380"/>
                  </a:cubicBezTo>
                  <a:lnTo>
                    <a:pt x="1736" y="2395"/>
                  </a:lnTo>
                  <a:cubicBezTo>
                    <a:pt x="1737" y="2398"/>
                    <a:pt x="1736" y="2400"/>
                    <a:pt x="1734" y="2402"/>
                  </a:cubicBezTo>
                  <a:cubicBezTo>
                    <a:pt x="1733" y="2403"/>
                    <a:pt x="1731" y="2404"/>
                    <a:pt x="1728" y="2404"/>
                  </a:cubicBezTo>
                  <a:lnTo>
                    <a:pt x="738" y="2404"/>
                  </a:lnTo>
                  <a:cubicBezTo>
                    <a:pt x="736" y="2404"/>
                    <a:pt x="734" y="2403"/>
                    <a:pt x="732" y="2402"/>
                  </a:cubicBezTo>
                  <a:cubicBezTo>
                    <a:pt x="731" y="2400"/>
                    <a:pt x="730" y="2397"/>
                    <a:pt x="731" y="2395"/>
                  </a:cubicBezTo>
                  <a:lnTo>
                    <a:pt x="734" y="2380"/>
                  </a:lnTo>
                  <a:cubicBezTo>
                    <a:pt x="734" y="2378"/>
                    <a:pt x="736" y="2376"/>
                    <a:pt x="738" y="2374"/>
                  </a:cubicBezTo>
                  <a:cubicBezTo>
                    <a:pt x="740" y="2373"/>
                    <a:pt x="742" y="2373"/>
                    <a:pt x="744" y="2374"/>
                  </a:cubicBezTo>
                  <a:lnTo>
                    <a:pt x="760" y="2380"/>
                  </a:lnTo>
                  <a:cubicBezTo>
                    <a:pt x="763" y="2381"/>
                    <a:pt x="764" y="2383"/>
                    <a:pt x="765" y="2385"/>
                  </a:cubicBezTo>
                  <a:cubicBezTo>
                    <a:pt x="766" y="2387"/>
                    <a:pt x="766" y="2390"/>
                    <a:pt x="764" y="2392"/>
                  </a:cubicBezTo>
                  <a:lnTo>
                    <a:pt x="756" y="2405"/>
                  </a:lnTo>
                  <a:cubicBezTo>
                    <a:pt x="755" y="2407"/>
                    <a:pt x="753" y="2408"/>
                    <a:pt x="750" y="2408"/>
                  </a:cubicBezTo>
                  <a:cubicBezTo>
                    <a:pt x="748" y="2409"/>
                    <a:pt x="746" y="2408"/>
                    <a:pt x="744" y="2406"/>
                  </a:cubicBezTo>
                  <a:lnTo>
                    <a:pt x="45" y="1713"/>
                  </a:lnTo>
                  <a:cubicBezTo>
                    <a:pt x="43" y="1711"/>
                    <a:pt x="42" y="1709"/>
                    <a:pt x="42" y="1707"/>
                  </a:cubicBezTo>
                  <a:cubicBezTo>
                    <a:pt x="43" y="1704"/>
                    <a:pt x="44" y="1702"/>
                    <a:pt x="46" y="1701"/>
                  </a:cubicBezTo>
                  <a:lnTo>
                    <a:pt x="59" y="1692"/>
                  </a:lnTo>
                  <a:cubicBezTo>
                    <a:pt x="61" y="1690"/>
                    <a:pt x="63" y="1690"/>
                    <a:pt x="66" y="1691"/>
                  </a:cubicBezTo>
                  <a:cubicBezTo>
                    <a:pt x="68" y="1691"/>
                    <a:pt x="70" y="1693"/>
                    <a:pt x="71" y="1695"/>
                  </a:cubicBezTo>
                  <a:lnTo>
                    <a:pt x="77" y="1710"/>
                  </a:lnTo>
                  <a:cubicBezTo>
                    <a:pt x="78" y="1713"/>
                    <a:pt x="78" y="1715"/>
                    <a:pt x="76" y="1717"/>
                  </a:cubicBezTo>
                  <a:cubicBezTo>
                    <a:pt x="75" y="1719"/>
                    <a:pt x="73" y="1721"/>
                    <a:pt x="71" y="1721"/>
                  </a:cubicBezTo>
                  <a:lnTo>
                    <a:pt x="55" y="1724"/>
                  </a:lnTo>
                  <a:cubicBezTo>
                    <a:pt x="53" y="1725"/>
                    <a:pt x="50" y="1724"/>
                    <a:pt x="48" y="1723"/>
                  </a:cubicBezTo>
                  <a:cubicBezTo>
                    <a:pt x="47" y="1721"/>
                    <a:pt x="45" y="1719"/>
                    <a:pt x="45" y="1716"/>
                  </a:cubicBezTo>
                  <a:lnTo>
                    <a:pt x="45" y="733"/>
                  </a:lnTo>
                  <a:close/>
                  <a:moveTo>
                    <a:pt x="61" y="1716"/>
                  </a:moveTo>
                  <a:lnTo>
                    <a:pt x="52" y="1709"/>
                  </a:lnTo>
                  <a:lnTo>
                    <a:pt x="68" y="1706"/>
                  </a:lnTo>
                  <a:lnTo>
                    <a:pt x="62" y="1716"/>
                  </a:lnTo>
                  <a:lnTo>
                    <a:pt x="56" y="1701"/>
                  </a:lnTo>
                  <a:lnTo>
                    <a:pt x="68" y="1705"/>
                  </a:lnTo>
                  <a:lnTo>
                    <a:pt x="55" y="1714"/>
                  </a:lnTo>
                  <a:lnTo>
                    <a:pt x="56" y="1702"/>
                  </a:lnTo>
                  <a:lnTo>
                    <a:pt x="755" y="2395"/>
                  </a:lnTo>
                  <a:lnTo>
                    <a:pt x="743" y="2396"/>
                  </a:lnTo>
                  <a:lnTo>
                    <a:pt x="751" y="2383"/>
                  </a:lnTo>
                  <a:lnTo>
                    <a:pt x="755" y="2395"/>
                  </a:lnTo>
                  <a:lnTo>
                    <a:pt x="739" y="2389"/>
                  </a:lnTo>
                  <a:lnTo>
                    <a:pt x="749" y="2383"/>
                  </a:lnTo>
                  <a:lnTo>
                    <a:pt x="746" y="2398"/>
                  </a:lnTo>
                  <a:lnTo>
                    <a:pt x="738" y="2388"/>
                  </a:lnTo>
                  <a:lnTo>
                    <a:pt x="1728" y="2388"/>
                  </a:lnTo>
                  <a:lnTo>
                    <a:pt x="1721" y="2398"/>
                  </a:lnTo>
                  <a:lnTo>
                    <a:pt x="1719" y="2383"/>
                  </a:lnTo>
                  <a:lnTo>
                    <a:pt x="1729" y="2389"/>
                  </a:lnTo>
                  <a:lnTo>
                    <a:pt x="1713" y="2395"/>
                  </a:lnTo>
                  <a:lnTo>
                    <a:pt x="1717" y="2383"/>
                  </a:lnTo>
                  <a:lnTo>
                    <a:pt x="1725" y="2396"/>
                  </a:lnTo>
                  <a:lnTo>
                    <a:pt x="1713" y="2395"/>
                  </a:lnTo>
                  <a:lnTo>
                    <a:pt x="2411" y="1702"/>
                  </a:lnTo>
                  <a:lnTo>
                    <a:pt x="2412" y="1714"/>
                  </a:lnTo>
                  <a:lnTo>
                    <a:pt x="2399" y="1705"/>
                  </a:lnTo>
                  <a:lnTo>
                    <a:pt x="2411" y="1701"/>
                  </a:lnTo>
                  <a:lnTo>
                    <a:pt x="2405" y="1716"/>
                  </a:lnTo>
                  <a:lnTo>
                    <a:pt x="2399" y="1706"/>
                  </a:lnTo>
                  <a:lnTo>
                    <a:pt x="2414" y="1709"/>
                  </a:lnTo>
                  <a:lnTo>
                    <a:pt x="2404" y="1716"/>
                  </a:lnTo>
                  <a:lnTo>
                    <a:pt x="2404" y="733"/>
                  </a:lnTo>
                  <a:lnTo>
                    <a:pt x="2414" y="741"/>
                  </a:lnTo>
                  <a:lnTo>
                    <a:pt x="2399" y="744"/>
                  </a:lnTo>
                  <a:lnTo>
                    <a:pt x="2405" y="734"/>
                  </a:lnTo>
                  <a:lnTo>
                    <a:pt x="2411" y="750"/>
                  </a:lnTo>
                  <a:lnTo>
                    <a:pt x="2399" y="746"/>
                  </a:lnTo>
                  <a:lnTo>
                    <a:pt x="2412" y="738"/>
                  </a:lnTo>
                  <a:lnTo>
                    <a:pt x="2411" y="750"/>
                  </a:lnTo>
                  <a:lnTo>
                    <a:pt x="1713" y="55"/>
                  </a:lnTo>
                  <a:lnTo>
                    <a:pt x="1725" y="54"/>
                  </a:lnTo>
                  <a:lnTo>
                    <a:pt x="1716" y="67"/>
                  </a:lnTo>
                  <a:lnTo>
                    <a:pt x="1713" y="55"/>
                  </a:lnTo>
                  <a:lnTo>
                    <a:pt x="1729" y="62"/>
                  </a:lnTo>
                  <a:lnTo>
                    <a:pt x="1718" y="68"/>
                  </a:lnTo>
                  <a:lnTo>
                    <a:pt x="1721" y="52"/>
                  </a:lnTo>
                  <a:lnTo>
                    <a:pt x="1728" y="61"/>
                  </a:lnTo>
                  <a:lnTo>
                    <a:pt x="738" y="61"/>
                  </a:lnTo>
                  <a:lnTo>
                    <a:pt x="746" y="52"/>
                  </a:lnTo>
                  <a:lnTo>
                    <a:pt x="750" y="68"/>
                  </a:lnTo>
                  <a:lnTo>
                    <a:pt x="739" y="62"/>
                  </a:lnTo>
                  <a:lnTo>
                    <a:pt x="755" y="55"/>
                  </a:lnTo>
                  <a:lnTo>
                    <a:pt x="752" y="67"/>
                  </a:lnTo>
                  <a:lnTo>
                    <a:pt x="743" y="54"/>
                  </a:lnTo>
                  <a:lnTo>
                    <a:pt x="755" y="55"/>
                  </a:lnTo>
                  <a:lnTo>
                    <a:pt x="56" y="750"/>
                  </a:lnTo>
                  <a:lnTo>
                    <a:pt x="55" y="738"/>
                  </a:lnTo>
                  <a:lnTo>
                    <a:pt x="68" y="746"/>
                  </a:lnTo>
                  <a:lnTo>
                    <a:pt x="56" y="750"/>
                  </a:lnTo>
                  <a:lnTo>
                    <a:pt x="62" y="734"/>
                  </a:lnTo>
                  <a:lnTo>
                    <a:pt x="68" y="744"/>
                  </a:lnTo>
                  <a:lnTo>
                    <a:pt x="52" y="741"/>
                  </a:lnTo>
                  <a:lnTo>
                    <a:pt x="61" y="733"/>
                  </a:lnTo>
                  <a:lnTo>
                    <a:pt x="61" y="1716"/>
                  </a:lnTo>
                  <a:close/>
                </a:path>
              </a:pathLst>
            </a:custGeom>
            <a:solidFill>
              <a:srgbClr val="385D8A"/>
            </a:solidFill>
            <a:ln w="635" cap="flat">
              <a:solidFill>
                <a:srgbClr val="385D8A"/>
              </a:solidFill>
              <a:prstDash val="solid"/>
              <a:round/>
              <a:headEnd/>
              <a:tailEnd/>
            </a:ln>
          </p:spPr>
          <p:txBody>
            <a:bodyPr rot="0" vert="horz" wrap="square" lIns="91440" tIns="45720" rIns="91440" bIns="45720" anchor="t" anchorCtr="0" upright="1">
              <a:noAutofit/>
            </a:bodyPr>
            <a:lstStyle/>
            <a:p>
              <a:endParaRPr lang="en-ZA"/>
            </a:p>
          </p:txBody>
        </p:sp>
        <p:sp>
          <p:nvSpPr>
            <p:cNvPr id="25" name="Freeform 24"/>
            <p:cNvSpPr>
              <a:spLocks noEditPoints="1"/>
            </p:cNvSpPr>
            <p:nvPr/>
          </p:nvSpPr>
          <p:spPr bwMode="auto">
            <a:xfrm>
              <a:off x="2288857" y="43903"/>
              <a:ext cx="1846688" cy="1614637"/>
            </a:xfrm>
            <a:custGeom>
              <a:avLst/>
              <a:gdLst>
                <a:gd name="T0" fmla="*/ 732 w 2464"/>
                <a:gd name="T1" fmla="*/ 2 h 2448"/>
                <a:gd name="T2" fmla="*/ 2454 w 2464"/>
                <a:gd name="T3" fmla="*/ 708 h 2448"/>
                <a:gd name="T4" fmla="*/ 2457 w 2464"/>
                <a:gd name="T5" fmla="*/ 1740 h 2448"/>
                <a:gd name="T6" fmla="*/ 738 w 2464"/>
                <a:gd name="T7" fmla="*/ 2448 h 2448"/>
                <a:gd name="T8" fmla="*/ 2 w 2464"/>
                <a:gd name="T9" fmla="*/ 1724 h 2448"/>
                <a:gd name="T10" fmla="*/ 22 w 2464"/>
                <a:gd name="T11" fmla="*/ 1731 h 2448"/>
                <a:gd name="T12" fmla="*/ 1731 w 2464"/>
                <a:gd name="T13" fmla="*/ 2432 h 2448"/>
                <a:gd name="T14" fmla="*/ 2449 w 2464"/>
                <a:gd name="T15" fmla="*/ 1717 h 2448"/>
                <a:gd name="T16" fmla="*/ 1742 w 2464"/>
                <a:gd name="T17" fmla="*/ 22 h 2448"/>
                <a:gd name="T18" fmla="*/ 725 w 2464"/>
                <a:gd name="T19" fmla="*/ 22 h 2448"/>
                <a:gd name="T20" fmla="*/ 24 w 2464"/>
                <a:gd name="T21" fmla="*/ 1724 h 2448"/>
                <a:gd name="T22" fmla="*/ 35 w 2464"/>
                <a:gd name="T23" fmla="*/ 1722 h 2448"/>
                <a:gd name="T24" fmla="*/ 736 w 2464"/>
                <a:gd name="T25" fmla="*/ 2432 h 2448"/>
                <a:gd name="T26" fmla="*/ 1747 w 2464"/>
                <a:gd name="T27" fmla="*/ 2415 h 2448"/>
                <a:gd name="T28" fmla="*/ 2434 w 2464"/>
                <a:gd name="T29" fmla="*/ 1712 h 2448"/>
                <a:gd name="T30" fmla="*/ 2434 w 2464"/>
                <a:gd name="T31" fmla="*/ 739 h 2448"/>
                <a:gd name="T32" fmla="*/ 1747 w 2464"/>
                <a:gd name="T33" fmla="*/ 36 h 2448"/>
                <a:gd name="T34" fmla="*/ 742 w 2464"/>
                <a:gd name="T35" fmla="*/ 16 h 2448"/>
                <a:gd name="T36" fmla="*/ 24 w 2464"/>
                <a:gd name="T37" fmla="*/ 719 h 2448"/>
                <a:gd name="T38" fmla="*/ 16 w 2464"/>
                <a:gd name="T39" fmla="*/ 733 h 2448"/>
                <a:gd name="T40" fmla="*/ 734 w 2464"/>
                <a:gd name="T41" fmla="*/ 35 h 2448"/>
                <a:gd name="T42" fmla="*/ 1729 w 2464"/>
                <a:gd name="T43" fmla="*/ 17 h 2448"/>
                <a:gd name="T44" fmla="*/ 2449 w 2464"/>
                <a:gd name="T45" fmla="*/ 733 h 2448"/>
                <a:gd name="T46" fmla="*/ 2429 w 2464"/>
                <a:gd name="T47" fmla="*/ 1726 h 2448"/>
                <a:gd name="T48" fmla="*/ 1726 w 2464"/>
                <a:gd name="T49" fmla="*/ 2417 h 2448"/>
                <a:gd name="T50" fmla="*/ 24 w 2464"/>
                <a:gd name="T51" fmla="*/ 1733 h 2448"/>
                <a:gd name="T52" fmla="*/ 76 w 2464"/>
                <a:gd name="T53" fmla="*/ 1721 h 2448"/>
                <a:gd name="T54" fmla="*/ 67 w 2464"/>
                <a:gd name="T55" fmla="*/ 1691 h 2448"/>
                <a:gd name="T56" fmla="*/ 726 w 2464"/>
                <a:gd name="T57" fmla="*/ 2382 h 2448"/>
                <a:gd name="T58" fmla="*/ 1713 w 2464"/>
                <a:gd name="T59" fmla="*/ 2410 h 2448"/>
                <a:gd name="T60" fmla="*/ 2426 w 2464"/>
                <a:gd name="T61" fmla="*/ 1707 h 2448"/>
                <a:gd name="T62" fmla="*/ 2407 w 2464"/>
                <a:gd name="T63" fmla="*/ 719 h 2448"/>
                <a:gd name="T64" fmla="*/ 1699 w 2464"/>
                <a:gd name="T65" fmla="*/ 61 h 2448"/>
                <a:gd name="T66" fmla="*/ 1728 w 2464"/>
                <a:gd name="T67" fmla="*/ 77 h 2448"/>
                <a:gd name="T68" fmla="*/ 769 w 2464"/>
                <a:gd name="T69" fmla="*/ 51 h 2448"/>
                <a:gd name="T70" fmla="*/ 51 w 2464"/>
                <a:gd name="T71" fmla="*/ 724 h 2448"/>
                <a:gd name="T72" fmla="*/ 58 w 2464"/>
                <a:gd name="T73" fmla="*/ 738 h 2448"/>
                <a:gd name="T74" fmla="*/ 753 w 2464"/>
                <a:gd name="T75" fmla="*/ 50 h 2448"/>
                <a:gd name="T76" fmla="*/ 1728 w 2464"/>
                <a:gd name="T77" fmla="*/ 61 h 2448"/>
                <a:gd name="T78" fmla="*/ 1715 w 2464"/>
                <a:gd name="T79" fmla="*/ 60 h 2448"/>
                <a:gd name="T80" fmla="*/ 2400 w 2464"/>
                <a:gd name="T81" fmla="*/ 733 h 2448"/>
                <a:gd name="T82" fmla="*/ 2411 w 2464"/>
                <a:gd name="T83" fmla="*/ 1701 h 2448"/>
                <a:gd name="T84" fmla="*/ 1718 w 2464"/>
                <a:gd name="T85" fmla="*/ 2395 h 2448"/>
                <a:gd name="T86" fmla="*/ 737 w 2464"/>
                <a:gd name="T87" fmla="*/ 2393 h 2448"/>
                <a:gd name="T88" fmla="*/ 56 w 2464"/>
                <a:gd name="T89" fmla="*/ 1702 h 2448"/>
                <a:gd name="T90" fmla="*/ 63 w 2464"/>
                <a:gd name="T91" fmla="*/ 1712 h 2448"/>
                <a:gd name="T92" fmla="*/ 66 w 2464"/>
                <a:gd name="T93" fmla="*/ 760 h 2448"/>
                <a:gd name="T94" fmla="*/ 762 w 2464"/>
                <a:gd name="T95" fmla="*/ 70 h 2448"/>
                <a:gd name="T96" fmla="*/ 1733 w 2464"/>
                <a:gd name="T97" fmla="*/ 71 h 2448"/>
                <a:gd name="T98" fmla="*/ 2424 w 2464"/>
                <a:gd name="T99" fmla="*/ 745 h 2448"/>
                <a:gd name="T100" fmla="*/ 2420 w 2464"/>
                <a:gd name="T101" fmla="*/ 733 h 2448"/>
                <a:gd name="T102" fmla="*/ 2421 w 2464"/>
                <a:gd name="T103" fmla="*/ 1701 h 2448"/>
                <a:gd name="T104" fmla="*/ 1731 w 2464"/>
                <a:gd name="T105" fmla="*/ 2375 h 2448"/>
                <a:gd name="T106" fmla="*/ 744 w 2464"/>
                <a:gd name="T107" fmla="*/ 2374 h 2448"/>
                <a:gd name="T108" fmla="*/ 59 w 2464"/>
                <a:gd name="T109" fmla="*/ 1692 h 2448"/>
                <a:gd name="T110" fmla="*/ 61 w 2464"/>
                <a:gd name="T111" fmla="*/ 1716 h 2448"/>
                <a:gd name="T112" fmla="*/ 751 w 2464"/>
                <a:gd name="T113" fmla="*/ 2383 h 2448"/>
                <a:gd name="T114" fmla="*/ 1713 w 2464"/>
                <a:gd name="T115" fmla="*/ 2395 h 2448"/>
                <a:gd name="T116" fmla="*/ 2414 w 2464"/>
                <a:gd name="T117" fmla="*/ 1709 h 2448"/>
                <a:gd name="T118" fmla="*/ 1713 w 2464"/>
                <a:gd name="T119" fmla="*/ 55 h 2448"/>
                <a:gd name="T120" fmla="*/ 750 w 2464"/>
                <a:gd name="T121" fmla="*/ 68 h 2448"/>
                <a:gd name="T122" fmla="*/ 62 w 2464"/>
                <a:gd name="T123" fmla="*/ 734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64" h="2448">
                  <a:moveTo>
                    <a:pt x="0" y="733"/>
                  </a:moveTo>
                  <a:cubicBezTo>
                    <a:pt x="0" y="733"/>
                    <a:pt x="1" y="732"/>
                    <a:pt x="1" y="731"/>
                  </a:cubicBezTo>
                  <a:lnTo>
                    <a:pt x="2" y="728"/>
                  </a:lnTo>
                  <a:lnTo>
                    <a:pt x="9" y="712"/>
                  </a:lnTo>
                  <a:cubicBezTo>
                    <a:pt x="10" y="711"/>
                    <a:pt x="10" y="710"/>
                    <a:pt x="11" y="710"/>
                  </a:cubicBezTo>
                  <a:lnTo>
                    <a:pt x="13" y="708"/>
                  </a:lnTo>
                  <a:lnTo>
                    <a:pt x="712" y="13"/>
                  </a:lnTo>
                  <a:lnTo>
                    <a:pt x="714" y="11"/>
                  </a:lnTo>
                  <a:cubicBezTo>
                    <a:pt x="715" y="10"/>
                    <a:pt x="715" y="10"/>
                    <a:pt x="716" y="9"/>
                  </a:cubicBezTo>
                  <a:lnTo>
                    <a:pt x="732" y="2"/>
                  </a:lnTo>
                  <a:lnTo>
                    <a:pt x="736" y="1"/>
                  </a:lnTo>
                  <a:cubicBezTo>
                    <a:pt x="737" y="1"/>
                    <a:pt x="738" y="0"/>
                    <a:pt x="738" y="0"/>
                  </a:cubicBezTo>
                  <a:lnTo>
                    <a:pt x="1728" y="0"/>
                  </a:lnTo>
                  <a:cubicBezTo>
                    <a:pt x="1729" y="0"/>
                    <a:pt x="1730" y="1"/>
                    <a:pt x="1730" y="1"/>
                  </a:cubicBezTo>
                  <a:lnTo>
                    <a:pt x="1734" y="2"/>
                  </a:lnTo>
                  <a:cubicBezTo>
                    <a:pt x="1735" y="2"/>
                    <a:pt x="1735" y="2"/>
                    <a:pt x="1736" y="2"/>
                  </a:cubicBezTo>
                  <a:lnTo>
                    <a:pt x="1751" y="9"/>
                  </a:lnTo>
                  <a:cubicBezTo>
                    <a:pt x="1752" y="10"/>
                    <a:pt x="1752" y="10"/>
                    <a:pt x="1753" y="11"/>
                  </a:cubicBezTo>
                  <a:lnTo>
                    <a:pt x="1755" y="13"/>
                  </a:lnTo>
                  <a:lnTo>
                    <a:pt x="2454" y="708"/>
                  </a:lnTo>
                  <a:lnTo>
                    <a:pt x="2456" y="710"/>
                  </a:lnTo>
                  <a:cubicBezTo>
                    <a:pt x="2457" y="711"/>
                    <a:pt x="2457" y="711"/>
                    <a:pt x="2458" y="712"/>
                  </a:cubicBezTo>
                  <a:lnTo>
                    <a:pt x="2464" y="727"/>
                  </a:lnTo>
                  <a:cubicBezTo>
                    <a:pt x="2464" y="728"/>
                    <a:pt x="2464" y="729"/>
                    <a:pt x="2464" y="730"/>
                  </a:cubicBezTo>
                  <a:lnTo>
                    <a:pt x="2464" y="733"/>
                  </a:lnTo>
                  <a:lnTo>
                    <a:pt x="2464" y="1716"/>
                  </a:lnTo>
                  <a:lnTo>
                    <a:pt x="2464" y="1719"/>
                  </a:lnTo>
                  <a:cubicBezTo>
                    <a:pt x="2464" y="1720"/>
                    <a:pt x="2464" y="1721"/>
                    <a:pt x="2464" y="1722"/>
                  </a:cubicBezTo>
                  <a:lnTo>
                    <a:pt x="2458" y="1738"/>
                  </a:lnTo>
                  <a:cubicBezTo>
                    <a:pt x="2458" y="1739"/>
                    <a:pt x="2457" y="1739"/>
                    <a:pt x="2457" y="1740"/>
                  </a:cubicBezTo>
                  <a:lnTo>
                    <a:pt x="2455" y="1743"/>
                  </a:lnTo>
                  <a:cubicBezTo>
                    <a:pt x="2455" y="1743"/>
                    <a:pt x="2454" y="1744"/>
                    <a:pt x="2454" y="1744"/>
                  </a:cubicBezTo>
                  <a:lnTo>
                    <a:pt x="1755" y="2438"/>
                  </a:lnTo>
                  <a:cubicBezTo>
                    <a:pt x="1755" y="2439"/>
                    <a:pt x="1754" y="2439"/>
                    <a:pt x="1754" y="2439"/>
                  </a:cubicBezTo>
                  <a:lnTo>
                    <a:pt x="1751" y="2441"/>
                  </a:lnTo>
                  <a:cubicBezTo>
                    <a:pt x="1750" y="2441"/>
                    <a:pt x="1750" y="2442"/>
                    <a:pt x="1749" y="2442"/>
                  </a:cubicBezTo>
                  <a:lnTo>
                    <a:pt x="1734" y="2448"/>
                  </a:lnTo>
                  <a:cubicBezTo>
                    <a:pt x="1733" y="2448"/>
                    <a:pt x="1732" y="2448"/>
                    <a:pt x="1731" y="2448"/>
                  </a:cubicBezTo>
                  <a:lnTo>
                    <a:pt x="1728" y="2448"/>
                  </a:lnTo>
                  <a:lnTo>
                    <a:pt x="738" y="2448"/>
                  </a:lnTo>
                  <a:lnTo>
                    <a:pt x="736" y="2448"/>
                  </a:lnTo>
                  <a:cubicBezTo>
                    <a:pt x="736" y="2448"/>
                    <a:pt x="735" y="2448"/>
                    <a:pt x="734" y="2448"/>
                  </a:cubicBezTo>
                  <a:lnTo>
                    <a:pt x="718" y="2442"/>
                  </a:lnTo>
                  <a:cubicBezTo>
                    <a:pt x="717" y="2442"/>
                    <a:pt x="717" y="2441"/>
                    <a:pt x="716" y="2441"/>
                  </a:cubicBezTo>
                  <a:lnTo>
                    <a:pt x="713" y="2439"/>
                  </a:lnTo>
                  <a:cubicBezTo>
                    <a:pt x="713" y="2439"/>
                    <a:pt x="712" y="2439"/>
                    <a:pt x="712" y="2438"/>
                  </a:cubicBezTo>
                  <a:lnTo>
                    <a:pt x="13" y="1744"/>
                  </a:lnTo>
                  <a:lnTo>
                    <a:pt x="11" y="1742"/>
                  </a:lnTo>
                  <a:cubicBezTo>
                    <a:pt x="10" y="1741"/>
                    <a:pt x="10" y="1741"/>
                    <a:pt x="9" y="1740"/>
                  </a:cubicBezTo>
                  <a:lnTo>
                    <a:pt x="2" y="1724"/>
                  </a:lnTo>
                  <a:cubicBezTo>
                    <a:pt x="2" y="1723"/>
                    <a:pt x="2" y="1723"/>
                    <a:pt x="2" y="1722"/>
                  </a:cubicBezTo>
                  <a:lnTo>
                    <a:pt x="1" y="1718"/>
                  </a:lnTo>
                  <a:cubicBezTo>
                    <a:pt x="1" y="1718"/>
                    <a:pt x="0" y="1717"/>
                    <a:pt x="0" y="1716"/>
                  </a:cubicBezTo>
                  <a:lnTo>
                    <a:pt x="0" y="733"/>
                  </a:lnTo>
                  <a:close/>
                  <a:moveTo>
                    <a:pt x="16" y="1716"/>
                  </a:moveTo>
                  <a:lnTo>
                    <a:pt x="16" y="1715"/>
                  </a:lnTo>
                  <a:lnTo>
                    <a:pt x="17" y="1719"/>
                  </a:lnTo>
                  <a:lnTo>
                    <a:pt x="17" y="1717"/>
                  </a:lnTo>
                  <a:lnTo>
                    <a:pt x="24" y="1733"/>
                  </a:lnTo>
                  <a:lnTo>
                    <a:pt x="22" y="1731"/>
                  </a:lnTo>
                  <a:lnTo>
                    <a:pt x="24" y="1733"/>
                  </a:lnTo>
                  <a:lnTo>
                    <a:pt x="723" y="2427"/>
                  </a:lnTo>
                  <a:lnTo>
                    <a:pt x="722" y="2426"/>
                  </a:lnTo>
                  <a:lnTo>
                    <a:pt x="725" y="2428"/>
                  </a:lnTo>
                  <a:lnTo>
                    <a:pt x="723" y="2427"/>
                  </a:lnTo>
                  <a:lnTo>
                    <a:pt x="739" y="2433"/>
                  </a:lnTo>
                  <a:lnTo>
                    <a:pt x="736" y="2432"/>
                  </a:lnTo>
                  <a:lnTo>
                    <a:pt x="738" y="2432"/>
                  </a:lnTo>
                  <a:lnTo>
                    <a:pt x="1728" y="2432"/>
                  </a:lnTo>
                  <a:lnTo>
                    <a:pt x="1731" y="2432"/>
                  </a:lnTo>
                  <a:lnTo>
                    <a:pt x="1728" y="2433"/>
                  </a:lnTo>
                  <a:lnTo>
                    <a:pt x="1743" y="2427"/>
                  </a:lnTo>
                  <a:lnTo>
                    <a:pt x="1742" y="2428"/>
                  </a:lnTo>
                  <a:lnTo>
                    <a:pt x="1745" y="2426"/>
                  </a:lnTo>
                  <a:lnTo>
                    <a:pt x="1744" y="2427"/>
                  </a:lnTo>
                  <a:lnTo>
                    <a:pt x="2443" y="1733"/>
                  </a:lnTo>
                  <a:lnTo>
                    <a:pt x="2442" y="1734"/>
                  </a:lnTo>
                  <a:lnTo>
                    <a:pt x="2444" y="1731"/>
                  </a:lnTo>
                  <a:lnTo>
                    <a:pt x="2443" y="1733"/>
                  </a:lnTo>
                  <a:lnTo>
                    <a:pt x="2449" y="1717"/>
                  </a:lnTo>
                  <a:lnTo>
                    <a:pt x="2448" y="1719"/>
                  </a:lnTo>
                  <a:lnTo>
                    <a:pt x="2448" y="1716"/>
                  </a:lnTo>
                  <a:lnTo>
                    <a:pt x="2448" y="733"/>
                  </a:lnTo>
                  <a:lnTo>
                    <a:pt x="2448" y="730"/>
                  </a:lnTo>
                  <a:lnTo>
                    <a:pt x="2449" y="733"/>
                  </a:lnTo>
                  <a:lnTo>
                    <a:pt x="2443" y="718"/>
                  </a:lnTo>
                  <a:lnTo>
                    <a:pt x="2445" y="721"/>
                  </a:lnTo>
                  <a:lnTo>
                    <a:pt x="2443" y="719"/>
                  </a:lnTo>
                  <a:lnTo>
                    <a:pt x="1744" y="24"/>
                  </a:lnTo>
                  <a:lnTo>
                    <a:pt x="1742" y="22"/>
                  </a:lnTo>
                  <a:lnTo>
                    <a:pt x="1744" y="24"/>
                  </a:lnTo>
                  <a:lnTo>
                    <a:pt x="1729" y="17"/>
                  </a:lnTo>
                  <a:lnTo>
                    <a:pt x="1731" y="17"/>
                  </a:lnTo>
                  <a:lnTo>
                    <a:pt x="1727" y="16"/>
                  </a:lnTo>
                  <a:lnTo>
                    <a:pt x="1728" y="16"/>
                  </a:lnTo>
                  <a:lnTo>
                    <a:pt x="738" y="16"/>
                  </a:lnTo>
                  <a:lnTo>
                    <a:pt x="741" y="16"/>
                  </a:lnTo>
                  <a:lnTo>
                    <a:pt x="739" y="17"/>
                  </a:lnTo>
                  <a:lnTo>
                    <a:pt x="723" y="24"/>
                  </a:lnTo>
                  <a:lnTo>
                    <a:pt x="725" y="22"/>
                  </a:lnTo>
                  <a:lnTo>
                    <a:pt x="723" y="24"/>
                  </a:lnTo>
                  <a:lnTo>
                    <a:pt x="24" y="719"/>
                  </a:lnTo>
                  <a:lnTo>
                    <a:pt x="22" y="721"/>
                  </a:lnTo>
                  <a:lnTo>
                    <a:pt x="24" y="719"/>
                  </a:lnTo>
                  <a:lnTo>
                    <a:pt x="17" y="733"/>
                  </a:lnTo>
                  <a:lnTo>
                    <a:pt x="16" y="736"/>
                  </a:lnTo>
                  <a:lnTo>
                    <a:pt x="16" y="733"/>
                  </a:lnTo>
                  <a:lnTo>
                    <a:pt x="16" y="1716"/>
                  </a:lnTo>
                  <a:close/>
                  <a:moveTo>
                    <a:pt x="32" y="1716"/>
                  </a:moveTo>
                  <a:cubicBezTo>
                    <a:pt x="32" y="1721"/>
                    <a:pt x="29" y="1724"/>
                    <a:pt x="24" y="1724"/>
                  </a:cubicBezTo>
                  <a:cubicBezTo>
                    <a:pt x="20" y="1724"/>
                    <a:pt x="16" y="1721"/>
                    <a:pt x="16" y="1716"/>
                  </a:cubicBezTo>
                  <a:lnTo>
                    <a:pt x="16" y="1713"/>
                  </a:lnTo>
                  <a:cubicBezTo>
                    <a:pt x="16" y="1710"/>
                    <a:pt x="19" y="1706"/>
                    <a:pt x="23" y="1706"/>
                  </a:cubicBezTo>
                  <a:cubicBezTo>
                    <a:pt x="27" y="1705"/>
                    <a:pt x="30" y="1707"/>
                    <a:pt x="32" y="1710"/>
                  </a:cubicBezTo>
                  <a:lnTo>
                    <a:pt x="39" y="1726"/>
                  </a:lnTo>
                  <a:cubicBezTo>
                    <a:pt x="40" y="1730"/>
                    <a:pt x="39" y="1734"/>
                    <a:pt x="36" y="1736"/>
                  </a:cubicBezTo>
                  <a:cubicBezTo>
                    <a:pt x="33" y="1738"/>
                    <a:pt x="29" y="1738"/>
                    <a:pt x="26" y="1735"/>
                  </a:cubicBezTo>
                  <a:lnTo>
                    <a:pt x="24" y="1733"/>
                  </a:lnTo>
                  <a:cubicBezTo>
                    <a:pt x="21" y="1730"/>
                    <a:pt x="21" y="1725"/>
                    <a:pt x="24" y="1722"/>
                  </a:cubicBezTo>
                  <a:cubicBezTo>
                    <a:pt x="27" y="1719"/>
                    <a:pt x="32" y="1719"/>
                    <a:pt x="35" y="1722"/>
                  </a:cubicBezTo>
                  <a:lnTo>
                    <a:pt x="734" y="2416"/>
                  </a:lnTo>
                  <a:cubicBezTo>
                    <a:pt x="737" y="2419"/>
                    <a:pt x="737" y="2423"/>
                    <a:pt x="735" y="2427"/>
                  </a:cubicBezTo>
                  <a:cubicBezTo>
                    <a:pt x="732" y="2430"/>
                    <a:pt x="727" y="2430"/>
                    <a:pt x="724" y="2428"/>
                  </a:cubicBezTo>
                  <a:lnTo>
                    <a:pt x="721" y="2426"/>
                  </a:lnTo>
                  <a:cubicBezTo>
                    <a:pt x="718" y="2424"/>
                    <a:pt x="716" y="2419"/>
                    <a:pt x="718" y="2416"/>
                  </a:cubicBezTo>
                  <a:cubicBezTo>
                    <a:pt x="720" y="2412"/>
                    <a:pt x="724" y="2411"/>
                    <a:pt x="728" y="2412"/>
                  </a:cubicBezTo>
                  <a:lnTo>
                    <a:pt x="744" y="2418"/>
                  </a:lnTo>
                  <a:cubicBezTo>
                    <a:pt x="748" y="2420"/>
                    <a:pt x="750" y="2424"/>
                    <a:pt x="749" y="2428"/>
                  </a:cubicBezTo>
                  <a:cubicBezTo>
                    <a:pt x="748" y="2432"/>
                    <a:pt x="743" y="2434"/>
                    <a:pt x="739" y="2433"/>
                  </a:cubicBezTo>
                  <a:lnTo>
                    <a:pt x="736" y="2432"/>
                  </a:lnTo>
                  <a:cubicBezTo>
                    <a:pt x="732" y="2431"/>
                    <a:pt x="730" y="2427"/>
                    <a:pt x="731" y="2423"/>
                  </a:cubicBezTo>
                  <a:cubicBezTo>
                    <a:pt x="731" y="2419"/>
                    <a:pt x="735" y="2416"/>
                    <a:pt x="738" y="2416"/>
                  </a:cubicBezTo>
                  <a:lnTo>
                    <a:pt x="1728" y="2416"/>
                  </a:lnTo>
                  <a:cubicBezTo>
                    <a:pt x="1732" y="2416"/>
                    <a:pt x="1736" y="2419"/>
                    <a:pt x="1736" y="2423"/>
                  </a:cubicBezTo>
                  <a:cubicBezTo>
                    <a:pt x="1737" y="2427"/>
                    <a:pt x="1735" y="2431"/>
                    <a:pt x="1731" y="2432"/>
                  </a:cubicBezTo>
                  <a:lnTo>
                    <a:pt x="1728" y="2433"/>
                  </a:lnTo>
                  <a:cubicBezTo>
                    <a:pt x="1724" y="2434"/>
                    <a:pt x="1719" y="2432"/>
                    <a:pt x="1718" y="2428"/>
                  </a:cubicBezTo>
                  <a:cubicBezTo>
                    <a:pt x="1716" y="2424"/>
                    <a:pt x="1718" y="2420"/>
                    <a:pt x="1722" y="2418"/>
                  </a:cubicBezTo>
                  <a:lnTo>
                    <a:pt x="1737" y="2412"/>
                  </a:lnTo>
                  <a:cubicBezTo>
                    <a:pt x="1741" y="2411"/>
                    <a:pt x="1745" y="2412"/>
                    <a:pt x="1747" y="2415"/>
                  </a:cubicBezTo>
                  <a:cubicBezTo>
                    <a:pt x="1749" y="2418"/>
                    <a:pt x="1749" y="2422"/>
                    <a:pt x="1746" y="2425"/>
                  </a:cubicBezTo>
                  <a:lnTo>
                    <a:pt x="1744" y="2427"/>
                  </a:lnTo>
                  <a:lnTo>
                    <a:pt x="1733" y="2416"/>
                  </a:lnTo>
                  <a:lnTo>
                    <a:pt x="2432" y="1722"/>
                  </a:lnTo>
                  <a:cubicBezTo>
                    <a:pt x="2435" y="1719"/>
                    <a:pt x="2439" y="1719"/>
                    <a:pt x="2443" y="1721"/>
                  </a:cubicBezTo>
                  <a:cubicBezTo>
                    <a:pt x="2446" y="1724"/>
                    <a:pt x="2446" y="1728"/>
                    <a:pt x="2444" y="1732"/>
                  </a:cubicBezTo>
                  <a:lnTo>
                    <a:pt x="2442" y="1735"/>
                  </a:lnTo>
                  <a:cubicBezTo>
                    <a:pt x="2440" y="1738"/>
                    <a:pt x="2435" y="1739"/>
                    <a:pt x="2432" y="1738"/>
                  </a:cubicBezTo>
                  <a:cubicBezTo>
                    <a:pt x="2428" y="1736"/>
                    <a:pt x="2427" y="1731"/>
                    <a:pt x="2428" y="1728"/>
                  </a:cubicBezTo>
                  <a:lnTo>
                    <a:pt x="2434" y="1712"/>
                  </a:lnTo>
                  <a:lnTo>
                    <a:pt x="2449" y="1718"/>
                  </a:lnTo>
                  <a:lnTo>
                    <a:pt x="2448" y="1720"/>
                  </a:lnTo>
                  <a:cubicBezTo>
                    <a:pt x="2446" y="1723"/>
                    <a:pt x="2442" y="1725"/>
                    <a:pt x="2439" y="1724"/>
                  </a:cubicBezTo>
                  <a:cubicBezTo>
                    <a:pt x="2435" y="1723"/>
                    <a:pt x="2432" y="1720"/>
                    <a:pt x="2432" y="1716"/>
                  </a:cubicBezTo>
                  <a:lnTo>
                    <a:pt x="2432" y="733"/>
                  </a:lnTo>
                  <a:cubicBezTo>
                    <a:pt x="2432" y="730"/>
                    <a:pt x="2435" y="726"/>
                    <a:pt x="2439" y="726"/>
                  </a:cubicBezTo>
                  <a:cubicBezTo>
                    <a:pt x="2443" y="725"/>
                    <a:pt x="2447" y="727"/>
                    <a:pt x="2448" y="731"/>
                  </a:cubicBezTo>
                  <a:lnTo>
                    <a:pt x="2449" y="734"/>
                  </a:lnTo>
                  <a:cubicBezTo>
                    <a:pt x="2450" y="738"/>
                    <a:pt x="2448" y="742"/>
                    <a:pt x="2444" y="744"/>
                  </a:cubicBezTo>
                  <a:cubicBezTo>
                    <a:pt x="2440" y="745"/>
                    <a:pt x="2436" y="743"/>
                    <a:pt x="2434" y="739"/>
                  </a:cubicBezTo>
                  <a:lnTo>
                    <a:pt x="2428" y="724"/>
                  </a:lnTo>
                  <a:cubicBezTo>
                    <a:pt x="2427" y="721"/>
                    <a:pt x="2428" y="716"/>
                    <a:pt x="2432" y="714"/>
                  </a:cubicBezTo>
                  <a:cubicBezTo>
                    <a:pt x="2435" y="712"/>
                    <a:pt x="2440" y="714"/>
                    <a:pt x="2442" y="717"/>
                  </a:cubicBezTo>
                  <a:lnTo>
                    <a:pt x="2444" y="720"/>
                  </a:lnTo>
                  <a:cubicBezTo>
                    <a:pt x="2446" y="723"/>
                    <a:pt x="2446" y="728"/>
                    <a:pt x="2443" y="731"/>
                  </a:cubicBezTo>
                  <a:cubicBezTo>
                    <a:pt x="2439" y="733"/>
                    <a:pt x="2435" y="733"/>
                    <a:pt x="2432" y="730"/>
                  </a:cubicBezTo>
                  <a:lnTo>
                    <a:pt x="1733" y="35"/>
                  </a:lnTo>
                  <a:lnTo>
                    <a:pt x="1744" y="24"/>
                  </a:lnTo>
                  <a:lnTo>
                    <a:pt x="1746" y="26"/>
                  </a:lnTo>
                  <a:cubicBezTo>
                    <a:pt x="1749" y="29"/>
                    <a:pt x="1749" y="33"/>
                    <a:pt x="1747" y="36"/>
                  </a:cubicBezTo>
                  <a:cubicBezTo>
                    <a:pt x="1745" y="39"/>
                    <a:pt x="1741" y="40"/>
                    <a:pt x="1737" y="39"/>
                  </a:cubicBezTo>
                  <a:lnTo>
                    <a:pt x="1722" y="32"/>
                  </a:lnTo>
                  <a:cubicBezTo>
                    <a:pt x="1719" y="30"/>
                    <a:pt x="1717" y="26"/>
                    <a:pt x="1718" y="23"/>
                  </a:cubicBezTo>
                  <a:cubicBezTo>
                    <a:pt x="1718" y="19"/>
                    <a:pt x="1722" y="16"/>
                    <a:pt x="1725" y="16"/>
                  </a:cubicBezTo>
                  <a:lnTo>
                    <a:pt x="1728" y="16"/>
                  </a:lnTo>
                  <a:lnTo>
                    <a:pt x="1739" y="16"/>
                  </a:lnTo>
                  <a:lnTo>
                    <a:pt x="1739" y="32"/>
                  </a:lnTo>
                  <a:lnTo>
                    <a:pt x="738" y="32"/>
                  </a:lnTo>
                  <a:cubicBezTo>
                    <a:pt x="728" y="32"/>
                    <a:pt x="728" y="16"/>
                    <a:pt x="738" y="16"/>
                  </a:cubicBezTo>
                  <a:lnTo>
                    <a:pt x="742" y="16"/>
                  </a:lnTo>
                  <a:cubicBezTo>
                    <a:pt x="746" y="16"/>
                    <a:pt x="750" y="19"/>
                    <a:pt x="750" y="23"/>
                  </a:cubicBezTo>
                  <a:cubicBezTo>
                    <a:pt x="751" y="27"/>
                    <a:pt x="749" y="30"/>
                    <a:pt x="746" y="32"/>
                  </a:cubicBezTo>
                  <a:lnTo>
                    <a:pt x="730" y="39"/>
                  </a:lnTo>
                  <a:cubicBezTo>
                    <a:pt x="726" y="40"/>
                    <a:pt x="722" y="39"/>
                    <a:pt x="720" y="36"/>
                  </a:cubicBezTo>
                  <a:cubicBezTo>
                    <a:pt x="718" y="33"/>
                    <a:pt x="718" y="29"/>
                    <a:pt x="721" y="26"/>
                  </a:cubicBezTo>
                  <a:lnTo>
                    <a:pt x="723" y="24"/>
                  </a:lnTo>
                  <a:lnTo>
                    <a:pt x="734" y="35"/>
                  </a:lnTo>
                  <a:lnTo>
                    <a:pt x="35" y="730"/>
                  </a:lnTo>
                  <a:cubicBezTo>
                    <a:pt x="32" y="733"/>
                    <a:pt x="27" y="733"/>
                    <a:pt x="24" y="730"/>
                  </a:cubicBezTo>
                  <a:cubicBezTo>
                    <a:pt x="21" y="727"/>
                    <a:pt x="21" y="722"/>
                    <a:pt x="24" y="719"/>
                  </a:cubicBezTo>
                  <a:lnTo>
                    <a:pt x="26" y="717"/>
                  </a:lnTo>
                  <a:cubicBezTo>
                    <a:pt x="29" y="714"/>
                    <a:pt x="33" y="714"/>
                    <a:pt x="36" y="716"/>
                  </a:cubicBezTo>
                  <a:cubicBezTo>
                    <a:pt x="39" y="718"/>
                    <a:pt x="40" y="722"/>
                    <a:pt x="39" y="726"/>
                  </a:cubicBezTo>
                  <a:lnTo>
                    <a:pt x="32" y="741"/>
                  </a:lnTo>
                  <a:cubicBezTo>
                    <a:pt x="30" y="744"/>
                    <a:pt x="26" y="746"/>
                    <a:pt x="23" y="745"/>
                  </a:cubicBezTo>
                  <a:cubicBezTo>
                    <a:pt x="19" y="744"/>
                    <a:pt x="16" y="741"/>
                    <a:pt x="16" y="737"/>
                  </a:cubicBezTo>
                  <a:lnTo>
                    <a:pt x="16" y="733"/>
                  </a:lnTo>
                  <a:cubicBezTo>
                    <a:pt x="16" y="723"/>
                    <a:pt x="32" y="723"/>
                    <a:pt x="32" y="733"/>
                  </a:cubicBezTo>
                  <a:lnTo>
                    <a:pt x="32" y="1716"/>
                  </a:lnTo>
                  <a:close/>
                  <a:moveTo>
                    <a:pt x="16" y="733"/>
                  </a:moveTo>
                  <a:lnTo>
                    <a:pt x="32" y="733"/>
                  </a:lnTo>
                  <a:lnTo>
                    <a:pt x="32" y="737"/>
                  </a:lnTo>
                  <a:lnTo>
                    <a:pt x="17" y="734"/>
                  </a:lnTo>
                  <a:lnTo>
                    <a:pt x="24" y="719"/>
                  </a:lnTo>
                  <a:lnTo>
                    <a:pt x="37" y="728"/>
                  </a:lnTo>
                  <a:lnTo>
                    <a:pt x="35" y="730"/>
                  </a:lnTo>
                  <a:lnTo>
                    <a:pt x="24" y="719"/>
                  </a:lnTo>
                  <a:lnTo>
                    <a:pt x="723" y="24"/>
                  </a:lnTo>
                  <a:cubicBezTo>
                    <a:pt x="726" y="21"/>
                    <a:pt x="731" y="21"/>
                    <a:pt x="734" y="24"/>
                  </a:cubicBezTo>
                  <a:cubicBezTo>
                    <a:pt x="737" y="27"/>
                    <a:pt x="737" y="32"/>
                    <a:pt x="734" y="35"/>
                  </a:cubicBezTo>
                  <a:lnTo>
                    <a:pt x="732" y="37"/>
                  </a:lnTo>
                  <a:lnTo>
                    <a:pt x="723" y="24"/>
                  </a:lnTo>
                  <a:lnTo>
                    <a:pt x="739" y="17"/>
                  </a:lnTo>
                  <a:lnTo>
                    <a:pt x="742" y="32"/>
                  </a:lnTo>
                  <a:lnTo>
                    <a:pt x="738" y="32"/>
                  </a:lnTo>
                  <a:lnTo>
                    <a:pt x="738" y="16"/>
                  </a:lnTo>
                  <a:lnTo>
                    <a:pt x="1728" y="16"/>
                  </a:lnTo>
                  <a:lnTo>
                    <a:pt x="1728" y="32"/>
                  </a:lnTo>
                  <a:lnTo>
                    <a:pt x="1725" y="32"/>
                  </a:lnTo>
                  <a:lnTo>
                    <a:pt x="1729" y="17"/>
                  </a:lnTo>
                  <a:lnTo>
                    <a:pt x="1744" y="24"/>
                  </a:lnTo>
                  <a:lnTo>
                    <a:pt x="1735" y="37"/>
                  </a:lnTo>
                  <a:lnTo>
                    <a:pt x="1733" y="35"/>
                  </a:lnTo>
                  <a:cubicBezTo>
                    <a:pt x="1730" y="32"/>
                    <a:pt x="1730" y="27"/>
                    <a:pt x="1733" y="24"/>
                  </a:cubicBezTo>
                  <a:cubicBezTo>
                    <a:pt x="1736" y="21"/>
                    <a:pt x="1741" y="21"/>
                    <a:pt x="1744" y="24"/>
                  </a:cubicBezTo>
                  <a:lnTo>
                    <a:pt x="2443" y="719"/>
                  </a:lnTo>
                  <a:lnTo>
                    <a:pt x="2431" y="729"/>
                  </a:lnTo>
                  <a:lnTo>
                    <a:pt x="2429" y="726"/>
                  </a:lnTo>
                  <a:lnTo>
                    <a:pt x="2443" y="718"/>
                  </a:lnTo>
                  <a:lnTo>
                    <a:pt x="2449" y="733"/>
                  </a:lnTo>
                  <a:lnTo>
                    <a:pt x="2434" y="739"/>
                  </a:lnTo>
                  <a:lnTo>
                    <a:pt x="2433" y="736"/>
                  </a:lnTo>
                  <a:lnTo>
                    <a:pt x="2448" y="733"/>
                  </a:lnTo>
                  <a:lnTo>
                    <a:pt x="2448" y="1716"/>
                  </a:lnTo>
                  <a:lnTo>
                    <a:pt x="2433" y="1713"/>
                  </a:lnTo>
                  <a:lnTo>
                    <a:pt x="2434" y="1711"/>
                  </a:lnTo>
                  <a:cubicBezTo>
                    <a:pt x="2436" y="1707"/>
                    <a:pt x="2441" y="1705"/>
                    <a:pt x="2445" y="1707"/>
                  </a:cubicBezTo>
                  <a:cubicBezTo>
                    <a:pt x="2449" y="1709"/>
                    <a:pt x="2450" y="1713"/>
                    <a:pt x="2449" y="1717"/>
                  </a:cubicBezTo>
                  <a:lnTo>
                    <a:pt x="2443" y="1733"/>
                  </a:lnTo>
                  <a:lnTo>
                    <a:pt x="2429" y="1726"/>
                  </a:lnTo>
                  <a:lnTo>
                    <a:pt x="2431" y="1723"/>
                  </a:lnTo>
                  <a:lnTo>
                    <a:pt x="2443" y="1733"/>
                  </a:lnTo>
                  <a:lnTo>
                    <a:pt x="1744" y="2427"/>
                  </a:lnTo>
                  <a:cubicBezTo>
                    <a:pt x="1741" y="2430"/>
                    <a:pt x="1736" y="2430"/>
                    <a:pt x="1733" y="2427"/>
                  </a:cubicBezTo>
                  <a:cubicBezTo>
                    <a:pt x="1730" y="2424"/>
                    <a:pt x="1730" y="2419"/>
                    <a:pt x="1733" y="2416"/>
                  </a:cubicBezTo>
                  <a:lnTo>
                    <a:pt x="1735" y="2414"/>
                  </a:lnTo>
                  <a:lnTo>
                    <a:pt x="1743" y="2427"/>
                  </a:lnTo>
                  <a:lnTo>
                    <a:pt x="1728" y="2433"/>
                  </a:lnTo>
                  <a:lnTo>
                    <a:pt x="1723" y="2418"/>
                  </a:lnTo>
                  <a:lnTo>
                    <a:pt x="1726" y="2417"/>
                  </a:lnTo>
                  <a:lnTo>
                    <a:pt x="1728" y="2432"/>
                  </a:lnTo>
                  <a:lnTo>
                    <a:pt x="738" y="2432"/>
                  </a:lnTo>
                  <a:lnTo>
                    <a:pt x="741" y="2417"/>
                  </a:lnTo>
                  <a:lnTo>
                    <a:pt x="744" y="2418"/>
                  </a:lnTo>
                  <a:lnTo>
                    <a:pt x="739" y="2433"/>
                  </a:lnTo>
                  <a:lnTo>
                    <a:pt x="723" y="2427"/>
                  </a:lnTo>
                  <a:lnTo>
                    <a:pt x="730" y="2413"/>
                  </a:lnTo>
                  <a:lnTo>
                    <a:pt x="733" y="2415"/>
                  </a:lnTo>
                  <a:lnTo>
                    <a:pt x="723" y="2427"/>
                  </a:lnTo>
                  <a:lnTo>
                    <a:pt x="24" y="1733"/>
                  </a:lnTo>
                  <a:lnTo>
                    <a:pt x="35" y="1722"/>
                  </a:lnTo>
                  <a:lnTo>
                    <a:pt x="37" y="1724"/>
                  </a:lnTo>
                  <a:lnTo>
                    <a:pt x="24" y="1733"/>
                  </a:lnTo>
                  <a:lnTo>
                    <a:pt x="17" y="1717"/>
                  </a:lnTo>
                  <a:lnTo>
                    <a:pt x="32" y="1713"/>
                  </a:lnTo>
                  <a:lnTo>
                    <a:pt x="32" y="1716"/>
                  </a:lnTo>
                  <a:lnTo>
                    <a:pt x="16" y="1716"/>
                  </a:lnTo>
                  <a:lnTo>
                    <a:pt x="16" y="733"/>
                  </a:lnTo>
                  <a:close/>
                  <a:moveTo>
                    <a:pt x="77" y="1716"/>
                  </a:moveTo>
                  <a:cubicBezTo>
                    <a:pt x="77" y="1718"/>
                    <a:pt x="77" y="1720"/>
                    <a:pt x="76" y="1721"/>
                  </a:cubicBezTo>
                  <a:lnTo>
                    <a:pt x="70" y="1729"/>
                  </a:lnTo>
                  <a:cubicBezTo>
                    <a:pt x="67" y="1732"/>
                    <a:pt x="63" y="1733"/>
                    <a:pt x="60" y="1731"/>
                  </a:cubicBezTo>
                  <a:lnTo>
                    <a:pt x="51" y="1726"/>
                  </a:lnTo>
                  <a:cubicBezTo>
                    <a:pt x="49" y="1726"/>
                    <a:pt x="48" y="1724"/>
                    <a:pt x="47" y="1722"/>
                  </a:cubicBezTo>
                  <a:lnTo>
                    <a:pt x="41" y="1707"/>
                  </a:lnTo>
                  <a:cubicBezTo>
                    <a:pt x="40" y="1706"/>
                    <a:pt x="40" y="1704"/>
                    <a:pt x="41" y="1702"/>
                  </a:cubicBezTo>
                  <a:lnTo>
                    <a:pt x="44" y="1693"/>
                  </a:lnTo>
                  <a:cubicBezTo>
                    <a:pt x="45" y="1689"/>
                    <a:pt x="49" y="1687"/>
                    <a:pt x="52" y="1687"/>
                  </a:cubicBezTo>
                  <a:lnTo>
                    <a:pt x="62" y="1688"/>
                  </a:lnTo>
                  <a:cubicBezTo>
                    <a:pt x="64" y="1689"/>
                    <a:pt x="66" y="1689"/>
                    <a:pt x="67" y="1691"/>
                  </a:cubicBezTo>
                  <a:lnTo>
                    <a:pt x="766" y="2384"/>
                  </a:lnTo>
                  <a:cubicBezTo>
                    <a:pt x="767" y="2385"/>
                    <a:pt x="768" y="2387"/>
                    <a:pt x="768" y="2389"/>
                  </a:cubicBezTo>
                  <a:lnTo>
                    <a:pt x="769" y="2399"/>
                  </a:lnTo>
                  <a:cubicBezTo>
                    <a:pt x="770" y="2402"/>
                    <a:pt x="768" y="2406"/>
                    <a:pt x="764" y="2407"/>
                  </a:cubicBezTo>
                  <a:lnTo>
                    <a:pt x="755" y="2410"/>
                  </a:lnTo>
                  <a:cubicBezTo>
                    <a:pt x="753" y="2411"/>
                    <a:pt x="751" y="2411"/>
                    <a:pt x="750" y="2410"/>
                  </a:cubicBezTo>
                  <a:lnTo>
                    <a:pt x="734" y="2404"/>
                  </a:lnTo>
                  <a:cubicBezTo>
                    <a:pt x="732" y="2403"/>
                    <a:pt x="730" y="2402"/>
                    <a:pt x="729" y="2400"/>
                  </a:cubicBezTo>
                  <a:lnTo>
                    <a:pt x="724" y="2391"/>
                  </a:lnTo>
                  <a:cubicBezTo>
                    <a:pt x="723" y="2388"/>
                    <a:pt x="723" y="2384"/>
                    <a:pt x="726" y="2382"/>
                  </a:cubicBezTo>
                  <a:lnTo>
                    <a:pt x="733" y="2375"/>
                  </a:lnTo>
                  <a:cubicBezTo>
                    <a:pt x="734" y="2373"/>
                    <a:pt x="736" y="2372"/>
                    <a:pt x="738" y="2372"/>
                  </a:cubicBezTo>
                  <a:lnTo>
                    <a:pt x="1728" y="2372"/>
                  </a:lnTo>
                  <a:cubicBezTo>
                    <a:pt x="1730" y="2372"/>
                    <a:pt x="1732" y="2373"/>
                    <a:pt x="1734" y="2374"/>
                  </a:cubicBezTo>
                  <a:lnTo>
                    <a:pt x="1742" y="2381"/>
                  </a:lnTo>
                  <a:cubicBezTo>
                    <a:pt x="1745" y="2384"/>
                    <a:pt x="1745" y="2388"/>
                    <a:pt x="1743" y="2391"/>
                  </a:cubicBezTo>
                  <a:lnTo>
                    <a:pt x="1738" y="2400"/>
                  </a:lnTo>
                  <a:cubicBezTo>
                    <a:pt x="1738" y="2402"/>
                    <a:pt x="1736" y="2403"/>
                    <a:pt x="1734" y="2404"/>
                  </a:cubicBezTo>
                  <a:lnTo>
                    <a:pt x="1718" y="2410"/>
                  </a:lnTo>
                  <a:cubicBezTo>
                    <a:pt x="1717" y="2411"/>
                    <a:pt x="1715" y="2411"/>
                    <a:pt x="1713" y="2410"/>
                  </a:cubicBezTo>
                  <a:lnTo>
                    <a:pt x="1704" y="2407"/>
                  </a:lnTo>
                  <a:cubicBezTo>
                    <a:pt x="1700" y="2406"/>
                    <a:pt x="1698" y="2402"/>
                    <a:pt x="1698" y="2399"/>
                  </a:cubicBezTo>
                  <a:lnTo>
                    <a:pt x="1699" y="2389"/>
                  </a:lnTo>
                  <a:cubicBezTo>
                    <a:pt x="1700" y="2387"/>
                    <a:pt x="1701" y="2385"/>
                    <a:pt x="1702" y="2384"/>
                  </a:cubicBezTo>
                  <a:lnTo>
                    <a:pt x="2400" y="1691"/>
                  </a:lnTo>
                  <a:cubicBezTo>
                    <a:pt x="2401" y="1689"/>
                    <a:pt x="2403" y="1689"/>
                    <a:pt x="2405" y="1688"/>
                  </a:cubicBezTo>
                  <a:lnTo>
                    <a:pt x="2415" y="1687"/>
                  </a:lnTo>
                  <a:cubicBezTo>
                    <a:pt x="2418" y="1687"/>
                    <a:pt x="2422" y="1689"/>
                    <a:pt x="2423" y="1693"/>
                  </a:cubicBezTo>
                  <a:lnTo>
                    <a:pt x="2426" y="1702"/>
                  </a:lnTo>
                  <a:cubicBezTo>
                    <a:pt x="2427" y="1704"/>
                    <a:pt x="2427" y="1706"/>
                    <a:pt x="2426" y="1707"/>
                  </a:cubicBezTo>
                  <a:lnTo>
                    <a:pt x="2420" y="1722"/>
                  </a:lnTo>
                  <a:cubicBezTo>
                    <a:pt x="2419" y="1724"/>
                    <a:pt x="2418" y="1726"/>
                    <a:pt x="2416" y="1726"/>
                  </a:cubicBezTo>
                  <a:lnTo>
                    <a:pt x="2407" y="1731"/>
                  </a:lnTo>
                  <a:cubicBezTo>
                    <a:pt x="2404" y="1733"/>
                    <a:pt x="2400" y="1733"/>
                    <a:pt x="2397" y="1730"/>
                  </a:cubicBezTo>
                  <a:lnTo>
                    <a:pt x="2390" y="1722"/>
                  </a:lnTo>
                  <a:cubicBezTo>
                    <a:pt x="2389" y="1720"/>
                    <a:pt x="2388" y="1718"/>
                    <a:pt x="2388" y="1716"/>
                  </a:cubicBezTo>
                  <a:lnTo>
                    <a:pt x="2388" y="733"/>
                  </a:lnTo>
                  <a:cubicBezTo>
                    <a:pt x="2388" y="731"/>
                    <a:pt x="2389" y="729"/>
                    <a:pt x="2391" y="728"/>
                  </a:cubicBezTo>
                  <a:lnTo>
                    <a:pt x="2398" y="721"/>
                  </a:lnTo>
                  <a:cubicBezTo>
                    <a:pt x="2400" y="718"/>
                    <a:pt x="2404" y="718"/>
                    <a:pt x="2407" y="719"/>
                  </a:cubicBezTo>
                  <a:lnTo>
                    <a:pt x="2416" y="724"/>
                  </a:lnTo>
                  <a:cubicBezTo>
                    <a:pt x="2418" y="725"/>
                    <a:pt x="2419" y="727"/>
                    <a:pt x="2420" y="729"/>
                  </a:cubicBezTo>
                  <a:lnTo>
                    <a:pt x="2426" y="745"/>
                  </a:lnTo>
                  <a:cubicBezTo>
                    <a:pt x="2427" y="746"/>
                    <a:pt x="2427" y="748"/>
                    <a:pt x="2426" y="750"/>
                  </a:cubicBezTo>
                  <a:lnTo>
                    <a:pt x="2423" y="759"/>
                  </a:lnTo>
                  <a:cubicBezTo>
                    <a:pt x="2422" y="763"/>
                    <a:pt x="2418" y="765"/>
                    <a:pt x="2415" y="764"/>
                  </a:cubicBezTo>
                  <a:lnTo>
                    <a:pt x="2405" y="763"/>
                  </a:lnTo>
                  <a:cubicBezTo>
                    <a:pt x="2403" y="763"/>
                    <a:pt x="2401" y="762"/>
                    <a:pt x="2400" y="761"/>
                  </a:cubicBezTo>
                  <a:lnTo>
                    <a:pt x="1702" y="66"/>
                  </a:lnTo>
                  <a:cubicBezTo>
                    <a:pt x="1700" y="65"/>
                    <a:pt x="1700" y="63"/>
                    <a:pt x="1699" y="61"/>
                  </a:cubicBezTo>
                  <a:lnTo>
                    <a:pt x="1698" y="51"/>
                  </a:lnTo>
                  <a:cubicBezTo>
                    <a:pt x="1698" y="47"/>
                    <a:pt x="1700" y="44"/>
                    <a:pt x="1704" y="43"/>
                  </a:cubicBezTo>
                  <a:lnTo>
                    <a:pt x="1714" y="40"/>
                  </a:lnTo>
                  <a:cubicBezTo>
                    <a:pt x="1716" y="39"/>
                    <a:pt x="1718" y="39"/>
                    <a:pt x="1720" y="40"/>
                  </a:cubicBezTo>
                  <a:lnTo>
                    <a:pt x="1736" y="47"/>
                  </a:lnTo>
                  <a:cubicBezTo>
                    <a:pt x="1738" y="48"/>
                    <a:pt x="1739" y="49"/>
                    <a:pt x="1740" y="51"/>
                  </a:cubicBezTo>
                  <a:lnTo>
                    <a:pt x="1744" y="60"/>
                  </a:lnTo>
                  <a:cubicBezTo>
                    <a:pt x="1745" y="64"/>
                    <a:pt x="1744" y="68"/>
                    <a:pt x="1741" y="70"/>
                  </a:cubicBezTo>
                  <a:lnTo>
                    <a:pt x="1733" y="76"/>
                  </a:lnTo>
                  <a:cubicBezTo>
                    <a:pt x="1732" y="77"/>
                    <a:pt x="1730" y="77"/>
                    <a:pt x="1728" y="77"/>
                  </a:cubicBezTo>
                  <a:lnTo>
                    <a:pt x="738" y="77"/>
                  </a:lnTo>
                  <a:cubicBezTo>
                    <a:pt x="737" y="77"/>
                    <a:pt x="735" y="77"/>
                    <a:pt x="733" y="76"/>
                  </a:cubicBezTo>
                  <a:lnTo>
                    <a:pt x="726" y="70"/>
                  </a:lnTo>
                  <a:cubicBezTo>
                    <a:pt x="724" y="67"/>
                    <a:pt x="723" y="63"/>
                    <a:pt x="724" y="60"/>
                  </a:cubicBezTo>
                  <a:lnTo>
                    <a:pt x="728" y="51"/>
                  </a:lnTo>
                  <a:cubicBezTo>
                    <a:pt x="729" y="49"/>
                    <a:pt x="730" y="48"/>
                    <a:pt x="732" y="47"/>
                  </a:cubicBezTo>
                  <a:lnTo>
                    <a:pt x="748" y="40"/>
                  </a:lnTo>
                  <a:cubicBezTo>
                    <a:pt x="750" y="39"/>
                    <a:pt x="752" y="39"/>
                    <a:pt x="754" y="40"/>
                  </a:cubicBezTo>
                  <a:lnTo>
                    <a:pt x="764" y="43"/>
                  </a:lnTo>
                  <a:cubicBezTo>
                    <a:pt x="767" y="44"/>
                    <a:pt x="770" y="47"/>
                    <a:pt x="769" y="51"/>
                  </a:cubicBezTo>
                  <a:lnTo>
                    <a:pt x="768" y="61"/>
                  </a:lnTo>
                  <a:cubicBezTo>
                    <a:pt x="768" y="63"/>
                    <a:pt x="767" y="65"/>
                    <a:pt x="766" y="66"/>
                  </a:cubicBezTo>
                  <a:lnTo>
                    <a:pt x="67" y="761"/>
                  </a:lnTo>
                  <a:cubicBezTo>
                    <a:pt x="66" y="762"/>
                    <a:pt x="64" y="763"/>
                    <a:pt x="62" y="763"/>
                  </a:cubicBezTo>
                  <a:lnTo>
                    <a:pt x="52" y="764"/>
                  </a:lnTo>
                  <a:cubicBezTo>
                    <a:pt x="49" y="765"/>
                    <a:pt x="45" y="763"/>
                    <a:pt x="44" y="759"/>
                  </a:cubicBezTo>
                  <a:lnTo>
                    <a:pt x="41" y="750"/>
                  </a:lnTo>
                  <a:cubicBezTo>
                    <a:pt x="40" y="748"/>
                    <a:pt x="40" y="746"/>
                    <a:pt x="41" y="745"/>
                  </a:cubicBezTo>
                  <a:lnTo>
                    <a:pt x="47" y="729"/>
                  </a:lnTo>
                  <a:cubicBezTo>
                    <a:pt x="48" y="727"/>
                    <a:pt x="49" y="725"/>
                    <a:pt x="51" y="724"/>
                  </a:cubicBezTo>
                  <a:lnTo>
                    <a:pt x="60" y="719"/>
                  </a:lnTo>
                  <a:cubicBezTo>
                    <a:pt x="63" y="718"/>
                    <a:pt x="67" y="718"/>
                    <a:pt x="70" y="721"/>
                  </a:cubicBezTo>
                  <a:lnTo>
                    <a:pt x="76" y="728"/>
                  </a:lnTo>
                  <a:cubicBezTo>
                    <a:pt x="77" y="730"/>
                    <a:pt x="77" y="732"/>
                    <a:pt x="77" y="733"/>
                  </a:cubicBezTo>
                  <a:lnTo>
                    <a:pt x="77" y="1716"/>
                  </a:lnTo>
                  <a:close/>
                  <a:moveTo>
                    <a:pt x="61" y="733"/>
                  </a:moveTo>
                  <a:lnTo>
                    <a:pt x="63" y="739"/>
                  </a:lnTo>
                  <a:lnTo>
                    <a:pt x="57" y="732"/>
                  </a:lnTo>
                  <a:lnTo>
                    <a:pt x="67" y="733"/>
                  </a:lnTo>
                  <a:lnTo>
                    <a:pt x="58" y="738"/>
                  </a:lnTo>
                  <a:lnTo>
                    <a:pt x="62" y="734"/>
                  </a:lnTo>
                  <a:lnTo>
                    <a:pt x="56" y="750"/>
                  </a:lnTo>
                  <a:lnTo>
                    <a:pt x="56" y="745"/>
                  </a:lnTo>
                  <a:lnTo>
                    <a:pt x="59" y="754"/>
                  </a:lnTo>
                  <a:lnTo>
                    <a:pt x="51" y="748"/>
                  </a:lnTo>
                  <a:lnTo>
                    <a:pt x="61" y="747"/>
                  </a:lnTo>
                  <a:lnTo>
                    <a:pt x="56" y="750"/>
                  </a:lnTo>
                  <a:lnTo>
                    <a:pt x="755" y="55"/>
                  </a:lnTo>
                  <a:lnTo>
                    <a:pt x="752" y="60"/>
                  </a:lnTo>
                  <a:lnTo>
                    <a:pt x="753" y="50"/>
                  </a:lnTo>
                  <a:lnTo>
                    <a:pt x="759" y="58"/>
                  </a:lnTo>
                  <a:lnTo>
                    <a:pt x="749" y="55"/>
                  </a:lnTo>
                  <a:lnTo>
                    <a:pt x="755" y="55"/>
                  </a:lnTo>
                  <a:lnTo>
                    <a:pt x="739" y="62"/>
                  </a:lnTo>
                  <a:lnTo>
                    <a:pt x="743" y="58"/>
                  </a:lnTo>
                  <a:lnTo>
                    <a:pt x="739" y="67"/>
                  </a:lnTo>
                  <a:lnTo>
                    <a:pt x="737" y="57"/>
                  </a:lnTo>
                  <a:lnTo>
                    <a:pt x="744" y="63"/>
                  </a:lnTo>
                  <a:lnTo>
                    <a:pt x="738" y="61"/>
                  </a:lnTo>
                  <a:lnTo>
                    <a:pt x="1728" y="61"/>
                  </a:lnTo>
                  <a:lnTo>
                    <a:pt x="1724" y="63"/>
                  </a:lnTo>
                  <a:lnTo>
                    <a:pt x="1732" y="57"/>
                  </a:lnTo>
                  <a:lnTo>
                    <a:pt x="1729" y="67"/>
                  </a:lnTo>
                  <a:lnTo>
                    <a:pt x="1725" y="58"/>
                  </a:lnTo>
                  <a:lnTo>
                    <a:pt x="1729" y="62"/>
                  </a:lnTo>
                  <a:lnTo>
                    <a:pt x="1713" y="55"/>
                  </a:lnTo>
                  <a:lnTo>
                    <a:pt x="1719" y="55"/>
                  </a:lnTo>
                  <a:lnTo>
                    <a:pt x="1709" y="58"/>
                  </a:lnTo>
                  <a:lnTo>
                    <a:pt x="1714" y="50"/>
                  </a:lnTo>
                  <a:lnTo>
                    <a:pt x="1715" y="60"/>
                  </a:lnTo>
                  <a:lnTo>
                    <a:pt x="1713" y="55"/>
                  </a:lnTo>
                  <a:lnTo>
                    <a:pt x="2411" y="750"/>
                  </a:lnTo>
                  <a:lnTo>
                    <a:pt x="2406" y="747"/>
                  </a:lnTo>
                  <a:lnTo>
                    <a:pt x="2416" y="748"/>
                  </a:lnTo>
                  <a:lnTo>
                    <a:pt x="2408" y="754"/>
                  </a:lnTo>
                  <a:lnTo>
                    <a:pt x="2411" y="745"/>
                  </a:lnTo>
                  <a:lnTo>
                    <a:pt x="2411" y="750"/>
                  </a:lnTo>
                  <a:lnTo>
                    <a:pt x="2405" y="734"/>
                  </a:lnTo>
                  <a:lnTo>
                    <a:pt x="2409" y="738"/>
                  </a:lnTo>
                  <a:lnTo>
                    <a:pt x="2400" y="733"/>
                  </a:lnTo>
                  <a:lnTo>
                    <a:pt x="2409" y="732"/>
                  </a:lnTo>
                  <a:lnTo>
                    <a:pt x="2402" y="739"/>
                  </a:lnTo>
                  <a:lnTo>
                    <a:pt x="2404" y="733"/>
                  </a:lnTo>
                  <a:lnTo>
                    <a:pt x="2404" y="1716"/>
                  </a:lnTo>
                  <a:lnTo>
                    <a:pt x="2402" y="1711"/>
                  </a:lnTo>
                  <a:lnTo>
                    <a:pt x="2409" y="1719"/>
                  </a:lnTo>
                  <a:lnTo>
                    <a:pt x="2400" y="1717"/>
                  </a:lnTo>
                  <a:lnTo>
                    <a:pt x="2409" y="1712"/>
                  </a:lnTo>
                  <a:lnTo>
                    <a:pt x="2405" y="1716"/>
                  </a:lnTo>
                  <a:lnTo>
                    <a:pt x="2411" y="1701"/>
                  </a:lnTo>
                  <a:lnTo>
                    <a:pt x="2411" y="1707"/>
                  </a:lnTo>
                  <a:lnTo>
                    <a:pt x="2408" y="1698"/>
                  </a:lnTo>
                  <a:lnTo>
                    <a:pt x="2416" y="1703"/>
                  </a:lnTo>
                  <a:lnTo>
                    <a:pt x="2406" y="1704"/>
                  </a:lnTo>
                  <a:lnTo>
                    <a:pt x="2411" y="1702"/>
                  </a:lnTo>
                  <a:lnTo>
                    <a:pt x="1713" y="2395"/>
                  </a:lnTo>
                  <a:lnTo>
                    <a:pt x="1715" y="2390"/>
                  </a:lnTo>
                  <a:lnTo>
                    <a:pt x="1714" y="2400"/>
                  </a:lnTo>
                  <a:lnTo>
                    <a:pt x="1709" y="2392"/>
                  </a:lnTo>
                  <a:lnTo>
                    <a:pt x="1718" y="2395"/>
                  </a:lnTo>
                  <a:lnTo>
                    <a:pt x="1713" y="2395"/>
                  </a:lnTo>
                  <a:lnTo>
                    <a:pt x="1729" y="2389"/>
                  </a:lnTo>
                  <a:lnTo>
                    <a:pt x="1724" y="2393"/>
                  </a:lnTo>
                  <a:lnTo>
                    <a:pt x="1729" y="2384"/>
                  </a:lnTo>
                  <a:lnTo>
                    <a:pt x="1731" y="2393"/>
                  </a:lnTo>
                  <a:lnTo>
                    <a:pt x="1723" y="2386"/>
                  </a:lnTo>
                  <a:lnTo>
                    <a:pt x="1728" y="2388"/>
                  </a:lnTo>
                  <a:lnTo>
                    <a:pt x="738" y="2388"/>
                  </a:lnTo>
                  <a:lnTo>
                    <a:pt x="744" y="2386"/>
                  </a:lnTo>
                  <a:lnTo>
                    <a:pt x="737" y="2393"/>
                  </a:lnTo>
                  <a:lnTo>
                    <a:pt x="738" y="2384"/>
                  </a:lnTo>
                  <a:lnTo>
                    <a:pt x="743" y="2393"/>
                  </a:lnTo>
                  <a:lnTo>
                    <a:pt x="739" y="2389"/>
                  </a:lnTo>
                  <a:lnTo>
                    <a:pt x="755" y="2395"/>
                  </a:lnTo>
                  <a:lnTo>
                    <a:pt x="750" y="2395"/>
                  </a:lnTo>
                  <a:lnTo>
                    <a:pt x="759" y="2392"/>
                  </a:lnTo>
                  <a:lnTo>
                    <a:pt x="753" y="2400"/>
                  </a:lnTo>
                  <a:lnTo>
                    <a:pt x="752" y="2390"/>
                  </a:lnTo>
                  <a:lnTo>
                    <a:pt x="755" y="2395"/>
                  </a:lnTo>
                  <a:lnTo>
                    <a:pt x="56" y="1702"/>
                  </a:lnTo>
                  <a:lnTo>
                    <a:pt x="61" y="1704"/>
                  </a:lnTo>
                  <a:lnTo>
                    <a:pt x="51" y="1703"/>
                  </a:lnTo>
                  <a:lnTo>
                    <a:pt x="59" y="1698"/>
                  </a:lnTo>
                  <a:lnTo>
                    <a:pt x="56" y="1707"/>
                  </a:lnTo>
                  <a:lnTo>
                    <a:pt x="56" y="1701"/>
                  </a:lnTo>
                  <a:lnTo>
                    <a:pt x="62" y="1716"/>
                  </a:lnTo>
                  <a:lnTo>
                    <a:pt x="58" y="1712"/>
                  </a:lnTo>
                  <a:lnTo>
                    <a:pt x="67" y="1717"/>
                  </a:lnTo>
                  <a:lnTo>
                    <a:pt x="57" y="1720"/>
                  </a:lnTo>
                  <a:lnTo>
                    <a:pt x="63" y="1712"/>
                  </a:lnTo>
                  <a:lnTo>
                    <a:pt x="61" y="1716"/>
                  </a:lnTo>
                  <a:lnTo>
                    <a:pt x="61" y="733"/>
                  </a:lnTo>
                  <a:close/>
                  <a:moveTo>
                    <a:pt x="45" y="733"/>
                  </a:moveTo>
                  <a:cubicBezTo>
                    <a:pt x="45" y="731"/>
                    <a:pt x="47" y="729"/>
                    <a:pt x="48" y="727"/>
                  </a:cubicBezTo>
                  <a:cubicBezTo>
                    <a:pt x="50" y="726"/>
                    <a:pt x="53" y="725"/>
                    <a:pt x="55" y="726"/>
                  </a:cubicBezTo>
                  <a:lnTo>
                    <a:pt x="71" y="729"/>
                  </a:lnTo>
                  <a:cubicBezTo>
                    <a:pt x="73" y="729"/>
                    <a:pt x="75" y="730"/>
                    <a:pt x="76" y="733"/>
                  </a:cubicBezTo>
                  <a:cubicBezTo>
                    <a:pt x="78" y="735"/>
                    <a:pt x="78" y="737"/>
                    <a:pt x="77" y="739"/>
                  </a:cubicBezTo>
                  <a:lnTo>
                    <a:pt x="71" y="755"/>
                  </a:lnTo>
                  <a:cubicBezTo>
                    <a:pt x="70" y="758"/>
                    <a:pt x="68" y="759"/>
                    <a:pt x="66" y="760"/>
                  </a:cubicBezTo>
                  <a:cubicBezTo>
                    <a:pt x="64" y="761"/>
                    <a:pt x="61" y="761"/>
                    <a:pt x="59" y="759"/>
                  </a:cubicBezTo>
                  <a:lnTo>
                    <a:pt x="46" y="751"/>
                  </a:lnTo>
                  <a:cubicBezTo>
                    <a:pt x="44" y="750"/>
                    <a:pt x="43" y="748"/>
                    <a:pt x="43" y="745"/>
                  </a:cubicBezTo>
                  <a:cubicBezTo>
                    <a:pt x="42" y="743"/>
                    <a:pt x="43" y="741"/>
                    <a:pt x="45" y="739"/>
                  </a:cubicBezTo>
                  <a:lnTo>
                    <a:pt x="744" y="44"/>
                  </a:lnTo>
                  <a:cubicBezTo>
                    <a:pt x="745" y="42"/>
                    <a:pt x="748" y="41"/>
                    <a:pt x="750" y="41"/>
                  </a:cubicBezTo>
                  <a:cubicBezTo>
                    <a:pt x="753" y="42"/>
                    <a:pt x="755" y="43"/>
                    <a:pt x="756" y="45"/>
                  </a:cubicBezTo>
                  <a:lnTo>
                    <a:pt x="765" y="58"/>
                  </a:lnTo>
                  <a:cubicBezTo>
                    <a:pt x="766" y="60"/>
                    <a:pt x="767" y="62"/>
                    <a:pt x="766" y="65"/>
                  </a:cubicBezTo>
                  <a:cubicBezTo>
                    <a:pt x="766" y="67"/>
                    <a:pt x="764" y="69"/>
                    <a:pt x="762" y="70"/>
                  </a:cubicBezTo>
                  <a:lnTo>
                    <a:pt x="746" y="77"/>
                  </a:lnTo>
                  <a:cubicBezTo>
                    <a:pt x="744" y="78"/>
                    <a:pt x="741" y="78"/>
                    <a:pt x="739" y="77"/>
                  </a:cubicBezTo>
                  <a:cubicBezTo>
                    <a:pt x="737" y="76"/>
                    <a:pt x="735" y="74"/>
                    <a:pt x="735" y="71"/>
                  </a:cubicBezTo>
                  <a:lnTo>
                    <a:pt x="731" y="55"/>
                  </a:lnTo>
                  <a:cubicBezTo>
                    <a:pt x="730" y="53"/>
                    <a:pt x="731" y="50"/>
                    <a:pt x="732" y="49"/>
                  </a:cubicBezTo>
                  <a:cubicBezTo>
                    <a:pt x="734" y="47"/>
                    <a:pt x="736" y="45"/>
                    <a:pt x="738" y="45"/>
                  </a:cubicBezTo>
                  <a:lnTo>
                    <a:pt x="1728" y="45"/>
                  </a:lnTo>
                  <a:cubicBezTo>
                    <a:pt x="1731" y="45"/>
                    <a:pt x="1733" y="47"/>
                    <a:pt x="1735" y="48"/>
                  </a:cubicBezTo>
                  <a:cubicBezTo>
                    <a:pt x="1736" y="50"/>
                    <a:pt x="1737" y="53"/>
                    <a:pt x="1736" y="55"/>
                  </a:cubicBezTo>
                  <a:lnTo>
                    <a:pt x="1733" y="71"/>
                  </a:lnTo>
                  <a:cubicBezTo>
                    <a:pt x="1733" y="73"/>
                    <a:pt x="1731" y="75"/>
                    <a:pt x="1729" y="77"/>
                  </a:cubicBezTo>
                  <a:cubicBezTo>
                    <a:pt x="1727" y="78"/>
                    <a:pt x="1724" y="78"/>
                    <a:pt x="1722" y="77"/>
                  </a:cubicBezTo>
                  <a:lnTo>
                    <a:pt x="1706" y="70"/>
                  </a:lnTo>
                  <a:cubicBezTo>
                    <a:pt x="1704" y="69"/>
                    <a:pt x="1702" y="67"/>
                    <a:pt x="1702" y="65"/>
                  </a:cubicBezTo>
                  <a:cubicBezTo>
                    <a:pt x="1701" y="62"/>
                    <a:pt x="1702" y="60"/>
                    <a:pt x="1703" y="58"/>
                  </a:cubicBezTo>
                  <a:lnTo>
                    <a:pt x="1712" y="45"/>
                  </a:lnTo>
                  <a:cubicBezTo>
                    <a:pt x="1713" y="43"/>
                    <a:pt x="1715" y="42"/>
                    <a:pt x="1718" y="41"/>
                  </a:cubicBezTo>
                  <a:cubicBezTo>
                    <a:pt x="1720" y="41"/>
                    <a:pt x="1722" y="42"/>
                    <a:pt x="1724" y="44"/>
                  </a:cubicBezTo>
                  <a:lnTo>
                    <a:pt x="2422" y="739"/>
                  </a:lnTo>
                  <a:cubicBezTo>
                    <a:pt x="2424" y="741"/>
                    <a:pt x="2425" y="743"/>
                    <a:pt x="2424" y="745"/>
                  </a:cubicBezTo>
                  <a:cubicBezTo>
                    <a:pt x="2424" y="748"/>
                    <a:pt x="2423" y="750"/>
                    <a:pt x="2421" y="751"/>
                  </a:cubicBezTo>
                  <a:lnTo>
                    <a:pt x="2408" y="759"/>
                  </a:lnTo>
                  <a:cubicBezTo>
                    <a:pt x="2406" y="761"/>
                    <a:pt x="2403" y="761"/>
                    <a:pt x="2401" y="760"/>
                  </a:cubicBezTo>
                  <a:cubicBezTo>
                    <a:pt x="2399" y="759"/>
                    <a:pt x="2397" y="758"/>
                    <a:pt x="2396" y="755"/>
                  </a:cubicBezTo>
                  <a:lnTo>
                    <a:pt x="2390" y="739"/>
                  </a:lnTo>
                  <a:cubicBezTo>
                    <a:pt x="2389" y="737"/>
                    <a:pt x="2389" y="735"/>
                    <a:pt x="2390" y="733"/>
                  </a:cubicBezTo>
                  <a:cubicBezTo>
                    <a:pt x="2392" y="731"/>
                    <a:pt x="2394" y="729"/>
                    <a:pt x="2396" y="729"/>
                  </a:cubicBezTo>
                  <a:lnTo>
                    <a:pt x="2411" y="726"/>
                  </a:lnTo>
                  <a:cubicBezTo>
                    <a:pt x="2413" y="725"/>
                    <a:pt x="2416" y="726"/>
                    <a:pt x="2418" y="727"/>
                  </a:cubicBezTo>
                  <a:cubicBezTo>
                    <a:pt x="2419" y="729"/>
                    <a:pt x="2420" y="731"/>
                    <a:pt x="2420" y="733"/>
                  </a:cubicBezTo>
                  <a:lnTo>
                    <a:pt x="2420" y="1716"/>
                  </a:lnTo>
                  <a:cubicBezTo>
                    <a:pt x="2420" y="1719"/>
                    <a:pt x="2419" y="1721"/>
                    <a:pt x="2418" y="1723"/>
                  </a:cubicBezTo>
                  <a:cubicBezTo>
                    <a:pt x="2416" y="1724"/>
                    <a:pt x="2413" y="1725"/>
                    <a:pt x="2411" y="1724"/>
                  </a:cubicBezTo>
                  <a:lnTo>
                    <a:pt x="2396" y="1721"/>
                  </a:lnTo>
                  <a:cubicBezTo>
                    <a:pt x="2394" y="1721"/>
                    <a:pt x="2392" y="1719"/>
                    <a:pt x="2390" y="1717"/>
                  </a:cubicBezTo>
                  <a:cubicBezTo>
                    <a:pt x="2389" y="1715"/>
                    <a:pt x="2389" y="1713"/>
                    <a:pt x="2390" y="1710"/>
                  </a:cubicBezTo>
                  <a:lnTo>
                    <a:pt x="2396" y="1695"/>
                  </a:lnTo>
                  <a:cubicBezTo>
                    <a:pt x="2397" y="1693"/>
                    <a:pt x="2399" y="1692"/>
                    <a:pt x="2401" y="1691"/>
                  </a:cubicBezTo>
                  <a:cubicBezTo>
                    <a:pt x="2403" y="1690"/>
                    <a:pt x="2406" y="1690"/>
                    <a:pt x="2408" y="1692"/>
                  </a:cubicBezTo>
                  <a:lnTo>
                    <a:pt x="2421" y="1701"/>
                  </a:lnTo>
                  <a:cubicBezTo>
                    <a:pt x="2423" y="1702"/>
                    <a:pt x="2424" y="1704"/>
                    <a:pt x="2424" y="1707"/>
                  </a:cubicBezTo>
                  <a:cubicBezTo>
                    <a:pt x="2425" y="1709"/>
                    <a:pt x="2424" y="1711"/>
                    <a:pt x="2422" y="1713"/>
                  </a:cubicBezTo>
                  <a:lnTo>
                    <a:pt x="1724" y="2406"/>
                  </a:lnTo>
                  <a:cubicBezTo>
                    <a:pt x="1722" y="2408"/>
                    <a:pt x="1720" y="2409"/>
                    <a:pt x="1718" y="2408"/>
                  </a:cubicBezTo>
                  <a:cubicBezTo>
                    <a:pt x="1715" y="2408"/>
                    <a:pt x="1713" y="2407"/>
                    <a:pt x="1712" y="2405"/>
                  </a:cubicBezTo>
                  <a:lnTo>
                    <a:pt x="1704" y="2392"/>
                  </a:lnTo>
                  <a:cubicBezTo>
                    <a:pt x="1702" y="2390"/>
                    <a:pt x="1702" y="2387"/>
                    <a:pt x="1703" y="2385"/>
                  </a:cubicBezTo>
                  <a:cubicBezTo>
                    <a:pt x="1704" y="2383"/>
                    <a:pt x="1705" y="2381"/>
                    <a:pt x="1708" y="2380"/>
                  </a:cubicBezTo>
                  <a:lnTo>
                    <a:pt x="1724" y="2374"/>
                  </a:lnTo>
                  <a:cubicBezTo>
                    <a:pt x="1726" y="2373"/>
                    <a:pt x="1728" y="2373"/>
                    <a:pt x="1731" y="2375"/>
                  </a:cubicBezTo>
                  <a:cubicBezTo>
                    <a:pt x="1733" y="2376"/>
                    <a:pt x="1734" y="2378"/>
                    <a:pt x="1734" y="2380"/>
                  </a:cubicBezTo>
                  <a:lnTo>
                    <a:pt x="1736" y="2395"/>
                  </a:lnTo>
                  <a:cubicBezTo>
                    <a:pt x="1737" y="2398"/>
                    <a:pt x="1736" y="2400"/>
                    <a:pt x="1734" y="2402"/>
                  </a:cubicBezTo>
                  <a:cubicBezTo>
                    <a:pt x="1733" y="2403"/>
                    <a:pt x="1731" y="2404"/>
                    <a:pt x="1728" y="2404"/>
                  </a:cubicBezTo>
                  <a:lnTo>
                    <a:pt x="738" y="2404"/>
                  </a:lnTo>
                  <a:cubicBezTo>
                    <a:pt x="736" y="2404"/>
                    <a:pt x="734" y="2403"/>
                    <a:pt x="732" y="2402"/>
                  </a:cubicBezTo>
                  <a:cubicBezTo>
                    <a:pt x="731" y="2400"/>
                    <a:pt x="730" y="2397"/>
                    <a:pt x="731" y="2395"/>
                  </a:cubicBezTo>
                  <a:lnTo>
                    <a:pt x="734" y="2380"/>
                  </a:lnTo>
                  <a:cubicBezTo>
                    <a:pt x="734" y="2378"/>
                    <a:pt x="736" y="2376"/>
                    <a:pt x="738" y="2374"/>
                  </a:cubicBezTo>
                  <a:cubicBezTo>
                    <a:pt x="740" y="2373"/>
                    <a:pt x="742" y="2373"/>
                    <a:pt x="744" y="2374"/>
                  </a:cubicBezTo>
                  <a:lnTo>
                    <a:pt x="760" y="2380"/>
                  </a:lnTo>
                  <a:cubicBezTo>
                    <a:pt x="763" y="2381"/>
                    <a:pt x="764" y="2383"/>
                    <a:pt x="765" y="2385"/>
                  </a:cubicBezTo>
                  <a:cubicBezTo>
                    <a:pt x="766" y="2387"/>
                    <a:pt x="766" y="2390"/>
                    <a:pt x="764" y="2392"/>
                  </a:cubicBezTo>
                  <a:lnTo>
                    <a:pt x="756" y="2405"/>
                  </a:lnTo>
                  <a:cubicBezTo>
                    <a:pt x="755" y="2407"/>
                    <a:pt x="753" y="2408"/>
                    <a:pt x="750" y="2408"/>
                  </a:cubicBezTo>
                  <a:cubicBezTo>
                    <a:pt x="748" y="2409"/>
                    <a:pt x="746" y="2408"/>
                    <a:pt x="744" y="2406"/>
                  </a:cubicBezTo>
                  <a:lnTo>
                    <a:pt x="45" y="1713"/>
                  </a:lnTo>
                  <a:cubicBezTo>
                    <a:pt x="43" y="1711"/>
                    <a:pt x="42" y="1709"/>
                    <a:pt x="42" y="1707"/>
                  </a:cubicBezTo>
                  <a:cubicBezTo>
                    <a:pt x="43" y="1704"/>
                    <a:pt x="44" y="1702"/>
                    <a:pt x="46" y="1701"/>
                  </a:cubicBezTo>
                  <a:lnTo>
                    <a:pt x="59" y="1692"/>
                  </a:lnTo>
                  <a:cubicBezTo>
                    <a:pt x="61" y="1690"/>
                    <a:pt x="63" y="1690"/>
                    <a:pt x="66" y="1691"/>
                  </a:cubicBezTo>
                  <a:cubicBezTo>
                    <a:pt x="68" y="1692"/>
                    <a:pt x="70" y="1693"/>
                    <a:pt x="71" y="1695"/>
                  </a:cubicBezTo>
                  <a:lnTo>
                    <a:pt x="77" y="1710"/>
                  </a:lnTo>
                  <a:cubicBezTo>
                    <a:pt x="78" y="1713"/>
                    <a:pt x="78" y="1715"/>
                    <a:pt x="76" y="1717"/>
                  </a:cubicBezTo>
                  <a:cubicBezTo>
                    <a:pt x="75" y="1719"/>
                    <a:pt x="73" y="1721"/>
                    <a:pt x="71" y="1721"/>
                  </a:cubicBezTo>
                  <a:lnTo>
                    <a:pt x="55" y="1724"/>
                  </a:lnTo>
                  <a:cubicBezTo>
                    <a:pt x="53" y="1725"/>
                    <a:pt x="50" y="1724"/>
                    <a:pt x="48" y="1723"/>
                  </a:cubicBezTo>
                  <a:cubicBezTo>
                    <a:pt x="47" y="1721"/>
                    <a:pt x="45" y="1719"/>
                    <a:pt x="45" y="1716"/>
                  </a:cubicBezTo>
                  <a:lnTo>
                    <a:pt x="45" y="733"/>
                  </a:lnTo>
                  <a:close/>
                  <a:moveTo>
                    <a:pt x="61" y="1716"/>
                  </a:moveTo>
                  <a:lnTo>
                    <a:pt x="52" y="1709"/>
                  </a:lnTo>
                  <a:lnTo>
                    <a:pt x="68" y="1706"/>
                  </a:lnTo>
                  <a:lnTo>
                    <a:pt x="62" y="1716"/>
                  </a:lnTo>
                  <a:lnTo>
                    <a:pt x="56" y="1701"/>
                  </a:lnTo>
                  <a:lnTo>
                    <a:pt x="68" y="1705"/>
                  </a:lnTo>
                  <a:lnTo>
                    <a:pt x="55" y="1714"/>
                  </a:lnTo>
                  <a:lnTo>
                    <a:pt x="56" y="1702"/>
                  </a:lnTo>
                  <a:lnTo>
                    <a:pt x="755" y="2395"/>
                  </a:lnTo>
                  <a:lnTo>
                    <a:pt x="743" y="2396"/>
                  </a:lnTo>
                  <a:lnTo>
                    <a:pt x="751" y="2383"/>
                  </a:lnTo>
                  <a:lnTo>
                    <a:pt x="755" y="2395"/>
                  </a:lnTo>
                  <a:lnTo>
                    <a:pt x="739" y="2389"/>
                  </a:lnTo>
                  <a:lnTo>
                    <a:pt x="749" y="2383"/>
                  </a:lnTo>
                  <a:lnTo>
                    <a:pt x="746" y="2398"/>
                  </a:lnTo>
                  <a:lnTo>
                    <a:pt x="738" y="2388"/>
                  </a:lnTo>
                  <a:lnTo>
                    <a:pt x="1728" y="2388"/>
                  </a:lnTo>
                  <a:lnTo>
                    <a:pt x="1721" y="2398"/>
                  </a:lnTo>
                  <a:lnTo>
                    <a:pt x="1719" y="2383"/>
                  </a:lnTo>
                  <a:lnTo>
                    <a:pt x="1729" y="2389"/>
                  </a:lnTo>
                  <a:lnTo>
                    <a:pt x="1713" y="2395"/>
                  </a:lnTo>
                  <a:lnTo>
                    <a:pt x="1717" y="2383"/>
                  </a:lnTo>
                  <a:lnTo>
                    <a:pt x="1725" y="2396"/>
                  </a:lnTo>
                  <a:lnTo>
                    <a:pt x="1713" y="2395"/>
                  </a:lnTo>
                  <a:lnTo>
                    <a:pt x="2411" y="1702"/>
                  </a:lnTo>
                  <a:lnTo>
                    <a:pt x="2412" y="1714"/>
                  </a:lnTo>
                  <a:lnTo>
                    <a:pt x="2399" y="1705"/>
                  </a:lnTo>
                  <a:lnTo>
                    <a:pt x="2411" y="1701"/>
                  </a:lnTo>
                  <a:lnTo>
                    <a:pt x="2405" y="1716"/>
                  </a:lnTo>
                  <a:lnTo>
                    <a:pt x="2399" y="1706"/>
                  </a:lnTo>
                  <a:lnTo>
                    <a:pt x="2414" y="1709"/>
                  </a:lnTo>
                  <a:lnTo>
                    <a:pt x="2404" y="1716"/>
                  </a:lnTo>
                  <a:lnTo>
                    <a:pt x="2404" y="733"/>
                  </a:lnTo>
                  <a:lnTo>
                    <a:pt x="2414" y="741"/>
                  </a:lnTo>
                  <a:lnTo>
                    <a:pt x="2399" y="744"/>
                  </a:lnTo>
                  <a:lnTo>
                    <a:pt x="2405" y="734"/>
                  </a:lnTo>
                  <a:lnTo>
                    <a:pt x="2411" y="750"/>
                  </a:lnTo>
                  <a:lnTo>
                    <a:pt x="2399" y="746"/>
                  </a:lnTo>
                  <a:lnTo>
                    <a:pt x="2412" y="738"/>
                  </a:lnTo>
                  <a:lnTo>
                    <a:pt x="2411" y="750"/>
                  </a:lnTo>
                  <a:lnTo>
                    <a:pt x="1713" y="55"/>
                  </a:lnTo>
                  <a:lnTo>
                    <a:pt x="1725" y="54"/>
                  </a:lnTo>
                  <a:lnTo>
                    <a:pt x="1716" y="67"/>
                  </a:lnTo>
                  <a:lnTo>
                    <a:pt x="1713" y="55"/>
                  </a:lnTo>
                  <a:lnTo>
                    <a:pt x="1729" y="62"/>
                  </a:lnTo>
                  <a:lnTo>
                    <a:pt x="1718" y="68"/>
                  </a:lnTo>
                  <a:lnTo>
                    <a:pt x="1721" y="52"/>
                  </a:lnTo>
                  <a:lnTo>
                    <a:pt x="1728" y="61"/>
                  </a:lnTo>
                  <a:lnTo>
                    <a:pt x="738" y="61"/>
                  </a:lnTo>
                  <a:lnTo>
                    <a:pt x="746" y="52"/>
                  </a:lnTo>
                  <a:lnTo>
                    <a:pt x="750" y="68"/>
                  </a:lnTo>
                  <a:lnTo>
                    <a:pt x="739" y="62"/>
                  </a:lnTo>
                  <a:lnTo>
                    <a:pt x="755" y="55"/>
                  </a:lnTo>
                  <a:lnTo>
                    <a:pt x="752" y="67"/>
                  </a:lnTo>
                  <a:lnTo>
                    <a:pt x="743" y="54"/>
                  </a:lnTo>
                  <a:lnTo>
                    <a:pt x="755" y="55"/>
                  </a:lnTo>
                  <a:lnTo>
                    <a:pt x="56" y="750"/>
                  </a:lnTo>
                  <a:lnTo>
                    <a:pt x="55" y="738"/>
                  </a:lnTo>
                  <a:lnTo>
                    <a:pt x="68" y="746"/>
                  </a:lnTo>
                  <a:lnTo>
                    <a:pt x="56" y="750"/>
                  </a:lnTo>
                  <a:lnTo>
                    <a:pt x="62" y="734"/>
                  </a:lnTo>
                  <a:lnTo>
                    <a:pt x="68" y="744"/>
                  </a:lnTo>
                  <a:lnTo>
                    <a:pt x="52" y="741"/>
                  </a:lnTo>
                  <a:lnTo>
                    <a:pt x="61" y="733"/>
                  </a:lnTo>
                  <a:lnTo>
                    <a:pt x="61" y="1716"/>
                  </a:lnTo>
                  <a:close/>
                </a:path>
              </a:pathLst>
            </a:custGeom>
            <a:blipFill>
              <a:blip r:embed="rId3" cstate="print"/>
              <a:tile tx="0" ty="0" sx="100000" sy="100000" flip="none" algn="tl"/>
            </a:blipFill>
            <a:ln w="635" cap="flat">
              <a:solidFill>
                <a:srgbClr val="92D050"/>
              </a:solidFill>
              <a:prstDash val="solid"/>
              <a:round/>
              <a:headEnd/>
              <a:tailEnd/>
            </a:ln>
          </p:spPr>
          <p:txBody>
            <a:bodyPr rot="0" vert="horz" wrap="square" lIns="91440" tIns="45720" rIns="91440" bIns="45720" anchor="t" anchorCtr="0" upright="1">
              <a:noAutofit/>
            </a:bodyPr>
            <a:lstStyle/>
            <a:p>
              <a:endParaRPr lang="en-ZA"/>
            </a:p>
          </p:txBody>
        </p:sp>
        <p:sp>
          <p:nvSpPr>
            <p:cNvPr id="36" name="Freeform 35"/>
            <p:cNvSpPr>
              <a:spLocks noEditPoints="1"/>
            </p:cNvSpPr>
            <p:nvPr/>
          </p:nvSpPr>
          <p:spPr bwMode="auto">
            <a:xfrm>
              <a:off x="3278098" y="1778494"/>
              <a:ext cx="1847953" cy="1696634"/>
            </a:xfrm>
            <a:custGeom>
              <a:avLst/>
              <a:gdLst>
                <a:gd name="T0" fmla="*/ 727 w 2448"/>
                <a:gd name="T1" fmla="*/ 2 h 2448"/>
                <a:gd name="T2" fmla="*/ 2438 w 2448"/>
                <a:gd name="T3" fmla="*/ 708 h 2448"/>
                <a:gd name="T4" fmla="*/ 2441 w 2448"/>
                <a:gd name="T5" fmla="*/ 1740 h 2448"/>
                <a:gd name="T6" fmla="*/ 733 w 2448"/>
                <a:gd name="T7" fmla="*/ 2448 h 2448"/>
                <a:gd name="T8" fmla="*/ 2 w 2448"/>
                <a:gd name="T9" fmla="*/ 1722 h 2448"/>
                <a:gd name="T10" fmla="*/ 24 w 2448"/>
                <a:gd name="T11" fmla="*/ 1733 h 2448"/>
                <a:gd name="T12" fmla="*/ 1733 w 2448"/>
                <a:gd name="T13" fmla="*/ 2427 h 2448"/>
                <a:gd name="T14" fmla="*/ 2432 w 2448"/>
                <a:gd name="T15" fmla="*/ 1716 h 2448"/>
                <a:gd name="T16" fmla="*/ 1717 w 2448"/>
                <a:gd name="T17" fmla="*/ 17 h 2448"/>
                <a:gd name="T18" fmla="*/ 24 w 2448"/>
                <a:gd name="T19" fmla="*/ 719 h 2448"/>
                <a:gd name="T20" fmla="*/ 16 w 2448"/>
                <a:gd name="T21" fmla="*/ 1713 h 2448"/>
                <a:gd name="T22" fmla="*/ 731 w 2448"/>
                <a:gd name="T23" fmla="*/ 2427 h 2448"/>
                <a:gd name="T24" fmla="*/ 733 w 2448"/>
                <a:gd name="T25" fmla="*/ 2416 h 2448"/>
                <a:gd name="T26" fmla="*/ 1721 w 2448"/>
                <a:gd name="T27" fmla="*/ 2427 h 2448"/>
                <a:gd name="T28" fmla="*/ 2432 w 2448"/>
                <a:gd name="T29" fmla="*/ 1720 h 2448"/>
                <a:gd name="T30" fmla="*/ 2416 w 2448"/>
                <a:gd name="T31" fmla="*/ 714 h 2448"/>
                <a:gd name="T32" fmla="*/ 1726 w 2448"/>
                <a:gd name="T33" fmla="*/ 39 h 2448"/>
                <a:gd name="T34" fmla="*/ 745 w 2448"/>
                <a:gd name="T35" fmla="*/ 23 h 2448"/>
                <a:gd name="T36" fmla="*/ 26 w 2448"/>
                <a:gd name="T37" fmla="*/ 717 h 2448"/>
                <a:gd name="T38" fmla="*/ 32 w 2448"/>
                <a:gd name="T39" fmla="*/ 733 h 2448"/>
                <a:gd name="T40" fmla="*/ 728 w 2448"/>
                <a:gd name="T41" fmla="*/ 37 h 2448"/>
                <a:gd name="T42" fmla="*/ 1733 w 2448"/>
                <a:gd name="T43" fmla="*/ 24 h 2448"/>
                <a:gd name="T44" fmla="*/ 2417 w 2448"/>
                <a:gd name="T45" fmla="*/ 736 h 2448"/>
                <a:gd name="T46" fmla="*/ 2427 w 2448"/>
                <a:gd name="T47" fmla="*/ 1733 h 2448"/>
                <a:gd name="T48" fmla="*/ 733 w 2448"/>
                <a:gd name="T49" fmla="*/ 2432 h 2448"/>
                <a:gd name="T50" fmla="*/ 37 w 2448"/>
                <a:gd name="T51" fmla="*/ 1724 h 2448"/>
                <a:gd name="T52" fmla="*/ 60 w 2448"/>
                <a:gd name="T53" fmla="*/ 1732 h 2448"/>
                <a:gd name="T54" fmla="*/ 763 w 2448"/>
                <a:gd name="T55" fmla="*/ 2389 h 2448"/>
                <a:gd name="T56" fmla="*/ 733 w 2448"/>
                <a:gd name="T57" fmla="*/ 2372 h 2448"/>
                <a:gd name="T58" fmla="*/ 1687 w 2448"/>
                <a:gd name="T59" fmla="*/ 2399 h 2448"/>
                <a:gd name="T60" fmla="*/ 2400 w 2448"/>
                <a:gd name="T61" fmla="*/ 1726 h 2448"/>
                <a:gd name="T62" fmla="*/ 2404 w 2448"/>
                <a:gd name="T63" fmla="*/ 729 h 2448"/>
                <a:gd name="T64" fmla="*/ 1693 w 2448"/>
                <a:gd name="T65" fmla="*/ 43 h 2448"/>
                <a:gd name="T66" fmla="*/ 728 w 2448"/>
                <a:gd name="T67" fmla="*/ 76 h 2448"/>
                <a:gd name="T68" fmla="*/ 761 w 2448"/>
                <a:gd name="T69" fmla="*/ 66 h 2448"/>
                <a:gd name="T70" fmla="*/ 70 w 2448"/>
                <a:gd name="T71" fmla="*/ 721 h 2448"/>
                <a:gd name="T72" fmla="*/ 55 w 2448"/>
                <a:gd name="T73" fmla="*/ 750 h 2448"/>
                <a:gd name="T74" fmla="*/ 744 w 2448"/>
                <a:gd name="T75" fmla="*/ 55 h 2448"/>
                <a:gd name="T76" fmla="*/ 1720 w 2448"/>
                <a:gd name="T77" fmla="*/ 57 h 2448"/>
                <a:gd name="T78" fmla="*/ 2395 w 2448"/>
                <a:gd name="T79" fmla="*/ 750 h 2448"/>
                <a:gd name="T80" fmla="*/ 2386 w 2448"/>
                <a:gd name="T81" fmla="*/ 739 h 2448"/>
                <a:gd name="T82" fmla="*/ 2392 w 2448"/>
                <a:gd name="T83" fmla="*/ 1698 h 2448"/>
                <a:gd name="T84" fmla="*/ 1716 w 2448"/>
                <a:gd name="T85" fmla="*/ 2389 h 2448"/>
                <a:gd name="T86" fmla="*/ 738 w 2448"/>
                <a:gd name="T87" fmla="*/ 2393 h 2448"/>
                <a:gd name="T88" fmla="*/ 50 w 2448"/>
                <a:gd name="T89" fmla="*/ 1703 h 2448"/>
                <a:gd name="T90" fmla="*/ 61 w 2448"/>
                <a:gd name="T91" fmla="*/ 733 h 2448"/>
                <a:gd name="T92" fmla="*/ 45 w 2448"/>
                <a:gd name="T93" fmla="*/ 751 h 2448"/>
                <a:gd name="T94" fmla="*/ 734 w 2448"/>
                <a:gd name="T95" fmla="*/ 77 h 2448"/>
                <a:gd name="T96" fmla="*/ 1710 w 2448"/>
                <a:gd name="T97" fmla="*/ 77 h 2448"/>
                <a:gd name="T98" fmla="*/ 2392 w 2448"/>
                <a:gd name="T99" fmla="*/ 759 h 2448"/>
                <a:gd name="T100" fmla="*/ 2402 w 2448"/>
                <a:gd name="T101" fmla="*/ 1723 h 2448"/>
                <a:gd name="T102" fmla="*/ 2406 w 2448"/>
                <a:gd name="T103" fmla="*/ 1713 h 2448"/>
                <a:gd name="T104" fmla="*/ 1724 w 2448"/>
                <a:gd name="T105" fmla="*/ 2395 h 2448"/>
                <a:gd name="T106" fmla="*/ 760 w 2448"/>
                <a:gd name="T107" fmla="*/ 2385 h 2448"/>
                <a:gd name="T108" fmla="*/ 70 w 2448"/>
                <a:gd name="T109" fmla="*/ 1695 h 2448"/>
                <a:gd name="T110" fmla="*/ 68 w 2448"/>
                <a:gd name="T111" fmla="*/ 1706 h 2448"/>
                <a:gd name="T112" fmla="*/ 734 w 2448"/>
                <a:gd name="T113" fmla="*/ 2389 h 2448"/>
                <a:gd name="T114" fmla="*/ 1714 w 2448"/>
                <a:gd name="T115" fmla="*/ 2396 h 2448"/>
                <a:gd name="T116" fmla="*/ 2388 w 2448"/>
                <a:gd name="T117" fmla="*/ 733 h 2448"/>
                <a:gd name="T118" fmla="*/ 1705 w 2448"/>
                <a:gd name="T119" fmla="*/ 67 h 2448"/>
                <a:gd name="T120" fmla="*/ 750 w 2448"/>
                <a:gd name="T121" fmla="*/ 55 h 2448"/>
                <a:gd name="T122" fmla="*/ 52 w 2448"/>
                <a:gd name="T123" fmla="*/ 741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8" h="2448">
                  <a:moveTo>
                    <a:pt x="0" y="733"/>
                  </a:moveTo>
                  <a:cubicBezTo>
                    <a:pt x="0" y="733"/>
                    <a:pt x="1" y="732"/>
                    <a:pt x="1" y="731"/>
                  </a:cubicBezTo>
                  <a:lnTo>
                    <a:pt x="2" y="728"/>
                  </a:lnTo>
                  <a:lnTo>
                    <a:pt x="9" y="712"/>
                  </a:lnTo>
                  <a:cubicBezTo>
                    <a:pt x="10" y="711"/>
                    <a:pt x="10" y="710"/>
                    <a:pt x="11" y="710"/>
                  </a:cubicBezTo>
                  <a:lnTo>
                    <a:pt x="13" y="708"/>
                  </a:lnTo>
                  <a:lnTo>
                    <a:pt x="708" y="13"/>
                  </a:lnTo>
                  <a:lnTo>
                    <a:pt x="710" y="11"/>
                  </a:lnTo>
                  <a:cubicBezTo>
                    <a:pt x="710" y="10"/>
                    <a:pt x="711" y="10"/>
                    <a:pt x="712" y="9"/>
                  </a:cubicBezTo>
                  <a:lnTo>
                    <a:pt x="727" y="2"/>
                  </a:lnTo>
                  <a:lnTo>
                    <a:pt x="731" y="1"/>
                  </a:lnTo>
                  <a:cubicBezTo>
                    <a:pt x="732" y="1"/>
                    <a:pt x="733" y="0"/>
                    <a:pt x="733" y="0"/>
                  </a:cubicBezTo>
                  <a:lnTo>
                    <a:pt x="1716" y="0"/>
                  </a:lnTo>
                  <a:cubicBezTo>
                    <a:pt x="1717" y="0"/>
                    <a:pt x="1718" y="1"/>
                    <a:pt x="1718" y="1"/>
                  </a:cubicBezTo>
                  <a:lnTo>
                    <a:pt x="1722" y="2"/>
                  </a:lnTo>
                  <a:cubicBezTo>
                    <a:pt x="1723" y="2"/>
                    <a:pt x="1723" y="2"/>
                    <a:pt x="1724" y="2"/>
                  </a:cubicBezTo>
                  <a:lnTo>
                    <a:pt x="1740" y="9"/>
                  </a:lnTo>
                  <a:cubicBezTo>
                    <a:pt x="1741" y="10"/>
                    <a:pt x="1741" y="10"/>
                    <a:pt x="1742" y="11"/>
                  </a:cubicBezTo>
                  <a:lnTo>
                    <a:pt x="1744" y="13"/>
                  </a:lnTo>
                  <a:lnTo>
                    <a:pt x="2438" y="708"/>
                  </a:lnTo>
                  <a:lnTo>
                    <a:pt x="2440" y="710"/>
                  </a:lnTo>
                  <a:cubicBezTo>
                    <a:pt x="2441" y="711"/>
                    <a:pt x="2441" y="711"/>
                    <a:pt x="2442" y="712"/>
                  </a:cubicBezTo>
                  <a:lnTo>
                    <a:pt x="2448" y="727"/>
                  </a:lnTo>
                  <a:cubicBezTo>
                    <a:pt x="2448" y="728"/>
                    <a:pt x="2448" y="729"/>
                    <a:pt x="2448" y="730"/>
                  </a:cubicBezTo>
                  <a:lnTo>
                    <a:pt x="2448" y="733"/>
                  </a:lnTo>
                  <a:lnTo>
                    <a:pt x="2448" y="1716"/>
                  </a:lnTo>
                  <a:lnTo>
                    <a:pt x="2448" y="1719"/>
                  </a:lnTo>
                  <a:cubicBezTo>
                    <a:pt x="2448" y="1720"/>
                    <a:pt x="2448" y="1721"/>
                    <a:pt x="2448" y="1722"/>
                  </a:cubicBezTo>
                  <a:lnTo>
                    <a:pt x="2442" y="1738"/>
                  </a:lnTo>
                  <a:cubicBezTo>
                    <a:pt x="2442" y="1739"/>
                    <a:pt x="2441" y="1739"/>
                    <a:pt x="2441" y="1740"/>
                  </a:cubicBezTo>
                  <a:lnTo>
                    <a:pt x="2439" y="1743"/>
                  </a:lnTo>
                  <a:cubicBezTo>
                    <a:pt x="2439" y="1743"/>
                    <a:pt x="2438" y="1744"/>
                    <a:pt x="2438" y="1744"/>
                  </a:cubicBezTo>
                  <a:lnTo>
                    <a:pt x="1744" y="2438"/>
                  </a:lnTo>
                  <a:cubicBezTo>
                    <a:pt x="1744" y="2438"/>
                    <a:pt x="1743" y="2439"/>
                    <a:pt x="1743" y="2439"/>
                  </a:cubicBezTo>
                  <a:lnTo>
                    <a:pt x="1740" y="2441"/>
                  </a:lnTo>
                  <a:cubicBezTo>
                    <a:pt x="1739" y="2441"/>
                    <a:pt x="1739" y="2442"/>
                    <a:pt x="1738" y="2442"/>
                  </a:cubicBezTo>
                  <a:lnTo>
                    <a:pt x="1722" y="2448"/>
                  </a:lnTo>
                  <a:cubicBezTo>
                    <a:pt x="1721" y="2448"/>
                    <a:pt x="1720" y="2448"/>
                    <a:pt x="1719" y="2448"/>
                  </a:cubicBezTo>
                  <a:lnTo>
                    <a:pt x="1716" y="2448"/>
                  </a:lnTo>
                  <a:lnTo>
                    <a:pt x="733" y="2448"/>
                  </a:lnTo>
                  <a:lnTo>
                    <a:pt x="730" y="2448"/>
                  </a:lnTo>
                  <a:cubicBezTo>
                    <a:pt x="729" y="2448"/>
                    <a:pt x="728" y="2448"/>
                    <a:pt x="727" y="2448"/>
                  </a:cubicBezTo>
                  <a:lnTo>
                    <a:pt x="712" y="2442"/>
                  </a:lnTo>
                  <a:cubicBezTo>
                    <a:pt x="711" y="2441"/>
                    <a:pt x="711" y="2441"/>
                    <a:pt x="710" y="2440"/>
                  </a:cubicBezTo>
                  <a:lnTo>
                    <a:pt x="708" y="2438"/>
                  </a:lnTo>
                  <a:lnTo>
                    <a:pt x="13" y="1744"/>
                  </a:lnTo>
                  <a:lnTo>
                    <a:pt x="11" y="1742"/>
                  </a:lnTo>
                  <a:cubicBezTo>
                    <a:pt x="10" y="1741"/>
                    <a:pt x="10" y="1741"/>
                    <a:pt x="9" y="1740"/>
                  </a:cubicBezTo>
                  <a:lnTo>
                    <a:pt x="2" y="1724"/>
                  </a:lnTo>
                  <a:cubicBezTo>
                    <a:pt x="2" y="1723"/>
                    <a:pt x="2" y="1723"/>
                    <a:pt x="2" y="1722"/>
                  </a:cubicBezTo>
                  <a:lnTo>
                    <a:pt x="1" y="1718"/>
                  </a:lnTo>
                  <a:cubicBezTo>
                    <a:pt x="1" y="1718"/>
                    <a:pt x="0" y="1717"/>
                    <a:pt x="0" y="1716"/>
                  </a:cubicBezTo>
                  <a:lnTo>
                    <a:pt x="0" y="733"/>
                  </a:lnTo>
                  <a:close/>
                  <a:moveTo>
                    <a:pt x="16" y="1716"/>
                  </a:moveTo>
                  <a:lnTo>
                    <a:pt x="16" y="1715"/>
                  </a:lnTo>
                  <a:lnTo>
                    <a:pt x="17" y="1719"/>
                  </a:lnTo>
                  <a:lnTo>
                    <a:pt x="17" y="1717"/>
                  </a:lnTo>
                  <a:lnTo>
                    <a:pt x="24" y="1733"/>
                  </a:lnTo>
                  <a:lnTo>
                    <a:pt x="22" y="1731"/>
                  </a:lnTo>
                  <a:lnTo>
                    <a:pt x="24" y="1733"/>
                  </a:lnTo>
                  <a:lnTo>
                    <a:pt x="719" y="2427"/>
                  </a:lnTo>
                  <a:lnTo>
                    <a:pt x="721" y="2429"/>
                  </a:lnTo>
                  <a:lnTo>
                    <a:pt x="718" y="2427"/>
                  </a:lnTo>
                  <a:lnTo>
                    <a:pt x="733" y="2433"/>
                  </a:lnTo>
                  <a:lnTo>
                    <a:pt x="730" y="2432"/>
                  </a:lnTo>
                  <a:lnTo>
                    <a:pt x="733" y="2432"/>
                  </a:lnTo>
                  <a:lnTo>
                    <a:pt x="1716" y="2432"/>
                  </a:lnTo>
                  <a:lnTo>
                    <a:pt x="1719" y="2432"/>
                  </a:lnTo>
                  <a:lnTo>
                    <a:pt x="1717" y="2433"/>
                  </a:lnTo>
                  <a:lnTo>
                    <a:pt x="1733" y="2427"/>
                  </a:lnTo>
                  <a:lnTo>
                    <a:pt x="1731" y="2428"/>
                  </a:lnTo>
                  <a:lnTo>
                    <a:pt x="1734" y="2426"/>
                  </a:lnTo>
                  <a:lnTo>
                    <a:pt x="1733" y="2427"/>
                  </a:lnTo>
                  <a:lnTo>
                    <a:pt x="2427" y="1733"/>
                  </a:lnTo>
                  <a:lnTo>
                    <a:pt x="2426" y="1734"/>
                  </a:lnTo>
                  <a:lnTo>
                    <a:pt x="2428" y="1731"/>
                  </a:lnTo>
                  <a:lnTo>
                    <a:pt x="2427" y="1733"/>
                  </a:lnTo>
                  <a:lnTo>
                    <a:pt x="2433" y="1717"/>
                  </a:lnTo>
                  <a:lnTo>
                    <a:pt x="2432" y="1719"/>
                  </a:lnTo>
                  <a:lnTo>
                    <a:pt x="2432" y="1716"/>
                  </a:lnTo>
                  <a:lnTo>
                    <a:pt x="2432" y="733"/>
                  </a:lnTo>
                  <a:lnTo>
                    <a:pt x="2432" y="730"/>
                  </a:lnTo>
                  <a:lnTo>
                    <a:pt x="2433" y="733"/>
                  </a:lnTo>
                  <a:lnTo>
                    <a:pt x="2427" y="718"/>
                  </a:lnTo>
                  <a:lnTo>
                    <a:pt x="2429" y="721"/>
                  </a:lnTo>
                  <a:lnTo>
                    <a:pt x="2427" y="719"/>
                  </a:lnTo>
                  <a:lnTo>
                    <a:pt x="1733" y="24"/>
                  </a:lnTo>
                  <a:lnTo>
                    <a:pt x="1731" y="22"/>
                  </a:lnTo>
                  <a:lnTo>
                    <a:pt x="1733" y="24"/>
                  </a:lnTo>
                  <a:lnTo>
                    <a:pt x="1717" y="17"/>
                  </a:lnTo>
                  <a:lnTo>
                    <a:pt x="1719" y="17"/>
                  </a:lnTo>
                  <a:lnTo>
                    <a:pt x="1715" y="16"/>
                  </a:lnTo>
                  <a:lnTo>
                    <a:pt x="1716" y="16"/>
                  </a:lnTo>
                  <a:lnTo>
                    <a:pt x="733" y="16"/>
                  </a:lnTo>
                  <a:lnTo>
                    <a:pt x="736" y="16"/>
                  </a:lnTo>
                  <a:lnTo>
                    <a:pt x="734" y="17"/>
                  </a:lnTo>
                  <a:lnTo>
                    <a:pt x="719" y="24"/>
                  </a:lnTo>
                  <a:lnTo>
                    <a:pt x="721" y="22"/>
                  </a:lnTo>
                  <a:lnTo>
                    <a:pt x="719" y="24"/>
                  </a:lnTo>
                  <a:lnTo>
                    <a:pt x="24" y="719"/>
                  </a:lnTo>
                  <a:lnTo>
                    <a:pt x="22" y="721"/>
                  </a:lnTo>
                  <a:lnTo>
                    <a:pt x="24" y="719"/>
                  </a:lnTo>
                  <a:lnTo>
                    <a:pt x="17" y="733"/>
                  </a:lnTo>
                  <a:lnTo>
                    <a:pt x="16" y="736"/>
                  </a:lnTo>
                  <a:lnTo>
                    <a:pt x="16" y="733"/>
                  </a:lnTo>
                  <a:lnTo>
                    <a:pt x="16" y="1716"/>
                  </a:lnTo>
                  <a:close/>
                  <a:moveTo>
                    <a:pt x="32" y="1716"/>
                  </a:moveTo>
                  <a:cubicBezTo>
                    <a:pt x="32" y="1721"/>
                    <a:pt x="29" y="1724"/>
                    <a:pt x="24" y="1724"/>
                  </a:cubicBezTo>
                  <a:cubicBezTo>
                    <a:pt x="20" y="1724"/>
                    <a:pt x="16" y="1721"/>
                    <a:pt x="16" y="1716"/>
                  </a:cubicBezTo>
                  <a:lnTo>
                    <a:pt x="16" y="1713"/>
                  </a:lnTo>
                  <a:cubicBezTo>
                    <a:pt x="16" y="1710"/>
                    <a:pt x="19" y="1706"/>
                    <a:pt x="23" y="1706"/>
                  </a:cubicBezTo>
                  <a:cubicBezTo>
                    <a:pt x="27" y="1705"/>
                    <a:pt x="30" y="1707"/>
                    <a:pt x="32" y="1710"/>
                  </a:cubicBezTo>
                  <a:lnTo>
                    <a:pt x="39" y="1726"/>
                  </a:lnTo>
                  <a:cubicBezTo>
                    <a:pt x="40" y="1730"/>
                    <a:pt x="39" y="1734"/>
                    <a:pt x="36" y="1736"/>
                  </a:cubicBezTo>
                  <a:cubicBezTo>
                    <a:pt x="33" y="1738"/>
                    <a:pt x="29" y="1738"/>
                    <a:pt x="26" y="1735"/>
                  </a:cubicBezTo>
                  <a:lnTo>
                    <a:pt x="24" y="1733"/>
                  </a:lnTo>
                  <a:cubicBezTo>
                    <a:pt x="21" y="1730"/>
                    <a:pt x="21" y="1725"/>
                    <a:pt x="24" y="1722"/>
                  </a:cubicBezTo>
                  <a:cubicBezTo>
                    <a:pt x="27" y="1719"/>
                    <a:pt x="32" y="1719"/>
                    <a:pt x="35" y="1722"/>
                  </a:cubicBezTo>
                  <a:lnTo>
                    <a:pt x="730" y="2416"/>
                  </a:lnTo>
                  <a:cubicBezTo>
                    <a:pt x="733" y="2419"/>
                    <a:pt x="733" y="2423"/>
                    <a:pt x="731" y="2427"/>
                  </a:cubicBezTo>
                  <a:cubicBezTo>
                    <a:pt x="728" y="2430"/>
                    <a:pt x="723" y="2430"/>
                    <a:pt x="720" y="2428"/>
                  </a:cubicBezTo>
                  <a:lnTo>
                    <a:pt x="717" y="2426"/>
                  </a:lnTo>
                  <a:cubicBezTo>
                    <a:pt x="714" y="2424"/>
                    <a:pt x="712" y="2419"/>
                    <a:pt x="714" y="2416"/>
                  </a:cubicBezTo>
                  <a:cubicBezTo>
                    <a:pt x="716" y="2412"/>
                    <a:pt x="721" y="2411"/>
                    <a:pt x="724" y="2412"/>
                  </a:cubicBezTo>
                  <a:lnTo>
                    <a:pt x="739" y="2418"/>
                  </a:lnTo>
                  <a:cubicBezTo>
                    <a:pt x="743" y="2420"/>
                    <a:pt x="745" y="2424"/>
                    <a:pt x="744" y="2428"/>
                  </a:cubicBezTo>
                  <a:cubicBezTo>
                    <a:pt x="742" y="2432"/>
                    <a:pt x="738" y="2434"/>
                    <a:pt x="734" y="2433"/>
                  </a:cubicBezTo>
                  <a:lnTo>
                    <a:pt x="731" y="2432"/>
                  </a:lnTo>
                  <a:cubicBezTo>
                    <a:pt x="727" y="2431"/>
                    <a:pt x="725" y="2427"/>
                    <a:pt x="726" y="2423"/>
                  </a:cubicBezTo>
                  <a:cubicBezTo>
                    <a:pt x="726" y="2419"/>
                    <a:pt x="730" y="2416"/>
                    <a:pt x="733" y="2416"/>
                  </a:cubicBezTo>
                  <a:lnTo>
                    <a:pt x="1716" y="2416"/>
                  </a:lnTo>
                  <a:cubicBezTo>
                    <a:pt x="1720" y="2416"/>
                    <a:pt x="1723" y="2419"/>
                    <a:pt x="1724" y="2423"/>
                  </a:cubicBezTo>
                  <a:cubicBezTo>
                    <a:pt x="1725" y="2426"/>
                    <a:pt x="1723" y="2430"/>
                    <a:pt x="1720" y="2432"/>
                  </a:cubicBezTo>
                  <a:lnTo>
                    <a:pt x="1718" y="2433"/>
                  </a:lnTo>
                  <a:lnTo>
                    <a:pt x="1712" y="2418"/>
                  </a:lnTo>
                  <a:lnTo>
                    <a:pt x="1728" y="2412"/>
                  </a:lnTo>
                  <a:cubicBezTo>
                    <a:pt x="1731" y="2411"/>
                    <a:pt x="1736" y="2412"/>
                    <a:pt x="1738" y="2416"/>
                  </a:cubicBezTo>
                  <a:cubicBezTo>
                    <a:pt x="1739" y="2419"/>
                    <a:pt x="1738" y="2424"/>
                    <a:pt x="1735" y="2426"/>
                  </a:cubicBezTo>
                  <a:lnTo>
                    <a:pt x="1732" y="2428"/>
                  </a:lnTo>
                  <a:cubicBezTo>
                    <a:pt x="1728" y="2430"/>
                    <a:pt x="1724" y="2430"/>
                    <a:pt x="1721" y="2427"/>
                  </a:cubicBezTo>
                  <a:cubicBezTo>
                    <a:pt x="1719" y="2423"/>
                    <a:pt x="1719" y="2419"/>
                    <a:pt x="1722" y="2416"/>
                  </a:cubicBezTo>
                  <a:lnTo>
                    <a:pt x="2416" y="1722"/>
                  </a:lnTo>
                  <a:cubicBezTo>
                    <a:pt x="2419" y="1719"/>
                    <a:pt x="2423" y="1719"/>
                    <a:pt x="2427" y="1721"/>
                  </a:cubicBezTo>
                  <a:cubicBezTo>
                    <a:pt x="2430" y="1724"/>
                    <a:pt x="2430" y="1728"/>
                    <a:pt x="2428" y="1732"/>
                  </a:cubicBezTo>
                  <a:lnTo>
                    <a:pt x="2426" y="1735"/>
                  </a:lnTo>
                  <a:cubicBezTo>
                    <a:pt x="2424" y="1738"/>
                    <a:pt x="2419" y="1739"/>
                    <a:pt x="2416" y="1738"/>
                  </a:cubicBezTo>
                  <a:cubicBezTo>
                    <a:pt x="2412" y="1736"/>
                    <a:pt x="2411" y="1731"/>
                    <a:pt x="2412" y="1728"/>
                  </a:cubicBezTo>
                  <a:lnTo>
                    <a:pt x="2418" y="1712"/>
                  </a:lnTo>
                  <a:lnTo>
                    <a:pt x="2433" y="1718"/>
                  </a:lnTo>
                  <a:lnTo>
                    <a:pt x="2432" y="1720"/>
                  </a:lnTo>
                  <a:cubicBezTo>
                    <a:pt x="2430" y="1723"/>
                    <a:pt x="2426" y="1725"/>
                    <a:pt x="2423" y="1724"/>
                  </a:cubicBezTo>
                  <a:cubicBezTo>
                    <a:pt x="2419" y="1723"/>
                    <a:pt x="2416" y="1720"/>
                    <a:pt x="2416" y="1716"/>
                  </a:cubicBezTo>
                  <a:lnTo>
                    <a:pt x="2416" y="733"/>
                  </a:lnTo>
                  <a:cubicBezTo>
                    <a:pt x="2416" y="730"/>
                    <a:pt x="2419" y="726"/>
                    <a:pt x="2423" y="726"/>
                  </a:cubicBezTo>
                  <a:cubicBezTo>
                    <a:pt x="2427" y="725"/>
                    <a:pt x="2431" y="727"/>
                    <a:pt x="2432" y="731"/>
                  </a:cubicBezTo>
                  <a:lnTo>
                    <a:pt x="2433" y="734"/>
                  </a:lnTo>
                  <a:cubicBezTo>
                    <a:pt x="2434" y="738"/>
                    <a:pt x="2432" y="742"/>
                    <a:pt x="2428" y="744"/>
                  </a:cubicBezTo>
                  <a:cubicBezTo>
                    <a:pt x="2424" y="745"/>
                    <a:pt x="2420" y="743"/>
                    <a:pt x="2418" y="739"/>
                  </a:cubicBezTo>
                  <a:lnTo>
                    <a:pt x="2412" y="724"/>
                  </a:lnTo>
                  <a:cubicBezTo>
                    <a:pt x="2411" y="721"/>
                    <a:pt x="2412" y="716"/>
                    <a:pt x="2416" y="714"/>
                  </a:cubicBezTo>
                  <a:cubicBezTo>
                    <a:pt x="2419" y="712"/>
                    <a:pt x="2424" y="714"/>
                    <a:pt x="2426" y="717"/>
                  </a:cubicBezTo>
                  <a:lnTo>
                    <a:pt x="2428" y="720"/>
                  </a:lnTo>
                  <a:cubicBezTo>
                    <a:pt x="2430" y="723"/>
                    <a:pt x="2430" y="728"/>
                    <a:pt x="2427" y="731"/>
                  </a:cubicBezTo>
                  <a:cubicBezTo>
                    <a:pt x="2423" y="733"/>
                    <a:pt x="2419" y="733"/>
                    <a:pt x="2416" y="730"/>
                  </a:cubicBezTo>
                  <a:lnTo>
                    <a:pt x="1722" y="35"/>
                  </a:lnTo>
                  <a:cubicBezTo>
                    <a:pt x="1719" y="32"/>
                    <a:pt x="1719" y="27"/>
                    <a:pt x="1722" y="24"/>
                  </a:cubicBezTo>
                  <a:cubicBezTo>
                    <a:pt x="1725" y="21"/>
                    <a:pt x="1730" y="21"/>
                    <a:pt x="1733" y="24"/>
                  </a:cubicBezTo>
                  <a:lnTo>
                    <a:pt x="1735" y="26"/>
                  </a:lnTo>
                  <a:cubicBezTo>
                    <a:pt x="1738" y="29"/>
                    <a:pt x="1738" y="33"/>
                    <a:pt x="1736" y="36"/>
                  </a:cubicBezTo>
                  <a:cubicBezTo>
                    <a:pt x="1734" y="39"/>
                    <a:pt x="1730" y="40"/>
                    <a:pt x="1726" y="39"/>
                  </a:cubicBezTo>
                  <a:lnTo>
                    <a:pt x="1710" y="32"/>
                  </a:lnTo>
                  <a:cubicBezTo>
                    <a:pt x="1707" y="30"/>
                    <a:pt x="1705" y="27"/>
                    <a:pt x="1706" y="23"/>
                  </a:cubicBezTo>
                  <a:cubicBezTo>
                    <a:pt x="1706" y="19"/>
                    <a:pt x="1710" y="16"/>
                    <a:pt x="1713" y="16"/>
                  </a:cubicBezTo>
                  <a:lnTo>
                    <a:pt x="1716" y="16"/>
                  </a:lnTo>
                  <a:lnTo>
                    <a:pt x="1727" y="16"/>
                  </a:lnTo>
                  <a:lnTo>
                    <a:pt x="1727" y="32"/>
                  </a:lnTo>
                  <a:lnTo>
                    <a:pt x="733" y="32"/>
                  </a:lnTo>
                  <a:cubicBezTo>
                    <a:pt x="723" y="32"/>
                    <a:pt x="723" y="16"/>
                    <a:pt x="733" y="16"/>
                  </a:cubicBezTo>
                  <a:lnTo>
                    <a:pt x="737" y="16"/>
                  </a:lnTo>
                  <a:cubicBezTo>
                    <a:pt x="741" y="16"/>
                    <a:pt x="744" y="19"/>
                    <a:pt x="745" y="23"/>
                  </a:cubicBezTo>
                  <a:cubicBezTo>
                    <a:pt x="746" y="26"/>
                    <a:pt x="744" y="30"/>
                    <a:pt x="741" y="32"/>
                  </a:cubicBezTo>
                  <a:lnTo>
                    <a:pt x="726" y="39"/>
                  </a:lnTo>
                  <a:cubicBezTo>
                    <a:pt x="722" y="40"/>
                    <a:pt x="718" y="39"/>
                    <a:pt x="716" y="36"/>
                  </a:cubicBezTo>
                  <a:cubicBezTo>
                    <a:pt x="714" y="33"/>
                    <a:pt x="714" y="29"/>
                    <a:pt x="717" y="26"/>
                  </a:cubicBezTo>
                  <a:lnTo>
                    <a:pt x="719" y="24"/>
                  </a:lnTo>
                  <a:lnTo>
                    <a:pt x="730" y="35"/>
                  </a:lnTo>
                  <a:lnTo>
                    <a:pt x="35" y="730"/>
                  </a:lnTo>
                  <a:cubicBezTo>
                    <a:pt x="32" y="733"/>
                    <a:pt x="27" y="733"/>
                    <a:pt x="24" y="730"/>
                  </a:cubicBezTo>
                  <a:cubicBezTo>
                    <a:pt x="21" y="727"/>
                    <a:pt x="21" y="722"/>
                    <a:pt x="24" y="719"/>
                  </a:cubicBezTo>
                  <a:lnTo>
                    <a:pt x="26" y="717"/>
                  </a:lnTo>
                  <a:cubicBezTo>
                    <a:pt x="29" y="714"/>
                    <a:pt x="33" y="714"/>
                    <a:pt x="36" y="716"/>
                  </a:cubicBezTo>
                  <a:cubicBezTo>
                    <a:pt x="39" y="718"/>
                    <a:pt x="40" y="722"/>
                    <a:pt x="39" y="726"/>
                  </a:cubicBezTo>
                  <a:lnTo>
                    <a:pt x="32" y="741"/>
                  </a:lnTo>
                  <a:cubicBezTo>
                    <a:pt x="30" y="744"/>
                    <a:pt x="26" y="746"/>
                    <a:pt x="23" y="745"/>
                  </a:cubicBezTo>
                  <a:cubicBezTo>
                    <a:pt x="19" y="744"/>
                    <a:pt x="16" y="741"/>
                    <a:pt x="16" y="737"/>
                  </a:cubicBezTo>
                  <a:lnTo>
                    <a:pt x="16" y="733"/>
                  </a:lnTo>
                  <a:cubicBezTo>
                    <a:pt x="16" y="723"/>
                    <a:pt x="32" y="723"/>
                    <a:pt x="32" y="733"/>
                  </a:cubicBezTo>
                  <a:lnTo>
                    <a:pt x="32" y="1716"/>
                  </a:lnTo>
                  <a:close/>
                  <a:moveTo>
                    <a:pt x="16" y="733"/>
                  </a:moveTo>
                  <a:lnTo>
                    <a:pt x="32" y="733"/>
                  </a:lnTo>
                  <a:lnTo>
                    <a:pt x="32" y="737"/>
                  </a:lnTo>
                  <a:lnTo>
                    <a:pt x="17" y="734"/>
                  </a:lnTo>
                  <a:lnTo>
                    <a:pt x="24" y="719"/>
                  </a:lnTo>
                  <a:lnTo>
                    <a:pt x="37" y="728"/>
                  </a:lnTo>
                  <a:lnTo>
                    <a:pt x="35" y="730"/>
                  </a:lnTo>
                  <a:lnTo>
                    <a:pt x="24" y="719"/>
                  </a:lnTo>
                  <a:lnTo>
                    <a:pt x="719" y="24"/>
                  </a:lnTo>
                  <a:cubicBezTo>
                    <a:pt x="722" y="21"/>
                    <a:pt x="727" y="21"/>
                    <a:pt x="730" y="24"/>
                  </a:cubicBezTo>
                  <a:cubicBezTo>
                    <a:pt x="733" y="27"/>
                    <a:pt x="733" y="32"/>
                    <a:pt x="730" y="35"/>
                  </a:cubicBezTo>
                  <a:lnTo>
                    <a:pt x="728" y="37"/>
                  </a:lnTo>
                  <a:lnTo>
                    <a:pt x="719" y="24"/>
                  </a:lnTo>
                  <a:lnTo>
                    <a:pt x="734" y="17"/>
                  </a:lnTo>
                  <a:lnTo>
                    <a:pt x="737" y="32"/>
                  </a:lnTo>
                  <a:lnTo>
                    <a:pt x="733" y="32"/>
                  </a:lnTo>
                  <a:lnTo>
                    <a:pt x="733" y="16"/>
                  </a:lnTo>
                  <a:lnTo>
                    <a:pt x="1716" y="16"/>
                  </a:lnTo>
                  <a:lnTo>
                    <a:pt x="1716" y="32"/>
                  </a:lnTo>
                  <a:lnTo>
                    <a:pt x="1713" y="32"/>
                  </a:lnTo>
                  <a:lnTo>
                    <a:pt x="1717" y="17"/>
                  </a:lnTo>
                  <a:lnTo>
                    <a:pt x="1733" y="24"/>
                  </a:lnTo>
                  <a:lnTo>
                    <a:pt x="1724" y="37"/>
                  </a:lnTo>
                  <a:lnTo>
                    <a:pt x="1722" y="35"/>
                  </a:lnTo>
                  <a:lnTo>
                    <a:pt x="1733" y="24"/>
                  </a:lnTo>
                  <a:lnTo>
                    <a:pt x="2427" y="719"/>
                  </a:lnTo>
                  <a:lnTo>
                    <a:pt x="2415" y="729"/>
                  </a:lnTo>
                  <a:lnTo>
                    <a:pt x="2413" y="726"/>
                  </a:lnTo>
                  <a:lnTo>
                    <a:pt x="2427" y="718"/>
                  </a:lnTo>
                  <a:lnTo>
                    <a:pt x="2433" y="733"/>
                  </a:lnTo>
                  <a:lnTo>
                    <a:pt x="2418" y="739"/>
                  </a:lnTo>
                  <a:lnTo>
                    <a:pt x="2417" y="736"/>
                  </a:lnTo>
                  <a:lnTo>
                    <a:pt x="2432" y="733"/>
                  </a:lnTo>
                  <a:lnTo>
                    <a:pt x="2432" y="1716"/>
                  </a:lnTo>
                  <a:lnTo>
                    <a:pt x="2417" y="1713"/>
                  </a:lnTo>
                  <a:lnTo>
                    <a:pt x="2418" y="1711"/>
                  </a:lnTo>
                  <a:cubicBezTo>
                    <a:pt x="2420" y="1707"/>
                    <a:pt x="2425" y="1705"/>
                    <a:pt x="2429" y="1707"/>
                  </a:cubicBezTo>
                  <a:cubicBezTo>
                    <a:pt x="2433" y="1709"/>
                    <a:pt x="2434" y="1713"/>
                    <a:pt x="2433" y="1717"/>
                  </a:cubicBezTo>
                  <a:lnTo>
                    <a:pt x="2427" y="1733"/>
                  </a:lnTo>
                  <a:lnTo>
                    <a:pt x="2413" y="1726"/>
                  </a:lnTo>
                  <a:lnTo>
                    <a:pt x="2415" y="1723"/>
                  </a:lnTo>
                  <a:lnTo>
                    <a:pt x="2427" y="1733"/>
                  </a:lnTo>
                  <a:lnTo>
                    <a:pt x="1733" y="2427"/>
                  </a:lnTo>
                  <a:lnTo>
                    <a:pt x="1723" y="2415"/>
                  </a:lnTo>
                  <a:lnTo>
                    <a:pt x="1726" y="2413"/>
                  </a:lnTo>
                  <a:lnTo>
                    <a:pt x="1733" y="2427"/>
                  </a:lnTo>
                  <a:lnTo>
                    <a:pt x="1717" y="2433"/>
                  </a:lnTo>
                  <a:cubicBezTo>
                    <a:pt x="1713" y="2434"/>
                    <a:pt x="1709" y="2433"/>
                    <a:pt x="1707" y="2429"/>
                  </a:cubicBezTo>
                  <a:cubicBezTo>
                    <a:pt x="1705" y="2425"/>
                    <a:pt x="1707" y="2420"/>
                    <a:pt x="1711" y="2418"/>
                  </a:cubicBezTo>
                  <a:lnTo>
                    <a:pt x="1713" y="2417"/>
                  </a:lnTo>
                  <a:lnTo>
                    <a:pt x="1716" y="2432"/>
                  </a:lnTo>
                  <a:lnTo>
                    <a:pt x="733" y="2432"/>
                  </a:lnTo>
                  <a:lnTo>
                    <a:pt x="736" y="2417"/>
                  </a:lnTo>
                  <a:lnTo>
                    <a:pt x="739" y="2418"/>
                  </a:lnTo>
                  <a:lnTo>
                    <a:pt x="733" y="2433"/>
                  </a:lnTo>
                  <a:lnTo>
                    <a:pt x="718" y="2427"/>
                  </a:lnTo>
                  <a:lnTo>
                    <a:pt x="726" y="2413"/>
                  </a:lnTo>
                  <a:lnTo>
                    <a:pt x="729" y="2415"/>
                  </a:lnTo>
                  <a:lnTo>
                    <a:pt x="719" y="2427"/>
                  </a:lnTo>
                  <a:lnTo>
                    <a:pt x="24" y="1733"/>
                  </a:lnTo>
                  <a:lnTo>
                    <a:pt x="35" y="1722"/>
                  </a:lnTo>
                  <a:lnTo>
                    <a:pt x="37" y="1724"/>
                  </a:lnTo>
                  <a:lnTo>
                    <a:pt x="24" y="1733"/>
                  </a:lnTo>
                  <a:lnTo>
                    <a:pt x="17" y="1717"/>
                  </a:lnTo>
                  <a:lnTo>
                    <a:pt x="32" y="1713"/>
                  </a:lnTo>
                  <a:lnTo>
                    <a:pt x="32" y="1716"/>
                  </a:lnTo>
                  <a:lnTo>
                    <a:pt x="16" y="1716"/>
                  </a:lnTo>
                  <a:lnTo>
                    <a:pt x="16" y="733"/>
                  </a:lnTo>
                  <a:close/>
                  <a:moveTo>
                    <a:pt x="77" y="1716"/>
                  </a:moveTo>
                  <a:cubicBezTo>
                    <a:pt x="77" y="1718"/>
                    <a:pt x="77" y="1720"/>
                    <a:pt x="76" y="1721"/>
                  </a:cubicBezTo>
                  <a:lnTo>
                    <a:pt x="70" y="1729"/>
                  </a:lnTo>
                  <a:cubicBezTo>
                    <a:pt x="68" y="1732"/>
                    <a:pt x="64" y="1733"/>
                    <a:pt x="60" y="1732"/>
                  </a:cubicBezTo>
                  <a:lnTo>
                    <a:pt x="51" y="1728"/>
                  </a:lnTo>
                  <a:cubicBezTo>
                    <a:pt x="49" y="1727"/>
                    <a:pt x="48" y="1726"/>
                    <a:pt x="47" y="1724"/>
                  </a:cubicBezTo>
                  <a:lnTo>
                    <a:pt x="40" y="1709"/>
                  </a:lnTo>
                  <a:cubicBezTo>
                    <a:pt x="39" y="1707"/>
                    <a:pt x="39" y="1705"/>
                    <a:pt x="40" y="1703"/>
                  </a:cubicBezTo>
                  <a:lnTo>
                    <a:pt x="43" y="1693"/>
                  </a:lnTo>
                  <a:cubicBezTo>
                    <a:pt x="44" y="1689"/>
                    <a:pt x="47" y="1687"/>
                    <a:pt x="51" y="1687"/>
                  </a:cubicBezTo>
                  <a:lnTo>
                    <a:pt x="61" y="1688"/>
                  </a:lnTo>
                  <a:cubicBezTo>
                    <a:pt x="63" y="1689"/>
                    <a:pt x="65" y="1689"/>
                    <a:pt x="66" y="1691"/>
                  </a:cubicBezTo>
                  <a:lnTo>
                    <a:pt x="761" y="2384"/>
                  </a:lnTo>
                  <a:cubicBezTo>
                    <a:pt x="762" y="2385"/>
                    <a:pt x="763" y="2387"/>
                    <a:pt x="763" y="2389"/>
                  </a:cubicBezTo>
                  <a:lnTo>
                    <a:pt x="764" y="2399"/>
                  </a:lnTo>
                  <a:cubicBezTo>
                    <a:pt x="765" y="2402"/>
                    <a:pt x="763" y="2406"/>
                    <a:pt x="759" y="2407"/>
                  </a:cubicBezTo>
                  <a:lnTo>
                    <a:pt x="750" y="2410"/>
                  </a:lnTo>
                  <a:cubicBezTo>
                    <a:pt x="748" y="2411"/>
                    <a:pt x="746" y="2411"/>
                    <a:pt x="745" y="2410"/>
                  </a:cubicBezTo>
                  <a:lnTo>
                    <a:pt x="729" y="2404"/>
                  </a:lnTo>
                  <a:cubicBezTo>
                    <a:pt x="727" y="2403"/>
                    <a:pt x="725" y="2402"/>
                    <a:pt x="724" y="2400"/>
                  </a:cubicBezTo>
                  <a:lnTo>
                    <a:pt x="719" y="2391"/>
                  </a:lnTo>
                  <a:cubicBezTo>
                    <a:pt x="718" y="2388"/>
                    <a:pt x="718" y="2384"/>
                    <a:pt x="721" y="2382"/>
                  </a:cubicBezTo>
                  <a:lnTo>
                    <a:pt x="728" y="2375"/>
                  </a:lnTo>
                  <a:cubicBezTo>
                    <a:pt x="729" y="2373"/>
                    <a:pt x="731" y="2372"/>
                    <a:pt x="733" y="2372"/>
                  </a:cubicBezTo>
                  <a:lnTo>
                    <a:pt x="1716" y="2372"/>
                  </a:lnTo>
                  <a:cubicBezTo>
                    <a:pt x="1718" y="2372"/>
                    <a:pt x="1720" y="2373"/>
                    <a:pt x="1722" y="2374"/>
                  </a:cubicBezTo>
                  <a:lnTo>
                    <a:pt x="1730" y="2381"/>
                  </a:lnTo>
                  <a:cubicBezTo>
                    <a:pt x="1733" y="2384"/>
                    <a:pt x="1733" y="2388"/>
                    <a:pt x="1731" y="2391"/>
                  </a:cubicBezTo>
                  <a:lnTo>
                    <a:pt x="1726" y="2400"/>
                  </a:lnTo>
                  <a:cubicBezTo>
                    <a:pt x="1726" y="2402"/>
                    <a:pt x="1724" y="2403"/>
                    <a:pt x="1722" y="2404"/>
                  </a:cubicBezTo>
                  <a:lnTo>
                    <a:pt x="1707" y="2410"/>
                  </a:lnTo>
                  <a:cubicBezTo>
                    <a:pt x="1706" y="2411"/>
                    <a:pt x="1704" y="2411"/>
                    <a:pt x="1702" y="2410"/>
                  </a:cubicBezTo>
                  <a:lnTo>
                    <a:pt x="1693" y="2407"/>
                  </a:lnTo>
                  <a:cubicBezTo>
                    <a:pt x="1689" y="2406"/>
                    <a:pt x="1687" y="2402"/>
                    <a:pt x="1687" y="2399"/>
                  </a:cubicBezTo>
                  <a:lnTo>
                    <a:pt x="1688" y="2389"/>
                  </a:lnTo>
                  <a:cubicBezTo>
                    <a:pt x="1689" y="2387"/>
                    <a:pt x="1689" y="2385"/>
                    <a:pt x="1691" y="2384"/>
                  </a:cubicBezTo>
                  <a:lnTo>
                    <a:pt x="2384" y="1691"/>
                  </a:lnTo>
                  <a:cubicBezTo>
                    <a:pt x="2385" y="1689"/>
                    <a:pt x="2387" y="1689"/>
                    <a:pt x="2389" y="1688"/>
                  </a:cubicBezTo>
                  <a:lnTo>
                    <a:pt x="2399" y="1687"/>
                  </a:lnTo>
                  <a:cubicBezTo>
                    <a:pt x="2402" y="1687"/>
                    <a:pt x="2406" y="1689"/>
                    <a:pt x="2407" y="1693"/>
                  </a:cubicBezTo>
                  <a:lnTo>
                    <a:pt x="2410" y="1702"/>
                  </a:lnTo>
                  <a:cubicBezTo>
                    <a:pt x="2411" y="1704"/>
                    <a:pt x="2411" y="1706"/>
                    <a:pt x="2410" y="1707"/>
                  </a:cubicBezTo>
                  <a:lnTo>
                    <a:pt x="2404" y="1722"/>
                  </a:lnTo>
                  <a:cubicBezTo>
                    <a:pt x="2403" y="1724"/>
                    <a:pt x="2402" y="1726"/>
                    <a:pt x="2400" y="1726"/>
                  </a:cubicBezTo>
                  <a:lnTo>
                    <a:pt x="2391" y="1731"/>
                  </a:lnTo>
                  <a:cubicBezTo>
                    <a:pt x="2388" y="1733"/>
                    <a:pt x="2384" y="1733"/>
                    <a:pt x="2381" y="1730"/>
                  </a:cubicBezTo>
                  <a:lnTo>
                    <a:pt x="2374" y="1722"/>
                  </a:lnTo>
                  <a:cubicBezTo>
                    <a:pt x="2373" y="1720"/>
                    <a:pt x="2372" y="1718"/>
                    <a:pt x="2372" y="1716"/>
                  </a:cubicBezTo>
                  <a:lnTo>
                    <a:pt x="2372" y="733"/>
                  </a:lnTo>
                  <a:cubicBezTo>
                    <a:pt x="2372" y="731"/>
                    <a:pt x="2373" y="729"/>
                    <a:pt x="2375" y="728"/>
                  </a:cubicBezTo>
                  <a:lnTo>
                    <a:pt x="2382" y="721"/>
                  </a:lnTo>
                  <a:cubicBezTo>
                    <a:pt x="2384" y="718"/>
                    <a:pt x="2388" y="718"/>
                    <a:pt x="2391" y="719"/>
                  </a:cubicBezTo>
                  <a:lnTo>
                    <a:pt x="2400" y="724"/>
                  </a:lnTo>
                  <a:cubicBezTo>
                    <a:pt x="2402" y="725"/>
                    <a:pt x="2403" y="727"/>
                    <a:pt x="2404" y="729"/>
                  </a:cubicBezTo>
                  <a:lnTo>
                    <a:pt x="2410" y="745"/>
                  </a:lnTo>
                  <a:cubicBezTo>
                    <a:pt x="2411" y="746"/>
                    <a:pt x="2411" y="748"/>
                    <a:pt x="2410" y="750"/>
                  </a:cubicBezTo>
                  <a:lnTo>
                    <a:pt x="2407" y="759"/>
                  </a:lnTo>
                  <a:cubicBezTo>
                    <a:pt x="2406" y="763"/>
                    <a:pt x="2402" y="765"/>
                    <a:pt x="2399" y="764"/>
                  </a:cubicBezTo>
                  <a:lnTo>
                    <a:pt x="2389" y="763"/>
                  </a:lnTo>
                  <a:cubicBezTo>
                    <a:pt x="2387" y="763"/>
                    <a:pt x="2385" y="762"/>
                    <a:pt x="2384" y="761"/>
                  </a:cubicBezTo>
                  <a:lnTo>
                    <a:pt x="1691" y="66"/>
                  </a:lnTo>
                  <a:cubicBezTo>
                    <a:pt x="1689" y="65"/>
                    <a:pt x="1689" y="63"/>
                    <a:pt x="1688" y="61"/>
                  </a:cubicBezTo>
                  <a:lnTo>
                    <a:pt x="1687" y="51"/>
                  </a:lnTo>
                  <a:cubicBezTo>
                    <a:pt x="1687" y="47"/>
                    <a:pt x="1689" y="44"/>
                    <a:pt x="1693" y="43"/>
                  </a:cubicBezTo>
                  <a:lnTo>
                    <a:pt x="1703" y="40"/>
                  </a:lnTo>
                  <a:cubicBezTo>
                    <a:pt x="1705" y="39"/>
                    <a:pt x="1707" y="39"/>
                    <a:pt x="1709" y="40"/>
                  </a:cubicBezTo>
                  <a:lnTo>
                    <a:pt x="1724" y="47"/>
                  </a:lnTo>
                  <a:cubicBezTo>
                    <a:pt x="1726" y="48"/>
                    <a:pt x="1727" y="49"/>
                    <a:pt x="1728" y="51"/>
                  </a:cubicBezTo>
                  <a:lnTo>
                    <a:pt x="1732" y="60"/>
                  </a:lnTo>
                  <a:cubicBezTo>
                    <a:pt x="1733" y="64"/>
                    <a:pt x="1732" y="68"/>
                    <a:pt x="1729" y="70"/>
                  </a:cubicBezTo>
                  <a:lnTo>
                    <a:pt x="1721" y="76"/>
                  </a:lnTo>
                  <a:cubicBezTo>
                    <a:pt x="1720" y="77"/>
                    <a:pt x="1718" y="77"/>
                    <a:pt x="1716" y="77"/>
                  </a:cubicBezTo>
                  <a:lnTo>
                    <a:pt x="733" y="77"/>
                  </a:lnTo>
                  <a:cubicBezTo>
                    <a:pt x="732" y="77"/>
                    <a:pt x="730" y="77"/>
                    <a:pt x="728" y="76"/>
                  </a:cubicBezTo>
                  <a:lnTo>
                    <a:pt x="721" y="70"/>
                  </a:lnTo>
                  <a:cubicBezTo>
                    <a:pt x="719" y="67"/>
                    <a:pt x="718" y="63"/>
                    <a:pt x="719" y="60"/>
                  </a:cubicBezTo>
                  <a:lnTo>
                    <a:pt x="723" y="51"/>
                  </a:lnTo>
                  <a:cubicBezTo>
                    <a:pt x="724" y="49"/>
                    <a:pt x="725" y="48"/>
                    <a:pt x="727" y="47"/>
                  </a:cubicBezTo>
                  <a:lnTo>
                    <a:pt x="743" y="40"/>
                  </a:lnTo>
                  <a:cubicBezTo>
                    <a:pt x="745" y="39"/>
                    <a:pt x="747" y="39"/>
                    <a:pt x="749" y="40"/>
                  </a:cubicBezTo>
                  <a:lnTo>
                    <a:pt x="759" y="43"/>
                  </a:lnTo>
                  <a:cubicBezTo>
                    <a:pt x="762" y="44"/>
                    <a:pt x="765" y="47"/>
                    <a:pt x="764" y="51"/>
                  </a:cubicBezTo>
                  <a:lnTo>
                    <a:pt x="763" y="61"/>
                  </a:lnTo>
                  <a:cubicBezTo>
                    <a:pt x="763" y="63"/>
                    <a:pt x="762" y="65"/>
                    <a:pt x="761" y="66"/>
                  </a:cubicBezTo>
                  <a:lnTo>
                    <a:pt x="66" y="761"/>
                  </a:lnTo>
                  <a:cubicBezTo>
                    <a:pt x="65" y="762"/>
                    <a:pt x="63" y="763"/>
                    <a:pt x="61" y="763"/>
                  </a:cubicBezTo>
                  <a:lnTo>
                    <a:pt x="51" y="764"/>
                  </a:lnTo>
                  <a:cubicBezTo>
                    <a:pt x="47" y="765"/>
                    <a:pt x="44" y="762"/>
                    <a:pt x="43" y="759"/>
                  </a:cubicBezTo>
                  <a:lnTo>
                    <a:pt x="40" y="749"/>
                  </a:lnTo>
                  <a:cubicBezTo>
                    <a:pt x="39" y="747"/>
                    <a:pt x="39" y="745"/>
                    <a:pt x="40" y="743"/>
                  </a:cubicBezTo>
                  <a:lnTo>
                    <a:pt x="47" y="727"/>
                  </a:lnTo>
                  <a:cubicBezTo>
                    <a:pt x="48" y="725"/>
                    <a:pt x="49" y="724"/>
                    <a:pt x="51" y="723"/>
                  </a:cubicBezTo>
                  <a:lnTo>
                    <a:pt x="60" y="719"/>
                  </a:lnTo>
                  <a:cubicBezTo>
                    <a:pt x="63" y="718"/>
                    <a:pt x="67" y="719"/>
                    <a:pt x="70" y="721"/>
                  </a:cubicBezTo>
                  <a:lnTo>
                    <a:pt x="76" y="728"/>
                  </a:lnTo>
                  <a:cubicBezTo>
                    <a:pt x="77" y="730"/>
                    <a:pt x="77" y="732"/>
                    <a:pt x="77" y="733"/>
                  </a:cubicBezTo>
                  <a:lnTo>
                    <a:pt x="77" y="1716"/>
                  </a:lnTo>
                  <a:close/>
                  <a:moveTo>
                    <a:pt x="61" y="733"/>
                  </a:moveTo>
                  <a:lnTo>
                    <a:pt x="63" y="739"/>
                  </a:lnTo>
                  <a:lnTo>
                    <a:pt x="57" y="732"/>
                  </a:lnTo>
                  <a:lnTo>
                    <a:pt x="67" y="734"/>
                  </a:lnTo>
                  <a:lnTo>
                    <a:pt x="58" y="738"/>
                  </a:lnTo>
                  <a:lnTo>
                    <a:pt x="62" y="734"/>
                  </a:lnTo>
                  <a:lnTo>
                    <a:pt x="55" y="750"/>
                  </a:lnTo>
                  <a:lnTo>
                    <a:pt x="55" y="744"/>
                  </a:lnTo>
                  <a:lnTo>
                    <a:pt x="58" y="754"/>
                  </a:lnTo>
                  <a:lnTo>
                    <a:pt x="50" y="748"/>
                  </a:lnTo>
                  <a:lnTo>
                    <a:pt x="60" y="747"/>
                  </a:lnTo>
                  <a:lnTo>
                    <a:pt x="55" y="750"/>
                  </a:lnTo>
                  <a:lnTo>
                    <a:pt x="750" y="55"/>
                  </a:lnTo>
                  <a:lnTo>
                    <a:pt x="747" y="60"/>
                  </a:lnTo>
                  <a:lnTo>
                    <a:pt x="748" y="50"/>
                  </a:lnTo>
                  <a:lnTo>
                    <a:pt x="754" y="58"/>
                  </a:lnTo>
                  <a:lnTo>
                    <a:pt x="744" y="55"/>
                  </a:lnTo>
                  <a:lnTo>
                    <a:pt x="750" y="55"/>
                  </a:lnTo>
                  <a:lnTo>
                    <a:pt x="734" y="62"/>
                  </a:lnTo>
                  <a:lnTo>
                    <a:pt x="738" y="58"/>
                  </a:lnTo>
                  <a:lnTo>
                    <a:pt x="734" y="67"/>
                  </a:lnTo>
                  <a:lnTo>
                    <a:pt x="732" y="57"/>
                  </a:lnTo>
                  <a:lnTo>
                    <a:pt x="739" y="63"/>
                  </a:lnTo>
                  <a:lnTo>
                    <a:pt x="733" y="61"/>
                  </a:lnTo>
                  <a:lnTo>
                    <a:pt x="1716" y="61"/>
                  </a:lnTo>
                  <a:lnTo>
                    <a:pt x="1712" y="63"/>
                  </a:lnTo>
                  <a:lnTo>
                    <a:pt x="1720" y="57"/>
                  </a:lnTo>
                  <a:lnTo>
                    <a:pt x="1717" y="67"/>
                  </a:lnTo>
                  <a:lnTo>
                    <a:pt x="1713" y="58"/>
                  </a:lnTo>
                  <a:lnTo>
                    <a:pt x="1717" y="62"/>
                  </a:lnTo>
                  <a:lnTo>
                    <a:pt x="1702" y="55"/>
                  </a:lnTo>
                  <a:lnTo>
                    <a:pt x="1708" y="55"/>
                  </a:lnTo>
                  <a:lnTo>
                    <a:pt x="1698" y="58"/>
                  </a:lnTo>
                  <a:lnTo>
                    <a:pt x="1703" y="50"/>
                  </a:lnTo>
                  <a:lnTo>
                    <a:pt x="1704" y="60"/>
                  </a:lnTo>
                  <a:lnTo>
                    <a:pt x="1702" y="55"/>
                  </a:lnTo>
                  <a:lnTo>
                    <a:pt x="2395" y="750"/>
                  </a:lnTo>
                  <a:lnTo>
                    <a:pt x="2390" y="747"/>
                  </a:lnTo>
                  <a:lnTo>
                    <a:pt x="2400" y="748"/>
                  </a:lnTo>
                  <a:lnTo>
                    <a:pt x="2392" y="754"/>
                  </a:lnTo>
                  <a:lnTo>
                    <a:pt x="2395" y="745"/>
                  </a:lnTo>
                  <a:lnTo>
                    <a:pt x="2395" y="750"/>
                  </a:lnTo>
                  <a:lnTo>
                    <a:pt x="2389" y="734"/>
                  </a:lnTo>
                  <a:lnTo>
                    <a:pt x="2393" y="738"/>
                  </a:lnTo>
                  <a:lnTo>
                    <a:pt x="2384" y="733"/>
                  </a:lnTo>
                  <a:lnTo>
                    <a:pt x="2393" y="732"/>
                  </a:lnTo>
                  <a:lnTo>
                    <a:pt x="2386" y="739"/>
                  </a:lnTo>
                  <a:lnTo>
                    <a:pt x="2388" y="733"/>
                  </a:lnTo>
                  <a:lnTo>
                    <a:pt x="2388" y="1716"/>
                  </a:lnTo>
                  <a:lnTo>
                    <a:pt x="2386" y="1711"/>
                  </a:lnTo>
                  <a:lnTo>
                    <a:pt x="2393" y="1719"/>
                  </a:lnTo>
                  <a:lnTo>
                    <a:pt x="2384" y="1717"/>
                  </a:lnTo>
                  <a:lnTo>
                    <a:pt x="2393" y="1712"/>
                  </a:lnTo>
                  <a:lnTo>
                    <a:pt x="2389" y="1716"/>
                  </a:lnTo>
                  <a:lnTo>
                    <a:pt x="2395" y="1701"/>
                  </a:lnTo>
                  <a:lnTo>
                    <a:pt x="2395" y="1707"/>
                  </a:lnTo>
                  <a:lnTo>
                    <a:pt x="2392" y="1698"/>
                  </a:lnTo>
                  <a:lnTo>
                    <a:pt x="2400" y="1703"/>
                  </a:lnTo>
                  <a:lnTo>
                    <a:pt x="2390" y="1704"/>
                  </a:lnTo>
                  <a:lnTo>
                    <a:pt x="2395" y="1702"/>
                  </a:lnTo>
                  <a:lnTo>
                    <a:pt x="1702" y="2395"/>
                  </a:lnTo>
                  <a:lnTo>
                    <a:pt x="1704" y="2390"/>
                  </a:lnTo>
                  <a:lnTo>
                    <a:pt x="1703" y="2400"/>
                  </a:lnTo>
                  <a:lnTo>
                    <a:pt x="1698" y="2392"/>
                  </a:lnTo>
                  <a:lnTo>
                    <a:pt x="1707" y="2395"/>
                  </a:lnTo>
                  <a:lnTo>
                    <a:pt x="1701" y="2395"/>
                  </a:lnTo>
                  <a:lnTo>
                    <a:pt x="1716" y="2389"/>
                  </a:lnTo>
                  <a:lnTo>
                    <a:pt x="1712" y="2393"/>
                  </a:lnTo>
                  <a:lnTo>
                    <a:pt x="1717" y="2384"/>
                  </a:lnTo>
                  <a:lnTo>
                    <a:pt x="1719" y="2393"/>
                  </a:lnTo>
                  <a:lnTo>
                    <a:pt x="1711" y="2386"/>
                  </a:lnTo>
                  <a:lnTo>
                    <a:pt x="1716" y="2388"/>
                  </a:lnTo>
                  <a:lnTo>
                    <a:pt x="733" y="2388"/>
                  </a:lnTo>
                  <a:lnTo>
                    <a:pt x="739" y="2386"/>
                  </a:lnTo>
                  <a:lnTo>
                    <a:pt x="732" y="2393"/>
                  </a:lnTo>
                  <a:lnTo>
                    <a:pt x="733" y="2384"/>
                  </a:lnTo>
                  <a:lnTo>
                    <a:pt x="738" y="2393"/>
                  </a:lnTo>
                  <a:lnTo>
                    <a:pt x="734" y="2389"/>
                  </a:lnTo>
                  <a:lnTo>
                    <a:pt x="750" y="2395"/>
                  </a:lnTo>
                  <a:lnTo>
                    <a:pt x="745" y="2395"/>
                  </a:lnTo>
                  <a:lnTo>
                    <a:pt x="754" y="2392"/>
                  </a:lnTo>
                  <a:lnTo>
                    <a:pt x="748" y="2400"/>
                  </a:lnTo>
                  <a:lnTo>
                    <a:pt x="747" y="2390"/>
                  </a:lnTo>
                  <a:lnTo>
                    <a:pt x="750" y="2395"/>
                  </a:lnTo>
                  <a:lnTo>
                    <a:pt x="55" y="1702"/>
                  </a:lnTo>
                  <a:lnTo>
                    <a:pt x="60" y="1704"/>
                  </a:lnTo>
                  <a:lnTo>
                    <a:pt x="50" y="1703"/>
                  </a:lnTo>
                  <a:lnTo>
                    <a:pt x="58" y="1698"/>
                  </a:lnTo>
                  <a:lnTo>
                    <a:pt x="55" y="1708"/>
                  </a:lnTo>
                  <a:lnTo>
                    <a:pt x="55" y="1702"/>
                  </a:lnTo>
                  <a:lnTo>
                    <a:pt x="62" y="1717"/>
                  </a:lnTo>
                  <a:lnTo>
                    <a:pt x="58" y="1713"/>
                  </a:lnTo>
                  <a:lnTo>
                    <a:pt x="67" y="1717"/>
                  </a:lnTo>
                  <a:lnTo>
                    <a:pt x="57" y="1720"/>
                  </a:lnTo>
                  <a:lnTo>
                    <a:pt x="63" y="1712"/>
                  </a:lnTo>
                  <a:lnTo>
                    <a:pt x="61" y="1716"/>
                  </a:lnTo>
                  <a:lnTo>
                    <a:pt x="61" y="733"/>
                  </a:lnTo>
                  <a:close/>
                  <a:moveTo>
                    <a:pt x="45" y="733"/>
                  </a:moveTo>
                  <a:cubicBezTo>
                    <a:pt x="45" y="731"/>
                    <a:pt x="47" y="729"/>
                    <a:pt x="49" y="727"/>
                  </a:cubicBezTo>
                  <a:cubicBezTo>
                    <a:pt x="50" y="726"/>
                    <a:pt x="53" y="725"/>
                    <a:pt x="55" y="726"/>
                  </a:cubicBezTo>
                  <a:lnTo>
                    <a:pt x="71" y="730"/>
                  </a:lnTo>
                  <a:cubicBezTo>
                    <a:pt x="74" y="730"/>
                    <a:pt x="76" y="732"/>
                    <a:pt x="77" y="734"/>
                  </a:cubicBezTo>
                  <a:cubicBezTo>
                    <a:pt x="78" y="736"/>
                    <a:pt x="78" y="739"/>
                    <a:pt x="77" y="741"/>
                  </a:cubicBezTo>
                  <a:lnTo>
                    <a:pt x="70" y="757"/>
                  </a:lnTo>
                  <a:cubicBezTo>
                    <a:pt x="69" y="759"/>
                    <a:pt x="67" y="761"/>
                    <a:pt x="65" y="761"/>
                  </a:cubicBezTo>
                  <a:cubicBezTo>
                    <a:pt x="62" y="762"/>
                    <a:pt x="60" y="761"/>
                    <a:pt x="58" y="760"/>
                  </a:cubicBezTo>
                  <a:lnTo>
                    <a:pt x="45" y="751"/>
                  </a:lnTo>
                  <a:cubicBezTo>
                    <a:pt x="43" y="750"/>
                    <a:pt x="42" y="748"/>
                    <a:pt x="41" y="745"/>
                  </a:cubicBezTo>
                  <a:cubicBezTo>
                    <a:pt x="41" y="743"/>
                    <a:pt x="42" y="740"/>
                    <a:pt x="44" y="739"/>
                  </a:cubicBezTo>
                  <a:lnTo>
                    <a:pt x="739" y="44"/>
                  </a:lnTo>
                  <a:cubicBezTo>
                    <a:pt x="740" y="42"/>
                    <a:pt x="743" y="41"/>
                    <a:pt x="745" y="41"/>
                  </a:cubicBezTo>
                  <a:cubicBezTo>
                    <a:pt x="748" y="42"/>
                    <a:pt x="750" y="43"/>
                    <a:pt x="751" y="45"/>
                  </a:cubicBezTo>
                  <a:lnTo>
                    <a:pt x="760" y="58"/>
                  </a:lnTo>
                  <a:cubicBezTo>
                    <a:pt x="761" y="60"/>
                    <a:pt x="762" y="62"/>
                    <a:pt x="761" y="65"/>
                  </a:cubicBezTo>
                  <a:cubicBezTo>
                    <a:pt x="761" y="67"/>
                    <a:pt x="759" y="69"/>
                    <a:pt x="757" y="70"/>
                  </a:cubicBezTo>
                  <a:lnTo>
                    <a:pt x="741" y="77"/>
                  </a:lnTo>
                  <a:cubicBezTo>
                    <a:pt x="739" y="78"/>
                    <a:pt x="736" y="78"/>
                    <a:pt x="734" y="77"/>
                  </a:cubicBezTo>
                  <a:cubicBezTo>
                    <a:pt x="732" y="76"/>
                    <a:pt x="730" y="74"/>
                    <a:pt x="730" y="71"/>
                  </a:cubicBezTo>
                  <a:lnTo>
                    <a:pt x="726" y="55"/>
                  </a:lnTo>
                  <a:cubicBezTo>
                    <a:pt x="725" y="53"/>
                    <a:pt x="726" y="50"/>
                    <a:pt x="727" y="49"/>
                  </a:cubicBezTo>
                  <a:cubicBezTo>
                    <a:pt x="729" y="47"/>
                    <a:pt x="731" y="45"/>
                    <a:pt x="733" y="45"/>
                  </a:cubicBezTo>
                  <a:lnTo>
                    <a:pt x="1716" y="45"/>
                  </a:lnTo>
                  <a:cubicBezTo>
                    <a:pt x="1719" y="45"/>
                    <a:pt x="1721" y="47"/>
                    <a:pt x="1723" y="48"/>
                  </a:cubicBezTo>
                  <a:cubicBezTo>
                    <a:pt x="1724" y="50"/>
                    <a:pt x="1725" y="53"/>
                    <a:pt x="1724" y="55"/>
                  </a:cubicBezTo>
                  <a:lnTo>
                    <a:pt x="1721" y="71"/>
                  </a:lnTo>
                  <a:cubicBezTo>
                    <a:pt x="1721" y="73"/>
                    <a:pt x="1719" y="75"/>
                    <a:pt x="1717" y="77"/>
                  </a:cubicBezTo>
                  <a:cubicBezTo>
                    <a:pt x="1715" y="78"/>
                    <a:pt x="1712" y="78"/>
                    <a:pt x="1710" y="77"/>
                  </a:cubicBezTo>
                  <a:lnTo>
                    <a:pt x="1695" y="70"/>
                  </a:lnTo>
                  <a:cubicBezTo>
                    <a:pt x="1693" y="69"/>
                    <a:pt x="1691" y="67"/>
                    <a:pt x="1691" y="65"/>
                  </a:cubicBezTo>
                  <a:cubicBezTo>
                    <a:pt x="1690" y="62"/>
                    <a:pt x="1691" y="60"/>
                    <a:pt x="1692" y="58"/>
                  </a:cubicBezTo>
                  <a:lnTo>
                    <a:pt x="1701" y="45"/>
                  </a:lnTo>
                  <a:cubicBezTo>
                    <a:pt x="1702" y="43"/>
                    <a:pt x="1704" y="42"/>
                    <a:pt x="1707" y="41"/>
                  </a:cubicBezTo>
                  <a:cubicBezTo>
                    <a:pt x="1709" y="41"/>
                    <a:pt x="1711" y="42"/>
                    <a:pt x="1713" y="44"/>
                  </a:cubicBezTo>
                  <a:lnTo>
                    <a:pt x="2406" y="739"/>
                  </a:lnTo>
                  <a:cubicBezTo>
                    <a:pt x="2408" y="741"/>
                    <a:pt x="2409" y="743"/>
                    <a:pt x="2408" y="745"/>
                  </a:cubicBezTo>
                  <a:cubicBezTo>
                    <a:pt x="2408" y="748"/>
                    <a:pt x="2407" y="750"/>
                    <a:pt x="2405" y="751"/>
                  </a:cubicBezTo>
                  <a:lnTo>
                    <a:pt x="2392" y="759"/>
                  </a:lnTo>
                  <a:cubicBezTo>
                    <a:pt x="2390" y="761"/>
                    <a:pt x="2387" y="761"/>
                    <a:pt x="2385" y="760"/>
                  </a:cubicBezTo>
                  <a:cubicBezTo>
                    <a:pt x="2383" y="759"/>
                    <a:pt x="2381" y="758"/>
                    <a:pt x="2380" y="755"/>
                  </a:cubicBezTo>
                  <a:lnTo>
                    <a:pt x="2374" y="739"/>
                  </a:lnTo>
                  <a:cubicBezTo>
                    <a:pt x="2373" y="737"/>
                    <a:pt x="2373" y="735"/>
                    <a:pt x="2374" y="733"/>
                  </a:cubicBezTo>
                  <a:cubicBezTo>
                    <a:pt x="2376" y="731"/>
                    <a:pt x="2378" y="729"/>
                    <a:pt x="2380" y="729"/>
                  </a:cubicBezTo>
                  <a:lnTo>
                    <a:pt x="2395" y="726"/>
                  </a:lnTo>
                  <a:cubicBezTo>
                    <a:pt x="2397" y="725"/>
                    <a:pt x="2400" y="726"/>
                    <a:pt x="2402" y="727"/>
                  </a:cubicBezTo>
                  <a:cubicBezTo>
                    <a:pt x="2403" y="729"/>
                    <a:pt x="2404" y="731"/>
                    <a:pt x="2404" y="733"/>
                  </a:cubicBezTo>
                  <a:lnTo>
                    <a:pt x="2404" y="1716"/>
                  </a:lnTo>
                  <a:cubicBezTo>
                    <a:pt x="2404" y="1719"/>
                    <a:pt x="2403" y="1721"/>
                    <a:pt x="2402" y="1723"/>
                  </a:cubicBezTo>
                  <a:cubicBezTo>
                    <a:pt x="2400" y="1724"/>
                    <a:pt x="2397" y="1725"/>
                    <a:pt x="2395" y="1724"/>
                  </a:cubicBezTo>
                  <a:lnTo>
                    <a:pt x="2380" y="1721"/>
                  </a:lnTo>
                  <a:cubicBezTo>
                    <a:pt x="2378" y="1721"/>
                    <a:pt x="2376" y="1719"/>
                    <a:pt x="2374" y="1717"/>
                  </a:cubicBezTo>
                  <a:cubicBezTo>
                    <a:pt x="2373" y="1715"/>
                    <a:pt x="2373" y="1713"/>
                    <a:pt x="2374" y="1710"/>
                  </a:cubicBezTo>
                  <a:lnTo>
                    <a:pt x="2380" y="1695"/>
                  </a:lnTo>
                  <a:cubicBezTo>
                    <a:pt x="2381" y="1693"/>
                    <a:pt x="2383" y="1691"/>
                    <a:pt x="2385" y="1691"/>
                  </a:cubicBezTo>
                  <a:cubicBezTo>
                    <a:pt x="2387" y="1690"/>
                    <a:pt x="2390" y="1690"/>
                    <a:pt x="2392" y="1692"/>
                  </a:cubicBezTo>
                  <a:lnTo>
                    <a:pt x="2405" y="1701"/>
                  </a:lnTo>
                  <a:cubicBezTo>
                    <a:pt x="2407" y="1702"/>
                    <a:pt x="2408" y="1704"/>
                    <a:pt x="2408" y="1707"/>
                  </a:cubicBezTo>
                  <a:cubicBezTo>
                    <a:pt x="2409" y="1709"/>
                    <a:pt x="2408" y="1711"/>
                    <a:pt x="2406" y="1713"/>
                  </a:cubicBezTo>
                  <a:lnTo>
                    <a:pt x="1713" y="2406"/>
                  </a:lnTo>
                  <a:cubicBezTo>
                    <a:pt x="1711" y="2408"/>
                    <a:pt x="1709" y="2409"/>
                    <a:pt x="1707" y="2408"/>
                  </a:cubicBezTo>
                  <a:cubicBezTo>
                    <a:pt x="1704" y="2408"/>
                    <a:pt x="1702" y="2407"/>
                    <a:pt x="1701" y="2405"/>
                  </a:cubicBezTo>
                  <a:lnTo>
                    <a:pt x="1692" y="2392"/>
                  </a:lnTo>
                  <a:cubicBezTo>
                    <a:pt x="1690" y="2390"/>
                    <a:pt x="1690" y="2387"/>
                    <a:pt x="1691" y="2385"/>
                  </a:cubicBezTo>
                  <a:cubicBezTo>
                    <a:pt x="1691" y="2383"/>
                    <a:pt x="1693" y="2381"/>
                    <a:pt x="1695" y="2380"/>
                  </a:cubicBezTo>
                  <a:lnTo>
                    <a:pt x="1710" y="2374"/>
                  </a:lnTo>
                  <a:cubicBezTo>
                    <a:pt x="1713" y="2373"/>
                    <a:pt x="1715" y="2373"/>
                    <a:pt x="1717" y="2374"/>
                  </a:cubicBezTo>
                  <a:cubicBezTo>
                    <a:pt x="1719" y="2376"/>
                    <a:pt x="1721" y="2378"/>
                    <a:pt x="1721" y="2380"/>
                  </a:cubicBezTo>
                  <a:lnTo>
                    <a:pt x="1724" y="2395"/>
                  </a:lnTo>
                  <a:cubicBezTo>
                    <a:pt x="1725" y="2397"/>
                    <a:pt x="1724" y="2400"/>
                    <a:pt x="1723" y="2402"/>
                  </a:cubicBezTo>
                  <a:cubicBezTo>
                    <a:pt x="1721" y="2403"/>
                    <a:pt x="1719" y="2404"/>
                    <a:pt x="1716" y="2404"/>
                  </a:cubicBezTo>
                  <a:lnTo>
                    <a:pt x="733" y="2404"/>
                  </a:lnTo>
                  <a:cubicBezTo>
                    <a:pt x="731" y="2404"/>
                    <a:pt x="729" y="2403"/>
                    <a:pt x="727" y="2402"/>
                  </a:cubicBezTo>
                  <a:cubicBezTo>
                    <a:pt x="726" y="2400"/>
                    <a:pt x="725" y="2397"/>
                    <a:pt x="726" y="2395"/>
                  </a:cubicBezTo>
                  <a:lnTo>
                    <a:pt x="729" y="2380"/>
                  </a:lnTo>
                  <a:cubicBezTo>
                    <a:pt x="729" y="2378"/>
                    <a:pt x="731" y="2376"/>
                    <a:pt x="733" y="2374"/>
                  </a:cubicBezTo>
                  <a:cubicBezTo>
                    <a:pt x="735" y="2373"/>
                    <a:pt x="737" y="2373"/>
                    <a:pt x="739" y="2374"/>
                  </a:cubicBezTo>
                  <a:lnTo>
                    <a:pt x="755" y="2380"/>
                  </a:lnTo>
                  <a:cubicBezTo>
                    <a:pt x="758" y="2381"/>
                    <a:pt x="759" y="2383"/>
                    <a:pt x="760" y="2385"/>
                  </a:cubicBezTo>
                  <a:cubicBezTo>
                    <a:pt x="761" y="2387"/>
                    <a:pt x="761" y="2390"/>
                    <a:pt x="759" y="2392"/>
                  </a:cubicBezTo>
                  <a:lnTo>
                    <a:pt x="751" y="2405"/>
                  </a:lnTo>
                  <a:cubicBezTo>
                    <a:pt x="750" y="2407"/>
                    <a:pt x="748" y="2408"/>
                    <a:pt x="745" y="2408"/>
                  </a:cubicBezTo>
                  <a:cubicBezTo>
                    <a:pt x="743" y="2409"/>
                    <a:pt x="741" y="2408"/>
                    <a:pt x="739" y="2406"/>
                  </a:cubicBezTo>
                  <a:lnTo>
                    <a:pt x="44" y="1713"/>
                  </a:lnTo>
                  <a:cubicBezTo>
                    <a:pt x="42" y="1711"/>
                    <a:pt x="41" y="1709"/>
                    <a:pt x="41" y="1707"/>
                  </a:cubicBezTo>
                  <a:cubicBezTo>
                    <a:pt x="42" y="1704"/>
                    <a:pt x="43" y="1702"/>
                    <a:pt x="45" y="1701"/>
                  </a:cubicBezTo>
                  <a:lnTo>
                    <a:pt x="58" y="1692"/>
                  </a:lnTo>
                  <a:cubicBezTo>
                    <a:pt x="60" y="1691"/>
                    <a:pt x="62" y="1690"/>
                    <a:pt x="65" y="1691"/>
                  </a:cubicBezTo>
                  <a:cubicBezTo>
                    <a:pt x="67" y="1691"/>
                    <a:pt x="69" y="1693"/>
                    <a:pt x="70" y="1695"/>
                  </a:cubicBezTo>
                  <a:lnTo>
                    <a:pt x="77" y="1710"/>
                  </a:lnTo>
                  <a:cubicBezTo>
                    <a:pt x="78" y="1712"/>
                    <a:pt x="78" y="1715"/>
                    <a:pt x="77" y="1717"/>
                  </a:cubicBezTo>
                  <a:cubicBezTo>
                    <a:pt x="75" y="1719"/>
                    <a:pt x="73" y="1721"/>
                    <a:pt x="71" y="1721"/>
                  </a:cubicBezTo>
                  <a:lnTo>
                    <a:pt x="55" y="1724"/>
                  </a:lnTo>
                  <a:cubicBezTo>
                    <a:pt x="53" y="1725"/>
                    <a:pt x="50" y="1724"/>
                    <a:pt x="48" y="1723"/>
                  </a:cubicBezTo>
                  <a:cubicBezTo>
                    <a:pt x="47" y="1721"/>
                    <a:pt x="45" y="1719"/>
                    <a:pt x="45" y="1716"/>
                  </a:cubicBezTo>
                  <a:lnTo>
                    <a:pt x="45" y="733"/>
                  </a:lnTo>
                  <a:close/>
                  <a:moveTo>
                    <a:pt x="61" y="1716"/>
                  </a:moveTo>
                  <a:lnTo>
                    <a:pt x="52" y="1709"/>
                  </a:lnTo>
                  <a:lnTo>
                    <a:pt x="68" y="1706"/>
                  </a:lnTo>
                  <a:lnTo>
                    <a:pt x="62" y="1717"/>
                  </a:lnTo>
                  <a:lnTo>
                    <a:pt x="55" y="1702"/>
                  </a:lnTo>
                  <a:lnTo>
                    <a:pt x="67" y="1705"/>
                  </a:lnTo>
                  <a:lnTo>
                    <a:pt x="54" y="1714"/>
                  </a:lnTo>
                  <a:lnTo>
                    <a:pt x="55" y="1702"/>
                  </a:lnTo>
                  <a:lnTo>
                    <a:pt x="750" y="2395"/>
                  </a:lnTo>
                  <a:lnTo>
                    <a:pt x="738" y="2396"/>
                  </a:lnTo>
                  <a:lnTo>
                    <a:pt x="746" y="2383"/>
                  </a:lnTo>
                  <a:lnTo>
                    <a:pt x="750" y="2395"/>
                  </a:lnTo>
                  <a:lnTo>
                    <a:pt x="734" y="2389"/>
                  </a:lnTo>
                  <a:lnTo>
                    <a:pt x="744" y="2383"/>
                  </a:lnTo>
                  <a:lnTo>
                    <a:pt x="741" y="2398"/>
                  </a:lnTo>
                  <a:lnTo>
                    <a:pt x="733" y="2388"/>
                  </a:lnTo>
                  <a:lnTo>
                    <a:pt x="1716" y="2388"/>
                  </a:lnTo>
                  <a:lnTo>
                    <a:pt x="1709" y="2398"/>
                  </a:lnTo>
                  <a:lnTo>
                    <a:pt x="1706" y="2383"/>
                  </a:lnTo>
                  <a:lnTo>
                    <a:pt x="1716" y="2389"/>
                  </a:lnTo>
                  <a:lnTo>
                    <a:pt x="1701" y="2395"/>
                  </a:lnTo>
                  <a:lnTo>
                    <a:pt x="1705" y="2383"/>
                  </a:lnTo>
                  <a:lnTo>
                    <a:pt x="1714" y="2396"/>
                  </a:lnTo>
                  <a:lnTo>
                    <a:pt x="1702" y="2395"/>
                  </a:lnTo>
                  <a:lnTo>
                    <a:pt x="2395" y="1702"/>
                  </a:lnTo>
                  <a:lnTo>
                    <a:pt x="2396" y="1714"/>
                  </a:lnTo>
                  <a:lnTo>
                    <a:pt x="2383" y="1705"/>
                  </a:lnTo>
                  <a:lnTo>
                    <a:pt x="2395" y="1701"/>
                  </a:lnTo>
                  <a:lnTo>
                    <a:pt x="2389" y="1716"/>
                  </a:lnTo>
                  <a:lnTo>
                    <a:pt x="2383" y="1706"/>
                  </a:lnTo>
                  <a:lnTo>
                    <a:pt x="2398" y="1709"/>
                  </a:lnTo>
                  <a:lnTo>
                    <a:pt x="2388" y="1716"/>
                  </a:lnTo>
                  <a:lnTo>
                    <a:pt x="2388" y="733"/>
                  </a:lnTo>
                  <a:lnTo>
                    <a:pt x="2398" y="741"/>
                  </a:lnTo>
                  <a:lnTo>
                    <a:pt x="2383" y="744"/>
                  </a:lnTo>
                  <a:lnTo>
                    <a:pt x="2389" y="734"/>
                  </a:lnTo>
                  <a:lnTo>
                    <a:pt x="2395" y="750"/>
                  </a:lnTo>
                  <a:lnTo>
                    <a:pt x="2383" y="746"/>
                  </a:lnTo>
                  <a:lnTo>
                    <a:pt x="2396" y="738"/>
                  </a:lnTo>
                  <a:lnTo>
                    <a:pt x="2395" y="750"/>
                  </a:lnTo>
                  <a:lnTo>
                    <a:pt x="1702" y="55"/>
                  </a:lnTo>
                  <a:lnTo>
                    <a:pt x="1714" y="54"/>
                  </a:lnTo>
                  <a:lnTo>
                    <a:pt x="1705" y="67"/>
                  </a:lnTo>
                  <a:lnTo>
                    <a:pt x="1702" y="55"/>
                  </a:lnTo>
                  <a:lnTo>
                    <a:pt x="1717" y="62"/>
                  </a:lnTo>
                  <a:lnTo>
                    <a:pt x="1706" y="68"/>
                  </a:lnTo>
                  <a:lnTo>
                    <a:pt x="1709" y="52"/>
                  </a:lnTo>
                  <a:lnTo>
                    <a:pt x="1716" y="61"/>
                  </a:lnTo>
                  <a:lnTo>
                    <a:pt x="733" y="61"/>
                  </a:lnTo>
                  <a:lnTo>
                    <a:pt x="741" y="52"/>
                  </a:lnTo>
                  <a:lnTo>
                    <a:pt x="745" y="68"/>
                  </a:lnTo>
                  <a:lnTo>
                    <a:pt x="734" y="62"/>
                  </a:lnTo>
                  <a:lnTo>
                    <a:pt x="750" y="55"/>
                  </a:lnTo>
                  <a:lnTo>
                    <a:pt x="747" y="67"/>
                  </a:lnTo>
                  <a:lnTo>
                    <a:pt x="738" y="54"/>
                  </a:lnTo>
                  <a:lnTo>
                    <a:pt x="750" y="55"/>
                  </a:lnTo>
                  <a:lnTo>
                    <a:pt x="55" y="750"/>
                  </a:lnTo>
                  <a:lnTo>
                    <a:pt x="54" y="738"/>
                  </a:lnTo>
                  <a:lnTo>
                    <a:pt x="67" y="747"/>
                  </a:lnTo>
                  <a:lnTo>
                    <a:pt x="55" y="750"/>
                  </a:lnTo>
                  <a:lnTo>
                    <a:pt x="62" y="734"/>
                  </a:lnTo>
                  <a:lnTo>
                    <a:pt x="68" y="745"/>
                  </a:lnTo>
                  <a:lnTo>
                    <a:pt x="52" y="741"/>
                  </a:lnTo>
                  <a:lnTo>
                    <a:pt x="61" y="733"/>
                  </a:lnTo>
                  <a:lnTo>
                    <a:pt x="61" y="1716"/>
                  </a:lnTo>
                  <a:close/>
                </a:path>
              </a:pathLst>
            </a:custGeom>
            <a:solidFill>
              <a:schemeClr val="accent3"/>
            </a:solidFill>
            <a:ln w="635" cap="flat">
              <a:solidFill>
                <a:srgbClr val="92D050"/>
              </a:solidFill>
              <a:prstDash val="solid"/>
              <a:round/>
              <a:headEnd/>
              <a:tailEnd/>
            </a:ln>
          </p:spPr>
          <p:txBody>
            <a:bodyPr rot="0" vert="horz" wrap="square" lIns="91440" tIns="45720" rIns="91440" bIns="45720" anchor="t" anchorCtr="0" upright="1">
              <a:noAutofit/>
            </a:bodyPr>
            <a:lstStyle/>
            <a:p>
              <a:endParaRPr lang="en-ZA"/>
            </a:p>
          </p:txBody>
        </p:sp>
      </p:grpSp>
      <p:sp>
        <p:nvSpPr>
          <p:cNvPr id="2" name="TextBox 1"/>
          <p:cNvSpPr txBox="1"/>
          <p:nvPr/>
        </p:nvSpPr>
        <p:spPr>
          <a:xfrm>
            <a:off x="3664165" y="2074249"/>
            <a:ext cx="1597224" cy="1138773"/>
          </a:xfrm>
          <a:prstGeom prst="rect">
            <a:avLst/>
          </a:prstGeom>
          <a:noFill/>
        </p:spPr>
        <p:txBody>
          <a:bodyPr wrap="square" rtlCol="0">
            <a:spAutoFit/>
          </a:bodyPr>
          <a:lstStyle/>
          <a:p>
            <a:pPr algn="ctr"/>
            <a:r>
              <a:rPr lang="en-ZA" dirty="0" smtClean="0"/>
              <a:t>2016/17</a:t>
            </a:r>
          </a:p>
          <a:p>
            <a:pPr algn="ctr"/>
            <a:r>
              <a:rPr lang="en-ZA" dirty="0" smtClean="0"/>
              <a:t>SDIX Score </a:t>
            </a:r>
            <a:r>
              <a:rPr lang="en-ZA" sz="3200" b="1" dirty="0" smtClean="0"/>
              <a:t>51</a:t>
            </a:r>
            <a:endParaRPr lang="en-ZA" sz="3200" b="1" dirty="0"/>
          </a:p>
        </p:txBody>
      </p:sp>
      <p:sp>
        <p:nvSpPr>
          <p:cNvPr id="50" name="TextBox 49"/>
          <p:cNvSpPr txBox="1"/>
          <p:nvPr/>
        </p:nvSpPr>
        <p:spPr>
          <a:xfrm>
            <a:off x="557725" y="2171514"/>
            <a:ext cx="1597224" cy="1138773"/>
          </a:xfrm>
          <a:prstGeom prst="rect">
            <a:avLst/>
          </a:prstGeom>
          <a:noFill/>
        </p:spPr>
        <p:txBody>
          <a:bodyPr wrap="square" rtlCol="0">
            <a:spAutoFit/>
          </a:bodyPr>
          <a:lstStyle/>
          <a:p>
            <a:pPr algn="ctr"/>
            <a:r>
              <a:rPr lang="en-ZA" dirty="0" smtClean="0"/>
              <a:t>2014/15</a:t>
            </a:r>
          </a:p>
          <a:p>
            <a:pPr algn="ctr"/>
            <a:r>
              <a:rPr lang="en-ZA" dirty="0" smtClean="0"/>
              <a:t>SDIX Score </a:t>
            </a:r>
            <a:r>
              <a:rPr lang="en-ZA" sz="3200" b="1" dirty="0" smtClean="0"/>
              <a:t>38</a:t>
            </a:r>
            <a:endParaRPr lang="en-ZA" sz="3200" b="1" dirty="0"/>
          </a:p>
        </p:txBody>
      </p:sp>
      <p:sp>
        <p:nvSpPr>
          <p:cNvPr id="52" name="TextBox 51"/>
          <p:cNvSpPr txBox="1"/>
          <p:nvPr/>
        </p:nvSpPr>
        <p:spPr>
          <a:xfrm>
            <a:off x="1701953" y="4176203"/>
            <a:ext cx="1597224" cy="1138773"/>
          </a:xfrm>
          <a:prstGeom prst="rect">
            <a:avLst/>
          </a:prstGeom>
          <a:noFill/>
        </p:spPr>
        <p:txBody>
          <a:bodyPr wrap="square" rtlCol="0">
            <a:spAutoFit/>
          </a:bodyPr>
          <a:lstStyle/>
          <a:p>
            <a:pPr algn="ctr"/>
            <a:r>
              <a:rPr lang="en-ZA" dirty="0" smtClean="0"/>
              <a:t>2015/16</a:t>
            </a:r>
          </a:p>
          <a:p>
            <a:pPr algn="ctr"/>
            <a:r>
              <a:rPr lang="en-ZA" dirty="0" smtClean="0"/>
              <a:t>SDIX Score </a:t>
            </a:r>
            <a:r>
              <a:rPr lang="en-ZA" sz="3200" b="1" dirty="0" smtClean="0"/>
              <a:t>37.7</a:t>
            </a:r>
            <a:endParaRPr lang="en-ZA" sz="3200" b="1" dirty="0"/>
          </a:p>
        </p:txBody>
      </p:sp>
      <p:sp>
        <p:nvSpPr>
          <p:cNvPr id="53" name="TextBox 52"/>
          <p:cNvSpPr txBox="1"/>
          <p:nvPr/>
        </p:nvSpPr>
        <p:spPr>
          <a:xfrm>
            <a:off x="4654038" y="4133716"/>
            <a:ext cx="1597224" cy="1138773"/>
          </a:xfrm>
          <a:prstGeom prst="rect">
            <a:avLst/>
          </a:prstGeom>
          <a:noFill/>
        </p:spPr>
        <p:txBody>
          <a:bodyPr wrap="square" rtlCol="0">
            <a:spAutoFit/>
          </a:bodyPr>
          <a:lstStyle/>
          <a:p>
            <a:pPr algn="ctr"/>
            <a:r>
              <a:rPr lang="en-ZA" dirty="0" smtClean="0"/>
              <a:t>2016/17</a:t>
            </a:r>
          </a:p>
          <a:p>
            <a:pPr algn="ctr"/>
            <a:r>
              <a:rPr lang="en-ZA" dirty="0" smtClean="0"/>
              <a:t>SDIX Target </a:t>
            </a:r>
            <a:r>
              <a:rPr lang="en-ZA" sz="3200" b="1" dirty="0" smtClean="0"/>
              <a:t>46</a:t>
            </a:r>
            <a:endParaRPr lang="en-ZA" sz="3200" b="1" dirty="0"/>
          </a:p>
        </p:txBody>
      </p:sp>
    </p:spTree>
    <p:extLst>
      <p:ext uri="{BB962C8B-B14F-4D97-AF65-F5344CB8AC3E}">
        <p14:creationId xmlns:p14="http://schemas.microsoft.com/office/powerpoint/2010/main" xmlns="" val="3511050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9203" y="325438"/>
            <a:ext cx="8229600" cy="1143000"/>
          </a:xfrm>
        </p:spPr>
        <p:txBody>
          <a:bodyPr/>
          <a:lstStyle/>
          <a:p>
            <a:r>
              <a:rPr lang="en-GB" sz="4000" dirty="0" smtClean="0">
                <a:solidFill>
                  <a:schemeClr val="accent1">
                    <a:lumMod val="75000"/>
                  </a:schemeClr>
                </a:solidFill>
                <a:latin typeface="Arial" panose="020B0604020202020204" pitchFamily="34" charset="0"/>
                <a:cs typeface="Arial" panose="020B0604020202020204" pitchFamily="34" charset="0"/>
              </a:rPr>
              <a:t>SDIX PERFORMANCE TREND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21</a:t>
            </a:fld>
            <a:endParaRPr lang="en-ZA" dirty="0"/>
          </a:p>
        </p:txBody>
      </p:sp>
      <p:pic>
        <p:nvPicPr>
          <p:cNvPr id="16" name="Picture 15"/>
          <p:cNvPicPr/>
          <p:nvPr/>
        </p:nvPicPr>
        <p:blipFill>
          <a:blip r:embed="rId2" cstate="print"/>
          <a:srcRect/>
          <a:stretch>
            <a:fillRect/>
          </a:stretch>
        </p:blipFill>
        <p:spPr bwMode="auto">
          <a:xfrm>
            <a:off x="689204" y="1468439"/>
            <a:ext cx="7888126" cy="4262660"/>
          </a:xfrm>
          <a:prstGeom prst="rect">
            <a:avLst/>
          </a:prstGeom>
          <a:noFill/>
          <a:ln w="9525">
            <a:solidFill>
              <a:schemeClr val="bg1"/>
            </a:solidFill>
            <a:miter lim="800000"/>
            <a:headEnd/>
            <a:tailEnd/>
          </a:ln>
        </p:spPr>
      </p:pic>
      <p:sp>
        <p:nvSpPr>
          <p:cNvPr id="2" name="Rectangle 1"/>
          <p:cNvSpPr/>
          <p:nvPr/>
        </p:nvSpPr>
        <p:spPr>
          <a:xfrm>
            <a:off x="689203" y="5894697"/>
            <a:ext cx="6754786" cy="461665"/>
          </a:xfrm>
          <a:prstGeom prst="rect">
            <a:avLst/>
          </a:prstGeom>
        </p:spPr>
        <p:txBody>
          <a:bodyPr wrap="square">
            <a:spAutoFit/>
          </a:bodyPr>
          <a:lstStyle/>
          <a:p>
            <a:pPr>
              <a:spcAft>
                <a:spcPts val="0"/>
              </a:spcAft>
            </a:pPr>
            <a:r>
              <a:rPr lang="en-US" sz="1200" dirty="0" smtClean="0">
                <a:ea typeface="Times New Roman" panose="02020603050405020304" pitchFamily="18" charset="0"/>
                <a:cs typeface="Arial" panose="020B0604020202020204" pitchFamily="34" charset="0"/>
              </a:rPr>
              <a:t>* This figure shows </a:t>
            </a:r>
            <a:r>
              <a:rPr lang="en-US" sz="1200" dirty="0">
                <a:ea typeface="Times New Roman" panose="02020603050405020304" pitchFamily="18" charset="0"/>
                <a:cs typeface="Arial" panose="020B0604020202020204" pitchFamily="34" charset="0"/>
              </a:rPr>
              <a:t>the RSR SDIX for 2014 (Blue); 2015 Index (Orange); 2016 Index (Purple), and 2016 RSA Global Innovation (GII) Index (Red).</a:t>
            </a:r>
            <a:endParaRPr lang="en-ZA" sz="1200"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4255988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275" y="4459557"/>
            <a:ext cx="7824099" cy="1143000"/>
          </a:xfrm>
        </p:spPr>
        <p:txBody>
          <a:bodyPr/>
          <a:lstStyle/>
          <a:p>
            <a:pPr algn="l"/>
            <a:r>
              <a:rPr lang="en-GB" sz="4000" dirty="0" smtClean="0">
                <a:solidFill>
                  <a:schemeClr val="accent1">
                    <a:lumMod val="75000"/>
                  </a:schemeClr>
                </a:solidFill>
                <a:latin typeface="Arial" panose="020B0604020202020204" pitchFamily="34" charset="0"/>
                <a:cs typeface="Arial" panose="020B0604020202020204" pitchFamily="34" charset="0"/>
              </a:rPr>
              <a:t>FINANCE</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22</a:t>
            </a:fld>
            <a:endParaRPr lang="en-ZA" dirty="0"/>
          </a:p>
        </p:txBody>
      </p:sp>
    </p:spTree>
    <p:extLst>
      <p:ext uri="{BB962C8B-B14F-4D97-AF65-F5344CB8AC3E}">
        <p14:creationId xmlns:p14="http://schemas.microsoft.com/office/powerpoint/2010/main" xmlns="" val="933853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23</a:t>
            </a:fld>
            <a:endParaRPr lang="en-ZA" dirty="0"/>
          </a:p>
        </p:txBody>
      </p:sp>
      <p:sp>
        <p:nvSpPr>
          <p:cNvPr id="5" name="Title 4"/>
          <p:cNvSpPr txBox="1">
            <a:spLocks/>
          </p:cNvSpPr>
          <p:nvPr/>
        </p:nvSpPr>
        <p:spPr bwMode="auto">
          <a:xfrm>
            <a:off x="457200" y="116632"/>
            <a:ext cx="8686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ZA" sz="3600" b="1" kern="1200" dirty="0">
                <a:solidFill>
                  <a:schemeClr val="tx2"/>
                </a:solidFill>
                <a:latin typeface="+mn-lt"/>
                <a:ea typeface="ＭＳ Ｐゴシック" charset="-128"/>
                <a:cs typeface="Arial" charset="0"/>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defRPr>
            </a:lvl9pPr>
          </a:lstStyle>
          <a:p>
            <a:r>
              <a:rPr lang="en-GB" sz="3800" dirty="0" smtClean="0">
                <a:solidFill>
                  <a:schemeClr val="accent1">
                    <a:lumMod val="75000"/>
                  </a:schemeClr>
                </a:solidFill>
                <a:latin typeface="Arial" panose="020B0604020202020204" pitchFamily="34" charset="0"/>
                <a:cs typeface="Arial" panose="020B0604020202020204" pitchFamily="34" charset="0"/>
              </a:rPr>
              <a:t>YEAR-ON-YEAR REVENUE (R’000)</a:t>
            </a:r>
            <a:endParaRPr lang="en-US" sz="38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3704227207"/>
              </p:ext>
            </p:extLst>
          </p:nvPr>
        </p:nvGraphicFramePr>
        <p:xfrm>
          <a:off x="734096" y="1159099"/>
          <a:ext cx="7740203"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71499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4699" y="116632"/>
            <a:ext cx="8770511" cy="1143000"/>
          </a:xfrm>
        </p:spPr>
        <p:txBody>
          <a:bodyPr/>
          <a:lstStyle/>
          <a:p>
            <a:r>
              <a:rPr lang="en-GB" sz="3800" dirty="0" smtClean="0">
                <a:solidFill>
                  <a:schemeClr val="accent1">
                    <a:lumMod val="75000"/>
                  </a:schemeClr>
                </a:solidFill>
                <a:latin typeface="Arial" panose="020B0604020202020204" pitchFamily="34" charset="0"/>
                <a:cs typeface="Arial" panose="020B0604020202020204" pitchFamily="34" charset="0"/>
              </a:rPr>
              <a:t>REVENUE VS EXPENDITURE (R’000)</a:t>
            </a:r>
            <a:r>
              <a:rPr lang="en-US" sz="3800" dirty="0" smtClean="0">
                <a:latin typeface="Arial" panose="020B0604020202020204" pitchFamily="34" charset="0"/>
                <a:cs typeface="Arial" panose="020B0604020202020204" pitchFamily="34" charset="0"/>
              </a:rPr>
              <a:t/>
            </a:r>
            <a:br>
              <a:rPr lang="en-US" sz="3800" dirty="0" smtClean="0">
                <a:latin typeface="Arial" panose="020B0604020202020204" pitchFamily="34" charset="0"/>
                <a:cs typeface="Arial" panose="020B0604020202020204" pitchFamily="34" charset="0"/>
              </a:rPr>
            </a:br>
            <a:r>
              <a:rPr lang="en-GB" sz="4000" dirty="0" smtClean="0">
                <a:solidFill>
                  <a:schemeClr val="accent1">
                    <a:lumMod val="75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24</a:t>
            </a:fld>
            <a:endParaRPr lang="en-ZA" dirty="0"/>
          </a:p>
        </p:txBody>
      </p:sp>
      <p:graphicFrame>
        <p:nvGraphicFramePr>
          <p:cNvPr id="7" name="Chart 6"/>
          <p:cNvGraphicFramePr>
            <a:graphicFrameLocks/>
          </p:cNvGraphicFramePr>
          <p:nvPr>
            <p:extLst>
              <p:ext uri="{D42A27DB-BD31-4B8C-83A1-F6EECF244321}">
                <p14:modId xmlns:p14="http://schemas.microsoft.com/office/powerpoint/2010/main" xmlns="" val="897683442"/>
              </p:ext>
            </p:extLst>
          </p:nvPr>
        </p:nvGraphicFramePr>
        <p:xfrm>
          <a:off x="347731" y="1146221"/>
          <a:ext cx="8339070" cy="47651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14757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4000" dirty="0" smtClean="0">
                <a:latin typeface="Arial" panose="020B0604020202020204" pitchFamily="34" charset="0"/>
                <a:cs typeface="Arial" panose="020B0604020202020204" pitchFamily="34" charset="0"/>
              </a:rPr>
              <a:t>BBBEE SPEND</a:t>
            </a:r>
            <a:endParaRPr lang="en-US" sz="4000"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33255" r="41316"/>
          <a:stretch/>
        </p:blipFill>
        <p:spPr>
          <a:xfrm>
            <a:off x="7036420" y="1417638"/>
            <a:ext cx="1973766" cy="4358694"/>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25</a:t>
            </a:fld>
            <a:endParaRPr lang="en-ZA" dirty="0"/>
          </a:p>
        </p:txBody>
      </p:sp>
      <p:graphicFrame>
        <p:nvGraphicFramePr>
          <p:cNvPr id="8" name="Chart 7"/>
          <p:cNvGraphicFramePr>
            <a:graphicFrameLocks/>
          </p:cNvGraphicFramePr>
          <p:nvPr>
            <p:extLst>
              <p:ext uri="{D42A27DB-BD31-4B8C-83A1-F6EECF244321}">
                <p14:modId xmlns:p14="http://schemas.microsoft.com/office/powerpoint/2010/main" xmlns="" val="724292074"/>
              </p:ext>
            </p:extLst>
          </p:nvPr>
        </p:nvGraphicFramePr>
        <p:xfrm>
          <a:off x="355600" y="1518522"/>
          <a:ext cx="6534598" cy="44261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78112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275" y="4459557"/>
            <a:ext cx="7824099" cy="1143000"/>
          </a:xfrm>
        </p:spPr>
        <p:txBody>
          <a:bodyPr/>
          <a:lstStyle/>
          <a:p>
            <a:pPr algn="l"/>
            <a:r>
              <a:rPr lang="en-GB" sz="4000" dirty="0" smtClean="0">
                <a:solidFill>
                  <a:schemeClr val="accent1">
                    <a:lumMod val="75000"/>
                  </a:schemeClr>
                </a:solidFill>
                <a:latin typeface="Arial" panose="020B0604020202020204" pitchFamily="34" charset="0"/>
                <a:cs typeface="Arial" panose="020B0604020202020204" pitchFamily="34" charset="0"/>
              </a:rPr>
              <a:t>RISK</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26</a:t>
            </a:fld>
            <a:endParaRPr lang="en-ZA" dirty="0"/>
          </a:p>
        </p:txBody>
      </p:sp>
    </p:spTree>
    <p:extLst>
      <p:ext uri="{BB962C8B-B14F-4D97-AF65-F5344CB8AC3E}">
        <p14:creationId xmlns:p14="http://schemas.microsoft.com/office/powerpoint/2010/main" xmlns="" val="110412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29939"/>
            <a:ext cx="8229600" cy="1143000"/>
          </a:xfrm>
        </p:spPr>
        <p:txBody>
          <a:bodyPr/>
          <a:lstStyle/>
          <a:p>
            <a:r>
              <a:rPr lang="en-US" sz="4000" dirty="0" smtClean="0">
                <a:latin typeface="Arial" panose="020B0604020202020204" pitchFamily="34" charset="0"/>
                <a:cs typeface="Arial" panose="020B0604020202020204" pitchFamily="34" charset="0"/>
              </a:rPr>
              <a:t>HIGH STRATEGIC RISKS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27</a:t>
            </a:fld>
            <a:endParaRPr lang="en-ZA" dirty="0"/>
          </a:p>
        </p:txBody>
      </p:sp>
      <p:graphicFrame>
        <p:nvGraphicFramePr>
          <p:cNvPr id="3" name="Table 2"/>
          <p:cNvGraphicFramePr>
            <a:graphicFrameLocks noGrp="1"/>
          </p:cNvGraphicFramePr>
          <p:nvPr>
            <p:extLst/>
          </p:nvPr>
        </p:nvGraphicFramePr>
        <p:xfrm>
          <a:off x="244699" y="1012291"/>
          <a:ext cx="8577330" cy="1874520"/>
        </p:xfrm>
        <a:graphic>
          <a:graphicData uri="http://schemas.openxmlformats.org/drawingml/2006/table">
            <a:tbl>
              <a:tblPr firstRow="1" bandRow="1">
                <a:tableStyleId>{7DF18680-E054-41AD-8BC1-D1AEF772440D}</a:tableStyleId>
              </a:tblPr>
              <a:tblGrid>
                <a:gridCol w="2008920"/>
                <a:gridCol w="1302712"/>
                <a:gridCol w="1234148"/>
                <a:gridCol w="2550573"/>
                <a:gridCol w="1480977"/>
              </a:tblGrid>
              <a:tr h="370840">
                <a:tc>
                  <a:txBody>
                    <a:bodyPr/>
                    <a:lstStyle/>
                    <a:p>
                      <a:r>
                        <a:rPr lang="en-ZA" sz="1100" dirty="0" smtClean="0">
                          <a:latin typeface="Arial" panose="020B0604020202020204" pitchFamily="34" charset="0"/>
                          <a:cs typeface="Arial" panose="020B0604020202020204" pitchFamily="34" charset="0"/>
                        </a:rPr>
                        <a:t>RISK</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smtClean="0">
                          <a:latin typeface="Arial" panose="020B0604020202020204" pitchFamily="34" charset="0"/>
                          <a:cs typeface="Arial" panose="020B0604020202020204" pitchFamily="34" charset="0"/>
                        </a:rPr>
                        <a:t>INHERENT RATING</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smtClean="0">
                          <a:latin typeface="Arial" panose="020B0604020202020204" pitchFamily="34" charset="0"/>
                          <a:cs typeface="Arial" panose="020B0604020202020204" pitchFamily="34" charset="0"/>
                        </a:rPr>
                        <a:t>RESIDUAL</a:t>
                      </a:r>
                      <a:r>
                        <a:rPr lang="en-ZA" sz="1100" baseline="0" dirty="0" smtClean="0">
                          <a:latin typeface="Arial" panose="020B0604020202020204" pitchFamily="34" charset="0"/>
                          <a:cs typeface="Arial" panose="020B0604020202020204" pitchFamily="34" charset="0"/>
                        </a:rPr>
                        <a:t> RATING</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smtClean="0">
                          <a:latin typeface="Arial" panose="020B0604020202020204" pitchFamily="34" charset="0"/>
                          <a:cs typeface="Arial" panose="020B0604020202020204" pitchFamily="34" charset="0"/>
                        </a:rPr>
                        <a:t>MITIGATIONS</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smtClean="0">
                          <a:latin typeface="Arial" panose="020B0604020202020204" pitchFamily="34" charset="0"/>
                          <a:cs typeface="Arial" panose="020B0604020202020204" pitchFamily="34" charset="0"/>
                        </a:rPr>
                        <a:t>RISK</a:t>
                      </a:r>
                      <a:r>
                        <a:rPr lang="en-ZA" sz="1100" baseline="0" dirty="0" smtClean="0">
                          <a:latin typeface="Arial" panose="020B0604020202020204" pitchFamily="34" charset="0"/>
                          <a:cs typeface="Arial" panose="020B0604020202020204" pitchFamily="34" charset="0"/>
                        </a:rPr>
                        <a:t> OUTLOOK</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3">
                  <a:txBody>
                    <a:bodyPr/>
                    <a:lstStyle/>
                    <a:p>
                      <a:r>
                        <a:rPr lang="en-ZA" sz="1100" dirty="0" smtClean="0">
                          <a:latin typeface="Arial" panose="020B0604020202020204" pitchFamily="34" charset="0"/>
                          <a:cs typeface="Arial" panose="020B0604020202020204" pitchFamily="34" charset="0"/>
                        </a:rPr>
                        <a:t>Insufficient cash flow</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ZA" sz="1100" dirty="0" smtClean="0">
                          <a:latin typeface="Arial" panose="020B0604020202020204" pitchFamily="34" charset="0"/>
                          <a:cs typeface="Arial" panose="020B0604020202020204" pitchFamily="34" charset="0"/>
                        </a:rPr>
                        <a:t>Very High</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ZA" sz="1100" dirty="0" smtClean="0">
                          <a:latin typeface="Arial" panose="020B0604020202020204" pitchFamily="34" charset="0"/>
                          <a:cs typeface="Arial" panose="020B0604020202020204" pitchFamily="34" charset="0"/>
                        </a:rPr>
                        <a:t>High</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Arial" panose="020B0604020202020204" pitchFamily="34" charset="0"/>
                          <a:cs typeface="Arial" panose="020B0604020202020204" pitchFamily="34" charset="0"/>
                        </a:rPr>
                        <a:t>Budget</a:t>
                      </a:r>
                      <a:r>
                        <a:rPr lang="en-ZA" sz="1100" baseline="0" dirty="0" smtClean="0">
                          <a:latin typeface="Arial" panose="020B0604020202020204" pitchFamily="34" charset="0"/>
                          <a:cs typeface="Arial" panose="020B0604020202020204" pitchFamily="34" charset="0"/>
                        </a:rPr>
                        <a:t> committee focussing on cost minimisation and savings</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Arial" panose="020B0604020202020204" pitchFamily="34" charset="0"/>
                          <a:cs typeface="Arial" panose="020B0604020202020204" pitchFamily="34" charset="0"/>
                        </a:rPr>
                        <a:t>Virtual office model to realise</a:t>
                      </a:r>
                      <a:r>
                        <a:rPr lang="en-ZA" sz="1100" baseline="0" dirty="0" smtClean="0">
                          <a:latin typeface="Arial" panose="020B0604020202020204" pitchFamily="34" charset="0"/>
                          <a:cs typeface="Arial" panose="020B0604020202020204" pitchFamily="34" charset="0"/>
                        </a:rPr>
                        <a:t> savings of head office rental and maintenance costs</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Arial" panose="020B0604020202020204" pitchFamily="34" charset="0"/>
                          <a:cs typeface="Arial" panose="020B0604020202020204" pitchFamily="34" charset="0"/>
                        </a:rPr>
                        <a:t>2017/18 Accruals to be factored into factored into 2018/19 budget</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7389251" y="2562896"/>
            <a:ext cx="1251398" cy="307777"/>
          </a:xfrm>
          <a:prstGeom prst="rect">
            <a:avLst/>
          </a:prstGeom>
          <a:noFill/>
        </p:spPr>
        <p:txBody>
          <a:bodyPr wrap="square" rtlCol="0">
            <a:spAutoFit/>
          </a:bodyPr>
          <a:lstStyle/>
          <a:p>
            <a:pPr algn="ctr"/>
            <a:r>
              <a:rPr lang="en-ZA" sz="1400" b="1" dirty="0" smtClean="0"/>
              <a:t>Improving</a:t>
            </a:r>
            <a:endParaRPr lang="en-ZA" sz="1400" b="1" dirty="0"/>
          </a:p>
        </p:txBody>
      </p:sp>
      <p:graphicFrame>
        <p:nvGraphicFramePr>
          <p:cNvPr id="9" name="Table 8"/>
          <p:cNvGraphicFramePr>
            <a:graphicFrameLocks noGrp="1"/>
          </p:cNvGraphicFramePr>
          <p:nvPr>
            <p:extLst/>
          </p:nvPr>
        </p:nvGraphicFramePr>
        <p:xfrm>
          <a:off x="244699" y="2885477"/>
          <a:ext cx="8577330" cy="1447800"/>
        </p:xfrm>
        <a:graphic>
          <a:graphicData uri="http://schemas.openxmlformats.org/drawingml/2006/table">
            <a:tbl>
              <a:tblPr firstRow="1" bandRow="1">
                <a:tableStyleId>{7DF18680-E054-41AD-8BC1-D1AEF772440D}</a:tableStyleId>
              </a:tblPr>
              <a:tblGrid>
                <a:gridCol w="2008920"/>
                <a:gridCol w="1302712"/>
                <a:gridCol w="1234148"/>
                <a:gridCol w="2550573"/>
                <a:gridCol w="1480977"/>
              </a:tblGrid>
              <a:tr h="370840">
                <a:tc rowSpan="3">
                  <a:txBody>
                    <a:bodyPr/>
                    <a:lstStyle/>
                    <a:p>
                      <a:r>
                        <a:rPr lang="en-ZA" sz="1100" b="0" dirty="0" smtClean="0">
                          <a:solidFill>
                            <a:schemeClr val="tx1"/>
                          </a:solidFill>
                          <a:latin typeface="Arial" panose="020B0604020202020204" pitchFamily="34" charset="0"/>
                          <a:cs typeface="Arial" panose="020B0604020202020204" pitchFamily="34" charset="0"/>
                        </a:rPr>
                        <a:t>Regulatory</a:t>
                      </a:r>
                      <a:r>
                        <a:rPr lang="en-ZA" sz="1100" b="0" baseline="0" dirty="0" smtClean="0">
                          <a:solidFill>
                            <a:schemeClr val="tx1"/>
                          </a:solidFill>
                          <a:latin typeface="Arial" panose="020B0604020202020204" pitchFamily="34" charset="0"/>
                          <a:cs typeface="Arial" panose="020B0604020202020204" pitchFamily="34" charset="0"/>
                        </a:rPr>
                        <a:t> Capture</a:t>
                      </a:r>
                      <a:endParaRPr lang="en-ZA" sz="1100" b="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ZA" sz="1100" b="0" dirty="0" smtClean="0">
                          <a:solidFill>
                            <a:schemeClr val="tx1"/>
                          </a:solidFill>
                          <a:latin typeface="Arial" panose="020B0604020202020204" pitchFamily="34" charset="0"/>
                          <a:cs typeface="Arial" panose="020B0604020202020204" pitchFamily="34" charset="0"/>
                        </a:rPr>
                        <a:t>Very High</a:t>
                      </a:r>
                      <a:endParaRPr lang="en-Z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ZA" sz="1100" b="0" dirty="0" smtClean="0">
                          <a:solidFill>
                            <a:schemeClr val="tx1"/>
                          </a:solidFill>
                          <a:latin typeface="Arial" panose="020B0604020202020204" pitchFamily="34" charset="0"/>
                          <a:cs typeface="Arial" panose="020B0604020202020204" pitchFamily="34" charset="0"/>
                        </a:rPr>
                        <a:t>High</a:t>
                      </a:r>
                      <a:endParaRPr lang="en-Z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b="0" dirty="0" smtClean="0">
                          <a:solidFill>
                            <a:schemeClr val="tx1"/>
                          </a:solidFill>
                          <a:latin typeface="Arial" panose="020B0604020202020204" pitchFamily="34" charset="0"/>
                          <a:cs typeface="Arial" panose="020B0604020202020204" pitchFamily="34" charset="0"/>
                        </a:rPr>
                        <a:t>RSR consolidated database for audit and inspection findings, occurrence findings and directives.</a:t>
                      </a:r>
                      <a:endParaRPr lang="en-ZA" sz="11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Arial" panose="020B0604020202020204" pitchFamily="34" charset="0"/>
                          <a:cs typeface="Arial" panose="020B0604020202020204" pitchFamily="34" charset="0"/>
                        </a:rPr>
                        <a:t>Increased monitoring of the closure of directives</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1100" dirty="0" smtClean="0">
                          <a:latin typeface="Arial" panose="020B0604020202020204" pitchFamily="34" charset="0"/>
                          <a:cs typeface="Arial" panose="020B0604020202020204" pitchFamily="34" charset="0"/>
                        </a:rPr>
                        <a:t>Issuing of penalties,</a:t>
                      </a:r>
                      <a:r>
                        <a:rPr lang="en-ZA" sz="1100" baseline="0" dirty="0" smtClean="0">
                          <a:latin typeface="Arial" panose="020B0604020202020204" pitchFamily="34" charset="0"/>
                          <a:cs typeface="Arial" panose="020B0604020202020204" pitchFamily="34" charset="0"/>
                        </a:rPr>
                        <a:t> suspend and re-work licences</a:t>
                      </a:r>
                      <a:endParaRPr lang="en-ZA" sz="11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Up Arrow 9"/>
          <p:cNvSpPr/>
          <p:nvPr/>
        </p:nvSpPr>
        <p:spPr>
          <a:xfrm>
            <a:off x="7792791" y="3077100"/>
            <a:ext cx="444321" cy="7093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7456866" y="3942071"/>
            <a:ext cx="1116169" cy="307777"/>
          </a:xfrm>
          <a:prstGeom prst="rect">
            <a:avLst/>
          </a:prstGeom>
          <a:noFill/>
        </p:spPr>
        <p:txBody>
          <a:bodyPr wrap="square" rtlCol="0">
            <a:spAutoFit/>
          </a:bodyPr>
          <a:lstStyle/>
          <a:p>
            <a:pPr algn="ctr"/>
            <a:r>
              <a:rPr lang="en-ZA" sz="1400" b="1" dirty="0" smtClean="0"/>
              <a:t>Improving</a:t>
            </a:r>
            <a:endParaRPr lang="en-ZA" sz="1400" b="1" dirty="0"/>
          </a:p>
        </p:txBody>
      </p:sp>
      <p:sp>
        <p:nvSpPr>
          <p:cNvPr id="15" name="Up Arrow 14"/>
          <p:cNvSpPr/>
          <p:nvPr/>
        </p:nvSpPr>
        <p:spPr>
          <a:xfrm>
            <a:off x="7792791" y="1647331"/>
            <a:ext cx="444321" cy="7093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9485951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70068"/>
          </a:xfrm>
        </p:spPr>
        <p:txBody>
          <a:bodyPr/>
          <a:lstStyle/>
          <a:p>
            <a:r>
              <a:rPr lang="en-ZA" sz="4000" dirty="0" smtClean="0"/>
              <a:t>ECONOMIC DEVELOPMENT INTERVENTION</a:t>
            </a:r>
            <a:endParaRPr lang="en-ZA" sz="4000" dirty="0"/>
          </a:p>
        </p:txBody>
      </p:sp>
      <p:sp>
        <p:nvSpPr>
          <p:cNvPr id="3" name="Slide Number Placeholder 2"/>
          <p:cNvSpPr>
            <a:spLocks noGrp="1"/>
          </p:cNvSpPr>
          <p:nvPr>
            <p:ph type="sldNum" sz="quarter" idx="12"/>
          </p:nvPr>
        </p:nvSpPr>
        <p:spPr/>
        <p:txBody>
          <a:bodyPr/>
          <a:lstStyle/>
          <a:p>
            <a:pPr>
              <a:defRPr/>
            </a:pPr>
            <a:fld id="{94809726-6A3F-42D1-82A2-323CDBDB1D6C}" type="slidenum">
              <a:rPr lang="en-ZA" smtClean="0"/>
              <a:pPr>
                <a:defRPr/>
              </a:pPr>
              <a:t>28</a:t>
            </a:fld>
            <a:endParaRPr lang="en-ZA" dirty="0"/>
          </a:p>
        </p:txBody>
      </p:sp>
      <p:sp>
        <p:nvSpPr>
          <p:cNvPr id="4" name="TextBox 3"/>
          <p:cNvSpPr txBox="1"/>
          <p:nvPr/>
        </p:nvSpPr>
        <p:spPr>
          <a:xfrm>
            <a:off x="268940" y="1532586"/>
            <a:ext cx="8417859" cy="5139869"/>
          </a:xfrm>
          <a:prstGeom prst="rect">
            <a:avLst/>
          </a:prstGeom>
          <a:noFill/>
        </p:spPr>
        <p:txBody>
          <a:bodyPr wrap="square" rtlCol="0">
            <a:spAutoFit/>
          </a:bodyPr>
          <a:lstStyle/>
          <a:p>
            <a:r>
              <a:rPr lang="en-ZA" b="1" dirty="0" smtClean="0">
                <a:latin typeface="TimesNewRoman,Bold"/>
              </a:rPr>
              <a:t>RSR CAN PLAY A MORE EFFECTIVE ROLE IN INDUSTRIAL DEVELOPMENT BY CREATING CONDUSIVE ENVIRONMENT FOR PARTICIPATION IN THE ROLE SECTOR WITHOUT COMPROMISING SAFETY. TO ACHIEVE THIS, RSR WILL</a:t>
            </a:r>
          </a:p>
          <a:p>
            <a:endParaRPr lang="en-ZA" dirty="0" smtClean="0">
              <a:latin typeface="TimesNewRoman"/>
            </a:endParaRPr>
          </a:p>
          <a:p>
            <a:pPr marL="457200" indent="-457200" algn="just">
              <a:spcAft>
                <a:spcPts val="1200"/>
              </a:spcAft>
              <a:buFont typeface="+mj-lt"/>
              <a:buAutoNum type="arabicPeriod"/>
            </a:pPr>
            <a:r>
              <a:rPr lang="en-ZA" sz="2000" dirty="0"/>
              <a:t>Playing Leading Role in Technology Advancement in Rail Industry</a:t>
            </a:r>
          </a:p>
          <a:p>
            <a:pPr marL="457200" indent="-457200" algn="just">
              <a:spcAft>
                <a:spcPts val="1200"/>
              </a:spcAft>
              <a:buFont typeface="+mj-lt"/>
              <a:buAutoNum type="arabicPeriod"/>
            </a:pPr>
            <a:r>
              <a:rPr lang="en-ZA" sz="2000" dirty="0"/>
              <a:t>Support Localisation Program </a:t>
            </a:r>
            <a:r>
              <a:rPr lang="en-ZA" sz="2000" dirty="0" smtClean="0"/>
              <a:t>from </a:t>
            </a:r>
            <a:r>
              <a:rPr lang="en-ZA" sz="2000" dirty="0"/>
              <a:t>Concept </a:t>
            </a:r>
            <a:r>
              <a:rPr lang="en-ZA" sz="2000" dirty="0" smtClean="0"/>
              <a:t>Phase</a:t>
            </a:r>
            <a:endParaRPr lang="en-ZA" sz="2000" dirty="0"/>
          </a:p>
          <a:p>
            <a:pPr marL="457200" indent="-457200" algn="just">
              <a:spcAft>
                <a:spcPts val="1200"/>
              </a:spcAft>
              <a:buFont typeface="+mj-lt"/>
              <a:buAutoNum type="arabicPeriod"/>
            </a:pPr>
            <a:r>
              <a:rPr lang="en-ZA" sz="2000" dirty="0" smtClean="0"/>
              <a:t>Comparative </a:t>
            </a:r>
            <a:r>
              <a:rPr lang="en-ZA" sz="2000" dirty="0"/>
              <a:t>Expenditure in Rail Industry between Local Manufactured Components and Imported </a:t>
            </a:r>
            <a:r>
              <a:rPr lang="en-ZA" sz="2000" dirty="0" smtClean="0"/>
              <a:t>Components</a:t>
            </a:r>
          </a:p>
          <a:p>
            <a:pPr marL="457200" indent="-457200" algn="just">
              <a:spcAft>
                <a:spcPts val="1200"/>
              </a:spcAft>
              <a:buFont typeface="+mj-lt"/>
              <a:buAutoNum type="arabicPeriod"/>
            </a:pPr>
            <a:r>
              <a:rPr lang="en-ZA" sz="2000" dirty="0" smtClean="0"/>
              <a:t>Raising </a:t>
            </a:r>
            <a:r>
              <a:rPr lang="en-ZA" sz="2000" dirty="0"/>
              <a:t>Funds to enable Local Industrialist in Rail </a:t>
            </a:r>
            <a:r>
              <a:rPr lang="en-ZA" sz="2000" dirty="0" smtClean="0"/>
              <a:t>Supply</a:t>
            </a:r>
          </a:p>
          <a:p>
            <a:pPr marL="457200" indent="-457200" algn="just">
              <a:spcAft>
                <a:spcPts val="1200"/>
              </a:spcAft>
              <a:buFont typeface="+mj-lt"/>
              <a:buAutoNum type="arabicPeriod"/>
            </a:pPr>
            <a:r>
              <a:rPr lang="en-ZA" sz="2000" dirty="0" smtClean="0"/>
              <a:t>Partnering </a:t>
            </a:r>
            <a:r>
              <a:rPr lang="en-ZA" sz="2000" dirty="0"/>
              <a:t>with other Government and Higher Education </a:t>
            </a:r>
            <a:r>
              <a:rPr lang="en-ZA" sz="2000" dirty="0" smtClean="0"/>
              <a:t>Institutions</a:t>
            </a:r>
          </a:p>
          <a:p>
            <a:pPr marL="457200" indent="-457200" algn="just">
              <a:spcAft>
                <a:spcPts val="1200"/>
              </a:spcAft>
              <a:buFont typeface="+mj-lt"/>
              <a:buAutoNum type="arabicPeriod"/>
            </a:pPr>
            <a:r>
              <a:rPr lang="en-ZA" sz="2000" dirty="0" smtClean="0"/>
              <a:t>Providing </a:t>
            </a:r>
            <a:r>
              <a:rPr lang="en-ZA" sz="2000" dirty="0"/>
              <a:t>National Vision of the Rail Industry for SA and the SADC Region </a:t>
            </a:r>
          </a:p>
          <a:p>
            <a:pPr algn="just"/>
            <a:endParaRPr lang="en-ZA" dirty="0"/>
          </a:p>
        </p:txBody>
      </p:sp>
    </p:spTree>
    <p:extLst>
      <p:ext uri="{BB962C8B-B14F-4D97-AF65-F5344CB8AC3E}">
        <p14:creationId xmlns:p14="http://schemas.microsoft.com/office/powerpoint/2010/main" xmlns="" val="128524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5257800"/>
          </a:xfrm>
        </p:spPr>
        <p:txBody>
          <a:bodyPr/>
          <a:lstStyle/>
          <a:p>
            <a:pPr marL="0" indent="0">
              <a:buNone/>
            </a:pPr>
            <a:endParaRPr lang="en-US" sz="4800" b="1" cap="all" dirty="0" smtClean="0"/>
          </a:p>
          <a:p>
            <a:pPr marL="0" indent="0" algn="ctr">
              <a:buNone/>
            </a:pPr>
            <a:r>
              <a:rPr lang="en-US" sz="4800" b="1" cap="all" dirty="0" smtClean="0"/>
              <a:t>THANK YOU</a:t>
            </a:r>
            <a:endParaRPr lang="en-ZA" sz="1800" dirty="0"/>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29</a:t>
            </a:fld>
            <a:endParaRPr lang="en-ZA" dirty="0"/>
          </a:p>
        </p:txBody>
      </p:sp>
      <p:pic>
        <p:nvPicPr>
          <p:cNvPr id="5" name="Picture 4"/>
          <p:cNvPicPr>
            <a:picLocks noChangeAspect="1"/>
          </p:cNvPicPr>
          <p:nvPr/>
        </p:nvPicPr>
        <p:blipFill>
          <a:blip r:embed="rId2" cstate="print"/>
          <a:stretch>
            <a:fillRect/>
          </a:stretch>
        </p:blipFill>
        <p:spPr>
          <a:xfrm>
            <a:off x="0" y="0"/>
            <a:ext cx="9144091" cy="6858000"/>
          </a:xfrm>
          <a:prstGeom prst="rect">
            <a:avLst/>
          </a:prstGeom>
        </p:spPr>
      </p:pic>
      <p:sp>
        <p:nvSpPr>
          <p:cNvPr id="6" name="Rectangle 5"/>
          <p:cNvSpPr/>
          <p:nvPr/>
        </p:nvSpPr>
        <p:spPr>
          <a:xfrm>
            <a:off x="479376" y="2278148"/>
            <a:ext cx="6096000" cy="923330"/>
          </a:xfrm>
          <a:prstGeom prst="rect">
            <a:avLst/>
          </a:prstGeom>
        </p:spPr>
        <p:txBody>
          <a:bodyPr>
            <a:spAutoFit/>
          </a:bodyPr>
          <a:lstStyle/>
          <a:p>
            <a:r>
              <a:rPr lang="en-GB" altLang="en-US" sz="3600" dirty="0"/>
              <a:t>THANK </a:t>
            </a:r>
            <a:r>
              <a:rPr lang="en-GB" altLang="en-US" sz="3600" dirty="0" smtClean="0"/>
              <a:t>YOU</a:t>
            </a:r>
            <a:r>
              <a:rPr lang="en-US" altLang="en-US" b="1" dirty="0" smtClean="0">
                <a:cs typeface="Tahoma" pitchFamily="34" charset="0"/>
              </a:rPr>
              <a:t>                </a:t>
            </a:r>
            <a:r>
              <a:rPr lang="en-US" altLang="en-US" b="1" dirty="0">
                <a:cs typeface="Tahoma" pitchFamily="34" charset="0"/>
              </a:rPr>
              <a:t/>
            </a:r>
            <a:br>
              <a:rPr lang="en-US" altLang="en-US" b="1" dirty="0">
                <a:cs typeface="Tahoma" pitchFamily="34" charset="0"/>
              </a:rPr>
            </a:br>
            <a:r>
              <a:rPr lang="en-US" altLang="en-US" b="1" dirty="0">
                <a:cs typeface="Tahoma" pitchFamily="34" charset="0"/>
              </a:rPr>
              <a:t> </a:t>
            </a:r>
            <a:endParaRPr lang="en-GB" dirty="0"/>
          </a:p>
        </p:txBody>
      </p:sp>
      <p:pic>
        <p:nvPicPr>
          <p:cNvPr id="7" name="Picture 6"/>
          <p:cNvPicPr>
            <a:picLocks noChangeAspect="1"/>
          </p:cNvPicPr>
          <p:nvPr/>
        </p:nvPicPr>
        <p:blipFill rotWithShape="1">
          <a:blip r:embed="rId3" cstate="print"/>
          <a:srcRect b="6326"/>
          <a:stretch/>
        </p:blipFill>
        <p:spPr>
          <a:xfrm>
            <a:off x="3969812" y="4733671"/>
            <a:ext cx="4914801" cy="1844824"/>
          </a:xfrm>
          <a:prstGeom prst="rect">
            <a:avLst/>
          </a:prstGeom>
        </p:spPr>
      </p:pic>
      <p:sp>
        <p:nvSpPr>
          <p:cNvPr id="8" name="Rectangle 7"/>
          <p:cNvSpPr/>
          <p:nvPr/>
        </p:nvSpPr>
        <p:spPr>
          <a:xfrm>
            <a:off x="479376" y="2278148"/>
            <a:ext cx="6096000" cy="646331"/>
          </a:xfrm>
          <a:prstGeom prst="rect">
            <a:avLst/>
          </a:prstGeom>
        </p:spPr>
        <p:txBody>
          <a:bodyPr>
            <a:spAutoFit/>
          </a:bodyPr>
          <a:lstStyle/>
          <a:p>
            <a:r>
              <a:rPr lang="en-GB" altLang="en-US" sz="3600" dirty="0"/>
              <a:t>THANK </a:t>
            </a:r>
            <a:r>
              <a:rPr lang="en-GB" altLang="en-US" sz="3600" dirty="0" smtClean="0"/>
              <a:t>YOU</a:t>
            </a:r>
          </a:p>
        </p:txBody>
      </p:sp>
    </p:spTree>
    <p:extLst>
      <p:ext uri="{BB962C8B-B14F-4D97-AF65-F5344CB8AC3E}">
        <p14:creationId xmlns:p14="http://schemas.microsoft.com/office/powerpoint/2010/main" xmlns="" val="368883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Arial" panose="020B0604020202020204" pitchFamily="34" charset="0"/>
                <a:cs typeface="Arial" panose="020B0604020202020204" pitchFamily="34" charset="0"/>
              </a:rPr>
              <a:t>AUDITOR GENERAL OPINION</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3</a:t>
            </a:fld>
            <a:endParaRPr lang="en-ZA" dirty="0"/>
          </a:p>
        </p:txBody>
      </p:sp>
      <p:sp>
        <p:nvSpPr>
          <p:cNvPr id="7" name="TextBox 6"/>
          <p:cNvSpPr txBox="1"/>
          <p:nvPr/>
        </p:nvSpPr>
        <p:spPr>
          <a:xfrm>
            <a:off x="441556" y="1976896"/>
            <a:ext cx="8260887" cy="1446550"/>
          </a:xfrm>
          <a:prstGeom prst="rect">
            <a:avLst/>
          </a:prstGeom>
          <a:noFill/>
        </p:spPr>
        <p:txBody>
          <a:bodyPr wrap="square" rtlCol="0">
            <a:spAutoFit/>
          </a:bodyPr>
          <a:lstStyle/>
          <a:p>
            <a:pPr algn="ctr"/>
            <a:r>
              <a:rPr lang="en-ZA" sz="3200" b="1" dirty="0" smtClean="0"/>
              <a:t>UNQUALIFIED with</a:t>
            </a:r>
          </a:p>
          <a:p>
            <a:pPr algn="ctr"/>
            <a:r>
              <a:rPr lang="en-US" sz="2400" b="1" dirty="0" smtClean="0"/>
              <a:t>Non Compliance: Expenditure Management</a:t>
            </a:r>
            <a:endParaRPr lang="en-ZA" sz="2400" b="1" dirty="0" smtClean="0"/>
          </a:p>
          <a:p>
            <a:endParaRPr lang="en-ZA" sz="3200" b="1"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1207" y="3251901"/>
            <a:ext cx="6081584" cy="1265962"/>
          </a:xfrm>
          <a:prstGeom prst="rect">
            <a:avLst/>
          </a:prstGeom>
        </p:spPr>
      </p:pic>
    </p:spTree>
    <p:extLst>
      <p:ext uri="{BB962C8B-B14F-4D97-AF65-F5344CB8AC3E}">
        <p14:creationId xmlns:p14="http://schemas.microsoft.com/office/powerpoint/2010/main" xmlns="" val="1547220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AUDIT OUTCOMES -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YEAR PERSPECTIVE</a:t>
            </a:r>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5183" t="35426" r="32082" b="-12"/>
          <a:stretch/>
        </p:blipFill>
        <p:spPr>
          <a:xfrm>
            <a:off x="5029199" y="1828800"/>
            <a:ext cx="3891777" cy="3925229"/>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4</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2601337430"/>
              </p:ext>
            </p:extLst>
          </p:nvPr>
        </p:nvGraphicFramePr>
        <p:xfrm>
          <a:off x="573202" y="1918954"/>
          <a:ext cx="4243497" cy="3644718"/>
        </p:xfrm>
        <a:graphic>
          <a:graphicData uri="http://schemas.openxmlformats.org/drawingml/2006/table">
            <a:tbl>
              <a:tblPr firstRow="1" bandRow="1">
                <a:tableStyleId>{5C22544A-7EE6-4342-B048-85BDC9FD1C3A}</a:tableStyleId>
              </a:tblPr>
              <a:tblGrid>
                <a:gridCol w="1624737"/>
                <a:gridCol w="2618760"/>
              </a:tblGrid>
              <a:tr h="5935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tx1"/>
                          </a:solidFill>
                          <a:latin typeface="Arial" panose="020B0604020202020204" pitchFamily="34" charset="0"/>
                          <a:cs typeface="Arial" panose="020B0604020202020204" pitchFamily="34" charset="0"/>
                        </a:rPr>
                        <a:t>FINANCIAL 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l"/>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21923">
                <a:tc>
                  <a:txBody>
                    <a:bodyPr/>
                    <a:lstStyle/>
                    <a:p>
                      <a:pPr algn="ctr"/>
                      <a:r>
                        <a:rPr lang="en-ZA" sz="1800" b="1" dirty="0" smtClean="0">
                          <a:solidFill>
                            <a:schemeClr val="tx1"/>
                          </a:solidFill>
                          <a:latin typeface="Arial" panose="020B0604020202020204" pitchFamily="34" charset="0"/>
                          <a:cs typeface="Arial" panose="020B0604020202020204" pitchFamily="34" charset="0"/>
                        </a:rPr>
                        <a:t>FINANCIAL</a:t>
                      </a:r>
                      <a:r>
                        <a:rPr lang="en-ZA" sz="1800" b="1" baseline="0" dirty="0" smtClean="0">
                          <a:solidFill>
                            <a:schemeClr val="tx1"/>
                          </a:solidFill>
                          <a:latin typeface="Arial" panose="020B0604020202020204" pitchFamily="34" charset="0"/>
                          <a:cs typeface="Arial" panose="020B0604020202020204" pitchFamily="34" charset="0"/>
                        </a:rPr>
                        <a:t> YEAR</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OUTCOME</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34130">
                <a:tc>
                  <a:txBody>
                    <a:bodyPr/>
                    <a:lstStyle/>
                    <a:p>
                      <a:pPr algn="just"/>
                      <a:r>
                        <a:rPr lang="en-ZA" sz="1800" dirty="0" smtClean="0">
                          <a:solidFill>
                            <a:schemeClr val="tx1"/>
                          </a:solidFill>
                          <a:latin typeface="Arial" panose="020B0604020202020204" pitchFamily="34" charset="0"/>
                          <a:cs typeface="Arial" panose="020B0604020202020204" pitchFamily="34" charset="0"/>
                        </a:rPr>
                        <a:t>2013/14</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dirty="0" smtClean="0">
                          <a:solidFill>
                            <a:schemeClr val="tx1"/>
                          </a:solidFill>
                          <a:latin typeface="Arial" panose="020B0604020202020204" pitchFamily="34" charset="0"/>
                          <a:cs typeface="Arial" panose="020B0604020202020204" pitchFamily="34" charset="0"/>
                        </a:rPr>
                        <a:t>Unqualified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130">
                <a:tc>
                  <a:txBody>
                    <a:bodyPr/>
                    <a:lstStyle/>
                    <a:p>
                      <a:pPr algn="just"/>
                      <a:r>
                        <a:rPr lang="en-ZA" sz="1800" dirty="0" smtClean="0">
                          <a:solidFill>
                            <a:schemeClr val="tx1"/>
                          </a:solidFill>
                          <a:latin typeface="Arial" panose="020B0604020202020204" pitchFamily="34" charset="0"/>
                          <a:cs typeface="Arial" panose="020B0604020202020204" pitchFamily="34" charset="0"/>
                        </a:rPr>
                        <a:t>2014/15</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dirty="0" smtClean="0">
                          <a:solidFill>
                            <a:schemeClr val="tx1"/>
                          </a:solidFill>
                          <a:latin typeface="Arial" panose="020B0604020202020204" pitchFamily="34" charset="0"/>
                          <a:cs typeface="Arial" panose="020B0604020202020204" pitchFamily="34" charset="0"/>
                        </a:rPr>
                        <a:t>Unqualified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813">
                <a:tc>
                  <a:txBody>
                    <a:bodyPr/>
                    <a:lstStyle/>
                    <a:p>
                      <a:pPr algn="just"/>
                      <a:r>
                        <a:rPr lang="en-ZA" sz="1800" dirty="0" smtClean="0">
                          <a:solidFill>
                            <a:schemeClr val="tx1"/>
                          </a:solidFill>
                          <a:latin typeface="Arial" panose="020B0604020202020204" pitchFamily="34" charset="0"/>
                          <a:cs typeface="Arial" panose="020B0604020202020204" pitchFamily="34" charset="0"/>
                        </a:rPr>
                        <a:t>2015/16</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just"/>
                      <a:r>
                        <a:rPr lang="en-US" sz="1800" kern="1200" dirty="0" smtClean="0">
                          <a:solidFill>
                            <a:schemeClr val="tx1"/>
                          </a:solidFill>
                          <a:effectLst/>
                          <a:latin typeface="Arial" panose="020B0604020202020204" pitchFamily="34" charset="0"/>
                          <a:ea typeface="+mn-ea"/>
                          <a:cs typeface="Arial" panose="020B0604020202020204" pitchFamily="34" charset="0"/>
                        </a:rPr>
                        <a:t>Unqualified</a:t>
                      </a:r>
                      <a:endParaRPr lang="en-ZA" sz="1800" kern="1200" dirty="0" smtClean="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130">
                <a:tc>
                  <a:txBody>
                    <a:bodyPr/>
                    <a:lstStyle/>
                    <a:p>
                      <a:pPr algn="l"/>
                      <a:r>
                        <a:rPr lang="en-ZA" sz="1800" dirty="0" smtClean="0">
                          <a:solidFill>
                            <a:schemeClr val="tx1"/>
                          </a:solidFill>
                          <a:latin typeface="Arial" panose="020B0604020202020204" pitchFamily="34" charset="0"/>
                          <a:cs typeface="Arial" panose="020B0604020202020204" pitchFamily="34" charset="0"/>
                        </a:rPr>
                        <a:t>2016/17</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800" dirty="0" smtClean="0">
                          <a:solidFill>
                            <a:schemeClr val="tx1"/>
                          </a:solidFill>
                          <a:latin typeface="Arial" panose="020B0604020202020204" pitchFamily="34" charset="0"/>
                          <a:cs typeface="Arial" panose="020B0604020202020204" pitchFamily="34" charset="0"/>
                        </a:rPr>
                        <a:t>Unqualified</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76910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latin typeface="Arial" panose="020B0604020202020204" pitchFamily="34" charset="0"/>
                <a:cs typeface="Arial" panose="020B0604020202020204" pitchFamily="34" charset="0"/>
              </a:rPr>
              <a:t>AUDIT OUTCOMES - 4 YEAR PERSPECTIVE</a:t>
            </a:r>
            <a:endParaRPr lang="en-US" sz="4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xmlns="" val="0"/>
              </a:ext>
            </a:extLst>
          </a:blip>
          <a:srcRect l="20069" t="-1153" r="67688" b="1153"/>
          <a:stretch/>
        </p:blipFill>
        <p:spPr>
          <a:xfrm rot="16200000">
            <a:off x="3752386" y="420839"/>
            <a:ext cx="1639228" cy="8937940"/>
          </a:xfrm>
        </p:spPr>
      </p:pic>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5</a:t>
            </a:fld>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xmlns="" val="1371232185"/>
              </p:ext>
            </p:extLst>
          </p:nvPr>
        </p:nvGraphicFramePr>
        <p:xfrm>
          <a:off x="375533" y="2005015"/>
          <a:ext cx="8562405" cy="1851975"/>
        </p:xfrm>
        <a:graphic>
          <a:graphicData uri="http://schemas.openxmlformats.org/drawingml/2006/table">
            <a:tbl>
              <a:tblPr firstRow="1" bandRow="1">
                <a:tableStyleId>{5C22544A-7EE6-4342-B048-85BDC9FD1C3A}</a:tableStyleId>
              </a:tblPr>
              <a:tblGrid>
                <a:gridCol w="3951768"/>
                <a:gridCol w="1120462"/>
                <a:gridCol w="1197736"/>
                <a:gridCol w="1133340"/>
                <a:gridCol w="1159099"/>
              </a:tblGrid>
              <a:tr h="500985">
                <a:tc rowSpan="2">
                  <a:txBody>
                    <a:bodyPr/>
                    <a:lstStyle/>
                    <a:p>
                      <a:pPr algn="l"/>
                      <a:r>
                        <a:rPr lang="en-ZA" sz="1800" b="1" dirty="0" smtClean="0">
                          <a:solidFill>
                            <a:schemeClr val="tx1"/>
                          </a:solidFill>
                          <a:latin typeface="Arial" panose="020B0604020202020204" pitchFamily="34" charset="0"/>
                          <a:cs typeface="Arial" panose="020B0604020202020204" pitchFamily="34" charset="0"/>
                        </a:rPr>
                        <a:t>AREAS</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4">
                  <a:txBody>
                    <a:bodyPr/>
                    <a:lstStyle/>
                    <a:p>
                      <a:pPr algn="ctr"/>
                      <a:r>
                        <a:rPr lang="en-ZA" sz="1800" b="1" dirty="0" smtClean="0">
                          <a:solidFill>
                            <a:schemeClr val="tx1"/>
                          </a:solidFill>
                          <a:latin typeface="Arial" panose="020B0604020202020204" pitchFamily="34" charset="0"/>
                          <a:cs typeface="Arial" panose="020B0604020202020204" pitchFamily="34" charset="0"/>
                        </a:rPr>
                        <a:t>FINANCIAL YEAR</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00985">
                <a:tc vMerge="1">
                  <a:txBody>
                    <a:bodyPr/>
                    <a:lstStyle/>
                    <a:p>
                      <a:pPr algn="l"/>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2013/14</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2014/15</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2015/16</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ZA" sz="1800" b="1" dirty="0" smtClean="0">
                          <a:solidFill>
                            <a:schemeClr val="tx1"/>
                          </a:solidFill>
                          <a:latin typeface="Arial" panose="020B0604020202020204" pitchFamily="34" charset="0"/>
                          <a:cs typeface="Arial" panose="020B0604020202020204" pitchFamily="34" charset="0"/>
                        </a:rPr>
                        <a:t>2016/17</a:t>
                      </a:r>
                      <a:endParaRPr lang="en-ZA" sz="18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2124">
                <a:tc>
                  <a:txBody>
                    <a:bodyPr/>
                    <a:lstStyle/>
                    <a:p>
                      <a:pPr algn="l"/>
                      <a:r>
                        <a:rPr lang="en-ZA" sz="1800" dirty="0" smtClean="0">
                          <a:solidFill>
                            <a:schemeClr val="tx1"/>
                          </a:solidFill>
                          <a:latin typeface="Arial" panose="020B0604020202020204" pitchFamily="34" charset="0"/>
                          <a:cs typeface="Arial" panose="020B0604020202020204" pitchFamily="34" charset="0"/>
                        </a:rPr>
                        <a:t>Number</a:t>
                      </a:r>
                      <a:r>
                        <a:rPr lang="en-ZA" sz="1800" baseline="0" dirty="0" smtClean="0">
                          <a:solidFill>
                            <a:schemeClr val="tx1"/>
                          </a:solidFill>
                          <a:latin typeface="Arial" panose="020B0604020202020204" pitchFamily="34" charset="0"/>
                          <a:cs typeface="Arial" panose="020B0604020202020204" pitchFamily="34" charset="0"/>
                        </a:rPr>
                        <a:t> of Findings</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10</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8</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20</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11</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7881">
                <a:tc>
                  <a:txBody>
                    <a:bodyPr/>
                    <a:lstStyle/>
                    <a:p>
                      <a:pPr algn="l"/>
                      <a:r>
                        <a:rPr lang="en-ZA" sz="1800" dirty="0" smtClean="0">
                          <a:solidFill>
                            <a:schemeClr val="tx1"/>
                          </a:solidFill>
                          <a:latin typeface="Arial" panose="020B0604020202020204" pitchFamily="34" charset="0"/>
                          <a:cs typeface="Arial" panose="020B0604020202020204" pitchFamily="34" charset="0"/>
                        </a:rPr>
                        <a:t>Number of recurring findings</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0</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0</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0</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ZA" sz="1800" dirty="0" smtClean="0">
                          <a:solidFill>
                            <a:schemeClr val="tx1"/>
                          </a:solidFill>
                          <a:latin typeface="Arial" panose="020B0604020202020204" pitchFamily="34" charset="0"/>
                          <a:cs typeface="Arial" panose="020B0604020202020204" pitchFamily="34" charset="0"/>
                        </a:rPr>
                        <a:t>1</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3956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533" y="254001"/>
            <a:ext cx="8229600" cy="1143000"/>
          </a:xfrm>
        </p:spPr>
        <p:txBody>
          <a:bodyPr/>
          <a:lstStyle/>
          <a:p>
            <a:r>
              <a:rPr lang="en-US" sz="4000" dirty="0" smtClean="0">
                <a:latin typeface="Arial" panose="020B0604020202020204" pitchFamily="34" charset="0"/>
                <a:cs typeface="Arial" panose="020B0604020202020204" pitchFamily="34" charset="0"/>
              </a:rPr>
              <a:t>2016/17 FINDINGS</a:t>
            </a:r>
            <a:endParaRPr lang="en-US" sz="4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6</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450415306"/>
              </p:ext>
            </p:extLst>
          </p:nvPr>
        </p:nvGraphicFramePr>
        <p:xfrm>
          <a:off x="502275" y="1397001"/>
          <a:ext cx="8102857" cy="2070772"/>
        </p:xfrm>
        <a:graphic>
          <a:graphicData uri="http://schemas.openxmlformats.org/drawingml/2006/table">
            <a:tbl>
              <a:tblPr firstRow="1" bandRow="1">
                <a:tableStyleId>{5C22544A-7EE6-4342-B048-85BDC9FD1C3A}</a:tableStyleId>
              </a:tblPr>
              <a:tblGrid>
                <a:gridCol w="3464418"/>
                <a:gridCol w="4638439"/>
              </a:tblGrid>
              <a:tr h="386360">
                <a:tc>
                  <a:txBody>
                    <a:bodyPr/>
                    <a:lstStyle/>
                    <a:p>
                      <a:pPr marL="0" indent="0" algn="l" defTabSz="914400" rtl="0" eaLnBrk="1" latinLnBrk="0" hangingPunct="1">
                        <a:buNone/>
                      </a:pPr>
                      <a:r>
                        <a:rPr lang="en-ZA" sz="1800" kern="1200" dirty="0" smtClean="0">
                          <a:solidFill>
                            <a:schemeClr val="tx1"/>
                          </a:solidFill>
                          <a:latin typeface="Arial" panose="020B0604020202020204" pitchFamily="34" charset="0"/>
                          <a:ea typeface="+mn-ea"/>
                          <a:cs typeface="Arial" panose="020B0604020202020204" pitchFamily="34" charset="0"/>
                        </a:rPr>
                        <a:t>AREA</a:t>
                      </a:r>
                      <a:endParaRPr lang="en-ZA" sz="18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dirty="0" smtClean="0">
                          <a:solidFill>
                            <a:schemeClr val="tx1"/>
                          </a:solidFill>
                          <a:latin typeface="Arial" panose="020B0604020202020204" pitchFamily="34" charset="0"/>
                          <a:cs typeface="Arial" panose="020B0604020202020204" pitchFamily="34" charset="0"/>
                        </a:rPr>
                        <a:t>NO.</a:t>
                      </a:r>
                      <a:r>
                        <a:rPr lang="en-US" sz="1800" baseline="0" dirty="0" smtClean="0">
                          <a:solidFill>
                            <a:schemeClr val="tx1"/>
                          </a:solidFill>
                          <a:latin typeface="Arial" panose="020B0604020202020204" pitchFamily="34" charset="0"/>
                          <a:cs typeface="Arial" panose="020B0604020202020204" pitchFamily="34" charset="0"/>
                        </a:rPr>
                        <a:t> OF FINDINGS</a:t>
                      </a:r>
                      <a:endParaRPr lang="en-ZA"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10525">
                <a:tc>
                  <a:txBody>
                    <a:bodyPr/>
                    <a:lstStyle/>
                    <a:p>
                      <a:pPr marL="0" indent="0" algn="l" defTabSz="914400" rtl="0" eaLnBrk="1" latinLnBrk="0" hangingPunct="1">
                        <a:buNone/>
                      </a:pPr>
                      <a:r>
                        <a:rPr lang="en-ZA" sz="1400" kern="1200" dirty="0" smtClean="0">
                          <a:solidFill>
                            <a:schemeClr val="tx1"/>
                          </a:solidFill>
                          <a:latin typeface="Arial" panose="020B0604020202020204" pitchFamily="34" charset="0"/>
                          <a:ea typeface="+mn-ea"/>
                          <a:cs typeface="Arial" panose="020B0604020202020204" pitchFamily="34" charset="0"/>
                        </a:rPr>
                        <a:t>Procurement and Contract Management</a:t>
                      </a:r>
                      <a:endParaRPr lang="en-ZA"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Four (4)</a:t>
                      </a:r>
                      <a:r>
                        <a:rPr lang="en-US" sz="1400" baseline="0" dirty="0" smtClean="0">
                          <a:solidFill>
                            <a:schemeClr val="tx1"/>
                          </a:solidFill>
                          <a:latin typeface="Arial" panose="020B0604020202020204" pitchFamily="34" charset="0"/>
                          <a:cs typeface="Arial" panose="020B0604020202020204" pitchFamily="34" charset="0"/>
                        </a:rPr>
                        <a:t> new findings</a:t>
                      </a:r>
                      <a:endParaRPr lang="en-ZA"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617">
                <a:tc>
                  <a:txBody>
                    <a:bodyPr/>
                    <a:lstStyle/>
                    <a:p>
                      <a:pPr marL="0" indent="0" algn="l" defTabSz="914400" rtl="0" eaLnBrk="1" latinLnBrk="0" hangingPunct="1">
                        <a:buNone/>
                      </a:pPr>
                      <a:r>
                        <a:rPr lang="en-ZA" sz="1400" kern="1200" dirty="0" smtClean="0">
                          <a:solidFill>
                            <a:schemeClr val="tx1"/>
                          </a:solidFill>
                          <a:latin typeface="Arial" panose="020B0604020202020204" pitchFamily="34" charset="0"/>
                          <a:ea typeface="+mn-ea"/>
                          <a:cs typeface="Arial" panose="020B0604020202020204" pitchFamily="34" charset="0"/>
                        </a:rPr>
                        <a:t>Audit of predetermined objectives</a:t>
                      </a:r>
                      <a:endParaRPr lang="en-ZA"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Two (2) new findings</a:t>
                      </a:r>
                      <a:endParaRPr lang="en-ZA"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2269">
                <a:tc>
                  <a:txBody>
                    <a:bodyPr/>
                    <a:lstStyle/>
                    <a:p>
                      <a:pPr marL="0" indent="0" algn="l" defTabSz="914400" rtl="0" eaLnBrk="1" latinLnBrk="0" hangingPunct="1">
                        <a:buNone/>
                      </a:pPr>
                      <a:r>
                        <a:rPr lang="en-ZA" sz="1400" kern="1200" dirty="0" smtClean="0">
                          <a:solidFill>
                            <a:schemeClr val="tx1"/>
                          </a:solidFill>
                          <a:latin typeface="Arial" panose="020B0604020202020204" pitchFamily="34" charset="0"/>
                          <a:ea typeface="+mn-ea"/>
                          <a:cs typeface="Arial" panose="020B0604020202020204" pitchFamily="34" charset="0"/>
                        </a:rPr>
                        <a:t>Expenditure</a:t>
                      </a:r>
                      <a:endParaRPr lang="en-ZA"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On</a:t>
                      </a:r>
                      <a:r>
                        <a:rPr lang="en-US" sz="1400" baseline="0" dirty="0" smtClean="0">
                          <a:solidFill>
                            <a:schemeClr val="tx1"/>
                          </a:solidFill>
                          <a:latin typeface="Arial" panose="020B0604020202020204" pitchFamily="34" charset="0"/>
                          <a:cs typeface="Arial" panose="020B0604020202020204" pitchFamily="34" charset="0"/>
                        </a:rPr>
                        <a:t>e (1) new finding</a:t>
                      </a:r>
                      <a:endParaRPr lang="en-ZA"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738">
                <a:tc rowSpan="2">
                  <a:txBody>
                    <a:bodyPr/>
                    <a:lstStyle/>
                    <a:p>
                      <a:pPr marL="0" indent="0" algn="l" defTabSz="914400" rtl="0" eaLnBrk="1" latinLnBrk="0" hangingPunct="1">
                        <a:buNone/>
                      </a:pPr>
                      <a:r>
                        <a:rPr lang="en-ZA" sz="1400" kern="1200" dirty="0" smtClean="0">
                          <a:solidFill>
                            <a:schemeClr val="tx1"/>
                          </a:solidFill>
                          <a:latin typeface="Arial" panose="020B0604020202020204" pitchFamily="34" charset="0"/>
                          <a:ea typeface="+mn-ea"/>
                          <a:cs typeface="Arial" panose="020B0604020202020204" pitchFamily="34" charset="0"/>
                        </a:rPr>
                        <a:t>Property, Plant and Equipment</a:t>
                      </a:r>
                      <a:endParaRPr lang="en-ZA" sz="14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Three (3) new findings</a:t>
                      </a:r>
                      <a:endParaRPr lang="en-ZA"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2018">
                <a:tc vMerge="1">
                  <a:txBody>
                    <a:bodyPr/>
                    <a:lstStyle/>
                    <a:p>
                      <a:endParaRPr lang="en-ZA" sz="14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One</a:t>
                      </a:r>
                      <a:r>
                        <a:rPr lang="en-US" sz="1400" baseline="0" dirty="0" smtClean="0">
                          <a:solidFill>
                            <a:schemeClr val="tx1"/>
                          </a:solidFill>
                          <a:latin typeface="Arial" panose="020B0604020202020204" pitchFamily="34" charset="0"/>
                          <a:cs typeface="Arial" panose="020B0604020202020204" pitchFamily="34" charset="0"/>
                        </a:rPr>
                        <a:t> (1) repeat finding</a:t>
                      </a:r>
                      <a:endParaRPr lang="en-ZA" sz="1400"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TextBox 12"/>
          <p:cNvSpPr txBox="1"/>
          <p:nvPr/>
        </p:nvSpPr>
        <p:spPr>
          <a:xfrm>
            <a:off x="594474" y="3788683"/>
            <a:ext cx="7791718" cy="2462213"/>
          </a:xfrm>
          <a:prstGeom prst="rect">
            <a:avLst/>
          </a:prstGeom>
          <a:noFill/>
        </p:spPr>
        <p:txBody>
          <a:bodyPr wrap="square" rtlCol="0">
            <a:spAutoFit/>
          </a:bodyPr>
          <a:lstStyle/>
          <a:p>
            <a:r>
              <a:rPr lang="en-US" sz="1400" dirty="0" smtClean="0"/>
              <a:t>The RSR was able to reduce the number of findings, year on year, from twenty to eleven due to various corrective action plans implemented during as explained below</a:t>
            </a:r>
          </a:p>
          <a:p>
            <a:endParaRPr lang="en-US" sz="1400" dirty="0"/>
          </a:p>
          <a:p>
            <a:r>
              <a:rPr lang="en-US" sz="1400" dirty="0" smtClean="0"/>
              <a:t>The RSR has seen a significant reduction of findings in procurement and contract management compared to the previous financial year, reducing from eight to four after implementing various corrective action plans, such as implementing compliance check lists and quarterly internal audit reviews</a:t>
            </a:r>
          </a:p>
          <a:p>
            <a:endParaRPr lang="en-US" sz="1400" dirty="0"/>
          </a:p>
          <a:p>
            <a:r>
              <a:rPr lang="en-US" sz="1400" dirty="0" smtClean="0"/>
              <a:t>No corrections or audit adjustments were required on the financial statements after investing in financial statement software as well as implementing additional levels of financial statement reviews </a:t>
            </a:r>
            <a:endParaRPr lang="en-ZA" sz="1400" dirty="0"/>
          </a:p>
        </p:txBody>
      </p:sp>
    </p:spTree>
    <p:extLst>
      <p:ext uri="{BB962C8B-B14F-4D97-AF65-F5344CB8AC3E}">
        <p14:creationId xmlns:p14="http://schemas.microsoft.com/office/powerpoint/2010/main" xmlns="" val="759111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9203" y="325438"/>
            <a:ext cx="8229600" cy="1143000"/>
          </a:xfrm>
        </p:spPr>
        <p:txBody>
          <a:bodyPr/>
          <a:lstStyle/>
          <a:p>
            <a:r>
              <a:rPr lang="en-GB" sz="4000" dirty="0" smtClean="0">
                <a:solidFill>
                  <a:schemeClr val="accent1">
                    <a:lumMod val="75000"/>
                  </a:schemeClr>
                </a:solidFill>
                <a:latin typeface="Arial" panose="020B0604020202020204" pitchFamily="34" charset="0"/>
                <a:cs typeface="Arial" panose="020B0604020202020204" pitchFamily="34" charset="0"/>
              </a:rPr>
              <a:t>PERFORMANCE TREND</a:t>
            </a:r>
            <a:endParaRPr lang="en-US" sz="4000" dirty="0">
              <a:solidFill>
                <a:schemeClr val="accent1">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7</a:t>
            </a:fld>
            <a:endParaRPr lang="en-ZA" dirty="0"/>
          </a:p>
        </p:txBody>
      </p:sp>
      <p:graphicFrame>
        <p:nvGraphicFramePr>
          <p:cNvPr id="6" name="Chart 5"/>
          <p:cNvGraphicFramePr>
            <a:graphicFrameLocks/>
          </p:cNvGraphicFramePr>
          <p:nvPr>
            <p:extLst>
              <p:ext uri="{D42A27DB-BD31-4B8C-83A1-F6EECF244321}">
                <p14:modId xmlns:p14="http://schemas.microsoft.com/office/powerpoint/2010/main" xmlns="" val="2982048625"/>
              </p:ext>
            </p:extLst>
          </p:nvPr>
        </p:nvGraphicFramePr>
        <p:xfrm>
          <a:off x="850006" y="1287887"/>
          <a:ext cx="7353836" cy="4559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03664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8</a:t>
            </a:fld>
            <a:endParaRPr lang="en-ZA" dirty="0"/>
          </a:p>
        </p:txBody>
      </p:sp>
      <p:sp>
        <p:nvSpPr>
          <p:cNvPr id="6" name="Title 4"/>
          <p:cNvSpPr>
            <a:spLocks noGrp="1"/>
          </p:cNvSpPr>
          <p:nvPr>
            <p:ph type="title"/>
          </p:nvPr>
        </p:nvSpPr>
        <p:spPr>
          <a:xfrm>
            <a:off x="231775" y="115888"/>
            <a:ext cx="8748713" cy="1143000"/>
          </a:xfrm>
        </p:spPr>
        <p:txBody>
          <a:bodyPr/>
          <a:lstStyle/>
          <a:p>
            <a:r>
              <a:rPr lang="en-GB" sz="4000" dirty="0" smtClean="0">
                <a:latin typeface="Arial" panose="020B0604020202020204" pitchFamily="34" charset="0"/>
                <a:cs typeface="Arial" panose="020B0604020202020204" pitchFamily="34" charset="0"/>
              </a:rPr>
              <a:t>ACHIEVEMENTS</a:t>
            </a:r>
            <a:endParaRPr lang="en-US" sz="4000"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821266" y="911469"/>
            <a:ext cx="7569729" cy="5849337"/>
          </a:xfrm>
        </p:spPr>
      </p:pic>
    </p:spTree>
    <p:extLst>
      <p:ext uri="{BB962C8B-B14F-4D97-AF65-F5344CB8AC3E}">
        <p14:creationId xmlns:p14="http://schemas.microsoft.com/office/powerpoint/2010/main" xmlns="" val="38073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60CFDAE-8565-4D03-8A68-635A0920E9BE}" type="slidenum">
              <a:rPr lang="en-ZA" smtClean="0"/>
              <a:pPr>
                <a:defRPr/>
              </a:pPr>
              <a:t>9</a:t>
            </a:fld>
            <a:endParaRPr lang="en-ZA" dirty="0"/>
          </a:p>
        </p:txBody>
      </p:sp>
      <p:sp>
        <p:nvSpPr>
          <p:cNvPr id="5" name="Title 4"/>
          <p:cNvSpPr>
            <a:spLocks noGrp="1"/>
          </p:cNvSpPr>
          <p:nvPr>
            <p:ph type="title"/>
          </p:nvPr>
        </p:nvSpPr>
        <p:spPr>
          <a:xfrm>
            <a:off x="231775" y="115888"/>
            <a:ext cx="8748713" cy="1143000"/>
          </a:xfrm>
        </p:spPr>
        <p:txBody>
          <a:bodyPr/>
          <a:lstStyle/>
          <a:p>
            <a:r>
              <a:rPr lang="en-GB" sz="4000" dirty="0" smtClean="0">
                <a:latin typeface="Arial" panose="020B0604020202020204" pitchFamily="34" charset="0"/>
                <a:cs typeface="Arial" panose="020B0604020202020204" pitchFamily="34" charset="0"/>
              </a:rPr>
              <a:t>ACHIEVEMENTS</a:t>
            </a:r>
            <a:endParaRPr lang="en-US" sz="4000" dirty="0">
              <a:latin typeface="Arial" panose="020B06040202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xmlns="" val="0"/>
              </a:ext>
            </a:extLst>
          </a:blip>
          <a:stretch>
            <a:fillRect/>
          </a:stretch>
        </p:blipFill>
        <p:spPr>
          <a:xfrm>
            <a:off x="724990" y="852245"/>
            <a:ext cx="7762282" cy="5998128"/>
          </a:xfrm>
        </p:spPr>
      </p:pic>
    </p:spTree>
    <p:extLst>
      <p:ext uri="{BB962C8B-B14F-4D97-AF65-F5344CB8AC3E}">
        <p14:creationId xmlns:p14="http://schemas.microsoft.com/office/powerpoint/2010/main" xmlns="" val="20275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3492</TotalTime>
  <Words>1024</Words>
  <Application>Microsoft Office PowerPoint</Application>
  <PresentationFormat>On-screen Show (4:3)</PresentationFormat>
  <Paragraphs>244</Paragraphs>
  <Slides>29</Slides>
  <Notes>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TABLE OF CONTENTS</vt:lpstr>
      <vt:lpstr>AUDITOR GENERAL OPINION</vt:lpstr>
      <vt:lpstr>AUDIT OUTCOMES - 4 YEAR PERSPECTIVE</vt:lpstr>
      <vt:lpstr>AUDIT OUTCOMES - 4 YEAR PERSPECTIVE</vt:lpstr>
      <vt:lpstr>2016/17 FINDINGS</vt:lpstr>
      <vt:lpstr>PERFORMANCE TREND</vt:lpstr>
      <vt:lpstr>ACHIEVEMENTS</vt:lpstr>
      <vt:lpstr>ACHIEVEMENTS</vt:lpstr>
      <vt:lpstr>ACHIEVEMENTS</vt:lpstr>
      <vt:lpstr>FLAGSHIP PROJECTS</vt:lpstr>
      <vt:lpstr>FLAGSHIP PROJECTS</vt:lpstr>
      <vt:lpstr>NON-ACHIEVEMENTS</vt:lpstr>
      <vt:lpstr>HUMAN RESOURCES</vt:lpstr>
      <vt:lpstr>HR OVERVIEW</vt:lpstr>
      <vt:lpstr>VACANCY RATE</vt:lpstr>
      <vt:lpstr>EMPLOYMENT EQUITY</vt:lpstr>
      <vt:lpstr>WOMAN EMPOWERMENT</vt:lpstr>
      <vt:lpstr>YOUTH DEVELOPMENT</vt:lpstr>
      <vt:lpstr>SDIX PERFORMANCE TREND</vt:lpstr>
      <vt:lpstr>SDIX PERFORMANCE TREND</vt:lpstr>
      <vt:lpstr>FINANCE</vt:lpstr>
      <vt:lpstr>Slide 23</vt:lpstr>
      <vt:lpstr>REVENUE VS EXPENDITURE (R’000)  </vt:lpstr>
      <vt:lpstr>BBBEE SPEND</vt:lpstr>
      <vt:lpstr>RISK</vt:lpstr>
      <vt:lpstr>HIGH STRATEGIC RISKS</vt:lpstr>
      <vt:lpstr>ECONOMIC DEVELOPMENT INTERVENTION</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Walters</dc:creator>
  <cp:lastModifiedBy>PUMZA</cp:lastModifiedBy>
  <cp:revision>374</cp:revision>
  <cp:lastPrinted>2015-08-28T08:19:01Z</cp:lastPrinted>
  <dcterms:modified xsi:type="dcterms:W3CDTF">2017-10-25T13:25:20Z</dcterms:modified>
</cp:coreProperties>
</file>