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notesMasterIdLst>
    <p:notesMasterId r:id="rId35"/>
  </p:notesMasterIdLst>
  <p:handoutMasterIdLst>
    <p:handoutMasterId r:id="rId36"/>
  </p:handoutMasterIdLst>
  <p:sldIdLst>
    <p:sldId id="256" r:id="rId6"/>
    <p:sldId id="570" r:id="rId7"/>
    <p:sldId id="609" r:id="rId8"/>
    <p:sldId id="589" r:id="rId9"/>
    <p:sldId id="590" r:id="rId10"/>
    <p:sldId id="598" r:id="rId11"/>
    <p:sldId id="599" r:id="rId12"/>
    <p:sldId id="600" r:id="rId13"/>
    <p:sldId id="601" r:id="rId14"/>
    <p:sldId id="602" r:id="rId15"/>
    <p:sldId id="603" r:id="rId16"/>
    <p:sldId id="604" r:id="rId17"/>
    <p:sldId id="611" r:id="rId18"/>
    <p:sldId id="612" r:id="rId19"/>
    <p:sldId id="591" r:id="rId20"/>
    <p:sldId id="613" r:id="rId21"/>
    <p:sldId id="592" r:id="rId22"/>
    <p:sldId id="594" r:id="rId23"/>
    <p:sldId id="595" r:id="rId24"/>
    <p:sldId id="596" r:id="rId25"/>
    <p:sldId id="597" r:id="rId26"/>
    <p:sldId id="593" r:id="rId27"/>
    <p:sldId id="605" r:id="rId28"/>
    <p:sldId id="606" r:id="rId29"/>
    <p:sldId id="607" r:id="rId30"/>
    <p:sldId id="608" r:id="rId31"/>
    <p:sldId id="586" r:id="rId32"/>
    <p:sldId id="568" r:id="rId33"/>
    <p:sldId id="47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FCC99"/>
    <a:srgbClr val="FFDE9B"/>
    <a:srgbClr val="B1A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660"/>
  </p:normalViewPr>
  <p:slideViewPr>
    <p:cSldViewPr>
      <p:cViewPr varScale="1">
        <p:scale>
          <a:sx n="110" d="100"/>
          <a:sy n="110" d="100"/>
        </p:scale>
        <p:origin x="-190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93" cy="4657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276" y="0"/>
            <a:ext cx="3038493" cy="465713"/>
          </a:xfrm>
          <a:prstGeom prst="rect">
            <a:avLst/>
          </a:prstGeom>
        </p:spPr>
        <p:txBody>
          <a:bodyPr vert="horz" lIns="91440" tIns="45720" rIns="91440" bIns="45720" rtlCol="0"/>
          <a:lstStyle>
            <a:lvl1pPr algn="r">
              <a:defRPr sz="1200"/>
            </a:lvl1pPr>
          </a:lstStyle>
          <a:p>
            <a:fld id="{0FFEC356-4F76-44E9-ACE5-BE44601427C4}" type="datetimeFigureOut">
              <a:rPr lang="en-ZA" smtClean="0"/>
              <a:pPr/>
              <a:t>2017/10/25</a:t>
            </a:fld>
            <a:endParaRPr lang="en-ZA"/>
          </a:p>
        </p:txBody>
      </p:sp>
      <p:sp>
        <p:nvSpPr>
          <p:cNvPr id="4" name="Footer Placeholder 3"/>
          <p:cNvSpPr>
            <a:spLocks noGrp="1"/>
          </p:cNvSpPr>
          <p:nvPr>
            <p:ph type="ftr" sz="quarter" idx="2"/>
          </p:nvPr>
        </p:nvSpPr>
        <p:spPr>
          <a:xfrm>
            <a:off x="0" y="8830688"/>
            <a:ext cx="3038493" cy="46571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276" y="8830688"/>
            <a:ext cx="3038493" cy="465712"/>
          </a:xfrm>
          <a:prstGeom prst="rect">
            <a:avLst/>
          </a:prstGeom>
        </p:spPr>
        <p:txBody>
          <a:bodyPr vert="horz" lIns="91440" tIns="45720" rIns="91440" bIns="45720" rtlCol="0" anchor="b"/>
          <a:lstStyle>
            <a:lvl1pPr algn="r">
              <a:defRPr sz="1200"/>
            </a:lvl1pPr>
          </a:lstStyle>
          <a:p>
            <a:fld id="{57C8873C-16B4-4046-A5C3-B6EB3E264AEB}" type="slidenum">
              <a:rPr lang="en-ZA" smtClean="0"/>
              <a:pPr/>
              <a:t>‹#›</a:t>
            </a:fld>
            <a:endParaRPr lang="en-ZA"/>
          </a:p>
        </p:txBody>
      </p:sp>
    </p:spTree>
    <p:extLst>
      <p:ext uri="{BB962C8B-B14F-4D97-AF65-F5344CB8AC3E}">
        <p14:creationId xmlns:p14="http://schemas.microsoft.com/office/powerpoint/2010/main" xmlns="" val="35182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93" cy="4657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276" y="0"/>
            <a:ext cx="3038493" cy="465713"/>
          </a:xfrm>
          <a:prstGeom prst="rect">
            <a:avLst/>
          </a:prstGeom>
        </p:spPr>
        <p:txBody>
          <a:bodyPr vert="horz" lIns="91440" tIns="45720" rIns="91440" bIns="45720" rtlCol="0"/>
          <a:lstStyle>
            <a:lvl1pPr algn="r">
              <a:defRPr sz="1200"/>
            </a:lvl1pPr>
          </a:lstStyle>
          <a:p>
            <a:fld id="{8B9972B0-43EA-49A1-B1B4-58879283F182}" type="datetimeFigureOut">
              <a:rPr lang="en-ZA" smtClean="0"/>
              <a:pPr/>
              <a:t>2017/10/25</a:t>
            </a:fld>
            <a:endParaRPr lang="en-ZA"/>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693" y="4474116"/>
            <a:ext cx="5607015" cy="3660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30688"/>
            <a:ext cx="3038493" cy="46571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276" y="8830688"/>
            <a:ext cx="3038493" cy="465712"/>
          </a:xfrm>
          <a:prstGeom prst="rect">
            <a:avLst/>
          </a:prstGeom>
        </p:spPr>
        <p:txBody>
          <a:bodyPr vert="horz" lIns="91440" tIns="45720" rIns="91440" bIns="45720" rtlCol="0" anchor="b"/>
          <a:lstStyle>
            <a:lvl1pPr algn="r">
              <a:defRPr sz="1200"/>
            </a:lvl1pPr>
          </a:lstStyle>
          <a:p>
            <a:fld id="{9A5ADBF1-FF72-4255-B545-390A6BB80209}" type="slidenum">
              <a:rPr lang="en-ZA" smtClean="0"/>
              <a:pPr/>
              <a:t>‹#›</a:t>
            </a:fld>
            <a:endParaRPr lang="en-ZA"/>
          </a:p>
        </p:txBody>
      </p:sp>
    </p:spTree>
    <p:extLst>
      <p:ext uri="{BB962C8B-B14F-4D97-AF65-F5344CB8AC3E}">
        <p14:creationId xmlns:p14="http://schemas.microsoft.com/office/powerpoint/2010/main" xmlns="" val="61740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solidFill>
                  <a:prstClr val="black"/>
                </a:solidFill>
              </a:rPr>
              <a:pPr/>
              <a:t>8</a:t>
            </a:fld>
            <a:endParaRPr lang="en-ZA">
              <a:solidFill>
                <a:prstClr val="black"/>
              </a:solidFill>
            </a:endParaRPr>
          </a:p>
        </p:txBody>
      </p:sp>
    </p:spTree>
    <p:extLst>
      <p:ext uri="{BB962C8B-B14F-4D97-AF65-F5344CB8AC3E}">
        <p14:creationId xmlns:p14="http://schemas.microsoft.com/office/powerpoint/2010/main" xmlns="" val="397689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xmlns="" val="412187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A5ADBF1-FF72-4255-B545-390A6BB80209}" type="slidenum">
              <a:rPr lang="en-ZA" smtClean="0">
                <a:solidFill>
                  <a:prstClr val="black"/>
                </a:solidFill>
              </a:rPr>
              <a:pPr/>
              <a:t>13</a:t>
            </a:fld>
            <a:endParaRPr lang="en-ZA">
              <a:solidFill>
                <a:prstClr val="black"/>
              </a:solidFill>
            </a:endParaRPr>
          </a:p>
        </p:txBody>
      </p:sp>
    </p:spTree>
    <p:extLst>
      <p:ext uri="{BB962C8B-B14F-4D97-AF65-F5344CB8AC3E}">
        <p14:creationId xmlns:p14="http://schemas.microsoft.com/office/powerpoint/2010/main" xmlns="" val="155632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A5ADBF1-FF72-4255-B545-390A6BB80209}"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xmlns="" val="90450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solidFill>
                  <a:prstClr val="black"/>
                </a:solidFill>
              </a:rPr>
              <a:pPr/>
              <a:t>19</a:t>
            </a:fld>
            <a:endParaRPr lang="en-ZA">
              <a:solidFill>
                <a:prstClr val="black"/>
              </a:solidFill>
            </a:endParaRPr>
          </a:p>
        </p:txBody>
      </p:sp>
    </p:spTree>
    <p:extLst>
      <p:ext uri="{BB962C8B-B14F-4D97-AF65-F5344CB8AC3E}">
        <p14:creationId xmlns:p14="http://schemas.microsoft.com/office/powerpoint/2010/main" xmlns="" val="219132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75694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5619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220072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4795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7530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410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9777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69992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1924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16202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938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87902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77353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9188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4692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C7B0B-A2F8-4FA0-AEAE-51167F6B3D22}"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0499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E37BE9B-E267-4F7C-985D-7F3E72A07C0E}"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8158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88D53-9417-41E0-985E-085AC0F7AD52}"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622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6ABDC-B1DF-444C-A0F5-A0B284AD38EF}" type="datetime1">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4659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526904-1A0B-420D-B38A-5A9F1D2747BA}" type="datetime1">
              <a:rPr lang="en-US" smtClean="0">
                <a:solidFill>
                  <a:prstClr val="black">
                    <a:tint val="75000"/>
                  </a:prstClr>
                </a:solidFill>
              </a:rPr>
              <a:pPr/>
              <a:t>10/25/2017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085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6D49908-9821-41D9-A660-3285EB20BD4A}" type="datetime1">
              <a:rPr lang="en-US" smtClean="0">
                <a:solidFill>
                  <a:prstClr val="black">
                    <a:tint val="75000"/>
                  </a:prstClr>
                </a:solidFill>
              </a:rPr>
              <a:pPr/>
              <a:t>10/25/2017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059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3BD35-FEF3-4F1C-B549-2230C2A8BDC4}" type="datetime1">
              <a:rPr lang="en-US" smtClean="0">
                <a:solidFill>
                  <a:prstClr val="black">
                    <a:tint val="75000"/>
                  </a:prstClr>
                </a:solidFill>
              </a:rPr>
              <a:pPr/>
              <a:t>10/25/2017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25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74540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3E02D1A-4F83-4B34-835C-F92C46576C0E}" type="datetime1">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2032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E30FD-BC1B-4B14-9FAA-421879553E11}" type="datetime1">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32862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ADC09-AAD4-4A5B-89FD-141A0EFE69CB}"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4788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68056-8AB9-4C17-BD9D-0DF3DF0A694B}"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24026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990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6001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normAutofit/>
          </a:bodyPr>
          <a:lstStyle>
            <a:lvl1pPr algn="just">
              <a:spcBef>
                <a:spcPts val="600"/>
              </a:spcBef>
              <a:spcAft>
                <a:spcPts val="600"/>
              </a:spcAft>
              <a:defRPr sz="2400"/>
            </a:lvl1pPr>
            <a:lvl2pPr algn="just">
              <a:spcBef>
                <a:spcPts val="600"/>
              </a:spcBef>
              <a:spcAft>
                <a:spcPts val="600"/>
              </a:spcAft>
              <a:defRPr sz="2400"/>
            </a:lvl2pPr>
            <a:lvl3pPr algn="just">
              <a:spcBef>
                <a:spcPts val="600"/>
              </a:spcBef>
              <a:spcAft>
                <a:spcPts val="600"/>
              </a:spcAft>
              <a:defRPr sz="2400"/>
            </a:lvl3pPr>
            <a:lvl4pPr algn="just">
              <a:spcBef>
                <a:spcPts val="600"/>
              </a:spcBef>
              <a:spcAft>
                <a:spcPts val="600"/>
              </a:spcAft>
              <a:defRPr sz="2400"/>
            </a:lvl4pPr>
            <a:lvl5pPr algn="just">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686782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9065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55366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8276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866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152280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51323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4183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9691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3519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75576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2618C-6E58-4EE2-B7A2-0BDAC5334C61}"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9375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2268B3-4CFA-44A1-A350-A72C6CBFC2F9}"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85741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417F0-40D1-4871-9342-BFB86E19B904}"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086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E4490-849D-4EE5-8AE7-64BA3353AB03}" type="datetime1">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1867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68732-3ABA-4AD5-84A9-82CC7C888CF0}" type="datetime1">
              <a:rPr lang="en-US" smtClean="0">
                <a:solidFill>
                  <a:prstClr val="black">
                    <a:tint val="75000"/>
                  </a:prstClr>
                </a:solidFill>
              </a:rPr>
              <a:pPr/>
              <a:t>10/25/2017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0188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981569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79AE658-B594-4296-B11B-D144811B6B0E}" type="datetime1">
              <a:rPr lang="en-US" smtClean="0">
                <a:solidFill>
                  <a:prstClr val="black">
                    <a:tint val="75000"/>
                  </a:prstClr>
                </a:solidFill>
              </a:rPr>
              <a:pPr/>
              <a:t>10/25/2017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2074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67D9F-B776-4012-AE67-FAC82492221E}" type="datetime1">
              <a:rPr lang="en-US" smtClean="0">
                <a:solidFill>
                  <a:prstClr val="black">
                    <a:tint val="75000"/>
                  </a:prstClr>
                </a:solidFill>
              </a:rPr>
              <a:pPr/>
              <a:t>10/25/2017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5059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D01E206-AAF3-4F94-8218-1F8A7012682B}" type="datetime1">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7785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43E67-6F30-4EE4-9A70-F7CC4D55FC9F}" type="datetime1">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6602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1E4F2-EDAB-4ED7-8CD6-E3320033D87D}"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39435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D095C-8B53-4D14-B970-B7E2E61C4D46}"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732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07196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3529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0830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7E5E6-B5D9-47FC-814F-3475532B4371}"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407143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7E5E6-B5D9-47FC-814F-3475532B4371}" type="datetimeFigureOut">
              <a:rPr lang="en-US" smtClean="0"/>
              <a:pPr/>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8685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7E5E6-B5D9-47FC-814F-3475532B4371}"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1705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9AD68-73A9-405E-9331-735CCEA012A6}"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33639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7744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17857-1EB3-466E-9DD4-275F1FCF5E00}" type="datetime1">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8676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90000"/>
              </a:lnSpc>
              <a:spcBef>
                <a:spcPct val="50000"/>
              </a:spcBef>
            </a:pPr>
            <a:r>
              <a:rPr lang="en-US" dirty="0" smtClean="0"/>
              <a:t>PROGRESS REPORT</a:t>
            </a:r>
            <a:endParaRPr lang="en-US" dirty="0"/>
          </a:p>
        </p:txBody>
      </p:sp>
      <p:sp>
        <p:nvSpPr>
          <p:cNvPr id="3" name="Subtitle 2"/>
          <p:cNvSpPr>
            <a:spLocks noGrp="1"/>
          </p:cNvSpPr>
          <p:nvPr>
            <p:ph type="subTitle" idx="1"/>
          </p:nvPr>
        </p:nvSpPr>
        <p:spPr>
          <a:xfrm>
            <a:off x="1295400" y="3886200"/>
            <a:ext cx="6705600" cy="381000"/>
          </a:xfrm>
        </p:spPr>
        <p:txBody>
          <a:bodyPr>
            <a:normAutofit fontScale="92500" lnSpcReduction="10000"/>
          </a:bodyPr>
          <a:lstStyle/>
          <a:p>
            <a:pPr>
              <a:lnSpc>
                <a:spcPct val="90000"/>
              </a:lnSpc>
              <a:spcBef>
                <a:spcPct val="50000"/>
              </a:spcBef>
            </a:pPr>
            <a:r>
              <a:rPr lang="en-ZA" sz="2400" b="1" smtClean="0">
                <a:ea typeface="ＭＳ Ｐゴシック" pitchFamily="34" charset="-128"/>
              </a:rPr>
              <a:t>24 OCTOBER 2017</a:t>
            </a:r>
            <a:endParaRPr lang="en-US" sz="2400" b="1" dirty="0">
              <a:ea typeface="ＭＳ Ｐゴシック" pitchFamily="34" charset="-128"/>
            </a:endParaRPr>
          </a:p>
        </p:txBody>
      </p:sp>
    </p:spTree>
    <p:extLst>
      <p:ext uri="{BB962C8B-B14F-4D97-AF65-F5344CB8AC3E}">
        <p14:creationId xmlns:p14="http://schemas.microsoft.com/office/powerpoint/2010/main" xmlns=""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ZA" sz="3200" dirty="0" smtClean="0"/>
              <a:t>SAPO’s SHORTCOMINGS</a:t>
            </a:r>
            <a:endParaRPr lang="en-ZA" sz="3200" dirty="0"/>
          </a:p>
        </p:txBody>
      </p:sp>
      <p:sp>
        <p:nvSpPr>
          <p:cNvPr id="5" name="Content Placeholder 4"/>
          <p:cNvSpPr>
            <a:spLocks noGrp="1"/>
          </p:cNvSpPr>
          <p:nvPr>
            <p:ph idx="1"/>
          </p:nvPr>
        </p:nvSpPr>
        <p:spPr>
          <a:xfrm>
            <a:off x="457200" y="1219200"/>
            <a:ext cx="8229600" cy="5562600"/>
          </a:xfrm>
        </p:spPr>
        <p:txBody>
          <a:bodyPr>
            <a:noAutofit/>
          </a:bodyPr>
          <a:lstStyle/>
          <a:p>
            <a:pPr marL="427038" lvl="1" indent="-342900" algn="just">
              <a:spcBef>
                <a:spcPts val="0"/>
              </a:spcBef>
              <a:buFont typeface="Wingdings" panose="05000000000000000000" pitchFamily="2" charset="2"/>
              <a:buChar char="q"/>
            </a:pPr>
            <a:r>
              <a:rPr lang="en-ZA" dirty="0" smtClean="0"/>
              <a:t>Card body production and distribution:</a:t>
            </a:r>
          </a:p>
          <a:p>
            <a:pPr lvl="1" algn="just">
              <a:spcBef>
                <a:spcPts val="0"/>
              </a:spcBef>
            </a:pPr>
            <a:r>
              <a:rPr lang="en-ZA" dirty="0" smtClean="0"/>
              <a:t>The Bidder was required to produce a minimum of 4.2 million cards per annum;</a:t>
            </a:r>
          </a:p>
          <a:p>
            <a:pPr lvl="1" algn="just">
              <a:spcBef>
                <a:spcPts val="0"/>
              </a:spcBef>
              <a:buFont typeface="Arial" panose="020B0604020202020204" pitchFamily="34" charset="0"/>
              <a:buChar char="•"/>
            </a:pPr>
            <a:r>
              <a:rPr lang="en-ZA" dirty="0" smtClean="0"/>
              <a:t>SAPO offered only 10 000 per day, totalling 2.4 million in a year (10 000 x 5 days a week); (50 000 x 4 weeks a month); 200 000 x 12 months a year equals 2, 400, 000;</a:t>
            </a:r>
          </a:p>
          <a:p>
            <a:pPr lvl="1" algn="just">
              <a:spcBef>
                <a:spcPts val="0"/>
              </a:spcBef>
            </a:pPr>
            <a:r>
              <a:rPr lang="en-ZA" dirty="0" smtClean="0"/>
              <a:t>In the SBD 6.1 the bidder has to disclose sub-contracting and if any what percentage of the work; </a:t>
            </a:r>
          </a:p>
          <a:p>
            <a:pPr lvl="1" algn="just">
              <a:spcBef>
                <a:spcPts val="0"/>
              </a:spcBef>
              <a:buFont typeface="Arial" panose="020B0604020202020204" pitchFamily="34" charset="0"/>
              <a:buChar char="•"/>
            </a:pPr>
            <a:r>
              <a:rPr lang="en-ZA" dirty="0" smtClean="0"/>
              <a:t>SAPO did not disclose even after a correspondence was sent to them, but in the bid document it made mention of an appointed supplier to provide bank cards. This omission meant that the capability of the SAPO supplier could not be assessed.</a:t>
            </a:r>
          </a:p>
          <a:p>
            <a:pPr marL="0" indent="0">
              <a:spcBef>
                <a:spcPts val="0"/>
              </a:spcBef>
              <a:buNone/>
            </a:pPr>
            <a:endParaRPr lang="en-ZA" sz="2000" dirty="0" smtClean="0"/>
          </a:p>
          <a:p>
            <a:pPr marL="0" indent="0">
              <a:spcBef>
                <a:spcPts val="0"/>
              </a:spcBef>
              <a:buNone/>
            </a:pPr>
            <a:endParaRPr lang="en-ZA" sz="2000" dirty="0" smtClean="0"/>
          </a:p>
          <a:p>
            <a:pPr marL="457200" lvl="1" indent="0">
              <a:spcBef>
                <a:spcPts val="0"/>
              </a:spcBef>
              <a:buNone/>
            </a:pPr>
            <a:endParaRPr lang="en-ZA" sz="2000" dirty="0"/>
          </a:p>
          <a:p>
            <a:pPr>
              <a:spcBef>
                <a:spcPts val="0"/>
              </a:spcBef>
            </a:pPr>
            <a:endParaRPr lang="en-ZA" sz="2000" dirty="0"/>
          </a:p>
        </p:txBody>
      </p:sp>
    </p:spTree>
    <p:extLst>
      <p:ext uri="{BB962C8B-B14F-4D97-AF65-F5344CB8AC3E}">
        <p14:creationId xmlns:p14="http://schemas.microsoft.com/office/powerpoint/2010/main" xmlns="" val="3247928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ZA" sz="3200" dirty="0" smtClean="0"/>
              <a:t>SAPO’s SHORTCOMINGS</a:t>
            </a:r>
            <a:endParaRPr lang="en-ZA" sz="3200" dirty="0"/>
          </a:p>
        </p:txBody>
      </p:sp>
      <p:sp>
        <p:nvSpPr>
          <p:cNvPr id="5" name="Content Placeholder 4"/>
          <p:cNvSpPr>
            <a:spLocks noGrp="1"/>
          </p:cNvSpPr>
          <p:nvPr>
            <p:ph idx="1"/>
          </p:nvPr>
        </p:nvSpPr>
        <p:spPr>
          <a:xfrm>
            <a:off x="228600" y="1219200"/>
            <a:ext cx="8229600" cy="5181600"/>
          </a:xfrm>
        </p:spPr>
        <p:txBody>
          <a:bodyPr>
            <a:noAutofit/>
          </a:bodyPr>
          <a:lstStyle/>
          <a:p>
            <a:pPr marL="427038" lvl="1" indent="-342900">
              <a:spcBef>
                <a:spcPts val="0"/>
              </a:spcBef>
              <a:buFont typeface="Wingdings" panose="05000000000000000000" pitchFamily="2" charset="2"/>
              <a:buChar char="q"/>
            </a:pPr>
            <a:r>
              <a:rPr lang="en-ZA" dirty="0" smtClean="0"/>
              <a:t>Banking Services:</a:t>
            </a:r>
          </a:p>
          <a:p>
            <a:pPr lvl="1" algn="just">
              <a:spcBef>
                <a:spcPts val="0"/>
              </a:spcBef>
            </a:pPr>
            <a:r>
              <a:rPr lang="en-ZA" dirty="0" smtClean="0"/>
              <a:t>The Bidder to provide transaction clearing and settlement services;</a:t>
            </a:r>
          </a:p>
          <a:p>
            <a:pPr lvl="1" algn="just">
              <a:spcBef>
                <a:spcPts val="0"/>
              </a:spcBef>
              <a:buFont typeface="Arial" panose="020B0604020202020204" pitchFamily="34" charset="0"/>
              <a:buChar char="•"/>
            </a:pPr>
            <a:r>
              <a:rPr lang="en-ZA" dirty="0" smtClean="0"/>
              <a:t>SAPO can only provide clearing services</a:t>
            </a:r>
          </a:p>
          <a:p>
            <a:pPr lvl="1" algn="just">
              <a:spcBef>
                <a:spcPts val="0"/>
              </a:spcBef>
            </a:pPr>
            <a:r>
              <a:rPr lang="en-ZA" dirty="0" smtClean="0"/>
              <a:t>The Bidder to provide SASSA with a Special Disbursement account that is FICA:KYC Exception (17) and an EMV prepaid debit card;</a:t>
            </a:r>
          </a:p>
          <a:p>
            <a:pPr lvl="1" algn="just">
              <a:spcBef>
                <a:spcPts val="0"/>
              </a:spcBef>
              <a:buFont typeface="Arial" panose="020B0604020202020204" pitchFamily="34" charset="0"/>
              <a:buChar char="•"/>
            </a:pPr>
            <a:r>
              <a:rPr lang="en-ZA" dirty="0" smtClean="0"/>
              <a:t>The SAPO undertook to provide FICA Exception (17) but did not propose a solution for dealing with large sum deposits and also propose a normal debit card linked to the Special Disbursement account;</a:t>
            </a:r>
          </a:p>
          <a:p>
            <a:pPr marL="857250" lvl="2" indent="0">
              <a:spcBef>
                <a:spcPts val="0"/>
              </a:spcBef>
              <a:buNone/>
            </a:pPr>
            <a:endParaRPr lang="en-ZA" dirty="0" smtClean="0"/>
          </a:p>
          <a:p>
            <a:pPr marL="0" indent="0">
              <a:spcBef>
                <a:spcPts val="0"/>
              </a:spcBef>
              <a:buNone/>
            </a:pPr>
            <a:endParaRPr lang="en-ZA" sz="2000" dirty="0" smtClean="0"/>
          </a:p>
          <a:p>
            <a:pPr marL="0" indent="0">
              <a:spcBef>
                <a:spcPts val="0"/>
              </a:spcBef>
              <a:buNone/>
            </a:pPr>
            <a:endParaRPr lang="en-ZA" sz="2000" dirty="0" smtClean="0"/>
          </a:p>
          <a:p>
            <a:pPr marL="457200" lvl="1" indent="0">
              <a:spcBef>
                <a:spcPts val="0"/>
              </a:spcBef>
              <a:buNone/>
            </a:pPr>
            <a:endParaRPr lang="en-ZA" sz="2000" dirty="0"/>
          </a:p>
          <a:p>
            <a:pPr>
              <a:spcBef>
                <a:spcPts val="0"/>
              </a:spcBef>
            </a:pPr>
            <a:endParaRPr lang="en-ZA" sz="2000" dirty="0"/>
          </a:p>
        </p:txBody>
      </p:sp>
    </p:spTree>
    <p:extLst>
      <p:ext uri="{BB962C8B-B14F-4D97-AF65-F5344CB8AC3E}">
        <p14:creationId xmlns:p14="http://schemas.microsoft.com/office/powerpoint/2010/main" xmlns="" val="3563024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ZA" sz="3200" dirty="0" smtClean="0"/>
              <a:t>SAPO’s SHORTCOMINGS</a:t>
            </a:r>
            <a:endParaRPr lang="en-ZA" sz="3200" dirty="0"/>
          </a:p>
        </p:txBody>
      </p:sp>
      <p:sp>
        <p:nvSpPr>
          <p:cNvPr id="5" name="Content Placeholder 4"/>
          <p:cNvSpPr>
            <a:spLocks noGrp="1"/>
          </p:cNvSpPr>
          <p:nvPr>
            <p:ph idx="1"/>
          </p:nvPr>
        </p:nvSpPr>
        <p:spPr>
          <a:xfrm>
            <a:off x="457200" y="990600"/>
            <a:ext cx="8229600" cy="5410200"/>
          </a:xfrm>
        </p:spPr>
        <p:txBody>
          <a:bodyPr>
            <a:noAutofit/>
          </a:bodyPr>
          <a:lstStyle/>
          <a:p>
            <a:pPr marL="427038" lvl="1" indent="-342900">
              <a:spcBef>
                <a:spcPts val="0"/>
              </a:spcBef>
              <a:buFont typeface="Wingdings" panose="05000000000000000000" pitchFamily="2" charset="2"/>
              <a:buChar char="q"/>
            </a:pPr>
            <a:r>
              <a:rPr lang="en-ZA" dirty="0" smtClean="0"/>
              <a:t>Provision of Cash Payment Services:</a:t>
            </a:r>
            <a:endParaRPr lang="en-ZA" dirty="0"/>
          </a:p>
          <a:p>
            <a:pPr lvl="1" algn="just">
              <a:spcBef>
                <a:spcPts val="0"/>
              </a:spcBef>
            </a:pPr>
            <a:r>
              <a:rPr lang="en-ZA" dirty="0" smtClean="0"/>
              <a:t>The Bidder to demonstrate capability to eliminate fraud and to prevent ‘double dipping’ where there is no network connectivity;</a:t>
            </a:r>
          </a:p>
          <a:p>
            <a:pPr lvl="1" algn="just">
              <a:spcBef>
                <a:spcPts val="0"/>
              </a:spcBef>
              <a:buFont typeface="Arial" panose="020B0604020202020204" pitchFamily="34" charset="0"/>
              <a:buChar char="•"/>
            </a:pPr>
            <a:r>
              <a:rPr lang="en-ZA" dirty="0" smtClean="0"/>
              <a:t>SAPO will comply with the request for paying off-line but indicated that the cost of carrying out the implementation of the </a:t>
            </a:r>
            <a:r>
              <a:rPr lang="en-ZA" i="1" dirty="0" smtClean="0"/>
              <a:t>‘currently unknown’ </a:t>
            </a:r>
            <a:r>
              <a:rPr lang="en-ZA" dirty="0" smtClean="0"/>
              <a:t>closed loop payment will be factored and transferred to SASSA;</a:t>
            </a:r>
          </a:p>
          <a:p>
            <a:pPr lvl="1" algn="just">
              <a:spcBef>
                <a:spcPts val="0"/>
              </a:spcBef>
            </a:pPr>
            <a:r>
              <a:rPr lang="en-ZA" dirty="0" smtClean="0"/>
              <a:t>The Bidder to provide SASSA beneficiary with a card that is interoperable, card that operates in the ATM, POS and pay-points;</a:t>
            </a:r>
          </a:p>
          <a:p>
            <a:pPr lvl="1" algn="just">
              <a:spcBef>
                <a:spcPts val="0"/>
              </a:spcBef>
              <a:buFont typeface="Arial" panose="020B0604020202020204" pitchFamily="34" charset="0"/>
              <a:buChar char="•"/>
            </a:pPr>
            <a:r>
              <a:rPr lang="en-ZA" dirty="0" smtClean="0"/>
              <a:t>SAPO proposed restricted payment options as well as staggering of payments;  </a:t>
            </a:r>
          </a:p>
          <a:p>
            <a:pPr marL="857250" lvl="2" indent="0">
              <a:spcBef>
                <a:spcPts val="0"/>
              </a:spcBef>
              <a:buNone/>
            </a:pPr>
            <a:endParaRPr lang="en-ZA" dirty="0" smtClean="0"/>
          </a:p>
          <a:p>
            <a:pPr marL="0" indent="0">
              <a:spcBef>
                <a:spcPts val="0"/>
              </a:spcBef>
              <a:buNone/>
            </a:pPr>
            <a:endParaRPr lang="en-ZA" sz="2000" dirty="0" smtClean="0"/>
          </a:p>
          <a:p>
            <a:pPr marL="0" indent="0">
              <a:spcBef>
                <a:spcPts val="0"/>
              </a:spcBef>
              <a:buNone/>
            </a:pPr>
            <a:endParaRPr lang="en-ZA" sz="2000" dirty="0" smtClean="0"/>
          </a:p>
          <a:p>
            <a:pPr marL="457200" lvl="1" indent="0">
              <a:spcBef>
                <a:spcPts val="0"/>
              </a:spcBef>
              <a:buNone/>
            </a:pPr>
            <a:endParaRPr lang="en-ZA" sz="2000" dirty="0"/>
          </a:p>
          <a:p>
            <a:pPr>
              <a:spcBef>
                <a:spcPts val="0"/>
              </a:spcBef>
            </a:pPr>
            <a:endParaRPr lang="en-ZA" sz="2000" dirty="0"/>
          </a:p>
        </p:txBody>
      </p:sp>
    </p:spTree>
    <p:extLst>
      <p:ext uri="{BB962C8B-B14F-4D97-AF65-F5344CB8AC3E}">
        <p14:creationId xmlns:p14="http://schemas.microsoft.com/office/powerpoint/2010/main" xmlns="" val="424707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784"/>
            <a:ext cx="8229600" cy="868362"/>
          </a:xfrm>
        </p:spPr>
        <p:txBody>
          <a:bodyPr>
            <a:normAutofit/>
          </a:bodyPr>
          <a:lstStyle/>
          <a:p>
            <a:r>
              <a:rPr lang="en-GB" sz="3600" dirty="0" smtClean="0"/>
              <a:t>SAPO’s STRENGHTHS</a:t>
            </a:r>
            <a:endParaRPr lang="en-GB" sz="3600" dirty="0"/>
          </a:p>
        </p:txBody>
      </p:sp>
      <p:sp>
        <p:nvSpPr>
          <p:cNvPr id="3" name="Content Placeholder 2"/>
          <p:cNvSpPr>
            <a:spLocks noGrp="1"/>
          </p:cNvSpPr>
          <p:nvPr>
            <p:ph idx="1"/>
          </p:nvPr>
        </p:nvSpPr>
        <p:spPr>
          <a:xfrm>
            <a:off x="84161" y="1299902"/>
            <a:ext cx="9067800" cy="5410200"/>
          </a:xfrm>
        </p:spPr>
        <p:txBody>
          <a:bodyPr>
            <a:noAutofit/>
          </a:bodyPr>
          <a:lstStyle/>
          <a:p>
            <a:pPr marL="571500" indent="-514350" algn="just" eaLnBrk="0" fontAlgn="base" hangingPunct="0">
              <a:spcBef>
                <a:spcPct val="0"/>
              </a:spcBef>
              <a:spcAft>
                <a:spcPts val="900"/>
              </a:spcAft>
              <a:buFont typeface="+mj-lt"/>
              <a:buAutoNum type="alphaLcParenR"/>
            </a:pPr>
            <a:r>
              <a:rPr lang="en-ZA" sz="2000" dirty="0" smtClean="0">
                <a:cs typeface="Arial" panose="020B0604020202020204" pitchFamily="34" charset="0"/>
              </a:rPr>
              <a:t>SAPO has technology for collecting biographic data (names, telephone numbers, addresses, </a:t>
            </a:r>
            <a:r>
              <a:rPr lang="en-ZA" sz="2000" dirty="0" err="1" smtClean="0">
                <a:cs typeface="Arial" panose="020B0604020202020204" pitchFamily="34" charset="0"/>
              </a:rPr>
              <a:t>etc</a:t>
            </a:r>
            <a:r>
              <a:rPr lang="en-ZA" sz="2000" dirty="0" smtClean="0">
                <a:cs typeface="Arial" panose="020B0604020202020204" pitchFamily="34" charset="0"/>
              </a:rPr>
              <a:t>; </a:t>
            </a:r>
          </a:p>
          <a:p>
            <a:pPr marL="571500" indent="-514350" algn="just" eaLnBrk="0" fontAlgn="base" hangingPunct="0">
              <a:spcBef>
                <a:spcPct val="0"/>
              </a:spcBef>
              <a:spcAft>
                <a:spcPts val="900"/>
              </a:spcAft>
              <a:buFont typeface="+mj-lt"/>
              <a:buAutoNum type="alphaLcParenR"/>
            </a:pPr>
            <a:r>
              <a:rPr lang="en-ZA" sz="2000" dirty="0" smtClean="0">
                <a:cs typeface="Arial" panose="020B0604020202020204" pitchFamily="34" charset="0"/>
              </a:rPr>
              <a:t>SAPO has biometric sensors used for verification through the DHA HANIS-OVS;</a:t>
            </a:r>
            <a:endParaRPr lang="en-ZA" sz="2000" dirty="0">
              <a:cs typeface="Arial" panose="020B0604020202020204" pitchFamily="34" charset="0"/>
            </a:endParaRPr>
          </a:p>
          <a:p>
            <a:pPr marL="571500" indent="-514350" algn="just" eaLnBrk="0" fontAlgn="base" hangingPunct="0">
              <a:spcBef>
                <a:spcPct val="0"/>
              </a:spcBef>
              <a:spcAft>
                <a:spcPts val="900"/>
              </a:spcAft>
              <a:buFont typeface="+mj-lt"/>
              <a:buAutoNum type="alphaLcParenR"/>
            </a:pPr>
            <a:r>
              <a:rPr lang="en-ZA" sz="2000" dirty="0" smtClean="0">
                <a:cs typeface="Arial" panose="020B0604020202020204" pitchFamily="34" charset="0"/>
              </a:rPr>
              <a:t>SAPO is planning to incorporate biometric recognition capability to deal with the one-to-many searches ; </a:t>
            </a:r>
            <a:endParaRPr lang="en-ZA" sz="2000" i="1" dirty="0">
              <a:cs typeface="Arial" panose="020B0604020202020204" pitchFamily="34" charset="0"/>
            </a:endParaRPr>
          </a:p>
          <a:p>
            <a:pPr marL="571500" indent="-514350" algn="just" eaLnBrk="0" fontAlgn="base" hangingPunct="0">
              <a:spcBef>
                <a:spcPct val="0"/>
              </a:spcBef>
              <a:spcAft>
                <a:spcPts val="900"/>
              </a:spcAft>
              <a:buFont typeface="+mj-lt"/>
              <a:buAutoNum type="alphaLcParenR"/>
            </a:pPr>
            <a:r>
              <a:rPr lang="en-ZA" sz="2000" dirty="0" smtClean="0">
                <a:cs typeface="Arial" panose="020B0604020202020204" pitchFamily="34" charset="0"/>
              </a:rPr>
              <a:t>SAPO Trust Centre will be used to store the enrolled biometric data though it needs up scaling new envisaged volumes;</a:t>
            </a:r>
          </a:p>
          <a:p>
            <a:pPr marL="571500" indent="-514350" algn="just" eaLnBrk="0" fontAlgn="base" hangingPunct="0">
              <a:spcBef>
                <a:spcPct val="0"/>
              </a:spcBef>
              <a:spcAft>
                <a:spcPts val="900"/>
              </a:spcAft>
              <a:buFont typeface="+mj-lt"/>
              <a:buAutoNum type="alphaLcParenR"/>
            </a:pPr>
            <a:r>
              <a:rPr lang="en-ZA" sz="2000" dirty="0" smtClean="0"/>
              <a:t>SAPO </a:t>
            </a:r>
            <a:r>
              <a:rPr lang="en-ZA" sz="2000" dirty="0"/>
              <a:t>has been awarded the provision of an Integrated Payment System that entails;</a:t>
            </a:r>
          </a:p>
          <a:p>
            <a:pPr lvl="2" algn="just">
              <a:spcBef>
                <a:spcPts val="0"/>
              </a:spcBef>
            </a:pPr>
            <a:r>
              <a:rPr lang="en-ZA" sz="2000" dirty="0"/>
              <a:t>SASSA payment platform development</a:t>
            </a:r>
          </a:p>
          <a:p>
            <a:pPr lvl="2" algn="just">
              <a:spcBef>
                <a:spcPts val="0"/>
              </a:spcBef>
            </a:pPr>
            <a:r>
              <a:rPr lang="en-ZA" sz="2000" dirty="0"/>
              <a:t>Beneficiary Biometric enrolment</a:t>
            </a:r>
          </a:p>
          <a:p>
            <a:pPr lvl="2" algn="just">
              <a:spcBef>
                <a:spcPts val="0"/>
              </a:spcBef>
            </a:pPr>
            <a:r>
              <a:rPr lang="en-ZA" sz="2000" dirty="0"/>
              <a:t>Biometric proof of </a:t>
            </a:r>
            <a:r>
              <a:rPr lang="en-ZA" sz="2000" dirty="0" smtClean="0"/>
              <a:t>life</a:t>
            </a: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259393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784"/>
            <a:ext cx="8229600" cy="868362"/>
          </a:xfrm>
        </p:spPr>
        <p:txBody>
          <a:bodyPr>
            <a:normAutofit fontScale="90000"/>
          </a:bodyPr>
          <a:lstStyle/>
          <a:p>
            <a:r>
              <a:rPr lang="en-GB" sz="3600" dirty="0" smtClean="0"/>
              <a:t>SAPO TO PARTICIPATE AS MERCHANTS </a:t>
            </a:r>
            <a:endParaRPr lang="en-GB" sz="3600" dirty="0"/>
          </a:p>
        </p:txBody>
      </p:sp>
      <p:sp>
        <p:nvSpPr>
          <p:cNvPr id="3" name="Content Placeholder 2"/>
          <p:cNvSpPr>
            <a:spLocks noGrp="1"/>
          </p:cNvSpPr>
          <p:nvPr>
            <p:ph idx="1"/>
          </p:nvPr>
        </p:nvSpPr>
        <p:spPr>
          <a:xfrm>
            <a:off x="84161" y="1299902"/>
            <a:ext cx="9067800" cy="5410200"/>
          </a:xfrm>
        </p:spPr>
        <p:txBody>
          <a:bodyPr>
            <a:noAutofit/>
          </a:bodyPr>
          <a:lstStyle/>
          <a:p>
            <a:pPr marL="571500" indent="-514350" algn="just" eaLnBrk="0" fontAlgn="base" hangingPunct="0">
              <a:spcBef>
                <a:spcPct val="0"/>
              </a:spcBef>
              <a:spcAft>
                <a:spcPts val="900"/>
              </a:spcAft>
              <a:buFont typeface="+mj-lt"/>
              <a:buAutoNum type="alphaLcParenR"/>
            </a:pPr>
            <a:r>
              <a:rPr lang="en-US" dirty="0" smtClean="0">
                <a:cs typeface="Arial" panose="020B0604020202020204" pitchFamily="34" charset="0"/>
              </a:rPr>
              <a:t>SAPO </a:t>
            </a:r>
            <a:r>
              <a:rPr lang="en-US" dirty="0">
                <a:cs typeface="Arial" panose="020B0604020202020204" pitchFamily="34" charset="0"/>
              </a:rPr>
              <a:t>as a state entity could play a role and participate as merchants where they meet SASSA's mandatory </a:t>
            </a:r>
            <a:r>
              <a:rPr lang="en-US" dirty="0" smtClean="0">
                <a:cs typeface="Arial" panose="020B0604020202020204" pitchFamily="34" charset="0"/>
              </a:rPr>
              <a:t>radius;</a:t>
            </a:r>
          </a:p>
          <a:p>
            <a:pPr marL="571500" indent="-514350" algn="just" eaLnBrk="0" fontAlgn="base" hangingPunct="0">
              <a:spcBef>
                <a:spcPct val="0"/>
              </a:spcBef>
              <a:spcAft>
                <a:spcPts val="900"/>
              </a:spcAft>
              <a:buFont typeface="+mj-lt"/>
              <a:buAutoNum type="alphaLcParenR"/>
            </a:pPr>
            <a:r>
              <a:rPr lang="en-US" dirty="0" smtClean="0">
                <a:cs typeface="Arial" panose="020B0604020202020204" pitchFamily="34" charset="0"/>
              </a:rPr>
              <a:t>This </a:t>
            </a:r>
            <a:r>
              <a:rPr lang="en-US" dirty="0">
                <a:cs typeface="Arial" panose="020B0604020202020204" pitchFamily="34" charset="0"/>
              </a:rPr>
              <a:t>can assist SAPO to revive some of its closed outlets especially in the rural areas and townships and is in line with the Department's commitment in promoting Government to Government partnership as outlined in the report to the Constitutional </a:t>
            </a:r>
            <a:r>
              <a:rPr lang="en-US" dirty="0" smtClean="0">
                <a:cs typeface="Arial" panose="020B0604020202020204" pitchFamily="34" charset="0"/>
              </a:rPr>
              <a:t>Court</a:t>
            </a:r>
            <a:r>
              <a:rPr lang="en-US" sz="2000" dirty="0" smtClean="0">
                <a:cs typeface="Arial" panose="020B0604020202020204" pitchFamily="34" charset="0"/>
              </a:rPr>
              <a:t>;</a:t>
            </a:r>
          </a:p>
          <a:p>
            <a:pPr marL="571500" indent="-514350" algn="just" eaLnBrk="0" fontAlgn="base" hangingPunct="0">
              <a:spcBef>
                <a:spcPct val="0"/>
              </a:spcBef>
              <a:spcAft>
                <a:spcPts val="900"/>
              </a:spcAft>
              <a:buFont typeface="+mj-lt"/>
              <a:buAutoNum type="alphaLcParenR"/>
            </a:pPr>
            <a:r>
              <a:rPr lang="en-US" dirty="0" smtClean="0">
                <a:cs typeface="Arial" panose="020B0604020202020204" pitchFamily="34" charset="0"/>
              </a:rPr>
              <a:t>This is a long lasting partnership which will exist beyond SASSA’s insourcing of the entire payment function;</a:t>
            </a:r>
          </a:p>
          <a:p>
            <a:pPr marL="571500" indent="-514350" algn="just" eaLnBrk="0" fontAlgn="base" hangingPunct="0">
              <a:spcBef>
                <a:spcPct val="0"/>
              </a:spcBef>
              <a:spcAft>
                <a:spcPts val="900"/>
              </a:spcAft>
              <a:buFont typeface="+mj-lt"/>
              <a:buAutoNum type="alphaLcParenR"/>
            </a:pPr>
            <a:endParaRPr lang="en-ZA" sz="2000" dirty="0" smtClean="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4325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2209800"/>
          </a:xfrm>
        </p:spPr>
        <p:txBody>
          <a:bodyPr>
            <a:normAutofit/>
          </a:bodyPr>
          <a:lstStyle/>
          <a:p>
            <a:r>
              <a:rPr lang="en-ZA" dirty="0" smtClean="0"/>
              <a:t>	</a:t>
            </a:r>
            <a:r>
              <a:rPr lang="en-ZA" sz="5300" dirty="0" smtClean="0">
                <a:latin typeface="Calibri" panose="020F0502020204030204" pitchFamily="34" charset="0"/>
              </a:rPr>
              <a:t>C: PHASE-IN PHASE OUT</a:t>
            </a:r>
            <a:endParaRPr lang="en-GB" sz="5300" dirty="0">
              <a:latin typeface="Calibri" panose="020F0502020204030204" pitchFamily="34" charset="0"/>
            </a:endParaRPr>
          </a:p>
        </p:txBody>
      </p:sp>
    </p:spTree>
    <p:extLst>
      <p:ext uri="{BB962C8B-B14F-4D97-AF65-F5344CB8AC3E}">
        <p14:creationId xmlns:p14="http://schemas.microsoft.com/office/powerpoint/2010/main" xmlns="" val="4212882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lvl="0" algn="just" eaLnBrk="0" fontAlgn="base" hangingPunct="0">
              <a:lnSpc>
                <a:spcPct val="100000"/>
              </a:lnSpc>
              <a:spcAft>
                <a:spcPct val="0"/>
              </a:spcAft>
            </a:pP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SAPO Phase In Process</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152400" y="1295400"/>
            <a:ext cx="8229600" cy="5334000"/>
          </a:xfrm>
        </p:spPr>
        <p:txBody>
          <a:bodyPr>
            <a:noAutofit/>
          </a:bodyPr>
          <a:lstStyle/>
          <a:p>
            <a:pPr marL="400050" lvl="0" algn="just" eaLnBrk="0" fontAlgn="base" hangingPunct="0">
              <a:spcBef>
                <a:spcPct val="0"/>
              </a:spcBef>
              <a:spcAft>
                <a:spcPts val="900"/>
              </a:spcAft>
              <a:buFont typeface="Wingdings" panose="05000000000000000000" pitchFamily="2" charset="2"/>
              <a:buChar char="q"/>
            </a:pPr>
            <a:r>
              <a:rPr lang="en-ZA" dirty="0" smtClean="0">
                <a:solidFill>
                  <a:prstClr val="black"/>
                </a:solidFill>
              </a:rPr>
              <a:t>In giving effect to the award to SAPO on the </a:t>
            </a:r>
            <a:r>
              <a:rPr lang="en-ZA" dirty="0">
                <a:solidFill>
                  <a:prstClr val="black"/>
                </a:solidFill>
              </a:rPr>
              <a:t>Integrated Payment </a:t>
            </a:r>
            <a:r>
              <a:rPr lang="en-ZA" dirty="0" smtClean="0">
                <a:solidFill>
                  <a:prstClr val="black"/>
                </a:solidFill>
              </a:rPr>
              <a:t>System; the following is underway:</a:t>
            </a:r>
          </a:p>
          <a:p>
            <a:pPr marL="857250" lvl="1" indent="-342900" algn="just" eaLnBrk="0" fontAlgn="base" hangingPunct="0">
              <a:spcBef>
                <a:spcPct val="0"/>
              </a:spcBef>
              <a:spcAft>
                <a:spcPts val="900"/>
              </a:spcAft>
              <a:buFont typeface="Arial" panose="020B0604020202020204" pitchFamily="34" charset="0"/>
              <a:buChar char="•"/>
            </a:pPr>
            <a:r>
              <a:rPr lang="en-ZA" dirty="0" smtClean="0">
                <a:solidFill>
                  <a:prstClr val="black"/>
                </a:solidFill>
              </a:rPr>
              <a:t>The Standing Steering Committee between SASSA and CPS will revise its Project Plan to incorporate the roll-out of </a:t>
            </a:r>
            <a:r>
              <a:rPr lang="en-ZA" dirty="0">
                <a:solidFill>
                  <a:prstClr val="black"/>
                </a:solidFill>
              </a:rPr>
              <a:t>the </a:t>
            </a:r>
            <a:r>
              <a:rPr lang="en-ZA" dirty="0" smtClean="0">
                <a:solidFill>
                  <a:prstClr val="black"/>
                </a:solidFill>
              </a:rPr>
              <a:t>project;</a:t>
            </a:r>
            <a:endParaRPr lang="en-ZA" dirty="0">
              <a:solidFill>
                <a:prstClr val="black"/>
              </a:solidFill>
            </a:endParaRPr>
          </a:p>
          <a:p>
            <a:pPr marL="857250" lvl="1" indent="-342900" algn="just" eaLnBrk="0" fontAlgn="base" hangingPunct="0">
              <a:spcBef>
                <a:spcPct val="0"/>
              </a:spcBef>
              <a:spcAft>
                <a:spcPts val="900"/>
              </a:spcAft>
              <a:buFont typeface="Arial" panose="020B0604020202020204" pitchFamily="34" charset="0"/>
              <a:buChar char="•"/>
            </a:pPr>
            <a:r>
              <a:rPr lang="en-ZA" dirty="0" smtClean="0">
                <a:solidFill>
                  <a:prstClr val="black"/>
                </a:solidFill>
              </a:rPr>
              <a:t>This aims to manage the Phase in Phase out</a:t>
            </a:r>
          </a:p>
          <a:p>
            <a:pPr marL="857250" lvl="1" indent="-342900" algn="just" eaLnBrk="0" fontAlgn="base" hangingPunct="0">
              <a:spcBef>
                <a:spcPct val="0"/>
              </a:spcBef>
              <a:spcAft>
                <a:spcPts val="900"/>
              </a:spcAft>
              <a:buFont typeface="Arial" panose="020B0604020202020204" pitchFamily="34" charset="0"/>
              <a:buChar char="•"/>
            </a:pPr>
            <a:r>
              <a:rPr lang="en-ZA" dirty="0" smtClean="0">
                <a:solidFill>
                  <a:prstClr val="black"/>
                </a:solidFill>
              </a:rPr>
              <a:t>SAPO should start with the testing of the Beneficiary </a:t>
            </a:r>
            <a:r>
              <a:rPr lang="en-ZA" dirty="0">
                <a:solidFill>
                  <a:prstClr val="black"/>
                </a:solidFill>
              </a:rPr>
              <a:t>Biometric </a:t>
            </a:r>
            <a:r>
              <a:rPr lang="en-ZA" dirty="0" smtClean="0">
                <a:solidFill>
                  <a:prstClr val="black"/>
                </a:solidFill>
              </a:rPr>
              <a:t>enrolment by February 2018;</a:t>
            </a:r>
          </a:p>
          <a:p>
            <a:pPr marL="457200" algn="just" eaLnBrk="0" fontAlgn="base" hangingPunct="0">
              <a:spcBef>
                <a:spcPct val="0"/>
              </a:spcBef>
              <a:spcAft>
                <a:spcPts val="900"/>
              </a:spcAft>
              <a:buFont typeface="Wingdings" panose="05000000000000000000" pitchFamily="2" charset="2"/>
              <a:buChar char="q"/>
            </a:pPr>
            <a:r>
              <a:rPr lang="en-ZA" dirty="0">
                <a:solidFill>
                  <a:prstClr val="black"/>
                </a:solidFill>
              </a:rPr>
              <a:t>The Standing Steering Committee </a:t>
            </a:r>
            <a:r>
              <a:rPr lang="en-ZA" dirty="0" smtClean="0">
                <a:solidFill>
                  <a:prstClr val="black"/>
                </a:solidFill>
              </a:rPr>
              <a:t>on Phase-In Phase-Out Approach will further guide and monitor the interface with all other payment service providers</a:t>
            </a:r>
            <a:endParaRPr lang="en-ZA" dirty="0">
              <a:solidFill>
                <a:prstClr val="black"/>
              </a:solidFill>
            </a:endParaRPr>
          </a:p>
          <a:p>
            <a:pPr algn="just" eaLnBrk="0" fontAlgn="base" hangingPunct="0">
              <a:spcBef>
                <a:spcPct val="0"/>
              </a:spcBef>
              <a:spcAft>
                <a:spcPts val="900"/>
              </a:spcAft>
            </a:pPr>
            <a:endParaRPr lang="en-ZA" sz="2400" dirty="0">
              <a:cs typeface="Arial" panose="020B0604020202020204" pitchFamily="34" charset="0"/>
            </a:endParaRPr>
          </a:p>
        </p:txBody>
      </p:sp>
    </p:spTree>
    <p:extLst>
      <p:ext uri="{BB962C8B-B14F-4D97-AF65-F5344CB8AC3E}">
        <p14:creationId xmlns:p14="http://schemas.microsoft.com/office/powerpoint/2010/main" xmlns="" val="1599435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2209800"/>
          </a:xfrm>
        </p:spPr>
        <p:txBody>
          <a:bodyPr>
            <a:normAutofit/>
          </a:bodyPr>
          <a:lstStyle/>
          <a:p>
            <a:r>
              <a:rPr lang="en-ZA" dirty="0" smtClean="0"/>
              <a:t>	</a:t>
            </a:r>
            <a:r>
              <a:rPr lang="en-ZA" sz="5300" dirty="0" smtClean="0">
                <a:latin typeface="Calibri" panose="020F0502020204030204" pitchFamily="34" charset="0"/>
              </a:rPr>
              <a:t>D: PROGRESS ON INSOURCING</a:t>
            </a:r>
            <a:endParaRPr lang="en-GB" sz="5300" dirty="0">
              <a:latin typeface="Calibri" panose="020F0502020204030204" pitchFamily="34" charset="0"/>
            </a:endParaRPr>
          </a:p>
        </p:txBody>
      </p:sp>
    </p:spTree>
    <p:extLst>
      <p:ext uri="{BB962C8B-B14F-4D97-AF65-F5344CB8AC3E}">
        <p14:creationId xmlns:p14="http://schemas.microsoft.com/office/powerpoint/2010/main" xmlns="" val="412762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lvl="0" algn="just" eaLnBrk="0" fontAlgn="base" hangingPunct="0">
              <a:lnSpc>
                <a:spcPct val="100000"/>
              </a:lnSpc>
              <a:spcAft>
                <a:spcPct val="0"/>
              </a:spcAft>
            </a:pP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Services </a:t>
            </a:r>
            <a:r>
              <a:rPr lang="en-GB" dirty="0" smtClean="0">
                <a:latin typeface="Arial" panose="020B0604020202020204" pitchFamily="34" charset="0"/>
                <a:ea typeface="Times New Roman" panose="02020603050405020304" pitchFamily="18" charset="0"/>
                <a:cs typeface="Arial" panose="020B0604020202020204" pitchFamily="34" charset="0"/>
              </a:rPr>
              <a:t>SASSA will </a:t>
            </a: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in-source</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457200" y="990600"/>
            <a:ext cx="8229600" cy="5334000"/>
          </a:xfrm>
        </p:spPr>
        <p:txBody>
          <a:bodyPr>
            <a:noAutofit/>
          </a:bodyPr>
          <a:lstStyle/>
          <a:p>
            <a:pPr algn="just" eaLnBrk="0" fontAlgn="base" hangingPunct="0">
              <a:spcBef>
                <a:spcPct val="0"/>
              </a:spcBef>
              <a:spcAft>
                <a:spcPts val="900"/>
              </a:spcAft>
            </a:pPr>
            <a:r>
              <a:rPr lang="en-GB" dirty="0">
                <a:cs typeface="Arial" panose="020B0604020202020204" pitchFamily="34" charset="0"/>
              </a:rPr>
              <a:t>Opening of the Paymaster General </a:t>
            </a:r>
            <a:r>
              <a:rPr lang="en-GB" dirty="0" smtClean="0">
                <a:cs typeface="Arial" panose="020B0604020202020204" pitchFamily="34" charset="0"/>
              </a:rPr>
              <a:t>Accounts (PMG) to enable social grant transfers/funds to be deposited to enable </a:t>
            </a:r>
            <a:r>
              <a:rPr lang="en-ZA" dirty="0">
                <a:cs typeface="Arial" panose="020B0604020202020204" pitchFamily="34" charset="0"/>
              </a:rPr>
              <a:t>d</a:t>
            </a:r>
            <a:r>
              <a:rPr lang="en-ZA" sz="2400" dirty="0" smtClean="0">
                <a:cs typeface="Arial" panose="020B0604020202020204" pitchFamily="34" charset="0"/>
              </a:rPr>
              <a:t>irect </a:t>
            </a:r>
            <a:r>
              <a:rPr lang="en-ZA" sz="2400" dirty="0">
                <a:cs typeface="Arial" panose="020B0604020202020204" pitchFamily="34" charset="0"/>
              </a:rPr>
              <a:t>transfers to </a:t>
            </a:r>
            <a:r>
              <a:rPr lang="en-ZA" sz="2400" dirty="0" smtClean="0">
                <a:cs typeface="Arial" panose="020B0604020202020204" pitchFamily="34" charset="0"/>
              </a:rPr>
              <a:t>beneficiaries commercial </a:t>
            </a:r>
            <a:r>
              <a:rPr lang="en-ZA" sz="2400" dirty="0">
                <a:cs typeface="Arial" panose="020B0604020202020204" pitchFamily="34" charset="0"/>
              </a:rPr>
              <a:t>bank accounts inclusive of Walvis Bay beneficiaries; </a:t>
            </a:r>
            <a:endParaRPr lang="en-ZA" sz="2400" dirty="0" smtClean="0">
              <a:cs typeface="Arial" panose="020B0604020202020204" pitchFamily="34" charset="0"/>
            </a:endParaRPr>
          </a:p>
          <a:p>
            <a:pPr lvl="1" algn="just" eaLnBrk="0" fontAlgn="base" hangingPunct="0">
              <a:spcBef>
                <a:spcPct val="0"/>
              </a:spcBef>
              <a:spcAft>
                <a:spcPts val="900"/>
              </a:spcAft>
            </a:pPr>
            <a:r>
              <a:rPr lang="en-ZA" dirty="0" smtClean="0">
                <a:cs typeface="Arial" panose="020B0604020202020204" pitchFamily="34" charset="0"/>
              </a:rPr>
              <a:t>Approval for the opening of the PMG accounts has been received from National Treasury on 17 </a:t>
            </a:r>
            <a:r>
              <a:rPr lang="en-ZA" dirty="0">
                <a:cs typeface="Arial" panose="020B0604020202020204" pitchFamily="34" charset="0"/>
              </a:rPr>
              <a:t>October </a:t>
            </a:r>
            <a:r>
              <a:rPr lang="en-ZA" dirty="0" smtClean="0">
                <a:cs typeface="Arial" panose="020B0604020202020204" pitchFamily="34" charset="0"/>
              </a:rPr>
              <a:t>2017; </a:t>
            </a:r>
          </a:p>
          <a:p>
            <a:pPr lvl="1" algn="just" eaLnBrk="0" fontAlgn="base" hangingPunct="0">
              <a:spcBef>
                <a:spcPct val="0"/>
              </a:spcBef>
              <a:spcAft>
                <a:spcPts val="900"/>
              </a:spcAft>
            </a:pPr>
            <a:r>
              <a:rPr lang="en-ZA" dirty="0" smtClean="0">
                <a:cs typeface="Arial" panose="020B0604020202020204" pitchFamily="34" charset="0"/>
              </a:rPr>
              <a:t> </a:t>
            </a:r>
            <a:r>
              <a:rPr lang="en-ZA" sz="2400" dirty="0" smtClean="0">
                <a:cs typeface="Arial" panose="020B0604020202020204" pitchFamily="34" charset="0"/>
              </a:rPr>
              <a:t>Six (6) weeks </a:t>
            </a:r>
            <a:r>
              <a:rPr lang="en-ZA" dirty="0" smtClean="0">
                <a:cs typeface="Arial" panose="020B0604020202020204" pitchFamily="34" charset="0"/>
              </a:rPr>
              <a:t>of </a:t>
            </a:r>
            <a:r>
              <a:rPr lang="en-ZA" sz="2400" dirty="0" smtClean="0">
                <a:cs typeface="Arial" panose="020B0604020202020204" pitchFamily="34" charset="0"/>
              </a:rPr>
              <a:t>testing is required (this will be done in November &amp; December 2017);</a:t>
            </a:r>
          </a:p>
          <a:p>
            <a:pPr lvl="1" algn="just" eaLnBrk="0" fontAlgn="base" hangingPunct="0">
              <a:spcBef>
                <a:spcPct val="0"/>
              </a:spcBef>
              <a:spcAft>
                <a:spcPts val="900"/>
              </a:spcAft>
            </a:pPr>
            <a:r>
              <a:rPr lang="en-ZA" dirty="0" smtClean="0">
                <a:cs typeface="Arial" panose="020B0604020202020204" pitchFamily="34" charset="0"/>
              </a:rPr>
              <a:t>SASSA will do the direct transfers (ACB) for the January 2018 payments;</a:t>
            </a:r>
            <a:endParaRPr lang="en-ZA" sz="2400" dirty="0" smtClean="0">
              <a:cs typeface="Arial" panose="020B0604020202020204" pitchFamily="34" charset="0"/>
            </a:endParaRPr>
          </a:p>
          <a:p>
            <a:pPr marL="457200" lvl="1" indent="0" algn="just" eaLnBrk="0" fontAlgn="base" hangingPunct="0">
              <a:spcBef>
                <a:spcPct val="0"/>
              </a:spcBef>
              <a:spcAft>
                <a:spcPts val="900"/>
              </a:spcAft>
              <a:buNone/>
            </a:pPr>
            <a:r>
              <a:rPr lang="en-ZA" dirty="0" smtClean="0">
                <a:cs typeface="Arial" panose="020B0604020202020204" pitchFamily="34" charset="0"/>
              </a:rPr>
              <a:t> </a:t>
            </a:r>
            <a:endParaRPr lang="en-ZA" sz="2400" dirty="0">
              <a:cs typeface="Arial" panose="020B0604020202020204" pitchFamily="34" charset="0"/>
            </a:endParaRPr>
          </a:p>
        </p:txBody>
      </p:sp>
    </p:spTree>
    <p:extLst>
      <p:ext uri="{BB962C8B-B14F-4D97-AF65-F5344CB8AC3E}">
        <p14:creationId xmlns:p14="http://schemas.microsoft.com/office/powerpoint/2010/main" xmlns="" val="50814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lvl="0" algn="just" eaLnBrk="0" fontAlgn="base" hangingPunct="0">
              <a:lnSpc>
                <a:spcPct val="100000"/>
              </a:lnSpc>
              <a:spcAft>
                <a:spcPct val="0"/>
              </a:spcAft>
            </a:pP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Services </a:t>
            </a:r>
            <a:r>
              <a:rPr lang="en-GB" dirty="0" smtClean="0">
                <a:latin typeface="Arial" panose="020B0604020202020204" pitchFamily="34" charset="0"/>
                <a:ea typeface="Times New Roman" panose="02020603050405020304" pitchFamily="18" charset="0"/>
                <a:cs typeface="Arial" panose="020B0604020202020204" pitchFamily="34" charset="0"/>
              </a:rPr>
              <a:t>SASSA will </a:t>
            </a: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in-source</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457200" y="914400"/>
            <a:ext cx="8229600" cy="5791200"/>
          </a:xfrm>
        </p:spPr>
        <p:txBody>
          <a:bodyPr>
            <a:noAutofit/>
          </a:bodyPr>
          <a:lstStyle/>
          <a:p>
            <a:pPr algn="just" eaLnBrk="0" fontAlgn="base" hangingPunct="0">
              <a:spcBef>
                <a:spcPct val="0"/>
              </a:spcBef>
              <a:spcAft>
                <a:spcPts val="900"/>
              </a:spcAft>
            </a:pPr>
            <a:r>
              <a:rPr lang="en-GB" dirty="0" smtClean="0">
                <a:cs typeface="Arial" panose="020B0604020202020204" pitchFamily="34" charset="0"/>
              </a:rPr>
              <a:t>Work Break Down in progress for the Direct Transfer of January 2018 payment</a:t>
            </a:r>
            <a:r>
              <a:rPr lang="en-ZA" sz="2400" dirty="0" smtClean="0">
                <a:cs typeface="Arial" panose="020B0604020202020204" pitchFamily="34" charset="0"/>
              </a:rPr>
              <a:t>; </a:t>
            </a:r>
          </a:p>
          <a:p>
            <a:pPr lvl="1" algn="just" eaLnBrk="0" fontAlgn="base" hangingPunct="0">
              <a:spcBef>
                <a:spcPct val="0"/>
              </a:spcBef>
              <a:spcAft>
                <a:spcPts val="900"/>
              </a:spcAft>
            </a:pPr>
            <a:r>
              <a:rPr lang="en-ZA" dirty="0" smtClean="0">
                <a:cs typeface="Arial" panose="020B0604020202020204" pitchFamily="34" charset="0"/>
              </a:rPr>
              <a:t>A working tool has been developed to compare CPS and SASSA beneficiary bank details, including Easy Pay Everywhere (Green Cards) Accounts;</a:t>
            </a:r>
          </a:p>
          <a:p>
            <a:pPr lvl="1" algn="just" eaLnBrk="0" fontAlgn="base" hangingPunct="0">
              <a:spcBef>
                <a:spcPct val="0"/>
              </a:spcBef>
              <a:spcAft>
                <a:spcPts val="900"/>
              </a:spcAft>
            </a:pPr>
            <a:r>
              <a:rPr lang="en-ZA" dirty="0" smtClean="0">
                <a:cs typeface="Arial" panose="020B0604020202020204" pitchFamily="34" charset="0"/>
              </a:rPr>
              <a:t>Process to separate the payment file into two categories (ACB &amp; other) is in progress for testing in November 2017</a:t>
            </a:r>
            <a:r>
              <a:rPr lang="en-ZA" dirty="0">
                <a:cs typeface="Arial" panose="020B0604020202020204" pitchFamily="34" charset="0"/>
              </a:rPr>
              <a:t> </a:t>
            </a:r>
            <a:r>
              <a:rPr lang="en-ZA" dirty="0" smtClean="0">
                <a:cs typeface="Arial" panose="020B0604020202020204" pitchFamily="34" charset="0"/>
              </a:rPr>
              <a:t>and roll-out in January 2018;</a:t>
            </a:r>
          </a:p>
          <a:p>
            <a:pPr lvl="1" algn="just" eaLnBrk="0" fontAlgn="base" hangingPunct="0">
              <a:spcBef>
                <a:spcPct val="0"/>
              </a:spcBef>
              <a:spcAft>
                <a:spcPts val="900"/>
              </a:spcAft>
            </a:pPr>
            <a:r>
              <a:rPr lang="en-US" dirty="0">
                <a:cs typeface="Arial" panose="020B0604020202020204" pitchFamily="34" charset="0"/>
              </a:rPr>
              <a:t>Administrative planning </a:t>
            </a:r>
            <a:r>
              <a:rPr lang="en-US" dirty="0" smtClean="0">
                <a:cs typeface="Arial" panose="020B0604020202020204" pitchFamily="34" charset="0"/>
              </a:rPr>
              <a:t>is in </a:t>
            </a:r>
            <a:r>
              <a:rPr lang="en-US" dirty="0">
                <a:cs typeface="Arial" panose="020B0604020202020204" pitchFamily="34" charset="0"/>
              </a:rPr>
              <a:t>progress to consider </a:t>
            </a:r>
            <a:r>
              <a:rPr lang="en-US" dirty="0" smtClean="0">
                <a:cs typeface="Arial" panose="020B0604020202020204" pitchFamily="34" charset="0"/>
              </a:rPr>
              <a:t>legislative/regulatory compliance, </a:t>
            </a:r>
            <a:r>
              <a:rPr lang="en-US" dirty="0">
                <a:cs typeface="Arial" panose="020B0604020202020204" pitchFamily="34" charset="0"/>
              </a:rPr>
              <a:t>cash flow process </a:t>
            </a:r>
            <a:r>
              <a:rPr lang="en-US" dirty="0" smtClean="0">
                <a:cs typeface="Arial" panose="020B0604020202020204" pitchFamily="34" charset="0"/>
              </a:rPr>
              <a:t>and </a:t>
            </a:r>
            <a:r>
              <a:rPr lang="en-US" dirty="0">
                <a:cs typeface="Arial" panose="020B0604020202020204" pitchFamily="34" charset="0"/>
              </a:rPr>
              <a:t>resource </a:t>
            </a:r>
            <a:r>
              <a:rPr lang="en-US" dirty="0" smtClean="0">
                <a:cs typeface="Arial" panose="020B0604020202020204" pitchFamily="34" charset="0"/>
              </a:rPr>
              <a:t>requirements</a:t>
            </a:r>
            <a:r>
              <a:rPr lang="en-ZA" sz="2400" dirty="0" smtClean="0">
                <a:cs typeface="Arial" panose="020B0604020202020204" pitchFamily="34" charset="0"/>
              </a:rPr>
              <a:t>;</a:t>
            </a:r>
          </a:p>
          <a:p>
            <a:pPr lvl="1" algn="just" eaLnBrk="0" fontAlgn="base" hangingPunct="0">
              <a:spcBef>
                <a:spcPct val="0"/>
              </a:spcBef>
              <a:spcAft>
                <a:spcPts val="900"/>
              </a:spcAft>
            </a:pPr>
            <a:r>
              <a:rPr lang="en-ZA" dirty="0" smtClean="0">
                <a:cs typeface="Arial" panose="020B0604020202020204" pitchFamily="34" charset="0"/>
              </a:rPr>
              <a:t>Information for 2 million (ACB) beneficiaries will be submitted on 18 </a:t>
            </a:r>
            <a:r>
              <a:rPr lang="en-ZA" dirty="0">
                <a:cs typeface="Arial" panose="020B0604020202020204" pitchFamily="34" charset="0"/>
              </a:rPr>
              <a:t>December 2017 to </a:t>
            </a:r>
            <a:r>
              <a:rPr lang="en-ZA" dirty="0" smtClean="0">
                <a:cs typeface="Arial" panose="020B0604020202020204" pitchFamily="34" charset="0"/>
              </a:rPr>
              <a:t>National Treasury for processing</a:t>
            </a:r>
            <a:endParaRPr lang="en-ZA" sz="2400" dirty="0">
              <a:cs typeface="Arial" panose="020B0604020202020204" pitchFamily="34" charset="0"/>
            </a:endParaRPr>
          </a:p>
        </p:txBody>
      </p:sp>
    </p:spTree>
    <p:extLst>
      <p:ext uri="{BB962C8B-B14F-4D97-AF65-F5344CB8AC3E}">
        <p14:creationId xmlns:p14="http://schemas.microsoft.com/office/powerpoint/2010/main" xmlns="" val="1569411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Purpose</a:t>
            </a:r>
            <a:endParaRPr lang="en-GB" dirty="0"/>
          </a:p>
        </p:txBody>
      </p:sp>
      <p:sp>
        <p:nvSpPr>
          <p:cNvPr id="3" name="Content Placeholder 2"/>
          <p:cNvSpPr>
            <a:spLocks noGrp="1"/>
          </p:cNvSpPr>
          <p:nvPr>
            <p:ph idx="1"/>
          </p:nvPr>
        </p:nvSpPr>
        <p:spPr/>
        <p:txBody>
          <a:bodyPr>
            <a:normAutofit lnSpcReduction="10000"/>
          </a:bodyPr>
          <a:lstStyle/>
          <a:p>
            <a:pPr algn="just"/>
            <a:r>
              <a:rPr lang="en-ZA" dirty="0" smtClean="0"/>
              <a:t>The purpose of this presentation is to give progress report about SASSA’s change programme in relation to payment of social grants.</a:t>
            </a:r>
          </a:p>
          <a:p>
            <a:pPr algn="just"/>
            <a:r>
              <a:rPr lang="en-ZA" dirty="0" smtClean="0"/>
              <a:t>The report provides feedback on the following:</a:t>
            </a:r>
            <a:endParaRPr lang="en-ZA" dirty="0"/>
          </a:p>
          <a:p>
            <a:pPr lvl="1" algn="just"/>
            <a:r>
              <a:rPr lang="en-US" dirty="0"/>
              <a:t>Procurement of payment service provider i.e. South African Post Office (SAPO</a:t>
            </a:r>
            <a:r>
              <a:rPr lang="en-US" dirty="0" smtClean="0"/>
              <a:t>)</a:t>
            </a:r>
            <a:endParaRPr lang="en-ZA" dirty="0" smtClean="0"/>
          </a:p>
          <a:p>
            <a:pPr lvl="1" algn="just"/>
            <a:r>
              <a:rPr lang="en-ZA" dirty="0" smtClean="0"/>
              <a:t>Phase-in Phase-Out Plan</a:t>
            </a:r>
          </a:p>
          <a:p>
            <a:pPr lvl="1" algn="just"/>
            <a:r>
              <a:rPr lang="en-ZA" dirty="0" smtClean="0"/>
              <a:t>Progress on Insourcing certain payment functions</a:t>
            </a:r>
          </a:p>
          <a:p>
            <a:pPr lvl="1" algn="just"/>
            <a:r>
              <a:rPr lang="en-ZA" dirty="0" smtClean="0"/>
              <a:t>Risks and Mitigation Plan and </a:t>
            </a:r>
          </a:p>
          <a:p>
            <a:pPr lvl="1" algn="just"/>
            <a:r>
              <a:rPr lang="en-ZA" dirty="0" smtClean="0"/>
              <a:t>Business Continuity/way-forward</a:t>
            </a:r>
          </a:p>
        </p:txBody>
      </p:sp>
    </p:spTree>
    <p:extLst>
      <p:ext uri="{BB962C8B-B14F-4D97-AF65-F5344CB8AC3E}">
        <p14:creationId xmlns:p14="http://schemas.microsoft.com/office/powerpoint/2010/main" xmlns="" val="3941961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lvl="0" algn="just" eaLnBrk="0" fontAlgn="base" hangingPunct="0">
              <a:lnSpc>
                <a:spcPct val="100000"/>
              </a:lnSpc>
              <a:spcAft>
                <a:spcPct val="0"/>
              </a:spcAft>
            </a:pP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Services </a:t>
            </a:r>
            <a:r>
              <a:rPr lang="en-GB" dirty="0" smtClean="0">
                <a:latin typeface="Arial" panose="020B0604020202020204" pitchFamily="34" charset="0"/>
                <a:ea typeface="Times New Roman" panose="02020603050405020304" pitchFamily="18" charset="0"/>
                <a:cs typeface="Arial" panose="020B0604020202020204" pitchFamily="34" charset="0"/>
              </a:rPr>
              <a:t>SASSA will </a:t>
            </a: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in-source</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457200" y="1295400"/>
            <a:ext cx="8229600" cy="5410200"/>
          </a:xfrm>
        </p:spPr>
        <p:txBody>
          <a:bodyPr>
            <a:noAutofit/>
          </a:bodyPr>
          <a:lstStyle/>
          <a:p>
            <a:pPr algn="just" eaLnBrk="0" fontAlgn="base" hangingPunct="0">
              <a:spcBef>
                <a:spcPct val="0"/>
              </a:spcBef>
              <a:spcAft>
                <a:spcPts val="900"/>
              </a:spcAft>
            </a:pPr>
            <a:r>
              <a:rPr lang="en-GB" sz="2800" dirty="0" smtClean="0">
                <a:cs typeface="Arial" panose="020B0604020202020204" pitchFamily="34" charset="0"/>
              </a:rPr>
              <a:t>Management of Regulation 26A deductions i.e. deductions for payment of premiums for funeral insurance policies that beneficiaries took out; </a:t>
            </a:r>
          </a:p>
          <a:p>
            <a:pPr algn="just" eaLnBrk="0" fontAlgn="base" hangingPunct="0">
              <a:spcBef>
                <a:spcPct val="0"/>
              </a:spcBef>
              <a:spcAft>
                <a:spcPts val="900"/>
              </a:spcAft>
            </a:pPr>
            <a:r>
              <a:rPr lang="en-ZA" sz="2800" dirty="0" smtClean="0">
                <a:cs typeface="Arial" panose="020B0604020202020204" pitchFamily="34" charset="0"/>
              </a:rPr>
              <a:t>SASSA has commenced the process of taking over the function by: </a:t>
            </a:r>
          </a:p>
          <a:p>
            <a:pPr lvl="1" algn="just" eaLnBrk="0" fontAlgn="base" hangingPunct="0">
              <a:spcBef>
                <a:spcPct val="0"/>
              </a:spcBef>
              <a:spcAft>
                <a:spcPts val="900"/>
              </a:spcAft>
            </a:pPr>
            <a:r>
              <a:rPr lang="en-ZA" sz="2800" dirty="0" smtClean="0">
                <a:cs typeface="Arial" panose="020B0604020202020204" pitchFamily="34" charset="0"/>
              </a:rPr>
              <a:t>Capturing the mandates live on SOCPEN since 1</a:t>
            </a:r>
            <a:r>
              <a:rPr lang="en-ZA" sz="2800" baseline="30000" dirty="0" smtClean="0">
                <a:cs typeface="Arial" panose="020B0604020202020204" pitchFamily="34" charset="0"/>
              </a:rPr>
              <a:t>st</a:t>
            </a:r>
            <a:r>
              <a:rPr lang="en-ZA" sz="2800" dirty="0" smtClean="0">
                <a:cs typeface="Arial" panose="020B0604020202020204" pitchFamily="34" charset="0"/>
              </a:rPr>
              <a:t> October 2017;</a:t>
            </a:r>
          </a:p>
          <a:p>
            <a:pPr lvl="1" algn="just" eaLnBrk="0" fontAlgn="base" hangingPunct="0">
              <a:spcBef>
                <a:spcPct val="0"/>
              </a:spcBef>
              <a:spcAft>
                <a:spcPts val="900"/>
              </a:spcAft>
            </a:pPr>
            <a:r>
              <a:rPr lang="en-ZA" sz="2800" dirty="0" smtClean="0">
                <a:cs typeface="Arial" panose="020B0604020202020204" pitchFamily="34" charset="0"/>
              </a:rPr>
              <a:t>To date 421 mandates have been captured and 23 beneficiaries from the same group requested the deductions to be cancelled; </a:t>
            </a:r>
          </a:p>
        </p:txBody>
      </p:sp>
    </p:spTree>
    <p:extLst>
      <p:ext uri="{BB962C8B-B14F-4D97-AF65-F5344CB8AC3E}">
        <p14:creationId xmlns:p14="http://schemas.microsoft.com/office/powerpoint/2010/main" xmlns="" val="3812051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lvl="0" algn="just" eaLnBrk="0" fontAlgn="base" hangingPunct="0">
              <a:lnSpc>
                <a:spcPct val="100000"/>
              </a:lnSpc>
              <a:spcAft>
                <a:spcPct val="0"/>
              </a:spcAft>
            </a:pP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Services </a:t>
            </a:r>
            <a:r>
              <a:rPr lang="en-GB" dirty="0" smtClean="0">
                <a:latin typeface="Arial" panose="020B0604020202020204" pitchFamily="34" charset="0"/>
                <a:ea typeface="Times New Roman" panose="02020603050405020304" pitchFamily="18" charset="0"/>
                <a:cs typeface="Arial" panose="020B0604020202020204" pitchFamily="34" charset="0"/>
              </a:rPr>
              <a:t>SASSA will </a:t>
            </a: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in-source</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0" y="1371600"/>
            <a:ext cx="9063251" cy="5334000"/>
          </a:xfrm>
        </p:spPr>
        <p:txBody>
          <a:bodyPr>
            <a:noAutofit/>
          </a:bodyPr>
          <a:lstStyle/>
          <a:p>
            <a:pPr marL="0" indent="0" algn="just" eaLnBrk="0" fontAlgn="base" hangingPunct="0">
              <a:spcBef>
                <a:spcPct val="0"/>
              </a:spcBef>
              <a:spcAft>
                <a:spcPts val="900"/>
              </a:spcAft>
              <a:buNone/>
            </a:pPr>
            <a:r>
              <a:rPr lang="en-GB" sz="2000" b="1" dirty="0" smtClean="0">
                <a:cs typeface="Arial" panose="020B0604020202020204" pitchFamily="34" charset="0"/>
              </a:rPr>
              <a:t>Migration of Data progress report; </a:t>
            </a:r>
            <a:endParaRPr lang="en-ZA" sz="2000" b="1" dirty="0" smtClean="0">
              <a:cs typeface="Arial" panose="020B0604020202020204" pitchFamily="34" charset="0"/>
            </a:endParaRPr>
          </a:p>
          <a:p>
            <a:pPr lvl="1" algn="just" eaLnBrk="0" fontAlgn="base" hangingPunct="0">
              <a:spcBef>
                <a:spcPct val="0"/>
              </a:spcBef>
              <a:spcAft>
                <a:spcPts val="900"/>
              </a:spcAft>
            </a:pPr>
            <a:r>
              <a:rPr lang="en-ZA" sz="2000" dirty="0" smtClean="0">
                <a:cs typeface="Arial" panose="020B0604020202020204" pitchFamily="34" charset="0"/>
              </a:rPr>
              <a:t> </a:t>
            </a:r>
            <a:r>
              <a:rPr lang="en-ZA" dirty="0">
                <a:cs typeface="Arial" panose="020B0604020202020204" pitchFamily="34" charset="0"/>
              </a:rPr>
              <a:t>Monthly </a:t>
            </a:r>
            <a:r>
              <a:rPr lang="en-ZA" dirty="0" smtClean="0">
                <a:cs typeface="Arial" panose="020B0604020202020204" pitchFamily="34" charset="0"/>
              </a:rPr>
              <a:t>biometric data transfer is ongoing (2 cycles per month)</a:t>
            </a:r>
          </a:p>
          <a:p>
            <a:pPr lvl="1" algn="just" eaLnBrk="0" fontAlgn="base" hangingPunct="0">
              <a:spcBef>
                <a:spcPct val="0"/>
              </a:spcBef>
              <a:spcAft>
                <a:spcPts val="900"/>
              </a:spcAft>
            </a:pPr>
            <a:r>
              <a:rPr lang="en-ZA" dirty="0" smtClean="0">
                <a:cs typeface="Arial" panose="020B0604020202020204" pitchFamily="34" charset="0"/>
              </a:rPr>
              <a:t>Enrolment status of beneficiaries are received on a monthly basis (banking details, ID # grant type and Enrolment date)</a:t>
            </a:r>
          </a:p>
          <a:p>
            <a:pPr lvl="1" algn="just" eaLnBrk="0" fontAlgn="base" hangingPunct="0">
              <a:spcBef>
                <a:spcPct val="0"/>
              </a:spcBef>
              <a:spcAft>
                <a:spcPts val="900"/>
              </a:spcAft>
            </a:pPr>
            <a:r>
              <a:rPr lang="en-ZA" dirty="0" smtClean="0">
                <a:cs typeface="Arial" panose="020B0604020202020204" pitchFamily="34" charset="0"/>
              </a:rPr>
              <a:t>Process for Bulk verification for remaining Data with DHA is in progress (Qualitative status comparison)</a:t>
            </a:r>
          </a:p>
          <a:p>
            <a:pPr lvl="1" algn="just" eaLnBrk="0" fontAlgn="base" hangingPunct="0">
              <a:spcBef>
                <a:spcPct val="0"/>
              </a:spcBef>
              <a:spcAft>
                <a:spcPts val="900"/>
              </a:spcAft>
            </a:pPr>
            <a:r>
              <a:rPr lang="en-ZA" dirty="0" smtClean="0">
                <a:cs typeface="Arial" panose="020B0604020202020204" pitchFamily="34" charset="0"/>
              </a:rPr>
              <a:t>An interim Database was created to allow SASSA to perform a comparison report on the completeness of Beneficiary enrolment Data. These Data sets include a download from Socpen</a:t>
            </a:r>
            <a:r>
              <a:rPr lang="en-ZA" dirty="0">
                <a:cs typeface="Arial" panose="020B0604020202020204" pitchFamily="34" charset="0"/>
              </a:rPr>
              <a:t>/</a:t>
            </a:r>
            <a:r>
              <a:rPr lang="en-ZA" dirty="0" smtClean="0">
                <a:cs typeface="Arial" panose="020B0604020202020204" pitchFamily="34" charset="0"/>
              </a:rPr>
              <a:t> CPS/DHA interface (identity verification). </a:t>
            </a:r>
          </a:p>
          <a:p>
            <a:pPr lvl="1" algn="just" eaLnBrk="0" fontAlgn="base" hangingPunct="0">
              <a:spcBef>
                <a:spcPct val="0"/>
              </a:spcBef>
              <a:spcAft>
                <a:spcPts val="900"/>
              </a:spcAft>
            </a:pPr>
            <a:endParaRPr lang="en-ZA" sz="2000" dirty="0" smtClean="0">
              <a:cs typeface="Arial" panose="020B0604020202020204" pitchFamily="34" charset="0"/>
            </a:endParaRPr>
          </a:p>
          <a:p>
            <a:pPr marL="457200" lvl="1" indent="0" algn="just" eaLnBrk="0" fontAlgn="base" hangingPunct="0">
              <a:spcBef>
                <a:spcPct val="0"/>
              </a:spcBef>
              <a:spcAft>
                <a:spcPts val="900"/>
              </a:spcAft>
              <a:buNone/>
            </a:pPr>
            <a:endParaRPr lang="en-ZA" sz="2000" dirty="0" smtClean="0">
              <a:cs typeface="Arial" panose="020B0604020202020204" pitchFamily="34" charset="0"/>
            </a:endParaRPr>
          </a:p>
        </p:txBody>
      </p:sp>
    </p:spTree>
    <p:extLst>
      <p:ext uri="{BB962C8B-B14F-4D97-AF65-F5344CB8AC3E}">
        <p14:creationId xmlns:p14="http://schemas.microsoft.com/office/powerpoint/2010/main" xmlns="" val="1218325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2209800"/>
          </a:xfrm>
        </p:spPr>
        <p:txBody>
          <a:bodyPr>
            <a:normAutofit/>
          </a:bodyPr>
          <a:lstStyle/>
          <a:p>
            <a:r>
              <a:rPr lang="en-ZA" dirty="0" smtClean="0"/>
              <a:t>	</a:t>
            </a:r>
            <a:r>
              <a:rPr lang="en-ZA" sz="5300" dirty="0" smtClean="0">
                <a:latin typeface="Calibri" panose="020F0502020204030204" pitchFamily="34" charset="0"/>
              </a:rPr>
              <a:t>E: RISK AND MITIGATION PLAN</a:t>
            </a:r>
            <a:endParaRPr lang="en-GB" sz="5300" dirty="0">
              <a:latin typeface="Calibri" panose="020F0502020204030204" pitchFamily="34" charset="0"/>
            </a:endParaRPr>
          </a:p>
        </p:txBody>
      </p:sp>
    </p:spTree>
    <p:extLst>
      <p:ext uri="{BB962C8B-B14F-4D97-AF65-F5344CB8AC3E}">
        <p14:creationId xmlns:p14="http://schemas.microsoft.com/office/powerpoint/2010/main" xmlns="" val="3720889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ZA" dirty="0" smtClean="0"/>
              <a:t>Risks and </a:t>
            </a:r>
            <a:r>
              <a:rPr lang="en-ZA" dirty="0"/>
              <a:t>Mitigation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8886929"/>
              </p:ext>
            </p:extLst>
          </p:nvPr>
        </p:nvGraphicFramePr>
        <p:xfrm>
          <a:off x="76200" y="1219200"/>
          <a:ext cx="8915399" cy="5192904"/>
        </p:xfrm>
        <a:graphic>
          <a:graphicData uri="http://schemas.openxmlformats.org/drawingml/2006/table">
            <a:tbl>
              <a:tblPr>
                <a:tableStyleId>{5940675A-B579-460E-94D1-54222C63F5DA}</a:tableStyleId>
              </a:tblPr>
              <a:tblGrid>
                <a:gridCol w="500683"/>
                <a:gridCol w="3243944"/>
                <a:gridCol w="5170772"/>
              </a:tblGrid>
              <a:tr h="457200">
                <a:tc>
                  <a:txBody>
                    <a:bodyPr/>
                    <a:lstStyle/>
                    <a:p>
                      <a:pPr algn="l" fontAlgn="t"/>
                      <a:r>
                        <a:rPr lang="en-ZA" sz="2000" b="1" u="none" strike="noStrike" dirty="0">
                          <a:effectLst/>
                        </a:rPr>
                        <a:t>No</a:t>
                      </a:r>
                      <a:endParaRPr lang="en-ZA" sz="2000" b="1" i="0" u="none" strike="noStrike" dirty="0">
                        <a:solidFill>
                          <a:schemeClr val="tx1"/>
                        </a:solidFill>
                        <a:effectLst/>
                        <a:latin typeface="+mn-lt"/>
                      </a:endParaRPr>
                    </a:p>
                  </a:txBody>
                  <a:tcPr marL="2583" marR="2583" marT="2583" marB="0">
                    <a:solidFill>
                      <a:srgbClr val="FFC000"/>
                    </a:solidFill>
                  </a:tcPr>
                </a:tc>
                <a:tc>
                  <a:txBody>
                    <a:bodyPr/>
                    <a:lstStyle/>
                    <a:p>
                      <a:pPr algn="l" fontAlgn="t"/>
                      <a:r>
                        <a:rPr lang="en-ZA" sz="2000" b="1" u="none" strike="noStrike" dirty="0">
                          <a:effectLst/>
                        </a:rPr>
                        <a:t>Description of Risk </a:t>
                      </a:r>
                      <a:endParaRPr lang="en-ZA" sz="2000" b="1" i="0" u="none" strike="noStrike" dirty="0">
                        <a:solidFill>
                          <a:schemeClr val="tx1"/>
                        </a:solidFill>
                        <a:effectLst/>
                        <a:latin typeface="+mn-lt"/>
                      </a:endParaRPr>
                    </a:p>
                  </a:txBody>
                  <a:tcPr marL="2583" marR="2583" marT="2583" marB="0">
                    <a:solidFill>
                      <a:srgbClr val="FFC000"/>
                    </a:solidFill>
                  </a:tcPr>
                </a:tc>
                <a:tc>
                  <a:txBody>
                    <a:bodyPr/>
                    <a:lstStyle/>
                    <a:p>
                      <a:pPr algn="l" fontAlgn="t"/>
                      <a:r>
                        <a:rPr lang="en-ZA" sz="2000" b="1" u="none" strike="noStrike" dirty="0">
                          <a:effectLst/>
                        </a:rPr>
                        <a:t>Current mitigating </a:t>
                      </a:r>
                      <a:r>
                        <a:rPr lang="en-ZA" sz="2000" b="1" u="none" strike="noStrike" dirty="0" smtClean="0">
                          <a:effectLst/>
                        </a:rPr>
                        <a:t>control</a:t>
                      </a:r>
                      <a:endParaRPr lang="en-ZA" sz="2000" b="1" i="0" u="none" strike="noStrike" dirty="0">
                        <a:solidFill>
                          <a:schemeClr val="tx1"/>
                        </a:solidFill>
                        <a:effectLst/>
                        <a:latin typeface="+mn-lt"/>
                      </a:endParaRPr>
                    </a:p>
                  </a:txBody>
                  <a:tcPr marL="2583" marR="2583" marT="2583" marB="0">
                    <a:solidFill>
                      <a:srgbClr val="FFC000"/>
                    </a:solidFill>
                  </a:tcPr>
                </a:tc>
              </a:tr>
              <a:tr h="1201377">
                <a:tc>
                  <a:txBody>
                    <a:bodyPr/>
                    <a:lstStyle/>
                    <a:p>
                      <a:pPr algn="ctr" fontAlgn="ctr"/>
                      <a:r>
                        <a:rPr lang="en-ZA" sz="2000" u="none" strike="noStrike">
                          <a:effectLst/>
                        </a:rPr>
                        <a:t>1</a:t>
                      </a:r>
                      <a:endParaRPr lang="en-ZA" sz="2000" b="0" i="0" u="none" strike="noStrike">
                        <a:solidFill>
                          <a:schemeClr val="tx1"/>
                        </a:solidFill>
                        <a:effectLst/>
                        <a:latin typeface="+mn-lt"/>
                      </a:endParaRPr>
                    </a:p>
                  </a:txBody>
                  <a:tcPr marL="2583" marR="2583" marT="2583" marB="0"/>
                </a:tc>
                <a:tc>
                  <a:txBody>
                    <a:bodyPr/>
                    <a:lstStyle/>
                    <a:p>
                      <a:pPr algn="l" fontAlgn="t"/>
                      <a:r>
                        <a:rPr lang="en-ZA" sz="2000" u="none" strike="noStrike" dirty="0">
                          <a:effectLst/>
                        </a:rPr>
                        <a:t>Failure to pay grants on the 1st April 2018</a:t>
                      </a:r>
                      <a:endParaRPr lang="en-ZA" sz="2000" b="0" i="0" u="none" strike="noStrike" dirty="0">
                        <a:solidFill>
                          <a:schemeClr val="tx1"/>
                        </a:solidFill>
                        <a:effectLst/>
                        <a:latin typeface="+mn-lt"/>
                      </a:endParaRPr>
                    </a:p>
                  </a:txBody>
                  <a:tcPr marL="2583" marR="2583" marT="2583" marB="0"/>
                </a:tc>
                <a:tc>
                  <a:txBody>
                    <a:bodyPr/>
                    <a:lstStyle/>
                    <a:p>
                      <a:pPr marL="342900" indent="-342900" algn="l" fontAlgn="t">
                        <a:buFont typeface="Arial" panose="020B0604020202020204" pitchFamily="34" charset="0"/>
                        <a:buChar char="•"/>
                      </a:pPr>
                      <a:r>
                        <a:rPr lang="en-ZA" sz="2000" u="none" strike="noStrike" dirty="0" smtClean="0">
                          <a:effectLst/>
                        </a:rPr>
                        <a:t>Comply to deadlines/timeframes</a:t>
                      </a:r>
                    </a:p>
                    <a:p>
                      <a:pPr marL="342900" indent="-342900" algn="l" fontAlgn="t">
                        <a:buFont typeface="Arial" panose="020B0604020202020204" pitchFamily="34" charset="0"/>
                        <a:buChar char="•"/>
                      </a:pPr>
                      <a:r>
                        <a:rPr lang="en-ZA" sz="2000" u="none" strike="noStrike" dirty="0" smtClean="0">
                          <a:effectLst/>
                        </a:rPr>
                        <a:t>Process </a:t>
                      </a:r>
                      <a:r>
                        <a:rPr lang="en-ZA" sz="2000" u="none" strike="noStrike" dirty="0">
                          <a:effectLst/>
                        </a:rPr>
                        <a:t>of appointing a new service </a:t>
                      </a:r>
                      <a:r>
                        <a:rPr lang="en-ZA" sz="2000" u="none" strike="noStrike" dirty="0" smtClean="0">
                          <a:effectLst/>
                        </a:rPr>
                        <a:t>providers expedited</a:t>
                      </a:r>
                      <a:r>
                        <a:rPr lang="en-ZA" sz="2000" u="none" strike="noStrike" baseline="0" dirty="0" smtClean="0">
                          <a:effectLst/>
                        </a:rPr>
                        <a:t> </a:t>
                      </a:r>
                    </a:p>
                    <a:p>
                      <a:pPr marL="342900" indent="-342900" algn="l" fontAlgn="t">
                        <a:buFont typeface="Arial" panose="020B0604020202020204" pitchFamily="34" charset="0"/>
                        <a:buChar char="•"/>
                      </a:pPr>
                      <a:r>
                        <a:rPr lang="en-ZA" sz="2000" u="none" strike="noStrike" baseline="0" dirty="0" smtClean="0">
                          <a:effectLst/>
                        </a:rPr>
                        <a:t>Brief Con.Court on </a:t>
                      </a:r>
                      <a:r>
                        <a:rPr lang="en-ZA" sz="2000" u="none" strike="noStrike" baseline="0" smtClean="0">
                          <a:effectLst/>
                        </a:rPr>
                        <a:t>progress,challenges</a:t>
                      </a:r>
                      <a:r>
                        <a:rPr lang="en-ZA" sz="2000" u="none" strike="noStrike" baseline="0" dirty="0" smtClean="0">
                          <a:effectLst/>
                        </a:rPr>
                        <a:t> and risks</a:t>
                      </a:r>
                      <a:endParaRPr lang="en-ZA" sz="2000" b="0" u="none" strike="noStrike" baseline="0" dirty="0" smtClean="0">
                        <a:solidFill>
                          <a:schemeClr val="tx1"/>
                        </a:solidFill>
                        <a:effectLst/>
                        <a:latin typeface="+mn-lt"/>
                      </a:endParaRPr>
                    </a:p>
                  </a:txBody>
                  <a:tcPr marL="2583" marR="2583" marT="2583" marB="0"/>
                </a:tc>
              </a:tr>
              <a:tr h="471512">
                <a:tc>
                  <a:txBody>
                    <a:bodyPr/>
                    <a:lstStyle/>
                    <a:p>
                      <a:pPr algn="ctr" fontAlgn="ctr"/>
                      <a:r>
                        <a:rPr lang="en-ZA" sz="2000" u="none" strike="noStrike" dirty="0" smtClean="0">
                          <a:effectLst/>
                        </a:rPr>
                        <a:t>2</a:t>
                      </a:r>
                      <a:endParaRPr lang="en-ZA" sz="2000" b="0" i="0" u="none" strike="noStrike" dirty="0">
                        <a:solidFill>
                          <a:schemeClr val="tx1"/>
                        </a:solidFill>
                        <a:effectLst/>
                        <a:latin typeface="+mn-lt"/>
                      </a:endParaRPr>
                    </a:p>
                  </a:txBody>
                  <a:tcPr marL="2583" marR="2583" marT="2583" marB="0"/>
                </a:tc>
                <a:tc>
                  <a:txBody>
                    <a:bodyPr/>
                    <a:lstStyle/>
                    <a:p>
                      <a:pPr algn="l" fontAlgn="t"/>
                      <a:r>
                        <a:rPr lang="en-ZA" sz="2000" u="none" strike="noStrike" dirty="0">
                          <a:effectLst/>
                        </a:rPr>
                        <a:t>Failure to comply with the Constitutional Court judgement</a:t>
                      </a:r>
                      <a:endParaRPr lang="en-ZA" sz="2000" b="0" i="0" u="none" strike="noStrike" dirty="0">
                        <a:solidFill>
                          <a:schemeClr val="tx1"/>
                        </a:solidFill>
                        <a:effectLst/>
                        <a:latin typeface="+mn-lt"/>
                      </a:endParaRPr>
                    </a:p>
                  </a:txBody>
                  <a:tcPr marL="2583" marR="2583" marT="2583" marB="0"/>
                </a:tc>
                <a:tc>
                  <a:txBody>
                    <a:bodyPr/>
                    <a:lstStyle/>
                    <a:p>
                      <a:pPr marL="342900" indent="-342900" algn="l" fontAlgn="t">
                        <a:buFont typeface="Arial" panose="020B0604020202020204" pitchFamily="34" charset="0"/>
                        <a:buChar char="•"/>
                      </a:pPr>
                      <a:r>
                        <a:rPr lang="en-ZA" sz="2000" u="none" strike="noStrike" dirty="0" smtClean="0">
                          <a:effectLst/>
                        </a:rPr>
                        <a:t>Schedule </a:t>
                      </a:r>
                      <a:r>
                        <a:rPr lang="en-ZA" sz="2000" u="none" strike="noStrike" dirty="0">
                          <a:effectLst/>
                        </a:rPr>
                        <a:t>of reports to the </a:t>
                      </a:r>
                      <a:r>
                        <a:rPr lang="en-ZA" sz="2000" u="none" strike="noStrike" baseline="0" dirty="0" smtClean="0">
                          <a:effectLst/>
                        </a:rPr>
                        <a:t>Con.Court</a:t>
                      </a:r>
                      <a:r>
                        <a:rPr lang="en-ZA" sz="2000" u="none" strike="noStrike" dirty="0" smtClean="0">
                          <a:effectLst/>
                        </a:rPr>
                        <a:t> </a:t>
                      </a:r>
                      <a:r>
                        <a:rPr lang="en-ZA" sz="2000" u="none" strike="noStrike" dirty="0">
                          <a:effectLst/>
                        </a:rPr>
                        <a:t>in </a:t>
                      </a:r>
                      <a:r>
                        <a:rPr lang="en-ZA" sz="2000" u="none" strike="noStrike" dirty="0" smtClean="0">
                          <a:effectLst/>
                        </a:rPr>
                        <a:t>place</a:t>
                      </a:r>
                    </a:p>
                    <a:p>
                      <a:pPr marL="342900" indent="-342900" algn="l" fontAlgn="t">
                        <a:buFont typeface="Arial" panose="020B0604020202020204" pitchFamily="34" charset="0"/>
                        <a:buChar char="•"/>
                      </a:pPr>
                      <a:r>
                        <a:rPr lang="en-ZA" sz="2000" u="none" strike="noStrike" dirty="0" smtClean="0">
                          <a:effectLst/>
                        </a:rPr>
                        <a:t>Con.Court </a:t>
                      </a:r>
                      <a:r>
                        <a:rPr lang="en-ZA" sz="2000" u="none" strike="noStrike" dirty="0">
                          <a:effectLst/>
                        </a:rPr>
                        <a:t>appointed Panel of </a:t>
                      </a:r>
                      <a:r>
                        <a:rPr lang="en-ZA" sz="2000" u="none" strike="noStrike" dirty="0" smtClean="0">
                          <a:effectLst/>
                        </a:rPr>
                        <a:t>experts</a:t>
                      </a:r>
                    </a:p>
                    <a:p>
                      <a:pPr marL="342900" indent="-342900" algn="l" fontAlgn="t">
                        <a:buFont typeface="Arial" panose="020B0604020202020204" pitchFamily="34" charset="0"/>
                        <a:buChar char="•"/>
                      </a:pPr>
                      <a:r>
                        <a:rPr lang="en-ZA" sz="2000" u="none" strike="noStrike" dirty="0" smtClean="0">
                          <a:effectLst/>
                        </a:rPr>
                        <a:t>Continuous </a:t>
                      </a:r>
                      <a:r>
                        <a:rPr lang="en-ZA" sz="2000" u="none" strike="noStrike" dirty="0">
                          <a:effectLst/>
                        </a:rPr>
                        <a:t>weekly evaluation of progress </a:t>
                      </a:r>
                      <a:r>
                        <a:rPr lang="en-ZA" sz="2000" u="none" strike="noStrike" dirty="0" smtClean="0">
                          <a:effectLst/>
                        </a:rPr>
                        <a:t>by </a:t>
                      </a:r>
                      <a:r>
                        <a:rPr lang="en-ZA" sz="2000" u="none" strike="noStrike" dirty="0">
                          <a:effectLst/>
                        </a:rPr>
                        <a:t>HO EXCO </a:t>
                      </a:r>
                      <a:endParaRPr lang="en-ZA" sz="2000" b="0" i="0" u="none" strike="noStrike" dirty="0">
                        <a:solidFill>
                          <a:schemeClr val="tx1"/>
                        </a:solidFill>
                        <a:effectLst/>
                        <a:latin typeface="+mn-lt"/>
                      </a:endParaRPr>
                    </a:p>
                  </a:txBody>
                  <a:tcPr marL="2583" marR="2583" marT="2583" marB="0"/>
                </a:tc>
              </a:tr>
              <a:tr h="1070355">
                <a:tc>
                  <a:txBody>
                    <a:bodyPr/>
                    <a:lstStyle/>
                    <a:p>
                      <a:pPr algn="ctr" fontAlgn="ctr"/>
                      <a:r>
                        <a:rPr lang="en-ZA" sz="2000" u="none" strike="noStrike" dirty="0" smtClean="0">
                          <a:effectLst/>
                        </a:rPr>
                        <a:t>3</a:t>
                      </a:r>
                      <a:endParaRPr lang="en-ZA" sz="2000" b="0" i="0" u="none" strike="noStrike" dirty="0">
                        <a:solidFill>
                          <a:schemeClr val="tx1"/>
                        </a:solidFill>
                        <a:effectLst/>
                        <a:latin typeface="+mn-lt"/>
                      </a:endParaRPr>
                    </a:p>
                  </a:txBody>
                  <a:tcPr marL="2583" marR="2583" marT="2583" marB="0"/>
                </a:tc>
                <a:tc>
                  <a:txBody>
                    <a:bodyPr/>
                    <a:lstStyle/>
                    <a:p>
                      <a:pPr algn="l" fontAlgn="t"/>
                      <a:r>
                        <a:rPr lang="en-ZA" sz="2000" u="none" strike="noStrike" dirty="0">
                          <a:effectLst/>
                        </a:rPr>
                        <a:t>Panic &amp; confusion amongst beneficiaries</a:t>
                      </a:r>
                      <a:endParaRPr lang="en-ZA" sz="2000" b="0" i="0" u="none" strike="noStrike" dirty="0">
                        <a:solidFill>
                          <a:schemeClr val="tx1"/>
                        </a:solidFill>
                        <a:effectLst/>
                        <a:latin typeface="+mn-lt"/>
                      </a:endParaRPr>
                    </a:p>
                  </a:txBody>
                  <a:tcPr marL="2583" marR="2583" marT="2583" marB="0"/>
                </a:tc>
                <a:tc>
                  <a:txBody>
                    <a:bodyPr/>
                    <a:lstStyle/>
                    <a:p>
                      <a:pPr marL="342900" indent="-342900" algn="l" fontAlgn="t">
                        <a:buFont typeface="Arial" panose="020B0604020202020204" pitchFamily="34" charset="0"/>
                        <a:buChar char="•"/>
                      </a:pPr>
                      <a:r>
                        <a:rPr lang="en-ZA" sz="2000" u="none" strike="noStrike" dirty="0" smtClean="0">
                          <a:effectLst/>
                        </a:rPr>
                        <a:t>Intensive</a:t>
                      </a:r>
                      <a:r>
                        <a:rPr lang="en-ZA" sz="2000" u="none" strike="noStrike" baseline="0" dirty="0" smtClean="0">
                          <a:effectLst/>
                        </a:rPr>
                        <a:t> c</a:t>
                      </a:r>
                      <a:r>
                        <a:rPr lang="en-ZA" sz="2000" u="none" strike="noStrike" dirty="0" smtClean="0">
                          <a:effectLst/>
                        </a:rPr>
                        <a:t>ommunication with beneficiaries and stakeholders</a:t>
                      </a:r>
                      <a:endParaRPr lang="en-ZA" sz="2000" b="0" i="0" u="none" strike="noStrike" dirty="0">
                        <a:solidFill>
                          <a:schemeClr val="tx1"/>
                        </a:solidFill>
                        <a:effectLst/>
                        <a:latin typeface="+mn-lt"/>
                      </a:endParaRPr>
                    </a:p>
                  </a:txBody>
                  <a:tcPr marL="2583" marR="2583" marT="2583" marB="0"/>
                </a:tc>
              </a:tr>
              <a:tr h="568387">
                <a:tc>
                  <a:txBody>
                    <a:bodyPr/>
                    <a:lstStyle/>
                    <a:p>
                      <a:pPr algn="ctr" fontAlgn="ctr"/>
                      <a:r>
                        <a:rPr lang="en-ZA" sz="2000" u="none" strike="noStrike" dirty="0" smtClean="0">
                          <a:effectLst/>
                        </a:rPr>
                        <a:t>4</a:t>
                      </a:r>
                      <a:endParaRPr lang="en-ZA" sz="2000" b="0" i="0" u="none" strike="noStrike" dirty="0">
                        <a:solidFill>
                          <a:schemeClr val="tx1"/>
                        </a:solidFill>
                        <a:effectLst/>
                        <a:latin typeface="+mn-lt"/>
                      </a:endParaRPr>
                    </a:p>
                  </a:txBody>
                  <a:tcPr marL="2583" marR="2583" marT="2583" marB="0"/>
                </a:tc>
                <a:tc>
                  <a:txBody>
                    <a:bodyPr/>
                    <a:lstStyle/>
                    <a:p>
                      <a:pPr algn="l" fontAlgn="t"/>
                      <a:r>
                        <a:rPr lang="en-ZA" sz="2000" u="none" strike="noStrike" dirty="0" smtClean="0">
                          <a:effectLst/>
                        </a:rPr>
                        <a:t>Potential</a:t>
                      </a:r>
                      <a:r>
                        <a:rPr lang="en-ZA" sz="2000" u="none" strike="noStrike" baseline="0" dirty="0" smtClean="0">
                          <a:effectLst/>
                        </a:rPr>
                        <a:t> Litigation</a:t>
                      </a:r>
                      <a:endParaRPr lang="en-ZA" sz="2000" b="0" i="0" u="none" strike="noStrike" dirty="0">
                        <a:solidFill>
                          <a:schemeClr val="tx1"/>
                        </a:solidFill>
                        <a:effectLst/>
                        <a:latin typeface="+mn-lt"/>
                      </a:endParaRPr>
                    </a:p>
                  </a:txBody>
                  <a:tcPr marL="2583" marR="2583" marT="2583" marB="0"/>
                </a:tc>
                <a:tc>
                  <a:txBody>
                    <a:bodyPr/>
                    <a:lstStyle/>
                    <a:p>
                      <a:pPr marL="342900" indent="-342900" algn="l" fontAlgn="t">
                        <a:buFont typeface="Arial" panose="020B0604020202020204" pitchFamily="34" charset="0"/>
                        <a:buChar char="•"/>
                      </a:pPr>
                      <a:r>
                        <a:rPr lang="en-ZA" sz="2000" u="none" strike="noStrike" dirty="0" smtClean="0">
                          <a:effectLst/>
                        </a:rPr>
                        <a:t>Compliance with SCM processes to the letter</a:t>
                      </a:r>
                      <a:endParaRPr lang="en-ZA" sz="2000" b="0" i="0" u="none" strike="noStrike" dirty="0">
                        <a:solidFill>
                          <a:schemeClr val="tx1"/>
                        </a:solidFill>
                        <a:effectLst/>
                        <a:latin typeface="+mn-lt"/>
                      </a:endParaRPr>
                    </a:p>
                  </a:txBody>
                  <a:tcPr marL="2583" marR="2583" marT="2583" marB="0"/>
                </a:tc>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xmlns="" val="1211561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ZA" dirty="0"/>
              <a:t>Risk and </a:t>
            </a:r>
            <a:r>
              <a:rPr lang="en-ZA" dirty="0" smtClean="0"/>
              <a:t>Mitigation (Cont.…) </a:t>
            </a:r>
            <a:endParaRPr lang="en-ZA" dirty="0"/>
          </a:p>
        </p:txBody>
      </p:sp>
      <p:graphicFrame>
        <p:nvGraphicFramePr>
          <p:cNvPr id="5" name="Content Placeholder 4"/>
          <p:cNvGraphicFramePr>
            <a:graphicFrameLocks noGrp="1"/>
          </p:cNvGraphicFramePr>
          <p:nvPr>
            <p:ph idx="1"/>
            <p:extLst/>
          </p:nvPr>
        </p:nvGraphicFramePr>
        <p:xfrm>
          <a:off x="29570" y="1524000"/>
          <a:ext cx="8915399" cy="3895873"/>
        </p:xfrm>
        <a:graphic>
          <a:graphicData uri="http://schemas.openxmlformats.org/drawingml/2006/table">
            <a:tbl>
              <a:tblPr>
                <a:tableStyleId>{5940675A-B579-460E-94D1-54222C63F5DA}</a:tableStyleId>
              </a:tblPr>
              <a:tblGrid>
                <a:gridCol w="500683"/>
                <a:gridCol w="3432147"/>
                <a:gridCol w="4982569"/>
              </a:tblGrid>
              <a:tr h="152400">
                <a:tc>
                  <a:txBody>
                    <a:bodyPr/>
                    <a:lstStyle/>
                    <a:p>
                      <a:pPr algn="l" fontAlgn="t"/>
                      <a:r>
                        <a:rPr lang="en-ZA" sz="2000" b="1" u="none" strike="noStrike" dirty="0">
                          <a:effectLst/>
                        </a:rPr>
                        <a:t>No</a:t>
                      </a:r>
                      <a:endParaRPr lang="en-ZA" sz="2000" b="1" i="0" u="none" strike="noStrike" dirty="0">
                        <a:solidFill>
                          <a:schemeClr val="tx1"/>
                        </a:solidFill>
                        <a:effectLst/>
                        <a:latin typeface="+mn-lt"/>
                      </a:endParaRPr>
                    </a:p>
                  </a:txBody>
                  <a:tcPr marL="2583" marR="2583" marT="2583" marB="0">
                    <a:solidFill>
                      <a:srgbClr val="FFC000"/>
                    </a:solidFill>
                  </a:tcPr>
                </a:tc>
                <a:tc>
                  <a:txBody>
                    <a:bodyPr/>
                    <a:lstStyle/>
                    <a:p>
                      <a:pPr algn="l" fontAlgn="t"/>
                      <a:r>
                        <a:rPr lang="en-ZA" sz="2000" b="1" u="none" strike="noStrike" dirty="0">
                          <a:effectLst/>
                        </a:rPr>
                        <a:t>Description of Risk </a:t>
                      </a:r>
                      <a:endParaRPr lang="en-ZA" sz="2000" b="1" i="0" u="none" strike="noStrike" dirty="0">
                        <a:solidFill>
                          <a:schemeClr val="tx1"/>
                        </a:solidFill>
                        <a:effectLst/>
                        <a:latin typeface="+mn-lt"/>
                      </a:endParaRPr>
                    </a:p>
                  </a:txBody>
                  <a:tcPr marL="2583" marR="2583" marT="2583" marB="0">
                    <a:solidFill>
                      <a:srgbClr val="FFC000"/>
                    </a:solidFill>
                  </a:tcPr>
                </a:tc>
                <a:tc>
                  <a:txBody>
                    <a:bodyPr/>
                    <a:lstStyle/>
                    <a:p>
                      <a:pPr algn="l" fontAlgn="t"/>
                      <a:r>
                        <a:rPr lang="en-ZA" sz="2000" b="1" u="none" strike="noStrike" dirty="0">
                          <a:effectLst/>
                        </a:rPr>
                        <a:t>Current mitigating </a:t>
                      </a:r>
                      <a:r>
                        <a:rPr lang="en-ZA" sz="2000" b="1" u="none" strike="noStrike" dirty="0" smtClean="0">
                          <a:effectLst/>
                        </a:rPr>
                        <a:t>control</a:t>
                      </a:r>
                      <a:endParaRPr lang="en-ZA" sz="2000" b="1" i="0" u="none" strike="noStrike" dirty="0">
                        <a:solidFill>
                          <a:schemeClr val="tx1"/>
                        </a:solidFill>
                        <a:effectLst/>
                        <a:latin typeface="+mn-lt"/>
                      </a:endParaRPr>
                    </a:p>
                  </a:txBody>
                  <a:tcPr marL="2583" marR="2583" marT="2583" marB="0">
                    <a:solidFill>
                      <a:srgbClr val="FFC000"/>
                    </a:solidFill>
                  </a:tcPr>
                </a:tc>
              </a:tr>
              <a:tr h="568387">
                <a:tc>
                  <a:txBody>
                    <a:bodyPr/>
                    <a:lstStyle/>
                    <a:p>
                      <a:pPr algn="ctr" fontAlgn="ctr"/>
                      <a:r>
                        <a:rPr lang="en-ZA" sz="2000" u="none" strike="noStrike" dirty="0" smtClean="0">
                          <a:effectLst/>
                        </a:rPr>
                        <a:t>5</a:t>
                      </a:r>
                      <a:endParaRPr lang="en-ZA" sz="2000" b="0" i="0" u="none" strike="noStrike" dirty="0">
                        <a:solidFill>
                          <a:schemeClr val="tx1"/>
                        </a:solidFill>
                        <a:effectLst/>
                        <a:latin typeface="+mn-lt"/>
                      </a:endParaRPr>
                    </a:p>
                  </a:txBody>
                  <a:tcPr marL="2583" marR="2583" marT="2583"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aseline="0" dirty="0" smtClean="0"/>
                        <a:t>Budgetary Constraints Phase-in Phase-Out</a:t>
                      </a:r>
                      <a:endParaRPr lang="en-GB" sz="2000" dirty="0" smtClean="0">
                        <a:latin typeface="+mn-lt"/>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smtClean="0"/>
                        <a:t>Reprioritisation</a:t>
                      </a:r>
                      <a:r>
                        <a:rPr lang="en-ZA" sz="2000" baseline="0" dirty="0" smtClean="0"/>
                        <a:t> in the baseline</a:t>
                      </a:r>
                      <a:endParaRPr lang="en-GB" sz="2000" dirty="0" smtClean="0">
                        <a:latin typeface="+mn-lt"/>
                      </a:endParaRPr>
                    </a:p>
                    <a:p>
                      <a:pPr marL="342900" indent="-342900">
                        <a:buFont typeface="Arial" panose="020B0604020202020204" pitchFamily="34" charset="0"/>
                        <a:buChar char="•"/>
                      </a:pPr>
                      <a:r>
                        <a:rPr lang="en-GB" sz="2000" dirty="0" smtClean="0">
                          <a:latin typeface="+mn-lt"/>
                        </a:rPr>
                        <a:t>Engagement with National Treasury</a:t>
                      </a:r>
                      <a:endParaRPr lang="en-GB" sz="2000" dirty="0">
                        <a:latin typeface="+mn-lt"/>
                      </a:endParaRPr>
                    </a:p>
                  </a:txBody>
                  <a:tcPr/>
                </a:tc>
              </a:tr>
              <a:tr h="568387">
                <a:tc>
                  <a:txBody>
                    <a:bodyPr/>
                    <a:lstStyle/>
                    <a:p>
                      <a:pPr algn="ctr" fontAlgn="ctr"/>
                      <a:r>
                        <a:rPr lang="en-ZA" sz="2000" u="none" strike="noStrike" dirty="0" smtClean="0">
                          <a:effectLst/>
                        </a:rPr>
                        <a:t>6</a:t>
                      </a:r>
                      <a:endParaRPr lang="en-ZA" sz="2000" b="0" i="0" u="none" strike="noStrike" dirty="0">
                        <a:solidFill>
                          <a:schemeClr val="tx1"/>
                        </a:solidFill>
                        <a:effectLst/>
                        <a:latin typeface="+mn-lt"/>
                      </a:endParaRPr>
                    </a:p>
                  </a:txBody>
                  <a:tcPr marL="2583" marR="2583" marT="2583" marB="0"/>
                </a:tc>
                <a:tc>
                  <a:txBody>
                    <a:bodyPr/>
                    <a:lstStyle/>
                    <a:p>
                      <a:pPr algn="l" fontAlgn="t"/>
                      <a:r>
                        <a:rPr lang="en-ZA" sz="2000" u="none" strike="noStrike" dirty="0" smtClean="0">
                          <a:effectLst/>
                        </a:rPr>
                        <a:t>Financial Risk</a:t>
                      </a:r>
                      <a:endParaRPr lang="en-ZA" sz="2000" b="0" i="0" u="none" strike="noStrike" dirty="0">
                        <a:solidFill>
                          <a:schemeClr val="tx1"/>
                        </a:solidFill>
                        <a:effectLst/>
                        <a:latin typeface="+mn-lt"/>
                      </a:endParaRPr>
                    </a:p>
                  </a:txBody>
                  <a:tcPr marL="2583" marR="2583" marT="2583" marB="0"/>
                </a:tc>
                <a:tc>
                  <a:txBody>
                    <a:bodyPr/>
                    <a:lstStyle/>
                    <a:p>
                      <a:pPr marL="342900" indent="-342900" algn="l" fontAlgn="t">
                        <a:buFont typeface="Arial" panose="020B0604020202020204" pitchFamily="34" charset="0"/>
                        <a:buChar char="•"/>
                      </a:pPr>
                      <a:r>
                        <a:rPr lang="en-ZA" sz="2000" u="none" strike="noStrike" dirty="0" smtClean="0">
                          <a:effectLst/>
                        </a:rPr>
                        <a:t>Reprioritisation</a:t>
                      </a:r>
                    </a:p>
                    <a:p>
                      <a:pPr marL="342900" indent="-342900" algn="l" fontAlgn="t">
                        <a:buFont typeface="Arial" panose="020B0604020202020204" pitchFamily="34" charset="0"/>
                        <a:buChar char="•"/>
                      </a:pPr>
                      <a:r>
                        <a:rPr lang="en-ZA" sz="2000" u="none" strike="noStrike" dirty="0" smtClean="0">
                          <a:effectLst/>
                        </a:rPr>
                        <a:t>Prepare convincing Bid</a:t>
                      </a:r>
                      <a:r>
                        <a:rPr lang="en-ZA" sz="2000" u="none" strike="noStrike" baseline="0" dirty="0" smtClean="0">
                          <a:effectLst/>
                        </a:rPr>
                        <a:t> for additional resources</a:t>
                      </a:r>
                      <a:endParaRPr lang="en-ZA" sz="2000" b="0" i="0" u="none" strike="noStrike" dirty="0">
                        <a:solidFill>
                          <a:schemeClr val="tx1"/>
                        </a:solidFill>
                        <a:effectLst/>
                        <a:latin typeface="+mn-lt"/>
                      </a:endParaRPr>
                    </a:p>
                  </a:txBody>
                  <a:tcPr marL="2583" marR="2583" marT="2583" marB="0"/>
                </a:tc>
              </a:tr>
              <a:tr h="568387">
                <a:tc>
                  <a:txBody>
                    <a:bodyPr/>
                    <a:lstStyle/>
                    <a:p>
                      <a:pPr algn="ctr" fontAlgn="ctr"/>
                      <a:r>
                        <a:rPr lang="en-ZA" sz="2000" b="0" i="0" u="none" strike="noStrike" dirty="0" smtClean="0">
                          <a:solidFill>
                            <a:schemeClr val="tx1"/>
                          </a:solidFill>
                          <a:effectLst/>
                          <a:latin typeface="+mn-lt"/>
                        </a:rPr>
                        <a:t>7</a:t>
                      </a:r>
                      <a:endParaRPr lang="en-ZA" sz="2000" b="0" i="0" u="none" strike="noStrike" dirty="0">
                        <a:solidFill>
                          <a:schemeClr val="tx1"/>
                        </a:solidFill>
                        <a:effectLst/>
                        <a:latin typeface="+mn-lt"/>
                      </a:endParaRPr>
                    </a:p>
                  </a:txBody>
                  <a:tcPr marL="2583" marR="2583" marT="2583" marB="0"/>
                </a:tc>
                <a:tc>
                  <a:txBody>
                    <a:bodyPr/>
                    <a:lstStyle/>
                    <a:p>
                      <a:r>
                        <a:rPr lang="en-ZA" sz="2000" dirty="0" smtClean="0"/>
                        <a:t>Lack of Systems</a:t>
                      </a:r>
                      <a:r>
                        <a:rPr lang="en-ZA" sz="2000" baseline="0" dirty="0" smtClean="0"/>
                        <a:t> Integration</a:t>
                      </a:r>
                    </a:p>
                    <a:p>
                      <a:endParaRPr lang="en-ZA" sz="2000" baseline="0" dirty="0" smtClean="0"/>
                    </a:p>
                  </a:txBody>
                  <a:tcPr/>
                </a:tc>
                <a:tc>
                  <a:txBody>
                    <a:bodyPr/>
                    <a:lstStyle/>
                    <a:p>
                      <a:pPr marL="342900" indent="-342900">
                        <a:buFont typeface="Arial" panose="020B0604020202020204" pitchFamily="34" charset="0"/>
                        <a:buChar char="•"/>
                      </a:pPr>
                      <a:r>
                        <a:rPr lang="en-ZA" sz="2000" dirty="0" smtClean="0"/>
                        <a:t>Earlier</a:t>
                      </a:r>
                      <a:r>
                        <a:rPr lang="en-ZA" sz="2000" baseline="0" dirty="0" smtClean="0"/>
                        <a:t> piloting and testing</a:t>
                      </a:r>
                    </a:p>
                    <a:p>
                      <a:endParaRPr lang="en-ZA" sz="2000" baseline="0" dirty="0" smtClean="0"/>
                    </a:p>
                  </a:txBody>
                  <a:tcPr/>
                </a:tc>
              </a:tr>
              <a:tr h="568387">
                <a:tc>
                  <a:txBody>
                    <a:bodyPr/>
                    <a:lstStyle/>
                    <a:p>
                      <a:pPr algn="ctr" fontAlgn="ctr"/>
                      <a:r>
                        <a:rPr lang="en-ZA" sz="2000" b="0" i="0" u="none" strike="noStrike" dirty="0" smtClean="0">
                          <a:solidFill>
                            <a:schemeClr val="tx1"/>
                          </a:solidFill>
                          <a:effectLst/>
                          <a:latin typeface="+mn-lt"/>
                        </a:rPr>
                        <a:t>8</a:t>
                      </a:r>
                      <a:endParaRPr lang="en-ZA" sz="2000" b="0" i="0" u="none" strike="noStrike" dirty="0">
                        <a:solidFill>
                          <a:schemeClr val="tx1"/>
                        </a:solidFill>
                        <a:effectLst/>
                        <a:latin typeface="+mn-lt"/>
                      </a:endParaRPr>
                    </a:p>
                  </a:txBody>
                  <a:tcPr marL="2583" marR="2583" marT="2583" marB="0"/>
                </a:tc>
                <a:tc>
                  <a:txBody>
                    <a:bodyPr/>
                    <a:lstStyle/>
                    <a:p>
                      <a:r>
                        <a:rPr lang="en-GB" sz="2000" smtClean="0">
                          <a:latin typeface="+mn-lt"/>
                        </a:rPr>
                        <a:t>SAPO unable to deliver some of the services</a:t>
                      </a:r>
                      <a:endParaRPr lang="en-GB" sz="2000" dirty="0">
                        <a:latin typeface="+mn-lt"/>
                      </a:endParaRPr>
                    </a:p>
                  </a:txBody>
                  <a:tcPr/>
                </a:tc>
                <a:tc>
                  <a:txBody>
                    <a:bodyPr/>
                    <a:lstStyle/>
                    <a:p>
                      <a:pPr marL="342900" indent="-342900">
                        <a:buFont typeface="Arial" panose="020B0604020202020204" pitchFamily="34" charset="0"/>
                        <a:buChar char="•"/>
                      </a:pPr>
                      <a:r>
                        <a:rPr lang="en-GB" sz="2000" dirty="0" smtClean="0">
                          <a:latin typeface="+mn-lt"/>
                        </a:rPr>
                        <a:t>SASSA will go on open competitive Bidding process</a:t>
                      </a:r>
                      <a:endParaRPr lang="en-GB" sz="2000" dirty="0">
                        <a:latin typeface="+mn-lt"/>
                      </a:endParaRPr>
                    </a:p>
                  </a:txBody>
                  <a:tcPr/>
                </a:tc>
              </a:tr>
              <a:tr h="568387">
                <a:tc>
                  <a:txBody>
                    <a:bodyPr/>
                    <a:lstStyle/>
                    <a:p>
                      <a:pPr algn="ctr" fontAlgn="ctr"/>
                      <a:endParaRPr lang="en-ZA" sz="2000" b="0" i="0" u="none" strike="noStrike" dirty="0">
                        <a:solidFill>
                          <a:schemeClr val="tx1"/>
                        </a:solidFill>
                        <a:effectLst/>
                        <a:latin typeface="+mn-lt"/>
                      </a:endParaRPr>
                    </a:p>
                  </a:txBody>
                  <a:tcPr marL="2583" marR="2583" marT="2583" marB="0"/>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4009599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2209800"/>
          </a:xfrm>
        </p:spPr>
        <p:txBody>
          <a:bodyPr>
            <a:normAutofit/>
          </a:bodyPr>
          <a:lstStyle/>
          <a:p>
            <a:r>
              <a:rPr lang="en-ZA" dirty="0" smtClean="0"/>
              <a:t>	</a:t>
            </a:r>
            <a:r>
              <a:rPr lang="en-ZA" sz="5300" dirty="0" smtClean="0">
                <a:latin typeface="Calibri" panose="020F0502020204030204" pitchFamily="34" charset="0"/>
              </a:rPr>
              <a:t>F: WAYFOWARD</a:t>
            </a:r>
            <a:endParaRPr lang="en-GB" sz="5300" dirty="0">
              <a:latin typeface="Calibri" panose="020F0502020204030204" pitchFamily="34" charset="0"/>
            </a:endParaRPr>
          </a:p>
        </p:txBody>
      </p:sp>
    </p:spTree>
    <p:extLst>
      <p:ext uri="{BB962C8B-B14F-4D97-AF65-F5344CB8AC3E}">
        <p14:creationId xmlns:p14="http://schemas.microsoft.com/office/powerpoint/2010/main" xmlns="" val="1805238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Revised Procurement Timelines</a:t>
            </a:r>
            <a:endParaRPr lang="en-ZA" dirty="0"/>
          </a:p>
        </p:txBody>
      </p:sp>
      <p:sp>
        <p:nvSpPr>
          <p:cNvPr id="3" name="Content Placeholder 2"/>
          <p:cNvSpPr>
            <a:spLocks noGrp="1"/>
          </p:cNvSpPr>
          <p:nvPr>
            <p:ph idx="1"/>
          </p:nvPr>
        </p:nvSpPr>
        <p:spPr>
          <a:xfrm>
            <a:off x="152400" y="1524000"/>
            <a:ext cx="8763000" cy="4602163"/>
          </a:xfrm>
        </p:spPr>
        <p:txBody>
          <a:bodyPr>
            <a:normAutofit lnSpcReduction="10000"/>
          </a:bodyPr>
          <a:lstStyle/>
          <a:p>
            <a:pPr marL="0" indent="0" algn="just">
              <a:buNone/>
            </a:pPr>
            <a:r>
              <a:rPr lang="en-ZA" dirty="0" smtClean="0"/>
              <a:t>Open Procurement process and timelines set as follows:</a:t>
            </a:r>
          </a:p>
          <a:p>
            <a:pPr marL="0" indent="0" algn="just">
              <a:buNone/>
            </a:pPr>
            <a:endParaRPr lang="en-ZA" dirty="0" smtClean="0"/>
          </a:p>
          <a:p>
            <a:pPr algn="just"/>
            <a:r>
              <a:rPr lang="en-ZA" dirty="0" smtClean="0"/>
              <a:t>RFP revised and approved by BAC 10 November 2017</a:t>
            </a:r>
          </a:p>
          <a:p>
            <a:pPr algn="just"/>
            <a:r>
              <a:rPr lang="en-ZA" dirty="0" smtClean="0"/>
              <a:t>Advertisement: 17 November 2017</a:t>
            </a:r>
            <a:endParaRPr lang="en-ZA" dirty="0"/>
          </a:p>
          <a:p>
            <a:pPr algn="just"/>
            <a:r>
              <a:rPr lang="en-ZA" dirty="0" smtClean="0"/>
              <a:t>Briefing session: 24 November 2017</a:t>
            </a:r>
          </a:p>
          <a:p>
            <a:pPr algn="just"/>
            <a:r>
              <a:rPr lang="en-ZA" dirty="0" smtClean="0"/>
              <a:t>Closing date: 16 January 2018 </a:t>
            </a:r>
          </a:p>
          <a:p>
            <a:pPr algn="just"/>
            <a:r>
              <a:rPr lang="en-ZA" dirty="0" smtClean="0"/>
              <a:t>BEC evaluation: 25 January to 10 February 2018</a:t>
            </a:r>
          </a:p>
          <a:p>
            <a:pPr algn="just"/>
            <a:r>
              <a:rPr lang="en-ZA" dirty="0" smtClean="0"/>
              <a:t>BAC adjudication: 12 to 17 February 2018</a:t>
            </a:r>
          </a:p>
          <a:p>
            <a:pPr algn="just"/>
            <a:r>
              <a:rPr lang="en-ZA" dirty="0" smtClean="0"/>
              <a:t>Approval and Concurrence: 19 to 24 February 2018</a:t>
            </a:r>
            <a:endParaRPr lang="en-ZA" dirty="0"/>
          </a:p>
        </p:txBody>
      </p:sp>
      <p:sp>
        <p:nvSpPr>
          <p:cNvPr id="4" name="Rectangle 3"/>
          <p:cNvSpPr/>
          <p:nvPr/>
        </p:nvSpPr>
        <p:spPr>
          <a:xfrm>
            <a:off x="2286000" y="1905000"/>
            <a:ext cx="3962400" cy="707886"/>
          </a:xfrm>
          <a:prstGeom prst="rect">
            <a:avLst/>
          </a:prstGeom>
        </p:spPr>
        <p:txBody>
          <a:bodyPr wrap="square">
            <a:spAutoFit/>
          </a:bodyPr>
          <a:lstStyle/>
          <a:p>
            <a:pPr marL="84138" lvl="1" indent="373063"/>
            <a:endParaRPr lang="en-ZA" sz="2000" dirty="0" smtClean="0">
              <a:solidFill>
                <a:srgbClr val="FFC000"/>
              </a:solidFill>
            </a:endParaRPr>
          </a:p>
          <a:p>
            <a:pPr marL="84138" lvl="1" indent="373063"/>
            <a:endParaRPr lang="en-ZA" sz="2000" dirty="0">
              <a:solidFill>
                <a:srgbClr val="FFC000"/>
              </a:solidFill>
            </a:endParaRPr>
          </a:p>
        </p:txBody>
      </p:sp>
    </p:spTree>
    <p:extLst>
      <p:ext uri="{BB962C8B-B14F-4D97-AF65-F5344CB8AC3E}">
        <p14:creationId xmlns:p14="http://schemas.microsoft.com/office/powerpoint/2010/main" xmlns="" val="388632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Business Continuity</a:t>
            </a:r>
            <a:endParaRPr lang="en-ZA" dirty="0"/>
          </a:p>
        </p:txBody>
      </p:sp>
      <p:sp>
        <p:nvSpPr>
          <p:cNvPr id="3" name="Content Placeholder 2"/>
          <p:cNvSpPr>
            <a:spLocks noGrp="1"/>
          </p:cNvSpPr>
          <p:nvPr>
            <p:ph idx="1"/>
          </p:nvPr>
        </p:nvSpPr>
        <p:spPr>
          <a:xfrm>
            <a:off x="457200" y="1676400"/>
            <a:ext cx="8229600" cy="4449763"/>
          </a:xfrm>
        </p:spPr>
        <p:txBody>
          <a:bodyPr>
            <a:normAutofit fontScale="92500" lnSpcReduction="10000"/>
          </a:bodyPr>
          <a:lstStyle/>
          <a:p>
            <a:pPr algn="just"/>
            <a:r>
              <a:rPr lang="en-US" dirty="0" smtClean="0"/>
              <a:t>SASSA facilitated the extension of the current card life which has been granted;</a:t>
            </a:r>
          </a:p>
          <a:p>
            <a:pPr algn="just"/>
            <a:r>
              <a:rPr lang="en-US" dirty="0" smtClean="0"/>
              <a:t>This </a:t>
            </a:r>
            <a:r>
              <a:rPr lang="en-US" dirty="0"/>
              <a:t>implies that the National payment system will allow the SASSA </a:t>
            </a:r>
            <a:r>
              <a:rPr lang="en-US" dirty="0" smtClean="0"/>
              <a:t>cards </a:t>
            </a:r>
            <a:r>
              <a:rPr lang="en-US" dirty="0"/>
              <a:t>to work beyond the current expiry date printed on the </a:t>
            </a:r>
            <a:r>
              <a:rPr lang="en-US" dirty="0" smtClean="0"/>
              <a:t>cards;</a:t>
            </a:r>
          </a:p>
          <a:p>
            <a:pPr algn="just"/>
            <a:r>
              <a:rPr lang="en-US" dirty="0" smtClean="0"/>
              <a:t>Communication in this regard is being rolled out to both internal and external (through print and electronic media) stakeholders;</a:t>
            </a:r>
          </a:p>
          <a:p>
            <a:pPr algn="just"/>
            <a:r>
              <a:rPr lang="en-US" dirty="0" smtClean="0"/>
              <a:t>SASSA to invoke Order 9 of the </a:t>
            </a:r>
            <a:r>
              <a:rPr lang="en-US" dirty="0" err="1" smtClean="0"/>
              <a:t>ConCourt</a:t>
            </a:r>
            <a:r>
              <a:rPr lang="en-US" dirty="0" smtClean="0"/>
              <a:t> judgment to explain </a:t>
            </a:r>
            <a:r>
              <a:rPr lang="en-US" dirty="0"/>
              <a:t>the reason for any material change </a:t>
            </a:r>
            <a:r>
              <a:rPr lang="en-US" dirty="0" smtClean="0"/>
              <a:t>arising </a:t>
            </a:r>
            <a:r>
              <a:rPr lang="en-US" dirty="0"/>
              <a:t>in relation to </a:t>
            </a:r>
            <a:r>
              <a:rPr lang="en-US" dirty="0" smtClean="0"/>
              <a:t>circumstances and </a:t>
            </a:r>
            <a:r>
              <a:rPr lang="en-US" dirty="0"/>
              <a:t>consequences of </a:t>
            </a:r>
            <a:r>
              <a:rPr lang="en-US"/>
              <a:t>the </a:t>
            </a:r>
            <a:r>
              <a:rPr lang="en-US" smtClean="0"/>
              <a:t>change in </a:t>
            </a:r>
            <a:r>
              <a:rPr lang="en-US" dirty="0" smtClean="0"/>
              <a:t>meeting the deadline of 31 March 2018</a:t>
            </a:r>
          </a:p>
          <a:p>
            <a:pPr marL="0" indent="0" algn="just">
              <a:buNone/>
            </a:pPr>
            <a:endParaRPr lang="en-US" dirty="0" smtClean="0"/>
          </a:p>
          <a:p>
            <a:pPr algn="just"/>
            <a:endParaRPr lang="en-ZA" dirty="0" smtClean="0"/>
          </a:p>
        </p:txBody>
      </p:sp>
      <p:sp>
        <p:nvSpPr>
          <p:cNvPr id="4" name="Rectangle 3"/>
          <p:cNvSpPr/>
          <p:nvPr/>
        </p:nvSpPr>
        <p:spPr>
          <a:xfrm>
            <a:off x="2286000" y="1905000"/>
            <a:ext cx="3962400" cy="707886"/>
          </a:xfrm>
          <a:prstGeom prst="rect">
            <a:avLst/>
          </a:prstGeom>
        </p:spPr>
        <p:txBody>
          <a:bodyPr wrap="square">
            <a:spAutoFit/>
          </a:bodyPr>
          <a:lstStyle/>
          <a:p>
            <a:pPr marL="84138" lvl="1" indent="373063"/>
            <a:endParaRPr lang="en-ZA" sz="2000" dirty="0" smtClean="0">
              <a:solidFill>
                <a:srgbClr val="FFC000"/>
              </a:solidFill>
            </a:endParaRPr>
          </a:p>
          <a:p>
            <a:pPr marL="84138" lvl="1" indent="373063"/>
            <a:endParaRPr lang="en-ZA" sz="2000" dirty="0">
              <a:solidFill>
                <a:srgbClr val="FFC000"/>
              </a:solidFill>
            </a:endParaRPr>
          </a:p>
        </p:txBody>
      </p:sp>
    </p:spTree>
    <p:extLst>
      <p:ext uri="{BB962C8B-B14F-4D97-AF65-F5344CB8AC3E}">
        <p14:creationId xmlns:p14="http://schemas.microsoft.com/office/powerpoint/2010/main" xmlns="" val="28035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a:t>
            </a:r>
            <a:r>
              <a:rPr lang="en-ZA" dirty="0"/>
              <a:t>s</a:t>
            </a:r>
            <a:r>
              <a:rPr lang="en-ZA" dirty="0" smtClean="0"/>
              <a:t>ion</a:t>
            </a:r>
            <a:endParaRPr lang="en-ZA" dirty="0"/>
          </a:p>
        </p:txBody>
      </p:sp>
      <p:sp>
        <p:nvSpPr>
          <p:cNvPr id="3" name="Content Placeholder 2"/>
          <p:cNvSpPr>
            <a:spLocks noGrp="1"/>
          </p:cNvSpPr>
          <p:nvPr>
            <p:ph idx="1"/>
          </p:nvPr>
        </p:nvSpPr>
        <p:spPr/>
        <p:txBody>
          <a:bodyPr>
            <a:normAutofit/>
          </a:bodyPr>
          <a:lstStyle/>
          <a:p>
            <a:r>
              <a:rPr lang="en-ZA" dirty="0" smtClean="0"/>
              <a:t>In conclusion the committee should note progress made towards:</a:t>
            </a:r>
          </a:p>
          <a:p>
            <a:pPr lvl="1" algn="just"/>
            <a:r>
              <a:rPr lang="en-US" dirty="0" smtClean="0">
                <a:solidFill>
                  <a:prstClr val="black"/>
                </a:solidFill>
              </a:rPr>
              <a:t>Procurement </a:t>
            </a:r>
            <a:r>
              <a:rPr lang="en-US" dirty="0">
                <a:solidFill>
                  <a:prstClr val="black"/>
                </a:solidFill>
              </a:rPr>
              <a:t>of payment service provider i.e. South African Post Office (SAPO)</a:t>
            </a:r>
            <a:endParaRPr lang="en-ZA" dirty="0">
              <a:solidFill>
                <a:prstClr val="black"/>
              </a:solidFill>
            </a:endParaRPr>
          </a:p>
          <a:p>
            <a:pPr lvl="1" algn="just"/>
            <a:r>
              <a:rPr lang="en-ZA" dirty="0">
                <a:solidFill>
                  <a:prstClr val="black"/>
                </a:solidFill>
              </a:rPr>
              <a:t>Phase-in Phase-Out Progress;</a:t>
            </a:r>
          </a:p>
          <a:p>
            <a:pPr lvl="1" algn="just"/>
            <a:r>
              <a:rPr lang="en-ZA" dirty="0">
                <a:solidFill>
                  <a:prstClr val="black"/>
                </a:solidFill>
              </a:rPr>
              <a:t>Progress on Insourcing certain payment functions;</a:t>
            </a:r>
          </a:p>
          <a:p>
            <a:pPr lvl="1" algn="just"/>
            <a:r>
              <a:rPr lang="en-ZA" dirty="0">
                <a:solidFill>
                  <a:prstClr val="black"/>
                </a:solidFill>
              </a:rPr>
              <a:t>Risks and Mitigation Plan; and </a:t>
            </a:r>
          </a:p>
          <a:p>
            <a:pPr lvl="1" algn="just"/>
            <a:r>
              <a:rPr lang="en-ZA" dirty="0">
                <a:solidFill>
                  <a:prstClr val="black"/>
                </a:solidFill>
              </a:rPr>
              <a:t>Business Continuity/way-forward</a:t>
            </a:r>
          </a:p>
          <a:p>
            <a:pPr lvl="1"/>
            <a:endParaRPr lang="en-ZA" dirty="0"/>
          </a:p>
        </p:txBody>
      </p:sp>
    </p:spTree>
    <p:extLst>
      <p:ext uri="{BB962C8B-B14F-4D97-AF65-F5344CB8AC3E}">
        <p14:creationId xmlns:p14="http://schemas.microsoft.com/office/powerpoint/2010/main" xmlns="" val="3113835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09800"/>
            <a:ext cx="8686800" cy="1981200"/>
          </a:xfrm>
          <a:prstGeom prst="rect">
            <a:avLst/>
          </a:prstGeom>
          <a:solidFill>
            <a:srgbClr val="FFCC66"/>
          </a:solid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b="1" dirty="0" smtClean="0">
              <a:solidFill>
                <a:schemeClr val="bg1"/>
              </a:solidFill>
              <a:latin typeface="Arial" panose="020B0604020202020204" pitchFamily="34" charset="0"/>
              <a:cs typeface="Arial" panose="020B0604020202020204" pitchFamily="34" charset="0"/>
            </a:endParaRPr>
          </a:p>
          <a:p>
            <a:r>
              <a:rPr lang="en-US" altLang="en-US" sz="9300" b="1" dirty="0" smtClean="0">
                <a:solidFill>
                  <a:schemeClr val="bg1"/>
                </a:solidFill>
                <a:latin typeface="Arial" panose="020B0604020202020204" pitchFamily="34" charset="0"/>
                <a:cs typeface="Arial" panose="020B0604020202020204" pitchFamily="34" charset="0"/>
              </a:rPr>
              <a:t>Thank </a:t>
            </a:r>
            <a:r>
              <a:rPr lang="en-US" altLang="en-US" sz="9300" b="1" dirty="0">
                <a:solidFill>
                  <a:schemeClr val="bg1"/>
                </a:solidFill>
                <a:latin typeface="Arial" panose="020B0604020202020204" pitchFamily="34" charset="0"/>
                <a:cs typeface="Arial" panose="020B0604020202020204" pitchFamily="34" charset="0"/>
              </a:rPr>
              <a:t>you</a:t>
            </a:r>
          </a:p>
          <a:p>
            <a:pPr lvl="0"/>
            <a:r>
              <a:rPr lang="en-US" sz="3600" b="1" dirty="0" smtClean="0">
                <a:latin typeface="Arial" pitchFamily="34" charset="0"/>
                <a:cs typeface="Arial" pitchFamily="34" charset="0"/>
              </a:rPr>
              <a:t> </a:t>
            </a:r>
            <a:endParaRPr lang="en-US" sz="36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29</a:t>
            </a:fld>
            <a:endParaRPr lang="en-US"/>
          </a:p>
        </p:txBody>
      </p:sp>
    </p:spTree>
    <p:extLst>
      <p:ext uri="{BB962C8B-B14F-4D97-AF65-F5344CB8AC3E}">
        <p14:creationId xmlns:p14="http://schemas.microsoft.com/office/powerpoint/2010/main" xmlns="" val="1611737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2209800"/>
          </a:xfrm>
        </p:spPr>
        <p:txBody>
          <a:bodyPr>
            <a:normAutofit/>
          </a:bodyPr>
          <a:lstStyle/>
          <a:p>
            <a:r>
              <a:rPr lang="en-ZA" dirty="0" smtClean="0"/>
              <a:t>	</a:t>
            </a:r>
            <a:r>
              <a:rPr lang="en-ZA" sz="5300" dirty="0" smtClean="0">
                <a:latin typeface="Calibri" panose="020F0502020204030204" pitchFamily="34" charset="0"/>
              </a:rPr>
              <a:t>A: CONTEXT</a:t>
            </a:r>
            <a:endParaRPr lang="en-GB" sz="5300" dirty="0">
              <a:latin typeface="Calibri" panose="020F0502020204030204" pitchFamily="34" charset="0"/>
            </a:endParaRPr>
          </a:p>
        </p:txBody>
      </p:sp>
    </p:spTree>
    <p:extLst>
      <p:ext uri="{BB962C8B-B14F-4D97-AF65-F5344CB8AC3E}">
        <p14:creationId xmlns:p14="http://schemas.microsoft.com/office/powerpoint/2010/main" xmlns="" val="309923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63562"/>
          </a:xfrm>
        </p:spPr>
        <p:txBody>
          <a:bodyPr>
            <a:normAutofit fontScale="90000"/>
          </a:bodyPr>
          <a:lstStyle/>
          <a:p>
            <a:r>
              <a:rPr lang="en-ZA" dirty="0"/>
              <a:t>Objects of SASSA</a:t>
            </a:r>
            <a:endParaRPr lang="en-GB" dirty="0"/>
          </a:p>
        </p:txBody>
      </p:sp>
      <p:sp>
        <p:nvSpPr>
          <p:cNvPr id="3" name="Content Placeholder 2"/>
          <p:cNvSpPr>
            <a:spLocks noGrp="1"/>
          </p:cNvSpPr>
          <p:nvPr>
            <p:ph idx="1"/>
          </p:nvPr>
        </p:nvSpPr>
        <p:spPr>
          <a:xfrm>
            <a:off x="457200" y="914400"/>
            <a:ext cx="8382000" cy="5211763"/>
          </a:xfrm>
        </p:spPr>
        <p:txBody>
          <a:bodyPr>
            <a:normAutofit fontScale="92500" lnSpcReduction="10000"/>
          </a:bodyPr>
          <a:lstStyle/>
          <a:p>
            <a:pPr marL="0" indent="0" algn="just">
              <a:buNone/>
            </a:pPr>
            <a:r>
              <a:rPr lang="en-ZA" sz="2800" b="1" dirty="0">
                <a:cs typeface="Arial" panose="020B0604020202020204" pitchFamily="34" charset="0"/>
              </a:rPr>
              <a:t>Objects of SASSA are Stated in Chapter 2 Section 3 of Act No. 9, 2004: SOUTH AFRICAN SOCIAL SECURITY AGENCY ACT, </a:t>
            </a:r>
            <a:r>
              <a:rPr lang="en-ZA" sz="2800" b="1" dirty="0" smtClean="0">
                <a:cs typeface="Arial" panose="020B0604020202020204" pitchFamily="34" charset="0"/>
              </a:rPr>
              <a:t>2004</a:t>
            </a:r>
          </a:p>
          <a:p>
            <a:pPr marL="0" indent="0" algn="ctr">
              <a:buNone/>
            </a:pPr>
            <a:endParaRPr lang="en-ZA" sz="2800" b="1" dirty="0">
              <a:latin typeface="Calibri" panose="020F0502020204030204" pitchFamily="34" charset="0"/>
            </a:endParaRPr>
          </a:p>
          <a:p>
            <a:pPr marL="0" indent="0" algn="just">
              <a:buNone/>
            </a:pPr>
            <a:r>
              <a:rPr lang="en-ZA" sz="2800" dirty="0"/>
              <a:t>The objects of the Agency are to;</a:t>
            </a:r>
          </a:p>
          <a:p>
            <a:pPr marL="0" indent="0" algn="just">
              <a:buNone/>
            </a:pPr>
            <a:r>
              <a:rPr lang="en-ZA" sz="2800" dirty="0"/>
              <a:t>(a) Act, eventually, as </a:t>
            </a:r>
            <a:r>
              <a:rPr lang="en-ZA" sz="2800" b="1" u="sng" dirty="0"/>
              <a:t>the sole agent </a:t>
            </a:r>
            <a:r>
              <a:rPr lang="en-ZA" sz="2800" dirty="0"/>
              <a:t>that </a:t>
            </a:r>
            <a:r>
              <a:rPr lang="en-ZA" sz="2800" b="1" u="sng" dirty="0"/>
              <a:t>will ensure </a:t>
            </a:r>
            <a:r>
              <a:rPr lang="en-ZA" sz="2800" dirty="0"/>
              <a:t>the efficient and effective </a:t>
            </a:r>
            <a:r>
              <a:rPr lang="en-ZA" sz="2800" b="1" u="sng" dirty="0"/>
              <a:t>management, administration and payment of social assistance</a:t>
            </a:r>
          </a:p>
          <a:p>
            <a:pPr marL="0" indent="0" algn="just">
              <a:buNone/>
            </a:pPr>
            <a:r>
              <a:rPr lang="en-ZA" sz="2800" i="1" dirty="0"/>
              <a:t>(b) S</a:t>
            </a:r>
            <a:r>
              <a:rPr lang="en-ZA" sz="2800" dirty="0"/>
              <a:t>erve as </a:t>
            </a:r>
            <a:r>
              <a:rPr lang="en-ZA" sz="2800" b="1" u="sng" dirty="0"/>
              <a:t>an agent</a:t>
            </a:r>
            <a:r>
              <a:rPr lang="en-ZA" sz="2800" dirty="0"/>
              <a:t> for the prospective </a:t>
            </a:r>
            <a:r>
              <a:rPr lang="en-ZA" sz="2800" b="1" u="sng" dirty="0"/>
              <a:t>administration and payment of social security</a:t>
            </a:r>
            <a:r>
              <a:rPr lang="en-ZA" sz="2800" dirty="0"/>
              <a:t>; and</a:t>
            </a:r>
          </a:p>
          <a:p>
            <a:pPr marL="0" indent="0" algn="just">
              <a:buNone/>
            </a:pPr>
            <a:r>
              <a:rPr lang="en-ZA" sz="2800" dirty="0"/>
              <a:t>(c) </a:t>
            </a:r>
            <a:r>
              <a:rPr lang="en-ZA" sz="2800" b="1" u="sng" dirty="0"/>
              <a:t>render services relating to such payments</a:t>
            </a:r>
            <a:r>
              <a:rPr lang="en-ZA" sz="2800" dirty="0"/>
              <a:t>.</a:t>
            </a:r>
            <a:endParaRPr lang="en-GB" sz="2800" dirty="0"/>
          </a:p>
        </p:txBody>
      </p:sp>
    </p:spTree>
    <p:extLst>
      <p:ext uri="{BB962C8B-B14F-4D97-AF65-F5344CB8AC3E}">
        <p14:creationId xmlns:p14="http://schemas.microsoft.com/office/powerpoint/2010/main" xmlns="" val="106748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2209800"/>
          </a:xfrm>
        </p:spPr>
        <p:txBody>
          <a:bodyPr>
            <a:normAutofit/>
          </a:bodyPr>
          <a:lstStyle/>
          <a:p>
            <a:r>
              <a:rPr lang="en-ZA" dirty="0" smtClean="0"/>
              <a:t>	</a:t>
            </a:r>
            <a:r>
              <a:rPr lang="en-ZA" sz="5300" dirty="0" smtClean="0">
                <a:latin typeface="Calibri" panose="020F0502020204030204" pitchFamily="34" charset="0"/>
              </a:rPr>
              <a:t>B: PROCUREMENT OF SAPO</a:t>
            </a:r>
            <a:endParaRPr lang="en-GB" sz="5300" dirty="0">
              <a:latin typeface="Calibri" panose="020F0502020204030204" pitchFamily="34" charset="0"/>
            </a:endParaRPr>
          </a:p>
        </p:txBody>
      </p:sp>
    </p:spTree>
    <p:extLst>
      <p:ext uri="{BB962C8B-B14F-4D97-AF65-F5344CB8AC3E}">
        <p14:creationId xmlns:p14="http://schemas.microsoft.com/office/powerpoint/2010/main" xmlns="" val="2866152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427"/>
            <a:ext cx="8229600" cy="1066800"/>
          </a:xfrm>
        </p:spPr>
        <p:txBody>
          <a:bodyPr>
            <a:normAutofit/>
          </a:bodyPr>
          <a:lstStyle/>
          <a:p>
            <a:r>
              <a:rPr lang="en-ZA" sz="3200" dirty="0" smtClean="0"/>
              <a:t>Procurement of Payment Services</a:t>
            </a:r>
            <a:endParaRPr lang="en-ZA" sz="3200" dirty="0"/>
          </a:p>
        </p:txBody>
      </p:sp>
      <p:sp>
        <p:nvSpPr>
          <p:cNvPr id="5" name="Content Placeholder 4"/>
          <p:cNvSpPr>
            <a:spLocks noGrp="1"/>
          </p:cNvSpPr>
          <p:nvPr>
            <p:ph idx="1"/>
          </p:nvPr>
        </p:nvSpPr>
        <p:spPr>
          <a:xfrm>
            <a:off x="457200" y="838201"/>
            <a:ext cx="8229600" cy="5638800"/>
          </a:xfrm>
        </p:spPr>
        <p:txBody>
          <a:bodyPr>
            <a:noAutofit/>
          </a:bodyPr>
          <a:lstStyle/>
          <a:p>
            <a:pPr marL="342900" lvl="1" indent="-342900" algn="just">
              <a:spcBef>
                <a:spcPts val="0"/>
              </a:spcBef>
              <a:buFont typeface="Arial" panose="020B0604020202020204" pitchFamily="34" charset="0"/>
              <a:buChar char="•"/>
            </a:pPr>
            <a:r>
              <a:rPr lang="en-ZA" dirty="0" smtClean="0"/>
              <a:t>Process followed for the procurement </a:t>
            </a:r>
            <a:r>
              <a:rPr lang="en-ZA" dirty="0"/>
              <a:t>of social </a:t>
            </a:r>
            <a:r>
              <a:rPr lang="en-ZA" dirty="0" smtClean="0"/>
              <a:t>grants payment services from SAPO is outlined below:</a:t>
            </a:r>
            <a:endParaRPr lang="en-ZA" sz="2000" dirty="0" smtClean="0"/>
          </a:p>
          <a:p>
            <a:pPr lvl="1" algn="just">
              <a:spcBef>
                <a:spcPts val="0"/>
              </a:spcBef>
            </a:pPr>
            <a:r>
              <a:rPr lang="en-ZA" dirty="0" smtClean="0"/>
              <a:t>Request &amp; approval for deviation from National Treasury was made and received on the </a:t>
            </a:r>
            <a:r>
              <a:rPr lang="en-ZA" b="1" dirty="0" smtClean="0"/>
              <a:t>29 June </a:t>
            </a:r>
            <a:r>
              <a:rPr lang="en-ZA" dirty="0" smtClean="0"/>
              <a:t>and </a:t>
            </a:r>
            <a:r>
              <a:rPr lang="en-ZA" b="1" dirty="0" smtClean="0"/>
              <a:t>4 July 2017 </a:t>
            </a:r>
            <a:r>
              <a:rPr lang="en-ZA" dirty="0" smtClean="0"/>
              <a:t>respectively;</a:t>
            </a:r>
            <a:endParaRPr lang="en-ZA" dirty="0"/>
          </a:p>
          <a:p>
            <a:pPr lvl="1" algn="just">
              <a:spcBef>
                <a:spcPts val="0"/>
              </a:spcBef>
            </a:pPr>
            <a:r>
              <a:rPr lang="en-ZA" dirty="0" smtClean="0"/>
              <a:t>Request for Proposal (SASSA RFP 01/17/SP) was given to SAPO on the </a:t>
            </a:r>
            <a:r>
              <a:rPr lang="en-ZA" b="1" dirty="0" smtClean="0"/>
              <a:t>24 July 2017</a:t>
            </a:r>
            <a:r>
              <a:rPr lang="en-ZA" dirty="0" smtClean="0"/>
              <a:t>;</a:t>
            </a:r>
          </a:p>
          <a:p>
            <a:pPr lvl="1" algn="just">
              <a:spcBef>
                <a:spcPts val="0"/>
              </a:spcBef>
            </a:pPr>
            <a:r>
              <a:rPr lang="en-ZA" dirty="0" smtClean="0"/>
              <a:t>The closing date was set for the </a:t>
            </a:r>
            <a:r>
              <a:rPr lang="en-ZA" b="1" dirty="0" smtClean="0"/>
              <a:t>07 August 2017 </a:t>
            </a:r>
            <a:r>
              <a:rPr lang="en-ZA" dirty="0" smtClean="0"/>
              <a:t>at 11H00 and the bid from SAPO was received on time;</a:t>
            </a:r>
          </a:p>
          <a:p>
            <a:pPr lvl="1" algn="just">
              <a:spcBef>
                <a:spcPts val="0"/>
              </a:spcBef>
            </a:pPr>
            <a:r>
              <a:rPr lang="en-ZA" dirty="0" smtClean="0"/>
              <a:t>The Bid Evaluation Committee commenced with evaluation on </a:t>
            </a:r>
            <a:r>
              <a:rPr lang="en-ZA" b="1" dirty="0" smtClean="0"/>
              <a:t>22 August 2017 </a:t>
            </a:r>
            <a:r>
              <a:rPr lang="en-ZA" dirty="0" smtClean="0"/>
              <a:t>and finalised it on </a:t>
            </a:r>
            <a:r>
              <a:rPr lang="en-ZA" b="1" dirty="0" smtClean="0"/>
              <a:t>17 September 2017</a:t>
            </a:r>
          </a:p>
        </p:txBody>
      </p:sp>
    </p:spTree>
    <p:extLst>
      <p:ext uri="{BB962C8B-B14F-4D97-AF65-F5344CB8AC3E}">
        <p14:creationId xmlns:p14="http://schemas.microsoft.com/office/powerpoint/2010/main" xmlns="" val="2344817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427"/>
            <a:ext cx="8229600" cy="1066800"/>
          </a:xfrm>
        </p:spPr>
        <p:txBody>
          <a:bodyPr>
            <a:normAutofit/>
          </a:bodyPr>
          <a:lstStyle/>
          <a:p>
            <a:r>
              <a:rPr lang="en-ZA" sz="3200" dirty="0" smtClean="0"/>
              <a:t>Procurement of Payment Services</a:t>
            </a:r>
            <a:endParaRPr lang="en-ZA" sz="3200" dirty="0"/>
          </a:p>
        </p:txBody>
      </p:sp>
      <p:sp>
        <p:nvSpPr>
          <p:cNvPr id="5" name="Content Placeholder 4"/>
          <p:cNvSpPr>
            <a:spLocks noGrp="1"/>
          </p:cNvSpPr>
          <p:nvPr>
            <p:ph idx="1"/>
          </p:nvPr>
        </p:nvSpPr>
        <p:spPr>
          <a:xfrm>
            <a:off x="457200" y="838201"/>
            <a:ext cx="8229600" cy="5638800"/>
          </a:xfrm>
        </p:spPr>
        <p:txBody>
          <a:bodyPr>
            <a:noAutofit/>
          </a:bodyPr>
          <a:lstStyle/>
          <a:p>
            <a:pPr marL="342900" lvl="1" indent="-342900" algn="just">
              <a:spcBef>
                <a:spcPts val="0"/>
              </a:spcBef>
              <a:buFont typeface="Arial" panose="020B0604020202020204" pitchFamily="34" charset="0"/>
              <a:buChar char="•"/>
            </a:pPr>
            <a:r>
              <a:rPr lang="en-US" dirty="0"/>
              <a:t>Process followed for the procurement of social grants payment services from </a:t>
            </a:r>
            <a:r>
              <a:rPr lang="en-US" dirty="0" smtClean="0"/>
              <a:t>SAPO (continued):</a:t>
            </a:r>
            <a:endParaRPr lang="en-US" dirty="0"/>
          </a:p>
          <a:p>
            <a:pPr lvl="1" algn="just">
              <a:spcBef>
                <a:spcPts val="0"/>
              </a:spcBef>
            </a:pPr>
            <a:r>
              <a:rPr lang="en-ZA" dirty="0" smtClean="0"/>
              <a:t>The technical due diligence to confirm SAPO capability which formed part of the evaluation commenced on </a:t>
            </a:r>
            <a:r>
              <a:rPr lang="en-ZA" b="1" dirty="0" smtClean="0"/>
              <a:t>31 August 2017 </a:t>
            </a:r>
            <a:r>
              <a:rPr lang="en-ZA" dirty="0" smtClean="0"/>
              <a:t>and was concluded on </a:t>
            </a:r>
            <a:r>
              <a:rPr lang="en-ZA" b="1" dirty="0" smtClean="0"/>
              <a:t>15 September 2017</a:t>
            </a:r>
            <a:r>
              <a:rPr lang="en-ZA" dirty="0" smtClean="0"/>
              <a:t>;</a:t>
            </a:r>
          </a:p>
          <a:p>
            <a:pPr lvl="1" algn="just">
              <a:spcBef>
                <a:spcPts val="0"/>
              </a:spcBef>
            </a:pPr>
            <a:r>
              <a:rPr lang="en-ZA" dirty="0" smtClean="0"/>
              <a:t>The Bid Adjudication Committee (BAC) process commenced on </a:t>
            </a:r>
            <a:r>
              <a:rPr lang="en-ZA" b="1" dirty="0" smtClean="0"/>
              <a:t>19 September 2017 </a:t>
            </a:r>
            <a:r>
              <a:rPr lang="en-ZA" dirty="0" smtClean="0"/>
              <a:t>and was finalised on </a:t>
            </a:r>
            <a:r>
              <a:rPr lang="en-ZA" b="1" dirty="0" smtClean="0"/>
              <a:t>21 September 2017</a:t>
            </a:r>
            <a:r>
              <a:rPr lang="en-ZA" dirty="0" smtClean="0"/>
              <a:t>;</a:t>
            </a:r>
          </a:p>
          <a:p>
            <a:pPr lvl="1" algn="just">
              <a:spcBef>
                <a:spcPts val="0"/>
              </a:spcBef>
            </a:pPr>
            <a:r>
              <a:rPr lang="en-ZA" dirty="0" smtClean="0"/>
              <a:t>The Minister concurred as per section 4(2) of the SASSA Act 2004, with the ACEO’s decision on the </a:t>
            </a:r>
            <a:r>
              <a:rPr lang="en-ZA" b="1" dirty="0" smtClean="0"/>
              <a:t>06 October 2017.  </a:t>
            </a:r>
          </a:p>
        </p:txBody>
      </p:sp>
    </p:spTree>
    <p:extLst>
      <p:ext uri="{BB962C8B-B14F-4D97-AF65-F5344CB8AC3E}">
        <p14:creationId xmlns:p14="http://schemas.microsoft.com/office/powerpoint/2010/main" xmlns="" val="1916921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ZA" sz="3200" dirty="0" smtClean="0"/>
              <a:t>Outcome of </a:t>
            </a:r>
            <a:r>
              <a:rPr lang="en-ZA" sz="3200" dirty="0"/>
              <a:t>t</a:t>
            </a:r>
            <a:r>
              <a:rPr lang="en-ZA" sz="3200" dirty="0" smtClean="0"/>
              <a:t>he Procurement Process</a:t>
            </a:r>
            <a:endParaRPr lang="en-ZA" sz="3200" dirty="0"/>
          </a:p>
        </p:txBody>
      </p:sp>
      <p:sp>
        <p:nvSpPr>
          <p:cNvPr id="5" name="Content Placeholder 4"/>
          <p:cNvSpPr>
            <a:spLocks noGrp="1"/>
          </p:cNvSpPr>
          <p:nvPr>
            <p:ph idx="1"/>
          </p:nvPr>
        </p:nvSpPr>
        <p:spPr>
          <a:xfrm>
            <a:off x="266700" y="1371600"/>
            <a:ext cx="8610600" cy="5486400"/>
          </a:xfrm>
        </p:spPr>
        <p:txBody>
          <a:bodyPr>
            <a:noAutofit/>
          </a:bodyPr>
          <a:lstStyle/>
          <a:p>
            <a:pPr>
              <a:spcBef>
                <a:spcPts val="0"/>
              </a:spcBef>
            </a:pPr>
            <a:r>
              <a:rPr lang="en-ZA" dirty="0" smtClean="0"/>
              <a:t>In terms of the SASSA RFP, the following services were required:</a:t>
            </a:r>
            <a:endParaRPr lang="en-ZA" dirty="0"/>
          </a:p>
          <a:p>
            <a:pPr lvl="1">
              <a:spcBef>
                <a:spcPts val="0"/>
              </a:spcBef>
              <a:buFont typeface="Wingdings" panose="05000000000000000000" pitchFamily="2" charset="2"/>
              <a:buChar char="q"/>
            </a:pPr>
            <a:r>
              <a:rPr lang="en-ZA" b="1" dirty="0"/>
              <a:t>Provision of </a:t>
            </a:r>
            <a:r>
              <a:rPr lang="en-ZA" b="1" dirty="0" smtClean="0"/>
              <a:t>an integrated payment systems</a:t>
            </a:r>
          </a:p>
          <a:p>
            <a:pPr lvl="2">
              <a:spcBef>
                <a:spcPts val="0"/>
              </a:spcBef>
            </a:pPr>
            <a:r>
              <a:rPr lang="en-ZA" dirty="0" smtClean="0"/>
              <a:t>Beneficiary Biometric enrolment</a:t>
            </a:r>
          </a:p>
          <a:p>
            <a:pPr lvl="2">
              <a:spcBef>
                <a:spcPts val="0"/>
              </a:spcBef>
            </a:pPr>
            <a:r>
              <a:rPr lang="en-ZA" dirty="0" smtClean="0"/>
              <a:t>Biometric proof of life</a:t>
            </a:r>
          </a:p>
          <a:p>
            <a:pPr lvl="1">
              <a:spcBef>
                <a:spcPts val="0"/>
              </a:spcBef>
              <a:buFont typeface="Wingdings" panose="05000000000000000000" pitchFamily="2" charset="2"/>
              <a:buChar char="q"/>
            </a:pPr>
            <a:r>
              <a:rPr lang="en-ZA" b="1" dirty="0">
                <a:solidFill>
                  <a:prstClr val="black"/>
                </a:solidFill>
              </a:rPr>
              <a:t>Banking Services</a:t>
            </a:r>
          </a:p>
          <a:p>
            <a:pPr lvl="2">
              <a:spcBef>
                <a:spcPts val="0"/>
              </a:spcBef>
            </a:pPr>
            <a:r>
              <a:rPr lang="en-ZA" dirty="0">
                <a:solidFill>
                  <a:prstClr val="black"/>
                </a:solidFill>
              </a:rPr>
              <a:t>Holding Bank Account</a:t>
            </a:r>
          </a:p>
          <a:p>
            <a:pPr lvl="2">
              <a:spcBef>
                <a:spcPts val="0"/>
              </a:spcBef>
            </a:pPr>
            <a:r>
              <a:rPr lang="en-ZA" dirty="0">
                <a:solidFill>
                  <a:prstClr val="black"/>
                </a:solidFill>
              </a:rPr>
              <a:t>Special Disbursement </a:t>
            </a:r>
            <a:r>
              <a:rPr lang="en-ZA" dirty="0" smtClean="0">
                <a:solidFill>
                  <a:prstClr val="black"/>
                </a:solidFill>
              </a:rPr>
              <a:t>Account</a:t>
            </a:r>
            <a:endParaRPr lang="en-ZA" dirty="0"/>
          </a:p>
          <a:p>
            <a:pPr lvl="1">
              <a:spcBef>
                <a:spcPts val="0"/>
              </a:spcBef>
              <a:buFont typeface="Wingdings" panose="05000000000000000000" pitchFamily="2" charset="2"/>
              <a:buChar char="q"/>
            </a:pPr>
            <a:r>
              <a:rPr lang="en-ZA" b="1" dirty="0" smtClean="0"/>
              <a:t>Card Body production and distribution</a:t>
            </a:r>
          </a:p>
          <a:p>
            <a:pPr lvl="1">
              <a:spcBef>
                <a:spcPts val="0"/>
              </a:spcBef>
              <a:buFont typeface="Wingdings" panose="05000000000000000000" pitchFamily="2" charset="2"/>
              <a:buChar char="q"/>
            </a:pPr>
            <a:r>
              <a:rPr lang="en-ZA" b="1" dirty="0" smtClean="0"/>
              <a:t>Provision of cash payment services</a:t>
            </a:r>
          </a:p>
          <a:p>
            <a:pPr marL="0" indent="0">
              <a:spcBef>
                <a:spcPts val="0"/>
              </a:spcBef>
              <a:buNone/>
            </a:pPr>
            <a:endParaRPr lang="en-ZA" sz="2000" dirty="0" smtClean="0"/>
          </a:p>
          <a:p>
            <a:pPr marL="0" indent="0">
              <a:spcBef>
                <a:spcPts val="0"/>
              </a:spcBef>
              <a:buNone/>
            </a:pPr>
            <a:endParaRPr lang="en-ZA" sz="2000" dirty="0" smtClean="0"/>
          </a:p>
          <a:p>
            <a:pPr marL="457200" lvl="1" indent="0">
              <a:spcBef>
                <a:spcPts val="0"/>
              </a:spcBef>
              <a:buNone/>
            </a:pPr>
            <a:endParaRPr lang="en-ZA" sz="2000" dirty="0"/>
          </a:p>
          <a:p>
            <a:pPr>
              <a:spcBef>
                <a:spcPts val="0"/>
              </a:spcBef>
            </a:pPr>
            <a:endParaRPr lang="en-ZA" sz="2000" dirty="0"/>
          </a:p>
        </p:txBody>
      </p:sp>
    </p:spTree>
    <p:extLst>
      <p:ext uri="{BB962C8B-B14F-4D97-AF65-F5344CB8AC3E}">
        <p14:creationId xmlns:p14="http://schemas.microsoft.com/office/powerpoint/2010/main" xmlns="" val="112079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normAutofit/>
          </a:bodyPr>
          <a:lstStyle/>
          <a:p>
            <a:r>
              <a:rPr lang="en-US" sz="3200" dirty="0"/>
              <a:t>Outcome of the Procurement Process</a:t>
            </a:r>
            <a:endParaRPr lang="en-ZA" sz="3200" dirty="0"/>
          </a:p>
        </p:txBody>
      </p:sp>
      <p:sp>
        <p:nvSpPr>
          <p:cNvPr id="5" name="Content Placeholder 4"/>
          <p:cNvSpPr>
            <a:spLocks noGrp="1"/>
          </p:cNvSpPr>
          <p:nvPr>
            <p:ph idx="1"/>
          </p:nvPr>
        </p:nvSpPr>
        <p:spPr>
          <a:xfrm>
            <a:off x="304800" y="990600"/>
            <a:ext cx="8382000" cy="5410200"/>
          </a:xfrm>
        </p:spPr>
        <p:txBody>
          <a:bodyPr>
            <a:noAutofit/>
          </a:bodyPr>
          <a:lstStyle/>
          <a:p>
            <a:pPr algn="just">
              <a:spcBef>
                <a:spcPts val="0"/>
              </a:spcBef>
              <a:buFont typeface="Wingdings" panose="05000000000000000000" pitchFamily="2" charset="2"/>
              <a:buChar char="q"/>
            </a:pPr>
            <a:r>
              <a:rPr lang="en-ZA" sz="2000" dirty="0" smtClean="0"/>
              <a:t>SAPO has been awarded the provision </a:t>
            </a:r>
            <a:r>
              <a:rPr lang="en-ZA" sz="2000" dirty="0"/>
              <a:t>of </a:t>
            </a:r>
            <a:r>
              <a:rPr lang="en-ZA" sz="2000" dirty="0" smtClean="0"/>
              <a:t>an Integrated Payment </a:t>
            </a:r>
            <a:r>
              <a:rPr lang="en-ZA" sz="2000" dirty="0"/>
              <a:t>S</a:t>
            </a:r>
            <a:r>
              <a:rPr lang="en-ZA" sz="2000" dirty="0" smtClean="0"/>
              <a:t>ystem that entails;</a:t>
            </a:r>
          </a:p>
          <a:p>
            <a:pPr lvl="1" algn="just">
              <a:spcBef>
                <a:spcPts val="0"/>
              </a:spcBef>
              <a:buFont typeface="Arial" panose="020B0604020202020204" pitchFamily="34" charset="0"/>
              <a:buChar char="•"/>
            </a:pPr>
            <a:r>
              <a:rPr lang="en-ZA" sz="2000" dirty="0" smtClean="0"/>
              <a:t>SASSA payment platform development</a:t>
            </a:r>
          </a:p>
          <a:p>
            <a:pPr lvl="1" algn="just">
              <a:spcBef>
                <a:spcPts val="0"/>
              </a:spcBef>
              <a:buFont typeface="Arial" panose="020B0604020202020204" pitchFamily="34" charset="0"/>
              <a:buChar char="•"/>
            </a:pPr>
            <a:r>
              <a:rPr lang="en-ZA" sz="2000" dirty="0"/>
              <a:t>Beneficiary Biometric </a:t>
            </a:r>
            <a:r>
              <a:rPr lang="en-ZA" sz="2000" dirty="0" smtClean="0"/>
              <a:t>enrolment</a:t>
            </a:r>
          </a:p>
          <a:p>
            <a:pPr lvl="1" algn="just">
              <a:spcBef>
                <a:spcPts val="0"/>
              </a:spcBef>
              <a:buFont typeface="Arial" panose="020B0604020202020204" pitchFamily="34" charset="0"/>
              <a:buChar char="•"/>
            </a:pPr>
            <a:r>
              <a:rPr lang="en-ZA" sz="2000" dirty="0" smtClean="0"/>
              <a:t>Biometric proof of life</a:t>
            </a:r>
          </a:p>
          <a:p>
            <a:pPr marL="427038" lvl="1" indent="-342900" algn="just">
              <a:spcBef>
                <a:spcPts val="0"/>
              </a:spcBef>
              <a:buFont typeface="Wingdings" panose="05000000000000000000" pitchFamily="2" charset="2"/>
              <a:buChar char="q"/>
            </a:pPr>
            <a:r>
              <a:rPr lang="en-ZA" sz="2000" dirty="0" smtClean="0"/>
              <a:t>The award is subject to SAPO responding on or before 25 October 2017 on the following conditions among others (letter received):</a:t>
            </a:r>
            <a:endParaRPr lang="en-ZA" sz="2000" dirty="0"/>
          </a:p>
          <a:p>
            <a:pPr lvl="1" algn="just">
              <a:spcBef>
                <a:spcPts val="0"/>
              </a:spcBef>
              <a:buFont typeface="Arial" panose="020B0604020202020204" pitchFamily="34" charset="0"/>
              <a:buChar char="•"/>
            </a:pPr>
            <a:r>
              <a:rPr lang="en-ZA" sz="2000" dirty="0" smtClean="0"/>
              <a:t>Acceding to perform only one of the four services required</a:t>
            </a:r>
          </a:p>
          <a:p>
            <a:pPr lvl="1" algn="just">
              <a:spcBef>
                <a:spcPts val="0"/>
              </a:spcBef>
              <a:buFont typeface="Arial" panose="020B0604020202020204" pitchFamily="34" charset="0"/>
              <a:buChar char="•"/>
            </a:pPr>
            <a:r>
              <a:rPr lang="en-ZA" sz="2000" dirty="0" smtClean="0"/>
              <a:t>Deliverables to be met within the prescribed stipulated timeframes</a:t>
            </a:r>
          </a:p>
          <a:p>
            <a:pPr lvl="1" algn="just">
              <a:spcBef>
                <a:spcPts val="0"/>
              </a:spcBef>
              <a:buFont typeface="Arial" panose="020B0604020202020204" pitchFamily="34" charset="0"/>
              <a:buChar char="•"/>
            </a:pPr>
            <a:r>
              <a:rPr lang="en-US" sz="2000" dirty="0"/>
              <a:t>SAPO to provide a written confirmation of its financial reserves equal to at least three months as stated in the RFP</a:t>
            </a:r>
          </a:p>
          <a:p>
            <a:pPr lvl="1" algn="just">
              <a:spcBef>
                <a:spcPts val="0"/>
              </a:spcBef>
              <a:buFont typeface="Arial" panose="020B0604020202020204" pitchFamily="34" charset="0"/>
              <a:buChar char="•"/>
            </a:pPr>
            <a:r>
              <a:rPr lang="en-US" sz="2000" dirty="0"/>
              <a:t>The SAPO quoted price is </a:t>
            </a:r>
            <a:r>
              <a:rPr lang="en-US" sz="2000" dirty="0" smtClean="0"/>
              <a:t>subject to negotiations</a:t>
            </a:r>
            <a:endParaRPr lang="en-US" sz="2000" dirty="0"/>
          </a:p>
          <a:p>
            <a:pPr lvl="1" algn="just">
              <a:spcBef>
                <a:spcPts val="0"/>
              </a:spcBef>
              <a:buFont typeface="Arial" panose="020B0604020202020204" pitchFamily="34" charset="0"/>
              <a:buChar char="•"/>
            </a:pPr>
            <a:r>
              <a:rPr lang="en-US" sz="2000" dirty="0"/>
              <a:t>SASSA will have direct and real-time access to all payment </a:t>
            </a:r>
            <a:r>
              <a:rPr lang="en-US" sz="2000" dirty="0" smtClean="0"/>
              <a:t>data</a:t>
            </a:r>
            <a:endParaRPr lang="en-ZA" sz="2000" dirty="0" smtClean="0"/>
          </a:p>
          <a:p>
            <a:pPr marL="0" indent="0">
              <a:spcBef>
                <a:spcPts val="0"/>
              </a:spcBef>
              <a:buNone/>
            </a:pPr>
            <a:endParaRPr lang="en-ZA" sz="2000" dirty="0" smtClean="0"/>
          </a:p>
          <a:p>
            <a:pPr marL="0" indent="0">
              <a:spcBef>
                <a:spcPts val="0"/>
              </a:spcBef>
              <a:buNone/>
            </a:pPr>
            <a:endParaRPr lang="en-ZA" sz="2000" dirty="0" smtClean="0"/>
          </a:p>
          <a:p>
            <a:pPr marL="457200" lvl="1" indent="0">
              <a:spcBef>
                <a:spcPts val="0"/>
              </a:spcBef>
              <a:buNone/>
            </a:pPr>
            <a:endParaRPr lang="en-ZA" sz="2000" dirty="0"/>
          </a:p>
          <a:p>
            <a:pPr>
              <a:spcBef>
                <a:spcPts val="0"/>
              </a:spcBef>
            </a:pPr>
            <a:endParaRPr lang="en-ZA" sz="2000" dirty="0"/>
          </a:p>
        </p:txBody>
      </p:sp>
    </p:spTree>
    <p:extLst>
      <p:ext uri="{BB962C8B-B14F-4D97-AF65-F5344CB8AC3E}">
        <p14:creationId xmlns:p14="http://schemas.microsoft.com/office/powerpoint/2010/main" xmlns="" val="2443992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3177</TotalTime>
  <Words>1827</Words>
  <Application>Microsoft Office PowerPoint</Application>
  <PresentationFormat>On-screen Show (4:3)</PresentationFormat>
  <Paragraphs>200</Paragraphs>
  <Slides>29</Slides>
  <Notes>5</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2_Office Theme</vt:lpstr>
      <vt:lpstr>4_Office Theme</vt:lpstr>
      <vt:lpstr>1_Office Theme</vt:lpstr>
      <vt:lpstr>3_Office Theme</vt:lpstr>
      <vt:lpstr>PROGRESS REPORT</vt:lpstr>
      <vt:lpstr>Purpose</vt:lpstr>
      <vt:lpstr> A: CONTEXT</vt:lpstr>
      <vt:lpstr>Objects of SASSA</vt:lpstr>
      <vt:lpstr> B: PROCUREMENT OF SAPO</vt:lpstr>
      <vt:lpstr>Procurement of Payment Services</vt:lpstr>
      <vt:lpstr>Procurement of Payment Services</vt:lpstr>
      <vt:lpstr>Outcome of the Procurement Process</vt:lpstr>
      <vt:lpstr>Outcome of the Procurement Process</vt:lpstr>
      <vt:lpstr>SAPO’s SHORTCOMINGS</vt:lpstr>
      <vt:lpstr>SAPO’s SHORTCOMINGS</vt:lpstr>
      <vt:lpstr>SAPO’s SHORTCOMINGS</vt:lpstr>
      <vt:lpstr>SAPO’s STRENGHTHS</vt:lpstr>
      <vt:lpstr>SAPO TO PARTICIPATE AS MERCHANTS </vt:lpstr>
      <vt:lpstr> C: PHASE-IN PHASE OUT</vt:lpstr>
      <vt:lpstr>SAPO Phase In Process</vt:lpstr>
      <vt:lpstr> D: PROGRESS ON INSOURCING</vt:lpstr>
      <vt:lpstr>Services SASSA will in-source</vt:lpstr>
      <vt:lpstr>Services SASSA will in-source</vt:lpstr>
      <vt:lpstr>Services SASSA will in-source</vt:lpstr>
      <vt:lpstr>Services SASSA will in-source</vt:lpstr>
      <vt:lpstr> E: RISK AND MITIGATION PLAN</vt:lpstr>
      <vt:lpstr>Risks and Mitigation </vt:lpstr>
      <vt:lpstr>Risk and Mitigation (Cont.…) </vt:lpstr>
      <vt:lpstr> F: WAYFOWARD</vt:lpstr>
      <vt:lpstr>Revised Procurement Timelines</vt:lpstr>
      <vt:lpstr>Business Continuity</vt:lpstr>
      <vt:lpstr>Conclusion</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PUMZA</cp:lastModifiedBy>
  <cp:revision>310</cp:revision>
  <cp:lastPrinted>2016-04-18T07:41:24Z</cp:lastPrinted>
  <dcterms:created xsi:type="dcterms:W3CDTF">2016-03-01T10:31:26Z</dcterms:created>
  <dcterms:modified xsi:type="dcterms:W3CDTF">2017-10-25T13:23:33Z</dcterms:modified>
</cp:coreProperties>
</file>