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356" r:id="rId3"/>
    <p:sldId id="327" r:id="rId4"/>
    <p:sldId id="427" r:id="rId5"/>
    <p:sldId id="381" r:id="rId6"/>
    <p:sldId id="485" r:id="rId7"/>
    <p:sldId id="486" r:id="rId8"/>
    <p:sldId id="487" r:id="rId9"/>
    <p:sldId id="428" r:id="rId10"/>
    <p:sldId id="411" r:id="rId11"/>
    <p:sldId id="489" r:id="rId12"/>
    <p:sldId id="488" r:id="rId13"/>
    <p:sldId id="412" r:id="rId14"/>
    <p:sldId id="426"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aron Mazibuko" initials="AM" lastIdx="1" clrIdx="0">
    <p:extLst>
      <p:ext uri="{19B8F6BF-5375-455C-9EA6-DF929625EA0E}">
        <p15:presenceInfo xmlns:p15="http://schemas.microsoft.com/office/powerpoint/2012/main" xmlns="" userId="S-1-5-21-218121654-3283966679-327353353-73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00C06"/>
    <a:srgbClr val="CC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24" autoAdjust="0"/>
    <p:restoredTop sz="86424" autoAdjust="0"/>
  </p:normalViewPr>
  <p:slideViewPr>
    <p:cSldViewPr>
      <p:cViewPr varScale="1">
        <p:scale>
          <a:sx n="100" d="100"/>
          <a:sy n="100" d="100"/>
        </p:scale>
        <p:origin x="-217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3"/>
          </a:xfrm>
          <a:prstGeom prst="rect">
            <a:avLst/>
          </a:prstGeom>
        </p:spPr>
        <p:txBody>
          <a:bodyPr vert="horz" lIns="92476" tIns="46238" rIns="92476" bIns="46238" rtlCol="0"/>
          <a:lstStyle>
            <a:lvl1pPr algn="l">
              <a:defRPr sz="1200"/>
            </a:lvl1pPr>
          </a:lstStyle>
          <a:p>
            <a:endParaRPr lang="en-ZA"/>
          </a:p>
        </p:txBody>
      </p:sp>
      <p:sp>
        <p:nvSpPr>
          <p:cNvPr id="3" name="Date Placeholder 2"/>
          <p:cNvSpPr>
            <a:spLocks noGrp="1"/>
          </p:cNvSpPr>
          <p:nvPr>
            <p:ph type="dt" sz="quarter" idx="1"/>
          </p:nvPr>
        </p:nvSpPr>
        <p:spPr>
          <a:xfrm>
            <a:off x="3850444" y="0"/>
            <a:ext cx="2945659" cy="496333"/>
          </a:xfrm>
          <a:prstGeom prst="rect">
            <a:avLst/>
          </a:prstGeom>
        </p:spPr>
        <p:txBody>
          <a:bodyPr vert="horz" lIns="92476" tIns="46238" rIns="92476" bIns="46238" rtlCol="0"/>
          <a:lstStyle>
            <a:lvl1pPr algn="r">
              <a:defRPr sz="1200"/>
            </a:lvl1pPr>
          </a:lstStyle>
          <a:p>
            <a:fld id="{64066789-B13C-4FE2-8114-2DA9E96AF940}" type="datetimeFigureOut">
              <a:rPr lang="en-ZA" smtClean="0"/>
              <a:pPr/>
              <a:t>2017/10/26</a:t>
            </a:fld>
            <a:endParaRPr lang="en-ZA"/>
          </a:p>
        </p:txBody>
      </p:sp>
      <p:sp>
        <p:nvSpPr>
          <p:cNvPr id="4" name="Footer Placeholder 3"/>
          <p:cNvSpPr>
            <a:spLocks noGrp="1"/>
          </p:cNvSpPr>
          <p:nvPr>
            <p:ph type="ftr" sz="quarter" idx="2"/>
          </p:nvPr>
        </p:nvSpPr>
        <p:spPr>
          <a:xfrm>
            <a:off x="1" y="9428584"/>
            <a:ext cx="2945659" cy="496333"/>
          </a:xfrm>
          <a:prstGeom prst="rect">
            <a:avLst/>
          </a:prstGeom>
        </p:spPr>
        <p:txBody>
          <a:bodyPr vert="horz" lIns="92476" tIns="46238" rIns="92476" bIns="46238" rtlCol="0" anchor="b"/>
          <a:lstStyle>
            <a:lvl1pPr algn="l">
              <a:defRPr sz="1200"/>
            </a:lvl1pPr>
          </a:lstStyle>
          <a:p>
            <a:endParaRPr lang="en-ZA"/>
          </a:p>
        </p:txBody>
      </p:sp>
      <p:sp>
        <p:nvSpPr>
          <p:cNvPr id="5" name="Slide Number Placeholder 4"/>
          <p:cNvSpPr>
            <a:spLocks noGrp="1"/>
          </p:cNvSpPr>
          <p:nvPr>
            <p:ph type="sldNum" sz="quarter" idx="3"/>
          </p:nvPr>
        </p:nvSpPr>
        <p:spPr>
          <a:xfrm>
            <a:off x="3850444" y="9428584"/>
            <a:ext cx="2945659" cy="496333"/>
          </a:xfrm>
          <a:prstGeom prst="rect">
            <a:avLst/>
          </a:prstGeom>
        </p:spPr>
        <p:txBody>
          <a:bodyPr vert="horz" lIns="92476" tIns="46238" rIns="92476" bIns="46238" rtlCol="0" anchor="b"/>
          <a:lstStyle>
            <a:lvl1pPr algn="r">
              <a:defRPr sz="1200"/>
            </a:lvl1pPr>
          </a:lstStyle>
          <a:p>
            <a:fld id="{6214ACDF-3284-402C-9A7C-C1FBDD02E464}" type="slidenum">
              <a:rPr lang="en-ZA" smtClean="0"/>
              <a:pPr/>
              <a:t>‹#›</a:t>
            </a:fld>
            <a:endParaRPr lang="en-ZA"/>
          </a:p>
        </p:txBody>
      </p:sp>
    </p:spTree>
    <p:extLst>
      <p:ext uri="{BB962C8B-B14F-4D97-AF65-F5344CB8AC3E}">
        <p14:creationId xmlns:p14="http://schemas.microsoft.com/office/powerpoint/2010/main" xmlns="" val="23341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958" cy="498249"/>
          </a:xfrm>
          <a:prstGeom prst="rect">
            <a:avLst/>
          </a:prstGeom>
        </p:spPr>
        <p:txBody>
          <a:bodyPr vert="horz" lIns="92476" tIns="46238" rIns="92476" bIns="46238" rtlCol="0"/>
          <a:lstStyle>
            <a:lvl1pPr algn="l">
              <a:defRPr sz="1200"/>
            </a:lvl1pPr>
          </a:lstStyle>
          <a:p>
            <a:endParaRPr lang="en-ZA"/>
          </a:p>
        </p:txBody>
      </p:sp>
      <p:sp>
        <p:nvSpPr>
          <p:cNvPr id="3" name="Date Placeholder 2"/>
          <p:cNvSpPr>
            <a:spLocks noGrp="1"/>
          </p:cNvSpPr>
          <p:nvPr>
            <p:ph type="dt" idx="1"/>
          </p:nvPr>
        </p:nvSpPr>
        <p:spPr>
          <a:xfrm>
            <a:off x="3851099" y="0"/>
            <a:ext cx="2944958" cy="498249"/>
          </a:xfrm>
          <a:prstGeom prst="rect">
            <a:avLst/>
          </a:prstGeom>
        </p:spPr>
        <p:txBody>
          <a:bodyPr vert="horz" lIns="92476" tIns="46238" rIns="92476" bIns="46238" rtlCol="0"/>
          <a:lstStyle>
            <a:lvl1pPr algn="r">
              <a:defRPr sz="1200"/>
            </a:lvl1pPr>
          </a:lstStyle>
          <a:p>
            <a:fld id="{4BFA76C7-7B70-4F8E-9894-E3C63CD15A78}" type="datetimeFigureOut">
              <a:rPr lang="en-ZA" smtClean="0"/>
              <a:pPr/>
              <a:t>2017/10/26</a:t>
            </a:fld>
            <a:endParaRPr lang="en-ZA"/>
          </a:p>
        </p:txBody>
      </p:sp>
      <p:sp>
        <p:nvSpPr>
          <p:cNvPr id="4" name="Slide Image Placeholder 3"/>
          <p:cNvSpPr>
            <a:spLocks noGrp="1" noRot="1" noChangeAspect="1"/>
          </p:cNvSpPr>
          <p:nvPr>
            <p:ph type="sldImg" idx="2"/>
          </p:nvPr>
        </p:nvSpPr>
        <p:spPr>
          <a:xfrm>
            <a:off x="1165225" y="1243013"/>
            <a:ext cx="4467225" cy="3349625"/>
          </a:xfrm>
          <a:prstGeom prst="rect">
            <a:avLst/>
          </a:prstGeom>
          <a:noFill/>
          <a:ln w="12700">
            <a:solidFill>
              <a:prstClr val="black"/>
            </a:solidFill>
          </a:ln>
        </p:spPr>
        <p:txBody>
          <a:bodyPr vert="horz" lIns="92476" tIns="46238" rIns="92476" bIns="46238" rtlCol="0" anchor="ctr"/>
          <a:lstStyle/>
          <a:p>
            <a:endParaRPr lang="en-ZA"/>
          </a:p>
        </p:txBody>
      </p:sp>
      <p:sp>
        <p:nvSpPr>
          <p:cNvPr id="5" name="Notes Placeholder 4"/>
          <p:cNvSpPr>
            <a:spLocks noGrp="1"/>
          </p:cNvSpPr>
          <p:nvPr>
            <p:ph type="body" sz="quarter" idx="3"/>
          </p:nvPr>
        </p:nvSpPr>
        <p:spPr>
          <a:xfrm>
            <a:off x="679607" y="4776476"/>
            <a:ext cx="5438463" cy="3909333"/>
          </a:xfrm>
          <a:prstGeom prst="rect">
            <a:avLst/>
          </a:prstGeom>
        </p:spPr>
        <p:txBody>
          <a:bodyPr vert="horz" lIns="92476" tIns="46238" rIns="92476" bIns="4623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428390"/>
            <a:ext cx="2944958" cy="498249"/>
          </a:xfrm>
          <a:prstGeom prst="rect">
            <a:avLst/>
          </a:prstGeom>
        </p:spPr>
        <p:txBody>
          <a:bodyPr vert="horz" lIns="92476" tIns="46238" rIns="92476" bIns="46238" rtlCol="0" anchor="b"/>
          <a:lstStyle>
            <a:lvl1pPr algn="l">
              <a:defRPr sz="1200"/>
            </a:lvl1pPr>
          </a:lstStyle>
          <a:p>
            <a:endParaRPr lang="en-ZA"/>
          </a:p>
        </p:txBody>
      </p:sp>
      <p:sp>
        <p:nvSpPr>
          <p:cNvPr id="7" name="Slide Number Placeholder 6"/>
          <p:cNvSpPr>
            <a:spLocks noGrp="1"/>
          </p:cNvSpPr>
          <p:nvPr>
            <p:ph type="sldNum" sz="quarter" idx="5"/>
          </p:nvPr>
        </p:nvSpPr>
        <p:spPr>
          <a:xfrm>
            <a:off x="3851099" y="9428390"/>
            <a:ext cx="2944958" cy="498249"/>
          </a:xfrm>
          <a:prstGeom prst="rect">
            <a:avLst/>
          </a:prstGeom>
        </p:spPr>
        <p:txBody>
          <a:bodyPr vert="horz" lIns="92476" tIns="46238" rIns="92476" bIns="46238" rtlCol="0" anchor="b"/>
          <a:lstStyle>
            <a:lvl1pPr algn="r">
              <a:defRPr sz="1200"/>
            </a:lvl1pPr>
          </a:lstStyle>
          <a:p>
            <a:fld id="{F5BD8D3C-B70A-4713-A388-BA3119ED8389}" type="slidenum">
              <a:rPr lang="en-ZA" smtClean="0"/>
              <a:pPr/>
              <a:t>‹#›</a:t>
            </a:fld>
            <a:endParaRPr lang="en-ZA"/>
          </a:p>
        </p:txBody>
      </p:sp>
    </p:spTree>
    <p:extLst>
      <p:ext uri="{BB962C8B-B14F-4D97-AF65-F5344CB8AC3E}">
        <p14:creationId xmlns:p14="http://schemas.microsoft.com/office/powerpoint/2010/main" xmlns="" val="2045632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pPr/>
              <a:t>1</a:t>
            </a:fld>
            <a:endParaRPr lang="en-ZA"/>
          </a:p>
        </p:txBody>
      </p:sp>
    </p:spTree>
    <p:extLst>
      <p:ext uri="{BB962C8B-B14F-4D97-AF65-F5344CB8AC3E}">
        <p14:creationId xmlns:p14="http://schemas.microsoft.com/office/powerpoint/2010/main" xmlns="" val="1754278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BD8D3C-B70A-4713-A388-BA3119ED8389}" type="slidenum">
              <a:rPr lang="en-ZA" smtClean="0"/>
              <a:pPr/>
              <a:t>11</a:t>
            </a:fld>
            <a:endParaRPr lang="en-ZA"/>
          </a:p>
        </p:txBody>
      </p:sp>
    </p:spTree>
    <p:extLst>
      <p:ext uri="{BB962C8B-B14F-4D97-AF65-F5344CB8AC3E}">
        <p14:creationId xmlns:p14="http://schemas.microsoft.com/office/powerpoint/2010/main" xmlns="" val="3841534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pPr/>
              <a:t>12</a:t>
            </a:fld>
            <a:endParaRPr lang="en-ZA"/>
          </a:p>
        </p:txBody>
      </p:sp>
    </p:spTree>
    <p:extLst>
      <p:ext uri="{BB962C8B-B14F-4D97-AF65-F5344CB8AC3E}">
        <p14:creationId xmlns:p14="http://schemas.microsoft.com/office/powerpoint/2010/main" xmlns="" val="3698308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BD8D3C-B70A-4713-A388-BA3119ED8389}" type="slidenum">
              <a:rPr lang="en-ZA" smtClean="0"/>
              <a:pPr/>
              <a:t>13</a:t>
            </a:fld>
            <a:endParaRPr lang="en-ZA"/>
          </a:p>
        </p:txBody>
      </p:sp>
    </p:spTree>
    <p:extLst>
      <p:ext uri="{BB962C8B-B14F-4D97-AF65-F5344CB8AC3E}">
        <p14:creationId xmlns:p14="http://schemas.microsoft.com/office/powerpoint/2010/main" xmlns="" val="1796714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pPr/>
              <a:t>3</a:t>
            </a:fld>
            <a:endParaRPr lang="en-ZA"/>
          </a:p>
        </p:txBody>
      </p:sp>
    </p:spTree>
    <p:extLst>
      <p:ext uri="{BB962C8B-B14F-4D97-AF65-F5344CB8AC3E}">
        <p14:creationId xmlns:p14="http://schemas.microsoft.com/office/powerpoint/2010/main" xmlns="" val="470939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pPr/>
              <a:t>4</a:t>
            </a:fld>
            <a:endParaRPr lang="en-ZA"/>
          </a:p>
        </p:txBody>
      </p:sp>
    </p:spTree>
    <p:extLst>
      <p:ext uri="{BB962C8B-B14F-4D97-AF65-F5344CB8AC3E}">
        <p14:creationId xmlns:p14="http://schemas.microsoft.com/office/powerpoint/2010/main" xmlns="" val="3225347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pPr/>
              <a:t>5</a:t>
            </a:fld>
            <a:endParaRPr lang="en-ZA"/>
          </a:p>
        </p:txBody>
      </p:sp>
    </p:spTree>
    <p:extLst>
      <p:ext uri="{BB962C8B-B14F-4D97-AF65-F5344CB8AC3E}">
        <p14:creationId xmlns:p14="http://schemas.microsoft.com/office/powerpoint/2010/main" xmlns="" val="2330270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pPr/>
              <a:t>6</a:t>
            </a:fld>
            <a:endParaRPr lang="en-ZA"/>
          </a:p>
        </p:txBody>
      </p:sp>
    </p:spTree>
    <p:extLst>
      <p:ext uri="{BB962C8B-B14F-4D97-AF65-F5344CB8AC3E}">
        <p14:creationId xmlns:p14="http://schemas.microsoft.com/office/powerpoint/2010/main" xmlns="" val="3633345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pPr/>
              <a:t>7</a:t>
            </a:fld>
            <a:endParaRPr lang="en-ZA"/>
          </a:p>
        </p:txBody>
      </p:sp>
    </p:spTree>
    <p:extLst>
      <p:ext uri="{BB962C8B-B14F-4D97-AF65-F5344CB8AC3E}">
        <p14:creationId xmlns:p14="http://schemas.microsoft.com/office/powerpoint/2010/main" xmlns="" val="3854830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BD8D3C-B70A-4713-A388-BA3119ED8389}" type="slidenum">
              <a:rPr lang="en-ZA" smtClean="0"/>
              <a:pPr/>
              <a:t>8</a:t>
            </a:fld>
            <a:endParaRPr lang="en-ZA"/>
          </a:p>
        </p:txBody>
      </p:sp>
    </p:spTree>
    <p:extLst>
      <p:ext uri="{BB962C8B-B14F-4D97-AF65-F5344CB8AC3E}">
        <p14:creationId xmlns:p14="http://schemas.microsoft.com/office/powerpoint/2010/main" xmlns="" val="4209471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pPr/>
              <a:t>9</a:t>
            </a:fld>
            <a:endParaRPr lang="en-ZA"/>
          </a:p>
        </p:txBody>
      </p:sp>
    </p:spTree>
    <p:extLst>
      <p:ext uri="{BB962C8B-B14F-4D97-AF65-F5344CB8AC3E}">
        <p14:creationId xmlns:p14="http://schemas.microsoft.com/office/powerpoint/2010/main" xmlns="" val="2944511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BD8D3C-B70A-4713-A388-BA3119ED8389}" type="slidenum">
              <a:rPr lang="en-ZA" smtClean="0"/>
              <a:pPr/>
              <a:t>10</a:t>
            </a:fld>
            <a:endParaRPr lang="en-ZA"/>
          </a:p>
        </p:txBody>
      </p:sp>
    </p:spTree>
    <p:extLst>
      <p:ext uri="{BB962C8B-B14F-4D97-AF65-F5344CB8AC3E}">
        <p14:creationId xmlns:p14="http://schemas.microsoft.com/office/powerpoint/2010/main" xmlns="" val="3766056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95132703-7BAC-4FB2-83DF-91CC4138D1B5}" type="datetimeFigureOut">
              <a:rPr lang="en-ZA" smtClean="0"/>
              <a:pPr/>
              <a:t>2017/10/26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83F3B9-69D9-423D-8A04-C6634F52A627}" type="slidenum">
              <a:rPr lang="en-ZA" smtClean="0"/>
              <a:pPr/>
              <a:t>‹#›</a:t>
            </a:fld>
            <a:endParaRPr lang="en-ZA"/>
          </a:p>
        </p:txBody>
      </p:sp>
    </p:spTree>
    <p:extLst>
      <p:ext uri="{BB962C8B-B14F-4D97-AF65-F5344CB8AC3E}">
        <p14:creationId xmlns:p14="http://schemas.microsoft.com/office/powerpoint/2010/main" xmlns="" val="1485905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5132703-7BAC-4FB2-83DF-91CC4138D1B5}" type="datetimeFigureOut">
              <a:rPr lang="en-ZA" smtClean="0"/>
              <a:pPr/>
              <a:t>2017/10/26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83F3B9-69D9-423D-8A04-C6634F52A627}" type="slidenum">
              <a:rPr lang="en-ZA" smtClean="0"/>
              <a:pPr/>
              <a:t>‹#›</a:t>
            </a:fld>
            <a:endParaRPr lang="en-ZA"/>
          </a:p>
        </p:txBody>
      </p:sp>
    </p:spTree>
    <p:extLst>
      <p:ext uri="{BB962C8B-B14F-4D97-AF65-F5344CB8AC3E}">
        <p14:creationId xmlns:p14="http://schemas.microsoft.com/office/powerpoint/2010/main" xmlns="" val="4107967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5132703-7BAC-4FB2-83DF-91CC4138D1B5}" type="datetimeFigureOut">
              <a:rPr lang="en-ZA" smtClean="0"/>
              <a:pPr/>
              <a:t>2017/10/26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83F3B9-69D9-423D-8A04-C6634F52A627}" type="slidenum">
              <a:rPr lang="en-ZA" smtClean="0"/>
              <a:pPr/>
              <a:t>‹#›</a:t>
            </a:fld>
            <a:endParaRPr lang="en-ZA"/>
          </a:p>
        </p:txBody>
      </p:sp>
    </p:spTree>
    <p:extLst>
      <p:ext uri="{BB962C8B-B14F-4D97-AF65-F5344CB8AC3E}">
        <p14:creationId xmlns:p14="http://schemas.microsoft.com/office/powerpoint/2010/main" xmlns="" val="3200455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5132703-7BAC-4FB2-83DF-91CC4138D1B5}" type="datetimeFigureOut">
              <a:rPr lang="en-ZA" smtClean="0"/>
              <a:pPr/>
              <a:t>2017/10/26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83F3B9-69D9-423D-8A04-C6634F52A627}" type="slidenum">
              <a:rPr lang="en-ZA" smtClean="0"/>
              <a:pPr/>
              <a:t>‹#›</a:t>
            </a:fld>
            <a:endParaRPr lang="en-ZA"/>
          </a:p>
        </p:txBody>
      </p:sp>
    </p:spTree>
    <p:extLst>
      <p:ext uri="{BB962C8B-B14F-4D97-AF65-F5344CB8AC3E}">
        <p14:creationId xmlns:p14="http://schemas.microsoft.com/office/powerpoint/2010/main" xmlns="" val="2961585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132703-7BAC-4FB2-83DF-91CC4138D1B5}" type="datetimeFigureOut">
              <a:rPr lang="en-ZA" smtClean="0"/>
              <a:pPr/>
              <a:t>2017/10/26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83F3B9-69D9-423D-8A04-C6634F52A627}" type="slidenum">
              <a:rPr lang="en-ZA" smtClean="0"/>
              <a:pPr/>
              <a:t>‹#›</a:t>
            </a:fld>
            <a:endParaRPr lang="en-ZA"/>
          </a:p>
        </p:txBody>
      </p:sp>
    </p:spTree>
    <p:extLst>
      <p:ext uri="{BB962C8B-B14F-4D97-AF65-F5344CB8AC3E}">
        <p14:creationId xmlns:p14="http://schemas.microsoft.com/office/powerpoint/2010/main" xmlns="" val="3699886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95132703-7BAC-4FB2-83DF-91CC4138D1B5}" type="datetimeFigureOut">
              <a:rPr lang="en-ZA" smtClean="0"/>
              <a:pPr/>
              <a:t>2017/10/26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383F3B9-69D9-423D-8A04-C6634F52A627}" type="slidenum">
              <a:rPr lang="en-ZA" smtClean="0"/>
              <a:pPr/>
              <a:t>‹#›</a:t>
            </a:fld>
            <a:endParaRPr lang="en-ZA"/>
          </a:p>
        </p:txBody>
      </p:sp>
    </p:spTree>
    <p:extLst>
      <p:ext uri="{BB962C8B-B14F-4D97-AF65-F5344CB8AC3E}">
        <p14:creationId xmlns:p14="http://schemas.microsoft.com/office/powerpoint/2010/main" xmlns="" val="2346240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95132703-7BAC-4FB2-83DF-91CC4138D1B5}" type="datetimeFigureOut">
              <a:rPr lang="en-ZA" smtClean="0"/>
              <a:pPr/>
              <a:t>2017/10/26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383F3B9-69D9-423D-8A04-C6634F52A627}" type="slidenum">
              <a:rPr lang="en-ZA" smtClean="0"/>
              <a:pPr/>
              <a:t>‹#›</a:t>
            </a:fld>
            <a:endParaRPr lang="en-ZA"/>
          </a:p>
        </p:txBody>
      </p:sp>
    </p:spTree>
    <p:extLst>
      <p:ext uri="{BB962C8B-B14F-4D97-AF65-F5344CB8AC3E}">
        <p14:creationId xmlns:p14="http://schemas.microsoft.com/office/powerpoint/2010/main" xmlns="" val="363408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95132703-7BAC-4FB2-83DF-91CC4138D1B5}" type="datetimeFigureOut">
              <a:rPr lang="en-ZA" smtClean="0"/>
              <a:pPr/>
              <a:t>2017/10/26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383F3B9-69D9-423D-8A04-C6634F52A627}" type="slidenum">
              <a:rPr lang="en-ZA" smtClean="0"/>
              <a:pPr/>
              <a:t>‹#›</a:t>
            </a:fld>
            <a:endParaRPr lang="en-ZA"/>
          </a:p>
        </p:txBody>
      </p:sp>
    </p:spTree>
    <p:extLst>
      <p:ext uri="{BB962C8B-B14F-4D97-AF65-F5344CB8AC3E}">
        <p14:creationId xmlns:p14="http://schemas.microsoft.com/office/powerpoint/2010/main" xmlns="" val="30919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32703-7BAC-4FB2-83DF-91CC4138D1B5}" type="datetimeFigureOut">
              <a:rPr lang="en-ZA" smtClean="0"/>
              <a:pPr/>
              <a:t>2017/10/26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383F3B9-69D9-423D-8A04-C6634F52A627}" type="slidenum">
              <a:rPr lang="en-ZA" smtClean="0"/>
              <a:pPr/>
              <a:t>‹#›</a:t>
            </a:fld>
            <a:endParaRPr lang="en-ZA"/>
          </a:p>
        </p:txBody>
      </p:sp>
    </p:spTree>
    <p:extLst>
      <p:ext uri="{BB962C8B-B14F-4D97-AF65-F5344CB8AC3E}">
        <p14:creationId xmlns:p14="http://schemas.microsoft.com/office/powerpoint/2010/main" xmlns="" val="1305060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132703-7BAC-4FB2-83DF-91CC4138D1B5}" type="datetimeFigureOut">
              <a:rPr lang="en-ZA" smtClean="0"/>
              <a:pPr/>
              <a:t>2017/10/26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383F3B9-69D9-423D-8A04-C6634F52A627}" type="slidenum">
              <a:rPr lang="en-ZA" smtClean="0"/>
              <a:pPr/>
              <a:t>‹#›</a:t>
            </a:fld>
            <a:endParaRPr lang="en-ZA"/>
          </a:p>
        </p:txBody>
      </p:sp>
    </p:spTree>
    <p:extLst>
      <p:ext uri="{BB962C8B-B14F-4D97-AF65-F5344CB8AC3E}">
        <p14:creationId xmlns:p14="http://schemas.microsoft.com/office/powerpoint/2010/main" xmlns="" val="531292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132703-7BAC-4FB2-83DF-91CC4138D1B5}" type="datetimeFigureOut">
              <a:rPr lang="en-ZA" smtClean="0"/>
              <a:pPr/>
              <a:t>2017/10/26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383F3B9-69D9-423D-8A04-C6634F52A627}" type="slidenum">
              <a:rPr lang="en-ZA" smtClean="0"/>
              <a:pPr/>
              <a:t>‹#›</a:t>
            </a:fld>
            <a:endParaRPr lang="en-ZA"/>
          </a:p>
        </p:txBody>
      </p:sp>
    </p:spTree>
    <p:extLst>
      <p:ext uri="{BB962C8B-B14F-4D97-AF65-F5344CB8AC3E}">
        <p14:creationId xmlns:p14="http://schemas.microsoft.com/office/powerpoint/2010/main" xmlns="" val="3386580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32703-7BAC-4FB2-83DF-91CC4138D1B5}" type="datetimeFigureOut">
              <a:rPr lang="en-ZA" smtClean="0"/>
              <a:pPr/>
              <a:t>2017/10/26</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3F3B9-69D9-423D-8A04-C6634F52A627}" type="slidenum">
              <a:rPr lang="en-ZA" smtClean="0"/>
              <a:pPr/>
              <a:t>‹#›</a:t>
            </a:fld>
            <a:endParaRPr lang="en-ZA"/>
          </a:p>
        </p:txBody>
      </p:sp>
    </p:spTree>
    <p:extLst>
      <p:ext uri="{BB962C8B-B14F-4D97-AF65-F5344CB8AC3E}">
        <p14:creationId xmlns:p14="http://schemas.microsoft.com/office/powerpoint/2010/main" xmlns="" val="1296872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3" Type="http://schemas.openxmlformats.org/officeDocument/2006/relationships/hyperlink" Target="http://www.publicworks.gov.za/"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5400000">
            <a:off x="4227665" y="1928510"/>
            <a:ext cx="6844843" cy="2987824"/>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266403" y="2295442"/>
            <a:ext cx="5813572" cy="2075321"/>
          </a:xfrm>
        </p:spPr>
        <p:txBody>
          <a:bodyPr>
            <a:noAutofit/>
          </a:bodyPr>
          <a:lstStyle/>
          <a:p>
            <a:pPr algn="just"/>
            <a:r>
              <a:rPr lang="en-US" sz="2400" b="1" dirty="0" smtClean="0">
                <a:solidFill>
                  <a:schemeClr val="tx1"/>
                </a:solidFill>
              </a:rPr>
              <a:t>BRIEFING BY DPW &amp; PMTE ON THE PRESTIGE PROGRAMME WITH FOCUS ON PARLIAMENT AND THE WORK OF THE PARLIAMENTARY VILLAGES MANAGEMENT BOARD (PVMB) </a:t>
            </a:r>
          </a:p>
          <a:p>
            <a:endParaRPr lang="en-US" sz="2400" b="1" dirty="0">
              <a:solidFill>
                <a:schemeClr val="tx1"/>
              </a:solidFill>
            </a:endParaRP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256773"/>
            <a:ext cx="3580806" cy="13720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6629400" y="952955"/>
            <a:ext cx="2438400" cy="4739759"/>
          </a:xfrm>
          <a:prstGeom prst="rect">
            <a:avLst/>
          </a:prstGeom>
          <a:noFill/>
        </p:spPr>
        <p:txBody>
          <a:bodyPr wrap="square" rtlCol="0">
            <a:spAutoFit/>
          </a:bodyPr>
          <a:lstStyle/>
          <a:p>
            <a:r>
              <a:rPr lang="en-US" sz="5400" b="1" dirty="0" smtClean="0">
                <a:solidFill>
                  <a:schemeClr val="accent6">
                    <a:lumMod val="75000"/>
                  </a:schemeClr>
                </a:solidFill>
                <a:latin typeface="Franklin Gothic Demi" pitchFamily="34" charset="0"/>
              </a:rPr>
              <a:t>South Africa Works </a:t>
            </a:r>
            <a:r>
              <a:rPr lang="en-US" sz="3200" b="1" dirty="0" smtClean="0">
                <a:solidFill>
                  <a:schemeClr val="accent6">
                    <a:lumMod val="75000"/>
                  </a:schemeClr>
                </a:solidFill>
                <a:latin typeface="Franklin Gothic Demi" pitchFamily="34" charset="0"/>
              </a:rPr>
              <a:t>because of </a:t>
            </a:r>
            <a:r>
              <a:rPr lang="en-US" sz="5400" b="1" dirty="0" smtClean="0">
                <a:solidFill>
                  <a:schemeClr val="accent6">
                    <a:lumMod val="75000"/>
                  </a:schemeClr>
                </a:solidFill>
                <a:latin typeface="Franklin Gothic Demi" pitchFamily="34" charset="0"/>
              </a:rPr>
              <a:t>Public Works</a:t>
            </a:r>
            <a:endParaRPr lang="en-US" sz="5400" b="1" dirty="0">
              <a:solidFill>
                <a:schemeClr val="accent6">
                  <a:lumMod val="75000"/>
                </a:schemeClr>
              </a:solidFill>
              <a:latin typeface="Franklin Gothic Demi" pitchFamily="34" charset="0"/>
            </a:endParaRPr>
          </a:p>
        </p:txBody>
      </p:sp>
      <p:sp>
        <p:nvSpPr>
          <p:cNvPr id="9" name="TextBox 8"/>
          <p:cNvSpPr txBox="1"/>
          <p:nvPr/>
        </p:nvSpPr>
        <p:spPr>
          <a:xfrm>
            <a:off x="914400" y="4523163"/>
            <a:ext cx="4038600" cy="1292662"/>
          </a:xfrm>
          <a:prstGeom prst="rect">
            <a:avLst/>
          </a:prstGeom>
          <a:noFill/>
        </p:spPr>
        <p:txBody>
          <a:bodyPr wrap="square" rtlCol="0">
            <a:spAutoFit/>
          </a:bodyPr>
          <a:lstStyle/>
          <a:p>
            <a:pPr algn="ctr"/>
            <a:endParaRPr lang="en-US" sz="1400" b="1" dirty="0" smtClean="0">
              <a:solidFill>
                <a:schemeClr val="bg1">
                  <a:lumMod val="50000"/>
                </a:schemeClr>
              </a:solidFill>
            </a:endParaRPr>
          </a:p>
          <a:p>
            <a:pPr algn="ctr"/>
            <a:r>
              <a:rPr lang="en-US" sz="1600" b="1" dirty="0" smtClean="0">
                <a:solidFill>
                  <a:schemeClr val="bg1">
                    <a:lumMod val="50000"/>
                  </a:schemeClr>
                </a:solidFill>
              </a:rPr>
              <a:t>Presentation to the Portfolio Committee </a:t>
            </a:r>
          </a:p>
          <a:p>
            <a:pPr algn="ctr"/>
            <a:r>
              <a:rPr lang="en-US" sz="1600" b="1" dirty="0" smtClean="0">
                <a:solidFill>
                  <a:schemeClr val="bg1">
                    <a:lumMod val="50000"/>
                  </a:schemeClr>
                </a:solidFill>
              </a:rPr>
              <a:t>on Public Works</a:t>
            </a:r>
          </a:p>
          <a:p>
            <a:pPr algn="ctr"/>
            <a:r>
              <a:rPr lang="en-US" sz="1600" b="1" dirty="0" smtClean="0">
                <a:solidFill>
                  <a:schemeClr val="bg1">
                    <a:lumMod val="50000"/>
                  </a:schemeClr>
                </a:solidFill>
              </a:rPr>
              <a:t> </a:t>
            </a:r>
          </a:p>
          <a:p>
            <a:pPr algn="ctr"/>
            <a:r>
              <a:rPr lang="en-US" sz="1600" b="1" dirty="0" smtClean="0">
                <a:solidFill>
                  <a:schemeClr val="bg1">
                    <a:lumMod val="50000"/>
                  </a:schemeClr>
                </a:solidFill>
              </a:rPr>
              <a:t>24 October 2017</a:t>
            </a:r>
          </a:p>
        </p:txBody>
      </p:sp>
      <p:cxnSp>
        <p:nvCxnSpPr>
          <p:cNvPr id="7" name="Straight Connector 6"/>
          <p:cNvCxnSpPr/>
          <p:nvPr/>
        </p:nvCxnSpPr>
        <p:spPr>
          <a:xfrm>
            <a:off x="533400" y="6019800"/>
            <a:ext cx="48006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90600" y="6172200"/>
            <a:ext cx="3657600" cy="338554"/>
          </a:xfrm>
          <a:prstGeom prst="rect">
            <a:avLst/>
          </a:prstGeom>
          <a:noFill/>
        </p:spPr>
        <p:txBody>
          <a:bodyPr wrap="square" rtlCol="0">
            <a:spAutoFit/>
          </a:bodyPr>
          <a:lstStyle/>
          <a:p>
            <a:pPr algn="ctr"/>
            <a:r>
              <a:rPr lang="en-US" sz="1600" b="1" dirty="0" smtClean="0">
                <a:solidFill>
                  <a:schemeClr val="bg1">
                    <a:lumMod val="50000"/>
                  </a:schemeClr>
                </a:solidFill>
              </a:rPr>
              <a:t>OFFICE OF THE DIRECTOR-GENERAL</a:t>
            </a:r>
            <a:endParaRPr lang="en-US" sz="1600" b="1" dirty="0">
              <a:solidFill>
                <a:schemeClr val="bg1">
                  <a:lumMod val="50000"/>
                </a:schemeClr>
              </a:solidFill>
            </a:endParaRPr>
          </a:p>
        </p:txBody>
      </p:sp>
    </p:spTree>
    <p:extLst>
      <p:ext uri="{BB962C8B-B14F-4D97-AF65-F5344CB8AC3E}">
        <p14:creationId xmlns:p14="http://schemas.microsoft.com/office/powerpoint/2010/main" xmlns="" val="228420053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237312"/>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pPr/>
              <a:t>10</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95536" y="151060"/>
            <a:ext cx="5791200" cy="461665"/>
          </a:xfrm>
          <a:prstGeom prst="rect">
            <a:avLst/>
          </a:prstGeom>
          <a:noFill/>
        </p:spPr>
        <p:txBody>
          <a:bodyPr wrap="square" rtlCol="0">
            <a:spAutoFit/>
          </a:bodyPr>
          <a:lstStyle/>
          <a:p>
            <a:r>
              <a:rPr lang="en-ZA" sz="2400" b="1" dirty="0" smtClean="0">
                <a:solidFill>
                  <a:schemeClr val="bg1"/>
                </a:solidFill>
              </a:rPr>
              <a:t>Challenges</a:t>
            </a:r>
            <a:endParaRPr lang="en-ZA" sz="2400" b="1" dirty="0">
              <a:solidFill>
                <a:schemeClr val="bg1"/>
              </a:solidFill>
            </a:endParaRPr>
          </a:p>
        </p:txBody>
      </p:sp>
      <p:pic>
        <p:nvPicPr>
          <p:cNvPr id="14" name="Picture 13"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sp>
        <p:nvSpPr>
          <p:cNvPr id="13" name="TextBox 12"/>
          <p:cNvSpPr txBox="1"/>
          <p:nvPr/>
        </p:nvSpPr>
        <p:spPr>
          <a:xfrm>
            <a:off x="76200" y="843484"/>
            <a:ext cx="8640960" cy="5201424"/>
          </a:xfrm>
          <a:prstGeom prst="rect">
            <a:avLst/>
          </a:prstGeom>
          <a:noFill/>
        </p:spPr>
        <p:txBody>
          <a:bodyPr wrap="square" rtlCol="0">
            <a:spAutoFit/>
          </a:bodyPr>
          <a:lstStyle/>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All the currently serving Members were </a:t>
            </a:r>
            <a:r>
              <a:rPr lang="en-US" sz="1600" b="1" dirty="0">
                <a:latin typeface="Arial" panose="020B0604020202020204" pitchFamily="34" charset="0"/>
                <a:cs typeface="Arial" panose="020B0604020202020204" pitchFamily="34" charset="0"/>
              </a:rPr>
              <a:t>appointed in 2015 </a:t>
            </a:r>
            <a:r>
              <a:rPr lang="en-US" sz="1600" dirty="0">
                <a:latin typeface="Arial" panose="020B0604020202020204" pitchFamily="34" charset="0"/>
                <a:cs typeface="Arial" panose="020B0604020202020204" pitchFamily="34" charset="0"/>
              </a:rPr>
              <a:t>and according to the Act, </a:t>
            </a:r>
            <a:r>
              <a:rPr lang="en-US" sz="1600" dirty="0" smtClean="0">
                <a:latin typeface="Arial" panose="020B0604020202020204" pitchFamily="34" charset="0"/>
                <a:cs typeface="Arial" panose="020B0604020202020204" pitchFamily="34" charset="0"/>
              </a:rPr>
              <a:t>Board </a:t>
            </a:r>
            <a:r>
              <a:rPr lang="en-US" sz="1600" dirty="0">
                <a:latin typeface="Arial" panose="020B0604020202020204" pitchFamily="34" charset="0"/>
                <a:cs typeface="Arial" panose="020B0604020202020204" pitchFamily="34" charset="0"/>
              </a:rPr>
              <a:t>Members must be appointed annually. </a:t>
            </a:r>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challenge has been that, Members </a:t>
            </a:r>
            <a:r>
              <a:rPr lang="en-US" sz="1600" dirty="0" smtClean="0">
                <a:latin typeface="Arial" panose="020B0604020202020204" pitchFamily="34" charset="0"/>
                <a:cs typeface="Arial" panose="020B0604020202020204" pitchFamily="34" charset="0"/>
              </a:rPr>
              <a:t>of </a:t>
            </a:r>
            <a:r>
              <a:rPr lang="en-US" sz="1600" dirty="0">
                <a:latin typeface="Arial" panose="020B0604020202020204" pitchFamily="34" charset="0"/>
                <a:cs typeface="Arial" panose="020B0604020202020204" pitchFamily="34" charset="0"/>
              </a:rPr>
              <a:t>the Board are drawn from Residence committees which are also supposed to be </a:t>
            </a:r>
            <a:r>
              <a:rPr lang="en-US" sz="1600" dirty="0" smtClean="0">
                <a:latin typeface="Arial" panose="020B0604020202020204" pitchFamily="34" charset="0"/>
                <a:cs typeface="Arial" panose="020B0604020202020204" pitchFamily="34" charset="0"/>
              </a:rPr>
              <a:t>elected </a:t>
            </a:r>
            <a:r>
              <a:rPr lang="en-US" sz="1600" dirty="0">
                <a:latin typeface="Arial" panose="020B0604020202020204" pitchFamily="34" charset="0"/>
                <a:cs typeface="Arial" panose="020B0604020202020204" pitchFamily="34" charset="0"/>
              </a:rPr>
              <a:t>annually but </a:t>
            </a:r>
            <a:r>
              <a:rPr lang="en-US" sz="1600" u="sng" dirty="0">
                <a:latin typeface="Arial" panose="020B0604020202020204" pitchFamily="34" charset="0"/>
                <a:cs typeface="Arial" panose="020B0604020202020204" pitchFamily="34" charset="0"/>
              </a:rPr>
              <a:t>tenants </a:t>
            </a:r>
            <a:r>
              <a:rPr lang="en-US" sz="1600" u="sng" dirty="0" smtClean="0">
                <a:latin typeface="Arial" panose="020B0604020202020204" pitchFamily="34" charset="0"/>
                <a:cs typeface="Arial" panose="020B0604020202020204" pitchFamily="34" charset="0"/>
              </a:rPr>
              <a:t>seldom </a:t>
            </a:r>
            <a:r>
              <a:rPr lang="en-US" sz="1600" u="sng" dirty="0">
                <a:latin typeface="Arial" panose="020B0604020202020204" pitchFamily="34" charset="0"/>
                <a:cs typeface="Arial" panose="020B0604020202020204" pitchFamily="34" charset="0"/>
              </a:rPr>
              <a:t>attend meetings</a:t>
            </a:r>
            <a:r>
              <a:rPr lang="en-US" sz="1600" dirty="0">
                <a:latin typeface="Arial" panose="020B0604020202020204" pitchFamily="34" charset="0"/>
                <a:cs typeface="Arial" panose="020B0604020202020204" pitchFamily="34" charset="0"/>
              </a:rPr>
              <a:t>. This has resulted in Board </a:t>
            </a:r>
            <a:r>
              <a:rPr lang="en-US" sz="1600" dirty="0" smtClean="0">
                <a:latin typeface="Arial" panose="020B0604020202020204" pitchFamily="34" charset="0"/>
                <a:cs typeface="Arial" panose="020B0604020202020204" pitchFamily="34" charset="0"/>
              </a:rPr>
              <a:t>Members </a:t>
            </a:r>
            <a:r>
              <a:rPr lang="en-US" sz="1600" dirty="0">
                <a:latin typeface="Arial" panose="020B0604020202020204" pitchFamily="34" charset="0"/>
                <a:cs typeface="Arial" panose="020B0604020202020204" pitchFamily="34" charset="0"/>
              </a:rPr>
              <a:t>serving for a term of Parliament</a:t>
            </a:r>
            <a:r>
              <a:rPr lang="en-US" sz="1600" dirty="0" smtClean="0">
                <a:latin typeface="Arial" panose="020B0604020202020204" pitchFamily="34" charset="0"/>
                <a:cs typeface="Arial" panose="020B0604020202020204" pitchFamily="34" charset="0"/>
              </a:rPr>
              <a:t>.</a:t>
            </a:r>
          </a:p>
          <a:p>
            <a:pPr lvl="0"/>
            <a:endParaRPr lang="en-US" sz="1600" dirty="0" smtClean="0">
              <a:latin typeface="Arial" panose="020B0604020202020204" pitchFamily="34" charset="0"/>
              <a:cs typeface="Arial" panose="020B0604020202020204" pitchFamily="34" charset="0"/>
            </a:endParaRPr>
          </a:p>
          <a:p>
            <a:pPr marL="285750" indent="-285750">
              <a:buFont typeface="Arial" pitchFamily="34" charset="0"/>
              <a:buChar char="•"/>
            </a:pPr>
            <a:r>
              <a:rPr lang="en-ZA" sz="1600" dirty="0">
                <a:latin typeface="Arial" panose="020B0604020202020204" pitchFamily="34" charset="0"/>
                <a:cs typeface="Arial" panose="020B0604020202020204" pitchFamily="34" charset="0"/>
              </a:rPr>
              <a:t> The Parliamentary Villages Management Board to date has held a series of </a:t>
            </a:r>
            <a:r>
              <a:rPr lang="en-ZA" sz="1600" dirty="0" smtClean="0">
                <a:latin typeface="Arial" panose="020B0604020202020204" pitchFamily="34" charset="0"/>
                <a:cs typeface="Arial" panose="020B0604020202020204" pitchFamily="34" charset="0"/>
              </a:rPr>
              <a:t>meetings, </a:t>
            </a:r>
            <a:r>
              <a:rPr lang="en-ZA" sz="1600" dirty="0">
                <a:latin typeface="Arial" panose="020B0604020202020204" pitchFamily="34" charset="0"/>
                <a:cs typeface="Arial" panose="020B0604020202020204" pitchFamily="34" charset="0"/>
              </a:rPr>
              <a:t>the first meeting was on the </a:t>
            </a:r>
            <a:r>
              <a:rPr lang="en-ZA" sz="1600" dirty="0" smtClean="0">
                <a:latin typeface="Arial" panose="020B0604020202020204" pitchFamily="34" charset="0"/>
                <a:cs typeface="Arial" panose="020B0604020202020204" pitchFamily="34" charset="0"/>
              </a:rPr>
              <a:t>03</a:t>
            </a:r>
            <a:r>
              <a:rPr lang="en-ZA" sz="1600" baseline="30000" dirty="0" smtClean="0">
                <a:latin typeface="Arial" panose="020B0604020202020204" pitchFamily="34" charset="0"/>
                <a:cs typeface="Arial" panose="020B0604020202020204" pitchFamily="34" charset="0"/>
              </a:rPr>
              <a:t>rd</a:t>
            </a:r>
            <a:r>
              <a:rPr lang="en-ZA" sz="1600" dirty="0" smtClean="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June 2015 and the last meeting was held on the 06 May 2016. </a:t>
            </a:r>
            <a:endParaRPr lang="en-ZA" sz="1600" dirty="0" smtClean="0">
              <a:latin typeface="Arial" panose="020B0604020202020204" pitchFamily="34" charset="0"/>
              <a:cs typeface="Arial" panose="020B0604020202020204" pitchFamily="34" charset="0"/>
            </a:endParaRPr>
          </a:p>
          <a:p>
            <a:pPr algn="just"/>
            <a:endParaRPr lang="en-ZA" sz="1600" dirty="0">
              <a:latin typeface="Arial" panose="020B0604020202020204" pitchFamily="34" charset="0"/>
              <a:cs typeface="Arial" panose="020B0604020202020204" pitchFamily="34" charset="0"/>
            </a:endParaRPr>
          </a:p>
          <a:p>
            <a:pPr marL="285750" indent="-285750" algn="just">
              <a:buFont typeface="Arial" pitchFamily="34" charset="0"/>
              <a:buChar char="•"/>
            </a:pPr>
            <a:r>
              <a:rPr lang="en-ZA" sz="1600" dirty="0">
                <a:latin typeface="Arial" panose="020B0604020202020204" pitchFamily="34" charset="0"/>
                <a:cs typeface="Arial" panose="020B0604020202020204" pitchFamily="34" charset="0"/>
              </a:rPr>
              <a:t>In 2015 the  Board met on a monthly </a:t>
            </a:r>
            <a:r>
              <a:rPr lang="en-ZA" sz="1600" dirty="0" smtClean="0">
                <a:latin typeface="Arial" panose="020B0604020202020204" pitchFamily="34" charset="0"/>
                <a:cs typeface="Arial" panose="020B0604020202020204" pitchFamily="34" charset="0"/>
              </a:rPr>
              <a:t>basis </a:t>
            </a:r>
            <a:r>
              <a:rPr lang="en-ZA" sz="1600" dirty="0">
                <a:latin typeface="Arial" panose="020B0604020202020204" pitchFamily="34" charset="0"/>
                <a:cs typeface="Arial" panose="020B0604020202020204" pitchFamily="34" charset="0"/>
              </a:rPr>
              <a:t>and now it meets quarterly . </a:t>
            </a:r>
            <a:endParaRPr lang="en-ZA" sz="1600" dirty="0" smtClean="0">
              <a:latin typeface="Arial" panose="020B0604020202020204" pitchFamily="34" charset="0"/>
              <a:cs typeface="Arial" panose="020B0604020202020204" pitchFamily="34" charset="0"/>
            </a:endParaRPr>
          </a:p>
          <a:p>
            <a:pPr algn="just"/>
            <a:endParaRPr lang="en-ZA" sz="1600" dirty="0">
              <a:latin typeface="Arial" panose="020B0604020202020204" pitchFamily="34" charset="0"/>
              <a:cs typeface="Arial" panose="020B0604020202020204" pitchFamily="34" charset="0"/>
            </a:endParaRPr>
          </a:p>
          <a:p>
            <a:pPr marL="285750" indent="-285750" algn="just">
              <a:buFont typeface="Arial" pitchFamily="34" charset="0"/>
              <a:buChar char="•"/>
            </a:pPr>
            <a:r>
              <a:rPr lang="en-ZA" sz="1600" dirty="0">
                <a:latin typeface="Arial" panose="020B0604020202020204" pitchFamily="34" charset="0"/>
                <a:cs typeface="Arial" panose="020B0604020202020204" pitchFamily="34" charset="0"/>
              </a:rPr>
              <a:t>For the whole of 2016 and early 2017, the Board did not meet quorum and that has resulted in the Board resolving to hold its meetings on a Wednesday. This was due to Plenary starting at 15:00 on the day as compared to holding meetings on Fridays as some Members had challenges with flights</a:t>
            </a:r>
            <a:r>
              <a:rPr lang="en-ZA" sz="1600" dirty="0" smtClean="0">
                <a:latin typeface="Arial" panose="020B0604020202020204" pitchFamily="34" charset="0"/>
                <a:cs typeface="Arial" panose="020B0604020202020204" pitchFamily="34" charset="0"/>
              </a:rPr>
              <a:t>.</a:t>
            </a:r>
          </a:p>
          <a:p>
            <a:pPr algn="just"/>
            <a:endParaRPr lang="en-ZA" sz="1600" dirty="0">
              <a:latin typeface="Arial" panose="020B0604020202020204" pitchFamily="34" charset="0"/>
              <a:cs typeface="Arial" panose="020B0604020202020204" pitchFamily="34" charset="0"/>
            </a:endParaRPr>
          </a:p>
          <a:p>
            <a:pPr marL="285750" indent="-285750" algn="just">
              <a:buFont typeface="Arial" pitchFamily="34" charset="0"/>
              <a:buChar char="•"/>
            </a:pPr>
            <a:r>
              <a:rPr lang="en-ZA" sz="1600" dirty="0">
                <a:latin typeface="Arial" panose="020B0604020202020204" pitchFamily="34" charset="0"/>
                <a:cs typeface="Arial" panose="020B0604020202020204" pitchFamily="34" charset="0"/>
              </a:rPr>
              <a:t>Since the </a:t>
            </a:r>
            <a:r>
              <a:rPr lang="en-ZA" sz="1600" dirty="0" smtClean="0">
                <a:latin typeface="Arial" panose="020B0604020202020204" pitchFamily="34" charset="0"/>
                <a:cs typeface="Arial" panose="020B0604020202020204" pitchFamily="34" charset="0"/>
              </a:rPr>
              <a:t>change, </a:t>
            </a:r>
            <a:r>
              <a:rPr lang="en-ZA" sz="1600" dirty="0">
                <a:latin typeface="Arial" panose="020B0604020202020204" pitchFamily="34" charset="0"/>
                <a:cs typeface="Arial" panose="020B0604020202020204" pitchFamily="34" charset="0"/>
              </a:rPr>
              <a:t>the last Board meeting met the quorum, the following meeting which was set for the 06</a:t>
            </a:r>
            <a:r>
              <a:rPr lang="en-ZA" sz="1600" baseline="30000" dirty="0">
                <a:latin typeface="Arial" panose="020B0604020202020204" pitchFamily="34" charset="0"/>
                <a:cs typeface="Arial" panose="020B0604020202020204" pitchFamily="34" charset="0"/>
              </a:rPr>
              <a:t>th</a:t>
            </a:r>
            <a:r>
              <a:rPr lang="en-ZA" sz="1600" dirty="0">
                <a:latin typeface="Arial" panose="020B0604020202020204" pitchFamily="34" charset="0"/>
                <a:cs typeface="Arial" panose="020B0604020202020204" pitchFamily="34" charset="0"/>
              </a:rPr>
              <a:t> September 2017 had to be postponed owing to last moment cancellation.</a:t>
            </a:r>
          </a:p>
          <a:p>
            <a:pPr marL="285750" lvl="0" indent="-285750">
              <a:buFont typeface="Arial" panose="020B0604020202020204" pitchFamily="34" charset="0"/>
              <a:buChar char="•"/>
            </a:pPr>
            <a:endParaRPr lang="en-US" sz="12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3408400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237312"/>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pPr/>
              <a:t>11</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95536" y="151060"/>
            <a:ext cx="8496944" cy="461665"/>
          </a:xfrm>
          <a:prstGeom prst="rect">
            <a:avLst/>
          </a:prstGeom>
          <a:noFill/>
        </p:spPr>
        <p:txBody>
          <a:bodyPr wrap="square" rtlCol="0">
            <a:spAutoFit/>
          </a:bodyPr>
          <a:lstStyle/>
          <a:p>
            <a:r>
              <a:rPr lang="en-ZA" sz="2400" b="1" dirty="0" smtClean="0">
                <a:solidFill>
                  <a:schemeClr val="bg1"/>
                </a:solidFill>
              </a:rPr>
              <a:t>Pending issues </a:t>
            </a:r>
            <a:r>
              <a:rPr lang="en-ZA" sz="2400" b="1" dirty="0">
                <a:solidFill>
                  <a:schemeClr val="bg1"/>
                </a:solidFill>
              </a:rPr>
              <a:t>for Discussion by the </a:t>
            </a:r>
            <a:r>
              <a:rPr lang="en-ZA" sz="2400" b="1" dirty="0" smtClean="0">
                <a:solidFill>
                  <a:schemeClr val="bg1"/>
                </a:solidFill>
              </a:rPr>
              <a:t>Board</a:t>
            </a:r>
            <a:endParaRPr lang="en-ZA" sz="2400" b="1" dirty="0">
              <a:solidFill>
                <a:schemeClr val="bg1"/>
              </a:solidFill>
            </a:endParaRPr>
          </a:p>
        </p:txBody>
      </p:sp>
      <p:pic>
        <p:nvPicPr>
          <p:cNvPr id="14" name="Picture 13"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sp>
        <p:nvSpPr>
          <p:cNvPr id="13" name="TextBox 12"/>
          <p:cNvSpPr txBox="1"/>
          <p:nvPr/>
        </p:nvSpPr>
        <p:spPr>
          <a:xfrm>
            <a:off x="76200" y="1268760"/>
            <a:ext cx="8640960" cy="3139321"/>
          </a:xfrm>
          <a:prstGeom prst="rect">
            <a:avLst/>
          </a:prstGeom>
          <a:noFill/>
        </p:spPr>
        <p:txBody>
          <a:bodyPr wrap="square" rtlCol="0">
            <a:spAutoFit/>
          </a:bodyPr>
          <a:lstStyle/>
          <a:p>
            <a:pPr marL="285750" lvl="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Gym facilities</a:t>
            </a:r>
          </a:p>
          <a:p>
            <a:pPr lvl="0"/>
            <a:endParaRPr lang="en-US" dirty="0" smtClean="0">
              <a:latin typeface="Arial" panose="020B0604020202020204" pitchFamily="34" charset="0"/>
              <a:cs typeface="Arial" panose="020B0604020202020204" pitchFamily="34" charset="0"/>
            </a:endParaRPr>
          </a:p>
          <a:p>
            <a:pPr marL="285750" indent="-285750" algn="just">
              <a:buFont typeface="Arial" pitchFamily="34" charset="0"/>
              <a:buChar char="•"/>
            </a:pPr>
            <a:r>
              <a:rPr lang="en-ZA" dirty="0">
                <a:latin typeface="Arial" panose="020B0604020202020204" pitchFamily="34" charset="0"/>
                <a:cs typeface="Arial" panose="020B0604020202020204" pitchFamily="34" charset="0"/>
              </a:rPr>
              <a:t> </a:t>
            </a:r>
            <a:r>
              <a:rPr lang="en-ZA" dirty="0" smtClean="0">
                <a:latin typeface="Arial" panose="020B0604020202020204" pitchFamily="34" charset="0"/>
                <a:cs typeface="Arial" panose="020B0604020202020204" pitchFamily="34" charset="0"/>
              </a:rPr>
              <a:t>Transport matters</a:t>
            </a:r>
          </a:p>
          <a:p>
            <a:pPr algn="just"/>
            <a:endParaRPr lang="en-ZA" dirty="0">
              <a:latin typeface="Arial" panose="020B0604020202020204" pitchFamily="34" charset="0"/>
              <a:cs typeface="Arial" panose="020B0604020202020204" pitchFamily="34" charset="0"/>
            </a:endParaRPr>
          </a:p>
          <a:p>
            <a:pPr marL="285750" indent="-285750" algn="just">
              <a:buFont typeface="Arial" pitchFamily="34" charset="0"/>
              <a:buChar char="•"/>
            </a:pPr>
            <a:r>
              <a:rPr lang="en-ZA" dirty="0" smtClean="0">
                <a:latin typeface="Arial" panose="020B0604020202020204" pitchFamily="34" charset="0"/>
                <a:cs typeface="Arial" panose="020B0604020202020204" pitchFamily="34" charset="0"/>
              </a:rPr>
              <a:t>Renovation of members’ residences</a:t>
            </a:r>
          </a:p>
          <a:p>
            <a:pPr algn="just"/>
            <a:endParaRPr lang="en-ZA" dirty="0">
              <a:latin typeface="Arial" panose="020B0604020202020204" pitchFamily="34" charset="0"/>
              <a:cs typeface="Arial" panose="020B0604020202020204" pitchFamily="34" charset="0"/>
            </a:endParaRPr>
          </a:p>
          <a:p>
            <a:pPr marL="285750" indent="-285750" algn="just">
              <a:buFont typeface="Arial" pitchFamily="34" charset="0"/>
              <a:buChar char="•"/>
            </a:pPr>
            <a:r>
              <a:rPr lang="en-ZA" dirty="0" smtClean="0">
                <a:latin typeface="Arial" panose="020B0604020202020204" pitchFamily="34" charset="0"/>
                <a:cs typeface="Arial" panose="020B0604020202020204" pitchFamily="34" charset="0"/>
              </a:rPr>
              <a:t>Proposed amendment of the Act. </a:t>
            </a:r>
          </a:p>
          <a:p>
            <a:pPr algn="just"/>
            <a:endParaRPr lang="en-ZA" dirty="0" smtClean="0">
              <a:latin typeface="Arial" panose="020B0604020202020204" pitchFamily="34" charset="0"/>
              <a:cs typeface="Arial" panose="020B0604020202020204" pitchFamily="34" charset="0"/>
            </a:endParaRPr>
          </a:p>
          <a:p>
            <a:pPr marL="285750" indent="-285750" algn="just">
              <a:buFont typeface="Arial" pitchFamily="34" charset="0"/>
              <a:buChar char="•"/>
            </a:pPr>
            <a:r>
              <a:rPr lang="en-ZA" dirty="0" smtClean="0">
                <a:latin typeface="Arial" panose="020B0604020202020204" pitchFamily="34" charset="0"/>
                <a:cs typeface="Arial" panose="020B0604020202020204" pitchFamily="34" charset="0"/>
              </a:rPr>
              <a:t>The definition of  dependants</a:t>
            </a:r>
          </a:p>
          <a:p>
            <a:pPr algn="just"/>
            <a:endParaRPr lang="en-ZA" dirty="0" smtClean="0">
              <a:latin typeface="Arial" panose="020B0604020202020204" pitchFamily="34" charset="0"/>
              <a:cs typeface="Arial" panose="020B0604020202020204" pitchFamily="34" charset="0"/>
            </a:endParaRPr>
          </a:p>
          <a:p>
            <a:pPr marL="285750" indent="-285750" algn="just">
              <a:buFont typeface="Arial" pitchFamily="34" charset="0"/>
              <a:buChar char="•"/>
            </a:pPr>
            <a:r>
              <a:rPr lang="en-ZA" dirty="0" smtClean="0">
                <a:latin typeface="Arial" panose="020B0604020202020204" pitchFamily="34" charset="0"/>
                <a:cs typeface="Arial" panose="020B0604020202020204" pitchFamily="34" charset="0"/>
              </a:rPr>
              <a:t>The role of Parliament with respect to Transport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711776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pPr/>
              <a:t>12</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Rectangle 11"/>
          <p:cNvSpPr/>
          <p:nvPr/>
        </p:nvSpPr>
        <p:spPr>
          <a:xfrm>
            <a:off x="0" y="1564139"/>
            <a:ext cx="9144000" cy="3008374"/>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chemeClr val="accent6">
                    <a:lumMod val="50000"/>
                  </a:schemeClr>
                </a:solidFill>
              </a:rPr>
              <a:t>Section </a:t>
            </a:r>
            <a:r>
              <a:rPr lang="en-US" sz="4000" b="1" dirty="0" smtClean="0">
                <a:solidFill>
                  <a:schemeClr val="accent6">
                    <a:lumMod val="50000"/>
                  </a:schemeClr>
                </a:solidFill>
              </a:rPr>
              <a:t>D</a:t>
            </a:r>
            <a:r>
              <a:rPr lang="en-US" sz="4000" b="1" dirty="0" smtClean="0">
                <a:solidFill>
                  <a:schemeClr val="bg1"/>
                </a:solidFill>
              </a:rPr>
              <a:t> </a:t>
            </a:r>
            <a:endParaRPr lang="en-US" sz="4000" b="1" dirty="0">
              <a:solidFill>
                <a:schemeClr val="bg1"/>
              </a:solidFill>
            </a:endParaRPr>
          </a:p>
          <a:p>
            <a:r>
              <a:rPr lang="en-US" sz="4000" b="1" dirty="0" smtClean="0">
                <a:solidFill>
                  <a:schemeClr val="bg1"/>
                </a:solidFill>
              </a:rPr>
              <a:t>Considerations and Conclusion</a:t>
            </a:r>
            <a:endParaRPr lang="en-US" sz="4000" dirty="0"/>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xmlns="" val="28869284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165304"/>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pPr/>
              <a:t>13</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1000" y="147935"/>
            <a:ext cx="5791200" cy="461665"/>
          </a:xfrm>
          <a:prstGeom prst="rect">
            <a:avLst/>
          </a:prstGeom>
          <a:noFill/>
        </p:spPr>
        <p:txBody>
          <a:bodyPr wrap="square" rtlCol="0">
            <a:spAutoFit/>
          </a:bodyPr>
          <a:lstStyle/>
          <a:p>
            <a:r>
              <a:rPr lang="en-US" sz="2400" b="1" dirty="0">
                <a:solidFill>
                  <a:schemeClr val="bg1"/>
                </a:solidFill>
              </a:rPr>
              <a:t>Considerations and Conclusion</a:t>
            </a:r>
            <a:endParaRPr lang="en-US" sz="2400" dirty="0"/>
          </a:p>
        </p:txBody>
      </p:sp>
      <p:pic>
        <p:nvPicPr>
          <p:cNvPr id="14" name="Picture 13"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sp>
        <p:nvSpPr>
          <p:cNvPr id="13" name="TextBox 12"/>
          <p:cNvSpPr txBox="1"/>
          <p:nvPr/>
        </p:nvSpPr>
        <p:spPr>
          <a:xfrm>
            <a:off x="251520" y="1004002"/>
            <a:ext cx="8640960" cy="5047536"/>
          </a:xfrm>
          <a:prstGeom prst="rect">
            <a:avLst/>
          </a:prstGeom>
          <a:noFill/>
        </p:spPr>
        <p:txBody>
          <a:bodyPr wrap="square" rtlCol="0">
            <a:spAutoFit/>
          </a:bodyPr>
          <a:lstStyle/>
          <a:p>
            <a:pPr marL="285750" indent="-285750" algn="just">
              <a:buFont typeface="Arial" panose="020B0604020202020204" pitchFamily="34" charset="0"/>
              <a:buChar char="•"/>
            </a:pPr>
            <a:r>
              <a:rPr lang="en-ZA" sz="1600" dirty="0" smtClean="0">
                <a:latin typeface="Arial" panose="020B0604020202020204" pitchFamily="34" charset="0"/>
                <a:cs typeface="Arial" panose="020B0604020202020204" pitchFamily="34" charset="0"/>
              </a:rPr>
              <a:t>According to the act, the </a:t>
            </a:r>
            <a:r>
              <a:rPr lang="en-ZA" sz="1600" dirty="0">
                <a:latin typeface="Arial" panose="020B0604020202020204" pitchFamily="34" charset="0"/>
                <a:cs typeface="Arial" panose="020B0604020202020204" pitchFamily="34" charset="0"/>
              </a:rPr>
              <a:t>substance of the work </a:t>
            </a:r>
            <a:r>
              <a:rPr lang="en-ZA" sz="1600" dirty="0" smtClean="0">
                <a:latin typeface="Arial" panose="020B0604020202020204" pitchFamily="34" charset="0"/>
                <a:cs typeface="Arial" panose="020B0604020202020204" pitchFamily="34" charset="0"/>
              </a:rPr>
              <a:t>for </a:t>
            </a:r>
            <a:r>
              <a:rPr lang="en-ZA" sz="1600" dirty="0">
                <a:latin typeface="Arial" panose="020B0604020202020204" pitchFamily="34" charset="0"/>
                <a:cs typeface="Arial" panose="020B0604020202020204" pitchFamily="34" charset="0"/>
              </a:rPr>
              <a:t>the Board is </a:t>
            </a:r>
            <a:r>
              <a:rPr lang="en-ZA" sz="1600" dirty="0" smtClean="0">
                <a:latin typeface="Arial" panose="020B0604020202020204" pitchFamily="34" charset="0"/>
                <a:cs typeface="Arial" panose="020B0604020202020204" pitchFamily="34" charset="0"/>
              </a:rPr>
              <a:t>the provision of transport and as the programme for Members of Parliament is compiled by Parliament they are better positioned to manage the transport. </a:t>
            </a:r>
          </a:p>
          <a:p>
            <a:pPr algn="just"/>
            <a:endParaRPr lang="en-ZA"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smtClean="0">
                <a:latin typeface="Arial" panose="020B0604020202020204" pitchFamily="34" charset="0"/>
                <a:cs typeface="Arial" panose="020B0604020202020204" pitchFamily="34" charset="0"/>
              </a:rPr>
              <a:t>The following proposed </a:t>
            </a:r>
            <a:r>
              <a:rPr lang="en-ZA" sz="1600" dirty="0">
                <a:latin typeface="Arial" panose="020B0604020202020204" pitchFamily="34" charset="0"/>
                <a:cs typeface="Arial" panose="020B0604020202020204" pitchFamily="34" charset="0"/>
              </a:rPr>
              <a:t>functions </a:t>
            </a:r>
            <a:r>
              <a:rPr lang="en-ZA" sz="1600" dirty="0" smtClean="0">
                <a:latin typeface="Arial" panose="020B0604020202020204" pitchFamily="34" charset="0"/>
                <a:cs typeface="Arial" panose="020B0604020202020204" pitchFamily="34" charset="0"/>
              </a:rPr>
              <a:t>(which </a:t>
            </a:r>
            <a:r>
              <a:rPr lang="en-ZA" sz="1600" dirty="0">
                <a:latin typeface="Arial" panose="020B0604020202020204" pitchFamily="34" charset="0"/>
                <a:cs typeface="Arial" panose="020B0604020202020204" pitchFamily="34" charset="0"/>
              </a:rPr>
              <a:t>are relevant and </a:t>
            </a:r>
            <a:r>
              <a:rPr lang="en-ZA" sz="1600" dirty="0" smtClean="0">
                <a:latin typeface="Arial" panose="020B0604020202020204" pitchFamily="34" charset="0"/>
                <a:cs typeface="Arial" panose="020B0604020202020204" pitchFamily="34" charset="0"/>
              </a:rPr>
              <a:t>lacking </a:t>
            </a:r>
            <a:r>
              <a:rPr lang="en-ZA" sz="1600" dirty="0">
                <a:latin typeface="Arial" panose="020B0604020202020204" pitchFamily="34" charset="0"/>
                <a:cs typeface="Arial" panose="020B0604020202020204" pitchFamily="34" charset="0"/>
              </a:rPr>
              <a:t>in the PVMB </a:t>
            </a:r>
            <a:r>
              <a:rPr lang="en-ZA" sz="1600" dirty="0" smtClean="0">
                <a:latin typeface="Arial" panose="020B0604020202020204" pitchFamily="34" charset="0"/>
                <a:cs typeface="Arial" panose="020B0604020202020204" pitchFamily="34" charset="0"/>
              </a:rPr>
              <a:t>Act) should </a:t>
            </a:r>
            <a:r>
              <a:rPr lang="en-ZA" sz="1600" dirty="0">
                <a:latin typeface="Arial" panose="020B0604020202020204" pitchFamily="34" charset="0"/>
                <a:cs typeface="Arial" panose="020B0604020202020204" pitchFamily="34" charset="0"/>
              </a:rPr>
              <a:t>be performed by the Board </a:t>
            </a:r>
            <a:r>
              <a:rPr lang="en-ZA" sz="1600" dirty="0" smtClean="0">
                <a:latin typeface="Arial" panose="020B0604020202020204" pitchFamily="34" charset="0"/>
                <a:cs typeface="Arial" panose="020B0604020202020204" pitchFamily="34" charset="0"/>
              </a:rPr>
              <a:t>:</a:t>
            </a:r>
          </a:p>
          <a:p>
            <a:pPr marL="742950" lvl="1" indent="-285750" algn="just">
              <a:buFont typeface="Arial" panose="020B0604020202020204" pitchFamily="34" charset="0"/>
              <a:buChar char="•"/>
            </a:pPr>
            <a:r>
              <a:rPr lang="en-ZA" sz="1600" dirty="0" smtClean="0">
                <a:latin typeface="Arial" panose="020B0604020202020204" pitchFamily="34" charset="0"/>
                <a:cs typeface="Arial" panose="020B0604020202020204" pitchFamily="34" charset="0"/>
              </a:rPr>
              <a:t>allocation </a:t>
            </a:r>
            <a:r>
              <a:rPr lang="en-ZA" sz="1600" dirty="0">
                <a:latin typeface="Arial" panose="020B0604020202020204" pitchFamily="34" charset="0"/>
                <a:cs typeface="Arial" panose="020B0604020202020204" pitchFamily="34" charset="0"/>
              </a:rPr>
              <a:t>of residences within the parliamentary villages, </a:t>
            </a:r>
            <a:endParaRPr lang="en-ZA" sz="1600" dirty="0" smtClean="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n-ZA" sz="1600" dirty="0" smtClean="0">
                <a:latin typeface="Arial" panose="020B0604020202020204" pitchFamily="34" charset="0"/>
                <a:cs typeface="Arial" panose="020B0604020202020204" pitchFamily="34" charset="0"/>
              </a:rPr>
              <a:t>appointment </a:t>
            </a:r>
            <a:r>
              <a:rPr lang="en-ZA" sz="1600" dirty="0">
                <a:latin typeface="Arial" panose="020B0604020202020204" pitchFamily="34" charset="0"/>
                <a:cs typeface="Arial" panose="020B0604020202020204" pitchFamily="34" charset="0"/>
              </a:rPr>
              <a:t>of residents committees for each parliamentary village, </a:t>
            </a:r>
            <a:endParaRPr lang="en-ZA" sz="1600" dirty="0" smtClean="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n-ZA" sz="1600" dirty="0" smtClean="0">
                <a:latin typeface="Arial" panose="020B0604020202020204" pitchFamily="34" charset="0"/>
                <a:cs typeface="Arial" panose="020B0604020202020204" pitchFamily="34" charset="0"/>
              </a:rPr>
              <a:t>ensure </a:t>
            </a:r>
            <a:r>
              <a:rPr lang="en-ZA" sz="1600" dirty="0">
                <a:latin typeface="Arial" panose="020B0604020202020204" pitchFamily="34" charset="0"/>
                <a:cs typeface="Arial" panose="020B0604020202020204" pitchFamily="34" charset="0"/>
              </a:rPr>
              <a:t>the provision of security services at parliamentary villages, </a:t>
            </a:r>
            <a:endParaRPr lang="en-ZA" sz="1600" dirty="0" smtClean="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n-ZA" sz="1600" dirty="0" smtClean="0">
                <a:latin typeface="Arial" panose="020B0604020202020204" pitchFamily="34" charset="0"/>
                <a:cs typeface="Arial" panose="020B0604020202020204" pitchFamily="34" charset="0"/>
              </a:rPr>
              <a:t>provision </a:t>
            </a:r>
            <a:r>
              <a:rPr lang="en-ZA" sz="1600" dirty="0">
                <a:latin typeface="Arial" panose="020B0604020202020204" pitchFamily="34" charset="0"/>
                <a:cs typeface="Arial" panose="020B0604020202020204" pitchFamily="34" charset="0"/>
              </a:rPr>
              <a:t>for the keeping and maintenance of parliamentary </a:t>
            </a:r>
            <a:r>
              <a:rPr lang="en-ZA" sz="1600" dirty="0" smtClean="0">
                <a:latin typeface="Arial" panose="020B0604020202020204" pitchFamily="34" charset="0"/>
                <a:cs typeface="Arial" panose="020B0604020202020204" pitchFamily="34" charset="0"/>
              </a:rPr>
              <a:t>villages.</a:t>
            </a:r>
          </a:p>
          <a:p>
            <a:pPr lvl="1" algn="just"/>
            <a:endParaRPr lang="en-ZA"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1600" dirty="0">
                <a:latin typeface="Arial" panose="020B0604020202020204" pitchFamily="34" charset="0"/>
                <a:cs typeface="Arial" panose="020B0604020202020204" pitchFamily="34" charset="0"/>
              </a:rPr>
              <a:t>The Board should report to Parliament annually on its activities and management of funds allocated to the Board</a:t>
            </a:r>
            <a:r>
              <a:rPr lang="en-US" sz="1600" dirty="0" smtClean="0">
                <a:latin typeface="Arial" panose="020B0604020202020204" pitchFamily="34" charset="0"/>
                <a:cs typeface="Arial" panose="020B0604020202020204" pitchFamily="34" charset="0"/>
              </a:rPr>
              <a:t>.</a:t>
            </a:r>
          </a:p>
          <a:p>
            <a:pPr algn="just"/>
            <a:endParaRPr lang="en-US"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1600" dirty="0">
                <a:latin typeface="Arial" panose="020B0604020202020204" pitchFamily="34" charset="0"/>
                <a:cs typeface="Arial" panose="020B0604020202020204" pitchFamily="34" charset="0"/>
              </a:rPr>
              <a:t>The PVMB Act is also silent on the Minister’s powers to make regulations</a:t>
            </a:r>
            <a:r>
              <a:rPr lang="en-US" sz="1600" dirty="0" smtClean="0">
                <a:latin typeface="Arial" panose="020B0604020202020204" pitchFamily="34" charset="0"/>
                <a:cs typeface="Arial" panose="020B0604020202020204" pitchFamily="34" charset="0"/>
              </a:rPr>
              <a:t>.</a:t>
            </a:r>
          </a:p>
          <a:p>
            <a:pPr algn="just"/>
            <a:endParaRPr lang="en-US"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1600" dirty="0" smtClean="0">
                <a:latin typeface="Arial" panose="020B0604020202020204" pitchFamily="34" charset="0"/>
                <a:cs typeface="Arial" panose="020B0604020202020204" pitchFamily="34" charset="0"/>
              </a:rPr>
              <a:t>Consideration should be given to repeal the act and allow Parliament to manage the transport and the Department of Public Works to execute its mandate of providing accommodation in consultation with Parliament.</a:t>
            </a:r>
            <a:endParaRPr lang="en-ZA" sz="2400" dirty="0" smtClean="0"/>
          </a:p>
          <a:p>
            <a:pPr marL="285750" indent="-285750" algn="just">
              <a:buFont typeface="Arial" panose="020B0604020202020204" pitchFamily="34" charset="0"/>
              <a:buChar char="•"/>
            </a:pPr>
            <a:endParaRPr lang="en-ZA" dirty="0"/>
          </a:p>
        </p:txBody>
      </p:sp>
    </p:spTree>
    <p:extLst>
      <p:ext uri="{BB962C8B-B14F-4D97-AF65-F5344CB8AC3E}">
        <p14:creationId xmlns:p14="http://schemas.microsoft.com/office/powerpoint/2010/main" xmlns="" val="242334440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kululeko Mahlangu\Pictures\imagesCA0CNHJ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30573" y="3505200"/>
            <a:ext cx="1511817" cy="20002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Content Placeholder 4"/>
          <p:cNvSpPr>
            <a:spLocks noGrp="1"/>
          </p:cNvSpPr>
          <p:nvPr>
            <p:ph idx="1"/>
          </p:nvPr>
        </p:nvSpPr>
        <p:spPr>
          <a:xfrm>
            <a:off x="3124200" y="3338852"/>
            <a:ext cx="5486400" cy="2332946"/>
          </a:xfrm>
          <a:prstGeom prst="rect">
            <a:avLst/>
          </a:prstGeom>
        </p:spPr>
        <p:txBody>
          <a:bodyPr wrap="square">
            <a:spAutoFit/>
          </a:bodyPr>
          <a:lstStyle/>
          <a:p>
            <a:pPr marL="0" indent="0">
              <a:buNone/>
            </a:pPr>
            <a:r>
              <a:rPr lang="en-US" sz="1400" b="1" dirty="0" smtClean="0"/>
              <a:t>National Department of Public Works (NDPW)</a:t>
            </a:r>
          </a:p>
          <a:p>
            <a:pPr marL="0" indent="0">
              <a:buNone/>
            </a:pPr>
            <a:r>
              <a:rPr lang="en-US" sz="1400" b="1" dirty="0" smtClean="0"/>
              <a:t>Head </a:t>
            </a:r>
            <a:r>
              <a:rPr lang="en-US" sz="1400" b="1" dirty="0"/>
              <a:t>Office: Public Works</a:t>
            </a:r>
            <a:r>
              <a:rPr lang="en-US" sz="1400" dirty="0"/>
              <a:t/>
            </a:r>
            <a:br>
              <a:rPr lang="en-US" sz="1400" dirty="0"/>
            </a:br>
            <a:r>
              <a:rPr lang="en-US" sz="1400" b="1" dirty="0"/>
              <a:t>CGO Building</a:t>
            </a:r>
            <a:r>
              <a:rPr lang="en-US" sz="1400" dirty="0"/>
              <a:t/>
            </a:r>
            <a:br>
              <a:rPr lang="en-US" sz="1400" dirty="0"/>
            </a:br>
            <a:r>
              <a:rPr lang="en-US" sz="1400" b="1" dirty="0" err="1"/>
              <a:t>Cnr</a:t>
            </a:r>
            <a:r>
              <a:rPr lang="en-US" sz="1400" b="1" dirty="0"/>
              <a:t> </a:t>
            </a:r>
            <a:r>
              <a:rPr lang="en-US" sz="1400" b="1" dirty="0" err="1"/>
              <a:t>Bosman</a:t>
            </a:r>
            <a:r>
              <a:rPr lang="en-US" sz="1400" b="1" dirty="0"/>
              <a:t> and </a:t>
            </a:r>
            <a:r>
              <a:rPr lang="en-US" sz="1400" b="1" dirty="0" err="1" smtClean="0"/>
              <a:t>Madiba</a:t>
            </a:r>
            <a:r>
              <a:rPr lang="en-US" sz="1400" dirty="0"/>
              <a:t/>
            </a:r>
            <a:br>
              <a:rPr lang="en-US" sz="1400" dirty="0"/>
            </a:br>
            <a:r>
              <a:rPr lang="en-US" sz="1400" b="1" dirty="0"/>
              <a:t>Pretoria Central</a:t>
            </a:r>
            <a:r>
              <a:rPr lang="en-US" sz="1400" dirty="0"/>
              <a:t/>
            </a:r>
            <a:br>
              <a:rPr lang="en-US" sz="1400" dirty="0"/>
            </a:br>
            <a:r>
              <a:rPr lang="en-US" sz="1400" b="1" dirty="0"/>
              <a:t>Private Bag</a:t>
            </a:r>
            <a:r>
              <a:rPr lang="en-US" sz="1400" dirty="0"/>
              <a:t/>
            </a:r>
            <a:br>
              <a:rPr lang="en-US" sz="1400" dirty="0"/>
            </a:br>
            <a:r>
              <a:rPr lang="en-US" sz="1400" b="1" dirty="0"/>
              <a:t>X65</a:t>
            </a:r>
            <a:r>
              <a:rPr lang="en-US" sz="1400" dirty="0"/>
              <a:t/>
            </a:r>
            <a:br>
              <a:rPr lang="en-US" sz="1400" dirty="0"/>
            </a:br>
            <a:r>
              <a:rPr lang="en-US" sz="1400" b="1" dirty="0"/>
              <a:t>Pretoria</a:t>
            </a:r>
            <a:r>
              <a:rPr lang="en-US" sz="1400" dirty="0"/>
              <a:t/>
            </a:r>
            <a:br>
              <a:rPr lang="en-US" sz="1400" dirty="0"/>
            </a:br>
            <a:r>
              <a:rPr lang="en-US" sz="1400" b="1" dirty="0" smtClean="0"/>
              <a:t>0001</a:t>
            </a:r>
          </a:p>
          <a:p>
            <a:pPr marL="0" indent="0">
              <a:buNone/>
            </a:pPr>
            <a:r>
              <a:rPr lang="en-US" sz="1400" b="1" dirty="0"/>
              <a:t>Website: </a:t>
            </a:r>
            <a:r>
              <a:rPr lang="en-US" sz="1400" b="1" dirty="0">
                <a:hlinkClick r:id="rId3"/>
              </a:rPr>
              <a:t>http://</a:t>
            </a:r>
            <a:r>
              <a:rPr lang="en-US" sz="1400" b="1" dirty="0" smtClean="0">
                <a:hlinkClick r:id="rId3"/>
              </a:rPr>
              <a:t>www.publicworks.gov.za</a:t>
            </a:r>
            <a:r>
              <a:rPr lang="en-US" sz="1400" b="1" dirty="0" smtClean="0"/>
              <a:t> </a:t>
            </a:r>
            <a:endParaRPr lang="en-US" sz="1400" dirty="0">
              <a:effectLst/>
            </a:endParaRPr>
          </a:p>
        </p:txBody>
      </p:sp>
      <p:sp>
        <p:nvSpPr>
          <p:cNvPr id="8" name="Slide Number Placeholder 7"/>
          <p:cNvSpPr>
            <a:spLocks noGrp="1"/>
          </p:cNvSpPr>
          <p:nvPr>
            <p:ph type="sldNum" sz="quarter" idx="12"/>
          </p:nvPr>
        </p:nvSpPr>
        <p:spPr/>
        <p:txBody>
          <a:bodyPr/>
          <a:lstStyle/>
          <a:p>
            <a:fld id="{F0CD0AED-B4D5-4032-9A76-11BCD2D1BB13}" type="slidenum">
              <a:rPr lang="en-US" smtClean="0"/>
              <a:pPr/>
              <a:t>14</a:t>
            </a:fld>
            <a:endParaRPr lang="en-US"/>
          </a:p>
        </p:txBody>
      </p:sp>
      <p:sp>
        <p:nvSpPr>
          <p:cNvPr id="7" name="Rectangle 6"/>
          <p:cNvSpPr/>
          <p:nvPr/>
        </p:nvSpPr>
        <p:spPr>
          <a:xfrm>
            <a:off x="0" y="838200"/>
            <a:ext cx="9144000" cy="19050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1219200"/>
            <a:ext cx="8229600" cy="1143000"/>
          </a:xfrm>
        </p:spPr>
        <p:txBody>
          <a:bodyPr/>
          <a:lstStyle/>
          <a:p>
            <a:r>
              <a:rPr lang="en-US" b="1" dirty="0" smtClean="0">
                <a:solidFill>
                  <a:schemeClr val="bg1"/>
                </a:solidFill>
              </a:rPr>
              <a:t>Thank You</a:t>
            </a:r>
            <a:endParaRPr lang="en-US" b="1" dirty="0">
              <a:solidFill>
                <a:schemeClr val="bg1"/>
              </a:solidFill>
            </a:endParaRPr>
          </a:p>
        </p:txBody>
      </p:sp>
    </p:spTree>
    <p:extLst>
      <p:ext uri="{BB962C8B-B14F-4D97-AF65-F5344CB8AC3E}">
        <p14:creationId xmlns:p14="http://schemas.microsoft.com/office/powerpoint/2010/main" xmlns="" val="198600398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pPr/>
              <a:t>2</a:t>
            </a:fld>
            <a:endParaRPr lang="en-US"/>
          </a:p>
        </p:txBody>
      </p:sp>
      <p:pic>
        <p:nvPicPr>
          <p:cNvPr id="9" name="Pictur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07504" y="147935"/>
            <a:ext cx="6984776" cy="461665"/>
          </a:xfrm>
          <a:prstGeom prst="rect">
            <a:avLst/>
          </a:prstGeom>
          <a:noFill/>
        </p:spPr>
        <p:txBody>
          <a:bodyPr wrap="square" rtlCol="0">
            <a:spAutoFit/>
          </a:bodyPr>
          <a:lstStyle/>
          <a:p>
            <a:pPr algn="ctr"/>
            <a:r>
              <a:rPr lang="en-ZA" sz="2400" b="1" dirty="0" smtClean="0">
                <a:solidFill>
                  <a:schemeClr val="bg1"/>
                </a:solidFill>
              </a:rPr>
              <a:t>                     PURPOSE OF THE PRESENTATION </a:t>
            </a:r>
            <a:endParaRPr lang="en-ZA" sz="2400" b="1" dirty="0">
              <a:solidFill>
                <a:schemeClr val="bg1"/>
              </a:solidFill>
            </a:endParaRPr>
          </a:p>
        </p:txBody>
      </p:sp>
      <p:sp>
        <p:nvSpPr>
          <p:cNvPr id="10" name="TextBox 9"/>
          <p:cNvSpPr txBox="1"/>
          <p:nvPr/>
        </p:nvSpPr>
        <p:spPr>
          <a:xfrm>
            <a:off x="239893" y="1412776"/>
            <a:ext cx="8664214" cy="2092881"/>
          </a:xfrm>
          <a:prstGeom prst="rect">
            <a:avLst/>
          </a:prstGeom>
          <a:noFill/>
        </p:spPr>
        <p:txBody>
          <a:bodyPr wrap="square" rtlCol="0">
            <a:spAutoFit/>
          </a:bodyPr>
          <a:lstStyle/>
          <a:p>
            <a:pPr algn="just"/>
            <a:r>
              <a:rPr lang="en-ZA" sz="2800" dirty="0" smtClean="0"/>
              <a:t>To brief the Portfolio Committee on the Prestige Programme with focus on Parliament and the work or functions of the Parliamentary Villages Management Board (PVMB).</a:t>
            </a:r>
            <a:r>
              <a:rPr lang="en-GB" sz="2800" dirty="0" smtClean="0"/>
              <a:t> </a:t>
            </a:r>
            <a:endParaRPr lang="en-ZA" b="1" dirty="0" smtClean="0">
              <a:solidFill>
                <a:srgbClr val="FF0000"/>
              </a:solidFill>
            </a:endParaRPr>
          </a:p>
          <a:p>
            <a:endParaRPr lang="en-ZA" dirty="0"/>
          </a:p>
        </p:txBody>
      </p:sp>
      <p:pic>
        <p:nvPicPr>
          <p:cNvPr id="14" name="Picture 13"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xmlns="" val="68470831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pPr/>
              <a:t>3</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147935"/>
            <a:ext cx="6096000" cy="461665"/>
          </a:xfrm>
          <a:prstGeom prst="rect">
            <a:avLst/>
          </a:prstGeom>
          <a:noFill/>
        </p:spPr>
        <p:txBody>
          <a:bodyPr wrap="square" rtlCol="0">
            <a:spAutoFit/>
          </a:bodyPr>
          <a:lstStyle/>
          <a:p>
            <a:pPr algn="ctr"/>
            <a:r>
              <a:rPr lang="en-US" sz="2400" b="1" dirty="0" smtClean="0">
                <a:solidFill>
                  <a:schemeClr val="bg1"/>
                </a:solidFill>
              </a:rPr>
              <a:t>                                                  CONTENTS PAGE </a:t>
            </a:r>
            <a:endParaRPr lang="en-US" sz="2400" b="1" dirty="0">
              <a:solidFill>
                <a:schemeClr val="bg1"/>
              </a:solidFill>
            </a:endParaRPr>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2" name="Table 1"/>
          <p:cNvGraphicFramePr>
            <a:graphicFrameLocks noGrp="1"/>
          </p:cNvGraphicFramePr>
          <p:nvPr>
            <p:extLst>
              <p:ext uri="{D42A27DB-BD31-4B8C-83A1-F6EECF244321}">
                <p14:modId xmlns:p14="http://schemas.microsoft.com/office/powerpoint/2010/main" xmlns="" val="24907166"/>
              </p:ext>
            </p:extLst>
          </p:nvPr>
        </p:nvGraphicFramePr>
        <p:xfrm>
          <a:off x="76200" y="1052736"/>
          <a:ext cx="8744272" cy="4753704"/>
        </p:xfrm>
        <a:graphic>
          <a:graphicData uri="http://schemas.openxmlformats.org/drawingml/2006/table">
            <a:tbl>
              <a:tblPr firstRow="1" bandRow="1">
                <a:tableStyleId>{93296810-A885-4BE3-A3E7-6D5BEEA58F35}</a:tableStyleId>
              </a:tblPr>
              <a:tblGrid>
                <a:gridCol w="6800056"/>
                <a:gridCol w="1944216"/>
              </a:tblGrid>
              <a:tr h="370840">
                <a:tc>
                  <a:txBody>
                    <a:bodyPr/>
                    <a:lstStyle/>
                    <a:p>
                      <a:r>
                        <a:rPr lang="en-US" sz="2400" b="1" dirty="0" smtClean="0"/>
                        <a:t>Section </a:t>
                      </a:r>
                      <a:endParaRPr lang="en-ZA" sz="2400" b="1" dirty="0"/>
                    </a:p>
                  </a:txBody>
                  <a:tcPr/>
                </a:tc>
                <a:tc>
                  <a:txBody>
                    <a:bodyPr/>
                    <a:lstStyle/>
                    <a:p>
                      <a:pPr algn="ctr"/>
                      <a:r>
                        <a:rPr lang="en-US" sz="2400" b="1" dirty="0" smtClean="0"/>
                        <a:t>Slide No</a:t>
                      </a:r>
                      <a:endParaRPr lang="en-ZA" sz="2400" b="1" dirty="0"/>
                    </a:p>
                  </a:txBody>
                  <a:tcPr/>
                </a:tc>
              </a:tr>
              <a:tr h="910952">
                <a:tc>
                  <a:txBody>
                    <a:bodyPr/>
                    <a:lstStyle/>
                    <a:p>
                      <a:r>
                        <a:rPr lang="en-ZA" sz="2400" b="1" dirty="0" smtClean="0"/>
                        <a:t>Section A – Projects</a:t>
                      </a:r>
                      <a:r>
                        <a:rPr lang="en-ZA" sz="2400" b="1" baseline="0" dirty="0" smtClean="0"/>
                        <a:t> within Parliament Precinct</a:t>
                      </a:r>
                      <a:endParaRPr lang="en-ZA" sz="2400" b="1" dirty="0" smtClean="0"/>
                    </a:p>
                    <a:p>
                      <a:endParaRPr lang="en-ZA" sz="2400" b="1" dirty="0"/>
                    </a:p>
                  </a:txBody>
                  <a:tcPr/>
                </a:tc>
                <a:tc>
                  <a:txBody>
                    <a:bodyPr/>
                    <a:lstStyle/>
                    <a:p>
                      <a:pPr algn="ctr"/>
                      <a:endParaRPr lang="en-US" sz="2400" b="1" dirty="0" smtClean="0"/>
                    </a:p>
                    <a:p>
                      <a:pPr algn="ctr"/>
                      <a:r>
                        <a:rPr lang="en-US" sz="2400" b="1" dirty="0" smtClean="0"/>
                        <a:t>4</a:t>
                      </a:r>
                      <a:r>
                        <a:rPr lang="en-US" sz="2400" b="1" baseline="0" dirty="0" smtClean="0"/>
                        <a:t> – 6</a:t>
                      </a:r>
                      <a:r>
                        <a:rPr lang="en-US" sz="2400" b="1" dirty="0" smtClean="0"/>
                        <a:t>  </a:t>
                      </a:r>
                      <a:endParaRPr lang="en-ZA" sz="2400" b="1" dirty="0"/>
                    </a:p>
                  </a:txBody>
                  <a:tcPr/>
                </a:tc>
              </a:tr>
              <a:tr h="1008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Section B –  Work or Functions of the Parliamentary</a:t>
                      </a:r>
                      <a:r>
                        <a:rPr lang="en-US" sz="2400" b="1"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                       Villages Management Board (PVMB)</a:t>
                      </a:r>
                      <a:endParaRPr lang="en-ZA" sz="2400" b="1" dirty="0"/>
                    </a:p>
                  </a:txBody>
                  <a:tcPr/>
                </a:tc>
                <a:tc>
                  <a:txBody>
                    <a:bodyPr/>
                    <a:lstStyle/>
                    <a:p>
                      <a:pPr algn="ctr"/>
                      <a:endParaRPr lang="en-US" sz="2400" b="1" dirty="0" smtClean="0"/>
                    </a:p>
                    <a:p>
                      <a:pPr algn="ctr"/>
                      <a:r>
                        <a:rPr lang="en-US" sz="2400" b="1" dirty="0" smtClean="0"/>
                        <a:t>7 – 8 </a:t>
                      </a:r>
                      <a:endParaRPr lang="en-ZA" sz="24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Section C –  Challenges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smtClean="0"/>
                        <a:t>                 </a:t>
                      </a:r>
                      <a:r>
                        <a:rPr lang="en-US" sz="2400" b="1" baseline="0" dirty="0" smtClean="0"/>
                        <a:t> </a:t>
                      </a:r>
                      <a:r>
                        <a:rPr lang="en-US" sz="2400" b="1" dirty="0" smtClean="0"/>
                        <a:t>–  </a:t>
                      </a:r>
                      <a:r>
                        <a:rPr lang="en-ZA" sz="2400" b="1" dirty="0" smtClean="0">
                          <a:solidFill>
                            <a:schemeClr val="tx1"/>
                          </a:solidFill>
                        </a:rPr>
                        <a:t>Pending issues for Discussion by the </a:t>
                      </a:r>
                    </a:p>
                    <a:p>
                      <a:r>
                        <a:rPr lang="en-US" sz="2400" b="1" dirty="0" smtClean="0"/>
                        <a:t>                      Board</a:t>
                      </a:r>
                      <a:endParaRPr lang="en-ZA" sz="2400" b="1" dirty="0"/>
                    </a:p>
                  </a:txBody>
                  <a:tcPr/>
                </a:tc>
                <a:tc>
                  <a:txBody>
                    <a:bodyPr/>
                    <a:lstStyle/>
                    <a:p>
                      <a:pPr algn="ctr"/>
                      <a:endParaRPr lang="en-US" sz="2400" b="1" dirty="0" smtClean="0"/>
                    </a:p>
                    <a:p>
                      <a:pPr algn="ctr"/>
                      <a:r>
                        <a:rPr lang="en-US" sz="2400" b="1" dirty="0" smtClean="0"/>
                        <a:t>9 – 10 </a:t>
                      </a:r>
                      <a:endParaRPr lang="en-ZA" sz="2400" b="1" dirty="0"/>
                    </a:p>
                  </a:txBody>
                  <a:tcPr/>
                </a:tc>
              </a:tr>
              <a:tr h="370840">
                <a:tc>
                  <a:txBody>
                    <a:bodyPr/>
                    <a:lstStyle/>
                    <a:p>
                      <a:r>
                        <a:rPr lang="en-US" sz="2400" b="1" dirty="0" smtClean="0"/>
                        <a:t>Section D –  Considerations and Conclusion</a:t>
                      </a:r>
                    </a:p>
                    <a:p>
                      <a:endParaRPr lang="en-US" sz="2400" b="1" dirty="0" smtClean="0"/>
                    </a:p>
                    <a:p>
                      <a:endParaRPr lang="en-ZA" sz="2400" b="1" dirty="0"/>
                    </a:p>
                  </a:txBody>
                  <a:tcPr/>
                </a:tc>
                <a:tc>
                  <a:txBody>
                    <a:bodyPr/>
                    <a:lstStyle/>
                    <a:p>
                      <a:pPr algn="ctr"/>
                      <a:r>
                        <a:rPr lang="en-US" sz="2400" b="1" dirty="0" smtClean="0"/>
                        <a:t>11 – 12 </a:t>
                      </a:r>
                      <a:endParaRPr lang="en-ZA" sz="2400" b="1" dirty="0"/>
                    </a:p>
                  </a:txBody>
                  <a:tcPr/>
                </a:tc>
              </a:tr>
            </a:tbl>
          </a:graphicData>
        </a:graphic>
      </p:graphicFrame>
    </p:spTree>
    <p:extLst>
      <p:ext uri="{BB962C8B-B14F-4D97-AF65-F5344CB8AC3E}">
        <p14:creationId xmlns:p14="http://schemas.microsoft.com/office/powerpoint/2010/main" xmlns="" val="17457868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pPr/>
              <a:t>4</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Rectangle 11"/>
          <p:cNvSpPr/>
          <p:nvPr/>
        </p:nvSpPr>
        <p:spPr>
          <a:xfrm>
            <a:off x="0" y="1924913"/>
            <a:ext cx="9144000" cy="2386474"/>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chemeClr val="accent6">
                    <a:lumMod val="50000"/>
                  </a:schemeClr>
                </a:solidFill>
              </a:rPr>
              <a:t>Section A </a:t>
            </a:r>
          </a:p>
          <a:p>
            <a:endParaRPr lang="en-US" sz="4000" b="1" dirty="0">
              <a:solidFill>
                <a:schemeClr val="accent6">
                  <a:lumMod val="50000"/>
                </a:schemeClr>
              </a:solidFill>
            </a:endParaRPr>
          </a:p>
          <a:p>
            <a:r>
              <a:rPr lang="en-ZA" sz="4000" b="1" dirty="0"/>
              <a:t>Projects within Parliament Precinct</a:t>
            </a:r>
            <a:endParaRPr lang="en-US" sz="4000" b="1" dirty="0"/>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xmlns="" val="159130849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pPr/>
              <a:t>5</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461665"/>
          </a:xfrm>
          <a:prstGeom prst="rect">
            <a:avLst/>
          </a:prstGeom>
          <a:noFill/>
        </p:spPr>
        <p:txBody>
          <a:bodyPr wrap="square" rtlCol="0">
            <a:spAutoFit/>
          </a:bodyPr>
          <a:lstStyle/>
          <a:p>
            <a:pPr algn="ctr"/>
            <a:r>
              <a:rPr lang="en-ZA" sz="2400" b="1" dirty="0" smtClean="0"/>
              <a:t>PROJECTS WITHIN PARLIAMENT PRECINCT</a:t>
            </a:r>
            <a:endParaRPr lang="en-US" sz="2400" b="1" dirty="0"/>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xmlns="" val="2403221815"/>
              </p:ext>
            </p:extLst>
          </p:nvPr>
        </p:nvGraphicFramePr>
        <p:xfrm>
          <a:off x="76200" y="947011"/>
          <a:ext cx="8960297" cy="5449645"/>
        </p:xfrm>
        <a:graphic>
          <a:graphicData uri="http://schemas.openxmlformats.org/drawingml/2006/table">
            <a:tbl>
              <a:tblPr firstRow="1" bandRow="1">
                <a:tableStyleId>{E8B1032C-EA38-4F05-BA0D-38AFFFC7BED3}</a:tableStyleId>
              </a:tblPr>
              <a:tblGrid>
                <a:gridCol w="607368"/>
                <a:gridCol w="2520280"/>
                <a:gridCol w="936104"/>
                <a:gridCol w="864096"/>
                <a:gridCol w="1080120"/>
                <a:gridCol w="1296144"/>
                <a:gridCol w="1656185"/>
              </a:tblGrid>
              <a:tr h="599658">
                <a:tc>
                  <a:txBody>
                    <a:bodyPr/>
                    <a:lstStyle/>
                    <a:p>
                      <a:pPr algn="l">
                        <a:spcAft>
                          <a:spcPts val="0"/>
                        </a:spcAft>
                      </a:pPr>
                      <a:r>
                        <a:rPr lang="en-GB" sz="14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r>
                        <a:rPr lang="en-GB" sz="1400" b="1"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S/N</a:t>
                      </a:r>
                      <a:endParaRPr lang="en-ZA" sz="14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Project Title</a:t>
                      </a:r>
                      <a:endParaRPr lang="en-ZA" sz="1400" spc="30" dirty="0" smtClean="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spcAft>
                          <a:spcPts val="0"/>
                        </a:spcAft>
                      </a:pPr>
                      <a:endParaRPr lang="en-ZA" sz="14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l">
                        <a:spcAft>
                          <a:spcPts val="0"/>
                        </a:spcAft>
                      </a:pPr>
                      <a:r>
                        <a:rPr lang="en-GB" sz="14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Project Manager </a:t>
                      </a:r>
                      <a:endParaRPr lang="en-ZA" sz="14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l">
                        <a:spcAft>
                          <a:spcPts val="0"/>
                        </a:spcAft>
                      </a:pPr>
                      <a:r>
                        <a:rPr lang="en-GB" sz="1400" b="1"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Start </a:t>
                      </a:r>
                      <a:r>
                        <a:rPr lang="en-GB" sz="14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Date</a:t>
                      </a:r>
                      <a:endParaRPr lang="en-ZA" sz="14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l">
                        <a:spcAft>
                          <a:spcPts val="0"/>
                        </a:spcAft>
                      </a:pPr>
                      <a:r>
                        <a:rPr lang="en-GB" sz="1400" b="1"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Completion </a:t>
                      </a:r>
                      <a:r>
                        <a:rPr lang="en-GB" sz="14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Date</a:t>
                      </a:r>
                      <a:endParaRPr lang="en-ZA" sz="14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l">
                        <a:spcAft>
                          <a:spcPts val="0"/>
                        </a:spcAft>
                      </a:pPr>
                      <a:r>
                        <a:rPr lang="en-GB" sz="1400" b="1"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        Budget</a:t>
                      </a:r>
                      <a:endParaRPr lang="en-ZA" sz="14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ctr">
                        <a:spcAft>
                          <a:spcPts val="0"/>
                        </a:spcAft>
                      </a:pPr>
                      <a:r>
                        <a:rPr lang="en-GB" sz="1400" b="1"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Progress / Status</a:t>
                      </a:r>
                      <a:endParaRPr lang="en-ZA" sz="14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r>
              <a:tr h="290044">
                <a:tc gridSpan="7">
                  <a:txBody>
                    <a:bodyPr/>
                    <a:lstStyle/>
                    <a:p>
                      <a:pPr marL="0" algn="l" defTabSz="914400" rtl="0" eaLnBrk="1" latinLnBrk="0" hangingPunct="1"/>
                      <a:endParaRPr lang="en-ZA" sz="1600" b="1" kern="1200" dirty="0">
                        <a:solidFill>
                          <a:schemeClr val="tx1"/>
                        </a:solidFill>
                        <a:effectLst/>
                        <a:latin typeface="+mn-lt"/>
                        <a:ea typeface="+mn-ea"/>
                        <a:cs typeface="+mn-cs"/>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376495">
                <a:tc>
                  <a:txBody>
                    <a:bodyPr/>
                    <a:lstStyle/>
                    <a:p>
                      <a:pPr algn="just">
                        <a:lnSpc>
                          <a:spcPct val="115000"/>
                        </a:lnSpc>
                        <a:spcAft>
                          <a:spcPts val="0"/>
                        </a:spcAft>
                      </a:pPr>
                      <a:r>
                        <a:rPr lang="en-US" sz="1200"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1.</a:t>
                      </a:r>
                    </a:p>
                    <a:p>
                      <a:pPr algn="just">
                        <a:lnSpc>
                          <a:spcPct val="115000"/>
                        </a:lnSpc>
                        <a:spcAft>
                          <a:spcPts val="0"/>
                        </a:spcAft>
                      </a:pPr>
                      <a:endParaRPr lang="en-US" sz="1200"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n-US" sz="1200"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n-ZA" sz="12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US" sz="1000" b="1" u="sng"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Marks Building</a:t>
                      </a:r>
                      <a:r>
                        <a:rPr lang="en-US"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External Repairs and Renovations </a:t>
                      </a:r>
                      <a:r>
                        <a:rPr lang="en-US"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 Work </a:t>
                      </a:r>
                      <a:r>
                        <a:rPr lang="en-US"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entails the roof replacement / water proofing, repairs to sandstone walls, replacement of windows, repairs to windows and repairs to cooling </a:t>
                      </a:r>
                      <a:r>
                        <a:rPr lang="en-US"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towers</a:t>
                      </a:r>
                      <a:r>
                        <a:rPr lang="en-US" sz="1000" spc="30" baseline="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  -  </a:t>
                      </a:r>
                      <a:r>
                        <a:rPr lang="en-US"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a:t>
                      </a:r>
                      <a:r>
                        <a:rPr lang="en-US" sz="1000" b="1"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WCS </a:t>
                      </a:r>
                      <a:r>
                        <a:rPr lang="en-US" sz="10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050720</a:t>
                      </a:r>
                      <a:r>
                        <a:rPr lang="en-US"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Status 5B</a:t>
                      </a:r>
                      <a:r>
                        <a:rPr lang="en-US"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a:t>
                      </a:r>
                    </a:p>
                    <a:p>
                      <a:pPr algn="just">
                        <a:spcAft>
                          <a:spcPts val="0"/>
                        </a:spcAft>
                      </a:pPr>
                      <a:r>
                        <a:rPr lang="en-US" sz="1000" kern="1200" dirty="0" smtClean="0">
                          <a:solidFill>
                            <a:schemeClr val="tx1"/>
                          </a:solidFill>
                          <a:effectLst/>
                          <a:latin typeface="Arial" panose="020B0604020202020204" pitchFamily="34" charset="0"/>
                          <a:ea typeface="+mn-ea"/>
                          <a:cs typeface="Arial" panose="020B0604020202020204" pitchFamily="34" charset="0"/>
                        </a:rPr>
                        <a:t>The Construction Company.</a:t>
                      </a:r>
                      <a:r>
                        <a:rPr lang="en-US" sz="1000" u="sng" kern="1200" dirty="0" smtClean="0">
                          <a:solidFill>
                            <a:schemeClr val="tx1"/>
                          </a:solidFill>
                          <a:effectLst/>
                          <a:latin typeface="Arial" panose="020B0604020202020204" pitchFamily="34" charset="0"/>
                          <a:ea typeface="+mn-ea"/>
                          <a:cs typeface="Arial" panose="020B0604020202020204" pitchFamily="34" charset="0"/>
                        </a:rPr>
                        <a:t> </a:t>
                      </a:r>
                      <a:endParaRPr lang="en-US"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Contract period: </a:t>
                      </a:r>
                      <a:r>
                        <a:rPr lang="en-GB" sz="1000" b="1"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18 </a:t>
                      </a: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months.</a:t>
                      </a:r>
                      <a:endParaRPr lang="en-US"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300" marR="114300" marT="0" marB="0"/>
                </a:tc>
                <a:tc>
                  <a:txBody>
                    <a:bodyPr/>
                    <a:lstStyle/>
                    <a:p>
                      <a:r>
                        <a:rPr lang="en-US" sz="1000" dirty="0" smtClean="0">
                          <a:latin typeface="Arial" panose="020B0604020202020204" pitchFamily="34" charset="0"/>
                          <a:cs typeface="Arial" panose="020B0604020202020204" pitchFamily="34" charset="0"/>
                        </a:rPr>
                        <a:t>Greg Rowe.</a:t>
                      </a:r>
                      <a:endParaRPr lang="en-ZA" sz="1000" dirty="0">
                        <a:latin typeface="Arial" panose="020B0604020202020204" pitchFamily="34" charset="0"/>
                        <a:cs typeface="Arial" panose="020B0604020202020204" pitchFamily="34" charset="0"/>
                      </a:endParaRPr>
                    </a:p>
                  </a:txBody>
                  <a:tcPr marL="68580" marR="68580" marT="0" marB="0"/>
                </a:tc>
                <a:tc>
                  <a:txBody>
                    <a:bodyPr/>
                    <a:lstStyle/>
                    <a:p>
                      <a:r>
                        <a:rPr lang="en-US" sz="1000" u="none" kern="1200" dirty="0" smtClean="0">
                          <a:solidFill>
                            <a:schemeClr val="tx1"/>
                          </a:solidFill>
                          <a:effectLst/>
                          <a:latin typeface="Arial" panose="020B0604020202020204" pitchFamily="34" charset="0"/>
                          <a:ea typeface="+mn-ea"/>
                          <a:cs typeface="Arial" panose="020B0604020202020204" pitchFamily="34" charset="0"/>
                        </a:rPr>
                        <a:t>07/03/2016</a:t>
                      </a:r>
                      <a:endParaRPr lang="en-ZA" sz="1000" u="none" dirty="0">
                        <a:latin typeface="Arial" panose="020B0604020202020204" pitchFamily="34" charset="0"/>
                        <a:cs typeface="Arial" panose="020B0604020202020204" pitchFamily="34" charset="0"/>
                      </a:endParaRPr>
                    </a:p>
                  </a:txBody>
                  <a:tcPr marL="68580" marR="68580" marT="0" marB="0"/>
                </a:tc>
                <a:tc>
                  <a:txBody>
                    <a:bodyPr/>
                    <a:lstStyle/>
                    <a:p>
                      <a:pPr algn="l">
                        <a:spcAft>
                          <a:spcPts val="0"/>
                        </a:spcAft>
                      </a:pPr>
                      <a:r>
                        <a:rPr lang="en-US" sz="1000" b="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25/05/2018</a:t>
                      </a:r>
                      <a:r>
                        <a:rPr lang="en-US"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300" marR="114300" marT="0" marB="0"/>
                </a:tc>
                <a:tc>
                  <a:txBody>
                    <a:bodyPr/>
                    <a:lstStyle/>
                    <a:p>
                      <a:r>
                        <a:rPr lang="en-US" sz="1000" b="0" kern="1200" dirty="0" smtClean="0">
                          <a:solidFill>
                            <a:schemeClr val="tx1"/>
                          </a:solidFill>
                          <a:effectLst/>
                          <a:latin typeface="Arial" panose="020B0604020202020204" pitchFamily="34" charset="0"/>
                          <a:ea typeface="+mn-ea"/>
                          <a:cs typeface="Arial" panose="020B0604020202020204" pitchFamily="34" charset="0"/>
                        </a:rPr>
                        <a:t>R36,055,339.09</a:t>
                      </a:r>
                      <a:endParaRPr lang="en-ZA" sz="1000" b="0" dirty="0">
                        <a:latin typeface="Arial" panose="020B0604020202020204" pitchFamily="34" charset="0"/>
                        <a:cs typeface="Arial" panose="020B0604020202020204" pitchFamily="34" charset="0"/>
                      </a:endParaRPr>
                    </a:p>
                  </a:txBody>
                  <a:tcPr marL="68580" marR="68580" marT="0" marB="0"/>
                </a:tc>
                <a:tc>
                  <a:txBody>
                    <a:bodyPr/>
                    <a:lstStyle/>
                    <a:p>
                      <a:r>
                        <a:rPr lang="en-ZA" sz="1000" dirty="0" smtClean="0">
                          <a:latin typeface="Arial" panose="020B0604020202020204" pitchFamily="34" charset="0"/>
                          <a:cs typeface="Arial" panose="020B0604020202020204" pitchFamily="34" charset="0"/>
                        </a:rPr>
                        <a:t>Project commenced.</a:t>
                      </a:r>
                      <a:r>
                        <a:rPr lang="en-ZA" sz="1000" baseline="0" dirty="0" smtClean="0">
                          <a:latin typeface="Arial" panose="020B0604020202020204" pitchFamily="34" charset="0"/>
                          <a:cs typeface="Arial" panose="020B0604020202020204" pitchFamily="34" charset="0"/>
                        </a:rPr>
                        <a:t> </a:t>
                      </a:r>
                    </a:p>
                    <a:p>
                      <a:endParaRPr lang="en-ZA" sz="1000" baseline="0" dirty="0" smtClean="0">
                        <a:latin typeface="Arial" panose="020B0604020202020204" pitchFamily="34" charset="0"/>
                        <a:cs typeface="Arial" panose="020B0604020202020204" pitchFamily="34" charset="0"/>
                      </a:endParaRPr>
                    </a:p>
                    <a:p>
                      <a:r>
                        <a:rPr lang="en-ZA" sz="1000" u="sng" baseline="0" dirty="0" smtClean="0">
                          <a:latin typeface="Arial" panose="020B0604020202020204" pitchFamily="34" charset="0"/>
                          <a:cs typeface="Arial" panose="020B0604020202020204" pitchFamily="34" charset="0"/>
                        </a:rPr>
                        <a:t>Requirement</a:t>
                      </a:r>
                      <a:r>
                        <a:rPr lang="en-ZA" sz="1000" baseline="0" dirty="0" smtClean="0">
                          <a:latin typeface="Arial" panose="020B0604020202020204" pitchFamily="34" charset="0"/>
                          <a:cs typeface="Arial" panose="020B0604020202020204" pitchFamily="34" charset="0"/>
                        </a:rPr>
                        <a:t>: SSA approval requires that SAPS provides escorts.  </a:t>
                      </a:r>
                    </a:p>
                  </a:txBody>
                  <a:tcPr marL="68580" marR="68580" marT="0" marB="0"/>
                </a:tc>
              </a:tr>
              <a:tr h="895238">
                <a:tc>
                  <a:txBody>
                    <a:bodyPr/>
                    <a:lstStyle/>
                    <a:p>
                      <a:pPr algn="just">
                        <a:lnSpc>
                          <a:spcPct val="115000"/>
                        </a:lnSpc>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2.</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GB" sz="1000" b="1" u="sng"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NCOP</a:t>
                      </a: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Total </a:t>
                      </a: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refurbishment including HVAC, Electrical and Electronic installations </a:t>
                      </a: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r>
                      <a:b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b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a:t>
                      </a:r>
                      <a:r>
                        <a:rPr lang="en-GB" sz="10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WCS </a:t>
                      </a:r>
                      <a:r>
                        <a:rPr lang="en-GB" sz="1000" b="1"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044232, </a:t>
                      </a:r>
                      <a:r>
                        <a:rPr lang="en-US"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Status 5B</a:t>
                      </a: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p>
                    <a:p>
                      <a:pPr algn="just">
                        <a:spcAft>
                          <a:spcPts val="0"/>
                        </a:spcAft>
                      </a:pPr>
                      <a:r>
                        <a:rPr lang="en-GB" sz="1000" kern="1200" dirty="0" err="1" smtClean="0">
                          <a:solidFill>
                            <a:schemeClr val="tx1"/>
                          </a:solidFill>
                          <a:effectLst/>
                          <a:latin typeface="Arial" panose="020B0604020202020204" pitchFamily="34" charset="0"/>
                          <a:ea typeface="+mn-ea"/>
                          <a:cs typeface="Arial" panose="020B0604020202020204" pitchFamily="34" charset="0"/>
                        </a:rPr>
                        <a:t>Nolitha</a:t>
                      </a:r>
                      <a:r>
                        <a:rPr lang="en-GB" sz="1000" kern="1200" dirty="0" smtClean="0">
                          <a:solidFill>
                            <a:schemeClr val="tx1"/>
                          </a:solidFill>
                          <a:effectLst/>
                          <a:latin typeface="Arial" panose="020B0604020202020204" pitchFamily="34" charset="0"/>
                          <a:ea typeface="+mn-ea"/>
                          <a:cs typeface="Arial" panose="020B0604020202020204" pitchFamily="34" charset="0"/>
                        </a:rPr>
                        <a:t> Construction.</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Contract period: </a:t>
                      </a:r>
                      <a:r>
                        <a:rPr lang="en-GB" sz="1000" b="1"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24</a:t>
                      </a: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 months.</a:t>
                      </a:r>
                      <a:endParaRPr lang="en-ZA"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endParaRPr>
                    </a:p>
                  </a:txBody>
                  <a:tcPr marL="114300" marR="114300" marT="0" marB="0"/>
                </a:tc>
                <a:tc>
                  <a:txBody>
                    <a:bodyPr/>
                    <a:lstStyle/>
                    <a:p>
                      <a:r>
                        <a:rPr lang="en-GB" sz="1000" b="0" kern="1200" dirty="0" smtClean="0">
                          <a:solidFill>
                            <a:schemeClr val="tx1"/>
                          </a:solidFill>
                          <a:effectLst/>
                          <a:latin typeface="Arial" panose="020B0604020202020204" pitchFamily="34" charset="0"/>
                          <a:ea typeface="+mn-ea"/>
                          <a:cs typeface="Arial" panose="020B0604020202020204" pitchFamily="34" charset="0"/>
                        </a:rPr>
                        <a:t>Eric Williams &amp; </a:t>
                      </a:r>
                      <a:r>
                        <a:rPr lang="en-GB" sz="1000" b="0" kern="1200" dirty="0" err="1" smtClean="0">
                          <a:solidFill>
                            <a:schemeClr val="tx1"/>
                          </a:solidFill>
                          <a:effectLst/>
                          <a:latin typeface="Arial" panose="020B0604020202020204" pitchFamily="34" charset="0"/>
                          <a:ea typeface="+mn-ea"/>
                          <a:cs typeface="Arial" panose="020B0604020202020204" pitchFamily="34" charset="0"/>
                        </a:rPr>
                        <a:t>Babalwa</a:t>
                      </a:r>
                      <a:r>
                        <a:rPr lang="en-GB" sz="1000" b="0" kern="1200" dirty="0" smtClean="0">
                          <a:solidFill>
                            <a:schemeClr val="tx1"/>
                          </a:solidFill>
                          <a:effectLst/>
                          <a:latin typeface="Arial" panose="020B0604020202020204" pitchFamily="34" charset="0"/>
                          <a:ea typeface="+mn-ea"/>
                          <a:cs typeface="Arial" panose="020B0604020202020204" pitchFamily="34" charset="0"/>
                        </a:rPr>
                        <a:t> </a:t>
                      </a:r>
                      <a:r>
                        <a:rPr lang="en-GB" sz="1000" b="0" kern="1200" dirty="0" err="1" smtClean="0">
                          <a:solidFill>
                            <a:schemeClr val="tx1"/>
                          </a:solidFill>
                          <a:effectLst/>
                          <a:latin typeface="Arial" panose="020B0604020202020204" pitchFamily="34" charset="0"/>
                          <a:ea typeface="+mn-ea"/>
                          <a:cs typeface="Arial" panose="020B0604020202020204" pitchFamily="34" charset="0"/>
                        </a:rPr>
                        <a:t>Ntshonyana</a:t>
                      </a:r>
                      <a:r>
                        <a:rPr lang="en-GB" sz="1000" b="0" kern="1200" dirty="0" smtClean="0">
                          <a:solidFill>
                            <a:schemeClr val="tx1"/>
                          </a:solidFill>
                          <a:effectLst/>
                          <a:latin typeface="Arial" panose="020B0604020202020204" pitchFamily="34" charset="0"/>
                          <a:ea typeface="+mn-ea"/>
                          <a:cs typeface="Arial" panose="020B0604020202020204" pitchFamily="34" charset="0"/>
                        </a:rPr>
                        <a:t> .</a:t>
                      </a:r>
                      <a:endParaRPr lang="en-ZA" sz="1000" b="0" dirty="0">
                        <a:latin typeface="Arial" panose="020B0604020202020204" pitchFamily="34" charset="0"/>
                        <a:cs typeface="Arial" panose="020B0604020202020204" pitchFamily="34" charset="0"/>
                      </a:endParaRPr>
                    </a:p>
                  </a:txBody>
                  <a:tcPr marL="68580" marR="68580" marT="0" marB="0"/>
                </a:tc>
                <a:tc>
                  <a:txBody>
                    <a:bodyPr/>
                    <a:lstStyle/>
                    <a:p>
                      <a:r>
                        <a:rPr lang="en-GB" sz="1000" kern="1200" dirty="0" smtClean="0">
                          <a:solidFill>
                            <a:schemeClr val="tx1"/>
                          </a:solidFill>
                          <a:effectLst/>
                          <a:latin typeface="Arial" panose="020B0604020202020204" pitchFamily="34" charset="0"/>
                          <a:ea typeface="+mn-ea"/>
                          <a:cs typeface="Arial" panose="020B0604020202020204" pitchFamily="34" charset="0"/>
                        </a:rPr>
                        <a:t>11/05/2017</a:t>
                      </a:r>
                      <a:endParaRPr lang="en-ZA" sz="1000" dirty="0">
                        <a:latin typeface="Arial" panose="020B0604020202020204" pitchFamily="34" charset="0"/>
                        <a:cs typeface="Arial" panose="020B0604020202020204" pitchFamily="34" charset="0"/>
                      </a:endParaRPr>
                    </a:p>
                  </a:txBody>
                  <a:tcPr marL="68580" marR="68580" marT="0" marB="0"/>
                </a:tc>
                <a:tc>
                  <a:txBody>
                    <a:bodyPr/>
                    <a:lstStyle/>
                    <a:p>
                      <a:r>
                        <a:rPr lang="en-GB" sz="1000" kern="1200" dirty="0" smtClean="0">
                          <a:solidFill>
                            <a:schemeClr val="tx1"/>
                          </a:solidFill>
                          <a:effectLst/>
                          <a:latin typeface="Arial" panose="020B0604020202020204" pitchFamily="34" charset="0"/>
                          <a:ea typeface="+mn-ea"/>
                          <a:cs typeface="Arial" panose="020B0604020202020204" pitchFamily="34" charset="0"/>
                        </a:rPr>
                        <a:t>17/04/2019</a:t>
                      </a:r>
                      <a:endParaRPr lang="en-ZA" sz="1000" dirty="0">
                        <a:latin typeface="Arial" panose="020B0604020202020204" pitchFamily="34" charset="0"/>
                        <a:cs typeface="Arial" panose="020B0604020202020204" pitchFamily="34" charset="0"/>
                      </a:endParaRPr>
                    </a:p>
                  </a:txBody>
                  <a:tcPr marL="68580" marR="68580" marT="0" marB="0"/>
                </a:tc>
                <a:tc>
                  <a:txBody>
                    <a:bodyPr/>
                    <a:lstStyle/>
                    <a:p>
                      <a:pPr algn="l">
                        <a:spcAft>
                          <a:spcPts val="0"/>
                        </a:spcAft>
                      </a:pP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R102,112,409.00</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p>
                      <a:pPr algn="r">
                        <a:spcAft>
                          <a:spcPts val="0"/>
                        </a:spcAft>
                      </a:pP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14300" marR="114300" marT="0" marB="0"/>
                </a:tc>
                <a:tc>
                  <a:txBody>
                    <a:bodyPr/>
                    <a:lstStyle/>
                    <a:p>
                      <a:r>
                        <a:rPr lang="en-ZA" sz="1000" dirty="0" smtClean="0">
                          <a:latin typeface="Arial" panose="020B0604020202020204" pitchFamily="34" charset="0"/>
                          <a:cs typeface="Arial" panose="020B0604020202020204" pitchFamily="34" charset="0"/>
                        </a:rPr>
                        <a:t>Project commenced however,     Chairperson</a:t>
                      </a:r>
                      <a:r>
                        <a:rPr lang="en-ZA" sz="1000" baseline="0" dirty="0" smtClean="0">
                          <a:latin typeface="Arial" panose="020B0604020202020204" pitchFamily="34" charset="0"/>
                          <a:cs typeface="Arial" panose="020B0604020202020204" pitchFamily="34" charset="0"/>
                        </a:rPr>
                        <a:t> of NCOP and Deputy Chairperson’s offices will be attended to over the December recess period.</a:t>
                      </a:r>
                    </a:p>
                  </a:txBody>
                  <a:tcPr marL="68580" marR="68580" marT="0" marB="0"/>
                </a:tc>
              </a:tr>
              <a:tr h="1070607">
                <a:tc>
                  <a:txBody>
                    <a:bodyPr/>
                    <a:lstStyle/>
                    <a:p>
                      <a:pPr algn="just">
                        <a:lnSpc>
                          <a:spcPct val="115000"/>
                        </a:lnSpc>
                        <a:spcAft>
                          <a:spcPts val="0"/>
                        </a:spcAft>
                      </a:pPr>
                      <a:r>
                        <a:rPr lang="en-US" sz="1000" dirty="0" smtClean="0">
                          <a:effectLst/>
                          <a:latin typeface="Arial" panose="020B0604020202020204" pitchFamily="34" charset="0"/>
                          <a:ea typeface="Calibri" panose="020F0502020204030204" pitchFamily="34" charset="0"/>
                          <a:cs typeface="Arial" panose="020B0604020202020204" pitchFamily="34" charset="0"/>
                        </a:rPr>
                        <a:t>3.</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spcAft>
                          <a:spcPts val="0"/>
                        </a:spcAft>
                      </a:pPr>
                      <a:r>
                        <a:rPr lang="en-GB" sz="1000" b="1" u="sng"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Parliamentary Precinct</a:t>
                      </a: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a:t>
                      </a:r>
                      <a:b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b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Maintenance </a:t>
                      </a: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Contract for Security / Access Control on the Parliamentary Precinct</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a:t>
                      </a:r>
                      <a:r>
                        <a:rPr lang="en-GB" sz="10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WCS 047084</a:t>
                      </a: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Status 5B</a:t>
                      </a: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Messrs EOH Security Services.  </a:t>
                      </a:r>
                      <a:endParaRPr lang="en-ZA" sz="1000" spc="30" dirty="0" smtClean="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Contract </a:t>
                      </a: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period: </a:t>
                      </a:r>
                      <a:r>
                        <a:rPr lang="en-GB" sz="10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36</a:t>
                      </a: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months.</a:t>
                      </a:r>
                    </a:p>
                    <a:p>
                      <a:pPr algn="l">
                        <a:spcAft>
                          <a:spcPts val="0"/>
                        </a:spcAft>
                      </a:pP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Heine Smith</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spcAft>
                          <a:spcPts val="0"/>
                        </a:spcAft>
                      </a:pP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01/11/2016</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spcAft>
                          <a:spcPts val="0"/>
                        </a:spcAft>
                      </a:pP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spc="3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30/10/2019</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R47,445,090.00</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spcAft>
                          <a:spcPts val="0"/>
                        </a:spcAft>
                      </a:pP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ZA" sz="1000" dirty="0" smtClean="0">
                          <a:latin typeface="Arial" panose="020B0604020202020204" pitchFamily="34" charset="0"/>
                          <a:cs typeface="Arial" panose="020B0604020202020204" pitchFamily="34" charset="0"/>
                        </a:rPr>
                        <a:t>Maintenance control for access control doors. Project</a:t>
                      </a:r>
                      <a:r>
                        <a:rPr lang="en-ZA" sz="1000" baseline="0" dirty="0" smtClean="0">
                          <a:latin typeface="Arial" panose="020B0604020202020204" pitchFamily="34" charset="0"/>
                          <a:cs typeface="Arial" panose="020B0604020202020204" pitchFamily="34" charset="0"/>
                        </a:rPr>
                        <a:t> ongoing</a:t>
                      </a:r>
                      <a:endParaRPr lang="en-ZA" sz="1000" dirty="0">
                        <a:latin typeface="Arial" panose="020B0604020202020204" pitchFamily="34" charset="0"/>
                        <a:cs typeface="Arial" panose="020B0604020202020204" pitchFamily="34" charset="0"/>
                      </a:endParaRPr>
                    </a:p>
                  </a:txBody>
                  <a:tcPr marL="68580" marR="68580" marT="0" marB="0"/>
                </a:tc>
              </a:tr>
              <a:tr h="902343">
                <a:tc>
                  <a:txBody>
                    <a:bodyPr/>
                    <a:lstStyle/>
                    <a:p>
                      <a:pPr algn="just">
                        <a:lnSpc>
                          <a:spcPct val="115000"/>
                        </a:lnSpc>
                        <a:spcAft>
                          <a:spcPts val="0"/>
                        </a:spcAft>
                      </a:pPr>
                      <a:r>
                        <a:rPr lang="en-US" sz="1000" dirty="0" smtClean="0">
                          <a:effectLst/>
                          <a:latin typeface="Arial" panose="020B0604020202020204" pitchFamily="34" charset="0"/>
                          <a:ea typeface="Calibri" panose="020F0502020204030204" pitchFamily="34" charset="0"/>
                          <a:cs typeface="Arial" panose="020B0604020202020204" pitchFamily="34" charset="0"/>
                        </a:rPr>
                        <a:t>4.</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spcAft>
                          <a:spcPts val="0"/>
                        </a:spcAft>
                      </a:pPr>
                      <a:r>
                        <a:rPr lang="en-GB" sz="1000" b="1" u="sng"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90 </a:t>
                      </a:r>
                      <a:r>
                        <a:rPr lang="en-GB" sz="1000" b="1" u="sng" spc="30" dirty="0" err="1">
                          <a:solidFill>
                            <a:srgbClr val="001F00"/>
                          </a:solidFill>
                          <a:effectLst/>
                          <a:latin typeface="Arial" panose="020B0604020202020204" pitchFamily="34" charset="0"/>
                          <a:ea typeface="Times New Roman" panose="02020603050405020304" pitchFamily="18" charset="0"/>
                          <a:cs typeface="Arial" panose="020B0604020202020204" pitchFamily="34" charset="0"/>
                        </a:rPr>
                        <a:t>Plein</a:t>
                      </a:r>
                      <a:r>
                        <a:rPr lang="en-GB" sz="1000" b="1" u="sng"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Street</a:t>
                      </a: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endParaRPr>
                    </a:p>
                    <a:p>
                      <a:pPr algn="l">
                        <a:spcAft>
                          <a:spcPts val="0"/>
                        </a:spcAft>
                      </a:pP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Lift </a:t>
                      </a: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modernisation and </a:t>
                      </a: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refurbishment.</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spcAft>
                          <a:spcPts val="0"/>
                        </a:spcAft>
                      </a:pP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WCS </a:t>
                      </a:r>
                      <a:r>
                        <a:rPr lang="en-GB" sz="10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052134</a:t>
                      </a: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 Status 5B.</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(Contract period: </a:t>
                      </a:r>
                      <a:r>
                        <a:rPr lang="en-GB" sz="1000" b="1"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18</a:t>
                      </a: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 months).</a:t>
                      </a: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Mark </a:t>
                      </a:r>
                      <a:r>
                        <a:rPr lang="en-GB" sz="1000" spc="30" dirty="0" err="1">
                          <a:solidFill>
                            <a:srgbClr val="001F00"/>
                          </a:solidFill>
                          <a:effectLst/>
                          <a:latin typeface="Arial" panose="020B0604020202020204" pitchFamily="34" charset="0"/>
                          <a:ea typeface="Times New Roman" panose="02020603050405020304" pitchFamily="18" charset="0"/>
                          <a:cs typeface="Arial" panose="020B0604020202020204" pitchFamily="34" charset="0"/>
                        </a:rPr>
                        <a:t>Kirschner</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28/09/2017</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March</a:t>
                      </a:r>
                      <a:r>
                        <a:rPr lang="en-GB" sz="1000" spc="30" baseline="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 2019</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R9.2 million</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ZA" sz="1000" dirty="0" smtClean="0">
                          <a:latin typeface="Arial" panose="020B0604020202020204" pitchFamily="34" charset="0"/>
                          <a:cs typeface="Arial" panose="020B0604020202020204" pitchFamily="34" charset="0"/>
                        </a:rPr>
                        <a:t>Site handover</a:t>
                      </a:r>
                      <a:r>
                        <a:rPr lang="en-ZA" sz="1000" baseline="0" dirty="0" smtClean="0">
                          <a:latin typeface="Arial" panose="020B0604020202020204" pitchFamily="34" charset="0"/>
                          <a:cs typeface="Arial" panose="020B0604020202020204" pitchFamily="34" charset="0"/>
                        </a:rPr>
                        <a:t> established 28</a:t>
                      </a:r>
                      <a:r>
                        <a:rPr lang="en-ZA" sz="1000" baseline="30000" dirty="0" smtClean="0">
                          <a:latin typeface="Arial" panose="020B0604020202020204" pitchFamily="34" charset="0"/>
                          <a:cs typeface="Arial" panose="020B0604020202020204" pitchFamily="34" charset="0"/>
                        </a:rPr>
                        <a:t>th</a:t>
                      </a:r>
                      <a:r>
                        <a:rPr lang="en-ZA" sz="1000" baseline="0" dirty="0" smtClean="0">
                          <a:latin typeface="Arial" panose="020B0604020202020204" pitchFamily="34" charset="0"/>
                          <a:cs typeface="Arial" panose="020B0604020202020204" pitchFamily="34" charset="0"/>
                        </a:rPr>
                        <a:t> September 2017. A bank of 4 lifts to be attended to at a time. </a:t>
                      </a:r>
                      <a:endParaRPr lang="en-ZA" sz="1000" dirty="0">
                        <a:latin typeface="Arial" panose="020B060402020202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xmlns="" val="426557165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pPr/>
              <a:t>6</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461665"/>
          </a:xfrm>
          <a:prstGeom prst="rect">
            <a:avLst/>
          </a:prstGeom>
          <a:noFill/>
        </p:spPr>
        <p:txBody>
          <a:bodyPr wrap="square" rtlCol="0">
            <a:spAutoFit/>
          </a:bodyPr>
          <a:lstStyle/>
          <a:p>
            <a:pPr algn="ctr"/>
            <a:r>
              <a:rPr lang="en-ZA" sz="2400" b="1" dirty="0" smtClean="0"/>
              <a:t>PROJECTS WITHIN PARLIAMENT PRECINCT</a:t>
            </a:r>
            <a:endParaRPr lang="en-US" sz="2400" b="1" dirty="0"/>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xmlns="" val="1639426246"/>
              </p:ext>
            </p:extLst>
          </p:nvPr>
        </p:nvGraphicFramePr>
        <p:xfrm>
          <a:off x="76200" y="947011"/>
          <a:ext cx="8960297" cy="4388282"/>
        </p:xfrm>
        <a:graphic>
          <a:graphicData uri="http://schemas.openxmlformats.org/drawingml/2006/table">
            <a:tbl>
              <a:tblPr firstRow="1" bandRow="1">
                <a:tableStyleId>{E8B1032C-EA38-4F05-BA0D-38AFFFC7BED3}</a:tableStyleId>
              </a:tblPr>
              <a:tblGrid>
                <a:gridCol w="751384"/>
                <a:gridCol w="2520280"/>
                <a:gridCol w="792088"/>
                <a:gridCol w="864096"/>
                <a:gridCol w="1080120"/>
                <a:gridCol w="1008112"/>
                <a:gridCol w="1944217"/>
              </a:tblGrid>
              <a:tr h="537773">
                <a:tc>
                  <a:txBody>
                    <a:bodyPr/>
                    <a:lstStyle/>
                    <a:p>
                      <a:pPr algn="l">
                        <a:spcAft>
                          <a:spcPts val="0"/>
                        </a:spcAft>
                      </a:pPr>
                      <a:r>
                        <a:rPr lang="en-GB" sz="14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r>
                        <a:rPr lang="en-GB" sz="1400" b="1"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S/No</a:t>
                      </a:r>
                      <a:endParaRPr lang="en-ZA" sz="14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Project Title</a:t>
                      </a:r>
                      <a:endParaRPr lang="en-ZA" sz="1400" spc="30" dirty="0" smtClean="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spcAft>
                          <a:spcPts val="0"/>
                        </a:spcAft>
                      </a:pPr>
                      <a:endParaRPr lang="en-ZA" sz="14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l">
                        <a:spcAft>
                          <a:spcPts val="0"/>
                        </a:spcAft>
                      </a:pPr>
                      <a:r>
                        <a:rPr lang="en-GB" sz="14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Project Manager </a:t>
                      </a:r>
                      <a:endParaRPr lang="en-ZA" sz="14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l">
                        <a:spcAft>
                          <a:spcPts val="0"/>
                        </a:spcAft>
                      </a:pPr>
                      <a:r>
                        <a:rPr lang="en-GB" sz="1400" b="1"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Start </a:t>
                      </a:r>
                      <a:r>
                        <a:rPr lang="en-GB" sz="14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Date</a:t>
                      </a:r>
                      <a:endParaRPr lang="en-ZA" sz="14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l">
                        <a:spcAft>
                          <a:spcPts val="0"/>
                        </a:spcAft>
                      </a:pPr>
                      <a:r>
                        <a:rPr lang="en-GB" sz="1400" b="1"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Completion </a:t>
                      </a:r>
                      <a:r>
                        <a:rPr lang="en-GB" sz="14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Date</a:t>
                      </a:r>
                      <a:endParaRPr lang="en-ZA" sz="14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l">
                        <a:spcAft>
                          <a:spcPts val="0"/>
                        </a:spcAft>
                      </a:pPr>
                      <a:r>
                        <a:rPr lang="en-GB" sz="1400" b="1"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        Budget</a:t>
                      </a:r>
                      <a:endParaRPr lang="en-ZA" sz="14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ctr">
                        <a:spcAft>
                          <a:spcPts val="0"/>
                        </a:spcAft>
                      </a:pPr>
                      <a:r>
                        <a:rPr lang="en-GB" sz="14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n-GB" sz="14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Status</a:t>
                      </a:r>
                      <a:endParaRPr lang="en-ZA" sz="14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r>
              <a:tr h="260111">
                <a:tc gridSpan="7">
                  <a:txBody>
                    <a:bodyPr/>
                    <a:lstStyle/>
                    <a:p>
                      <a:pPr marL="0" algn="l" defTabSz="914400" rtl="0" eaLnBrk="1" latinLnBrk="0" hangingPunct="1"/>
                      <a:endParaRPr lang="en-ZA" sz="1600" b="1" kern="1200" dirty="0">
                        <a:solidFill>
                          <a:schemeClr val="tx1"/>
                        </a:solidFill>
                        <a:effectLst/>
                        <a:latin typeface="+mn-lt"/>
                        <a:ea typeface="+mn-ea"/>
                        <a:cs typeface="+mn-cs"/>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820009">
                <a:tc>
                  <a:txBody>
                    <a:bodyPr/>
                    <a:lstStyle/>
                    <a:p>
                      <a:pPr algn="just">
                        <a:lnSpc>
                          <a:spcPct val="115000"/>
                        </a:lnSpc>
                        <a:spcAft>
                          <a:spcPts val="0"/>
                        </a:spcAft>
                      </a:pPr>
                      <a:r>
                        <a:rPr lang="en-US" sz="1200"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5.</a:t>
                      </a:r>
                    </a:p>
                    <a:p>
                      <a:pPr algn="just">
                        <a:lnSpc>
                          <a:spcPct val="115000"/>
                        </a:lnSpc>
                        <a:spcAft>
                          <a:spcPts val="0"/>
                        </a:spcAft>
                      </a:pPr>
                      <a:endParaRPr lang="en-US" sz="1200"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n-US" sz="1200"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n-ZA" sz="12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GB" sz="1000" b="1" u="sng"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90 </a:t>
                      </a:r>
                      <a:r>
                        <a:rPr lang="en-GB" sz="1000" b="1" u="sng" spc="30" dirty="0" err="1">
                          <a:solidFill>
                            <a:srgbClr val="001F00"/>
                          </a:solidFill>
                          <a:effectLst/>
                          <a:latin typeface="Arial" panose="020B0604020202020204" pitchFamily="34" charset="0"/>
                          <a:ea typeface="Times New Roman" panose="02020603050405020304" pitchFamily="18" charset="0"/>
                          <a:cs typeface="Arial" panose="020B0604020202020204" pitchFamily="34" charset="0"/>
                        </a:rPr>
                        <a:t>Plein</a:t>
                      </a:r>
                      <a:r>
                        <a:rPr lang="en-GB" sz="1000" b="1" u="sng"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6</a:t>
                      </a:r>
                      <a:r>
                        <a:rPr lang="en-GB" sz="1000" b="1" u="sng" spc="30" baseline="3000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th</a:t>
                      </a:r>
                      <a:r>
                        <a:rPr lang="en-GB" sz="1000" b="1" u="sng"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Floor</a:t>
                      </a: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Total  </a:t>
                      </a: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redesign/refurbishment </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(WCS </a:t>
                      </a:r>
                      <a:r>
                        <a:rPr lang="en-GB" sz="10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045650</a:t>
                      </a: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Status 5</a:t>
                      </a: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000" spc="30" dirty="0" err="1"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Prema-Raciti</a:t>
                      </a:r>
                      <a:r>
                        <a:rPr lang="en-GB" sz="1000" spc="3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is the recommended contractor.</a:t>
                      </a:r>
                      <a:endParaRPr lang="en-ZA" sz="1000" spc="30" dirty="0" smtClean="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Contract </a:t>
                      </a: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period </a:t>
                      </a:r>
                      <a:r>
                        <a:rPr lang="en-GB" sz="1000" b="1"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8</a:t>
                      </a: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months.</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Mark </a:t>
                      </a:r>
                      <a:r>
                        <a:rPr lang="en-GB" sz="1000" spc="30" dirty="0" err="1"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Kirschner</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Extended </a:t>
                      </a: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to </a:t>
                      </a:r>
                      <a:r>
                        <a:rPr lang="en-GB" sz="1000" spc="30" dirty="0" smtClean="0">
                          <a:solidFill>
                            <a:srgbClr val="001F00"/>
                          </a:solidFill>
                          <a:effectLst/>
                          <a:latin typeface="Arial" panose="020B0604020202020204" pitchFamily="34" charset="0"/>
                          <a:ea typeface="Times New Roman" panose="02020603050405020304" pitchFamily="18" charset="0"/>
                          <a:cs typeface="Arial" panose="020B0604020202020204" pitchFamily="34" charset="0"/>
                        </a:rPr>
                        <a:t>16/11/</a:t>
                      </a:r>
                      <a:r>
                        <a:rPr lang="en-GB" sz="1000" spc="3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2017 </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spc="30" dirty="0">
                          <a:solidFill>
                            <a:srgbClr val="001F00"/>
                          </a:solidFill>
                          <a:effectLst/>
                          <a:latin typeface="Arial" panose="020B0604020202020204" pitchFamily="34" charset="0"/>
                          <a:ea typeface="Times New Roman" panose="02020603050405020304" pitchFamily="18" charset="0"/>
                          <a:cs typeface="Arial" panose="020B0604020202020204" pitchFamily="34" charset="0"/>
                        </a:rPr>
                        <a:t>2018 (date to be confirmed)</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000" spc="3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R25,929,329.00</a:t>
                      </a:r>
                      <a:endParaRPr lang="en-ZA" sz="10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000" dirty="0" smtClean="0">
                          <a:latin typeface="Arial" panose="020B0604020202020204" pitchFamily="34" charset="0"/>
                          <a:cs typeface="Arial" panose="020B0604020202020204" pitchFamily="34" charset="0"/>
                        </a:rPr>
                        <a:t>Commencement</a:t>
                      </a:r>
                      <a:r>
                        <a:rPr lang="en-ZA" sz="1000" baseline="0" dirty="0" smtClean="0">
                          <a:latin typeface="Arial" panose="020B0604020202020204" pitchFamily="34" charset="0"/>
                          <a:cs typeface="Arial" panose="020B0604020202020204" pitchFamily="34" charset="0"/>
                        </a:rPr>
                        <a:t> of project dependent on Justice family court vacating 6</a:t>
                      </a:r>
                      <a:r>
                        <a:rPr lang="en-ZA" sz="1000" baseline="30000" dirty="0" smtClean="0">
                          <a:latin typeface="Arial" panose="020B0604020202020204" pitchFamily="34" charset="0"/>
                          <a:cs typeface="Arial" panose="020B0604020202020204" pitchFamily="34" charset="0"/>
                        </a:rPr>
                        <a:t>th</a:t>
                      </a:r>
                      <a:r>
                        <a:rPr lang="en-ZA" sz="1000" baseline="0" dirty="0" smtClean="0">
                          <a:latin typeface="Arial" panose="020B0604020202020204" pitchFamily="34" charset="0"/>
                          <a:cs typeface="Arial" panose="020B0604020202020204" pitchFamily="34" charset="0"/>
                        </a:rPr>
                        <a:t> floor. DOJ &amp; CD  relocation planned for November 2017.</a:t>
                      </a:r>
                      <a:endParaRPr lang="en-ZA" sz="1000" dirty="0" smtClean="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marL="68580" marR="68580" marT="0" marB="0"/>
                </a:tc>
              </a:tr>
              <a:tr h="802849">
                <a:tc>
                  <a:txBody>
                    <a:bodyPr/>
                    <a:lstStyle/>
                    <a:p>
                      <a:pPr algn="just">
                        <a:lnSpc>
                          <a:spcPct val="115000"/>
                        </a:lnSpc>
                        <a:spcAft>
                          <a:spcPts val="0"/>
                        </a:spcAft>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ZA"/>
                    </a:p>
                  </a:txBody>
                  <a:tcPr marL="68580" marR="68580" marT="0" marB="0"/>
                </a:tc>
                <a:tc>
                  <a:txBody>
                    <a:bodyPr/>
                    <a:lstStyle/>
                    <a:p>
                      <a:endParaRPr lang="en-ZA" sz="2000" dirty="0"/>
                    </a:p>
                  </a:txBody>
                  <a:tcPr marL="68580" marR="68580" marT="0" marB="0"/>
                </a:tc>
                <a:tc>
                  <a:txBody>
                    <a:bodyPr/>
                    <a:lstStyle/>
                    <a:p>
                      <a:endParaRPr lang="en-ZA" sz="2000" dirty="0"/>
                    </a:p>
                  </a:txBody>
                  <a:tcPr marL="68580" marR="68580" marT="0" marB="0"/>
                </a:tc>
                <a:tc>
                  <a:txBody>
                    <a:bodyPr/>
                    <a:lstStyle/>
                    <a:p>
                      <a:endParaRPr lang="en-ZA" sz="2000" dirty="0"/>
                    </a:p>
                  </a:txBody>
                  <a:tcPr marL="68580" marR="68580" marT="0" marB="0"/>
                </a:tc>
                <a:tc>
                  <a:txBody>
                    <a:bodyPr/>
                    <a:lstStyle/>
                    <a:p>
                      <a:endParaRPr lang="en-ZA" sz="2000" dirty="0"/>
                    </a:p>
                  </a:txBody>
                  <a:tcPr marL="68580" marR="68580" marT="0" marB="0"/>
                </a:tc>
                <a:tc>
                  <a:txBody>
                    <a:bodyPr/>
                    <a:lstStyle/>
                    <a:p>
                      <a:endParaRPr lang="en-ZA" sz="2000"/>
                    </a:p>
                  </a:txBody>
                  <a:tcPr marL="68580" marR="68580" marT="0" marB="0"/>
                </a:tc>
              </a:tr>
              <a:tr h="1618442">
                <a:tc gridSpan="7">
                  <a:txBody>
                    <a:bodyPr/>
                    <a:lstStyle/>
                    <a:p>
                      <a:pPr algn="just">
                        <a:lnSpc>
                          <a:spcPct val="115000"/>
                        </a:lnSpc>
                        <a:spcAft>
                          <a:spcPts val="0"/>
                        </a:spcAft>
                      </a:pP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pPr algn="l">
                        <a:spcAft>
                          <a:spcPts val="0"/>
                        </a:spcAft>
                      </a:pP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l">
                        <a:spcAft>
                          <a:spcPts val="0"/>
                        </a:spcAft>
                      </a:pP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l">
                        <a:spcAft>
                          <a:spcPts val="0"/>
                        </a:spcAft>
                      </a:pPr>
                      <a:endParaRPr lang="en-ZA" sz="900" spc="30" dirty="0">
                        <a:solidFill>
                          <a:srgbClr val="001F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tr>
            </a:tbl>
          </a:graphicData>
        </a:graphic>
      </p:graphicFrame>
    </p:spTree>
    <p:extLst>
      <p:ext uri="{BB962C8B-B14F-4D97-AF65-F5344CB8AC3E}">
        <p14:creationId xmlns:p14="http://schemas.microsoft.com/office/powerpoint/2010/main" xmlns="" val="237566291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pPr/>
              <a:t>7</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Rectangle 11"/>
          <p:cNvSpPr/>
          <p:nvPr/>
        </p:nvSpPr>
        <p:spPr>
          <a:xfrm>
            <a:off x="0" y="1924913"/>
            <a:ext cx="9144000" cy="2386474"/>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chemeClr val="accent6">
                    <a:lumMod val="50000"/>
                  </a:schemeClr>
                </a:solidFill>
              </a:rPr>
              <a:t>Section </a:t>
            </a:r>
            <a:r>
              <a:rPr lang="en-US" sz="4000" b="1" dirty="0" smtClean="0">
                <a:solidFill>
                  <a:schemeClr val="accent6">
                    <a:lumMod val="50000"/>
                  </a:schemeClr>
                </a:solidFill>
              </a:rPr>
              <a:t>B </a:t>
            </a:r>
            <a:endParaRPr lang="en-US" sz="4000" b="1" dirty="0">
              <a:solidFill>
                <a:schemeClr val="accent6">
                  <a:lumMod val="50000"/>
                </a:schemeClr>
              </a:solidFill>
            </a:endParaRPr>
          </a:p>
          <a:p>
            <a:pPr>
              <a:defRPr/>
            </a:pPr>
            <a:r>
              <a:rPr lang="en-US" sz="4000" b="1" dirty="0" smtClean="0"/>
              <a:t>Work or Functions </a:t>
            </a:r>
            <a:r>
              <a:rPr lang="en-US" sz="4000" b="1" dirty="0"/>
              <a:t>of the Parliamentary </a:t>
            </a:r>
            <a:r>
              <a:rPr lang="en-US" sz="4000" b="1" dirty="0" smtClean="0"/>
              <a:t>Villages Management Board </a:t>
            </a:r>
            <a:r>
              <a:rPr lang="en-US" sz="4000" b="1" dirty="0"/>
              <a:t>(</a:t>
            </a:r>
            <a:r>
              <a:rPr lang="en-US" sz="4000" b="1" dirty="0" smtClean="0"/>
              <a:t>PVMB)</a:t>
            </a:r>
            <a:endParaRPr lang="en-ZA" sz="4000" b="1" dirty="0"/>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xmlns="" val="238625480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237312"/>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pPr/>
              <a:t>8</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Rectangle 11"/>
          <p:cNvSpPr/>
          <p:nvPr/>
        </p:nvSpPr>
        <p:spPr>
          <a:xfrm>
            <a:off x="0" y="0"/>
            <a:ext cx="9144000" cy="98561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9552" y="154613"/>
            <a:ext cx="8208912" cy="830997"/>
          </a:xfrm>
          <a:prstGeom prst="rect">
            <a:avLst/>
          </a:prstGeom>
          <a:noFill/>
        </p:spPr>
        <p:txBody>
          <a:bodyPr wrap="square" rtlCol="0">
            <a:spAutoFit/>
          </a:bodyPr>
          <a:lstStyle/>
          <a:p>
            <a:pPr>
              <a:defRPr/>
            </a:pPr>
            <a:r>
              <a:rPr lang="en-US" sz="2400" b="1" dirty="0" smtClean="0"/>
              <a:t>Work or Functions </a:t>
            </a:r>
            <a:r>
              <a:rPr lang="en-US" sz="2400" b="1" dirty="0"/>
              <a:t>of the Parliamentary </a:t>
            </a:r>
            <a:r>
              <a:rPr lang="en-US" sz="2400" b="1" dirty="0" smtClean="0"/>
              <a:t>Villages Management Board </a:t>
            </a:r>
            <a:r>
              <a:rPr lang="en-US" sz="2400" b="1" dirty="0"/>
              <a:t>(PVM)</a:t>
            </a:r>
            <a:endParaRPr lang="en-ZA" sz="2400" b="1" dirty="0"/>
          </a:p>
        </p:txBody>
      </p:sp>
      <p:pic>
        <p:nvPicPr>
          <p:cNvPr id="14" name="Picture 13"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sp>
        <p:nvSpPr>
          <p:cNvPr id="13" name="TextBox 12"/>
          <p:cNvSpPr txBox="1"/>
          <p:nvPr/>
        </p:nvSpPr>
        <p:spPr>
          <a:xfrm>
            <a:off x="45840" y="1213771"/>
            <a:ext cx="8640960" cy="4801314"/>
          </a:xfrm>
          <a:prstGeom prst="rect">
            <a:avLst/>
          </a:prstGeom>
          <a:noFill/>
        </p:spPr>
        <p:txBody>
          <a:bodyPr wrap="square" rtlCol="0">
            <a:spAutoFit/>
          </a:bodyPr>
          <a:lstStyle/>
          <a:p>
            <a:r>
              <a:rPr lang="en-ZA" b="1" dirty="0" smtClean="0">
                <a:latin typeface="Arial" panose="020B0604020202020204" pitchFamily="34" charset="0"/>
                <a:cs typeface="Arial" panose="020B0604020202020204" pitchFamily="34" charset="0"/>
              </a:rPr>
              <a:t>Background</a:t>
            </a:r>
          </a:p>
          <a:p>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Parliamentary </a:t>
            </a:r>
            <a:r>
              <a:rPr lang="en-US" sz="1600" dirty="0" smtClean="0">
                <a:latin typeface="Arial" panose="020B0604020202020204" pitchFamily="34" charset="0"/>
                <a:cs typeface="Arial" panose="020B0604020202020204" pitchFamily="34" charset="0"/>
              </a:rPr>
              <a:t>Villages </a:t>
            </a:r>
            <a:r>
              <a:rPr lang="en-US" sz="1600" dirty="0">
                <a:latin typeface="Arial" panose="020B0604020202020204" pitchFamily="34" charset="0"/>
                <a:cs typeface="Arial" panose="020B0604020202020204" pitchFamily="34" charset="0"/>
              </a:rPr>
              <a:t>Management Board is </a:t>
            </a:r>
            <a:r>
              <a:rPr lang="en-US" sz="1600" dirty="0" smtClean="0">
                <a:latin typeface="Arial" panose="020B0604020202020204" pitchFamily="34" charset="0"/>
                <a:cs typeface="Arial" panose="020B0604020202020204" pitchFamily="34" charset="0"/>
              </a:rPr>
              <a:t>established </a:t>
            </a:r>
            <a:r>
              <a:rPr lang="en-US" sz="1600" dirty="0">
                <a:latin typeface="Arial" panose="020B0604020202020204" pitchFamily="34" charset="0"/>
                <a:cs typeface="Arial" panose="020B0604020202020204" pitchFamily="34" charset="0"/>
              </a:rPr>
              <a:t>by the Parliamentary Villages Management Board </a:t>
            </a:r>
            <a:r>
              <a:rPr lang="en-US" sz="1600" dirty="0" smtClean="0">
                <a:latin typeface="Arial" panose="020B0604020202020204" pitchFamily="34" charset="0"/>
                <a:cs typeface="Arial" panose="020B0604020202020204" pitchFamily="34" charset="0"/>
              </a:rPr>
              <a:t>Act,1998 (</a:t>
            </a:r>
            <a:r>
              <a:rPr lang="en-US" sz="1600" dirty="0">
                <a:latin typeface="Arial" panose="020B0604020202020204" pitchFamily="34" charset="0"/>
                <a:cs typeface="Arial" panose="020B0604020202020204" pitchFamily="34" charset="0"/>
              </a:rPr>
              <a:t>Act No </a:t>
            </a:r>
            <a:r>
              <a:rPr lang="en-US" sz="1600" dirty="0" smtClean="0">
                <a:latin typeface="Arial" panose="020B0604020202020204" pitchFamily="34" charset="0"/>
                <a:cs typeface="Arial" panose="020B0604020202020204" pitchFamily="34" charset="0"/>
              </a:rPr>
              <a:t>96 of </a:t>
            </a:r>
            <a:r>
              <a:rPr lang="en-US" sz="1600" dirty="0">
                <a:latin typeface="Arial" panose="020B0604020202020204" pitchFamily="34" charset="0"/>
                <a:cs typeface="Arial" panose="020B0604020202020204" pitchFamily="34" charset="0"/>
              </a:rPr>
              <a:t>1998</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endParaRPr lang="en-US" sz="2400" dirty="0" smtClean="0"/>
          </a:p>
          <a:p>
            <a:pPr marL="628650" lvl="1" indent="-1714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according </a:t>
            </a:r>
            <a:r>
              <a:rPr lang="en-US" sz="1600" dirty="0">
                <a:latin typeface="Arial" panose="020B0604020202020204" pitchFamily="34" charset="0"/>
                <a:cs typeface="Arial" panose="020B0604020202020204" pitchFamily="34" charset="0"/>
              </a:rPr>
              <a:t>to the Parliamentary Villages Management Board </a:t>
            </a:r>
            <a:r>
              <a:rPr lang="en-US" sz="1600" dirty="0" smtClean="0">
                <a:latin typeface="Arial" panose="020B0604020202020204" pitchFamily="34" charset="0"/>
                <a:cs typeface="Arial" panose="020B0604020202020204" pitchFamily="34" charset="0"/>
              </a:rPr>
              <a:t>Act,1998 (Act </a:t>
            </a:r>
            <a:r>
              <a:rPr lang="en-US" sz="1600" dirty="0">
                <a:latin typeface="Arial" panose="020B0604020202020204" pitchFamily="34" charset="0"/>
                <a:cs typeface="Arial" panose="020B0604020202020204" pitchFamily="34" charset="0"/>
              </a:rPr>
              <a:t>No </a:t>
            </a:r>
            <a:r>
              <a:rPr lang="en-US" sz="1600" dirty="0" smtClean="0">
                <a:latin typeface="Arial" panose="020B0604020202020204" pitchFamily="34" charset="0"/>
                <a:cs typeface="Arial" panose="020B0604020202020204" pitchFamily="34" charset="0"/>
              </a:rPr>
              <a:t>96 </a:t>
            </a:r>
            <a:r>
              <a:rPr lang="en-US" sz="1600" dirty="0">
                <a:latin typeface="Arial" panose="020B0604020202020204" pitchFamily="34" charset="0"/>
                <a:cs typeface="Arial" panose="020B0604020202020204" pitchFamily="34" charset="0"/>
              </a:rPr>
              <a:t>of 1998), the Minister of Public </a:t>
            </a:r>
            <a:r>
              <a:rPr lang="en-US" sz="1600" dirty="0" smtClean="0">
                <a:latin typeface="Arial" panose="020B0604020202020204" pitchFamily="34" charset="0"/>
                <a:cs typeface="Arial" panose="020B0604020202020204" pitchFamily="34" charset="0"/>
              </a:rPr>
              <a:t>Works </a:t>
            </a:r>
            <a:r>
              <a:rPr lang="en-US" sz="1600" dirty="0">
                <a:latin typeface="Arial" panose="020B0604020202020204" pitchFamily="34" charset="0"/>
                <a:cs typeface="Arial" panose="020B0604020202020204" pitchFamily="34" charset="0"/>
              </a:rPr>
              <a:t>appoints </a:t>
            </a:r>
            <a:r>
              <a:rPr lang="en-US" sz="1600" dirty="0" smtClean="0">
                <a:latin typeface="Arial" panose="020B0604020202020204" pitchFamily="34" charset="0"/>
                <a:cs typeface="Arial" panose="020B0604020202020204" pitchFamily="34" charset="0"/>
              </a:rPr>
              <a:t>Members </a:t>
            </a:r>
            <a:r>
              <a:rPr lang="en-US" sz="1600" dirty="0">
                <a:latin typeface="Arial" panose="020B0604020202020204" pitchFamily="34" charset="0"/>
                <a:cs typeface="Arial" panose="020B0604020202020204" pitchFamily="34" charset="0"/>
              </a:rPr>
              <a:t>of the Board, </a:t>
            </a:r>
            <a:endParaRPr lang="en-US" sz="1600" dirty="0" smtClean="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the Director </a:t>
            </a:r>
            <a:r>
              <a:rPr lang="en-US" sz="1600" dirty="0">
                <a:latin typeface="Arial" panose="020B0604020202020204" pitchFamily="34" charset="0"/>
                <a:cs typeface="Arial" panose="020B0604020202020204" pitchFamily="34" charset="0"/>
              </a:rPr>
              <a:t>General </a:t>
            </a:r>
            <a:r>
              <a:rPr lang="en-US" sz="1600" dirty="0" smtClean="0">
                <a:latin typeface="Arial" panose="020B0604020202020204" pitchFamily="34" charset="0"/>
                <a:cs typeface="Arial" panose="020B0604020202020204" pitchFamily="34" charset="0"/>
              </a:rPr>
              <a:t>of Public Works </a:t>
            </a:r>
            <a:r>
              <a:rPr lang="en-US" sz="1600" dirty="0">
                <a:latin typeface="Arial" panose="020B0604020202020204" pitchFamily="34" charset="0"/>
                <a:cs typeface="Arial" panose="020B0604020202020204" pitchFamily="34" charset="0"/>
              </a:rPr>
              <a:t>shall be the </a:t>
            </a:r>
            <a:r>
              <a:rPr lang="en-US" sz="1600" dirty="0" smtClean="0">
                <a:latin typeface="Arial" panose="020B0604020202020204" pitchFamily="34" charset="0"/>
                <a:cs typeface="Arial" panose="020B0604020202020204" pitchFamily="34" charset="0"/>
              </a:rPr>
              <a:t>Chairperson </a:t>
            </a:r>
            <a:r>
              <a:rPr lang="en-US" sz="1600" dirty="0">
                <a:latin typeface="Arial" panose="020B0604020202020204" pitchFamily="34" charset="0"/>
                <a:cs typeface="Arial" panose="020B0604020202020204" pitchFamily="34" charset="0"/>
              </a:rPr>
              <a:t>of the Board</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Three </a:t>
            </a:r>
            <a:r>
              <a:rPr lang="en-US" sz="1600" dirty="0">
                <a:latin typeface="Arial" panose="020B0604020202020204" pitchFamily="34" charset="0"/>
                <a:cs typeface="Arial" panose="020B0604020202020204" pitchFamily="34" charset="0"/>
              </a:rPr>
              <a:t>residents, of whom two shall be </a:t>
            </a:r>
            <a:r>
              <a:rPr lang="en-US" sz="1600" dirty="0" smtClean="0">
                <a:latin typeface="Arial" panose="020B0604020202020204" pitchFamily="34" charset="0"/>
                <a:cs typeface="Arial" panose="020B0604020202020204" pitchFamily="34" charset="0"/>
              </a:rPr>
              <a:t>Parliamentarians</a:t>
            </a:r>
            <a:r>
              <a:rPr lang="en-US" sz="1600" dirty="0">
                <a:latin typeface="Arial" panose="020B0604020202020204" pitchFamily="34" charset="0"/>
                <a:cs typeface="Arial" panose="020B0604020202020204" pitchFamily="34" charset="0"/>
              </a:rPr>
              <a:t>, and one shall be a </a:t>
            </a:r>
            <a:r>
              <a:rPr lang="en-US" sz="1600" dirty="0" smtClean="0">
                <a:latin typeface="Arial" panose="020B0604020202020204" pitchFamily="34" charset="0"/>
                <a:cs typeface="Arial" panose="020B0604020202020204" pitchFamily="34" charset="0"/>
              </a:rPr>
              <a:t>Sessional Official </a:t>
            </a:r>
            <a:r>
              <a:rPr lang="en-US" sz="1600" dirty="0">
                <a:latin typeface="Arial" panose="020B0604020202020204" pitchFamily="34" charset="0"/>
                <a:cs typeface="Arial" panose="020B0604020202020204" pitchFamily="34" charset="0"/>
              </a:rPr>
              <a:t>from each </a:t>
            </a:r>
            <a:r>
              <a:rPr lang="en-US" sz="1600" dirty="0" smtClean="0">
                <a:latin typeface="Arial" panose="020B0604020202020204" pitchFamily="34" charset="0"/>
                <a:cs typeface="Arial" panose="020B0604020202020204" pitchFamily="34" charset="0"/>
              </a:rPr>
              <a:t>parliamentary village (</a:t>
            </a:r>
            <a:r>
              <a:rPr lang="en-US" sz="1600" b="1" dirty="0" smtClean="0">
                <a:latin typeface="Arial" panose="020B0604020202020204" pitchFamily="34" charset="0"/>
                <a:cs typeface="Arial" panose="020B0604020202020204" pitchFamily="34" charset="0"/>
              </a:rPr>
              <a:t>Acacia</a:t>
            </a:r>
            <a:r>
              <a:rPr lang="en-US" sz="1600"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Laboria</a:t>
            </a:r>
            <a:r>
              <a:rPr lang="en-US" sz="1600" dirty="0" smtClean="0">
                <a:latin typeface="Arial" panose="020B0604020202020204" pitchFamily="34" charset="0"/>
                <a:cs typeface="Arial" panose="020B0604020202020204" pitchFamily="34" charset="0"/>
              </a:rPr>
              <a:t> &amp; </a:t>
            </a:r>
            <a:r>
              <a:rPr lang="en-US" sz="1600" b="1" dirty="0" smtClean="0">
                <a:latin typeface="Arial" panose="020B0604020202020204" pitchFamily="34" charset="0"/>
                <a:cs typeface="Arial" panose="020B0604020202020204" pitchFamily="34" charset="0"/>
              </a:rPr>
              <a:t>Pelican Park</a:t>
            </a:r>
            <a:r>
              <a:rPr lang="en-US" sz="1600" dirty="0" smtClean="0">
                <a:latin typeface="Arial" panose="020B0604020202020204" pitchFamily="34" charset="0"/>
                <a:cs typeface="Arial" panose="020B0604020202020204" pitchFamily="34" charset="0"/>
              </a:rPr>
              <a:t>);</a:t>
            </a:r>
          </a:p>
          <a:p>
            <a:endParaRPr lang="en-ZA" sz="2000" b="1" dirty="0" smtClean="0"/>
          </a:p>
          <a:p>
            <a:r>
              <a:rPr lang="en-ZA" sz="2000" b="1" dirty="0" smtClean="0"/>
              <a:t>Work or Functions of the Parliamentary Villages Management Board (PVMB)</a:t>
            </a:r>
            <a:endParaRPr lang="en-ZA" sz="2000" dirty="0" smtClean="0"/>
          </a:p>
          <a:p>
            <a:pPr marL="742950" lvl="1" indent="-285750" algn="just">
              <a:buFont typeface="Arial" pitchFamily="34" charset="0"/>
              <a:buChar char="•"/>
            </a:pPr>
            <a:r>
              <a:rPr lang="en-ZA" sz="1600" dirty="0">
                <a:latin typeface="Arial" panose="020B0604020202020204" pitchFamily="34" charset="0"/>
                <a:cs typeface="Arial" panose="020B0604020202020204" pitchFamily="34" charset="0"/>
              </a:rPr>
              <a:t>The Board shall provide </a:t>
            </a:r>
            <a:r>
              <a:rPr lang="en-ZA" sz="1600" u="sng" dirty="0">
                <a:latin typeface="Arial" panose="020B0604020202020204" pitchFamily="34" charset="0"/>
                <a:cs typeface="Arial" panose="020B0604020202020204" pitchFamily="34" charset="0"/>
              </a:rPr>
              <a:t>transport</a:t>
            </a:r>
            <a:r>
              <a:rPr lang="en-ZA" sz="1600" dirty="0">
                <a:latin typeface="Arial" panose="020B0604020202020204" pitchFamily="34" charset="0"/>
                <a:cs typeface="Arial" panose="020B0604020202020204" pitchFamily="34" charset="0"/>
              </a:rPr>
              <a:t> from and to parliamentary villages for </a:t>
            </a:r>
            <a:r>
              <a:rPr lang="en-ZA" sz="1600" dirty="0" smtClean="0">
                <a:latin typeface="Arial" panose="020B0604020202020204" pitchFamily="34" charset="0"/>
                <a:cs typeface="Arial" panose="020B0604020202020204" pitchFamily="34" charset="0"/>
              </a:rPr>
              <a:t>residents </a:t>
            </a:r>
            <a:r>
              <a:rPr lang="en-ZA" sz="1600" dirty="0">
                <a:latin typeface="Arial" panose="020B0604020202020204" pitchFamily="34" charset="0"/>
                <a:cs typeface="Arial" panose="020B0604020202020204" pitchFamily="34" charset="0"/>
              </a:rPr>
              <a:t>who are in Cape Town</a:t>
            </a:r>
            <a:r>
              <a:rPr lang="en-ZA" sz="1600" dirty="0" smtClean="0">
                <a:latin typeface="Arial" panose="020B0604020202020204" pitchFamily="34" charset="0"/>
                <a:cs typeface="Arial" panose="020B0604020202020204" pitchFamily="34" charset="0"/>
              </a:rPr>
              <a:t>;</a:t>
            </a:r>
            <a:endParaRPr lang="en-ZA" sz="1600" dirty="0">
              <a:latin typeface="Arial" panose="020B0604020202020204" pitchFamily="34" charset="0"/>
              <a:cs typeface="Arial" panose="020B0604020202020204" pitchFamily="34" charset="0"/>
            </a:endParaRPr>
          </a:p>
          <a:p>
            <a:pPr marL="742950" lvl="1" indent="-285750" algn="just">
              <a:buFont typeface="Arial" pitchFamily="34" charset="0"/>
              <a:buChar char="•"/>
            </a:pPr>
            <a:r>
              <a:rPr lang="en-ZA" sz="1600" dirty="0">
                <a:latin typeface="Arial" panose="020B0604020202020204" pitchFamily="34" charset="0"/>
                <a:cs typeface="Arial" panose="020B0604020202020204" pitchFamily="34" charset="0"/>
              </a:rPr>
              <a:t>Observe any tariff fixed by the Minister with the concurrence of Minister of Finance and Minister of Transport in respect of any service referred to in paragraph(a), and shall be subject to such direction as the Minister may issue after consultation with the Board</a:t>
            </a:r>
            <a:r>
              <a:rPr lang="en-ZA" sz="1600" dirty="0" smtClean="0">
                <a:latin typeface="Arial" panose="020B0604020202020204" pitchFamily="34" charset="0"/>
                <a:cs typeface="Arial" panose="020B0604020202020204" pitchFamily="34" charset="0"/>
              </a:rPr>
              <a:t>;</a:t>
            </a:r>
            <a:endParaRPr lang="en-ZA" sz="1600" dirty="0">
              <a:latin typeface="Arial" panose="020B0604020202020204" pitchFamily="34" charset="0"/>
              <a:cs typeface="Arial" panose="020B0604020202020204" pitchFamily="34" charset="0"/>
            </a:endParaRPr>
          </a:p>
          <a:p>
            <a:pPr marL="742950" lvl="1" indent="-285750" algn="just">
              <a:buFont typeface="Arial" pitchFamily="34" charset="0"/>
              <a:buChar char="•"/>
            </a:pPr>
            <a:r>
              <a:rPr lang="en-ZA" sz="1600" dirty="0">
                <a:latin typeface="Arial" panose="020B0604020202020204" pitchFamily="34" charset="0"/>
                <a:cs typeface="Arial" panose="020B0604020202020204" pitchFamily="34" charset="0"/>
              </a:rPr>
              <a:t>Perform such duties as the Minister may </a:t>
            </a:r>
            <a:r>
              <a:rPr lang="en-ZA" sz="1600" dirty="0" smtClean="0">
                <a:latin typeface="Arial" panose="020B0604020202020204" pitchFamily="34" charset="0"/>
                <a:cs typeface="Arial" panose="020B0604020202020204" pitchFamily="34" charset="0"/>
              </a:rPr>
              <a:t>determine. </a:t>
            </a:r>
            <a:endParaRPr lang="en-Z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5238191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pPr/>
              <a:t>9</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Rectangle 11"/>
          <p:cNvSpPr/>
          <p:nvPr/>
        </p:nvSpPr>
        <p:spPr>
          <a:xfrm>
            <a:off x="0" y="1564139"/>
            <a:ext cx="9144000" cy="3008374"/>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chemeClr val="accent6">
                    <a:lumMod val="50000"/>
                  </a:schemeClr>
                </a:solidFill>
              </a:rPr>
              <a:t>Section </a:t>
            </a:r>
            <a:r>
              <a:rPr lang="en-US" sz="4000" b="1" dirty="0" smtClean="0">
                <a:solidFill>
                  <a:schemeClr val="accent6">
                    <a:lumMod val="50000"/>
                  </a:schemeClr>
                </a:solidFill>
              </a:rPr>
              <a:t>C</a:t>
            </a:r>
            <a:r>
              <a:rPr lang="en-US" sz="4000" b="1" dirty="0" smtClean="0">
                <a:solidFill>
                  <a:schemeClr val="bg1"/>
                </a:solidFill>
              </a:rPr>
              <a:t> </a:t>
            </a:r>
            <a:endParaRPr lang="en-US" sz="4000" b="1" dirty="0">
              <a:solidFill>
                <a:schemeClr val="bg1"/>
              </a:solidFill>
            </a:endParaRPr>
          </a:p>
          <a:p>
            <a:r>
              <a:rPr lang="en-US" sz="4000" b="1" dirty="0" smtClean="0">
                <a:solidFill>
                  <a:schemeClr val="bg1"/>
                </a:solidFill>
              </a:rPr>
              <a:t>Challenges</a:t>
            </a:r>
            <a:endParaRPr lang="en-US" sz="4000" dirty="0"/>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xmlns="" val="7835278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21655</TotalTime>
  <Words>1082</Words>
  <Application>Microsoft Office PowerPoint</Application>
  <PresentationFormat>On-screen Show (4:3)</PresentationFormat>
  <Paragraphs>187</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Thank You</vt:lpstr>
    </vt:vector>
  </TitlesOfParts>
  <Company>NDPW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Mazibuko</dc:creator>
  <cp:lastModifiedBy>PUMZA</cp:lastModifiedBy>
  <cp:revision>448</cp:revision>
  <cp:lastPrinted>2017-10-23T06:55:03Z</cp:lastPrinted>
  <dcterms:created xsi:type="dcterms:W3CDTF">2015-12-31T08:31:13Z</dcterms:created>
  <dcterms:modified xsi:type="dcterms:W3CDTF">2017-10-26T10:28:58Z</dcterms:modified>
</cp:coreProperties>
</file>