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style5.xml" ContentType="application/vnd.ms-office.chartstyl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charts/colors4.xml" ContentType="application/vnd.ms-office.chartcolor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9.xml" ContentType="application/vnd.openxmlformats-officedocument.presentationml.slide+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84"/>
  </p:notesMasterIdLst>
  <p:handoutMasterIdLst>
    <p:handoutMasterId r:id="rId85"/>
  </p:handoutMasterIdLst>
  <p:sldIdLst>
    <p:sldId id="279" r:id="rId3"/>
    <p:sldId id="259" r:id="rId4"/>
    <p:sldId id="296" r:id="rId5"/>
    <p:sldId id="487" r:id="rId6"/>
    <p:sldId id="488" r:id="rId7"/>
    <p:sldId id="554" r:id="rId8"/>
    <p:sldId id="555" r:id="rId9"/>
    <p:sldId id="406" r:id="rId10"/>
    <p:sldId id="457" r:id="rId11"/>
    <p:sldId id="458" r:id="rId12"/>
    <p:sldId id="507" r:id="rId13"/>
    <p:sldId id="525" r:id="rId14"/>
    <p:sldId id="460" r:id="rId15"/>
    <p:sldId id="526" r:id="rId16"/>
    <p:sldId id="491" r:id="rId17"/>
    <p:sldId id="513" r:id="rId18"/>
    <p:sldId id="527" r:id="rId19"/>
    <p:sldId id="497" r:id="rId20"/>
    <p:sldId id="498" r:id="rId21"/>
    <p:sldId id="528" r:id="rId22"/>
    <p:sldId id="521" r:id="rId23"/>
    <p:sldId id="492" r:id="rId24"/>
    <p:sldId id="529" r:id="rId25"/>
    <p:sldId id="499" r:id="rId26"/>
    <p:sldId id="437" r:id="rId27"/>
    <p:sldId id="438" r:id="rId28"/>
    <p:sldId id="439" r:id="rId29"/>
    <p:sldId id="514" r:id="rId30"/>
    <p:sldId id="508" r:id="rId31"/>
    <p:sldId id="442" r:id="rId32"/>
    <p:sldId id="444" r:id="rId33"/>
    <p:sldId id="515" r:id="rId34"/>
    <p:sldId id="445" r:id="rId35"/>
    <p:sldId id="419" r:id="rId36"/>
    <p:sldId id="421" r:id="rId37"/>
    <p:sldId id="452" r:id="rId38"/>
    <p:sldId id="530" r:id="rId39"/>
    <p:sldId id="422" r:id="rId40"/>
    <p:sldId id="424" r:id="rId41"/>
    <p:sldId id="516" r:id="rId42"/>
    <p:sldId id="425" r:id="rId43"/>
    <p:sldId id="426" r:id="rId44"/>
    <p:sldId id="517" r:id="rId45"/>
    <p:sldId id="427" r:id="rId46"/>
    <p:sldId id="428" r:id="rId47"/>
    <p:sldId id="429" r:id="rId48"/>
    <p:sldId id="430" r:id="rId49"/>
    <p:sldId id="533" r:id="rId50"/>
    <p:sldId id="534" r:id="rId51"/>
    <p:sldId id="431" r:id="rId52"/>
    <p:sldId id="518" r:id="rId53"/>
    <p:sldId id="500" r:id="rId54"/>
    <p:sldId id="519" r:id="rId55"/>
    <p:sldId id="501" r:id="rId56"/>
    <p:sldId id="502" r:id="rId57"/>
    <p:sldId id="503" r:id="rId58"/>
    <p:sldId id="504" r:id="rId59"/>
    <p:sldId id="535" r:id="rId60"/>
    <p:sldId id="536" r:id="rId61"/>
    <p:sldId id="537" r:id="rId62"/>
    <p:sldId id="538" r:id="rId63"/>
    <p:sldId id="539" r:id="rId64"/>
    <p:sldId id="540" r:id="rId65"/>
    <p:sldId id="541" r:id="rId66"/>
    <p:sldId id="542" r:id="rId67"/>
    <p:sldId id="543" r:id="rId68"/>
    <p:sldId id="544" r:id="rId69"/>
    <p:sldId id="545" r:id="rId70"/>
    <p:sldId id="546" r:id="rId71"/>
    <p:sldId id="547" r:id="rId72"/>
    <p:sldId id="548" r:id="rId73"/>
    <p:sldId id="549" r:id="rId74"/>
    <p:sldId id="550" r:id="rId75"/>
    <p:sldId id="481" r:id="rId76"/>
    <p:sldId id="482" r:id="rId77"/>
    <p:sldId id="483" r:id="rId78"/>
    <p:sldId id="484" r:id="rId79"/>
    <p:sldId id="485" r:id="rId80"/>
    <p:sldId id="532" r:id="rId81"/>
    <p:sldId id="436" r:id="rId82"/>
    <p:sldId id="350" r:id="rId8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vanNiekerk" initials="P" lastIdx="33" clrIdx="0">
    <p:extLst>
      <p:ext uri="{19B8F6BF-5375-455C-9EA6-DF929625EA0E}">
        <p15:presenceInfo xmlns:p15="http://schemas.microsoft.com/office/powerpoint/2012/main" xmlns="" userId="PvanNiekerk" providerId="None"/>
      </p:ext>
    </p:extLst>
  </p:cmAuthor>
  <p:cmAuthor id="2" name="TMqikiqwa" initials="T" lastIdx="6" clrIdx="1">
    <p:extLst>
      <p:ext uri="{19B8F6BF-5375-455C-9EA6-DF929625EA0E}">
        <p15:presenceInfo xmlns:p15="http://schemas.microsoft.com/office/powerpoint/2012/main" xmlns="" userId="TMqikiqwa" providerId="None"/>
      </p:ext>
    </p:extLst>
  </p:cmAuthor>
  <p:cmAuthor id="3" name="P van Niekerk" initials="PvN" lastIdx="78" clrIdx="2">
    <p:extLst>
      <p:ext uri="{19B8F6BF-5375-455C-9EA6-DF929625EA0E}">
        <p15:presenceInfo xmlns:p15="http://schemas.microsoft.com/office/powerpoint/2012/main" xmlns="" userId="P van Niekerk" providerId="None"/>
      </p:ext>
    </p:extLst>
  </p:cmAuthor>
  <p:cmAuthor id="4" name="Itumeleng Rabotapi" initials="IR" lastIdx="46" clrIdx="3">
    <p:extLst>
      <p:ext uri="{19B8F6BF-5375-455C-9EA6-DF929625EA0E}">
        <p15:presenceInfo xmlns:p15="http://schemas.microsoft.com/office/powerpoint/2012/main" xmlns="" userId="Itumeleng Rabotapi" providerId="None"/>
      </p:ext>
    </p:extLst>
  </p:cmAuthor>
  <p:cmAuthor id="5" name="Mramphele" initials="M" lastIdx="7" clrIdx="4">
    <p:extLst>
      <p:ext uri="{19B8F6BF-5375-455C-9EA6-DF929625EA0E}">
        <p15:presenceInfo xmlns:p15="http://schemas.microsoft.com/office/powerpoint/2012/main" xmlns="" userId="Mramphe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6500"/>
    <a:srgbClr val="F26522"/>
    <a:srgbClr val="FF4000"/>
    <a:srgbClr val="F1995D"/>
    <a:srgbClr val="8764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90" autoAdjust="0"/>
    <p:restoredTop sz="94660"/>
  </p:normalViewPr>
  <p:slideViewPr>
    <p:cSldViewPr snapToGrid="0">
      <p:cViewPr varScale="1">
        <p:scale>
          <a:sx n="116" d="100"/>
          <a:sy n="116" d="100"/>
        </p:scale>
        <p:origin x="-1560" y="-114"/>
      </p:cViewPr>
      <p:guideLst>
        <p:guide orient="horz" pos="2160"/>
        <p:guide pos="2880"/>
      </p:guideLst>
    </p:cSldViewPr>
  </p:slideViewPr>
  <p:notesTextViewPr>
    <p:cViewPr>
      <p:scale>
        <a:sx n="1" d="1"/>
        <a:sy n="1" d="1"/>
      </p:scale>
      <p:origin x="0" y="0"/>
    </p:cViewPr>
  </p:notesTextViewPr>
  <p:sorterViewPr>
    <p:cViewPr>
      <p:scale>
        <a:sx n="68" d="100"/>
        <a:sy n="68"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notesMaster" Target="notesMasters/notesMaster1.xml"/><Relationship Id="rId89"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tableStyles" Target="tableStyle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Arial Narrow" panose="020B0606020202030204" pitchFamily="34" charset="0"/>
                <a:ea typeface="+mn-ea"/>
                <a:cs typeface="+mn-cs"/>
              </a:defRPr>
            </a:pPr>
            <a:r>
              <a:rPr lang="en-US" b="1" baseline="0">
                <a:solidFill>
                  <a:schemeClr val="tx1"/>
                </a:solidFill>
                <a:latin typeface="Arial Narrow" panose="020B0606020202030204" pitchFamily="34" charset="0"/>
              </a:rPr>
              <a:t>2017/18 Quarter 1 Performance Overview</a:t>
            </a:r>
            <a:endParaRPr lang="en-US" b="1">
              <a:solidFill>
                <a:schemeClr val="tx1"/>
              </a:solidFill>
              <a:latin typeface="Arial Narrow" panose="020B0606020202030204" pitchFamily="34" charset="0"/>
            </a:endParaRPr>
          </a:p>
        </c:rich>
      </c:tx>
      <c:layout>
        <c:manualLayout>
          <c:xMode val="edge"/>
          <c:yMode val="edge"/>
          <c:x val="0.33554555972837141"/>
          <c:y val="1.7671045003683005E-2"/>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3.4021888129066734E-3"/>
          <c:y val="0.18747091989547973"/>
          <c:w val="0.99080270492762812"/>
          <c:h val="0.46401678614456737"/>
        </c:manualLayout>
      </c:layout>
      <c:pie3DChart>
        <c:varyColors val="1"/>
        <c:ser>
          <c:idx val="0"/>
          <c:order val="0"/>
          <c:dPt>
            <c:idx val="0"/>
            <c:spPr>
              <a:solidFill>
                <a:srgbClr val="00B050"/>
              </a:solidFill>
              <a:ln w="25400">
                <a:solidFill>
                  <a:schemeClr val="lt1"/>
                </a:solidFill>
              </a:ln>
              <a:effectLst/>
              <a:sp3d contourW="25400">
                <a:contourClr>
                  <a:schemeClr val="lt1"/>
                </a:contourClr>
              </a:sp3d>
            </c:spPr>
          </c:dPt>
          <c:dPt>
            <c:idx val="1"/>
            <c:spPr>
              <a:solidFill>
                <a:srgbClr val="FFFF00"/>
              </a:solidFill>
              <a:ln w="25400">
                <a:solidFill>
                  <a:schemeClr val="lt1"/>
                </a:solidFill>
              </a:ln>
              <a:effectLst/>
              <a:sp3d contourW="25400">
                <a:contourClr>
                  <a:schemeClr val="lt1"/>
                </a:contourClr>
              </a:sp3d>
            </c:spPr>
          </c:dPt>
          <c:dPt>
            <c:idx val="2"/>
            <c:spPr>
              <a:solidFill>
                <a:srgbClr val="FF0000"/>
              </a:solidFill>
              <a:ln w="25400">
                <a:solidFill>
                  <a:schemeClr val="lt1"/>
                </a:solidFill>
              </a:ln>
              <a:effectLst/>
              <a:sp3d contourW="25400">
                <a:contourClr>
                  <a:schemeClr val="lt1"/>
                </a:contourClr>
              </a:sp3d>
            </c:spPr>
          </c:dPt>
          <c:dPt>
            <c:idx val="3"/>
            <c:spPr>
              <a:solidFill>
                <a:schemeClr val="accent2">
                  <a:lumMod val="50000"/>
                </a:schemeClr>
              </a:solidFill>
              <a:ln w="25400">
                <a:solidFill>
                  <a:schemeClr val="lt1"/>
                </a:solidFill>
              </a:ln>
              <a:effectLst/>
              <a:sp3d contourW="25400">
                <a:contourClr>
                  <a:schemeClr val="lt1"/>
                </a:contourClr>
              </a:sp3d>
            </c:spPr>
          </c:dPt>
          <c:dLbls>
            <c:dLbl>
              <c:idx val="0"/>
              <c:layout>
                <c:manualLayout>
                  <c:x val="-0.18682972527191397"/>
                  <c:y val="-0.22543759475912395"/>
                </c:manualLayout>
              </c:layout>
              <c:showVal val="1"/>
              <c:extLst>
                <c:ext xmlns:c15="http://schemas.microsoft.com/office/drawing/2012/chart" uri="{CE6537A1-D6FC-4f65-9D91-7224C49458BB}">
                  <c15:layout/>
                </c:ext>
              </c:extLst>
            </c:dLbl>
            <c:dLbl>
              <c:idx val="1"/>
              <c:layout>
                <c:manualLayout>
                  <c:x val="9.1899951003123273E-2"/>
                  <c:y val="5.2731185725229029E-2"/>
                </c:manualLayout>
              </c:layout>
              <c:showVal val="1"/>
              <c:extLst>
                <c:ext xmlns:c15="http://schemas.microsoft.com/office/drawing/2012/chart" uri="{CE6537A1-D6FC-4f65-9D91-7224C49458BB}">
                  <c15:layout/>
                </c:ext>
              </c:extLst>
            </c:dLbl>
            <c:dLbl>
              <c:idx val="2"/>
              <c:layout>
                <c:manualLayout>
                  <c:x val="4.2256926334039768E-2"/>
                  <c:y val="2.2149530560867611E-3"/>
                </c:manualLayout>
              </c:layout>
              <c:showVal val="1"/>
              <c:extLst>
                <c:ext xmlns:c15="http://schemas.microsoft.com/office/drawing/2012/chart" uri="{CE6537A1-D6FC-4f65-9D91-7224C49458BB}">
                  <c15:layout/>
                </c:ext>
              </c:extLst>
            </c:dLbl>
            <c:dLbl>
              <c:idx val="3"/>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Narrow" panose="020B0606020202030204" pitchFamily="34" charset="0"/>
                    <a:ea typeface="+mn-ea"/>
                    <a:cs typeface="+mn-cs"/>
                  </a:defRPr>
                </a:pPr>
                <a:endParaRPr lang="en-US"/>
              </a:p>
            </c:txPr>
            <c:showVal val="1"/>
            <c:extLst>
              <c:ext xmlns:c15="http://schemas.microsoft.com/office/drawing/2012/chart" uri="{CE6537A1-D6FC-4f65-9D91-7224C49458BB}"/>
            </c:extLst>
          </c:dLbls>
          <c:cat>
            <c:strRef>
              <c:f>Sheet1!$J$2:$M$2</c:f>
              <c:strCache>
                <c:ptCount val="4"/>
                <c:pt idx="0">
                  <c:v>Achieved</c:v>
                </c:pt>
                <c:pt idx="1">
                  <c:v>Not achieved; however significant work done</c:v>
                </c:pt>
                <c:pt idx="2">
                  <c:v>Not achieved</c:v>
                </c:pt>
                <c:pt idx="3">
                  <c:v>Insufficient information to express opinion</c:v>
                </c:pt>
              </c:strCache>
            </c:strRef>
          </c:cat>
          <c:val>
            <c:numRef>
              <c:f>Sheet1!$J$3:$M$3</c:f>
              <c:numCache>
                <c:formatCode>0.00%</c:formatCode>
                <c:ptCount val="4"/>
                <c:pt idx="0">
                  <c:v>0.81159420289855089</c:v>
                </c:pt>
                <c:pt idx="1">
                  <c:v>0.15942028985507251</c:v>
                </c:pt>
                <c:pt idx="2">
                  <c:v>2.8985507246376812E-2</c:v>
                </c:pt>
                <c:pt idx="3">
                  <c:v>0</c:v>
                </c:pt>
              </c:numCache>
            </c:numRef>
          </c:val>
        </c:ser>
        <c:dLbls/>
      </c:pie3DChart>
      <c:spPr>
        <a:noFill/>
        <a:ln>
          <a:noFill/>
        </a:ln>
        <a:effectLst/>
      </c:spPr>
    </c:plotArea>
    <c:legend>
      <c:legendPos val="b"/>
      <c:layout>
        <c:manualLayout>
          <c:xMode val="edge"/>
          <c:yMode val="edge"/>
          <c:x val="0.65925699410992711"/>
          <c:y val="0.78304520958781054"/>
          <c:w val="0.32013525173920165"/>
          <c:h val="0.18917700582539027"/>
        </c:manualLayout>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zero"/>
  </c:chart>
  <c:spPr>
    <a:noFill/>
    <a:ln>
      <a:noFill/>
    </a:ln>
    <a:effectLst/>
  </c:spPr>
  <c:txPr>
    <a:bodyPr/>
    <a:lstStyle/>
    <a:p>
      <a:pPr>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4.7600108736145785E-2"/>
          <c:y val="0.12118654826766898"/>
          <c:w val="0.95080499448438538"/>
          <c:h val="0.71045388797652587"/>
        </c:manualLayout>
      </c:layout>
      <c:bar3DChart>
        <c:barDir val="col"/>
        <c:grouping val="stacked"/>
        <c:ser>
          <c:idx val="0"/>
          <c:order val="0"/>
          <c:tx>
            <c:strRef>
              <c:f>Sheet1!$B$1</c:f>
              <c:strCache>
                <c:ptCount val="1"/>
                <c:pt idx="0">
                  <c:v>Column2</c:v>
                </c:pt>
              </c:strCache>
            </c:strRef>
          </c:tx>
          <c:spPr>
            <a:solidFill>
              <a:schemeClr val="accent1"/>
            </a:solidFill>
            <a:ln>
              <a:noFill/>
            </a:ln>
            <a:effectLst/>
            <a:sp3d/>
          </c:spPr>
          <c:cat>
            <c:strRef>
              <c:f>Sheet1!$A$2:$A$5</c:f>
              <c:strCache>
                <c:ptCount val="2"/>
                <c:pt idx="0">
                  <c:v>11 Domestic</c:v>
                </c:pt>
                <c:pt idx="1">
                  <c:v>1 International</c:v>
                </c:pt>
              </c:strCache>
            </c:strRef>
          </c:cat>
          <c:val>
            <c:numRef>
              <c:f>Sheet1!$B$2:$B$5</c:f>
              <c:numCache>
                <c:formatCode>General</c:formatCode>
                <c:ptCount val="4"/>
                <c:pt idx="0">
                  <c:v>11</c:v>
                </c:pt>
              </c:numCache>
            </c:numRef>
          </c:val>
          <c:extLst xmlns:c16r2="http://schemas.microsoft.com/office/drawing/2015/06/chart">
            <c:ext xmlns:c16="http://schemas.microsoft.com/office/drawing/2014/chart" uri="{C3380CC4-5D6E-409C-BE32-E72D297353CC}">
              <c16:uniqueId val="{00000000-18FD-497A-8034-465674D8C073}"/>
            </c:ext>
          </c:extLst>
        </c:ser>
        <c:ser>
          <c:idx val="1"/>
          <c:order val="1"/>
          <c:tx>
            <c:strRef>
              <c:f>Sheet1!$C$1</c:f>
              <c:strCache>
                <c:ptCount val="1"/>
                <c:pt idx="0">
                  <c:v>Column3</c:v>
                </c:pt>
              </c:strCache>
            </c:strRef>
          </c:tx>
          <c:spPr>
            <a:solidFill>
              <a:schemeClr val="accent2"/>
            </a:solidFill>
            <a:ln>
              <a:noFill/>
            </a:ln>
            <a:effectLst/>
            <a:sp3d/>
          </c:spPr>
          <c:cat>
            <c:strRef>
              <c:f>Sheet1!$A$2:$A$5</c:f>
              <c:strCache>
                <c:ptCount val="2"/>
                <c:pt idx="0">
                  <c:v>11 Domestic</c:v>
                </c:pt>
                <c:pt idx="1">
                  <c:v>1 International</c:v>
                </c:pt>
              </c:strCache>
            </c:strRef>
          </c:cat>
          <c:val>
            <c:numRef>
              <c:f>Sheet1!$C$2:$C$5</c:f>
              <c:numCache>
                <c:formatCode>General</c:formatCode>
                <c:ptCount val="4"/>
                <c:pt idx="1">
                  <c:v>1</c:v>
                </c:pt>
              </c:numCache>
            </c:numRef>
          </c:val>
          <c:extLst xmlns:c16r2="http://schemas.microsoft.com/office/drawing/2015/06/chart">
            <c:ext xmlns:c16="http://schemas.microsoft.com/office/drawing/2014/chart" uri="{C3380CC4-5D6E-409C-BE32-E72D297353CC}">
              <c16:uniqueId val="{00000001-18FD-497A-8034-465674D8C073}"/>
            </c:ext>
          </c:extLst>
        </c:ser>
        <c:ser>
          <c:idx val="2"/>
          <c:order val="2"/>
          <c:tx>
            <c:strRef>
              <c:f>Sheet1!$D$1</c:f>
              <c:strCache>
                <c:ptCount val="1"/>
                <c:pt idx="0">
                  <c:v>Column1</c:v>
                </c:pt>
              </c:strCache>
            </c:strRef>
          </c:tx>
          <c:spPr>
            <a:solidFill>
              <a:schemeClr val="accent3"/>
            </a:solidFill>
            <a:ln>
              <a:noFill/>
            </a:ln>
            <a:effectLst/>
            <a:sp3d/>
          </c:spPr>
          <c:cat>
            <c:strRef>
              <c:f>Sheet1!$A$2:$A$5</c:f>
              <c:strCache>
                <c:ptCount val="2"/>
                <c:pt idx="0">
                  <c:v>11 Domestic</c:v>
                </c:pt>
                <c:pt idx="1">
                  <c:v>1 International</c:v>
                </c:pt>
              </c:strCache>
            </c:strRef>
          </c:cat>
          <c:val>
            <c:numRef>
              <c:f>Sheet1!$D$2:$D$5</c:f>
              <c:numCache>
                <c:formatCode>General</c:formatCode>
                <c:ptCount val="4"/>
              </c:numCache>
            </c:numRef>
          </c:val>
          <c:extLst xmlns:c16r2="http://schemas.microsoft.com/office/drawing/2015/06/chart">
            <c:ext xmlns:c16="http://schemas.microsoft.com/office/drawing/2014/chart" uri="{C3380CC4-5D6E-409C-BE32-E72D297353CC}">
              <c16:uniqueId val="{00000002-18FD-497A-8034-465674D8C073}"/>
            </c:ext>
          </c:extLst>
        </c:ser>
        <c:dLbls/>
        <c:shape val="box"/>
        <c:axId val="151356544"/>
        <c:axId val="151619072"/>
        <c:axId val="0"/>
      </c:bar3DChart>
      <c:catAx>
        <c:axId val="151356544"/>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1619072"/>
        <c:crosses val="autoZero"/>
        <c:auto val="1"/>
        <c:lblAlgn val="ctr"/>
        <c:lblOffset val="100"/>
      </c:catAx>
      <c:valAx>
        <c:axId val="15161907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1356544"/>
        <c:crossesAt val="1"/>
        <c:crossBetween val="between"/>
      </c:valAx>
      <c:spPr>
        <a:noFill/>
        <a:ln>
          <a:solidFill>
            <a:schemeClr val="tx1"/>
          </a:solidFill>
        </a:ln>
        <a:effectLst/>
      </c:spPr>
    </c:plotArea>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3.8977360534458036E-2"/>
          <c:y val="6.9411859810020612E-2"/>
          <c:w val="0.9429077474812585"/>
          <c:h val="0.79685991217916674"/>
        </c:manualLayout>
      </c:layout>
      <c:bar3DChart>
        <c:barDir val="col"/>
        <c:grouping val="stacked"/>
        <c:ser>
          <c:idx val="0"/>
          <c:order val="0"/>
          <c:tx>
            <c:strRef>
              <c:f>Sheet1!$B$1</c:f>
              <c:strCache>
                <c:ptCount val="1"/>
                <c:pt idx="0">
                  <c:v>Series 1</c:v>
                </c:pt>
              </c:strCache>
            </c:strRef>
          </c:tx>
          <c:spPr>
            <a:solidFill>
              <a:schemeClr val="accent1"/>
            </a:solidFill>
            <a:ln>
              <a:noFill/>
            </a:ln>
            <a:effectLst/>
            <a:sp3d/>
          </c:spPr>
          <c:dPt>
            <c:idx val="2"/>
            <c:spPr>
              <a:solidFill>
                <a:schemeClr val="accent4">
                  <a:lumMod val="40000"/>
                  <a:lumOff val="60000"/>
                </a:schemeClr>
              </a:solidFill>
              <a:ln>
                <a:noFill/>
              </a:ln>
              <a:effectLst/>
              <a:sp3d/>
            </c:spPr>
            <c:extLst xmlns:c16r2="http://schemas.microsoft.com/office/drawing/2015/06/chart">
              <c:ext xmlns:c16="http://schemas.microsoft.com/office/drawing/2014/chart" uri="{C3380CC4-5D6E-409C-BE32-E72D297353CC}">
                <c16:uniqueId val="{00000001-6ABD-4B3F-9817-0736E9827003}"/>
              </c:ext>
            </c:extLst>
          </c:dPt>
          <c:cat>
            <c:strRef>
              <c:f>Sheet1!$A$2:$A$6</c:f>
              <c:strCache>
                <c:ptCount val="4"/>
                <c:pt idx="0">
                  <c:v>0 Resolved</c:v>
                </c:pt>
                <c:pt idx="1">
                  <c:v>1 Referred</c:v>
                </c:pt>
                <c:pt idx="2">
                  <c:v>11 In progress</c:v>
                </c:pt>
                <c:pt idx="3">
                  <c:v>0 Closed due to no response from complainant</c:v>
                </c:pt>
              </c:strCache>
            </c:strRef>
          </c:cat>
          <c:val>
            <c:numRef>
              <c:f>Sheet1!$B$2:$B$6</c:f>
              <c:numCache>
                <c:formatCode>General</c:formatCode>
                <c:ptCount val="5"/>
                <c:pt idx="0">
                  <c:v>0</c:v>
                </c:pt>
                <c:pt idx="2">
                  <c:v>11</c:v>
                </c:pt>
              </c:numCache>
            </c:numRef>
          </c:val>
          <c:extLst xmlns:c16r2="http://schemas.microsoft.com/office/drawing/2015/06/chart">
            <c:ext xmlns:c16="http://schemas.microsoft.com/office/drawing/2014/chart" uri="{C3380CC4-5D6E-409C-BE32-E72D297353CC}">
              <c16:uniqueId val="{00000002-6ABD-4B3F-9817-0736E9827003}"/>
            </c:ext>
          </c:extLst>
        </c:ser>
        <c:ser>
          <c:idx val="1"/>
          <c:order val="1"/>
          <c:tx>
            <c:strRef>
              <c:f>Sheet1!$C$1</c:f>
              <c:strCache>
                <c:ptCount val="1"/>
                <c:pt idx="0">
                  <c:v>Series 2</c:v>
                </c:pt>
              </c:strCache>
            </c:strRef>
          </c:tx>
          <c:spPr>
            <a:solidFill>
              <a:schemeClr val="accent2"/>
            </a:solidFill>
            <a:ln>
              <a:noFill/>
            </a:ln>
            <a:effectLst/>
            <a:sp3d/>
          </c:spPr>
          <c:cat>
            <c:strRef>
              <c:f>Sheet1!$A$2:$A$6</c:f>
              <c:strCache>
                <c:ptCount val="4"/>
                <c:pt idx="0">
                  <c:v>0 Resolved</c:v>
                </c:pt>
                <c:pt idx="1">
                  <c:v>1 Referred</c:v>
                </c:pt>
                <c:pt idx="2">
                  <c:v>11 In progress</c:v>
                </c:pt>
                <c:pt idx="3">
                  <c:v>0 Closed due to no response from complainant</c:v>
                </c:pt>
              </c:strCache>
            </c:strRef>
          </c:cat>
          <c:val>
            <c:numRef>
              <c:f>Sheet1!$C$2:$C$6</c:f>
              <c:numCache>
                <c:formatCode>General</c:formatCode>
                <c:ptCount val="5"/>
                <c:pt idx="1">
                  <c:v>1</c:v>
                </c:pt>
              </c:numCache>
            </c:numRef>
          </c:val>
          <c:extLst xmlns:c16r2="http://schemas.microsoft.com/office/drawing/2015/06/chart">
            <c:ext xmlns:c16="http://schemas.microsoft.com/office/drawing/2014/chart" uri="{C3380CC4-5D6E-409C-BE32-E72D297353CC}">
              <c16:uniqueId val="{00000003-6ABD-4B3F-9817-0736E9827003}"/>
            </c:ext>
          </c:extLst>
        </c:ser>
        <c:ser>
          <c:idx val="2"/>
          <c:order val="2"/>
          <c:tx>
            <c:strRef>
              <c:f>Sheet1!$D$1</c:f>
              <c:strCache>
                <c:ptCount val="1"/>
                <c:pt idx="0">
                  <c:v>Series 3</c:v>
                </c:pt>
              </c:strCache>
            </c:strRef>
          </c:tx>
          <c:spPr>
            <a:solidFill>
              <a:schemeClr val="accent3"/>
            </a:solidFill>
            <a:ln>
              <a:noFill/>
            </a:ln>
            <a:effectLst/>
            <a:sp3d/>
          </c:spPr>
          <c:cat>
            <c:strRef>
              <c:f>Sheet1!$A$2:$A$6</c:f>
              <c:strCache>
                <c:ptCount val="4"/>
                <c:pt idx="0">
                  <c:v>0 Resolved</c:v>
                </c:pt>
                <c:pt idx="1">
                  <c:v>1 Referred</c:v>
                </c:pt>
                <c:pt idx="2">
                  <c:v>11 In progress</c:v>
                </c:pt>
                <c:pt idx="3">
                  <c:v>0 Closed due to no response from complainant</c:v>
                </c:pt>
              </c:strCache>
            </c:strRef>
          </c:cat>
          <c:val>
            <c:numRef>
              <c:f>Sheet1!$D$2:$D$6</c:f>
              <c:numCache>
                <c:formatCode>General</c:formatCode>
                <c:ptCount val="5"/>
                <c:pt idx="3">
                  <c:v>0</c:v>
                </c:pt>
              </c:numCache>
            </c:numRef>
          </c:val>
          <c:extLst xmlns:c16r2="http://schemas.microsoft.com/office/drawing/2015/06/chart">
            <c:ext xmlns:c16="http://schemas.microsoft.com/office/drawing/2014/chart" uri="{C3380CC4-5D6E-409C-BE32-E72D297353CC}">
              <c16:uniqueId val="{00000004-6ABD-4B3F-9817-0736E9827003}"/>
            </c:ext>
          </c:extLst>
        </c:ser>
        <c:dLbls/>
        <c:shape val="box"/>
        <c:axId val="151739008"/>
        <c:axId val="151748992"/>
        <c:axId val="0"/>
      </c:bar3DChart>
      <c:catAx>
        <c:axId val="15173900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1748992"/>
        <c:crosses val="autoZero"/>
        <c:auto val="1"/>
        <c:lblAlgn val="ctr"/>
        <c:lblOffset val="100"/>
      </c:catAx>
      <c:valAx>
        <c:axId val="15174899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1739008"/>
        <c:crosses val="autoZero"/>
        <c:crossBetween val="between"/>
      </c:valAx>
      <c:spPr>
        <a:noFill/>
        <a:ln>
          <a:noFill/>
        </a:ln>
        <a:effectLst/>
      </c:spPr>
    </c:plotArea>
    <c:plotVisOnly val="1"/>
    <c:dispBlanksAs val="gap"/>
  </c:chart>
  <c:spPr>
    <a:noFill/>
    <a:ln>
      <a:solidFill>
        <a:schemeClr val="tx1"/>
      </a:solid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3.3518677013199445E-2"/>
          <c:y val="3.299536832119225E-2"/>
          <c:w val="0.94715765148921605"/>
          <c:h val="0.88030141533477768"/>
        </c:manualLayout>
      </c:layout>
      <c:bar3DChart>
        <c:barDir val="col"/>
        <c:grouping val="stacked"/>
        <c:ser>
          <c:idx val="0"/>
          <c:order val="0"/>
          <c:tx>
            <c:strRef>
              <c:f>Sheet1!$B$1</c:f>
              <c:strCache>
                <c:ptCount val="1"/>
                <c:pt idx="0">
                  <c:v>Series 1</c:v>
                </c:pt>
              </c:strCache>
            </c:strRef>
          </c:tx>
          <c:spPr>
            <a:solidFill>
              <a:schemeClr val="accent1"/>
            </a:solidFill>
            <a:ln>
              <a:noFill/>
            </a:ln>
            <a:effectLst/>
            <a:sp3d/>
          </c:spPr>
          <c:cat>
            <c:strRef>
              <c:f>Sheet1!$A$2:$A$15</c:f>
              <c:strCache>
                <c:ptCount val="8"/>
                <c:pt idx="0">
                  <c:v> 10 Refund</c:v>
                </c:pt>
                <c:pt idx="3">
                  <c:v>1 Theft</c:v>
                </c:pt>
                <c:pt idx="7">
                  <c:v>1 Racial Discrimination</c:v>
                </c:pt>
              </c:strCache>
            </c:strRef>
          </c:cat>
          <c:val>
            <c:numRef>
              <c:f>Sheet1!$B$2:$B$15</c:f>
              <c:numCache>
                <c:formatCode>General</c:formatCode>
                <c:ptCount val="14"/>
                <c:pt idx="0">
                  <c:v>10</c:v>
                </c:pt>
              </c:numCache>
            </c:numRef>
          </c:val>
          <c:extLst xmlns:c16r2="http://schemas.microsoft.com/office/drawing/2015/06/chart">
            <c:ext xmlns:c16="http://schemas.microsoft.com/office/drawing/2014/chart" uri="{C3380CC4-5D6E-409C-BE32-E72D297353CC}">
              <c16:uniqueId val="{00000000-7D85-46D5-B565-AEF9D9CE04C7}"/>
            </c:ext>
          </c:extLst>
        </c:ser>
        <c:ser>
          <c:idx val="1"/>
          <c:order val="1"/>
          <c:tx>
            <c:strRef>
              <c:f>Sheet1!$C$1</c:f>
              <c:strCache>
                <c:ptCount val="1"/>
                <c:pt idx="0">
                  <c:v>Series 2</c:v>
                </c:pt>
              </c:strCache>
            </c:strRef>
          </c:tx>
          <c:spPr>
            <a:solidFill>
              <a:schemeClr val="accent2"/>
            </a:solidFill>
            <a:ln>
              <a:noFill/>
            </a:ln>
            <a:effectLst/>
            <a:sp3d/>
          </c:spPr>
          <c:cat>
            <c:strRef>
              <c:f>Sheet1!$A$2:$A$15</c:f>
              <c:strCache>
                <c:ptCount val="8"/>
                <c:pt idx="0">
                  <c:v> 10 Refund</c:v>
                </c:pt>
                <c:pt idx="3">
                  <c:v>1 Theft</c:v>
                </c:pt>
                <c:pt idx="7">
                  <c:v>1 Racial Discrimination</c:v>
                </c:pt>
              </c:strCache>
            </c:strRef>
          </c:cat>
          <c:val>
            <c:numRef>
              <c:f>Sheet1!$C$2:$C$15</c:f>
              <c:numCache>
                <c:formatCode>General</c:formatCode>
                <c:ptCount val="14"/>
                <c:pt idx="3">
                  <c:v>1</c:v>
                </c:pt>
              </c:numCache>
            </c:numRef>
          </c:val>
          <c:extLst xmlns:c16r2="http://schemas.microsoft.com/office/drawing/2015/06/chart">
            <c:ext xmlns:c16="http://schemas.microsoft.com/office/drawing/2014/chart" uri="{C3380CC4-5D6E-409C-BE32-E72D297353CC}">
              <c16:uniqueId val="{00000001-7D85-46D5-B565-AEF9D9CE04C7}"/>
            </c:ext>
          </c:extLst>
        </c:ser>
        <c:ser>
          <c:idx val="2"/>
          <c:order val="2"/>
          <c:tx>
            <c:strRef>
              <c:f>Sheet1!$D$1</c:f>
              <c:strCache>
                <c:ptCount val="1"/>
                <c:pt idx="0">
                  <c:v>Series 3</c:v>
                </c:pt>
              </c:strCache>
            </c:strRef>
          </c:tx>
          <c:spPr>
            <a:solidFill>
              <a:schemeClr val="accent3"/>
            </a:solidFill>
            <a:ln>
              <a:noFill/>
            </a:ln>
            <a:effectLst/>
            <a:sp3d/>
          </c:spPr>
          <c:cat>
            <c:strRef>
              <c:f>Sheet1!$A$2:$A$15</c:f>
              <c:strCache>
                <c:ptCount val="8"/>
                <c:pt idx="0">
                  <c:v> 10 Refund</c:v>
                </c:pt>
                <c:pt idx="3">
                  <c:v>1 Theft</c:v>
                </c:pt>
                <c:pt idx="7">
                  <c:v>1 Racial Discrimination</c:v>
                </c:pt>
              </c:strCache>
            </c:strRef>
          </c:cat>
          <c:val>
            <c:numRef>
              <c:f>Sheet1!$D$2:$D$15</c:f>
              <c:numCache>
                <c:formatCode>General</c:formatCode>
                <c:ptCount val="14"/>
                <c:pt idx="7">
                  <c:v>1</c:v>
                </c:pt>
              </c:numCache>
            </c:numRef>
          </c:val>
          <c:extLst xmlns:c16r2="http://schemas.microsoft.com/office/drawing/2015/06/chart">
            <c:ext xmlns:c16="http://schemas.microsoft.com/office/drawing/2014/chart" uri="{C3380CC4-5D6E-409C-BE32-E72D297353CC}">
              <c16:uniqueId val="{00000002-7D85-46D5-B565-AEF9D9CE04C7}"/>
            </c:ext>
          </c:extLst>
        </c:ser>
        <c:ser>
          <c:idx val="3"/>
          <c:order val="3"/>
          <c:tx>
            <c:strRef>
              <c:f>Sheet1!$E$1</c:f>
              <c:strCache>
                <c:ptCount val="1"/>
                <c:pt idx="0">
                  <c:v>Series 4</c:v>
                </c:pt>
              </c:strCache>
            </c:strRef>
          </c:tx>
          <c:spPr>
            <a:solidFill>
              <a:schemeClr val="accent4"/>
            </a:solidFill>
            <a:ln>
              <a:noFill/>
            </a:ln>
            <a:effectLst/>
            <a:sp3d/>
          </c:spPr>
          <c:cat>
            <c:strRef>
              <c:f>Sheet1!$A$2:$A$15</c:f>
              <c:strCache>
                <c:ptCount val="8"/>
                <c:pt idx="0">
                  <c:v> 10 Refund</c:v>
                </c:pt>
                <c:pt idx="3">
                  <c:v>1 Theft</c:v>
                </c:pt>
                <c:pt idx="7">
                  <c:v>1 Racial Discrimination</c:v>
                </c:pt>
              </c:strCache>
            </c:strRef>
          </c:cat>
          <c:val>
            <c:numRef>
              <c:f>Sheet1!$E$2:$E$15</c:f>
              <c:numCache>
                <c:formatCode>General</c:formatCode>
                <c:ptCount val="14"/>
              </c:numCache>
            </c:numRef>
          </c:val>
          <c:extLst xmlns:c16r2="http://schemas.microsoft.com/office/drawing/2015/06/chart">
            <c:ext xmlns:c16="http://schemas.microsoft.com/office/drawing/2014/chart" uri="{C3380CC4-5D6E-409C-BE32-E72D297353CC}">
              <c16:uniqueId val="{00000003-7D85-46D5-B565-AEF9D9CE04C7}"/>
            </c:ext>
          </c:extLst>
        </c:ser>
        <c:dLbls/>
        <c:shape val="box"/>
        <c:axId val="143219328"/>
        <c:axId val="143233408"/>
        <c:axId val="0"/>
      </c:bar3DChart>
      <c:catAx>
        <c:axId val="143219328"/>
        <c:scaling>
          <c:orientation val="minMax"/>
        </c:scaling>
        <c:axPos val="b"/>
        <c:numFmt formatCode="General" sourceLinked="1"/>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3233408"/>
        <c:crosses val="autoZero"/>
        <c:auto val="1"/>
        <c:lblAlgn val="ctr"/>
        <c:lblOffset val="100"/>
      </c:catAx>
      <c:valAx>
        <c:axId val="14323340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219328"/>
        <c:crosses val="autoZero"/>
        <c:crossBetween val="between"/>
      </c:valAx>
      <c:spPr>
        <a:noFill/>
        <a:ln>
          <a:noFill/>
        </a:ln>
        <a:effectLst/>
      </c:spPr>
    </c:plotArea>
    <c:plotVisOnly val="1"/>
    <c:dispBlanksAs val="gap"/>
  </c:chart>
  <c:spPr>
    <a:noFill/>
    <a:ln>
      <a:solidFill>
        <a:schemeClr val="tx1"/>
      </a:solid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stacked"/>
        <c:ser>
          <c:idx val="0"/>
          <c:order val="0"/>
          <c:tx>
            <c:strRef>
              <c:f>Sheet1!$B$1</c:f>
              <c:strCache>
                <c:ptCount val="1"/>
                <c:pt idx="0">
                  <c:v>Series 1</c:v>
                </c:pt>
              </c:strCache>
            </c:strRef>
          </c:tx>
          <c:spPr>
            <a:solidFill>
              <a:schemeClr val="accent1"/>
            </a:solidFill>
            <a:ln>
              <a:noFill/>
            </a:ln>
            <a:effectLst/>
            <a:sp3d/>
          </c:spPr>
          <c:cat>
            <c:strRef>
              <c:f>Sheet1!$A$2:$A$10</c:f>
              <c:strCache>
                <c:ptCount val="9"/>
                <c:pt idx="0">
                  <c:v>1 NW</c:v>
                </c:pt>
                <c:pt idx="1">
                  <c:v>2 LMP</c:v>
                </c:pt>
                <c:pt idx="2">
                  <c:v>0 FS</c:v>
                </c:pt>
                <c:pt idx="3">
                  <c:v>0 NC</c:v>
                </c:pt>
                <c:pt idx="4">
                  <c:v>2 GP</c:v>
                </c:pt>
                <c:pt idx="5">
                  <c:v>1 WC</c:v>
                </c:pt>
                <c:pt idx="6">
                  <c:v>1 MP</c:v>
                </c:pt>
                <c:pt idx="7">
                  <c:v>4 KZN</c:v>
                </c:pt>
                <c:pt idx="8">
                  <c:v>1 EC</c:v>
                </c:pt>
              </c:strCache>
            </c:strRef>
          </c:cat>
          <c:val>
            <c:numRef>
              <c:f>Sheet1!$B$2:$B$10</c:f>
              <c:numCache>
                <c:formatCode>General</c:formatCode>
                <c:ptCount val="9"/>
                <c:pt idx="0">
                  <c:v>1</c:v>
                </c:pt>
              </c:numCache>
            </c:numRef>
          </c:val>
          <c:extLst xmlns:c16r2="http://schemas.microsoft.com/office/drawing/2015/06/chart">
            <c:ext xmlns:c16="http://schemas.microsoft.com/office/drawing/2014/chart" uri="{C3380CC4-5D6E-409C-BE32-E72D297353CC}">
              <c16:uniqueId val="{00000000-54F5-4A9B-9925-1860CDC83C7C}"/>
            </c:ext>
          </c:extLst>
        </c:ser>
        <c:ser>
          <c:idx val="1"/>
          <c:order val="1"/>
          <c:tx>
            <c:strRef>
              <c:f>Sheet1!$C$1</c:f>
              <c:strCache>
                <c:ptCount val="1"/>
                <c:pt idx="0">
                  <c:v>Series 2</c:v>
                </c:pt>
              </c:strCache>
            </c:strRef>
          </c:tx>
          <c:spPr>
            <a:solidFill>
              <a:schemeClr val="accent2"/>
            </a:solidFill>
            <a:ln>
              <a:noFill/>
            </a:ln>
            <a:effectLst/>
            <a:sp3d/>
          </c:spPr>
          <c:cat>
            <c:strRef>
              <c:f>Sheet1!$A$2:$A$10</c:f>
              <c:strCache>
                <c:ptCount val="9"/>
                <c:pt idx="0">
                  <c:v>1 NW</c:v>
                </c:pt>
                <c:pt idx="1">
                  <c:v>2 LMP</c:v>
                </c:pt>
                <c:pt idx="2">
                  <c:v>0 FS</c:v>
                </c:pt>
                <c:pt idx="3">
                  <c:v>0 NC</c:v>
                </c:pt>
                <c:pt idx="4">
                  <c:v>2 GP</c:v>
                </c:pt>
                <c:pt idx="5">
                  <c:v>1 WC</c:v>
                </c:pt>
                <c:pt idx="6">
                  <c:v>1 MP</c:v>
                </c:pt>
                <c:pt idx="7">
                  <c:v>4 KZN</c:v>
                </c:pt>
                <c:pt idx="8">
                  <c:v>1 EC</c:v>
                </c:pt>
              </c:strCache>
            </c:strRef>
          </c:cat>
          <c:val>
            <c:numRef>
              <c:f>Sheet1!$C$2:$C$10</c:f>
              <c:numCache>
                <c:formatCode>General</c:formatCode>
                <c:ptCount val="9"/>
                <c:pt idx="1">
                  <c:v>2</c:v>
                </c:pt>
              </c:numCache>
            </c:numRef>
          </c:val>
          <c:extLst xmlns:c16r2="http://schemas.microsoft.com/office/drawing/2015/06/chart">
            <c:ext xmlns:c16="http://schemas.microsoft.com/office/drawing/2014/chart" uri="{C3380CC4-5D6E-409C-BE32-E72D297353CC}">
              <c16:uniqueId val="{00000001-54F5-4A9B-9925-1860CDC83C7C}"/>
            </c:ext>
          </c:extLst>
        </c:ser>
        <c:ser>
          <c:idx val="2"/>
          <c:order val="2"/>
          <c:tx>
            <c:strRef>
              <c:f>Sheet1!$D$1</c:f>
              <c:strCache>
                <c:ptCount val="1"/>
                <c:pt idx="0">
                  <c:v>Series 3</c:v>
                </c:pt>
              </c:strCache>
            </c:strRef>
          </c:tx>
          <c:spPr>
            <a:solidFill>
              <a:schemeClr val="accent3"/>
            </a:solidFill>
            <a:ln>
              <a:noFill/>
            </a:ln>
            <a:effectLst/>
            <a:sp3d/>
          </c:spPr>
          <c:cat>
            <c:strRef>
              <c:f>Sheet1!$A$2:$A$10</c:f>
              <c:strCache>
                <c:ptCount val="9"/>
                <c:pt idx="0">
                  <c:v>1 NW</c:v>
                </c:pt>
                <c:pt idx="1">
                  <c:v>2 LMP</c:v>
                </c:pt>
                <c:pt idx="2">
                  <c:v>0 FS</c:v>
                </c:pt>
                <c:pt idx="3">
                  <c:v>0 NC</c:v>
                </c:pt>
                <c:pt idx="4">
                  <c:v>2 GP</c:v>
                </c:pt>
                <c:pt idx="5">
                  <c:v>1 WC</c:v>
                </c:pt>
                <c:pt idx="6">
                  <c:v>1 MP</c:v>
                </c:pt>
                <c:pt idx="7">
                  <c:v>4 KZN</c:v>
                </c:pt>
                <c:pt idx="8">
                  <c:v>1 EC</c:v>
                </c:pt>
              </c:strCache>
            </c:strRef>
          </c:cat>
          <c:val>
            <c:numRef>
              <c:f>Sheet1!$D$2:$D$10</c:f>
              <c:numCache>
                <c:formatCode>General</c:formatCode>
                <c:ptCount val="9"/>
                <c:pt idx="2">
                  <c:v>0</c:v>
                </c:pt>
              </c:numCache>
            </c:numRef>
          </c:val>
          <c:extLst xmlns:c16r2="http://schemas.microsoft.com/office/drawing/2015/06/chart">
            <c:ext xmlns:c16="http://schemas.microsoft.com/office/drawing/2014/chart" uri="{C3380CC4-5D6E-409C-BE32-E72D297353CC}">
              <c16:uniqueId val="{00000002-54F5-4A9B-9925-1860CDC83C7C}"/>
            </c:ext>
          </c:extLst>
        </c:ser>
        <c:ser>
          <c:idx val="3"/>
          <c:order val="3"/>
          <c:tx>
            <c:strRef>
              <c:f>Sheet1!$E$1</c:f>
              <c:strCache>
                <c:ptCount val="1"/>
                <c:pt idx="0">
                  <c:v>Series 4</c:v>
                </c:pt>
              </c:strCache>
            </c:strRef>
          </c:tx>
          <c:spPr>
            <a:solidFill>
              <a:schemeClr val="accent4"/>
            </a:solidFill>
            <a:ln>
              <a:noFill/>
            </a:ln>
            <a:effectLst/>
            <a:sp3d/>
          </c:spPr>
          <c:cat>
            <c:strRef>
              <c:f>Sheet1!$A$2:$A$10</c:f>
              <c:strCache>
                <c:ptCount val="9"/>
                <c:pt idx="0">
                  <c:v>1 NW</c:v>
                </c:pt>
                <c:pt idx="1">
                  <c:v>2 LMP</c:v>
                </c:pt>
                <c:pt idx="2">
                  <c:v>0 FS</c:v>
                </c:pt>
                <c:pt idx="3">
                  <c:v>0 NC</c:v>
                </c:pt>
                <c:pt idx="4">
                  <c:v>2 GP</c:v>
                </c:pt>
                <c:pt idx="5">
                  <c:v>1 WC</c:v>
                </c:pt>
                <c:pt idx="6">
                  <c:v>1 MP</c:v>
                </c:pt>
                <c:pt idx="7">
                  <c:v>4 KZN</c:v>
                </c:pt>
                <c:pt idx="8">
                  <c:v>1 EC</c:v>
                </c:pt>
              </c:strCache>
            </c:strRef>
          </c:cat>
          <c:val>
            <c:numRef>
              <c:f>Sheet1!$E$2:$E$10</c:f>
              <c:numCache>
                <c:formatCode>General</c:formatCode>
                <c:ptCount val="9"/>
                <c:pt idx="3">
                  <c:v>0</c:v>
                </c:pt>
              </c:numCache>
            </c:numRef>
          </c:val>
          <c:extLst xmlns:c16r2="http://schemas.microsoft.com/office/drawing/2015/06/chart">
            <c:ext xmlns:c16="http://schemas.microsoft.com/office/drawing/2014/chart" uri="{C3380CC4-5D6E-409C-BE32-E72D297353CC}">
              <c16:uniqueId val="{00000003-54F5-4A9B-9925-1860CDC83C7C}"/>
            </c:ext>
          </c:extLst>
        </c:ser>
        <c:ser>
          <c:idx val="4"/>
          <c:order val="4"/>
          <c:tx>
            <c:strRef>
              <c:f>Sheet1!$F$1</c:f>
              <c:strCache>
                <c:ptCount val="1"/>
                <c:pt idx="0">
                  <c:v>Series 5</c:v>
                </c:pt>
              </c:strCache>
            </c:strRef>
          </c:tx>
          <c:spPr>
            <a:solidFill>
              <a:schemeClr val="accent5"/>
            </a:solidFill>
            <a:ln>
              <a:noFill/>
            </a:ln>
            <a:effectLst/>
            <a:sp3d/>
          </c:spPr>
          <c:cat>
            <c:strRef>
              <c:f>Sheet1!$A$2:$A$10</c:f>
              <c:strCache>
                <c:ptCount val="9"/>
                <c:pt idx="0">
                  <c:v>1 NW</c:v>
                </c:pt>
                <c:pt idx="1">
                  <c:v>2 LMP</c:v>
                </c:pt>
                <c:pt idx="2">
                  <c:v>0 FS</c:v>
                </c:pt>
                <c:pt idx="3">
                  <c:v>0 NC</c:v>
                </c:pt>
                <c:pt idx="4">
                  <c:v>2 GP</c:v>
                </c:pt>
                <c:pt idx="5">
                  <c:v>1 WC</c:v>
                </c:pt>
                <c:pt idx="6">
                  <c:v>1 MP</c:v>
                </c:pt>
                <c:pt idx="7">
                  <c:v>4 KZN</c:v>
                </c:pt>
                <c:pt idx="8">
                  <c:v>1 EC</c:v>
                </c:pt>
              </c:strCache>
            </c:strRef>
          </c:cat>
          <c:val>
            <c:numRef>
              <c:f>Sheet1!$F$2:$F$10</c:f>
              <c:numCache>
                <c:formatCode>General</c:formatCode>
                <c:ptCount val="9"/>
                <c:pt idx="4">
                  <c:v>2</c:v>
                </c:pt>
              </c:numCache>
            </c:numRef>
          </c:val>
          <c:extLst xmlns:c16r2="http://schemas.microsoft.com/office/drawing/2015/06/chart">
            <c:ext xmlns:c16="http://schemas.microsoft.com/office/drawing/2014/chart" uri="{C3380CC4-5D6E-409C-BE32-E72D297353CC}">
              <c16:uniqueId val="{00000004-54F5-4A9B-9925-1860CDC83C7C}"/>
            </c:ext>
          </c:extLst>
        </c:ser>
        <c:ser>
          <c:idx val="5"/>
          <c:order val="5"/>
          <c:tx>
            <c:strRef>
              <c:f>Sheet1!$G$1</c:f>
              <c:strCache>
                <c:ptCount val="1"/>
                <c:pt idx="0">
                  <c:v>Series 6</c:v>
                </c:pt>
              </c:strCache>
            </c:strRef>
          </c:tx>
          <c:spPr>
            <a:solidFill>
              <a:schemeClr val="accent6"/>
            </a:solidFill>
            <a:ln>
              <a:noFill/>
            </a:ln>
            <a:effectLst/>
            <a:sp3d/>
          </c:spPr>
          <c:cat>
            <c:strRef>
              <c:f>Sheet1!$A$2:$A$10</c:f>
              <c:strCache>
                <c:ptCount val="9"/>
                <c:pt idx="0">
                  <c:v>1 NW</c:v>
                </c:pt>
                <c:pt idx="1">
                  <c:v>2 LMP</c:v>
                </c:pt>
                <c:pt idx="2">
                  <c:v>0 FS</c:v>
                </c:pt>
                <c:pt idx="3">
                  <c:v>0 NC</c:v>
                </c:pt>
                <c:pt idx="4">
                  <c:v>2 GP</c:v>
                </c:pt>
                <c:pt idx="5">
                  <c:v>1 WC</c:v>
                </c:pt>
                <c:pt idx="6">
                  <c:v>1 MP</c:v>
                </c:pt>
                <c:pt idx="7">
                  <c:v>4 KZN</c:v>
                </c:pt>
                <c:pt idx="8">
                  <c:v>1 EC</c:v>
                </c:pt>
              </c:strCache>
            </c:strRef>
          </c:cat>
          <c:val>
            <c:numRef>
              <c:f>Sheet1!$G$2:$G$10</c:f>
              <c:numCache>
                <c:formatCode>General</c:formatCode>
                <c:ptCount val="9"/>
                <c:pt idx="5">
                  <c:v>1</c:v>
                </c:pt>
              </c:numCache>
            </c:numRef>
          </c:val>
          <c:extLst xmlns:c16r2="http://schemas.microsoft.com/office/drawing/2015/06/chart">
            <c:ext xmlns:c16="http://schemas.microsoft.com/office/drawing/2014/chart" uri="{C3380CC4-5D6E-409C-BE32-E72D297353CC}">
              <c16:uniqueId val="{00000005-54F5-4A9B-9925-1860CDC83C7C}"/>
            </c:ext>
          </c:extLst>
        </c:ser>
        <c:ser>
          <c:idx val="6"/>
          <c:order val="6"/>
          <c:tx>
            <c:strRef>
              <c:f>Sheet1!$H$1</c:f>
              <c:strCache>
                <c:ptCount val="1"/>
                <c:pt idx="0">
                  <c:v>Series 7</c:v>
                </c:pt>
              </c:strCache>
            </c:strRef>
          </c:tx>
          <c:spPr>
            <a:solidFill>
              <a:schemeClr val="accent1">
                <a:lumMod val="60000"/>
              </a:schemeClr>
            </a:solidFill>
            <a:ln>
              <a:noFill/>
            </a:ln>
            <a:effectLst/>
            <a:sp3d/>
          </c:spPr>
          <c:cat>
            <c:strRef>
              <c:f>Sheet1!$A$2:$A$10</c:f>
              <c:strCache>
                <c:ptCount val="9"/>
                <c:pt idx="0">
                  <c:v>1 NW</c:v>
                </c:pt>
                <c:pt idx="1">
                  <c:v>2 LMP</c:v>
                </c:pt>
                <c:pt idx="2">
                  <c:v>0 FS</c:v>
                </c:pt>
                <c:pt idx="3">
                  <c:v>0 NC</c:v>
                </c:pt>
                <c:pt idx="4">
                  <c:v>2 GP</c:v>
                </c:pt>
                <c:pt idx="5">
                  <c:v>1 WC</c:v>
                </c:pt>
                <c:pt idx="6">
                  <c:v>1 MP</c:v>
                </c:pt>
                <c:pt idx="7">
                  <c:v>4 KZN</c:v>
                </c:pt>
                <c:pt idx="8">
                  <c:v>1 EC</c:v>
                </c:pt>
              </c:strCache>
            </c:strRef>
          </c:cat>
          <c:val>
            <c:numRef>
              <c:f>Sheet1!$H$2:$H$10</c:f>
              <c:numCache>
                <c:formatCode>General</c:formatCode>
                <c:ptCount val="9"/>
                <c:pt idx="6">
                  <c:v>1</c:v>
                </c:pt>
              </c:numCache>
            </c:numRef>
          </c:val>
          <c:extLst xmlns:c16r2="http://schemas.microsoft.com/office/drawing/2015/06/chart">
            <c:ext xmlns:c16="http://schemas.microsoft.com/office/drawing/2014/chart" uri="{C3380CC4-5D6E-409C-BE32-E72D297353CC}">
              <c16:uniqueId val="{00000006-54F5-4A9B-9925-1860CDC83C7C}"/>
            </c:ext>
          </c:extLst>
        </c:ser>
        <c:ser>
          <c:idx val="7"/>
          <c:order val="7"/>
          <c:tx>
            <c:strRef>
              <c:f>Sheet1!$I$1</c:f>
              <c:strCache>
                <c:ptCount val="1"/>
                <c:pt idx="0">
                  <c:v>Series 8</c:v>
                </c:pt>
              </c:strCache>
            </c:strRef>
          </c:tx>
          <c:spPr>
            <a:solidFill>
              <a:schemeClr val="accent2">
                <a:lumMod val="60000"/>
              </a:schemeClr>
            </a:solidFill>
            <a:ln>
              <a:noFill/>
            </a:ln>
            <a:effectLst/>
            <a:sp3d/>
          </c:spPr>
          <c:cat>
            <c:strRef>
              <c:f>Sheet1!$A$2:$A$10</c:f>
              <c:strCache>
                <c:ptCount val="9"/>
                <c:pt idx="0">
                  <c:v>1 NW</c:v>
                </c:pt>
                <c:pt idx="1">
                  <c:v>2 LMP</c:v>
                </c:pt>
                <c:pt idx="2">
                  <c:v>0 FS</c:v>
                </c:pt>
                <c:pt idx="3">
                  <c:v>0 NC</c:v>
                </c:pt>
                <c:pt idx="4">
                  <c:v>2 GP</c:v>
                </c:pt>
                <c:pt idx="5">
                  <c:v>1 WC</c:v>
                </c:pt>
                <c:pt idx="6">
                  <c:v>1 MP</c:v>
                </c:pt>
                <c:pt idx="7">
                  <c:v>4 KZN</c:v>
                </c:pt>
                <c:pt idx="8">
                  <c:v>1 EC</c:v>
                </c:pt>
              </c:strCache>
            </c:strRef>
          </c:cat>
          <c:val>
            <c:numRef>
              <c:f>Sheet1!$I$2:$I$10</c:f>
              <c:numCache>
                <c:formatCode>General</c:formatCode>
                <c:ptCount val="9"/>
                <c:pt idx="7">
                  <c:v>4</c:v>
                </c:pt>
              </c:numCache>
            </c:numRef>
          </c:val>
          <c:extLst xmlns:c16r2="http://schemas.microsoft.com/office/drawing/2015/06/chart">
            <c:ext xmlns:c16="http://schemas.microsoft.com/office/drawing/2014/chart" uri="{C3380CC4-5D6E-409C-BE32-E72D297353CC}">
              <c16:uniqueId val="{00000007-54F5-4A9B-9925-1860CDC83C7C}"/>
            </c:ext>
          </c:extLst>
        </c:ser>
        <c:ser>
          <c:idx val="8"/>
          <c:order val="8"/>
          <c:tx>
            <c:strRef>
              <c:f>Sheet1!$J$1</c:f>
              <c:strCache>
                <c:ptCount val="1"/>
                <c:pt idx="0">
                  <c:v>Series 9</c:v>
                </c:pt>
              </c:strCache>
            </c:strRef>
          </c:tx>
          <c:spPr>
            <a:solidFill>
              <a:schemeClr val="accent3">
                <a:lumMod val="60000"/>
              </a:schemeClr>
            </a:solidFill>
            <a:ln>
              <a:noFill/>
            </a:ln>
            <a:effectLst/>
            <a:sp3d/>
          </c:spPr>
          <c:cat>
            <c:strRef>
              <c:f>Sheet1!$A$2:$A$10</c:f>
              <c:strCache>
                <c:ptCount val="9"/>
                <c:pt idx="0">
                  <c:v>1 NW</c:v>
                </c:pt>
                <c:pt idx="1">
                  <c:v>2 LMP</c:v>
                </c:pt>
                <c:pt idx="2">
                  <c:v>0 FS</c:v>
                </c:pt>
                <c:pt idx="3">
                  <c:v>0 NC</c:v>
                </c:pt>
                <c:pt idx="4">
                  <c:v>2 GP</c:v>
                </c:pt>
                <c:pt idx="5">
                  <c:v>1 WC</c:v>
                </c:pt>
                <c:pt idx="6">
                  <c:v>1 MP</c:v>
                </c:pt>
                <c:pt idx="7">
                  <c:v>4 KZN</c:v>
                </c:pt>
                <c:pt idx="8">
                  <c:v>1 EC</c:v>
                </c:pt>
              </c:strCache>
            </c:strRef>
          </c:cat>
          <c:val>
            <c:numRef>
              <c:f>Sheet1!$J$2:$J$10</c:f>
              <c:numCache>
                <c:formatCode>General</c:formatCode>
                <c:ptCount val="9"/>
                <c:pt idx="8">
                  <c:v>1</c:v>
                </c:pt>
              </c:numCache>
            </c:numRef>
          </c:val>
          <c:extLst xmlns:c16r2="http://schemas.microsoft.com/office/drawing/2015/06/chart">
            <c:ext xmlns:c16="http://schemas.microsoft.com/office/drawing/2014/chart" uri="{C3380CC4-5D6E-409C-BE32-E72D297353CC}">
              <c16:uniqueId val="{00000008-54F5-4A9B-9925-1860CDC83C7C}"/>
            </c:ext>
          </c:extLst>
        </c:ser>
        <c:dLbls/>
        <c:shape val="box"/>
        <c:axId val="152676608"/>
        <c:axId val="152690688"/>
        <c:axId val="0"/>
      </c:bar3DChart>
      <c:catAx>
        <c:axId val="15267660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2690688"/>
        <c:crosses val="autoZero"/>
        <c:auto val="1"/>
        <c:lblAlgn val="ctr"/>
        <c:lblOffset val="100"/>
      </c:catAx>
      <c:valAx>
        <c:axId val="15269068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676608"/>
        <c:crosses val="autoZero"/>
        <c:crossBetween val="between"/>
      </c:valAx>
      <c:spPr>
        <a:noFill/>
        <a:ln>
          <a:noFill/>
        </a:ln>
        <a:effectLst/>
      </c:spPr>
    </c:plotArea>
    <c:plotVisOnly val="1"/>
    <c:dispBlanksAs val="gap"/>
  </c:chart>
  <c:spPr>
    <a:noFill/>
    <a:ln>
      <a:solidFill>
        <a:schemeClr val="tx1"/>
      </a:solid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604" cy="46639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970160" y="0"/>
            <a:ext cx="3038604" cy="466390"/>
          </a:xfrm>
          <a:prstGeom prst="rect">
            <a:avLst/>
          </a:prstGeom>
        </p:spPr>
        <p:txBody>
          <a:bodyPr vert="horz" lIns="91440" tIns="45720" rIns="91440" bIns="45720" rtlCol="0"/>
          <a:lstStyle>
            <a:lvl1pPr algn="r">
              <a:defRPr sz="1200"/>
            </a:lvl1pPr>
          </a:lstStyle>
          <a:p>
            <a:fld id="{2E977D7D-3C05-451C-8AB8-7460922E2CCD}" type="datetimeFigureOut">
              <a:rPr lang="en-ZA" smtClean="0"/>
              <a:pPr/>
              <a:t>2017/10/20</a:t>
            </a:fld>
            <a:endParaRPr lang="en-ZA"/>
          </a:p>
        </p:txBody>
      </p:sp>
      <p:sp>
        <p:nvSpPr>
          <p:cNvPr id="4" name="Footer Placeholder 3"/>
          <p:cNvSpPr>
            <a:spLocks noGrp="1"/>
          </p:cNvSpPr>
          <p:nvPr>
            <p:ph type="ftr" sz="quarter" idx="2"/>
          </p:nvPr>
        </p:nvSpPr>
        <p:spPr>
          <a:xfrm>
            <a:off x="2" y="8830010"/>
            <a:ext cx="3038604" cy="46639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970160" y="8830010"/>
            <a:ext cx="3038604" cy="466390"/>
          </a:xfrm>
          <a:prstGeom prst="rect">
            <a:avLst/>
          </a:prstGeom>
        </p:spPr>
        <p:txBody>
          <a:bodyPr vert="horz" lIns="91440" tIns="45720" rIns="91440" bIns="45720" rtlCol="0" anchor="b"/>
          <a:lstStyle>
            <a:lvl1pPr algn="r">
              <a:defRPr sz="1200"/>
            </a:lvl1pPr>
          </a:lstStyle>
          <a:p>
            <a:fld id="{B43726ED-32F9-4F4F-8791-9F43B497CC33}" type="slidenum">
              <a:rPr lang="en-ZA" smtClean="0"/>
              <a:pPr/>
              <a:t>‹#›</a:t>
            </a:fld>
            <a:endParaRPr lang="en-ZA"/>
          </a:p>
        </p:txBody>
      </p:sp>
    </p:spTree>
    <p:extLst>
      <p:ext uri="{BB962C8B-B14F-4D97-AF65-F5344CB8AC3E}">
        <p14:creationId xmlns:p14="http://schemas.microsoft.com/office/powerpoint/2010/main" xmlns="" val="90192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6435"/>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0939" y="2"/>
            <a:ext cx="3037840" cy="466435"/>
          </a:xfrm>
          <a:prstGeom prst="rect">
            <a:avLst/>
          </a:prstGeom>
        </p:spPr>
        <p:txBody>
          <a:bodyPr vert="horz" lIns="91440" tIns="45720" rIns="91440" bIns="45720" rtlCol="0"/>
          <a:lstStyle>
            <a:lvl1pPr algn="r">
              <a:defRPr sz="1200"/>
            </a:lvl1pPr>
          </a:lstStyle>
          <a:p>
            <a:fld id="{63597F0C-5600-4E51-AFA2-926859C0B40D}" type="datetimeFigureOut">
              <a:rPr lang="en-ZA" smtClean="0"/>
              <a:pPr/>
              <a:t>2017/10/20</a:t>
            </a:fld>
            <a:endParaRPr lang="en-ZA" dirty="0"/>
          </a:p>
        </p:txBody>
      </p:sp>
      <p:sp>
        <p:nvSpPr>
          <p:cNvPr id="4" name="Slide Image Placeholder 3"/>
          <p:cNvSpPr>
            <a:spLocks noGrp="1" noRot="1" noChangeAspect="1"/>
          </p:cNvSpPr>
          <p:nvPr>
            <p:ph type="sldImg" idx="2"/>
          </p:nvPr>
        </p:nvSpPr>
        <p:spPr>
          <a:xfrm>
            <a:off x="1414463" y="1163638"/>
            <a:ext cx="4181475" cy="3135312"/>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1041" y="4473897"/>
            <a:ext cx="5608320" cy="366045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8829972"/>
            <a:ext cx="3037840" cy="466434"/>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39" y="8829972"/>
            <a:ext cx="3037840" cy="466434"/>
          </a:xfrm>
          <a:prstGeom prst="rect">
            <a:avLst/>
          </a:prstGeom>
        </p:spPr>
        <p:txBody>
          <a:bodyPr vert="horz" lIns="91440" tIns="45720" rIns="91440" bIns="45720" rtlCol="0" anchor="b"/>
          <a:lstStyle>
            <a:lvl1pPr algn="r">
              <a:defRPr sz="1200"/>
            </a:lvl1pPr>
          </a:lstStyle>
          <a:p>
            <a:fld id="{06402EDC-0BE1-4820-B591-570EC25993C5}" type="slidenum">
              <a:rPr lang="en-ZA" smtClean="0"/>
              <a:pPr/>
              <a:t>‹#›</a:t>
            </a:fld>
            <a:endParaRPr lang="en-ZA" dirty="0"/>
          </a:p>
        </p:txBody>
      </p:sp>
    </p:spTree>
    <p:extLst>
      <p:ext uri="{BB962C8B-B14F-4D97-AF65-F5344CB8AC3E}">
        <p14:creationId xmlns:p14="http://schemas.microsoft.com/office/powerpoint/2010/main" xmlns="" val="3713560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6402EDC-0BE1-4820-B591-570EC25993C5}" type="slidenum">
              <a:rPr lang="en-ZA" smtClean="0">
                <a:solidFill>
                  <a:prstClr val="black"/>
                </a:solidFill>
              </a:rPr>
              <a:pPr/>
              <a:t>1</a:t>
            </a:fld>
            <a:endParaRPr lang="en-ZA" dirty="0">
              <a:solidFill>
                <a:prstClr val="black"/>
              </a:solidFill>
            </a:endParaRPr>
          </a:p>
        </p:txBody>
      </p:sp>
    </p:spTree>
    <p:extLst>
      <p:ext uri="{BB962C8B-B14F-4D97-AF65-F5344CB8AC3E}">
        <p14:creationId xmlns:p14="http://schemas.microsoft.com/office/powerpoint/2010/main" xmlns="" val="4152570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6402EDC-0BE1-4820-B591-570EC25993C5}" type="slidenum">
              <a:rPr lang="en-ZA" smtClean="0"/>
              <a:pPr/>
              <a:t>3</a:t>
            </a:fld>
            <a:endParaRPr lang="en-ZA" dirty="0"/>
          </a:p>
        </p:txBody>
      </p:sp>
    </p:spTree>
    <p:extLst>
      <p:ext uri="{BB962C8B-B14F-4D97-AF65-F5344CB8AC3E}">
        <p14:creationId xmlns:p14="http://schemas.microsoft.com/office/powerpoint/2010/main" xmlns="" val="257935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6402EDC-0BE1-4820-B591-570EC25993C5}" type="slidenum">
              <a:rPr lang="en-ZA" smtClean="0">
                <a:solidFill>
                  <a:prstClr val="black"/>
                </a:solidFill>
              </a:rPr>
              <a:pPr/>
              <a:t>8</a:t>
            </a:fld>
            <a:endParaRPr lang="en-ZA" dirty="0">
              <a:solidFill>
                <a:prstClr val="black"/>
              </a:solidFill>
            </a:endParaRPr>
          </a:p>
        </p:txBody>
      </p:sp>
    </p:spTree>
    <p:extLst>
      <p:ext uri="{BB962C8B-B14F-4D97-AF65-F5344CB8AC3E}">
        <p14:creationId xmlns:p14="http://schemas.microsoft.com/office/powerpoint/2010/main" xmlns="" val="2842468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Title 1"/>
          <p:cNvSpPr>
            <a:spLocks noGrp="1"/>
          </p:cNvSpPr>
          <p:nvPr>
            <p:ph type="title"/>
          </p:nvPr>
        </p:nvSpPr>
        <p:spPr>
          <a:xfrm>
            <a:off x="628650" y="365126"/>
            <a:ext cx="7886700" cy="1325563"/>
          </a:xfrm>
        </p:spPr>
        <p:txBody>
          <a:bodyPr>
            <a:normAutofit/>
          </a:bodyPr>
          <a:lstStyle/>
          <a:p>
            <a:r>
              <a:rPr lang="en-US" sz="3200" b="1" smtClean="0">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2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smtClean="0">
                <a:latin typeface="Arial" panose="020B0604020202020204" pitchFamily="34" charset="0"/>
                <a:cs typeface="Arial" panose="020B0604020202020204" pitchFamily="34" charset="0"/>
              </a:rPr>
              <a:t>Click to edit Master text styles</a:t>
            </a:r>
          </a:p>
        </p:txBody>
      </p:sp>
      <p:sp>
        <p:nvSpPr>
          <p:cNvPr id="23" name="Footer Placeholder 6"/>
          <p:cNvSpPr>
            <a:spLocks noGrp="1"/>
          </p:cNvSpPr>
          <p:nvPr>
            <p:ph type="ftr" sz="quarter" idx="11"/>
          </p:nvPr>
        </p:nvSpPr>
        <p:spPr>
          <a:xfrm>
            <a:off x="628650" y="6356350"/>
            <a:ext cx="6577693" cy="365125"/>
          </a:xfrm>
          <a:prstGeom prst="rect">
            <a:avLst/>
          </a:prstGeom>
        </p:spPr>
        <p:txBody>
          <a:bodyPr/>
          <a:lstStyle/>
          <a:p>
            <a:pPr algn="l"/>
            <a:r>
              <a:rPr lang="en-ZA" sz="900" i="1" dirty="0" smtClean="0">
                <a:solidFill>
                  <a:schemeClr val="bg1">
                    <a:lumMod val="65000"/>
                  </a:schemeClr>
                </a:solidFill>
                <a:latin typeface="Arial" panose="020B0604020202020204" pitchFamily="34" charset="0"/>
                <a:cs typeface="Arial" panose="020B0604020202020204" pitchFamily="34" charset="0"/>
              </a:rPr>
              <a:t>2016-17 Quarter 2 Report - Preliminary Data</a:t>
            </a:r>
            <a:endParaRPr lang="en-ZA" sz="900" i="1" dirty="0">
              <a:solidFill>
                <a:schemeClr val="bg1">
                  <a:lumMod val="65000"/>
                </a:scheme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a:t>
            </a:fld>
            <a:endParaRPr lang="en-ZA" sz="90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613485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ZA" dirty="0" smtClean="0"/>
              <a:t>2016-17 Quarter 2 Report - Preliminary Data</a:t>
            </a:r>
            <a:endParaRPr lang="en-ZA"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83104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ZA" dirty="0" smtClean="0"/>
              <a:t>2016-17 Quarter 2 Report - Preliminary Data</a:t>
            </a:r>
            <a:endParaRPr lang="en-ZA"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3211672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Title 1"/>
          <p:cNvSpPr>
            <a:spLocks noGrp="1"/>
          </p:cNvSpPr>
          <p:nvPr>
            <p:ph type="title"/>
          </p:nvPr>
        </p:nvSpPr>
        <p:spPr>
          <a:xfrm>
            <a:off x="628650" y="365126"/>
            <a:ext cx="7886700" cy="1325563"/>
          </a:xfrm>
        </p:spPr>
        <p:txBody>
          <a:bodyPr>
            <a:normAutofit/>
          </a:bodyPr>
          <a:lstStyle/>
          <a:p>
            <a:r>
              <a:rPr lang="en-US" sz="3200" b="1" smtClean="0">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2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smtClean="0">
                <a:latin typeface="Arial" panose="020B0604020202020204" pitchFamily="34" charset="0"/>
                <a:cs typeface="Arial" panose="020B0604020202020204" pitchFamily="34" charset="0"/>
              </a:rPr>
              <a:t>Click to edit Master text styles</a:t>
            </a:r>
          </a:p>
        </p:txBody>
      </p:sp>
      <p:sp>
        <p:nvSpPr>
          <p:cNvPr id="23" name="Footer Placeholder 6"/>
          <p:cNvSpPr>
            <a:spLocks noGrp="1"/>
          </p:cNvSpPr>
          <p:nvPr>
            <p:ph type="ftr" sz="quarter" idx="11"/>
          </p:nvPr>
        </p:nvSpPr>
        <p:spPr>
          <a:xfrm>
            <a:off x="628650" y="6356350"/>
            <a:ext cx="6577693" cy="365125"/>
          </a:xfrm>
          <a:prstGeom prst="rect">
            <a:avLst/>
          </a:prstGeom>
        </p:spPr>
        <p:txBody>
          <a:bodyPr/>
          <a:lstStyle/>
          <a:p>
            <a:r>
              <a:rPr lang="en-ZA" sz="900" i="1" dirty="0" smtClean="0">
                <a:solidFill>
                  <a:prstClr val="white">
                    <a:lumMod val="65000"/>
                  </a:prstClr>
                </a:solidFill>
                <a:latin typeface="Arial" panose="020B0604020202020204" pitchFamily="34" charset="0"/>
                <a:cs typeface="Arial" panose="020B0604020202020204" pitchFamily="34" charset="0"/>
              </a:rPr>
              <a:t>2016-17 Quarter 2 Report - Preliminary Data</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4534572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ooter Placeholder 6"/>
          <p:cNvSpPr>
            <a:spLocks noGrp="1"/>
          </p:cNvSpPr>
          <p:nvPr>
            <p:ph type="ftr" sz="quarter" idx="11"/>
          </p:nvPr>
        </p:nvSpPr>
        <p:spPr>
          <a:xfrm>
            <a:off x="628650" y="6356350"/>
            <a:ext cx="6577693" cy="365125"/>
          </a:xfrm>
          <a:prstGeom prst="rect">
            <a:avLst/>
          </a:prstGeom>
        </p:spPr>
        <p:txBody>
          <a:bodyPr/>
          <a:lstStyle/>
          <a:p>
            <a:r>
              <a:rPr lang="en-ZA" sz="900" i="1" dirty="0" smtClean="0">
                <a:solidFill>
                  <a:prstClr val="white">
                    <a:lumMod val="65000"/>
                  </a:prstClr>
                </a:solidFill>
                <a:latin typeface="Arial" panose="020B0604020202020204" pitchFamily="34" charset="0"/>
                <a:cs typeface="Arial" panose="020B0604020202020204" pitchFamily="34" charset="0"/>
              </a:rPr>
              <a:t>2016-17 Quarter 2 Report - Preliminary Data</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pic>
        <p:nvPicPr>
          <p:cNvPr id="7"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
        <p:nvSpPr>
          <p:cNvPr id="8" name="Title 1"/>
          <p:cNvSpPr>
            <a:spLocks noGrp="1"/>
          </p:cNvSpPr>
          <p:nvPr>
            <p:ph type="title"/>
          </p:nvPr>
        </p:nvSpPr>
        <p:spPr>
          <a:xfrm>
            <a:off x="628650" y="365126"/>
            <a:ext cx="7886700" cy="1325563"/>
          </a:xfrm>
        </p:spPr>
        <p:txBody>
          <a:bodyPr>
            <a:normAutofit/>
          </a:bodyPr>
          <a:lstStyle/>
          <a:p>
            <a:r>
              <a:rPr lang="en-US" sz="3200" b="1" smtClean="0">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smtClean="0">
                <a:latin typeface="Arial" panose="020B0604020202020204" pitchFamily="34" charset="0"/>
                <a:cs typeface="Arial" panose="020B0604020202020204" pitchFamily="34" charset="0"/>
              </a:rPr>
              <a:t>Click to edit Master text styles</a:t>
            </a:r>
          </a:p>
        </p:txBody>
      </p:sp>
    </p:spTree>
    <p:extLst>
      <p:ext uri="{BB962C8B-B14F-4D97-AF65-F5344CB8AC3E}">
        <p14:creationId xmlns:p14="http://schemas.microsoft.com/office/powerpoint/2010/main" xmlns="" val="11977536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Title 1"/>
          <p:cNvSpPr>
            <a:spLocks noGrp="1"/>
          </p:cNvSpPr>
          <p:nvPr>
            <p:ph type="title"/>
          </p:nvPr>
        </p:nvSpPr>
        <p:spPr>
          <a:xfrm>
            <a:off x="628650" y="365126"/>
            <a:ext cx="7886700" cy="1325563"/>
          </a:xfrm>
        </p:spPr>
        <p:txBody>
          <a:bodyPr>
            <a:normAutofit/>
          </a:bodyPr>
          <a:lstStyle/>
          <a:p>
            <a:r>
              <a:rPr lang="en-US" sz="3200" b="1" smtClean="0">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1"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smtClean="0">
                <a:latin typeface="Arial" panose="020B0604020202020204" pitchFamily="34" charset="0"/>
                <a:cs typeface="Arial" panose="020B0604020202020204" pitchFamily="34" charset="0"/>
              </a:rPr>
              <a:t>Click to edit Master text styles</a:t>
            </a:r>
          </a:p>
        </p:txBody>
      </p:sp>
      <p:sp>
        <p:nvSpPr>
          <p:cNvPr id="12" name="Footer Placeholder 6"/>
          <p:cNvSpPr>
            <a:spLocks noGrp="1"/>
          </p:cNvSpPr>
          <p:nvPr>
            <p:ph type="ftr" sz="quarter" idx="11"/>
          </p:nvPr>
        </p:nvSpPr>
        <p:spPr>
          <a:xfrm>
            <a:off x="628650" y="6356350"/>
            <a:ext cx="6577693" cy="365125"/>
          </a:xfrm>
          <a:prstGeom prst="rect">
            <a:avLst/>
          </a:prstGeom>
        </p:spPr>
        <p:txBody>
          <a:bodyPr/>
          <a:lstStyle/>
          <a:p>
            <a:r>
              <a:rPr lang="en-ZA" sz="900" i="1" dirty="0" smtClean="0">
                <a:solidFill>
                  <a:prstClr val="white">
                    <a:lumMod val="65000"/>
                  </a:prstClr>
                </a:solidFill>
                <a:latin typeface="Arial" panose="020B0604020202020204" pitchFamily="34" charset="0"/>
                <a:cs typeface="Arial" panose="020B0604020202020204" pitchFamily="34" charset="0"/>
              </a:rPr>
              <a:t>2016-17 Quarter 2 Report - Preliminary Data</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13"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pic>
        <p:nvPicPr>
          <p:cNvPr id="14"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Tree>
    <p:extLst>
      <p:ext uri="{BB962C8B-B14F-4D97-AF65-F5344CB8AC3E}">
        <p14:creationId xmlns:p14="http://schemas.microsoft.com/office/powerpoint/2010/main" xmlns="" val="82264474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dirty="0" smtClean="0">
                <a:solidFill>
                  <a:prstClr val="black"/>
                </a:solidFill>
              </a:rPr>
              <a:t>2016-17 Quarter 2 Report - Preliminary Data</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4664400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ZA" dirty="0" smtClean="0">
                <a:solidFill>
                  <a:prstClr val="black"/>
                </a:solidFill>
              </a:rPr>
              <a:t>2016-17 Quarter 2 Report - Preliminary Data</a:t>
            </a:r>
            <a:endParaRPr lang="en-ZA" dirty="0">
              <a:solidFill>
                <a:prstClr val="black"/>
              </a:solidFill>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8497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ZA" dirty="0" smtClean="0">
                <a:solidFill>
                  <a:prstClr val="black"/>
                </a:solidFill>
              </a:rPr>
              <a:t>2016-17 Quarter 2 Report - Preliminary Data</a:t>
            </a:r>
            <a:endParaRPr lang="en-ZA" dirty="0">
              <a:solidFill>
                <a:prstClr val="black"/>
              </a:solidFill>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37064320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ZA" dirty="0" smtClean="0">
                <a:solidFill>
                  <a:prstClr val="black"/>
                </a:solidFill>
              </a:rPr>
              <a:t>2016-17 Quarter 2 Report - Preliminary Data</a:t>
            </a:r>
            <a:endParaRPr lang="en-ZA" dirty="0">
              <a:solidFill>
                <a:prstClr val="black"/>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226660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dirty="0" smtClean="0">
                <a:solidFill>
                  <a:prstClr val="black"/>
                </a:solidFill>
              </a:rPr>
              <a:t>2016-17 Quarter 2 Report - Preliminary Data</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67628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Footer Placeholder 6"/>
          <p:cNvSpPr>
            <a:spLocks noGrp="1"/>
          </p:cNvSpPr>
          <p:nvPr>
            <p:ph type="ftr" sz="quarter" idx="11"/>
          </p:nvPr>
        </p:nvSpPr>
        <p:spPr>
          <a:xfrm>
            <a:off x="628650" y="6356350"/>
            <a:ext cx="6577693" cy="365125"/>
          </a:xfrm>
          <a:prstGeom prst="rect">
            <a:avLst/>
          </a:prstGeom>
        </p:spPr>
        <p:txBody>
          <a:bodyPr/>
          <a:lstStyle/>
          <a:p>
            <a:pPr algn="l"/>
            <a:r>
              <a:rPr lang="en-ZA" sz="900" i="1" dirty="0" smtClean="0">
                <a:solidFill>
                  <a:schemeClr val="bg1">
                    <a:lumMod val="65000"/>
                  </a:schemeClr>
                </a:solidFill>
                <a:latin typeface="Arial" panose="020B0604020202020204" pitchFamily="34" charset="0"/>
                <a:cs typeface="Arial" panose="020B0604020202020204" pitchFamily="34" charset="0"/>
              </a:rPr>
              <a:t>2016-17 Quarter 2 Report - Preliminary Data</a:t>
            </a:r>
            <a:endParaRPr lang="en-ZA" sz="900" i="1" dirty="0">
              <a:solidFill>
                <a:schemeClr val="bg1">
                  <a:lumMod val="65000"/>
                </a:schemeClr>
              </a:solidFill>
              <a:latin typeface="Arial" panose="020B0604020202020204" pitchFamily="34" charset="0"/>
              <a:cs typeface="Arial" panose="020B0604020202020204" pitchFamily="34" charset="0"/>
            </a:endParaRPr>
          </a:p>
        </p:txBody>
      </p:sp>
      <p:sp>
        <p:nvSpPr>
          <p:cNvPr id="11"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a:t>
            </a:fld>
            <a:endParaRPr lang="en-ZA" sz="900" dirty="0">
              <a:solidFill>
                <a:schemeClr val="bg1">
                  <a:lumMod val="65000"/>
                </a:schemeClr>
              </a:solidFill>
              <a:latin typeface="Arial" panose="020B0604020202020204" pitchFamily="34" charset="0"/>
              <a:cs typeface="Arial" panose="020B0604020202020204" pitchFamily="34" charset="0"/>
            </a:endParaRPr>
          </a:p>
        </p:txBody>
      </p:sp>
      <p:pic>
        <p:nvPicPr>
          <p:cNvPr id="7"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
        <p:nvSpPr>
          <p:cNvPr id="8" name="Title 1"/>
          <p:cNvSpPr>
            <a:spLocks noGrp="1"/>
          </p:cNvSpPr>
          <p:nvPr>
            <p:ph type="title"/>
          </p:nvPr>
        </p:nvSpPr>
        <p:spPr>
          <a:xfrm>
            <a:off x="628650" y="365126"/>
            <a:ext cx="7886700" cy="1325563"/>
          </a:xfrm>
        </p:spPr>
        <p:txBody>
          <a:bodyPr>
            <a:normAutofit/>
          </a:bodyPr>
          <a:lstStyle/>
          <a:p>
            <a:r>
              <a:rPr lang="en-US" sz="3200" b="1" smtClean="0">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2"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smtClean="0">
                <a:latin typeface="Arial" panose="020B0604020202020204" pitchFamily="34" charset="0"/>
                <a:cs typeface="Arial" panose="020B0604020202020204" pitchFamily="34" charset="0"/>
              </a:rPr>
              <a:t>Click to edit Master text styles</a:t>
            </a:r>
          </a:p>
        </p:txBody>
      </p:sp>
    </p:spTree>
    <p:extLst>
      <p:ext uri="{BB962C8B-B14F-4D97-AF65-F5344CB8AC3E}">
        <p14:creationId xmlns:p14="http://schemas.microsoft.com/office/powerpoint/2010/main" xmlns="" val="199434712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dirty="0" smtClean="0">
                <a:solidFill>
                  <a:prstClr val="black"/>
                </a:solidFill>
              </a:rPr>
              <a:t>2016-17 Quarter 2 Report - Preliminary Data</a:t>
            </a:r>
            <a:endParaRPr lang="en-ZA" dirty="0">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2086773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ZA" dirty="0" smtClean="0">
                <a:solidFill>
                  <a:prstClr val="black"/>
                </a:solidFill>
              </a:rPr>
              <a:t>2016-17 Quarter 2 Report - Preliminary Data</a:t>
            </a:r>
            <a:endParaRPr lang="en-ZA"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18566085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ZA" dirty="0">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ZA" dirty="0" smtClean="0">
                <a:solidFill>
                  <a:prstClr val="black"/>
                </a:solidFill>
              </a:rPr>
              <a:t>2016-17 Quarter 2 Report - Preliminary Data</a:t>
            </a:r>
            <a:endParaRPr lang="en-ZA" dirty="0">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xmlns="" val="3392534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Title 1"/>
          <p:cNvSpPr>
            <a:spLocks noGrp="1"/>
          </p:cNvSpPr>
          <p:nvPr>
            <p:ph type="title"/>
          </p:nvPr>
        </p:nvSpPr>
        <p:spPr>
          <a:xfrm>
            <a:off x="628650" y="365126"/>
            <a:ext cx="7886700" cy="1325563"/>
          </a:xfrm>
        </p:spPr>
        <p:txBody>
          <a:bodyPr>
            <a:normAutofit/>
          </a:bodyPr>
          <a:lstStyle/>
          <a:p>
            <a:r>
              <a:rPr lang="en-US" sz="3200" b="1" smtClean="0">
                <a:solidFill>
                  <a:srgbClr val="F26500"/>
                </a:solidFill>
                <a:latin typeface="Gill Sans MT" panose="020B0502020104020203" pitchFamily="34" charset="0"/>
              </a:rPr>
              <a:t>Click to edit Master title style</a:t>
            </a:r>
            <a:endParaRPr lang="en-ZA" sz="3200" b="1" dirty="0">
              <a:solidFill>
                <a:srgbClr val="F26500"/>
              </a:solidFill>
              <a:latin typeface="Gill Sans MT" panose="020B0502020104020203" pitchFamily="34" charset="0"/>
            </a:endParaRPr>
          </a:p>
        </p:txBody>
      </p:sp>
      <p:sp>
        <p:nvSpPr>
          <p:cNvPr id="11" name="Content Placeholder 2"/>
          <p:cNvSpPr>
            <a:spLocks noGrp="1"/>
          </p:cNvSpPr>
          <p:nvPr>
            <p:ph idx="1"/>
          </p:nvPr>
        </p:nvSpPr>
        <p:spPr>
          <a:xfrm>
            <a:off x="628650" y="1825625"/>
            <a:ext cx="7886700" cy="3891781"/>
          </a:xfrm>
          <a:prstGeom prst="rect">
            <a:avLst/>
          </a:prstGeom>
        </p:spPr>
        <p:txBody>
          <a:bodyPr>
            <a:normAutofit/>
          </a:bodyPr>
          <a:lstStyle/>
          <a:p>
            <a:pPr lvl="0"/>
            <a:r>
              <a:rPr lang="en-US" sz="2000" smtClean="0">
                <a:latin typeface="Arial" panose="020B0604020202020204" pitchFamily="34" charset="0"/>
                <a:cs typeface="Arial" panose="020B0604020202020204" pitchFamily="34" charset="0"/>
              </a:rPr>
              <a:t>Click to edit Master text styles</a:t>
            </a:r>
          </a:p>
        </p:txBody>
      </p:sp>
      <p:sp>
        <p:nvSpPr>
          <p:cNvPr id="12" name="Footer Placeholder 6"/>
          <p:cNvSpPr>
            <a:spLocks noGrp="1"/>
          </p:cNvSpPr>
          <p:nvPr>
            <p:ph type="ftr" sz="quarter" idx="11"/>
          </p:nvPr>
        </p:nvSpPr>
        <p:spPr>
          <a:xfrm>
            <a:off x="628650" y="6356350"/>
            <a:ext cx="6577693" cy="365125"/>
          </a:xfrm>
          <a:prstGeom prst="rect">
            <a:avLst/>
          </a:prstGeom>
        </p:spPr>
        <p:txBody>
          <a:bodyPr/>
          <a:lstStyle/>
          <a:p>
            <a:pPr algn="l"/>
            <a:r>
              <a:rPr lang="en-ZA" sz="900" i="1" dirty="0" smtClean="0">
                <a:solidFill>
                  <a:schemeClr val="bg1">
                    <a:lumMod val="65000"/>
                  </a:schemeClr>
                </a:solidFill>
                <a:latin typeface="Arial" panose="020B0604020202020204" pitchFamily="34" charset="0"/>
                <a:cs typeface="Arial" panose="020B0604020202020204" pitchFamily="34" charset="0"/>
              </a:rPr>
              <a:t>2016-17 Quarter 2 Report - Preliminary Data</a:t>
            </a:r>
            <a:endParaRPr lang="en-ZA" sz="900" i="1" dirty="0">
              <a:solidFill>
                <a:schemeClr val="bg1">
                  <a:lumMod val="65000"/>
                </a:schemeClr>
              </a:solidFill>
              <a:latin typeface="Arial" panose="020B0604020202020204" pitchFamily="34" charset="0"/>
              <a:cs typeface="Arial" panose="020B0604020202020204" pitchFamily="34" charset="0"/>
            </a:endParaRPr>
          </a:p>
        </p:txBody>
      </p:sp>
      <p:sp>
        <p:nvSpPr>
          <p:cNvPr id="13" name="Slide Number Placeholder 7"/>
          <p:cNvSpPr>
            <a:spLocks noGrp="1"/>
          </p:cNvSpPr>
          <p:nvPr>
            <p:ph type="sldNum" sz="quarter" idx="12"/>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a:t>
            </a:fld>
            <a:endParaRPr lang="en-ZA" sz="900" dirty="0">
              <a:solidFill>
                <a:schemeClr val="bg1">
                  <a:lumMod val="65000"/>
                </a:schemeClr>
              </a:solidFill>
              <a:latin typeface="Arial" panose="020B0604020202020204" pitchFamily="34" charset="0"/>
              <a:cs typeface="Arial" panose="020B0604020202020204" pitchFamily="34" charset="0"/>
            </a:endParaRPr>
          </a:p>
        </p:txBody>
      </p:sp>
      <p:pic>
        <p:nvPicPr>
          <p:cNvPr id="14" name="Content Placeholder 3"/>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6079" t="57807" r="2606" b="27373"/>
          <a:stretch/>
        </p:blipFill>
        <p:spPr>
          <a:xfrm>
            <a:off x="5512095" y="5787794"/>
            <a:ext cx="3003254" cy="513312"/>
          </a:xfrm>
          <a:prstGeom prst="rect">
            <a:avLst/>
          </a:prstGeom>
        </p:spPr>
      </p:pic>
    </p:spTree>
    <p:extLst>
      <p:ext uri="{BB962C8B-B14F-4D97-AF65-F5344CB8AC3E}">
        <p14:creationId xmlns:p14="http://schemas.microsoft.com/office/powerpoint/2010/main" xmlns="" val="32864299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dirty="0" smtClean="0"/>
              <a:t>2016-17 Quarter 2 Report - Preliminary Data</a:t>
            </a:r>
            <a:endParaRPr lang="en-Z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15437465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ZA"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ZA" dirty="0" smtClean="0"/>
              <a:t>2016-17 Quarter 2 Report - Preliminary Data</a:t>
            </a:r>
            <a:endParaRPr lang="en-ZA"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2363319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ZA"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ZA" dirty="0" smtClean="0"/>
              <a:t>2016-17 Quarter 2 Report - Preliminary Data</a:t>
            </a:r>
            <a:endParaRPr lang="en-ZA"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9546238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ZA"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ZA" dirty="0" smtClean="0"/>
              <a:t>2016-17 Quarter 2 Report - Preliminary Data</a:t>
            </a:r>
            <a:endParaRPr lang="en-ZA"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486176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dirty="0" smtClean="0"/>
              <a:t>2016-17 Quarter 2 Report - Preliminary Data</a:t>
            </a:r>
            <a:endParaRPr lang="en-Z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1397932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ZA"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ZA" dirty="0" smtClean="0"/>
              <a:t>2016-17 Quarter 2 Report - Preliminary Data</a:t>
            </a:r>
            <a:endParaRPr lang="en-ZA"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40FEAE8-3F87-4A99-BAF2-EE59B96B6E72}" type="slidenum">
              <a:rPr lang="en-ZA" smtClean="0"/>
              <a:pPr/>
              <a:t>‹#›</a:t>
            </a:fld>
            <a:endParaRPr lang="en-ZA" dirty="0"/>
          </a:p>
        </p:txBody>
      </p:sp>
    </p:spTree>
    <p:extLst>
      <p:ext uri="{BB962C8B-B14F-4D97-AF65-F5344CB8AC3E}">
        <p14:creationId xmlns:p14="http://schemas.microsoft.com/office/powerpoint/2010/main" xmlns="" val="373063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23" name="Footer Placeholder 6"/>
          <p:cNvSpPr>
            <a:spLocks noGrp="1"/>
          </p:cNvSpPr>
          <p:nvPr>
            <p:ph type="ftr" sz="quarter" idx="3"/>
          </p:nvPr>
        </p:nvSpPr>
        <p:spPr>
          <a:xfrm>
            <a:off x="628650" y="6356350"/>
            <a:ext cx="6577693" cy="365125"/>
          </a:xfrm>
          <a:prstGeom prst="rect">
            <a:avLst/>
          </a:prstGeom>
        </p:spPr>
        <p:txBody>
          <a:bodyPr/>
          <a:lstStyle/>
          <a:p>
            <a:pPr algn="l"/>
            <a:r>
              <a:rPr lang="en-ZA" sz="900" i="1" dirty="0" smtClean="0">
                <a:solidFill>
                  <a:schemeClr val="bg1">
                    <a:lumMod val="65000"/>
                  </a:schemeClr>
                </a:solidFill>
                <a:latin typeface="Arial" panose="020B0604020202020204" pitchFamily="34" charset="0"/>
                <a:cs typeface="Arial" panose="020B0604020202020204" pitchFamily="34" charset="0"/>
              </a:rPr>
              <a:t>2016-17 Quarter 2 Report - Preliminary Data</a:t>
            </a:r>
            <a:endParaRPr lang="en-ZA" sz="900" i="1" dirty="0">
              <a:solidFill>
                <a:schemeClr val="bg1">
                  <a:lumMod val="65000"/>
                </a:scheme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4"/>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a:t>
            </a:fld>
            <a:endParaRPr lang="en-ZA" sz="90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70339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200" b="1" kern="1200">
          <a:solidFill>
            <a:schemeClr val="accent2"/>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23" name="Footer Placeholder 6"/>
          <p:cNvSpPr>
            <a:spLocks noGrp="1"/>
          </p:cNvSpPr>
          <p:nvPr>
            <p:ph type="ftr" sz="quarter" idx="3"/>
          </p:nvPr>
        </p:nvSpPr>
        <p:spPr>
          <a:xfrm>
            <a:off x="628650" y="6356350"/>
            <a:ext cx="6577693" cy="365125"/>
          </a:xfrm>
          <a:prstGeom prst="rect">
            <a:avLst/>
          </a:prstGeom>
        </p:spPr>
        <p:txBody>
          <a:bodyPr/>
          <a:lstStyle/>
          <a:p>
            <a:r>
              <a:rPr lang="en-ZA" sz="900" i="1" dirty="0" smtClean="0">
                <a:solidFill>
                  <a:prstClr val="white">
                    <a:lumMod val="65000"/>
                  </a:prstClr>
                </a:solidFill>
                <a:latin typeface="Arial" panose="020B0604020202020204" pitchFamily="34" charset="0"/>
                <a:cs typeface="Arial" panose="020B0604020202020204" pitchFamily="34" charset="0"/>
              </a:rPr>
              <a:t>2016-17 Quarter 2 Report - Preliminary Data</a:t>
            </a:r>
            <a:endParaRPr lang="en-ZA" sz="900" i="1" dirty="0">
              <a:solidFill>
                <a:prstClr val="white">
                  <a:lumMod val="65000"/>
                </a:prstClr>
              </a:solidFill>
              <a:latin typeface="Arial" panose="020B0604020202020204" pitchFamily="34" charset="0"/>
              <a:cs typeface="Arial" panose="020B0604020202020204" pitchFamily="34" charset="0"/>
            </a:endParaRPr>
          </a:p>
        </p:txBody>
      </p:sp>
      <p:sp>
        <p:nvSpPr>
          <p:cNvPr id="24" name="Slide Number Placeholder 7"/>
          <p:cNvSpPr>
            <a:spLocks noGrp="1"/>
          </p:cNvSpPr>
          <p:nvPr>
            <p:ph type="sldNum" sz="quarter" idx="4"/>
          </p:nvPr>
        </p:nvSpPr>
        <p:spPr>
          <a:xfrm>
            <a:off x="7413170" y="6356351"/>
            <a:ext cx="1102179" cy="365125"/>
          </a:xfrm>
          <a:prstGeom prst="rect">
            <a:avLst/>
          </a:prstGeom>
        </p:spPr>
        <p:txBody>
          <a:bodyPr/>
          <a:lstStyle>
            <a:lvl1pPr algn="r">
              <a:defRPr/>
            </a:lvl1p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a:t>
            </a:fld>
            <a:endParaRPr lang="en-ZA" sz="900" dirty="0">
              <a:solidFill>
                <a:prstClr val="white">
                  <a:lumMod val="6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919619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200" b="1" kern="1200">
          <a:solidFill>
            <a:schemeClr val="accent2"/>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3000" r="-3000"/>
          </a:stretch>
        </a:blipFill>
        <a:effectLst/>
      </p:bgPr>
    </p:bg>
    <p:spTree>
      <p:nvGrpSpPr>
        <p:cNvPr id="1" name=""/>
        <p:cNvGrpSpPr/>
        <p:nvPr/>
      </p:nvGrpSpPr>
      <p:grpSpPr>
        <a:xfrm>
          <a:off x="0" y="0"/>
          <a:ext cx="0" cy="0"/>
          <a:chOff x="0" y="0"/>
          <a:chExt cx="0" cy="0"/>
        </a:xfrm>
      </p:grpSpPr>
      <p:sp>
        <p:nvSpPr>
          <p:cNvPr id="7" name="Subtitle 2"/>
          <p:cNvSpPr txBox="1">
            <a:spLocks/>
          </p:cNvSpPr>
          <p:nvPr/>
        </p:nvSpPr>
        <p:spPr>
          <a:xfrm>
            <a:off x="739588" y="2794690"/>
            <a:ext cx="7772400" cy="66120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b="1" dirty="0">
              <a:latin typeface="Arial Narrow" panose="020B0606020202030204" pitchFamily="34" charset="0"/>
              <a:cs typeface="Arial" panose="020B0604020202020204" pitchFamily="34" charset="0"/>
            </a:endParaRPr>
          </a:p>
        </p:txBody>
      </p:sp>
      <p:sp>
        <p:nvSpPr>
          <p:cNvPr id="5" name="Subtitle 2"/>
          <p:cNvSpPr txBox="1">
            <a:spLocks/>
          </p:cNvSpPr>
          <p:nvPr/>
        </p:nvSpPr>
        <p:spPr bwMode="auto">
          <a:xfrm>
            <a:off x="401653" y="707866"/>
            <a:ext cx="8110335" cy="3573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7500" lnSpcReduction="2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r>
              <a:rPr lang="en-US" sz="4300" b="1" dirty="0">
                <a:solidFill>
                  <a:schemeClr val="tx1"/>
                </a:solidFill>
                <a:latin typeface="Arial Narrow" pitchFamily="34" charset="0"/>
              </a:rPr>
              <a:t>Briefing to the Portfolio </a:t>
            </a:r>
            <a:r>
              <a:rPr lang="en-US" sz="4300" b="1" dirty="0" smtClean="0">
                <a:solidFill>
                  <a:schemeClr val="tx1"/>
                </a:solidFill>
                <a:latin typeface="Arial Narrow" pitchFamily="34" charset="0"/>
              </a:rPr>
              <a:t>Committee</a:t>
            </a:r>
          </a:p>
          <a:p>
            <a:pPr lvl="0"/>
            <a:r>
              <a:rPr lang="en-US" sz="4300" b="1" dirty="0" smtClean="0">
                <a:solidFill>
                  <a:schemeClr val="tx1"/>
                </a:solidFill>
                <a:latin typeface="Arial Narrow" pitchFamily="34" charset="0"/>
              </a:rPr>
              <a:t> </a:t>
            </a:r>
            <a:r>
              <a:rPr lang="en-US" sz="4300" b="1" dirty="0">
                <a:solidFill>
                  <a:schemeClr val="tx1"/>
                </a:solidFill>
                <a:latin typeface="Arial Narrow" pitchFamily="34" charset="0"/>
              </a:rPr>
              <a:t>on Tourism</a:t>
            </a:r>
            <a:br>
              <a:rPr lang="en-US" sz="4300" b="1" dirty="0">
                <a:solidFill>
                  <a:schemeClr val="tx1"/>
                </a:solidFill>
                <a:latin typeface="Arial Narrow" pitchFamily="34" charset="0"/>
              </a:rPr>
            </a:br>
            <a:r>
              <a:rPr lang="en-US" sz="4300" b="1" dirty="0">
                <a:solidFill>
                  <a:schemeClr val="tx1"/>
                </a:solidFill>
                <a:latin typeface="Arial Narrow" pitchFamily="34" charset="0"/>
              </a:rPr>
              <a:t/>
            </a:r>
            <a:br>
              <a:rPr lang="en-US" sz="4300" b="1" dirty="0">
                <a:solidFill>
                  <a:schemeClr val="tx1"/>
                </a:solidFill>
                <a:latin typeface="Arial Narrow" pitchFamily="34" charset="0"/>
              </a:rPr>
            </a:br>
            <a:r>
              <a:rPr lang="en-US" sz="4300" b="1" dirty="0" smtClean="0">
                <a:solidFill>
                  <a:srgbClr val="F26500"/>
                </a:solidFill>
                <a:latin typeface="Arial Narrow" pitchFamily="34" charset="0"/>
              </a:rPr>
              <a:t>2017/18 Quarterly </a:t>
            </a:r>
            <a:r>
              <a:rPr lang="en-US" sz="4300" b="1" dirty="0">
                <a:solidFill>
                  <a:srgbClr val="F26500"/>
                </a:solidFill>
                <a:latin typeface="Arial Narrow" pitchFamily="34" charset="0"/>
              </a:rPr>
              <a:t>Report – </a:t>
            </a:r>
            <a:r>
              <a:rPr lang="en-US" sz="4300" b="1" dirty="0" smtClean="0">
                <a:solidFill>
                  <a:srgbClr val="F26500"/>
                </a:solidFill>
                <a:latin typeface="Arial Narrow" pitchFamily="34" charset="0"/>
              </a:rPr>
              <a:t>Quarter </a:t>
            </a:r>
            <a:r>
              <a:rPr lang="en-US" sz="4300" b="1" dirty="0">
                <a:solidFill>
                  <a:srgbClr val="F26500"/>
                </a:solidFill>
                <a:latin typeface="Arial Narrow" pitchFamily="34" charset="0"/>
              </a:rPr>
              <a:t>1</a:t>
            </a:r>
            <a:r>
              <a:rPr lang="en-US" sz="4300" b="1" dirty="0" smtClean="0">
                <a:solidFill>
                  <a:srgbClr val="F26500"/>
                </a:solidFill>
                <a:latin typeface="Arial Narrow" pitchFamily="34" charset="0"/>
              </a:rPr>
              <a:t> </a:t>
            </a:r>
          </a:p>
          <a:p>
            <a:pPr lvl="0"/>
            <a:endParaRPr lang="en-US" sz="4300" b="1" dirty="0">
              <a:solidFill>
                <a:prstClr val="black"/>
              </a:solidFill>
              <a:latin typeface="Arial Narrow" pitchFamily="34" charset="0"/>
            </a:endParaRPr>
          </a:p>
          <a:p>
            <a:pPr lvl="0"/>
            <a:r>
              <a:rPr lang="en-US" sz="4300" b="1" dirty="0" smtClean="0">
                <a:solidFill>
                  <a:prstClr val="black"/>
                </a:solidFill>
                <a:latin typeface="Arial Narrow" pitchFamily="34" charset="0"/>
              </a:rPr>
              <a:t>Performance </a:t>
            </a:r>
            <a:r>
              <a:rPr lang="en-US" sz="4300" b="1" dirty="0">
                <a:solidFill>
                  <a:prstClr val="black"/>
                </a:solidFill>
                <a:latin typeface="Arial Narrow" pitchFamily="34" charset="0"/>
              </a:rPr>
              <a:t>Report </a:t>
            </a:r>
            <a:r>
              <a:rPr lang="en-US" sz="4300" b="1" dirty="0" smtClean="0">
                <a:solidFill>
                  <a:prstClr val="black"/>
                </a:solidFill>
                <a:latin typeface="Arial Narrow" pitchFamily="34" charset="0"/>
              </a:rPr>
              <a:t>(Actual)</a:t>
            </a:r>
            <a:endParaRPr lang="en-US" sz="4300" b="1" dirty="0">
              <a:solidFill>
                <a:prstClr val="black"/>
              </a:solidFill>
              <a:latin typeface="Arial Narrow" pitchFamily="34" charset="0"/>
            </a:endParaRPr>
          </a:p>
          <a:p>
            <a:pPr lvl="0"/>
            <a:r>
              <a:rPr lang="en-US" sz="4300" b="1" dirty="0" smtClean="0">
                <a:solidFill>
                  <a:schemeClr val="tx1"/>
                </a:solidFill>
                <a:latin typeface="Arial Narrow" pitchFamily="34" charset="0"/>
              </a:rPr>
              <a:t>20 October  2017</a:t>
            </a:r>
          </a:p>
          <a:p>
            <a:pPr eaLnBrk="1" fontAlgn="auto" hangingPunct="1">
              <a:spcAft>
                <a:spcPts val="0"/>
              </a:spcAft>
              <a:defRPr/>
            </a:pPr>
            <a:endParaRPr lang="en-ZA" dirty="0">
              <a:solidFill>
                <a:sysClr val="windowText" lastClr="000000"/>
              </a:solidFill>
              <a:latin typeface="Arial Narrow" pitchFamily="34" charset="0"/>
            </a:endParaRPr>
          </a:p>
        </p:txBody>
      </p:sp>
    </p:spTree>
    <p:extLst>
      <p:ext uri="{BB962C8B-B14F-4D97-AF65-F5344CB8AC3E}">
        <p14:creationId xmlns:p14="http://schemas.microsoft.com/office/powerpoint/2010/main" xmlns="" val="3300407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10</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487481101"/>
              </p:ext>
            </p:extLst>
          </p:nvPr>
        </p:nvGraphicFramePr>
        <p:xfrm>
          <a:off x="328532" y="132564"/>
          <a:ext cx="8532005" cy="5787913"/>
        </p:xfrm>
        <a:graphic>
          <a:graphicData uri="http://schemas.openxmlformats.org/drawingml/2006/table">
            <a:tbl>
              <a:tblPr>
                <a:tableStyleId>{8A107856-5554-42FB-B03E-39F5DBC370BA}</a:tableStyleId>
              </a:tblPr>
              <a:tblGrid>
                <a:gridCol w="1747156">
                  <a:extLst>
                    <a:ext uri="{9D8B030D-6E8A-4147-A177-3AD203B41FA5}">
                      <a16:colId xmlns:a16="http://schemas.microsoft.com/office/drawing/2014/main" xmlns="" val="20000"/>
                    </a:ext>
                  </a:extLst>
                </a:gridCol>
                <a:gridCol w="1577183">
                  <a:extLst>
                    <a:ext uri="{9D8B030D-6E8A-4147-A177-3AD203B41FA5}">
                      <a16:colId xmlns:a16="http://schemas.microsoft.com/office/drawing/2014/main" xmlns="" val="20001"/>
                    </a:ext>
                  </a:extLst>
                </a:gridCol>
                <a:gridCol w="1191845">
                  <a:extLst>
                    <a:ext uri="{9D8B030D-6E8A-4147-A177-3AD203B41FA5}">
                      <a16:colId xmlns:a16="http://schemas.microsoft.com/office/drawing/2014/main" xmlns="" val="20003"/>
                    </a:ext>
                  </a:extLst>
                </a:gridCol>
                <a:gridCol w="4015821">
                  <a:extLst>
                    <a:ext uri="{9D8B030D-6E8A-4147-A177-3AD203B41FA5}">
                      <a16:colId xmlns:a16="http://schemas.microsoft.com/office/drawing/2014/main" xmlns="" val="20004"/>
                    </a:ext>
                  </a:extLst>
                </a:gridCol>
              </a:tblGrid>
              <a:tr h="436245">
                <a:tc gridSpan="4">
                  <a:txBody>
                    <a:bodyPr/>
                    <a:lstStyle/>
                    <a:p>
                      <a:pPr algn="just"/>
                      <a:r>
                        <a:rPr lang="en-ZA" sz="1400" b="1" kern="1200" dirty="0" smtClean="0">
                          <a:latin typeface="Arial Narrow" panose="020B0606020202030204" pitchFamily="34" charset="0"/>
                        </a:rPr>
                        <a:t>Strategic objective: To enhance understanding and awareness of the value of tourism and its opportunities.</a:t>
                      </a:r>
                      <a:endParaRPr lang="en-GB" sz="1400" b="1" kern="1200" dirty="0" smtClean="0">
                        <a:solidFill>
                          <a:schemeClr val="tx1"/>
                        </a:solidFill>
                        <a:latin typeface="Arial Narrow" pitchFamily="34" charset="0"/>
                        <a:ea typeface="+mn-ea"/>
                        <a:cs typeface="+mn-cs"/>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07867">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T w="19050" cap="flat" cmpd="sng" algn="ctr">
                      <a:solidFill>
                        <a:srgbClr val="F26500"/>
                      </a:solidFill>
                      <a:prstDash val="solid"/>
                      <a:round/>
                      <a:headEnd type="none" w="med" len="med"/>
                      <a:tailEnd type="none" w="med" len="med"/>
                    </a:lnT>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T w="19050" cap="flat" cmpd="sng" algn="ctr">
                      <a:solidFill>
                        <a:srgbClr val="F26500"/>
                      </a:solidFill>
                      <a:prstDash val="solid"/>
                      <a:round/>
                      <a:headEnd type="none" w="med" len="med"/>
                      <a:tailEnd type="none" w="med" len="med"/>
                    </a:lnT>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85834">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a:t>
                      </a:r>
                      <a:r>
                        <a:rPr lang="en-US" sz="1400" b="1" dirty="0" smtClean="0">
                          <a:latin typeface="Arial Narrow" panose="020B0606020202030204" pitchFamily="34" charset="0"/>
                        </a:rPr>
                        <a:t>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4525641">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a:tabLst>
                          <a:tab pos="0" algn="l"/>
                        </a:tabLst>
                        <a:defRPr/>
                      </a:pPr>
                      <a:r>
                        <a:rPr kumimoji="0" lang="en-US" sz="1400" b="0" i="0" u="none" strike="noStrike" kern="1200" cap="none" spc="0" normalizeH="0" baseline="0" noProof="0" dirty="0" smtClean="0">
                          <a:ln>
                            <a:noFill/>
                          </a:ln>
                          <a:solidFill>
                            <a:srgbClr val="000000"/>
                          </a:solidFill>
                          <a:effectLst/>
                          <a:uLnTx/>
                          <a:uFillTx/>
                          <a:latin typeface="Arial Narrow"/>
                        </a:rPr>
                        <a:t>Number of platforms facilitated to improve tourism-sector stakeholder engagement and NTSS implementation</a:t>
                      </a:r>
                      <a:r>
                        <a:rPr kumimoji="0" lang="en-ZA" sz="1400" b="0" i="0" u="none" strike="noStrike" kern="1200" cap="none" spc="0" normalizeH="0" baseline="0" noProof="0" dirty="0" smtClean="0">
                          <a:ln>
                            <a:noFill/>
                          </a:ln>
                          <a:solidFill>
                            <a:srgbClr val="000000"/>
                          </a:solidFill>
                          <a:effectLst/>
                          <a:uLnTx/>
                          <a:uFillTx/>
                          <a:latin typeface="Arial Narrow"/>
                        </a:rPr>
                        <a:t>.</a:t>
                      </a:r>
                      <a:endParaRPr kumimoji="0" lang="en-US" sz="1400" b="0" i="0" u="none" strike="noStrike" kern="1200" cap="none" spc="0" normalizeH="0" baseline="0" noProof="0" dirty="0" smtClean="0">
                        <a:ln>
                          <a:noFill/>
                        </a:ln>
                        <a:solidFill>
                          <a:srgbClr val="000000"/>
                        </a:solidFill>
                        <a:effectLst/>
                        <a:uLnTx/>
                        <a:uFillTx/>
                        <a:latin typeface="Arial Narrow"/>
                      </a:endParaRPr>
                    </a:p>
                    <a:p>
                      <a:pPr marL="182880" indent="-182880" algn="just" fontAlgn="t">
                        <a:buFont typeface="+mj-lt"/>
                        <a:buAutoNum type="arabicPeriod"/>
                      </a:pPr>
                      <a:endParaRPr lang="en-ZA" sz="1400" b="0" i="0" u="none" strike="noStrike" dirty="0" smtClean="0">
                        <a:solidFill>
                          <a:srgbClr val="000000"/>
                        </a:solidFill>
                        <a:latin typeface="Arial Narrow" panose="020B0606020202030204" pitchFamily="34" charset="0"/>
                      </a:endParaRPr>
                    </a:p>
                  </a:txBody>
                  <a:tcPr marL="86400" marR="86400" marT="0" marB="0">
                    <a:solidFill>
                      <a:schemeClr val="bg1"/>
                    </a:solidFill>
                  </a:tcPr>
                </a:tc>
                <a:tc>
                  <a:txBody>
                    <a:bodyPr/>
                    <a:lstStyle/>
                    <a:p>
                      <a:pPr algn="just" fontAlgn="t"/>
                      <a:r>
                        <a:rPr lang="en-US" sz="1400" b="1" i="0" u="none" strike="noStrike" dirty="0" smtClean="0">
                          <a:solidFill>
                            <a:srgbClr val="000000"/>
                          </a:solidFill>
                          <a:effectLst/>
                          <a:latin typeface="Arial Narrow" panose="020B0606020202030204" pitchFamily="34" charset="0"/>
                        </a:rPr>
                        <a:t>Three platforms created:</a:t>
                      </a:r>
                    </a:p>
                    <a:p>
                      <a:pPr algn="just" fontAlgn="t"/>
                      <a:endParaRPr lang="en-US" sz="1400" b="1" i="0" u="none" strike="noStrike" dirty="0" smtClean="0">
                        <a:solidFill>
                          <a:srgbClr val="000000"/>
                        </a:solidFill>
                        <a:effectLst/>
                        <a:latin typeface="Arial Narrow" panose="020B0606020202030204" pitchFamily="34" charset="0"/>
                      </a:endParaRPr>
                    </a:p>
                    <a:p>
                      <a:pPr marL="342900" indent="-342900" algn="just" fontAlgn="t">
                        <a:buFont typeface="+mj-lt"/>
                        <a:buAutoNum type="arabicParenR"/>
                      </a:pPr>
                      <a:r>
                        <a:rPr lang="en-US" sz="1400" b="0" i="0" u="none" strike="noStrike" dirty="0" smtClean="0">
                          <a:solidFill>
                            <a:srgbClr val="000000"/>
                          </a:solidFill>
                          <a:effectLst/>
                          <a:latin typeface="Arial Narrow" panose="020B0606020202030204" pitchFamily="34" charset="0"/>
                        </a:rPr>
                        <a:t>Annual National Tourism Stakeholder Forum hosted.</a:t>
                      </a:r>
                    </a:p>
                  </a:txBody>
                  <a:tcPr marL="85725" marR="86400" marT="9525" marB="0">
                    <a:solidFill>
                      <a:schemeClr val="bg1"/>
                    </a:solidFill>
                  </a:tcPr>
                </a:tc>
                <a:tc>
                  <a:txBody>
                    <a:bodyPr/>
                    <a:lstStyle/>
                    <a:p>
                      <a:pPr marL="0" indent="0" algn="just">
                        <a:buFont typeface="Arial" panose="020B0604020202020204" pitchFamily="34" charset="0"/>
                        <a:buNone/>
                      </a:pPr>
                      <a:r>
                        <a:rPr lang="en-ZA" sz="1400" b="0" i="0" u="none" strike="noStrike" kern="1200" dirty="0" smtClean="0">
                          <a:solidFill>
                            <a:srgbClr val="000000"/>
                          </a:solidFill>
                          <a:effectLst/>
                          <a:latin typeface="Arial Narrow" panose="020B0606020202030204" pitchFamily="34" charset="0"/>
                          <a:ea typeface="+mn-ea"/>
                          <a:cs typeface="+mn-cs"/>
                        </a:rPr>
                        <a:t>Logistical</a:t>
                      </a:r>
                      <a:r>
                        <a:rPr lang="en-ZA" sz="1400" b="0" i="0" u="none" strike="noStrike" kern="1200" baseline="0" dirty="0" smtClean="0">
                          <a:solidFill>
                            <a:srgbClr val="000000"/>
                          </a:solidFill>
                          <a:effectLst/>
                          <a:latin typeface="Arial Narrow" panose="020B0606020202030204" pitchFamily="34" charset="0"/>
                          <a:ea typeface="+mn-ea"/>
                          <a:cs typeface="+mn-cs"/>
                        </a:rPr>
                        <a:t> </a:t>
                      </a:r>
                      <a:r>
                        <a:rPr lang="en-ZA" sz="1400" b="0" i="0" u="none" strike="noStrike" kern="1200" dirty="0" smtClean="0">
                          <a:solidFill>
                            <a:srgbClr val="000000"/>
                          </a:solidFill>
                          <a:effectLst/>
                          <a:latin typeface="Arial Narrow" panose="020B0606020202030204" pitchFamily="34" charset="0"/>
                          <a:ea typeface="+mn-ea"/>
                          <a:cs typeface="+mn-cs"/>
                        </a:rPr>
                        <a:t>arrangements for the</a:t>
                      </a:r>
                      <a:r>
                        <a:rPr lang="en-ZA" sz="1400" b="0" i="0" u="none" strike="noStrike" kern="1200" baseline="0" dirty="0" smtClean="0">
                          <a:solidFill>
                            <a:srgbClr val="000000"/>
                          </a:solidFill>
                          <a:effectLst/>
                          <a:latin typeface="Arial Narrow" panose="020B0606020202030204" pitchFamily="34" charset="0"/>
                          <a:ea typeface="+mn-ea"/>
                          <a:cs typeface="+mn-cs"/>
                        </a:rPr>
                        <a:t> </a:t>
                      </a:r>
                      <a:r>
                        <a:rPr lang="en-ZA" sz="1400" b="0" i="0" u="none" strike="noStrike" kern="1200" dirty="0" smtClean="0">
                          <a:solidFill>
                            <a:srgbClr val="000000"/>
                          </a:solidFill>
                          <a:effectLst/>
                          <a:latin typeface="Arial Narrow" panose="020B0606020202030204" pitchFamily="34" charset="0"/>
                          <a:ea typeface="+mn-ea"/>
                          <a:cs typeface="+mn-cs"/>
                        </a:rPr>
                        <a:t>National Tourism</a:t>
                      </a:r>
                      <a:r>
                        <a:rPr lang="en-ZA" sz="1400" b="0" i="0" u="none" strike="noStrike" kern="1200" baseline="0" dirty="0" smtClean="0">
                          <a:solidFill>
                            <a:srgbClr val="000000"/>
                          </a:solidFill>
                          <a:effectLst/>
                          <a:latin typeface="Arial Narrow" panose="020B0606020202030204" pitchFamily="34" charset="0"/>
                          <a:ea typeface="+mn-ea"/>
                          <a:cs typeface="+mn-cs"/>
                        </a:rPr>
                        <a:t> </a:t>
                      </a:r>
                      <a:r>
                        <a:rPr lang="en-ZA" sz="1400" b="0" i="0" u="none" strike="noStrike" kern="1200" dirty="0" smtClean="0">
                          <a:solidFill>
                            <a:srgbClr val="000000"/>
                          </a:solidFill>
                          <a:effectLst/>
                          <a:latin typeface="Arial Narrow" panose="020B0606020202030204" pitchFamily="34" charset="0"/>
                          <a:ea typeface="+mn-ea"/>
                          <a:cs typeface="+mn-cs"/>
                        </a:rPr>
                        <a:t>Stakeholders Forum</a:t>
                      </a:r>
                      <a:r>
                        <a:rPr lang="en-ZA" sz="1400" b="0" i="0" u="none" strike="noStrike" kern="1200" baseline="0" dirty="0" smtClean="0">
                          <a:solidFill>
                            <a:srgbClr val="000000"/>
                          </a:solidFill>
                          <a:effectLst/>
                          <a:latin typeface="Arial Narrow" panose="020B0606020202030204" pitchFamily="34" charset="0"/>
                          <a:ea typeface="+mn-ea"/>
                          <a:cs typeface="+mn-cs"/>
                        </a:rPr>
                        <a:t> </a:t>
                      </a:r>
                      <a:r>
                        <a:rPr lang="en-ZA" sz="1400" b="0" i="0" u="none" strike="noStrike" kern="1200" dirty="0" smtClean="0">
                          <a:solidFill>
                            <a:srgbClr val="000000"/>
                          </a:solidFill>
                          <a:effectLst/>
                          <a:latin typeface="Arial Narrow" panose="020B0606020202030204" pitchFamily="34" charset="0"/>
                          <a:ea typeface="+mn-ea"/>
                          <a:cs typeface="+mn-cs"/>
                        </a:rPr>
                        <a:t>meeting finalised.</a:t>
                      </a:r>
                    </a:p>
                  </a:txBody>
                  <a:tcPr marL="85725" marR="86400" marT="9525" marB="0">
                    <a:solidFill>
                      <a:schemeClr val="bg1"/>
                    </a:solidFill>
                  </a:tcPr>
                </a:tc>
                <a:tc>
                  <a:txBody>
                    <a:bodyPr/>
                    <a:lstStyle/>
                    <a:p>
                      <a:pPr marL="0" marR="0" lvl="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kern="1200" dirty="0" smtClean="0">
                          <a:solidFill>
                            <a:srgbClr val="000000"/>
                          </a:solidFill>
                          <a:effectLst/>
                          <a:latin typeface="Arial Narrow" panose="020B0606020202030204" pitchFamily="34" charset="0"/>
                          <a:ea typeface="+mn-ea"/>
                          <a:cs typeface="+mn-cs"/>
                        </a:rPr>
                        <a:t>Logistical arrangements for the National Tourism Stakeholders Forum (NTSF) meeting were </a:t>
                      </a:r>
                      <a:r>
                        <a:rPr lang="en-US" sz="1400" b="0" i="0" u="none" strike="noStrike" kern="1200" dirty="0" err="1" smtClean="0">
                          <a:solidFill>
                            <a:srgbClr val="000000"/>
                          </a:solidFill>
                          <a:effectLst/>
                          <a:latin typeface="Arial Narrow" panose="020B0606020202030204" pitchFamily="34" charset="0"/>
                          <a:ea typeface="+mn-ea"/>
                          <a:cs typeface="+mn-cs"/>
                        </a:rPr>
                        <a:t>finalised</a:t>
                      </a:r>
                      <a:r>
                        <a:rPr lang="en-US" sz="1400" b="0" i="0" u="none" strike="noStrike" kern="1200" dirty="0" smtClean="0">
                          <a:solidFill>
                            <a:srgbClr val="000000"/>
                          </a:solidFill>
                          <a:effectLst/>
                          <a:latin typeface="Arial Narrow" panose="020B0606020202030204" pitchFamily="34" charset="0"/>
                          <a:ea typeface="+mn-ea"/>
                          <a:cs typeface="+mn-cs"/>
                        </a:rPr>
                        <a:t>. </a:t>
                      </a:r>
                    </a:p>
                    <a:p>
                      <a:pPr marL="0" marR="0" lvl="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dirty="0" smtClean="0">
                        <a:solidFill>
                          <a:srgbClr val="000000"/>
                        </a:solidFill>
                        <a:effectLst/>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ZA" sz="1400" b="0" i="0" u="none" strike="noStrike" kern="1200" dirty="0" smtClean="0">
                          <a:solidFill>
                            <a:srgbClr val="000000"/>
                          </a:solidFill>
                          <a:effectLst/>
                          <a:latin typeface="Arial Narrow" panose="020B0606020202030204" pitchFamily="34" charset="0"/>
                          <a:ea typeface="+mn-ea"/>
                          <a:cs typeface="+mn-cs"/>
                        </a:rPr>
                        <a:t>The NTSF is one of the delivery mechanisms for NTSS. It provides a multi-stakeholder platform to monitor progress and challenges in the implementation of the NTSS, and recommends solutions and the necessary changes in policy to facilitate effective implementation.</a:t>
                      </a:r>
                      <a:r>
                        <a:rPr lang="en-ZA" sz="1400" b="0" i="0" u="none" strike="noStrike" kern="1200" baseline="0" dirty="0" smtClean="0">
                          <a:solidFill>
                            <a:srgbClr val="000000"/>
                          </a:solidFill>
                          <a:effectLst/>
                          <a:latin typeface="Arial Narrow" panose="020B0606020202030204" pitchFamily="34" charset="0"/>
                          <a:ea typeface="+mn-ea"/>
                          <a:cs typeface="+mn-cs"/>
                        </a:rPr>
                        <a:t> It </a:t>
                      </a:r>
                      <a:r>
                        <a:rPr lang="en-ZA" sz="1400" b="0" i="0" u="none" strike="noStrike" kern="1200" dirty="0" smtClean="0">
                          <a:solidFill>
                            <a:srgbClr val="000000"/>
                          </a:solidFill>
                          <a:effectLst/>
                          <a:latin typeface="Arial Narrow" panose="020B0606020202030204" pitchFamily="34" charset="0"/>
                          <a:ea typeface="+mn-ea"/>
                          <a:cs typeface="+mn-cs"/>
                        </a:rPr>
                        <a:t>also deliberates on other pertinent issues that affect performance of the tourism sector in general.</a:t>
                      </a:r>
                      <a:endParaRPr lang="en-US" sz="1400" b="0" i="0" u="none" strike="noStrike" kern="1200" dirty="0" smtClean="0">
                        <a:solidFill>
                          <a:srgbClr val="000000"/>
                        </a:solidFill>
                        <a:effectLst/>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dirty="0" smtClean="0">
                        <a:solidFill>
                          <a:srgbClr val="000000"/>
                        </a:solidFill>
                        <a:effectLst/>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kern="1200" dirty="0" smtClean="0">
                          <a:solidFill>
                            <a:srgbClr val="000000"/>
                          </a:solidFill>
                          <a:effectLst/>
                          <a:latin typeface="Arial Narrow" panose="020B0606020202030204" pitchFamily="34" charset="0"/>
                          <a:ea typeface="+mn-ea"/>
                          <a:cs typeface="+mn-cs"/>
                        </a:rPr>
                        <a:t>In terms</a:t>
                      </a:r>
                      <a:r>
                        <a:rPr lang="en-US" sz="1400" b="0" i="0" u="none" strike="noStrike" kern="1200" baseline="0" dirty="0" smtClean="0">
                          <a:solidFill>
                            <a:srgbClr val="000000"/>
                          </a:solidFill>
                          <a:effectLst/>
                          <a:latin typeface="Arial Narrow" panose="020B0606020202030204" pitchFamily="34" charset="0"/>
                          <a:ea typeface="+mn-ea"/>
                          <a:cs typeface="+mn-cs"/>
                        </a:rPr>
                        <a:t> of logistics, the following were done: </a:t>
                      </a:r>
                      <a:endParaRPr lang="en-US" sz="1400" b="0" i="0" u="none" strike="noStrike" kern="1200" dirty="0" smtClean="0">
                        <a:solidFill>
                          <a:srgbClr val="000000"/>
                        </a:solidFill>
                        <a:effectLst/>
                        <a:latin typeface="Arial Narrow" panose="020B0606020202030204" pitchFamily="34" charset="0"/>
                        <a:ea typeface="+mn-ea"/>
                        <a:cs typeface="+mn-cs"/>
                      </a:endParaRPr>
                    </a:p>
                    <a:p>
                      <a:pPr marL="182563" lvl="0" indent="-182563" algn="just" fontAlgn="t">
                        <a:spcAft>
                          <a:spcPts val="0"/>
                        </a:spcAft>
                        <a:buClr>
                          <a:srgbClr val="000000"/>
                        </a:buClr>
                        <a:buSzPts val="1400"/>
                        <a:buFont typeface="Arial Narrow" panose="020B0606020202030204" pitchFamily="34" charset="0"/>
                        <a:buChar char="-"/>
                      </a:pPr>
                      <a:r>
                        <a:rPr lang="en-US" sz="1400" kern="1200" dirty="0" smtClean="0">
                          <a:solidFill>
                            <a:srgbClr val="000000"/>
                          </a:solidFill>
                          <a:effectLst/>
                          <a:latin typeface="Arial Narrow" panose="020B0606020202030204" pitchFamily="34" charset="0"/>
                          <a:ea typeface="+mn-ea"/>
                          <a:cs typeface="+mn-cs"/>
                        </a:rPr>
                        <a:t>The meeting is scheduled for 22 September 2017.</a:t>
                      </a:r>
                    </a:p>
                    <a:p>
                      <a:pPr marL="182563" lvl="0" indent="-182563" algn="just" fontAlgn="t">
                        <a:spcAft>
                          <a:spcPts val="0"/>
                        </a:spcAft>
                        <a:buClr>
                          <a:srgbClr val="000000"/>
                        </a:buClr>
                        <a:buSzPts val="1400"/>
                        <a:buFont typeface="Arial Narrow" panose="020B0606020202030204" pitchFamily="34" charset="0"/>
                        <a:buChar char="-"/>
                      </a:pPr>
                      <a:r>
                        <a:rPr lang="en-US" sz="1400" kern="1200" dirty="0" smtClean="0">
                          <a:solidFill>
                            <a:srgbClr val="000000"/>
                          </a:solidFill>
                          <a:effectLst/>
                          <a:latin typeface="Arial Narrow" panose="020B0606020202030204" pitchFamily="34" charset="0"/>
                          <a:ea typeface="+mn-ea"/>
                          <a:cs typeface="+mn-cs"/>
                        </a:rPr>
                        <a:t>The venue is</a:t>
                      </a:r>
                      <a:r>
                        <a:rPr lang="en-US" sz="1400" kern="1200" baseline="0" dirty="0" smtClean="0">
                          <a:solidFill>
                            <a:srgbClr val="000000"/>
                          </a:solidFill>
                          <a:effectLst/>
                          <a:latin typeface="Arial Narrow" panose="020B0606020202030204" pitchFamily="34" charset="0"/>
                          <a:ea typeface="+mn-ea"/>
                          <a:cs typeface="+mn-cs"/>
                        </a:rPr>
                        <a:t> </a:t>
                      </a:r>
                      <a:r>
                        <a:rPr lang="en-US" sz="1400" kern="1200" dirty="0" smtClean="0">
                          <a:solidFill>
                            <a:srgbClr val="000000"/>
                          </a:solidFill>
                          <a:effectLst/>
                          <a:latin typeface="Arial Narrow" panose="020B0606020202030204" pitchFamily="34" charset="0"/>
                          <a:ea typeface="+mn-ea"/>
                          <a:cs typeface="+mn-cs"/>
                        </a:rPr>
                        <a:t> secured</a:t>
                      </a:r>
                      <a:endParaRPr lang="en-ZA" sz="1400" dirty="0" smtClean="0">
                        <a:effectLst/>
                        <a:latin typeface="Times New Roman" panose="02020603050405020304" pitchFamily="18" charset="0"/>
                        <a:ea typeface="+mn-ea"/>
                        <a:cs typeface="+mn-cs"/>
                      </a:endParaRPr>
                    </a:p>
                    <a:p>
                      <a:pPr marL="182563" lvl="0" indent="-182563" algn="just" fontAlgn="t">
                        <a:spcAft>
                          <a:spcPts val="0"/>
                        </a:spcAft>
                        <a:buClr>
                          <a:srgbClr val="000000"/>
                        </a:buClr>
                        <a:buSzPts val="1400"/>
                        <a:buFont typeface="Arial Narrow" panose="020B0606020202030204" pitchFamily="34" charset="0"/>
                        <a:buChar char="-"/>
                      </a:pPr>
                      <a:r>
                        <a:rPr lang="en-US" sz="1400" kern="1200" dirty="0" smtClean="0">
                          <a:solidFill>
                            <a:srgbClr val="000000"/>
                          </a:solidFill>
                          <a:effectLst/>
                          <a:latin typeface="Arial Narrow" panose="020B0606020202030204" pitchFamily="34" charset="0"/>
                          <a:ea typeface="+mn-ea"/>
                          <a:cs typeface="+mn-cs"/>
                        </a:rPr>
                        <a:t>Report and action list of the previous meeting was </a:t>
                      </a:r>
                      <a:r>
                        <a:rPr lang="en-US" sz="1400" kern="1200" dirty="0" err="1" smtClean="0">
                          <a:solidFill>
                            <a:srgbClr val="000000"/>
                          </a:solidFill>
                          <a:effectLst/>
                          <a:latin typeface="Arial Narrow" panose="020B0606020202030204" pitchFamily="34" charset="0"/>
                          <a:ea typeface="+mn-ea"/>
                          <a:cs typeface="+mn-cs"/>
                        </a:rPr>
                        <a:t>finalised</a:t>
                      </a:r>
                      <a:r>
                        <a:rPr lang="en-US" sz="1400" kern="1200" dirty="0" smtClean="0">
                          <a:solidFill>
                            <a:srgbClr val="000000"/>
                          </a:solidFill>
                          <a:effectLst/>
                          <a:latin typeface="Arial Narrow" panose="020B0606020202030204" pitchFamily="34" charset="0"/>
                          <a:ea typeface="+mn-ea"/>
                          <a:cs typeface="+mn-cs"/>
                        </a:rPr>
                        <a:t>.</a:t>
                      </a:r>
                      <a:endParaRPr lang="en-ZA" sz="1400" dirty="0" smtClean="0">
                        <a:effectLst/>
                        <a:latin typeface="Times New Roman" panose="02020603050405020304" pitchFamily="18" charset="0"/>
                        <a:ea typeface="+mn-ea"/>
                        <a:cs typeface="+mn-cs"/>
                      </a:endParaRPr>
                    </a:p>
                    <a:p>
                      <a:pPr marL="182563" lvl="0" indent="-182563" algn="just" fontAlgn="t">
                        <a:spcAft>
                          <a:spcPts val="0"/>
                        </a:spcAft>
                        <a:buClr>
                          <a:srgbClr val="000000"/>
                        </a:buClr>
                        <a:buSzPts val="1400"/>
                        <a:buFont typeface="Arial Narrow" panose="020B0606020202030204" pitchFamily="34" charset="0"/>
                        <a:buChar char="-"/>
                      </a:pPr>
                      <a:r>
                        <a:rPr lang="en-US" sz="1400" kern="1200" dirty="0" smtClean="0">
                          <a:solidFill>
                            <a:srgbClr val="000000"/>
                          </a:solidFill>
                          <a:effectLst/>
                          <a:latin typeface="Arial Narrow" panose="020B0606020202030204" pitchFamily="34" charset="0"/>
                          <a:ea typeface="+mn-ea"/>
                          <a:cs typeface="+mn-cs"/>
                        </a:rPr>
                        <a:t>Draft agenda was developed for inputs and approval.</a:t>
                      </a:r>
                      <a:endParaRPr lang="en-ZA" sz="1400" dirty="0" smtClean="0">
                        <a:effectLst/>
                        <a:latin typeface="Times New Roman" panose="02020603050405020304" pitchFamily="18" charset="0"/>
                        <a:ea typeface="+mn-ea"/>
                        <a:cs typeface="+mn-cs"/>
                      </a:endParaRPr>
                    </a:p>
                    <a:p>
                      <a:pPr marL="182563" lvl="0" indent="-182563" algn="just" fontAlgn="t">
                        <a:spcAft>
                          <a:spcPts val="0"/>
                        </a:spcAft>
                        <a:buClr>
                          <a:srgbClr val="000000"/>
                        </a:buClr>
                        <a:buSzPts val="1400"/>
                        <a:buFont typeface="Arial Narrow" panose="020B0606020202030204" pitchFamily="34" charset="0"/>
                        <a:buChar char="-"/>
                      </a:pPr>
                      <a:r>
                        <a:rPr lang="en-US" sz="1400" kern="1200" dirty="0" smtClean="0">
                          <a:solidFill>
                            <a:srgbClr val="000000"/>
                          </a:solidFill>
                          <a:effectLst/>
                          <a:latin typeface="Arial Narrow" panose="020B0606020202030204" pitchFamily="34" charset="0"/>
                          <a:ea typeface="+mn-ea"/>
                          <a:cs typeface="+mn-cs"/>
                        </a:rPr>
                        <a:t>Communique was forwarded to stakeholders to ensure that the date is </a:t>
                      </a:r>
                      <a:r>
                        <a:rPr lang="en-US" sz="1400" kern="1200" dirty="0" err="1" smtClean="0">
                          <a:solidFill>
                            <a:srgbClr val="000000"/>
                          </a:solidFill>
                          <a:effectLst/>
                          <a:latin typeface="Arial Narrow" panose="020B0606020202030204" pitchFamily="34" charset="0"/>
                          <a:ea typeface="+mn-ea"/>
                          <a:cs typeface="+mn-cs"/>
                        </a:rPr>
                        <a:t>diarised</a:t>
                      </a:r>
                      <a:r>
                        <a:rPr lang="en-US" sz="1400" kern="1200" dirty="0" smtClean="0">
                          <a:solidFill>
                            <a:srgbClr val="000000"/>
                          </a:solidFill>
                          <a:effectLst/>
                          <a:latin typeface="Arial Narrow" panose="020B0606020202030204" pitchFamily="34" charset="0"/>
                          <a:ea typeface="+mn-ea"/>
                          <a:cs typeface="+mn-cs"/>
                        </a:rPr>
                        <a:t>.</a:t>
                      </a:r>
                      <a:endParaRPr lang="en-ZA" sz="1400" dirty="0">
                        <a:effectLst/>
                        <a:latin typeface="Times New Roman" panose="02020603050405020304" pitchFamily="18" charset="0"/>
                        <a:ea typeface="+mn-ea"/>
                        <a:cs typeface="+mn-cs"/>
                      </a:endParaRPr>
                    </a:p>
                  </a:txBody>
                  <a:tcPr marL="85725" marR="86400" marT="0" marB="0">
                    <a:solidFill>
                      <a:schemeClr val="bg1"/>
                    </a:solidFill>
                  </a:tcPr>
                </a:tc>
                <a:extLst>
                  <a:ext uri="{0D108BD9-81ED-4DB2-BD59-A6C34878D82A}">
                    <a16:rowId xmlns:a16="http://schemas.microsoft.com/office/drawing/2014/main" xmlns="" val="10003"/>
                  </a:ext>
                </a:extLst>
              </a:tr>
            </a:tbl>
          </a:graphicData>
        </a:graphic>
      </p:graphicFrame>
      <p:sp>
        <p:nvSpPr>
          <p:cNvPr id="13" name="Footer Placeholder 1"/>
          <p:cNvSpPr>
            <a:spLocks noGrp="1"/>
          </p:cNvSpPr>
          <p:nvPr>
            <p:ph type="ftr" sz="quarter" idx="11"/>
          </p:nvPr>
        </p:nvSpPr>
        <p:spPr>
          <a:xfrm>
            <a:off x="838201" y="5903270"/>
            <a:ext cx="2806699"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3263967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11</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4167801686"/>
              </p:ext>
            </p:extLst>
          </p:nvPr>
        </p:nvGraphicFramePr>
        <p:xfrm>
          <a:off x="310897" y="210266"/>
          <a:ext cx="8540495" cy="5494113"/>
        </p:xfrm>
        <a:graphic>
          <a:graphicData uri="http://schemas.openxmlformats.org/drawingml/2006/table">
            <a:tbl>
              <a:tblPr>
                <a:tableStyleId>{8A107856-5554-42FB-B03E-39F5DBC370BA}</a:tableStyleId>
              </a:tblPr>
              <a:tblGrid>
                <a:gridCol w="1600199">
                  <a:extLst>
                    <a:ext uri="{9D8B030D-6E8A-4147-A177-3AD203B41FA5}">
                      <a16:colId xmlns:a16="http://schemas.microsoft.com/office/drawing/2014/main" xmlns="" val="20000"/>
                    </a:ext>
                  </a:extLst>
                </a:gridCol>
                <a:gridCol w="1303159">
                  <a:extLst>
                    <a:ext uri="{9D8B030D-6E8A-4147-A177-3AD203B41FA5}">
                      <a16:colId xmlns:a16="http://schemas.microsoft.com/office/drawing/2014/main" xmlns="" val="20001"/>
                    </a:ext>
                  </a:extLst>
                </a:gridCol>
                <a:gridCol w="1551709">
                  <a:extLst>
                    <a:ext uri="{9D8B030D-6E8A-4147-A177-3AD203B41FA5}">
                      <a16:colId xmlns:a16="http://schemas.microsoft.com/office/drawing/2014/main" xmlns="" val="20003"/>
                    </a:ext>
                  </a:extLst>
                </a:gridCol>
                <a:gridCol w="4085428">
                  <a:extLst>
                    <a:ext uri="{9D8B030D-6E8A-4147-A177-3AD203B41FA5}">
                      <a16:colId xmlns:a16="http://schemas.microsoft.com/office/drawing/2014/main" xmlns="" val="20004"/>
                    </a:ext>
                  </a:extLst>
                </a:gridCol>
              </a:tblGrid>
              <a:tr h="586199">
                <a:tc gridSpan="4">
                  <a:txBody>
                    <a:bodyPr/>
                    <a:lstStyle/>
                    <a:p>
                      <a:pPr algn="just"/>
                      <a:r>
                        <a:rPr lang="en-ZA" sz="1400" b="1" kern="1200" dirty="0" smtClean="0">
                          <a:latin typeface="Arial Narrow" panose="020B0606020202030204" pitchFamily="34" charset="0"/>
                        </a:rPr>
                        <a:t>Strategic objective: To enhance understanding and awareness of the value of tourism and its opportunities.</a:t>
                      </a:r>
                      <a:endParaRPr lang="en-GB" sz="1400" b="1" kern="1200" dirty="0" smtClean="0">
                        <a:solidFill>
                          <a:schemeClr val="tx1"/>
                        </a:solidFill>
                        <a:latin typeface="Arial Narrow" pitchFamily="34" charset="0"/>
                        <a:ea typeface="+mn-ea"/>
                        <a:cs typeface="+mn-cs"/>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7243">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T w="19050" cap="flat" cmpd="sng" algn="ctr">
                      <a:solidFill>
                        <a:srgbClr val="F26500"/>
                      </a:solidFill>
                      <a:prstDash val="solid"/>
                      <a:round/>
                      <a:headEnd type="none" w="med" len="med"/>
                      <a:tailEnd type="none" w="med" len="med"/>
                    </a:lnT>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T w="19050" cap="flat" cmpd="sng" algn="ctr">
                      <a:solidFill>
                        <a:srgbClr val="F26500"/>
                      </a:solidFill>
                      <a:prstDash val="solid"/>
                      <a:round/>
                      <a:headEnd type="none" w="med" len="med"/>
                      <a:tailEnd type="none" w="med" len="med"/>
                    </a:lnT>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88314">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1324449">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a:tabLst>
                          <a:tab pos="0" algn="l"/>
                        </a:tabLst>
                        <a:defRPr/>
                      </a:pPr>
                      <a:r>
                        <a:rPr kumimoji="0" lang="en-US" sz="1500" b="0" i="0" u="none" strike="noStrike" kern="1200" cap="none" spc="0" normalizeH="0" baseline="0" noProof="0" dirty="0" smtClean="0">
                          <a:ln>
                            <a:noFill/>
                          </a:ln>
                          <a:solidFill>
                            <a:srgbClr val="000000"/>
                          </a:solidFill>
                          <a:effectLst/>
                          <a:uLnTx/>
                          <a:uFillTx/>
                          <a:latin typeface="Arial Narrow"/>
                        </a:rPr>
                        <a:t>Number of platforms facilitated to improve tourism-sector stakeholder engagement and NTSS implementation</a:t>
                      </a:r>
                      <a:r>
                        <a:rPr kumimoji="0" lang="en-ZA" sz="1500" b="0" i="0" u="none" strike="noStrike" kern="1200" cap="none" spc="0" normalizeH="0" baseline="0" noProof="0" dirty="0" smtClean="0">
                          <a:ln>
                            <a:noFill/>
                          </a:ln>
                          <a:solidFill>
                            <a:srgbClr val="000000"/>
                          </a:solidFill>
                          <a:effectLst/>
                          <a:uLnTx/>
                          <a:uFillTx/>
                          <a:latin typeface="Arial Narrow"/>
                        </a:rPr>
                        <a:t>.</a:t>
                      </a:r>
                      <a:endParaRPr kumimoji="0" lang="en-US" sz="1500" b="0" i="0" u="none" strike="noStrike" kern="1200" cap="none" spc="0" normalizeH="0" baseline="0" noProof="0" dirty="0" smtClean="0">
                        <a:ln>
                          <a:noFill/>
                        </a:ln>
                        <a:solidFill>
                          <a:srgbClr val="000000"/>
                        </a:solidFill>
                        <a:effectLst/>
                        <a:uLnTx/>
                        <a:uFillTx/>
                        <a:latin typeface="Arial Narrow"/>
                      </a:endParaRPr>
                    </a:p>
                    <a:p>
                      <a:pPr marL="182880" indent="-182880" algn="just" fontAlgn="t">
                        <a:buFont typeface="+mj-lt"/>
                        <a:buAutoNum type="arabicPeriod"/>
                      </a:pPr>
                      <a:endParaRPr lang="en-ZA" sz="1500" b="0" i="0" u="none" strike="noStrike" dirty="0" smtClean="0">
                        <a:solidFill>
                          <a:srgbClr val="000000"/>
                        </a:solidFill>
                        <a:latin typeface="Arial Narrow" panose="020B0606020202030204" pitchFamily="34" charset="0"/>
                      </a:endParaRPr>
                    </a:p>
                  </a:txBody>
                  <a:tcPr marL="86400" marR="86400" marT="0" marB="0">
                    <a:solidFill>
                      <a:schemeClr val="bg1"/>
                    </a:solid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Three platforms created.  </a:t>
                      </a:r>
                      <a:r>
                        <a:rPr kumimoji="0" lang="en-US" sz="1500" b="1" i="1"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a:t>
                      </a:r>
                      <a:r>
                        <a:rPr kumimoji="0" lang="en-US" sz="1500" b="1" i="1" u="none" strike="noStrike" kern="1200" cap="none" spc="0" normalizeH="0" baseline="0" noProof="0" dirty="0" err="1" smtClean="0">
                          <a:ln>
                            <a:noFill/>
                          </a:ln>
                          <a:solidFill>
                            <a:srgbClr val="000000"/>
                          </a:solidFill>
                          <a:effectLst/>
                          <a:uLnTx/>
                          <a:uFillTx/>
                          <a:latin typeface="Arial Narrow" panose="020B0606020202030204" pitchFamily="34" charset="0"/>
                          <a:ea typeface="+mn-ea"/>
                          <a:cs typeface="+mn-cs"/>
                        </a:rPr>
                        <a:t>Cont</a:t>
                      </a:r>
                      <a:r>
                        <a:rPr kumimoji="0" lang="en-US" sz="1500" b="1" i="1"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endParaRPr>
                    </a:p>
                    <a:p>
                      <a:pPr marL="342900" indent="-342900" algn="just" defTabSz="914400" rtl="0" eaLnBrk="1" fontAlgn="t" latinLnBrk="0" hangingPunct="1">
                        <a:buFont typeface="+mj-lt"/>
                        <a:buAutoNum type="arabicParenR" startAt="2"/>
                      </a:pPr>
                      <a:r>
                        <a:rPr lang="en-US" sz="1500" b="0" i="0" u="none" strike="noStrike" kern="1200" dirty="0" smtClean="0">
                          <a:solidFill>
                            <a:srgbClr val="000000"/>
                          </a:solidFill>
                          <a:effectLst/>
                          <a:latin typeface="Arial Narrow" panose="020B0606020202030204" pitchFamily="34" charset="0"/>
                          <a:ea typeface="+mn-ea"/>
                          <a:cs typeface="+mn-cs"/>
                        </a:rPr>
                        <a:t>Annual Public Lecture hosted.</a:t>
                      </a:r>
                    </a:p>
                  </a:txBody>
                  <a:tcPr marL="85725" marR="86400" marT="9525" marB="0">
                    <a:solidFill>
                      <a:schemeClr val="bg1"/>
                    </a:solidFill>
                  </a:tcPr>
                </a:tc>
                <a:tc>
                  <a:txBody>
                    <a:bodyPr/>
                    <a:lstStyle/>
                    <a:p>
                      <a:pPr marL="0" indent="0" algn="just">
                        <a:buFont typeface="Arial" panose="020B0604020202020204" pitchFamily="34" charset="0"/>
                        <a:buNone/>
                      </a:pPr>
                      <a:r>
                        <a:rPr lang="en-US" sz="1500" b="0" i="0" u="none" strike="noStrike" kern="1200" dirty="0" smtClean="0">
                          <a:solidFill>
                            <a:srgbClr val="000000"/>
                          </a:solidFill>
                          <a:effectLst/>
                          <a:latin typeface="Arial Narrow" panose="020B0606020202030204" pitchFamily="34" charset="0"/>
                          <a:ea typeface="+mn-ea"/>
                          <a:cs typeface="+mn-cs"/>
                        </a:rPr>
                        <a:t>Concept document for the public lecture developed</a:t>
                      </a:r>
                      <a:r>
                        <a:rPr lang="en-ZA" sz="1500" b="0" i="0" u="none" strike="noStrike" kern="1200" dirty="0" smtClean="0">
                          <a:solidFill>
                            <a:srgbClr val="000000"/>
                          </a:solidFill>
                          <a:effectLst/>
                          <a:latin typeface="Arial Narrow" panose="020B0606020202030204" pitchFamily="34" charset="0"/>
                          <a:ea typeface="+mn-ea"/>
                          <a:cs typeface="+mn-cs"/>
                        </a:rPr>
                        <a:t>.</a:t>
                      </a:r>
                      <a:endParaRPr lang="en-US" sz="1500" b="0" i="0" u="none" strike="noStrike" kern="1200" dirty="0" smtClean="0">
                        <a:solidFill>
                          <a:srgbClr val="000000"/>
                        </a:solidFill>
                        <a:effectLst/>
                        <a:latin typeface="Arial Narrow" panose="020B0606020202030204" pitchFamily="34" charset="0"/>
                        <a:ea typeface="+mn-ea"/>
                        <a:cs typeface="+mn-cs"/>
                      </a:endParaRPr>
                    </a:p>
                  </a:txBody>
                  <a:tcPr marL="85725" marR="86400" marT="9525" marB="0">
                    <a:solidFill>
                      <a:schemeClr val="bg1"/>
                    </a:solid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Concept document for the public lecture was developed.</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5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To celebrate tourism month, the Department hosts numerous events, including the Public Lecture, which is a platform hosted to exchange and share ideas with different stakeholders. Stakeholders include industry, academics, policy makers and practitioners in order to enhance strategies, planning, programmes and policy decision-making within the tourism sector</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5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 The Lecture is usually held in the province where the annual Tourism Day Celebration (27 September) takes place. In 2017 the Lecture will be held in the Mpumalanga Province, in partnership with the Mpumalanga Tourism and Parks Agency, Department of Economic Development and Tourism, as well as University of Mpumalanga and Tshwane University of Technology as institutions of higher learning in this province offering tourism related studies.</a:t>
                      </a:r>
                      <a:endParaRPr kumimoji="0" lang="en-US" sz="1500" b="0" i="0" u="none" strike="noStrike" kern="1200" cap="none" spc="0" normalizeH="0" baseline="0" noProof="0" dirty="0">
                        <a:ln>
                          <a:noFill/>
                        </a:ln>
                        <a:solidFill>
                          <a:schemeClr val="tx1"/>
                        </a:solidFill>
                        <a:effectLst/>
                        <a:uLnTx/>
                        <a:uFillTx/>
                        <a:latin typeface="Arial Narrow" panose="020B0606020202030204" pitchFamily="34" charset="0"/>
                        <a:ea typeface="+mn-ea"/>
                        <a:cs typeface="+mn-cs"/>
                      </a:endParaRPr>
                    </a:p>
                  </a:txBody>
                  <a:tcPr marL="86400" marR="86400" marT="0" marB="0">
                    <a:solidFill>
                      <a:schemeClr val="bg1"/>
                    </a:solidFill>
                  </a:tcPr>
                </a:tc>
                <a:extLst>
                  <a:ext uri="{0D108BD9-81ED-4DB2-BD59-A6C34878D82A}">
                    <a16:rowId xmlns:a16="http://schemas.microsoft.com/office/drawing/2014/main" xmlns="" val="10003"/>
                  </a:ext>
                </a:extLst>
              </a:tr>
            </a:tbl>
          </a:graphicData>
        </a:graphic>
      </p:graphicFrame>
      <p:sp>
        <p:nvSpPr>
          <p:cNvPr id="13" name="Footer Placeholder 1"/>
          <p:cNvSpPr>
            <a:spLocks noGrp="1"/>
          </p:cNvSpPr>
          <p:nvPr>
            <p:ph type="ftr" sz="quarter" idx="11"/>
          </p:nvPr>
        </p:nvSpPr>
        <p:spPr>
          <a:xfrm>
            <a:off x="838201" y="5903270"/>
            <a:ext cx="2806699"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321927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12</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2423627843"/>
              </p:ext>
            </p:extLst>
          </p:nvPr>
        </p:nvGraphicFramePr>
        <p:xfrm>
          <a:off x="393192" y="181288"/>
          <a:ext cx="8394191" cy="5457217"/>
        </p:xfrm>
        <a:graphic>
          <a:graphicData uri="http://schemas.openxmlformats.org/drawingml/2006/table">
            <a:tbl>
              <a:tblPr>
                <a:tableStyleId>{8A107856-5554-42FB-B03E-39F5DBC370BA}</a:tableStyleId>
              </a:tblPr>
              <a:tblGrid>
                <a:gridCol w="1297063">
                  <a:extLst>
                    <a:ext uri="{9D8B030D-6E8A-4147-A177-3AD203B41FA5}">
                      <a16:colId xmlns:a16="http://schemas.microsoft.com/office/drawing/2014/main" xmlns="" val="20000"/>
                    </a:ext>
                  </a:extLst>
                </a:gridCol>
                <a:gridCol w="1205345">
                  <a:extLst>
                    <a:ext uri="{9D8B030D-6E8A-4147-A177-3AD203B41FA5}">
                      <a16:colId xmlns:a16="http://schemas.microsoft.com/office/drawing/2014/main" xmlns="" val="20001"/>
                    </a:ext>
                  </a:extLst>
                </a:gridCol>
                <a:gridCol w="1316182">
                  <a:extLst>
                    <a:ext uri="{9D8B030D-6E8A-4147-A177-3AD203B41FA5}">
                      <a16:colId xmlns:a16="http://schemas.microsoft.com/office/drawing/2014/main" xmlns="" val="20003"/>
                    </a:ext>
                  </a:extLst>
                </a:gridCol>
                <a:gridCol w="4575601">
                  <a:extLst>
                    <a:ext uri="{9D8B030D-6E8A-4147-A177-3AD203B41FA5}">
                      <a16:colId xmlns:a16="http://schemas.microsoft.com/office/drawing/2014/main" xmlns="" val="20004"/>
                    </a:ext>
                  </a:extLst>
                </a:gridCol>
              </a:tblGrid>
              <a:tr h="320995">
                <a:tc gridSpan="4">
                  <a:txBody>
                    <a:bodyPr/>
                    <a:lstStyle/>
                    <a:p>
                      <a:pPr algn="just"/>
                      <a:r>
                        <a:rPr lang="en-ZA" sz="1300" b="1" kern="1200" dirty="0" smtClean="0">
                          <a:latin typeface="Arial Narrow" panose="020B0606020202030204" pitchFamily="34" charset="0"/>
                        </a:rPr>
                        <a:t>Strategic objective: To enhance understanding and awareness of the value of tourism and its opportunities.</a:t>
                      </a:r>
                      <a:endParaRPr lang="en-GB" sz="1300" b="1" kern="1200" dirty="0" smtClean="0">
                        <a:solidFill>
                          <a:schemeClr val="tx1"/>
                        </a:solidFill>
                        <a:latin typeface="Arial Narrow" pitchFamily="34" charset="0"/>
                        <a:ea typeface="+mn-ea"/>
                        <a:cs typeface="+mn-cs"/>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77516">
                <a:tc rowSpan="2">
                  <a:txBody>
                    <a:bodyPr/>
                    <a:lstStyle/>
                    <a:p>
                      <a:pPr algn="ctr">
                        <a:lnSpc>
                          <a:spcPct val="100000"/>
                        </a:lnSpc>
                      </a:pPr>
                      <a:r>
                        <a:rPr lang="en-US" sz="1300" b="1" dirty="0" smtClean="0">
                          <a:latin typeface="Arial Narrow" panose="020B0606020202030204" pitchFamily="34" charset="0"/>
                        </a:rPr>
                        <a:t>Key</a:t>
                      </a:r>
                      <a:r>
                        <a:rPr lang="en-US" sz="1300" b="1" baseline="0" dirty="0" smtClean="0">
                          <a:latin typeface="Arial Narrow" panose="020B0606020202030204" pitchFamily="34" charset="0"/>
                        </a:rPr>
                        <a:t> Performance Indicator</a:t>
                      </a:r>
                      <a:endParaRPr lang="en-US" sz="1300" b="1" dirty="0">
                        <a:solidFill>
                          <a:schemeClr val="tx1"/>
                        </a:solidFill>
                        <a:latin typeface="Arial Narrow" pitchFamily="34" charset="0"/>
                        <a:cs typeface="Arial" pitchFamily="34" charset="0"/>
                      </a:endParaRPr>
                    </a:p>
                  </a:txBody>
                  <a:tcPr anchor="ctr">
                    <a:lnT w="19050" cap="flat" cmpd="sng" algn="ctr">
                      <a:solidFill>
                        <a:srgbClr val="F26500"/>
                      </a:solidFill>
                      <a:prstDash val="solid"/>
                      <a:round/>
                      <a:headEnd type="none" w="med" len="med"/>
                      <a:tailEnd type="none" w="med" len="med"/>
                    </a:lnT>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300" b="1" dirty="0" smtClean="0">
                          <a:latin typeface="Arial Narrow" panose="020B0606020202030204" pitchFamily="34" charset="0"/>
                        </a:rPr>
                        <a:t>Annual Target</a:t>
                      </a:r>
                      <a:endParaRPr lang="en-US" sz="1300" b="1" dirty="0">
                        <a:solidFill>
                          <a:schemeClr val="tx1"/>
                        </a:solidFill>
                        <a:latin typeface="Arial Narrow" pitchFamily="34" charset="0"/>
                        <a:cs typeface="Arial" pitchFamily="34" charset="0"/>
                      </a:endParaRPr>
                    </a:p>
                  </a:txBody>
                  <a:tcPr anchor="ctr">
                    <a:lnT w="19050" cap="flat" cmpd="sng" algn="ctr">
                      <a:solidFill>
                        <a:srgbClr val="F26500"/>
                      </a:solidFill>
                      <a:prstDash val="solid"/>
                      <a:round/>
                      <a:headEnd type="none" w="med" len="med"/>
                      <a:tailEnd type="none" w="med" len="med"/>
                    </a:lnT>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3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7516">
                <a:tc vMerge="1">
                  <a:txBody>
                    <a:bodyPr/>
                    <a:lstStyle/>
                    <a:p>
                      <a:endParaRPr lang="en-ZA"/>
                    </a:p>
                  </a:txBody>
                  <a:tcPr/>
                </a:tc>
                <a:tc vMerge="1">
                  <a:txBody>
                    <a:bodyPr/>
                    <a:lstStyle/>
                    <a:p>
                      <a:endParaRPr lang="en-ZA"/>
                    </a:p>
                  </a:txBody>
                  <a:tcPr/>
                </a:tc>
                <a:tc>
                  <a:txBody>
                    <a:bodyPr/>
                    <a:lstStyle/>
                    <a:p>
                      <a:pPr algn="ctr">
                        <a:lnSpc>
                          <a:spcPct val="100000"/>
                        </a:lnSpc>
                      </a:pPr>
                      <a:r>
                        <a:rPr lang="en-US" sz="1300" b="1" dirty="0" smtClean="0">
                          <a:latin typeface="Arial Narrow" panose="020B0606020202030204" pitchFamily="34" charset="0"/>
                        </a:rPr>
                        <a:t>Quarter 1 Targets</a:t>
                      </a:r>
                      <a:endParaRPr lang="en-US" sz="13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1" dirty="0" smtClean="0">
                          <a:latin typeface="Arial Narrow" panose="020B0606020202030204" pitchFamily="34" charset="0"/>
                        </a:rPr>
                        <a:t>Quarter 1 Performance – </a:t>
                      </a:r>
                      <a:r>
                        <a:rPr lang="en-ZA" sz="1300" b="1" i="0" dirty="0" smtClean="0">
                          <a:latin typeface="Arial Narrow" panose="020B0606020202030204" pitchFamily="34" charset="0"/>
                        </a:rPr>
                        <a:t>Actual Data </a:t>
                      </a:r>
                      <a:endParaRPr lang="en-US" sz="13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4557102">
                <a:tc>
                  <a:txBody>
                    <a:bodyPr/>
                    <a:lstStyle/>
                    <a:p>
                      <a:pPr marL="176213" marR="0" lvl="0" indent="-176213" algn="just" defTabSz="914400" rtl="0" eaLnBrk="1" fontAlgn="t" latinLnBrk="0" hangingPunct="1">
                        <a:lnSpc>
                          <a:spcPct val="100000"/>
                        </a:lnSpc>
                        <a:spcBef>
                          <a:spcPts val="0"/>
                        </a:spcBef>
                        <a:spcAft>
                          <a:spcPts val="0"/>
                        </a:spcAft>
                        <a:buClrTx/>
                        <a:buSzTx/>
                        <a:buFont typeface="+mj-lt"/>
                        <a:buAutoNum type="arabicPeriod"/>
                        <a:tabLst>
                          <a:tab pos="0" algn="l"/>
                        </a:tabLst>
                        <a:defRPr/>
                      </a:pPr>
                      <a:r>
                        <a:rPr kumimoji="0" lang="en-US" sz="1300" b="0" i="0" u="none" strike="noStrike" kern="1200" cap="none" spc="0" normalizeH="0" baseline="0" noProof="0" dirty="0" smtClean="0">
                          <a:ln>
                            <a:noFill/>
                          </a:ln>
                          <a:solidFill>
                            <a:srgbClr val="000000"/>
                          </a:solidFill>
                          <a:effectLst/>
                          <a:uLnTx/>
                          <a:uFillTx/>
                          <a:latin typeface="Arial Narrow"/>
                        </a:rPr>
                        <a:t>Number of platforms facilitated to improve tourism-sector stakeholder engagement and NTSS implementation</a:t>
                      </a:r>
                      <a:r>
                        <a:rPr kumimoji="0" lang="en-ZA" sz="1300" b="0" i="0" u="none" strike="noStrike" kern="1200" cap="none" spc="0" normalizeH="0" baseline="0" noProof="0" dirty="0" smtClean="0">
                          <a:ln>
                            <a:noFill/>
                          </a:ln>
                          <a:solidFill>
                            <a:srgbClr val="000000"/>
                          </a:solidFill>
                          <a:effectLst/>
                          <a:uLnTx/>
                          <a:uFillTx/>
                          <a:latin typeface="Arial Narrow"/>
                        </a:rPr>
                        <a:t>.</a:t>
                      </a:r>
                      <a:endParaRPr kumimoji="0" lang="en-US" sz="1300" b="0" i="0" u="none" strike="noStrike" kern="1200" cap="none" spc="0" normalizeH="0" baseline="0" noProof="0" dirty="0" smtClean="0">
                        <a:ln>
                          <a:noFill/>
                        </a:ln>
                        <a:solidFill>
                          <a:srgbClr val="000000"/>
                        </a:solidFill>
                        <a:effectLst/>
                        <a:uLnTx/>
                        <a:uFillTx/>
                        <a:latin typeface="Arial Narrow"/>
                      </a:endParaRPr>
                    </a:p>
                    <a:p>
                      <a:pPr marL="182880" indent="-182880" algn="just" fontAlgn="t">
                        <a:buFont typeface="+mj-lt"/>
                        <a:buAutoNum type="arabicPeriod"/>
                      </a:pPr>
                      <a:endParaRPr lang="en-ZA" sz="1300" b="0" i="0" u="none" strike="noStrike" dirty="0" smtClean="0">
                        <a:solidFill>
                          <a:srgbClr val="000000"/>
                        </a:solidFill>
                        <a:latin typeface="Arial Narrow" panose="020B0606020202030204" pitchFamily="34" charset="0"/>
                      </a:endParaRPr>
                    </a:p>
                  </a:txBody>
                  <a:tcPr marL="86400" marR="86400" marT="0" marB="0">
                    <a:solidFill>
                      <a:schemeClr val="bg1"/>
                    </a:solid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Three platforms created.</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300" b="1" i="1"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a:t>
                      </a:r>
                      <a:r>
                        <a:rPr kumimoji="0" lang="en-US" sz="1300" b="1" i="1" u="none" strike="noStrike" kern="1200" cap="none" spc="0" normalizeH="0" baseline="0" noProof="0" dirty="0" err="1" smtClean="0">
                          <a:ln>
                            <a:noFill/>
                          </a:ln>
                          <a:solidFill>
                            <a:srgbClr val="000000"/>
                          </a:solidFill>
                          <a:effectLst/>
                          <a:uLnTx/>
                          <a:uFillTx/>
                          <a:latin typeface="Arial Narrow" panose="020B0606020202030204" pitchFamily="34" charset="0"/>
                          <a:ea typeface="+mn-ea"/>
                          <a:cs typeface="+mn-cs"/>
                        </a:rPr>
                        <a:t>Cont</a:t>
                      </a:r>
                      <a:r>
                        <a:rPr kumimoji="0" lang="en-US" sz="1300" b="1" i="1"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 …)</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300" b="0" i="0" u="none" strike="noStrike" kern="1200" dirty="0" smtClean="0">
                        <a:solidFill>
                          <a:srgbClr val="000000"/>
                        </a:solidFill>
                        <a:effectLst/>
                        <a:latin typeface="Arial Narrow" panose="020B0606020202030204" pitchFamily="34" charset="0"/>
                        <a:ea typeface="+mn-ea"/>
                        <a:cs typeface="+mn-cs"/>
                      </a:endParaRPr>
                    </a:p>
                    <a:p>
                      <a:pPr marL="176213" marR="0" indent="-176213" algn="just" defTabSz="914400" rtl="0" eaLnBrk="1" fontAlgn="t" latinLnBrk="0" hangingPunct="1">
                        <a:lnSpc>
                          <a:spcPct val="100000"/>
                        </a:lnSpc>
                        <a:spcBef>
                          <a:spcPts val="0"/>
                        </a:spcBef>
                        <a:spcAft>
                          <a:spcPts val="0"/>
                        </a:spcAft>
                        <a:buClrTx/>
                        <a:buSzTx/>
                        <a:buFont typeface="+mj-lt"/>
                        <a:buAutoNum type="arabicParenR" startAt="3"/>
                        <a:tabLst/>
                        <a:defRPr/>
                      </a:pPr>
                      <a:r>
                        <a:rPr lang="en-US" sz="1300" b="0" i="0" u="none" strike="noStrike" kern="1200" dirty="0" smtClean="0">
                          <a:solidFill>
                            <a:srgbClr val="000000"/>
                          </a:solidFill>
                          <a:effectLst/>
                          <a:latin typeface="Arial Narrow" panose="020B0606020202030204" pitchFamily="34" charset="0"/>
                          <a:ea typeface="+mn-ea"/>
                          <a:cs typeface="+mn-cs"/>
                        </a:rPr>
                        <a:t>Annual Tourism Research Seminar hosted.</a:t>
                      </a:r>
                      <a:endParaRPr lang="en-ZA" sz="1300" b="0" i="0" u="none" strike="noStrike" kern="1200" dirty="0" smtClean="0">
                        <a:solidFill>
                          <a:srgbClr val="000000"/>
                        </a:solidFill>
                        <a:effectLst/>
                        <a:latin typeface="Arial Narrow" panose="020B0606020202030204" pitchFamily="34" charset="0"/>
                        <a:ea typeface="+mn-ea"/>
                        <a:cs typeface="+mn-cs"/>
                      </a:endParaRPr>
                    </a:p>
                  </a:txBody>
                  <a:tcPr marL="85725" marR="86400" marT="9525" marB="0">
                    <a:solidFill>
                      <a:schemeClr val="bg1"/>
                    </a:solidFill>
                  </a:tcPr>
                </a:tc>
                <a:tc>
                  <a:txBody>
                    <a:bodyPr/>
                    <a:lstStyle/>
                    <a:p>
                      <a:pPr marL="0" indent="0" algn="just" defTabSz="914400" rtl="0" eaLnBrk="1" latinLnBrk="0" hangingPunct="1">
                        <a:buFont typeface="Arial" panose="020B0604020202020204" pitchFamily="34" charset="0"/>
                        <a:buNone/>
                      </a:pPr>
                      <a:r>
                        <a:rPr lang="en-US" sz="1300" b="0" i="0" u="none" strike="noStrike" kern="1200" dirty="0" smtClean="0">
                          <a:solidFill>
                            <a:srgbClr val="000000"/>
                          </a:solidFill>
                          <a:effectLst/>
                          <a:latin typeface="Arial Narrow" panose="020B0606020202030204" pitchFamily="34" charset="0"/>
                          <a:ea typeface="+mn-ea"/>
                          <a:cs typeface="+mn-cs"/>
                        </a:rPr>
                        <a:t>Report on the 2016/17 National Tourism Research Seminar developed.</a:t>
                      </a:r>
                      <a:endParaRPr lang="en-ZA" sz="1300" b="0" i="0" u="none" strike="noStrike" kern="1200" dirty="0" smtClean="0">
                        <a:solidFill>
                          <a:srgbClr val="000000"/>
                        </a:solidFill>
                        <a:effectLst/>
                        <a:latin typeface="Arial Narrow" panose="020B0606020202030204" pitchFamily="34" charset="0"/>
                        <a:ea typeface="+mn-ea"/>
                        <a:cs typeface="+mn-cs"/>
                      </a:endParaRPr>
                    </a:p>
                  </a:txBody>
                  <a:tcPr marL="85725" marR="86400" marT="9525" marB="0">
                    <a:solidFill>
                      <a:schemeClr val="bg1"/>
                    </a:solid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Report on the 2016/17 National Tourism Research Seminar was developed.  The seminar was held on 17 March 2017. It was meant to disseminate and discuss the findings of the research studies conducted by several Universities the Department has an MOU with (e.g. Universities of Pretoria, Johannesburg, Venda and Cape Peninsula University of Technology).  It was also meant to obtain constructive feedback from key stakeholders and researchers in the sector. It created the platform for best practice, knowledge sharing and future research collaborations.</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The report itself highlight key issues emerging from presentations and discussions, and addressed the following:</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p>
                      <a:pPr marL="171450" marR="0" lvl="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Potential of the creative industry for destination development in SA film tourism as a case study.</a:t>
                      </a:r>
                    </a:p>
                    <a:p>
                      <a:pPr marL="171450" marR="0" lvl="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Destination development through understanding tourists’ expectations and memorable tourist experience at major tourist attractions.</a:t>
                      </a:r>
                    </a:p>
                    <a:p>
                      <a:pPr marL="171450" marR="0" lvl="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Interventions and incentives needed to improve the number of enterprises, including state-owned attractions, that embrace responsible tourism management practices.</a:t>
                      </a:r>
                    </a:p>
                    <a:p>
                      <a:pPr marL="171450" marR="0" lvl="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Tourism value chain and opportunities for transformation in SA.</a:t>
                      </a:r>
                    </a:p>
                    <a:p>
                      <a:pPr marL="171450" marR="0" lvl="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3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Development of a framework to assess the economic impact of coastal and marine tourism in SA.</a:t>
                      </a:r>
                    </a:p>
                  </a:txBody>
                  <a:tcPr marL="86400" marR="86400" marT="0" marB="0">
                    <a:solidFill>
                      <a:schemeClr val="bg1"/>
                    </a:solidFill>
                  </a:tcPr>
                </a:tc>
                <a:extLst>
                  <a:ext uri="{0D108BD9-81ED-4DB2-BD59-A6C34878D82A}">
                    <a16:rowId xmlns:a16="http://schemas.microsoft.com/office/drawing/2014/main" xmlns="" val="10004"/>
                  </a:ext>
                </a:extLst>
              </a:tr>
            </a:tbl>
          </a:graphicData>
        </a:graphic>
      </p:graphicFrame>
      <p:sp>
        <p:nvSpPr>
          <p:cNvPr id="13" name="Footer Placeholder 1"/>
          <p:cNvSpPr>
            <a:spLocks noGrp="1"/>
          </p:cNvSpPr>
          <p:nvPr>
            <p:ph type="ftr" sz="quarter" idx="11"/>
          </p:nvPr>
        </p:nvSpPr>
        <p:spPr>
          <a:xfrm>
            <a:off x="838201" y="5903270"/>
            <a:ext cx="2806699"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33554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13</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886794"/>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3578287825"/>
              </p:ext>
            </p:extLst>
          </p:nvPr>
        </p:nvGraphicFramePr>
        <p:xfrm>
          <a:off x="267199" y="65106"/>
          <a:ext cx="8575049" cy="5821688"/>
        </p:xfrm>
        <a:graphic>
          <a:graphicData uri="http://schemas.openxmlformats.org/drawingml/2006/table">
            <a:tbl>
              <a:tblPr>
                <a:tableStyleId>{8A107856-5554-42FB-B03E-39F5DBC370BA}</a:tableStyleId>
              </a:tblPr>
              <a:tblGrid>
                <a:gridCol w="1616465">
                  <a:extLst>
                    <a:ext uri="{9D8B030D-6E8A-4147-A177-3AD203B41FA5}">
                      <a16:colId xmlns:a16="http://schemas.microsoft.com/office/drawing/2014/main" xmlns="" val="20000"/>
                    </a:ext>
                  </a:extLst>
                </a:gridCol>
                <a:gridCol w="1271016">
                  <a:extLst>
                    <a:ext uri="{9D8B030D-6E8A-4147-A177-3AD203B41FA5}">
                      <a16:colId xmlns:a16="http://schemas.microsoft.com/office/drawing/2014/main" xmlns="" val="20001"/>
                    </a:ext>
                  </a:extLst>
                </a:gridCol>
                <a:gridCol w="1408176">
                  <a:extLst>
                    <a:ext uri="{9D8B030D-6E8A-4147-A177-3AD203B41FA5}">
                      <a16:colId xmlns:a16="http://schemas.microsoft.com/office/drawing/2014/main" xmlns="" val="20003"/>
                    </a:ext>
                  </a:extLst>
                </a:gridCol>
                <a:gridCol w="4279392">
                  <a:extLst>
                    <a:ext uri="{9D8B030D-6E8A-4147-A177-3AD203B41FA5}">
                      <a16:colId xmlns:a16="http://schemas.microsoft.com/office/drawing/2014/main" xmlns="" val="20004"/>
                    </a:ext>
                  </a:extLst>
                </a:gridCol>
              </a:tblGrid>
              <a:tr h="274829">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ZA" sz="1400" b="1" u="none" strike="noStrike" cap="none" normalizeH="0" baseline="0" dirty="0" smtClean="0">
                          <a:ln>
                            <a:noFill/>
                          </a:ln>
                          <a:effectLst/>
                          <a:latin typeface="Arial Narrow" panose="020B0606020202030204" pitchFamily="34" charset="0"/>
                        </a:rPr>
                        <a:t>Strategic objective: To create an enabling legislative and regulatory environment for tourism development and growth.</a:t>
                      </a:r>
                      <a:endParaRPr kumimoji="0" lang="en-ZA" sz="1400" b="1" i="0" u="none" strike="noStrike" cap="none" normalizeH="0" baseline="0" dirty="0" smtClean="0">
                        <a:ln>
                          <a:noFill/>
                        </a:ln>
                        <a:solidFill>
                          <a:schemeClr val="tx1"/>
                        </a:solidFill>
                        <a:effectLst/>
                        <a:latin typeface="Arial Narrow" pitchFamily="34" charset="0"/>
                        <a:cs typeface="Arial" pitchFamily="34" charset="0"/>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4821">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4821">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4424623">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2"/>
                        <a:tabLst>
                          <a:tab pos="0" algn="l"/>
                        </a:tabLst>
                        <a:defRPr/>
                      </a:pPr>
                      <a:r>
                        <a:rPr kumimoji="0" lang="en-US" sz="1400" b="0" i="0" u="none" strike="noStrike" kern="1200" cap="none" spc="0" normalizeH="0" baseline="0" noProof="0" dirty="0" smtClean="0">
                          <a:ln>
                            <a:noFill/>
                          </a:ln>
                          <a:solidFill>
                            <a:srgbClr val="000000"/>
                          </a:solidFill>
                          <a:effectLst/>
                          <a:uLnTx/>
                          <a:uFillTx/>
                          <a:latin typeface="Arial Narrow"/>
                          <a:ea typeface="+mn-ea"/>
                          <a:cs typeface="+mn-cs"/>
                        </a:rPr>
                        <a:t>Number of policy bulletins developed</a:t>
                      </a:r>
                      <a:endParaRPr kumimoji="0" lang="en-ZA" sz="1400" b="0" i="0" u="none" strike="noStrike" kern="1200" cap="none" spc="0" normalizeH="0" baseline="0" noProof="0" dirty="0" smtClean="0">
                        <a:ln>
                          <a:noFill/>
                        </a:ln>
                        <a:solidFill>
                          <a:srgbClr val="000000"/>
                        </a:solidFill>
                        <a:effectLst/>
                        <a:uLnTx/>
                        <a:uFillTx/>
                        <a:latin typeface="Arial Narrow"/>
                        <a:ea typeface="+mn-ea"/>
                        <a:cs typeface="+mn-cs"/>
                      </a:endParaRPr>
                    </a:p>
                    <a:p>
                      <a:pPr marL="182880" indent="-182880" algn="just" fontAlgn="t">
                        <a:buFont typeface="+mj-lt"/>
                        <a:buAutoNum type="arabicPeriod" startAt="3"/>
                      </a:pPr>
                      <a:endParaRPr lang="en-US" sz="1400" b="0" i="0" u="none" strike="noStrike" dirty="0">
                        <a:solidFill>
                          <a:srgbClr val="000000"/>
                        </a:solidFill>
                        <a:latin typeface="Arial Narrow" panose="020B0606020202030204" pitchFamily="34" charset="0"/>
                      </a:endParaRPr>
                    </a:p>
                  </a:txBody>
                  <a:tcPr marL="86400" marR="86400" marT="0" marB="0">
                    <a:solidFill>
                      <a:schemeClr val="bg1"/>
                    </a:solidFill>
                  </a:tcPr>
                </a:tc>
                <a:tc>
                  <a:txBody>
                    <a:bodyPr/>
                    <a:lstStyle/>
                    <a:p>
                      <a:pPr algn="just" fontAlgn="t"/>
                      <a:r>
                        <a:rPr lang="en-US" sz="1400" b="1" i="0" u="none" strike="noStrike" dirty="0" smtClean="0">
                          <a:solidFill>
                            <a:srgbClr val="000000"/>
                          </a:solidFill>
                          <a:latin typeface="Arial Narrow"/>
                        </a:rPr>
                        <a:t>Two policy development</a:t>
                      </a:r>
                      <a:r>
                        <a:rPr lang="en-US" sz="1400" b="1" i="0" u="none" strike="noStrike" baseline="0" dirty="0" smtClean="0">
                          <a:solidFill>
                            <a:srgbClr val="000000"/>
                          </a:solidFill>
                          <a:latin typeface="Arial Narrow"/>
                        </a:rPr>
                        <a:t> </a:t>
                      </a:r>
                      <a:r>
                        <a:rPr lang="en-US" sz="1400" b="1" i="0" u="none" strike="noStrike" dirty="0" smtClean="0">
                          <a:solidFill>
                            <a:srgbClr val="000000"/>
                          </a:solidFill>
                          <a:latin typeface="Arial Narrow"/>
                        </a:rPr>
                        <a:t>initiatives:</a:t>
                      </a:r>
                    </a:p>
                    <a:p>
                      <a:pPr algn="just" fontAlgn="t"/>
                      <a:endParaRPr lang="en-US" sz="1400" b="1" i="0" u="none" strike="noStrike" dirty="0" smtClean="0">
                        <a:solidFill>
                          <a:srgbClr val="000000"/>
                        </a:solidFill>
                        <a:latin typeface="Arial Narrow"/>
                      </a:endParaRPr>
                    </a:p>
                    <a:p>
                      <a:pPr marL="265113" indent="-265113" algn="just" fontAlgn="t">
                        <a:buFont typeface="+mj-lt"/>
                        <a:buAutoNum type="arabicParenR"/>
                      </a:pPr>
                      <a:r>
                        <a:rPr lang="en-US" sz="1400" b="0" i="0" u="none" strike="noStrike" dirty="0" smtClean="0">
                          <a:solidFill>
                            <a:srgbClr val="000000"/>
                          </a:solidFill>
                          <a:latin typeface="Arial Narrow"/>
                        </a:rPr>
                        <a:t>Two tourism policy</a:t>
                      </a:r>
                      <a:r>
                        <a:rPr lang="en-US" sz="1400" b="0" i="0" u="none" strike="noStrike" baseline="0" dirty="0" smtClean="0">
                          <a:solidFill>
                            <a:srgbClr val="000000"/>
                          </a:solidFill>
                          <a:latin typeface="Arial Narrow"/>
                        </a:rPr>
                        <a:t> </a:t>
                      </a:r>
                      <a:r>
                        <a:rPr lang="en-US" sz="1400" b="0" i="0" u="none" strike="noStrike" dirty="0" smtClean="0">
                          <a:solidFill>
                            <a:srgbClr val="000000"/>
                          </a:solidFill>
                          <a:latin typeface="Arial Narrow"/>
                        </a:rPr>
                        <a:t>bulletins published.</a:t>
                      </a:r>
                    </a:p>
                    <a:p>
                      <a:pPr marL="0" indent="0" algn="just" fontAlgn="t">
                        <a:buFont typeface="+mj-lt"/>
                        <a:buNone/>
                      </a:pPr>
                      <a:endParaRPr lang="en-US" sz="1400" b="0" i="0" u="none" strike="noStrike" dirty="0">
                        <a:solidFill>
                          <a:srgbClr val="000000"/>
                        </a:solidFill>
                        <a:latin typeface="Arial Narrow"/>
                      </a:endParaRPr>
                    </a:p>
                  </a:txBody>
                  <a:tcPr marL="86400" marR="86400" marT="0" marB="0">
                    <a:solidFill>
                      <a:schemeClr val="bg1"/>
                    </a:solidFill>
                  </a:tcPr>
                </a:tc>
                <a:tc>
                  <a:txBody>
                    <a:bodyPr/>
                    <a:lstStyle/>
                    <a:p>
                      <a:pPr marL="0" algn="just" defTabSz="914400" rtl="0" eaLnBrk="1" fontAlgn="t" latinLnBrk="0" hangingPunct="1"/>
                      <a:r>
                        <a:rPr lang="en-ZA" sz="1400" b="0" i="0" u="none" strike="noStrike" kern="1200" dirty="0" smtClean="0">
                          <a:solidFill>
                            <a:srgbClr val="000000"/>
                          </a:solidFill>
                          <a:latin typeface="Arial Narrow"/>
                          <a:ea typeface="+mn-ea"/>
                          <a:cs typeface="+mn-cs"/>
                        </a:rPr>
                        <a:t>Proactive</a:t>
                      </a:r>
                      <a:r>
                        <a:rPr lang="en-ZA" sz="1400" b="0" i="0" u="none" strike="noStrike" kern="1200" baseline="0" dirty="0" smtClean="0">
                          <a:solidFill>
                            <a:srgbClr val="000000"/>
                          </a:solidFill>
                          <a:latin typeface="Arial Narrow"/>
                          <a:ea typeface="+mn-ea"/>
                          <a:cs typeface="+mn-cs"/>
                        </a:rPr>
                        <a:t> </a:t>
                      </a:r>
                      <a:r>
                        <a:rPr lang="en-ZA" sz="1400" b="0" i="0" u="none" strike="noStrike" kern="1200" dirty="0" smtClean="0">
                          <a:solidFill>
                            <a:srgbClr val="000000"/>
                          </a:solidFill>
                          <a:latin typeface="Arial Narrow"/>
                          <a:ea typeface="+mn-ea"/>
                          <a:cs typeface="+mn-cs"/>
                        </a:rPr>
                        <a:t>tracking of policy developments.</a:t>
                      </a:r>
                      <a:endParaRPr lang="en-ZA" sz="1400" b="0" i="0" u="none" strike="noStrike" kern="1200" dirty="0">
                        <a:solidFill>
                          <a:srgbClr val="000000"/>
                        </a:solidFill>
                        <a:latin typeface="Arial Narrow"/>
                        <a:ea typeface="+mn-ea"/>
                        <a:cs typeface="+mn-cs"/>
                      </a:endParaRPr>
                    </a:p>
                  </a:txBody>
                  <a:tcPr marL="86400" marR="86400" marT="9525" marB="0">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National and global policy developments were proactively tracked and the report to inform the policy bulletin was developed. The report covers the </a:t>
                      </a: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national policy developments tracked</a:t>
                      </a: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which include the following:</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White Paper on International Immigration.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Discussion document on repositioning of Home Affairs.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Border Management Authority.</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National Treasury Sugar Tax Policy.</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Revised White Paper of Arts and Culture.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NTSS </a:t>
                      </a:r>
                      <a:r>
                        <a:rPr kumimoji="0" lang="en-US" sz="1400" b="0" i="0" u="none" strike="noStrike" kern="1200" cap="none" spc="0" normalizeH="0" baseline="0" noProof="0" dirty="0" err="1" smtClean="0">
                          <a:ln>
                            <a:noFill/>
                          </a:ln>
                          <a:solidFill>
                            <a:prstClr val="black"/>
                          </a:solidFill>
                          <a:effectLst/>
                          <a:uLnTx/>
                          <a:uFillTx/>
                          <a:latin typeface="Arial Narrow" panose="020B0606020202030204" pitchFamily="34" charset="0"/>
                          <a:ea typeface="+mn-ea"/>
                          <a:cs typeface="+mn-cs"/>
                        </a:rPr>
                        <a:t>gazetted</a:t>
                      </a: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for public comments.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The Draft Reviewed Rural Transport Strategy.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The Green Transport Strategy.</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Comprehensive Maritime Transport Policy.</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Draft National Biodiversity Policy published for public comments.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Global policy developments tracked </a:t>
                      </a: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include: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Update on converting the Global Code of Ethics into an International Convention.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UNWTO’s Network on Child Protection.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European Union’s Promotion and Protection of the Rights of the Child.</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Africa Visa Openness Index.</a:t>
                      </a:r>
                    </a:p>
                  </a:txBody>
                  <a:tcPr marL="86400" marR="86400" marT="0" marB="0">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439495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14</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886794"/>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1914051194"/>
              </p:ext>
            </p:extLst>
          </p:nvPr>
        </p:nvGraphicFramePr>
        <p:xfrm>
          <a:off x="258055" y="242064"/>
          <a:ext cx="8575049" cy="4963920"/>
        </p:xfrm>
        <a:graphic>
          <a:graphicData uri="http://schemas.openxmlformats.org/drawingml/2006/table">
            <a:tbl>
              <a:tblPr>
                <a:tableStyleId>{8A107856-5554-42FB-B03E-39F5DBC370BA}</a:tableStyleId>
              </a:tblPr>
              <a:tblGrid>
                <a:gridCol w="1616465">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1591056">
                  <a:extLst>
                    <a:ext uri="{9D8B030D-6E8A-4147-A177-3AD203B41FA5}">
                      <a16:colId xmlns:a16="http://schemas.microsoft.com/office/drawing/2014/main" xmlns="" val="20003"/>
                    </a:ext>
                  </a:extLst>
                </a:gridCol>
                <a:gridCol w="3538728">
                  <a:extLst>
                    <a:ext uri="{9D8B030D-6E8A-4147-A177-3AD203B41FA5}">
                      <a16:colId xmlns:a16="http://schemas.microsoft.com/office/drawing/2014/main" xmlns="" val="20004"/>
                    </a:ext>
                  </a:extLst>
                </a:gridCol>
              </a:tblGrid>
              <a:tr h="283931">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ZA" sz="1600" b="1" u="none" strike="noStrike" cap="none" normalizeH="0" baseline="0" dirty="0" smtClean="0">
                          <a:ln>
                            <a:noFill/>
                          </a:ln>
                          <a:effectLst/>
                          <a:latin typeface="Arial Narrow" panose="020B0606020202030204" pitchFamily="34" charset="0"/>
                        </a:rPr>
                        <a:t>Strategic objective: To create an enabling legislative and regulatory environment for tourism development and growth.</a:t>
                      </a:r>
                      <a:endParaRPr kumimoji="0" lang="en-ZA" sz="1600" b="1" i="0" u="none" strike="noStrike" cap="none" normalizeH="0" baseline="0" dirty="0" smtClean="0">
                        <a:ln>
                          <a:noFill/>
                        </a:ln>
                        <a:solidFill>
                          <a:schemeClr val="tx1"/>
                        </a:solidFill>
                        <a:effectLst/>
                        <a:latin typeface="Arial Narrow" pitchFamily="34" charset="0"/>
                        <a:cs typeface="Arial" pitchFamily="34" charset="0"/>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83923">
                <a:tc rowSpan="2">
                  <a:txBody>
                    <a:bodyPr/>
                    <a:lstStyle/>
                    <a:p>
                      <a:pPr algn="ctr">
                        <a:lnSpc>
                          <a:spcPct val="100000"/>
                        </a:lnSpc>
                      </a:pPr>
                      <a:r>
                        <a:rPr lang="en-US" sz="1600" b="1" dirty="0" smtClean="0">
                          <a:latin typeface="Arial Narrow" panose="020B0606020202030204" pitchFamily="34" charset="0"/>
                        </a:rPr>
                        <a:t>Key</a:t>
                      </a:r>
                      <a:r>
                        <a:rPr lang="en-US" sz="1600" b="1" baseline="0" dirty="0" smtClean="0">
                          <a:latin typeface="Arial Narrow" panose="020B0606020202030204" pitchFamily="34" charset="0"/>
                        </a:rPr>
                        <a:t> Performance Indicator</a:t>
                      </a:r>
                      <a:endParaRPr lang="en-US" sz="16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600" b="1" dirty="0" smtClean="0">
                          <a:latin typeface="Arial Narrow" panose="020B0606020202030204" pitchFamily="34" charset="0"/>
                        </a:rPr>
                        <a:t>Annual Target</a:t>
                      </a:r>
                      <a:endParaRPr lang="en-US" sz="16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91912">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600" b="1" dirty="0" smtClean="0">
                          <a:latin typeface="Arial Narrow" panose="020B0606020202030204" pitchFamily="34" charset="0"/>
                        </a:rPr>
                        <a:t>Quarter 1 Targets</a:t>
                      </a:r>
                      <a:endParaRPr lang="en-US" sz="16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Narrow" panose="020B0606020202030204" pitchFamily="34" charset="0"/>
                        </a:rPr>
                        <a:t>Quarter 1 Performance – </a:t>
                      </a:r>
                      <a:r>
                        <a:rPr lang="en-ZA" sz="1600" b="1" i="0" dirty="0" smtClean="0">
                          <a:latin typeface="Arial Narrow" panose="020B0606020202030204" pitchFamily="34" charset="0"/>
                        </a:rPr>
                        <a:t>Actual Data </a:t>
                      </a:r>
                      <a:endParaRPr lang="en-US" sz="16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1327433">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2"/>
                        <a:tabLst>
                          <a:tab pos="0" algn="l"/>
                        </a:tabLst>
                        <a:defRPr/>
                      </a:pPr>
                      <a:r>
                        <a:rPr kumimoji="0" lang="en-US" sz="1600" b="0" i="0" u="none" strike="noStrike" kern="1200" cap="none" spc="0" normalizeH="0" baseline="0" noProof="0" dirty="0" smtClean="0">
                          <a:ln>
                            <a:noFill/>
                          </a:ln>
                          <a:solidFill>
                            <a:srgbClr val="000000"/>
                          </a:solidFill>
                          <a:effectLst/>
                          <a:uLnTx/>
                          <a:uFillTx/>
                          <a:latin typeface="Arial Narrow"/>
                          <a:ea typeface="+mn-ea"/>
                          <a:cs typeface="+mn-cs"/>
                        </a:rPr>
                        <a:t>Number of policy bulletins developed</a:t>
                      </a:r>
                      <a:endParaRPr kumimoji="0" lang="en-ZA" sz="1600" b="0" i="0" u="none" strike="noStrike" kern="1200" cap="none" spc="0" normalizeH="0" baseline="0" noProof="0" dirty="0" smtClean="0">
                        <a:ln>
                          <a:noFill/>
                        </a:ln>
                        <a:solidFill>
                          <a:srgbClr val="000000"/>
                        </a:solidFill>
                        <a:effectLst/>
                        <a:uLnTx/>
                        <a:uFillTx/>
                        <a:latin typeface="Arial Narrow"/>
                        <a:ea typeface="+mn-ea"/>
                        <a:cs typeface="+mn-cs"/>
                      </a:endParaRPr>
                    </a:p>
                    <a:p>
                      <a:pPr marL="182880" indent="-182880" algn="just" fontAlgn="t">
                        <a:buFont typeface="+mj-lt"/>
                        <a:buAutoNum type="arabicPeriod" startAt="3"/>
                      </a:pPr>
                      <a:endParaRPr lang="en-US" sz="1600" b="0" i="0" u="none" strike="noStrike" dirty="0">
                        <a:solidFill>
                          <a:srgbClr val="000000"/>
                        </a:solidFill>
                        <a:latin typeface="Arial Narrow" panose="020B0606020202030204" pitchFamily="34" charset="0"/>
                      </a:endParaRPr>
                    </a:p>
                  </a:txBody>
                  <a:tcPr marL="86400" marR="86400" marT="0" marB="0">
                    <a:solidFill>
                      <a:schemeClr val="bg1"/>
                    </a:solidFill>
                  </a:tcPr>
                </a:tc>
                <a:tc>
                  <a:txBody>
                    <a:bodyPr/>
                    <a:lstStyle/>
                    <a:p>
                      <a:pPr algn="just" fontAlgn="t"/>
                      <a:r>
                        <a:rPr lang="en-US" sz="1400" b="1" i="0" u="none" strike="noStrike" dirty="0" smtClean="0">
                          <a:solidFill>
                            <a:srgbClr val="000000"/>
                          </a:solidFill>
                          <a:latin typeface="Arial Narrow"/>
                        </a:rPr>
                        <a:t>Two policy development</a:t>
                      </a:r>
                      <a:r>
                        <a:rPr lang="en-US" sz="1400" b="1" i="0" u="none" strike="noStrike" baseline="0" dirty="0" smtClean="0">
                          <a:solidFill>
                            <a:srgbClr val="000000"/>
                          </a:solidFill>
                          <a:latin typeface="Arial Narrow"/>
                        </a:rPr>
                        <a:t> </a:t>
                      </a:r>
                      <a:r>
                        <a:rPr lang="en-US" sz="1400" b="1" i="0" u="none" strike="noStrike" dirty="0" smtClean="0">
                          <a:solidFill>
                            <a:srgbClr val="000000"/>
                          </a:solidFill>
                          <a:latin typeface="Arial Narrow"/>
                        </a:rPr>
                        <a:t>initiatives:  </a:t>
                      </a:r>
                      <a:r>
                        <a:rPr lang="en-US" sz="1400" b="1" i="1" u="none" strike="noStrike" dirty="0" smtClean="0">
                          <a:solidFill>
                            <a:srgbClr val="000000"/>
                          </a:solidFill>
                          <a:latin typeface="Arial Narrow"/>
                        </a:rPr>
                        <a:t>(</a:t>
                      </a:r>
                      <a:r>
                        <a:rPr lang="en-US" sz="1400" b="1" i="1" u="none" strike="noStrike" dirty="0" err="1" smtClean="0">
                          <a:solidFill>
                            <a:srgbClr val="000000"/>
                          </a:solidFill>
                          <a:latin typeface="Arial Narrow"/>
                        </a:rPr>
                        <a:t>Cont</a:t>
                      </a:r>
                      <a:r>
                        <a:rPr lang="en-US" sz="1400" b="1" i="1" u="none" strike="noStrike" dirty="0" smtClean="0">
                          <a:solidFill>
                            <a:srgbClr val="000000"/>
                          </a:solidFill>
                          <a:latin typeface="Arial Narrow"/>
                        </a:rPr>
                        <a:t>:….) </a:t>
                      </a:r>
                    </a:p>
                    <a:p>
                      <a:pPr algn="just" fontAlgn="t"/>
                      <a:endParaRPr lang="en-US" sz="1600" b="1" i="0" u="none" strike="noStrike" dirty="0" smtClean="0">
                        <a:solidFill>
                          <a:srgbClr val="000000"/>
                        </a:solidFill>
                        <a:latin typeface="Arial Narrow"/>
                      </a:endParaRPr>
                    </a:p>
                    <a:p>
                      <a:pPr marL="342900" marR="0" lvl="0" indent="-342900" algn="just" defTabSz="914400" rtl="0" eaLnBrk="1" fontAlgn="t" latinLnBrk="0" hangingPunct="1">
                        <a:lnSpc>
                          <a:spcPct val="100000"/>
                        </a:lnSpc>
                        <a:spcBef>
                          <a:spcPts val="0"/>
                        </a:spcBef>
                        <a:spcAft>
                          <a:spcPts val="0"/>
                        </a:spcAft>
                        <a:buClrTx/>
                        <a:buSzTx/>
                        <a:buFont typeface="+mj-lt"/>
                        <a:buAutoNum type="arabicParenR" startAt="2"/>
                        <a:tabLst/>
                        <a:defRPr/>
                      </a:pPr>
                      <a:r>
                        <a:rPr kumimoji="0" lang="en-US" sz="1600" b="0" i="0" u="none" strike="noStrike" kern="1200" cap="none" spc="0" normalizeH="0" baseline="0" noProof="0" dirty="0" smtClean="0">
                          <a:ln>
                            <a:noFill/>
                          </a:ln>
                          <a:solidFill>
                            <a:srgbClr val="000000"/>
                          </a:solidFill>
                          <a:effectLst/>
                          <a:uLnTx/>
                          <a:uFillTx/>
                          <a:latin typeface="Arial Narrow"/>
                          <a:ea typeface="+mn-ea"/>
                          <a:cs typeface="+mn-cs"/>
                        </a:rPr>
                        <a:t>Policy position in relation to negative unintended implications of developments in the sharing economy.</a:t>
                      </a:r>
                      <a:endParaRPr kumimoji="0" lang="en-ZA" sz="1600" b="0" i="0" u="none" strike="noStrike" kern="1200" cap="none" spc="0" normalizeH="0" baseline="0" noProof="0" dirty="0" smtClean="0">
                        <a:ln>
                          <a:noFill/>
                        </a:ln>
                        <a:solidFill>
                          <a:srgbClr val="000000"/>
                        </a:solidFill>
                        <a:effectLst/>
                        <a:uLnTx/>
                        <a:uFillTx/>
                        <a:latin typeface="Arial Narrow"/>
                        <a:ea typeface="+mn-ea"/>
                        <a:cs typeface="+mn-cs"/>
                      </a:endParaRPr>
                    </a:p>
                    <a:p>
                      <a:pPr marL="0" indent="0" algn="just" fontAlgn="t">
                        <a:buFont typeface="+mj-lt"/>
                        <a:buNone/>
                      </a:pPr>
                      <a:endParaRPr lang="en-US" sz="1600" b="0" i="0" u="none" strike="noStrike" dirty="0">
                        <a:solidFill>
                          <a:srgbClr val="000000"/>
                        </a:solidFill>
                        <a:latin typeface="Arial Narrow"/>
                      </a:endParaRPr>
                    </a:p>
                  </a:txBody>
                  <a:tcPr marL="86400" marR="86400" marT="0" marB="0">
                    <a:solidFill>
                      <a:schemeClr val="bg1"/>
                    </a:solid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Arial Narrow"/>
                          <a:ea typeface="+mn-ea"/>
                          <a:cs typeface="+mn-cs"/>
                        </a:rPr>
                        <a:t>Identification and analysis of international policy practices sharing economy in the accommodation subsector.</a:t>
                      </a:r>
                      <a:endParaRPr kumimoji="0" lang="en-ZA" sz="1600" b="0" i="0" u="none" strike="noStrike" kern="1200" cap="none" spc="0" normalizeH="0" baseline="0" noProof="0" dirty="0" smtClean="0">
                        <a:ln>
                          <a:noFill/>
                        </a:ln>
                        <a:solidFill>
                          <a:srgbClr val="000000"/>
                        </a:solidFill>
                        <a:effectLst/>
                        <a:uLnTx/>
                        <a:uFillTx/>
                        <a:latin typeface="Arial Narrow"/>
                        <a:ea typeface="+mn-ea"/>
                        <a:cs typeface="+mn-cs"/>
                      </a:endParaRPr>
                    </a:p>
                    <a:p>
                      <a:pPr marL="0" algn="just" defTabSz="914400" rtl="0" eaLnBrk="1" fontAlgn="t" latinLnBrk="0" hangingPunct="1"/>
                      <a:endParaRPr lang="en-ZA" sz="1600" b="0" i="0" u="none" strike="noStrike" kern="1200" dirty="0">
                        <a:solidFill>
                          <a:srgbClr val="000000"/>
                        </a:solidFill>
                        <a:latin typeface="Arial Narrow"/>
                        <a:ea typeface="+mn-ea"/>
                        <a:cs typeface="+mn-cs"/>
                      </a:endParaRPr>
                    </a:p>
                  </a:txBody>
                  <a:tcPr marL="86400" marR="86400" marT="9525" marB="0">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Report on the identification and analysis of international policy practices on the sharing economy was developed and approved.</a:t>
                      </a: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The report covers, amongst others, the following: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International regulatory practices;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Sharing economy challenges foreseen by critics.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Opportunities identified by proponents.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Caution from literature.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Common Regulatory Practices.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South African Regulatory Regime.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Property Rates Act of 2014.</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National Land Transport Amendment Bill.</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txBody>
                  <a:tcPr marL="86400" marR="86400" marT="0" marB="0">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936393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15</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886794"/>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2721995567"/>
              </p:ext>
            </p:extLst>
          </p:nvPr>
        </p:nvGraphicFramePr>
        <p:xfrm>
          <a:off x="211163" y="122359"/>
          <a:ext cx="8615488" cy="5616375"/>
        </p:xfrm>
        <a:graphic>
          <a:graphicData uri="http://schemas.openxmlformats.org/drawingml/2006/table">
            <a:tbl>
              <a:tblPr>
                <a:tableStyleId>{8A107856-5554-42FB-B03E-39F5DBC370BA}</a:tableStyleId>
              </a:tblPr>
              <a:tblGrid>
                <a:gridCol w="1981291">
                  <a:extLst>
                    <a:ext uri="{9D8B030D-6E8A-4147-A177-3AD203B41FA5}">
                      <a16:colId xmlns:a16="http://schemas.microsoft.com/office/drawing/2014/main" xmlns="" val="20000"/>
                    </a:ext>
                  </a:extLst>
                </a:gridCol>
                <a:gridCol w="1527981">
                  <a:extLst>
                    <a:ext uri="{9D8B030D-6E8A-4147-A177-3AD203B41FA5}">
                      <a16:colId xmlns:a16="http://schemas.microsoft.com/office/drawing/2014/main" xmlns="" val="20001"/>
                    </a:ext>
                  </a:extLst>
                </a:gridCol>
                <a:gridCol w="1176880">
                  <a:extLst>
                    <a:ext uri="{9D8B030D-6E8A-4147-A177-3AD203B41FA5}">
                      <a16:colId xmlns:a16="http://schemas.microsoft.com/office/drawing/2014/main" xmlns="" val="20003"/>
                    </a:ext>
                  </a:extLst>
                </a:gridCol>
                <a:gridCol w="3929336">
                  <a:extLst>
                    <a:ext uri="{9D8B030D-6E8A-4147-A177-3AD203B41FA5}">
                      <a16:colId xmlns:a16="http://schemas.microsoft.com/office/drawing/2014/main" xmlns="" val="20004"/>
                    </a:ext>
                  </a:extLst>
                </a:gridCol>
              </a:tblGrid>
              <a:tr h="351499">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ZA" sz="15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Strategic objective: </a:t>
                      </a:r>
                      <a:r>
                        <a:rPr kumimoji="0" lang="en-US" sz="15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To provide knowledge services to inform policy, planning and decision making.</a:t>
                      </a:r>
                      <a:endParaRPr kumimoji="0" lang="en-ZA" sz="1500" b="1" i="0" u="none" strike="noStrike" kern="1200" cap="none" spc="0" normalizeH="0" baseline="0" noProof="0" dirty="0" smtClean="0">
                        <a:ln>
                          <a:noFill/>
                        </a:ln>
                        <a:solidFill>
                          <a:prstClr val="black"/>
                        </a:solidFill>
                        <a:effectLst/>
                        <a:uLnTx/>
                        <a:uFillTx/>
                        <a:latin typeface="Arial Narrow" pitchFamily="34" charset="0"/>
                        <a:cs typeface="Arial" pitchFamily="34" charset="0"/>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22036">
                <a:tc rowSpan="2">
                  <a:txBody>
                    <a:bodyPr/>
                    <a:lstStyle/>
                    <a:p>
                      <a:pPr algn="ctr">
                        <a:lnSpc>
                          <a:spcPct val="100000"/>
                        </a:lnSpc>
                      </a:pPr>
                      <a:r>
                        <a:rPr lang="en-US" sz="1500" b="1" dirty="0" smtClean="0">
                          <a:latin typeface="Arial Narrow" panose="020B0606020202030204" pitchFamily="34" charset="0"/>
                        </a:rPr>
                        <a:t>Key</a:t>
                      </a:r>
                      <a:r>
                        <a:rPr lang="en-US" sz="1500" b="1" baseline="0" dirty="0" smtClean="0">
                          <a:latin typeface="Arial Narrow" panose="020B0606020202030204" pitchFamily="34" charset="0"/>
                        </a:rPr>
                        <a:t> Performance Indicator</a:t>
                      </a:r>
                      <a:endParaRPr lang="en-US" sz="15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500" b="1" dirty="0" smtClean="0">
                          <a:latin typeface="Arial Narrow" panose="020B0606020202030204" pitchFamily="34" charset="0"/>
                        </a:rPr>
                        <a:t>Annual Target</a:t>
                      </a:r>
                      <a:endParaRPr lang="en-US" sz="15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5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31990">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500" b="1" dirty="0" smtClean="0">
                          <a:latin typeface="Arial Narrow" panose="020B0606020202030204" pitchFamily="34" charset="0"/>
                        </a:rPr>
                        <a:t>Quarter 1 Targets</a:t>
                      </a:r>
                      <a:endParaRPr lang="en-US" sz="15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smtClean="0">
                          <a:latin typeface="Arial Narrow" panose="020B0606020202030204" pitchFamily="34" charset="0"/>
                        </a:rPr>
                        <a:t>Quarter 1 Performance – </a:t>
                      </a:r>
                      <a:r>
                        <a:rPr lang="en-ZA" sz="1500" b="1" i="0" dirty="0" smtClean="0">
                          <a:latin typeface="Arial Narrow" panose="020B0606020202030204" pitchFamily="34" charset="0"/>
                        </a:rPr>
                        <a:t>Actual Data </a:t>
                      </a:r>
                      <a:endParaRPr lang="en-US" sz="15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4174101">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3"/>
                        <a:tabLst/>
                        <a:defRPr/>
                      </a:pPr>
                      <a:r>
                        <a:rPr kumimoji="0" lang="en-US" sz="1500" b="0" i="0" u="none" strike="noStrike" kern="1200" cap="none" spc="0" normalizeH="0" baseline="0" noProof="0" dirty="0" smtClean="0">
                          <a:ln>
                            <a:noFill/>
                          </a:ln>
                          <a:solidFill>
                            <a:prstClr val="black"/>
                          </a:solidFill>
                          <a:effectLst/>
                          <a:uLnTx/>
                          <a:uFillTx/>
                          <a:latin typeface="Arial Narrow"/>
                          <a:ea typeface="+mn-ea"/>
                          <a:cs typeface="+mn-cs"/>
                        </a:rPr>
                        <a:t>Number of monitoring and evaluation reports on tourism projects and initiatives developed</a:t>
                      </a:r>
                      <a:endParaRPr kumimoji="0" lang="en-ZA" sz="1500" b="0" i="0" u="none" strike="noStrike" kern="1200" cap="none" spc="0" normalizeH="0" baseline="0" noProof="0" dirty="0" smtClean="0">
                        <a:ln>
                          <a:noFill/>
                        </a:ln>
                        <a:solidFill>
                          <a:prstClr val="black"/>
                        </a:solidFill>
                        <a:effectLst/>
                        <a:uLnTx/>
                        <a:uFillTx/>
                        <a:latin typeface="Arial Narrow"/>
                        <a:ea typeface="+mn-ea"/>
                        <a:cs typeface="+mn-cs"/>
                      </a:endParaRPr>
                    </a:p>
                    <a:p>
                      <a:pPr marL="182880" indent="-182880" algn="just" fontAlgn="t">
                        <a:buFont typeface="+mj-lt"/>
                        <a:buAutoNum type="arabicPeriod" startAt="3"/>
                      </a:pPr>
                      <a:endParaRPr lang="en-US" sz="1500" b="0" i="0" u="none" strike="noStrike" dirty="0">
                        <a:solidFill>
                          <a:srgbClr val="000000"/>
                        </a:solidFill>
                        <a:latin typeface="Arial Narrow" panose="020B0606020202030204" pitchFamily="34" charset="0"/>
                      </a:endParaRPr>
                    </a:p>
                  </a:txBody>
                  <a:tcPr marL="86400" marR="86400" marT="0" marB="0">
                    <a:solidFill>
                      <a:schemeClr val="bg1"/>
                    </a:solidFill>
                  </a:tcPr>
                </a:tc>
                <a:tc>
                  <a:txBody>
                    <a:bodyPr/>
                    <a:lstStyle/>
                    <a:p>
                      <a:pPr algn="just" fontAlgn="t"/>
                      <a:r>
                        <a:rPr lang="en-US" sz="1500" b="1" i="0" u="none" strike="noStrike" dirty="0" smtClean="0">
                          <a:solidFill>
                            <a:srgbClr val="000000"/>
                          </a:solidFill>
                          <a:effectLst/>
                          <a:latin typeface="Arial Narrow" panose="020B0606020202030204" pitchFamily="34" charset="0"/>
                        </a:rPr>
                        <a:t>Four reports developed:</a:t>
                      </a:r>
                    </a:p>
                    <a:p>
                      <a:pPr algn="just" fontAlgn="t"/>
                      <a:endParaRPr lang="en-US" sz="1500" b="1" i="0" u="none" strike="noStrike" dirty="0" smtClean="0">
                        <a:solidFill>
                          <a:srgbClr val="000000"/>
                        </a:solidFill>
                        <a:effectLst/>
                        <a:latin typeface="Arial Narrow" panose="020B0606020202030204" pitchFamily="34" charset="0"/>
                      </a:endParaRPr>
                    </a:p>
                    <a:p>
                      <a:pPr marL="342900" indent="-342900" algn="just" defTabSz="914400" rtl="0" eaLnBrk="1" fontAlgn="t" latinLnBrk="0" hangingPunct="1">
                        <a:buFont typeface="+mj-lt"/>
                        <a:buAutoNum type="arabicParenR"/>
                      </a:pPr>
                      <a:r>
                        <a:rPr lang="en-US" sz="1500" b="0" i="0" u="none" strike="noStrike" kern="1200" dirty="0" smtClean="0">
                          <a:solidFill>
                            <a:srgbClr val="000000"/>
                          </a:solidFill>
                          <a:effectLst/>
                          <a:latin typeface="Arial Narrow" panose="020B0606020202030204" pitchFamily="34" charset="0"/>
                          <a:ea typeface="+mn-ea"/>
                          <a:cs typeface="+mn-cs"/>
                        </a:rPr>
                        <a:t>2016 State of Tourism (STR).</a:t>
                      </a:r>
                    </a:p>
                  </a:txBody>
                  <a:tcPr marL="86400" marR="86400" marT="9525" marB="0">
                    <a:solidFill>
                      <a:schemeClr val="bg1"/>
                    </a:solidFill>
                  </a:tcPr>
                </a:tc>
                <a:tc>
                  <a:txBody>
                    <a:bodyPr/>
                    <a:lstStyle/>
                    <a:p>
                      <a:pPr marL="0" indent="0" algn="just" defTabSz="914400" rtl="0" eaLnBrk="1" fontAlgn="t" latinLnBrk="0" hangingPunct="1">
                        <a:buFont typeface="+mj-lt"/>
                        <a:buNone/>
                      </a:pPr>
                      <a:r>
                        <a:rPr lang="en-ZA" sz="1500" b="0" i="0" u="none" strike="noStrike" kern="1200" dirty="0" smtClean="0">
                          <a:solidFill>
                            <a:schemeClr val="tx1"/>
                          </a:solidFill>
                          <a:latin typeface="Arial Narrow"/>
                          <a:ea typeface="+mn-ea"/>
                          <a:cs typeface="+mn-cs"/>
                        </a:rPr>
                        <a:t>Publish the 2015/16</a:t>
                      </a:r>
                      <a:r>
                        <a:rPr lang="en-ZA" sz="1500" b="0" i="0" u="none" strike="noStrike" kern="1200" baseline="0" dirty="0" smtClean="0">
                          <a:solidFill>
                            <a:schemeClr val="tx1"/>
                          </a:solidFill>
                          <a:latin typeface="Arial Narrow"/>
                          <a:ea typeface="+mn-ea"/>
                          <a:cs typeface="+mn-cs"/>
                        </a:rPr>
                        <a:t> </a:t>
                      </a:r>
                      <a:r>
                        <a:rPr lang="en-ZA" sz="1500" b="0" i="0" u="none" strike="noStrike" kern="1200" dirty="0" smtClean="0">
                          <a:solidFill>
                            <a:schemeClr val="tx1"/>
                          </a:solidFill>
                          <a:latin typeface="Arial Narrow"/>
                          <a:ea typeface="+mn-ea"/>
                          <a:cs typeface="+mn-cs"/>
                        </a:rPr>
                        <a:t>STR.</a:t>
                      </a:r>
                      <a:endParaRPr lang="en-ZA" sz="1500" b="0" i="0" u="none" strike="noStrike" kern="1200" dirty="0">
                        <a:solidFill>
                          <a:schemeClr val="tx1"/>
                        </a:solidFill>
                        <a:latin typeface="Arial Narrow"/>
                        <a:ea typeface="+mn-ea"/>
                        <a:cs typeface="+mn-cs"/>
                      </a:endParaRPr>
                    </a:p>
                  </a:txBody>
                  <a:tcPr marL="86400" marR="86400" marT="9525" marB="0">
                    <a:solidFill>
                      <a:schemeClr val="bg1"/>
                    </a:solidFill>
                  </a:tcPr>
                </a:tc>
                <a:tc>
                  <a:txBody>
                    <a:bodyPr/>
                    <a:lstStyle/>
                    <a:p>
                      <a:pPr marL="0" marR="0" indent="0" algn="just" defTabSz="914400" rtl="0" eaLnBrk="1" fontAlgn="t" latinLnBrk="0" hangingPunct="1">
                        <a:lnSpc>
                          <a:spcPct val="100000"/>
                        </a:lnSpc>
                        <a:spcBef>
                          <a:spcPts val="0"/>
                        </a:spcBef>
                        <a:spcAft>
                          <a:spcPts val="185"/>
                        </a:spcAft>
                        <a:buClrTx/>
                        <a:buSzTx/>
                        <a:buFont typeface="+mj-lt"/>
                        <a:buNone/>
                        <a:tabLst/>
                        <a:defRPr/>
                      </a:pPr>
                      <a:r>
                        <a:rPr lang="en-ZA" sz="1500" b="0" i="0" u="none" strike="noStrike" kern="1200" dirty="0" smtClean="0">
                          <a:solidFill>
                            <a:schemeClr val="tx1"/>
                          </a:solidFill>
                          <a:latin typeface="Arial Narrow"/>
                          <a:ea typeface="+mn-ea"/>
                          <a:cs typeface="+mn-cs"/>
                        </a:rPr>
                        <a:t>The 2015/16 STR was not published. However, the report was developed, and includes the following sections: </a:t>
                      </a:r>
                    </a:p>
                    <a:p>
                      <a:pPr marL="0" marR="0" indent="0" algn="just" defTabSz="914400" rtl="0" eaLnBrk="1" fontAlgn="t" latinLnBrk="0" hangingPunct="1">
                        <a:lnSpc>
                          <a:spcPct val="100000"/>
                        </a:lnSpc>
                        <a:spcBef>
                          <a:spcPts val="0"/>
                        </a:spcBef>
                        <a:spcAft>
                          <a:spcPts val="185"/>
                        </a:spcAft>
                        <a:buClrTx/>
                        <a:buSzTx/>
                        <a:buFont typeface="+mj-lt"/>
                        <a:buNone/>
                        <a:tabLst/>
                        <a:defRPr/>
                      </a:pPr>
                      <a:endParaRPr lang="en-ZA" sz="1500" b="0" i="0" u="none" strike="noStrike" kern="1200" dirty="0" smtClean="0">
                        <a:solidFill>
                          <a:schemeClr val="tx1"/>
                        </a:solidFill>
                        <a:latin typeface="Arial Narrow"/>
                        <a:ea typeface="+mn-ea"/>
                        <a:cs typeface="+mn-cs"/>
                      </a:endParaRPr>
                    </a:p>
                    <a:p>
                      <a:pPr marL="182563" marR="0" indent="-182563"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500" b="0" i="0" u="none" strike="noStrike" kern="1200" dirty="0" smtClean="0">
                          <a:solidFill>
                            <a:schemeClr val="tx1"/>
                          </a:solidFill>
                          <a:latin typeface="Arial Narrow"/>
                          <a:ea typeface="+mn-ea"/>
                          <a:cs typeface="+mn-cs"/>
                        </a:rPr>
                        <a:t>Tourism in a Global Context.</a:t>
                      </a:r>
                    </a:p>
                    <a:p>
                      <a:pPr marL="182563" marR="0" indent="-182563"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500" b="0" i="0" u="none" strike="noStrike" kern="1200" dirty="0" smtClean="0">
                          <a:solidFill>
                            <a:schemeClr val="tx1"/>
                          </a:solidFill>
                          <a:latin typeface="Arial Narrow"/>
                          <a:ea typeface="+mn-ea"/>
                          <a:cs typeface="+mn-cs"/>
                        </a:rPr>
                        <a:t>Introduction</a:t>
                      </a:r>
                      <a:r>
                        <a:rPr lang="en-ZA" sz="1500" b="0" i="0" u="none" strike="noStrike" kern="1200" baseline="0" dirty="0" smtClean="0">
                          <a:solidFill>
                            <a:schemeClr val="tx1"/>
                          </a:solidFill>
                          <a:latin typeface="Arial Narrow"/>
                          <a:ea typeface="+mn-ea"/>
                          <a:cs typeface="+mn-cs"/>
                        </a:rPr>
                        <a:t> to South Africa’s Destination Competitiveness.</a:t>
                      </a:r>
                    </a:p>
                    <a:p>
                      <a:pPr marL="182563" marR="0" indent="-182563"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500" b="0" i="0" u="none" strike="noStrike" kern="1200" baseline="0" dirty="0" smtClean="0">
                          <a:solidFill>
                            <a:schemeClr val="tx1"/>
                          </a:solidFill>
                          <a:latin typeface="Arial Narrow"/>
                          <a:ea typeface="+mn-ea"/>
                          <a:cs typeface="+mn-cs"/>
                        </a:rPr>
                        <a:t>South Africa Tourism Demand Performance.</a:t>
                      </a:r>
                    </a:p>
                    <a:p>
                      <a:pPr marL="182563" marR="0" indent="-182563"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500" b="0" i="0" u="none" strike="noStrike" kern="1200" baseline="0" dirty="0" smtClean="0">
                          <a:solidFill>
                            <a:schemeClr val="tx1"/>
                          </a:solidFill>
                          <a:latin typeface="Arial Narrow"/>
                          <a:ea typeface="+mn-ea"/>
                          <a:cs typeface="+mn-cs"/>
                        </a:rPr>
                        <a:t>South Africa Tourism Supply Performance.</a:t>
                      </a:r>
                    </a:p>
                    <a:p>
                      <a:pPr marL="182563" marR="0" indent="-182563"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500" b="0" i="0" u="none" strike="noStrike" kern="1200" baseline="0" dirty="0" smtClean="0">
                          <a:solidFill>
                            <a:schemeClr val="tx1"/>
                          </a:solidFill>
                          <a:latin typeface="Arial Narrow"/>
                          <a:ea typeface="+mn-ea"/>
                          <a:cs typeface="+mn-cs"/>
                        </a:rPr>
                        <a:t>Sector Environment and Impact.</a:t>
                      </a:r>
                      <a:endParaRPr lang="en-ZA" sz="1500" b="0" i="0" u="none" strike="noStrike" kern="1200" dirty="0" smtClean="0">
                        <a:solidFill>
                          <a:schemeClr val="tx1"/>
                        </a:solidFill>
                        <a:latin typeface="Arial Narrow"/>
                        <a:ea typeface="+mn-ea"/>
                        <a:cs typeface="+mn-cs"/>
                      </a:endParaRPr>
                    </a:p>
                    <a:p>
                      <a:pPr marL="0" marR="0" indent="0" algn="just" defTabSz="914400" rtl="0" eaLnBrk="1" fontAlgn="t" latinLnBrk="0" hangingPunct="1">
                        <a:lnSpc>
                          <a:spcPct val="100000"/>
                        </a:lnSpc>
                        <a:spcBef>
                          <a:spcPts val="0"/>
                        </a:spcBef>
                        <a:spcAft>
                          <a:spcPts val="185"/>
                        </a:spcAft>
                        <a:buClrTx/>
                        <a:buSzTx/>
                        <a:buFont typeface="+mj-lt"/>
                        <a:buNone/>
                        <a:tabLst/>
                        <a:defRPr/>
                      </a:pPr>
                      <a:endParaRPr lang="en-US" sz="1500" b="0" i="0" u="none" strike="noStrike" kern="1200" dirty="0" smtClean="0">
                        <a:solidFill>
                          <a:schemeClr val="tx1"/>
                        </a:solidFill>
                        <a:latin typeface="Arial Narrow"/>
                        <a:ea typeface="+mn-ea"/>
                        <a:cs typeface="+mn-cs"/>
                      </a:endParaRPr>
                    </a:p>
                    <a:p>
                      <a:pPr marL="0" marR="0" indent="0" algn="just" defTabSz="914400" rtl="0" eaLnBrk="1" fontAlgn="t" latinLnBrk="0" hangingPunct="1">
                        <a:lnSpc>
                          <a:spcPct val="100000"/>
                        </a:lnSpc>
                        <a:spcBef>
                          <a:spcPts val="0"/>
                        </a:spcBef>
                        <a:spcAft>
                          <a:spcPts val="185"/>
                        </a:spcAft>
                        <a:buClrTx/>
                        <a:buSzTx/>
                        <a:buFont typeface="+mj-lt"/>
                        <a:buNone/>
                        <a:tabLst/>
                        <a:defRPr/>
                      </a:pPr>
                      <a:r>
                        <a:rPr lang="en-US" sz="1500" b="1" i="1" u="none" strike="noStrike" kern="1200" dirty="0" smtClean="0">
                          <a:solidFill>
                            <a:schemeClr val="tx1"/>
                          </a:solidFill>
                          <a:latin typeface="Arial Narrow"/>
                          <a:ea typeface="+mn-ea"/>
                          <a:cs typeface="+mn-cs"/>
                        </a:rPr>
                        <a:t>Reason for Variance:</a:t>
                      </a:r>
                    </a:p>
                    <a:p>
                      <a:pPr marL="0" marR="0" indent="0" algn="just" defTabSz="914400" rtl="0" eaLnBrk="1" fontAlgn="t" latinLnBrk="0" hangingPunct="1">
                        <a:lnSpc>
                          <a:spcPct val="100000"/>
                        </a:lnSpc>
                        <a:spcBef>
                          <a:spcPts val="0"/>
                        </a:spcBef>
                        <a:spcAft>
                          <a:spcPts val="185"/>
                        </a:spcAft>
                        <a:buClrTx/>
                        <a:buSzTx/>
                        <a:buFont typeface="+mj-lt"/>
                        <a:buNone/>
                        <a:tabLst/>
                        <a:defRPr/>
                      </a:pPr>
                      <a:r>
                        <a:rPr lang="en-ZA" sz="1500" b="0" i="0" u="none" strike="noStrike" kern="1200" dirty="0" smtClean="0">
                          <a:solidFill>
                            <a:schemeClr val="tx1"/>
                          </a:solidFill>
                          <a:latin typeface="Arial Narrow"/>
                          <a:ea typeface="+mn-ea"/>
                          <a:cs typeface="+mn-cs"/>
                        </a:rPr>
                        <a:t>New data became available</a:t>
                      </a:r>
                      <a:r>
                        <a:rPr lang="en-ZA" sz="1500" b="0" i="0" u="none" strike="noStrike" kern="1200" baseline="0" dirty="0" smtClean="0">
                          <a:solidFill>
                            <a:schemeClr val="tx1"/>
                          </a:solidFill>
                          <a:latin typeface="Arial Narrow"/>
                          <a:ea typeface="+mn-ea"/>
                          <a:cs typeface="+mn-cs"/>
                        </a:rPr>
                        <a:t> and the Department decided to update the document with the latest information. </a:t>
                      </a:r>
                      <a:endParaRPr lang="en-ZA" sz="1500" b="0" i="0" u="none" strike="noStrike" kern="1200" dirty="0" smtClean="0">
                        <a:solidFill>
                          <a:schemeClr val="tx1"/>
                        </a:solidFill>
                        <a:latin typeface="Arial Narrow"/>
                        <a:ea typeface="+mn-ea"/>
                        <a:cs typeface="+mn-cs"/>
                      </a:endParaRPr>
                    </a:p>
                    <a:p>
                      <a:pPr marL="0" marR="0" indent="0" algn="just" defTabSz="914400" rtl="0" eaLnBrk="1" fontAlgn="t" latinLnBrk="0" hangingPunct="1">
                        <a:lnSpc>
                          <a:spcPct val="100000"/>
                        </a:lnSpc>
                        <a:spcBef>
                          <a:spcPts val="0"/>
                        </a:spcBef>
                        <a:spcAft>
                          <a:spcPts val="185"/>
                        </a:spcAft>
                        <a:buClrTx/>
                        <a:buSzTx/>
                        <a:buFont typeface="+mj-lt"/>
                        <a:buNone/>
                        <a:tabLst/>
                        <a:defRPr/>
                      </a:pPr>
                      <a:r>
                        <a:rPr lang="en-US" sz="1500" b="1" i="1" u="none" strike="noStrike" kern="1200" dirty="0" smtClean="0">
                          <a:solidFill>
                            <a:schemeClr val="tx1"/>
                          </a:solidFill>
                          <a:latin typeface="Arial Narrow"/>
                          <a:ea typeface="+mn-ea"/>
                          <a:cs typeface="+mn-cs"/>
                        </a:rPr>
                        <a:t>Corrective Measure:</a:t>
                      </a:r>
                    </a:p>
                    <a:p>
                      <a:pPr marL="0" marR="0" indent="0" algn="just" defTabSz="914400" rtl="0" eaLnBrk="1" fontAlgn="t" latinLnBrk="0" hangingPunct="1">
                        <a:lnSpc>
                          <a:spcPct val="100000"/>
                        </a:lnSpc>
                        <a:spcBef>
                          <a:spcPts val="0"/>
                        </a:spcBef>
                        <a:spcAft>
                          <a:spcPts val="185"/>
                        </a:spcAft>
                        <a:buClrTx/>
                        <a:buSzTx/>
                        <a:buFont typeface="+mj-lt"/>
                        <a:buNone/>
                        <a:tabLst/>
                        <a:defRPr/>
                      </a:pPr>
                      <a:r>
                        <a:rPr lang="en-ZA" sz="1500" b="0" i="0" u="none" strike="noStrike" kern="1200" dirty="0" smtClean="0">
                          <a:solidFill>
                            <a:schemeClr val="tx1"/>
                          </a:solidFill>
                          <a:latin typeface="Arial Narrow"/>
                          <a:ea typeface="+mn-ea"/>
                          <a:cs typeface="+mn-cs"/>
                        </a:rPr>
                        <a:t>The STR Report will be submitted</a:t>
                      </a:r>
                      <a:r>
                        <a:rPr lang="en-ZA" sz="1500" b="0" i="0" u="none" strike="noStrike" kern="1200" baseline="0" dirty="0" smtClean="0">
                          <a:solidFill>
                            <a:schemeClr val="tx1"/>
                          </a:solidFill>
                          <a:latin typeface="Arial Narrow"/>
                          <a:ea typeface="+mn-ea"/>
                          <a:cs typeface="+mn-cs"/>
                        </a:rPr>
                        <a:t> </a:t>
                      </a:r>
                      <a:r>
                        <a:rPr lang="en-ZA" sz="1500" b="0" i="0" u="none" strike="noStrike" kern="1200" dirty="0" smtClean="0">
                          <a:solidFill>
                            <a:schemeClr val="tx1"/>
                          </a:solidFill>
                          <a:latin typeface="Arial Narrow"/>
                          <a:ea typeface="+mn-ea"/>
                          <a:cs typeface="+mn-cs"/>
                        </a:rPr>
                        <a:t>to the Minister for consideration, and published in quarter two.</a:t>
                      </a:r>
                    </a:p>
                  </a:txBody>
                  <a:tcPr marL="86400" marR="86400" marT="0" marB="0">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57310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16</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886794"/>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889147715"/>
              </p:ext>
            </p:extLst>
          </p:nvPr>
        </p:nvGraphicFramePr>
        <p:xfrm>
          <a:off x="258056" y="224005"/>
          <a:ext cx="8615488" cy="5905601"/>
        </p:xfrm>
        <a:graphic>
          <a:graphicData uri="http://schemas.openxmlformats.org/drawingml/2006/table">
            <a:tbl>
              <a:tblPr>
                <a:tableStyleId>{8A107856-5554-42FB-B03E-39F5DBC370BA}</a:tableStyleId>
              </a:tblPr>
              <a:tblGrid>
                <a:gridCol w="1525024">
                  <a:extLst>
                    <a:ext uri="{9D8B030D-6E8A-4147-A177-3AD203B41FA5}">
                      <a16:colId xmlns:a16="http://schemas.microsoft.com/office/drawing/2014/main" xmlns="" val="20000"/>
                    </a:ext>
                  </a:extLst>
                </a:gridCol>
                <a:gridCol w="1223356">
                  <a:extLst>
                    <a:ext uri="{9D8B030D-6E8A-4147-A177-3AD203B41FA5}">
                      <a16:colId xmlns:a16="http://schemas.microsoft.com/office/drawing/2014/main" xmlns="" val="20001"/>
                    </a:ext>
                  </a:extLst>
                </a:gridCol>
                <a:gridCol w="1427019">
                  <a:extLst>
                    <a:ext uri="{9D8B030D-6E8A-4147-A177-3AD203B41FA5}">
                      <a16:colId xmlns:a16="http://schemas.microsoft.com/office/drawing/2014/main" xmlns="" val="20003"/>
                    </a:ext>
                  </a:extLst>
                </a:gridCol>
                <a:gridCol w="4440089">
                  <a:extLst>
                    <a:ext uri="{9D8B030D-6E8A-4147-A177-3AD203B41FA5}">
                      <a16:colId xmlns:a16="http://schemas.microsoft.com/office/drawing/2014/main" xmlns="" val="20004"/>
                    </a:ext>
                  </a:extLst>
                </a:gridCol>
              </a:tblGrid>
              <a:tr h="308663">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ZA" sz="13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Strategic objective: </a:t>
                      </a:r>
                      <a:r>
                        <a:rPr kumimoji="0" lang="en-US" sz="13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To provide knowledge services to inform policy, planning and decision making.</a:t>
                      </a:r>
                      <a:endParaRPr kumimoji="0" lang="en-ZA" sz="1300" b="1" i="0" u="none" strike="noStrike" kern="1200" cap="none" spc="0" normalizeH="0" baseline="0" noProof="0" dirty="0" smtClean="0">
                        <a:ln>
                          <a:noFill/>
                        </a:ln>
                        <a:solidFill>
                          <a:prstClr val="black"/>
                        </a:solidFill>
                        <a:effectLst/>
                        <a:uLnTx/>
                        <a:uFillTx/>
                        <a:latin typeface="Arial Narrow" pitchFamily="34" charset="0"/>
                        <a:cs typeface="Arial" pitchFamily="34" charset="0"/>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82250">
                <a:tc rowSpan="2">
                  <a:txBody>
                    <a:bodyPr/>
                    <a:lstStyle/>
                    <a:p>
                      <a:pPr algn="ctr">
                        <a:lnSpc>
                          <a:spcPct val="100000"/>
                        </a:lnSpc>
                      </a:pPr>
                      <a:r>
                        <a:rPr lang="en-US" sz="1300" b="1" dirty="0" smtClean="0">
                          <a:latin typeface="Arial Narrow" panose="020B0606020202030204" pitchFamily="34" charset="0"/>
                        </a:rPr>
                        <a:t>Key</a:t>
                      </a:r>
                      <a:r>
                        <a:rPr lang="en-US" sz="1300" b="1" baseline="0" dirty="0" smtClean="0">
                          <a:latin typeface="Arial Narrow" panose="020B0606020202030204" pitchFamily="34" charset="0"/>
                        </a:rPr>
                        <a:t> Performance Indicator</a:t>
                      </a:r>
                      <a:endParaRPr lang="en-US" sz="13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300" b="1" dirty="0" smtClean="0">
                          <a:latin typeface="Arial Narrow" panose="020B0606020202030204" pitchFamily="34" charset="0"/>
                        </a:rPr>
                        <a:t>Annual Target</a:t>
                      </a:r>
                      <a:endParaRPr lang="en-US" sz="13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3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08658">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300" b="1" dirty="0" smtClean="0">
                          <a:latin typeface="Arial Narrow" panose="020B0606020202030204" pitchFamily="34" charset="0"/>
                        </a:rPr>
                        <a:t>Quarter 1 Targets</a:t>
                      </a:r>
                      <a:endParaRPr lang="en-US" sz="13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1" dirty="0" smtClean="0">
                          <a:latin typeface="Arial Narrow" panose="020B0606020202030204" pitchFamily="34" charset="0"/>
                        </a:rPr>
                        <a:t>Quarter 1 Performance – </a:t>
                      </a:r>
                      <a:r>
                        <a:rPr lang="en-ZA" sz="1300" b="1" i="0" dirty="0" smtClean="0">
                          <a:latin typeface="Arial Narrow" panose="020B0606020202030204" pitchFamily="34" charset="0"/>
                        </a:rPr>
                        <a:t>Actual Data </a:t>
                      </a:r>
                      <a:endParaRPr lang="en-US" sz="13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4545705">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3"/>
                        <a:tabLst/>
                        <a:defRPr/>
                      </a:pPr>
                      <a:r>
                        <a:rPr kumimoji="0" lang="en-US" sz="1400" b="0" i="0" u="none" strike="noStrike" kern="1200" cap="none" spc="0" normalizeH="0" baseline="0" noProof="0" dirty="0" smtClean="0">
                          <a:ln>
                            <a:noFill/>
                          </a:ln>
                          <a:solidFill>
                            <a:prstClr val="black"/>
                          </a:solidFill>
                          <a:effectLst/>
                          <a:uLnTx/>
                          <a:uFillTx/>
                          <a:latin typeface="Arial Narrow"/>
                          <a:ea typeface="+mn-ea"/>
                          <a:cs typeface="+mn-cs"/>
                        </a:rPr>
                        <a:t>Number of monitoring and evaluation reports on tourism projects and initiatives developed.</a:t>
                      </a:r>
                      <a:endParaRPr kumimoji="0" lang="en-ZA" sz="1400" b="0" i="0" u="none" strike="noStrike" kern="1200" cap="none" spc="0" normalizeH="0" baseline="0" noProof="0" dirty="0" smtClean="0">
                        <a:ln>
                          <a:noFill/>
                        </a:ln>
                        <a:solidFill>
                          <a:prstClr val="black"/>
                        </a:solidFill>
                        <a:effectLst/>
                        <a:uLnTx/>
                        <a:uFillTx/>
                        <a:latin typeface="Arial Narrow"/>
                        <a:ea typeface="+mn-ea"/>
                        <a:cs typeface="+mn-cs"/>
                      </a:endParaRPr>
                    </a:p>
                    <a:p>
                      <a:pPr marL="182880" indent="-182880" algn="just" fontAlgn="t">
                        <a:buFont typeface="+mj-lt"/>
                        <a:buAutoNum type="arabicPeriod" startAt="3"/>
                      </a:pPr>
                      <a:endParaRPr lang="en-US" sz="1400" b="0" i="0" u="none" strike="noStrike" dirty="0">
                        <a:solidFill>
                          <a:srgbClr val="000000"/>
                        </a:solidFill>
                        <a:latin typeface="Arial Narrow" panose="020B0606020202030204" pitchFamily="34" charset="0"/>
                      </a:endParaRPr>
                    </a:p>
                  </a:txBody>
                  <a:tcPr marL="86400" marR="86400" marT="0" marB="0">
                    <a:solidFill>
                      <a:schemeClr val="bg1"/>
                    </a:solid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Four reports developed. </a:t>
                      </a:r>
                      <a:r>
                        <a:rPr kumimoji="0" lang="en-US" sz="1400" b="1" i="1"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a:t>
                      </a:r>
                      <a:r>
                        <a:rPr kumimoji="0" lang="en-US" sz="1400" b="1" i="1" u="none" strike="noStrike" kern="1200" cap="none" spc="0" normalizeH="0" baseline="0" noProof="0" dirty="0" err="1" smtClean="0">
                          <a:ln>
                            <a:noFill/>
                          </a:ln>
                          <a:solidFill>
                            <a:srgbClr val="000000"/>
                          </a:solidFill>
                          <a:effectLst/>
                          <a:uLnTx/>
                          <a:uFillTx/>
                          <a:latin typeface="Arial Narrow" panose="020B0606020202030204" pitchFamily="34" charset="0"/>
                          <a:ea typeface="+mn-ea"/>
                          <a:cs typeface="+mn-cs"/>
                        </a:rPr>
                        <a:t>Cont</a:t>
                      </a:r>
                      <a:r>
                        <a:rPr kumimoji="0" lang="en-US" sz="1400" b="1" i="1"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a:t>
                      </a:r>
                    </a:p>
                    <a:p>
                      <a:pPr algn="just" fontAlgn="t"/>
                      <a:endParaRPr lang="en-ZA" sz="1400" b="0" i="0" u="none" strike="noStrike" dirty="0" smtClean="0">
                        <a:solidFill>
                          <a:srgbClr val="000000"/>
                        </a:solidFill>
                        <a:effectLst/>
                        <a:latin typeface="Arial Narrow" panose="020B0606020202030204" pitchFamily="34" charset="0"/>
                      </a:endParaRPr>
                    </a:p>
                    <a:p>
                      <a:pPr marL="166688" indent="-166688" algn="just" fontAlgn="t">
                        <a:buFont typeface="+mj-lt"/>
                        <a:buAutoNum type="arabicParenR" startAt="2"/>
                      </a:pPr>
                      <a:r>
                        <a:rPr lang="en-ZA" sz="1400" b="0" i="0" u="none" strike="noStrike" dirty="0" smtClean="0">
                          <a:solidFill>
                            <a:srgbClr val="000000"/>
                          </a:solidFill>
                          <a:effectLst/>
                          <a:latin typeface="Arial Narrow" panose="020B0606020202030204" pitchFamily="34" charset="0"/>
                        </a:rPr>
                        <a:t>Evaluation </a:t>
                      </a:r>
                      <a:r>
                        <a:rPr lang="en-ZA" sz="1400" b="0" i="0" u="none" strike="noStrike" dirty="0">
                          <a:solidFill>
                            <a:srgbClr val="000000"/>
                          </a:solidFill>
                          <a:effectLst/>
                          <a:latin typeface="Arial Narrow" panose="020B0606020202030204" pitchFamily="34" charset="0"/>
                        </a:rPr>
                        <a:t>report on Food Safety Programme.</a:t>
                      </a:r>
                    </a:p>
                  </a:txBody>
                  <a:tcPr marL="86400" marR="86400" marT="7620" marB="0">
                    <a:solidFill>
                      <a:schemeClr val="bg1"/>
                    </a:solidFill>
                  </a:tcPr>
                </a:tc>
                <a:tc>
                  <a:txBody>
                    <a:bodyPr/>
                    <a:lstStyle/>
                    <a:p>
                      <a:pPr algn="just" fontAlgn="t"/>
                      <a:r>
                        <a:rPr lang="en-ZA" sz="1400" b="0" i="0" u="none" strike="noStrike" dirty="0">
                          <a:solidFill>
                            <a:srgbClr val="000000"/>
                          </a:solidFill>
                          <a:effectLst/>
                          <a:latin typeface="Arial Narrow" panose="020B0606020202030204" pitchFamily="34" charset="0"/>
                        </a:rPr>
                        <a:t>Framework for the evaluation of Food Safety Programme developed.</a:t>
                      </a:r>
                    </a:p>
                  </a:txBody>
                  <a:tcPr marL="86400" marR="86400" marT="7620" marB="0">
                    <a:solidFill>
                      <a:schemeClr val="bg1"/>
                    </a:solidFill>
                  </a:tcPr>
                </a:tc>
                <a:tc>
                  <a:txBody>
                    <a:bodyPr/>
                    <a:lstStyle/>
                    <a:p>
                      <a:pPr marL="0" marR="0" indent="0" algn="just" defTabSz="914400" rtl="0" eaLnBrk="1" fontAlgn="t" latinLnBrk="0" hangingPunct="1">
                        <a:lnSpc>
                          <a:spcPct val="100000"/>
                        </a:lnSpc>
                        <a:spcBef>
                          <a:spcPts val="0"/>
                        </a:spcBef>
                        <a:spcAft>
                          <a:spcPts val="185"/>
                        </a:spcAft>
                        <a:buClrTx/>
                        <a:buSzTx/>
                        <a:buFont typeface="+mj-lt"/>
                        <a:buNone/>
                        <a:tabLst/>
                        <a:defRPr/>
                      </a:pPr>
                      <a:r>
                        <a:rPr lang="en-US" sz="1400" b="0" i="0" u="none" strike="noStrike" kern="1200" dirty="0" smtClean="0">
                          <a:solidFill>
                            <a:schemeClr val="tx1"/>
                          </a:solidFill>
                          <a:latin typeface="Arial Narrow"/>
                          <a:ea typeface="+mn-ea"/>
                          <a:cs typeface="+mn-cs"/>
                        </a:rPr>
                        <a:t>Framework for the evaluation of the Food Safety Programme has been developed and completed.</a:t>
                      </a:r>
                    </a:p>
                    <a:p>
                      <a:pPr marL="0" marR="0" indent="0" algn="just" defTabSz="914400" rtl="0" eaLnBrk="1" fontAlgn="t" latinLnBrk="0" hangingPunct="1">
                        <a:lnSpc>
                          <a:spcPct val="100000"/>
                        </a:lnSpc>
                        <a:spcBef>
                          <a:spcPts val="0"/>
                        </a:spcBef>
                        <a:spcAft>
                          <a:spcPts val="185"/>
                        </a:spcAft>
                        <a:buClrTx/>
                        <a:buSzTx/>
                        <a:buFont typeface="+mj-lt"/>
                        <a:buNone/>
                        <a:tabLst/>
                        <a:defRPr/>
                      </a:pPr>
                      <a:endParaRPr lang="en-ZA" sz="1400" b="0" i="0" u="none" strike="noStrike" kern="1200" dirty="0" smtClean="0">
                        <a:solidFill>
                          <a:schemeClr val="tx1"/>
                        </a:solidFill>
                        <a:latin typeface="Arial Narrow"/>
                        <a:ea typeface="+mn-ea"/>
                        <a:cs typeface="+mn-cs"/>
                      </a:endParaRPr>
                    </a:p>
                    <a:p>
                      <a:pPr marL="0" marR="0" indent="0" algn="just" defTabSz="914400" rtl="0" eaLnBrk="1" fontAlgn="t" latinLnBrk="0" hangingPunct="1">
                        <a:lnSpc>
                          <a:spcPct val="100000"/>
                        </a:lnSpc>
                        <a:spcBef>
                          <a:spcPts val="0"/>
                        </a:spcBef>
                        <a:spcAft>
                          <a:spcPts val="185"/>
                        </a:spcAft>
                        <a:buClrTx/>
                        <a:buSzTx/>
                        <a:buFont typeface="+mj-lt"/>
                        <a:buNone/>
                        <a:tabLst/>
                        <a:defRPr/>
                      </a:pPr>
                      <a:r>
                        <a:rPr lang="en-ZA" sz="1400" b="0" i="0" u="none" strike="noStrike" kern="1200" dirty="0" smtClean="0">
                          <a:solidFill>
                            <a:schemeClr val="tx1"/>
                          </a:solidFill>
                          <a:latin typeface="Arial Narrow"/>
                          <a:ea typeface="+mn-ea"/>
                          <a:cs typeface="+mn-cs"/>
                        </a:rPr>
                        <a:t>Evaluation of the Food Safety Programme is meant to determine if the programme has yielded benefits in terms of the objectives it was meant to achieve;</a:t>
                      </a:r>
                      <a:r>
                        <a:rPr lang="en-ZA" sz="1400" b="0" i="0" u="none" strike="noStrike" kern="1200" baseline="0" dirty="0" smtClean="0">
                          <a:solidFill>
                            <a:schemeClr val="tx1"/>
                          </a:solidFill>
                          <a:latin typeface="Arial Narrow"/>
                          <a:ea typeface="+mn-ea"/>
                          <a:cs typeface="+mn-cs"/>
                        </a:rPr>
                        <a:t> </a:t>
                      </a:r>
                      <a:r>
                        <a:rPr lang="en-ZA" sz="1400" b="0" i="0" u="none" strike="noStrike" kern="1200" dirty="0" smtClean="0">
                          <a:solidFill>
                            <a:schemeClr val="tx1"/>
                          </a:solidFill>
                          <a:latin typeface="Arial Narrow"/>
                          <a:ea typeface="+mn-ea"/>
                          <a:cs typeface="+mn-cs"/>
                        </a:rPr>
                        <a:t>the relevance and fulfilment of objectives, development efficiency, effectiveness, impact and sustainability of the programme. Information derived from the evaluation will enable the Department to learn from the implementation of the project, and address the challenges raised during evaluation, in order to make decisions about whether or not  to invest more resources in future into the programme. </a:t>
                      </a:r>
                    </a:p>
                    <a:p>
                      <a:pPr marL="0" marR="0" indent="0" algn="just" defTabSz="914400" rtl="0" eaLnBrk="1" fontAlgn="t" latinLnBrk="0" hangingPunct="1">
                        <a:lnSpc>
                          <a:spcPct val="100000"/>
                        </a:lnSpc>
                        <a:spcBef>
                          <a:spcPts val="0"/>
                        </a:spcBef>
                        <a:spcAft>
                          <a:spcPts val="185"/>
                        </a:spcAft>
                        <a:buClrTx/>
                        <a:buSzTx/>
                        <a:buFont typeface="+mj-lt"/>
                        <a:buNone/>
                        <a:tabLst/>
                        <a:defRPr/>
                      </a:pPr>
                      <a:endParaRPr lang="en-ZA" sz="1400" b="0" i="0" u="none" strike="noStrike" kern="1200" dirty="0" smtClean="0">
                        <a:solidFill>
                          <a:schemeClr val="tx1"/>
                        </a:solidFill>
                        <a:latin typeface="Arial Narrow"/>
                        <a:ea typeface="+mn-ea"/>
                        <a:cs typeface="+mn-cs"/>
                      </a:endParaRPr>
                    </a:p>
                    <a:p>
                      <a:pPr marL="0" marR="0" indent="0" algn="just" defTabSz="914400" rtl="0" eaLnBrk="1" fontAlgn="t" latinLnBrk="0" hangingPunct="1">
                        <a:lnSpc>
                          <a:spcPct val="100000"/>
                        </a:lnSpc>
                        <a:spcBef>
                          <a:spcPts val="0"/>
                        </a:spcBef>
                        <a:spcAft>
                          <a:spcPts val="185"/>
                        </a:spcAft>
                        <a:buClrTx/>
                        <a:buSzTx/>
                        <a:buFont typeface="+mj-lt"/>
                        <a:buNone/>
                        <a:tabLst/>
                        <a:defRPr/>
                      </a:pPr>
                      <a:r>
                        <a:rPr lang="en-ZA" sz="1400" b="0" i="0" u="none" strike="noStrike" kern="1200" dirty="0" smtClean="0">
                          <a:solidFill>
                            <a:schemeClr val="tx1"/>
                          </a:solidFill>
                          <a:latin typeface="Arial Narrow"/>
                          <a:ea typeface="+mn-ea"/>
                          <a:cs typeface="+mn-cs"/>
                        </a:rPr>
                        <a:t>The framework covers the following:</a:t>
                      </a:r>
                    </a:p>
                    <a:p>
                      <a:pPr marL="285750" marR="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400" b="0" i="0" u="none" strike="noStrike" kern="1200" dirty="0" smtClean="0">
                          <a:solidFill>
                            <a:schemeClr val="tx1"/>
                          </a:solidFill>
                          <a:latin typeface="Arial Narrow"/>
                          <a:ea typeface="+mn-ea"/>
                          <a:cs typeface="+mn-cs"/>
                        </a:rPr>
                        <a:t>Background and overview of the Food Safety Programme.</a:t>
                      </a:r>
                    </a:p>
                    <a:p>
                      <a:pPr marL="285750" marR="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400" b="0" i="0" u="none" strike="noStrike" kern="1200" dirty="0" smtClean="0">
                          <a:solidFill>
                            <a:schemeClr val="tx1"/>
                          </a:solidFill>
                          <a:latin typeface="Arial Narrow"/>
                          <a:ea typeface="+mn-ea"/>
                          <a:cs typeface="+mn-cs"/>
                        </a:rPr>
                        <a:t>Rationale for the Evaluation.</a:t>
                      </a:r>
                    </a:p>
                    <a:p>
                      <a:pPr marL="285750" marR="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400" b="0" i="0" u="none" strike="noStrike" kern="1200" dirty="0" smtClean="0">
                          <a:solidFill>
                            <a:schemeClr val="tx1"/>
                          </a:solidFill>
                          <a:latin typeface="Arial Narrow"/>
                          <a:ea typeface="+mn-ea"/>
                          <a:cs typeface="+mn-cs"/>
                        </a:rPr>
                        <a:t>Problem Statement.</a:t>
                      </a:r>
                    </a:p>
                    <a:p>
                      <a:pPr marL="285750" marR="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400" b="0" i="0" u="none" strike="noStrike" kern="1200" dirty="0" smtClean="0">
                          <a:solidFill>
                            <a:schemeClr val="tx1"/>
                          </a:solidFill>
                          <a:latin typeface="Arial Narrow"/>
                          <a:ea typeface="+mn-ea"/>
                          <a:cs typeface="+mn-cs"/>
                        </a:rPr>
                        <a:t>Aims and Objectives</a:t>
                      </a:r>
                      <a:r>
                        <a:rPr lang="en-ZA" sz="1400" b="0" i="0" u="none" strike="noStrike" kern="1200" baseline="0" dirty="0" smtClean="0">
                          <a:solidFill>
                            <a:schemeClr val="tx1"/>
                          </a:solidFill>
                          <a:latin typeface="Arial Narrow"/>
                          <a:ea typeface="+mn-ea"/>
                          <a:cs typeface="+mn-cs"/>
                        </a:rPr>
                        <a:t> of the Evaluation.</a:t>
                      </a:r>
                    </a:p>
                    <a:p>
                      <a:pPr marL="285750" marR="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400" b="0" i="0" u="none" strike="noStrike" kern="1200" baseline="0" dirty="0" smtClean="0">
                          <a:solidFill>
                            <a:schemeClr val="tx1"/>
                          </a:solidFill>
                          <a:latin typeface="Arial Narrow"/>
                          <a:ea typeface="+mn-ea"/>
                          <a:cs typeface="+mn-cs"/>
                        </a:rPr>
                        <a:t>Literature Review.</a:t>
                      </a:r>
                    </a:p>
                    <a:p>
                      <a:pPr marL="285750" marR="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400" b="0" i="0" u="none" strike="noStrike" kern="1200" baseline="0" dirty="0" smtClean="0">
                          <a:solidFill>
                            <a:schemeClr val="tx1"/>
                          </a:solidFill>
                          <a:latin typeface="Arial Narrow"/>
                          <a:ea typeface="+mn-ea"/>
                          <a:cs typeface="+mn-cs"/>
                        </a:rPr>
                        <a:t>Methodology.</a:t>
                      </a:r>
                    </a:p>
                    <a:p>
                      <a:pPr marL="285750" marR="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400" b="0" i="0" u="none" strike="noStrike" kern="1200" baseline="0" dirty="0" smtClean="0">
                          <a:solidFill>
                            <a:schemeClr val="tx1"/>
                          </a:solidFill>
                          <a:latin typeface="Arial Narrow"/>
                          <a:ea typeface="+mn-ea"/>
                          <a:cs typeface="+mn-cs"/>
                        </a:rPr>
                        <a:t>Reporting Format.</a:t>
                      </a:r>
                    </a:p>
                    <a:p>
                      <a:pPr marL="285750" marR="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400" b="0" i="0" u="none" strike="noStrike" kern="1200" baseline="0" dirty="0" smtClean="0">
                          <a:solidFill>
                            <a:schemeClr val="tx1"/>
                          </a:solidFill>
                          <a:latin typeface="Arial Narrow"/>
                          <a:ea typeface="+mn-ea"/>
                          <a:cs typeface="+mn-cs"/>
                        </a:rPr>
                        <a:t>Implementation Plan.</a:t>
                      </a:r>
                      <a:endParaRPr lang="en-ZA" sz="1400" b="0" i="0" u="none" strike="noStrike" kern="1200" dirty="0" smtClean="0">
                        <a:solidFill>
                          <a:schemeClr val="tx1"/>
                        </a:solidFill>
                        <a:latin typeface="Arial Narrow"/>
                        <a:ea typeface="+mn-ea"/>
                        <a:cs typeface="+mn-cs"/>
                      </a:endParaRPr>
                    </a:p>
                  </a:txBody>
                  <a:tcPr marL="86400" marR="86400" marT="0" marB="0">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084531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17</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950555"/>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3530324188"/>
              </p:ext>
            </p:extLst>
          </p:nvPr>
        </p:nvGraphicFramePr>
        <p:xfrm>
          <a:off x="258056" y="224005"/>
          <a:ext cx="8615488" cy="5685880"/>
        </p:xfrm>
        <a:graphic>
          <a:graphicData uri="http://schemas.openxmlformats.org/drawingml/2006/table">
            <a:tbl>
              <a:tblPr>
                <a:tableStyleId>{8A107856-5554-42FB-B03E-39F5DBC370BA}</a:tableStyleId>
              </a:tblPr>
              <a:tblGrid>
                <a:gridCol w="1686654">
                  <a:extLst>
                    <a:ext uri="{9D8B030D-6E8A-4147-A177-3AD203B41FA5}">
                      <a16:colId xmlns:a16="http://schemas.microsoft.com/office/drawing/2014/main" xmlns="" val="20000"/>
                    </a:ext>
                  </a:extLst>
                </a:gridCol>
                <a:gridCol w="1712890">
                  <a:extLst>
                    <a:ext uri="{9D8B030D-6E8A-4147-A177-3AD203B41FA5}">
                      <a16:colId xmlns:a16="http://schemas.microsoft.com/office/drawing/2014/main" xmlns="" val="20001"/>
                    </a:ext>
                  </a:extLst>
                </a:gridCol>
                <a:gridCol w="1786467">
                  <a:extLst>
                    <a:ext uri="{9D8B030D-6E8A-4147-A177-3AD203B41FA5}">
                      <a16:colId xmlns:a16="http://schemas.microsoft.com/office/drawing/2014/main" xmlns="" val="20003"/>
                    </a:ext>
                  </a:extLst>
                </a:gridCol>
                <a:gridCol w="3429477">
                  <a:extLst>
                    <a:ext uri="{9D8B030D-6E8A-4147-A177-3AD203B41FA5}">
                      <a16:colId xmlns:a16="http://schemas.microsoft.com/office/drawing/2014/main" xmlns="" val="20004"/>
                    </a:ext>
                  </a:extLst>
                </a:gridCol>
              </a:tblGrid>
              <a:tr h="356282">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To provide knowledge services to inform policy, planning and decision making.</a:t>
                      </a:r>
                      <a:endParaRPr kumimoji="0" lang="en-ZA" sz="1600" b="1" i="0" u="none" strike="noStrike" kern="1200" cap="none" spc="0" normalizeH="0" baseline="0" noProof="0" dirty="0" smtClean="0">
                        <a:ln>
                          <a:noFill/>
                        </a:ln>
                        <a:solidFill>
                          <a:prstClr val="black"/>
                        </a:solidFill>
                        <a:effectLst/>
                        <a:uLnTx/>
                        <a:uFillTx/>
                        <a:latin typeface="Arial Narrow" pitchFamily="34" charset="0"/>
                        <a:cs typeface="Arial" pitchFamily="34" charset="0"/>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77901">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56278">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4034191">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3"/>
                        <a:tabLst/>
                        <a:defRPr/>
                      </a:pPr>
                      <a:r>
                        <a:rPr kumimoji="0" lang="en-US" sz="1600" b="0" i="0" u="none" strike="noStrike" kern="1200" cap="none" spc="0" normalizeH="0" baseline="0" noProof="0" dirty="0" smtClean="0">
                          <a:ln>
                            <a:noFill/>
                          </a:ln>
                          <a:solidFill>
                            <a:prstClr val="black"/>
                          </a:solidFill>
                          <a:effectLst/>
                          <a:uLnTx/>
                          <a:uFillTx/>
                          <a:latin typeface="Arial Narrow"/>
                          <a:ea typeface="+mn-ea"/>
                          <a:cs typeface="+mn-cs"/>
                        </a:rPr>
                        <a:t>Number of monitoring and evaluation reports on tourism projects and initiatives developed</a:t>
                      </a:r>
                      <a:endParaRPr kumimoji="0" lang="en-ZA" sz="1600" b="0" i="0" u="none" strike="noStrike" kern="1200" cap="none" spc="0" normalizeH="0" baseline="0" noProof="0" dirty="0" smtClean="0">
                        <a:ln>
                          <a:noFill/>
                        </a:ln>
                        <a:solidFill>
                          <a:prstClr val="black"/>
                        </a:solidFill>
                        <a:effectLst/>
                        <a:uLnTx/>
                        <a:uFillTx/>
                        <a:latin typeface="Arial Narrow"/>
                        <a:ea typeface="+mn-ea"/>
                        <a:cs typeface="+mn-cs"/>
                      </a:endParaRPr>
                    </a:p>
                    <a:p>
                      <a:pPr marL="182880" indent="-182880" algn="just" fontAlgn="t">
                        <a:buFont typeface="+mj-lt"/>
                        <a:buAutoNum type="arabicPeriod" startAt="3"/>
                      </a:pPr>
                      <a:endParaRPr lang="en-US" sz="1400" b="0" i="0" u="none" strike="noStrike" dirty="0">
                        <a:solidFill>
                          <a:srgbClr val="000000"/>
                        </a:solidFill>
                        <a:latin typeface="Arial Narrow" panose="020B0606020202030204" pitchFamily="34" charset="0"/>
                      </a:endParaRPr>
                    </a:p>
                  </a:txBody>
                  <a:tcPr marL="86400" marR="86400" marT="0" marB="0">
                    <a:solidFill>
                      <a:schemeClr val="bg1"/>
                    </a:solid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Four reports developed: </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a:t>
                      </a:r>
                      <a:r>
                        <a:rPr kumimoji="0" lang="en-US" sz="1400" b="1" i="1" u="none" strike="noStrike" kern="1200" cap="none" spc="0" normalizeH="0" baseline="0" noProof="0" dirty="0" err="1" smtClean="0">
                          <a:ln>
                            <a:noFill/>
                          </a:ln>
                          <a:solidFill>
                            <a:srgbClr val="000000"/>
                          </a:solidFill>
                          <a:effectLst/>
                          <a:uLnTx/>
                          <a:uFillTx/>
                          <a:latin typeface="Arial Narrow" panose="020B0606020202030204" pitchFamily="34" charset="0"/>
                          <a:ea typeface="+mn-ea"/>
                          <a:cs typeface="+mn-cs"/>
                        </a:rPr>
                        <a:t>Cont</a:t>
                      </a:r>
                      <a:r>
                        <a:rPr kumimoji="0" lang="en-US" sz="1400" b="1" i="1"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 </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endParaRPr>
                    </a:p>
                    <a:p>
                      <a:pPr marL="342900" marR="0" lvl="0" indent="-342900" algn="just" defTabSz="914400" rtl="0" eaLnBrk="1" fontAlgn="t" latinLnBrk="0" hangingPunct="1">
                        <a:lnSpc>
                          <a:spcPct val="100000"/>
                        </a:lnSpc>
                        <a:spcBef>
                          <a:spcPts val="0"/>
                        </a:spcBef>
                        <a:spcAft>
                          <a:spcPts val="0"/>
                        </a:spcAft>
                        <a:buClrTx/>
                        <a:buSzTx/>
                        <a:buFont typeface="+mj-lt"/>
                        <a:buAutoNum type="arabicParenR" startAt="3"/>
                        <a:tabLst/>
                        <a:defRPr/>
                      </a:pPr>
                      <a:r>
                        <a:rPr kumimoji="0" lang="en-ZA" sz="16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Evaluation report on Tourism Incentive Programme (Market Access Incentive).</a:t>
                      </a:r>
                    </a:p>
                    <a:p>
                      <a:pPr algn="just" fontAlgn="t"/>
                      <a:endParaRPr lang="en-ZA" sz="1600" b="0" i="0" u="none" strike="noStrike" dirty="0" smtClean="0">
                        <a:solidFill>
                          <a:srgbClr val="000000"/>
                        </a:solidFill>
                        <a:effectLst/>
                        <a:latin typeface="Arial Narrow" panose="020B0606020202030204" pitchFamily="34" charset="0"/>
                      </a:endParaRPr>
                    </a:p>
                  </a:txBody>
                  <a:tcPr marL="86400" marR="86400" marT="7620" marB="0">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Framework for the evaluation of the Tourism Incentive Programme </a:t>
                      </a:r>
                      <a:r>
                        <a:rPr lang="en-ZA" sz="1600" b="0" i="0" u="none" strike="noStrike" dirty="0" smtClean="0">
                          <a:solidFill>
                            <a:srgbClr val="000000"/>
                          </a:solidFill>
                          <a:effectLst/>
                          <a:latin typeface="Arial Narrow" panose="020B0606020202030204" pitchFamily="34" charset="0"/>
                        </a:rPr>
                        <a:t>(Market </a:t>
                      </a:r>
                      <a:r>
                        <a:rPr lang="en-ZA" sz="1600" b="0" i="0" u="none" strike="noStrike" dirty="0">
                          <a:solidFill>
                            <a:srgbClr val="000000"/>
                          </a:solidFill>
                          <a:effectLst/>
                          <a:latin typeface="Arial Narrow" panose="020B0606020202030204" pitchFamily="34" charset="0"/>
                        </a:rPr>
                        <a:t>A</a:t>
                      </a:r>
                      <a:r>
                        <a:rPr lang="en-ZA" sz="1600" b="0" i="0" u="none" strike="noStrike" dirty="0" smtClean="0">
                          <a:solidFill>
                            <a:srgbClr val="000000"/>
                          </a:solidFill>
                          <a:effectLst/>
                          <a:latin typeface="Arial Narrow" panose="020B0606020202030204" pitchFamily="34" charset="0"/>
                        </a:rPr>
                        <a:t>ccess </a:t>
                      </a:r>
                      <a:r>
                        <a:rPr lang="en-ZA" sz="1600" b="0" i="0" u="none" strike="noStrike" dirty="0">
                          <a:solidFill>
                            <a:srgbClr val="000000"/>
                          </a:solidFill>
                          <a:effectLst/>
                          <a:latin typeface="Arial Narrow" panose="020B0606020202030204" pitchFamily="34" charset="0"/>
                        </a:rPr>
                        <a:t>I</a:t>
                      </a:r>
                      <a:r>
                        <a:rPr lang="en-ZA" sz="1600" b="0" i="0" u="none" strike="noStrike" dirty="0" smtClean="0">
                          <a:solidFill>
                            <a:srgbClr val="000000"/>
                          </a:solidFill>
                          <a:effectLst/>
                          <a:latin typeface="Arial Narrow" panose="020B0606020202030204" pitchFamily="34" charset="0"/>
                        </a:rPr>
                        <a:t>ncentive</a:t>
                      </a:r>
                      <a:r>
                        <a:rPr lang="en-ZA" sz="1600" b="0" i="0" u="none" strike="noStrike" dirty="0">
                          <a:solidFill>
                            <a:srgbClr val="000000"/>
                          </a:solidFill>
                          <a:effectLst/>
                          <a:latin typeface="Arial Narrow" panose="020B0606020202030204" pitchFamily="34" charset="0"/>
                        </a:rPr>
                        <a:t>) developed.</a:t>
                      </a:r>
                    </a:p>
                  </a:txBody>
                  <a:tcPr marL="86400" marR="86400" marT="7620" marB="0">
                    <a:solidFill>
                      <a:schemeClr val="bg1"/>
                    </a:solidFill>
                  </a:tcPr>
                </a:tc>
                <a:tc>
                  <a:txBody>
                    <a:bodyPr/>
                    <a:lstStyle/>
                    <a:p>
                      <a:pPr marL="0" marR="0" indent="0" algn="just" defTabSz="914400" rtl="0" eaLnBrk="1" fontAlgn="t" latinLnBrk="0" hangingPunct="1">
                        <a:lnSpc>
                          <a:spcPct val="100000"/>
                        </a:lnSpc>
                        <a:spcBef>
                          <a:spcPts val="0"/>
                        </a:spcBef>
                        <a:spcAft>
                          <a:spcPts val="185"/>
                        </a:spcAft>
                        <a:buClrTx/>
                        <a:buSzTx/>
                        <a:buFont typeface="+mj-lt"/>
                        <a:buNone/>
                        <a:tabLst/>
                        <a:defRPr/>
                      </a:pPr>
                      <a:r>
                        <a:rPr lang="en-US" sz="1600" b="0" i="0" u="none" strike="noStrike" kern="1200" dirty="0" smtClean="0">
                          <a:solidFill>
                            <a:schemeClr val="tx1"/>
                          </a:solidFill>
                          <a:latin typeface="Arial Narrow"/>
                          <a:ea typeface="+mn-ea"/>
                          <a:cs typeface="+mn-cs"/>
                        </a:rPr>
                        <a:t>Framework for the evaluation of the Tourism Incentive Programme (Market Access Incentive) has been developed and completed.  The framework was developed using documents from project owners and other documents sourced from the internet.</a:t>
                      </a:r>
                    </a:p>
                    <a:p>
                      <a:pPr marL="0" marR="0" indent="0" algn="just" defTabSz="914400" rtl="0" eaLnBrk="1" fontAlgn="t" latinLnBrk="0" hangingPunct="1">
                        <a:lnSpc>
                          <a:spcPct val="100000"/>
                        </a:lnSpc>
                        <a:spcBef>
                          <a:spcPts val="0"/>
                        </a:spcBef>
                        <a:spcAft>
                          <a:spcPts val="185"/>
                        </a:spcAft>
                        <a:buClrTx/>
                        <a:buSzTx/>
                        <a:buFont typeface="+mj-lt"/>
                        <a:buNone/>
                        <a:tabLst/>
                        <a:defRPr/>
                      </a:pPr>
                      <a:endParaRPr lang="en-US" sz="1600" b="0" i="0" u="none" strike="noStrike" kern="1200" dirty="0" smtClean="0">
                        <a:solidFill>
                          <a:schemeClr val="tx1"/>
                        </a:solidFill>
                        <a:latin typeface="Arial Narrow"/>
                        <a:ea typeface="+mn-ea"/>
                        <a:cs typeface="+mn-cs"/>
                      </a:endParaRPr>
                    </a:p>
                    <a:p>
                      <a:pPr marL="0" marR="0" lvl="0" indent="0" algn="just" defTabSz="914400" rtl="0" eaLnBrk="1" fontAlgn="t" latinLnBrk="0" hangingPunct="1">
                        <a:lnSpc>
                          <a:spcPct val="100000"/>
                        </a:lnSpc>
                        <a:spcBef>
                          <a:spcPts val="0"/>
                        </a:spcBef>
                        <a:spcAft>
                          <a:spcPts val="185"/>
                        </a:spcAft>
                        <a:buClrTx/>
                        <a:buSzTx/>
                        <a:buFont typeface="+mj-lt"/>
                        <a:buNone/>
                        <a:tabLst/>
                        <a:defRPr/>
                      </a:pPr>
                      <a:r>
                        <a:rPr lang="en-US" sz="1600" b="0" i="0" u="none" strike="noStrike" kern="1200" dirty="0" smtClean="0">
                          <a:solidFill>
                            <a:schemeClr val="tx1"/>
                          </a:solidFill>
                          <a:latin typeface="Arial Narrow"/>
                          <a:ea typeface="+mn-ea"/>
                          <a:cs typeface="+mn-cs"/>
                        </a:rPr>
                        <a:t> </a:t>
                      </a:r>
                      <a:r>
                        <a:rPr lang="en-ZA" sz="1600" b="0" i="0" u="none" strike="noStrike" kern="1200" noProof="0" dirty="0" smtClean="0">
                          <a:solidFill>
                            <a:schemeClr val="tx1"/>
                          </a:solidFill>
                          <a:latin typeface="Arial Narrow"/>
                          <a:ea typeface="+mn-ea"/>
                          <a:cs typeface="+mn-cs"/>
                        </a:rPr>
                        <a:t>The framework covers the following:</a:t>
                      </a:r>
                    </a:p>
                    <a:p>
                      <a:pPr marL="285750" marR="0" lvl="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600" b="0" i="0" u="none" strike="noStrike" kern="1200" noProof="0" dirty="0" smtClean="0">
                          <a:solidFill>
                            <a:schemeClr val="tx1"/>
                          </a:solidFill>
                          <a:latin typeface="Arial Narrow"/>
                          <a:ea typeface="+mn-ea"/>
                          <a:cs typeface="+mn-cs"/>
                        </a:rPr>
                        <a:t>Introduction and Background. </a:t>
                      </a:r>
                    </a:p>
                    <a:p>
                      <a:pPr marL="285750" marR="0" lvl="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600" b="0" i="0" u="none" strike="noStrike" kern="1200" noProof="0" dirty="0" smtClean="0">
                          <a:solidFill>
                            <a:schemeClr val="tx1"/>
                          </a:solidFill>
                          <a:latin typeface="Arial Narrow"/>
                          <a:ea typeface="+mn-ea"/>
                          <a:cs typeface="+mn-cs"/>
                        </a:rPr>
                        <a:t>Rationale for the Evaluation.</a:t>
                      </a:r>
                    </a:p>
                    <a:p>
                      <a:pPr marL="285750" marR="0" lvl="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600" b="0" i="0" u="none" strike="noStrike" kern="1200" noProof="0" dirty="0" smtClean="0">
                          <a:solidFill>
                            <a:schemeClr val="tx1"/>
                          </a:solidFill>
                          <a:latin typeface="Arial Narrow"/>
                          <a:ea typeface="+mn-ea"/>
                          <a:cs typeface="+mn-cs"/>
                        </a:rPr>
                        <a:t>Problem Statement.</a:t>
                      </a:r>
                    </a:p>
                    <a:p>
                      <a:pPr marL="285750" marR="0" lvl="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600" b="0" i="0" u="none" strike="noStrike" kern="1200" noProof="0" dirty="0" smtClean="0">
                          <a:solidFill>
                            <a:schemeClr val="tx1"/>
                          </a:solidFill>
                          <a:latin typeface="Arial Narrow"/>
                          <a:ea typeface="+mn-ea"/>
                          <a:cs typeface="+mn-cs"/>
                        </a:rPr>
                        <a:t>Aims and Objectives of the Evaluation.</a:t>
                      </a:r>
                    </a:p>
                    <a:p>
                      <a:pPr marL="285750" marR="0" lvl="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600" b="0" i="0" u="none" strike="noStrike" kern="1200" noProof="0" dirty="0" smtClean="0">
                          <a:solidFill>
                            <a:schemeClr val="tx1"/>
                          </a:solidFill>
                          <a:latin typeface="Arial Narrow"/>
                          <a:ea typeface="+mn-ea"/>
                          <a:cs typeface="+mn-cs"/>
                        </a:rPr>
                        <a:t>Tourism Incentive Programme (Market</a:t>
                      </a:r>
                      <a:r>
                        <a:rPr lang="en-ZA" sz="1600" b="0" i="0" u="none" strike="noStrike" kern="1200" baseline="0" noProof="0" dirty="0" smtClean="0">
                          <a:solidFill>
                            <a:schemeClr val="tx1"/>
                          </a:solidFill>
                          <a:latin typeface="Arial Narrow"/>
                          <a:ea typeface="+mn-ea"/>
                          <a:cs typeface="+mn-cs"/>
                        </a:rPr>
                        <a:t> Access Incentive)</a:t>
                      </a:r>
                      <a:r>
                        <a:rPr lang="en-ZA" sz="1600" b="0" i="0" u="none" strike="noStrike" kern="1200" noProof="0" dirty="0" smtClean="0">
                          <a:solidFill>
                            <a:schemeClr val="tx1"/>
                          </a:solidFill>
                          <a:latin typeface="Arial Narrow"/>
                          <a:ea typeface="+mn-ea"/>
                          <a:cs typeface="+mn-cs"/>
                        </a:rPr>
                        <a:t>.</a:t>
                      </a:r>
                    </a:p>
                    <a:p>
                      <a:pPr marL="285750" marR="0" lvl="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600" b="0" i="0" u="none" strike="noStrike" kern="1200" noProof="0" dirty="0" smtClean="0">
                          <a:solidFill>
                            <a:schemeClr val="tx1"/>
                          </a:solidFill>
                          <a:latin typeface="Arial Narrow"/>
                          <a:ea typeface="+mn-ea"/>
                          <a:cs typeface="+mn-cs"/>
                        </a:rPr>
                        <a:t>Desktop Research on Trade Fairs.</a:t>
                      </a:r>
                    </a:p>
                    <a:p>
                      <a:pPr marL="285750" marR="0" lvl="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600" b="0" i="0" u="none" strike="noStrike" kern="1200" noProof="0" dirty="0" smtClean="0">
                          <a:solidFill>
                            <a:schemeClr val="tx1"/>
                          </a:solidFill>
                          <a:latin typeface="Arial Narrow"/>
                          <a:ea typeface="+mn-ea"/>
                          <a:cs typeface="+mn-cs"/>
                        </a:rPr>
                        <a:t>Methodology.</a:t>
                      </a:r>
                    </a:p>
                    <a:p>
                      <a:pPr marL="285750" marR="0" lvl="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600" b="0" i="0" u="none" strike="noStrike" kern="1200" noProof="0" dirty="0" smtClean="0">
                          <a:solidFill>
                            <a:schemeClr val="tx1"/>
                          </a:solidFill>
                          <a:latin typeface="Arial Narrow"/>
                          <a:ea typeface="+mn-ea"/>
                          <a:cs typeface="+mn-cs"/>
                        </a:rPr>
                        <a:t>Reporting Format.</a:t>
                      </a:r>
                    </a:p>
                    <a:p>
                      <a:pPr marL="285750" marR="0" lvl="0" indent="-285750" algn="just" defTabSz="914400" rtl="0" eaLnBrk="1" fontAlgn="t" latinLnBrk="0" hangingPunct="1">
                        <a:lnSpc>
                          <a:spcPct val="100000"/>
                        </a:lnSpc>
                        <a:spcBef>
                          <a:spcPts val="0"/>
                        </a:spcBef>
                        <a:spcAft>
                          <a:spcPts val="185"/>
                        </a:spcAft>
                        <a:buClrTx/>
                        <a:buSzTx/>
                        <a:buFont typeface="Arial" panose="020B0604020202020204" pitchFamily="34" charset="0"/>
                        <a:buChar char="•"/>
                        <a:tabLst/>
                        <a:defRPr/>
                      </a:pPr>
                      <a:r>
                        <a:rPr lang="en-ZA" sz="1600" b="0" i="0" u="none" strike="noStrike" kern="1200" noProof="0" dirty="0" smtClean="0">
                          <a:solidFill>
                            <a:schemeClr val="tx1"/>
                          </a:solidFill>
                          <a:latin typeface="Arial Narrow"/>
                          <a:ea typeface="+mn-ea"/>
                          <a:cs typeface="+mn-cs"/>
                        </a:rPr>
                        <a:t>Implementation Plan.</a:t>
                      </a:r>
                    </a:p>
                  </a:txBody>
                  <a:tcPr marL="86400" marR="86400" marT="0" marB="0">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727343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18</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886794"/>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687408709"/>
              </p:ext>
            </p:extLst>
          </p:nvPr>
        </p:nvGraphicFramePr>
        <p:xfrm>
          <a:off x="258056" y="303316"/>
          <a:ext cx="8529327" cy="5265562"/>
        </p:xfrm>
        <a:graphic>
          <a:graphicData uri="http://schemas.openxmlformats.org/drawingml/2006/table">
            <a:tbl>
              <a:tblPr>
                <a:tableStyleId>{8A107856-5554-42FB-B03E-39F5DBC370BA}</a:tableStyleId>
              </a:tblPr>
              <a:tblGrid>
                <a:gridCol w="1735336">
                  <a:extLst>
                    <a:ext uri="{9D8B030D-6E8A-4147-A177-3AD203B41FA5}">
                      <a16:colId xmlns:a16="http://schemas.microsoft.com/office/drawing/2014/main" xmlns="" val="20000"/>
                    </a:ext>
                  </a:extLst>
                </a:gridCol>
                <a:gridCol w="1737360">
                  <a:extLst>
                    <a:ext uri="{9D8B030D-6E8A-4147-A177-3AD203B41FA5}">
                      <a16:colId xmlns:a16="http://schemas.microsoft.com/office/drawing/2014/main" xmlns="" val="20001"/>
                    </a:ext>
                  </a:extLst>
                </a:gridCol>
                <a:gridCol w="1737360">
                  <a:extLst>
                    <a:ext uri="{9D8B030D-6E8A-4147-A177-3AD203B41FA5}">
                      <a16:colId xmlns:a16="http://schemas.microsoft.com/office/drawing/2014/main" xmlns="" val="20003"/>
                    </a:ext>
                  </a:extLst>
                </a:gridCol>
                <a:gridCol w="3319271">
                  <a:extLst>
                    <a:ext uri="{9D8B030D-6E8A-4147-A177-3AD203B41FA5}">
                      <a16:colId xmlns:a16="http://schemas.microsoft.com/office/drawing/2014/main" xmlns="" val="20004"/>
                    </a:ext>
                  </a:extLst>
                </a:gridCol>
              </a:tblGrid>
              <a:tr h="415364">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ZA" sz="14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Strategic objective: </a:t>
                      </a:r>
                      <a:r>
                        <a:rPr kumimoji="0" lang="en-US" sz="14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To provide knowledge services to inform policy, planning and decision making.</a:t>
                      </a:r>
                      <a:endParaRPr kumimoji="0" lang="en-ZA" sz="1400" b="1" i="0" u="none" strike="noStrike" kern="1200" cap="none" spc="0" normalizeH="0" baseline="0" noProof="0" dirty="0" smtClean="0">
                        <a:ln>
                          <a:noFill/>
                        </a:ln>
                        <a:solidFill>
                          <a:prstClr val="black"/>
                        </a:solidFill>
                        <a:effectLst/>
                        <a:uLnTx/>
                        <a:uFillTx/>
                        <a:latin typeface="Arial Narrow" pitchFamily="34" charset="0"/>
                        <a:cs typeface="Arial" pitchFamily="34" charset="0"/>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44328">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15358">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1849559">
                <a:tc>
                  <a:txBody>
                    <a:bodyPr/>
                    <a:lstStyle/>
                    <a:p>
                      <a:pPr marL="342900" indent="-342900" algn="just" defTabSz="914400" rtl="0" eaLnBrk="1" fontAlgn="t" latinLnBrk="0" hangingPunct="1">
                        <a:buFont typeface="+mj-lt"/>
                        <a:buAutoNum type="arabicPeriod" startAt="3"/>
                      </a:pPr>
                      <a:r>
                        <a:rPr lang="en-US" sz="1400" b="0" i="0" u="none" strike="noStrike" kern="1200" dirty="0" smtClean="0">
                          <a:solidFill>
                            <a:schemeClr val="tx1"/>
                          </a:solidFill>
                          <a:latin typeface="Arial Narrow"/>
                          <a:ea typeface="+mn-ea"/>
                          <a:cs typeface="+mn-cs"/>
                        </a:rPr>
                        <a:t>Number of monitoring and evaluation reports on tourism projects and initiatives developed.</a:t>
                      </a:r>
                      <a:endParaRPr lang="en-ZA" sz="1400" b="0" i="0" u="none" strike="noStrike" kern="1200" dirty="0" smtClean="0">
                        <a:solidFill>
                          <a:schemeClr val="tx1"/>
                        </a:solidFill>
                        <a:latin typeface="Arial Narrow"/>
                        <a:ea typeface="+mn-ea"/>
                        <a:cs typeface="+mn-cs"/>
                      </a:endParaRPr>
                    </a:p>
                  </a:txBody>
                  <a:tcPr marL="86400" marR="86400" marT="0" marB="0">
                    <a:solidFill>
                      <a:schemeClr val="bg1"/>
                    </a:solid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Four reports developed:</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a:t>
                      </a:r>
                      <a:r>
                        <a:rPr kumimoji="0" lang="en-US" sz="1400" b="1" i="1" u="none" strike="noStrike" kern="1200" cap="none" spc="0" normalizeH="0" baseline="0" noProof="0" dirty="0" err="1" smtClean="0">
                          <a:ln>
                            <a:noFill/>
                          </a:ln>
                          <a:solidFill>
                            <a:srgbClr val="000000"/>
                          </a:solidFill>
                          <a:effectLst/>
                          <a:uLnTx/>
                          <a:uFillTx/>
                          <a:latin typeface="Arial Narrow" panose="020B0606020202030204" pitchFamily="34" charset="0"/>
                          <a:ea typeface="+mn-ea"/>
                          <a:cs typeface="+mn-cs"/>
                        </a:rPr>
                        <a:t>Cont</a:t>
                      </a:r>
                      <a:r>
                        <a:rPr kumimoji="0" lang="en-US" sz="1400" b="1" i="1"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a:t>
                      </a:r>
                    </a:p>
                    <a:p>
                      <a:pPr algn="just" fontAlgn="t"/>
                      <a:endParaRPr lang="en-ZA" sz="1400" b="0" i="0" u="none" strike="noStrike" dirty="0" smtClean="0">
                        <a:solidFill>
                          <a:srgbClr val="000000"/>
                        </a:solidFill>
                        <a:effectLst/>
                        <a:latin typeface="Arial Narrow" panose="020B0606020202030204" pitchFamily="34" charset="0"/>
                      </a:endParaRPr>
                    </a:p>
                    <a:p>
                      <a:pPr marL="342900" indent="-342900" algn="just" fontAlgn="t">
                        <a:buFont typeface="+mj-lt"/>
                        <a:buAutoNum type="arabicParenR" startAt="4"/>
                      </a:pPr>
                      <a:r>
                        <a:rPr lang="en-ZA" sz="1400" b="0" i="0" u="none" strike="noStrike" dirty="0" smtClean="0">
                          <a:solidFill>
                            <a:srgbClr val="000000"/>
                          </a:solidFill>
                          <a:effectLst/>
                          <a:latin typeface="Arial Narrow" panose="020B0606020202030204" pitchFamily="34" charset="0"/>
                        </a:rPr>
                        <a:t>2016/17 </a:t>
                      </a:r>
                      <a:r>
                        <a:rPr lang="en-ZA" sz="1400" b="0" i="0" u="none" strike="noStrike" dirty="0">
                          <a:solidFill>
                            <a:srgbClr val="000000"/>
                          </a:solidFill>
                          <a:effectLst/>
                          <a:latin typeface="Arial Narrow" panose="020B0606020202030204" pitchFamily="34" charset="0"/>
                        </a:rPr>
                        <a:t>National Tourism Sector Strategy (NTSS) implementation report.</a:t>
                      </a:r>
                    </a:p>
                  </a:txBody>
                  <a:tcPr marL="86400" marR="86400" marT="7620" marB="0">
                    <a:solidFill>
                      <a:schemeClr val="bg1"/>
                    </a:solidFill>
                  </a:tcPr>
                </a:tc>
                <a:tc>
                  <a:txBody>
                    <a:bodyPr/>
                    <a:lstStyle/>
                    <a:p>
                      <a:pPr algn="just" fontAlgn="t"/>
                      <a:r>
                        <a:rPr lang="en-ZA" sz="1400" b="0" i="0" u="none" strike="noStrike" kern="1200" dirty="0">
                          <a:solidFill>
                            <a:srgbClr val="000000"/>
                          </a:solidFill>
                          <a:effectLst/>
                          <a:latin typeface="Arial Narrow" panose="020B0606020202030204" pitchFamily="34" charset="0"/>
                          <a:ea typeface="+mn-ea"/>
                          <a:cs typeface="+mn-cs"/>
                        </a:rPr>
                        <a:t>Review the framework for the 2016/17 NTSS implementation report Stakeholder consultation on the framework undertaken.</a:t>
                      </a:r>
                    </a:p>
                  </a:txBody>
                  <a:tcPr marL="86400" marR="86400" marT="7620" marB="0">
                    <a:solidFill>
                      <a:schemeClr val="bg1"/>
                    </a:solidFill>
                  </a:tcPr>
                </a:tc>
                <a:tc>
                  <a:txBody>
                    <a:bodyPr/>
                    <a:lstStyle/>
                    <a:p>
                      <a:pPr marL="0" marR="0" indent="0" algn="just" defTabSz="914400" rtl="0" eaLnBrk="1" fontAlgn="auto" latinLnBrk="0" hangingPunct="1">
                        <a:lnSpc>
                          <a:spcPct val="100000"/>
                        </a:lnSpc>
                        <a:spcBef>
                          <a:spcPts val="0"/>
                        </a:spcBef>
                        <a:spcAft>
                          <a:spcPts val="185"/>
                        </a:spcAft>
                        <a:buClrTx/>
                        <a:buSzTx/>
                        <a:buFontTx/>
                        <a:buNone/>
                        <a:tabLst/>
                        <a:defRPr/>
                      </a:pPr>
                      <a:r>
                        <a:rPr lang="en-US" sz="1400" b="0" i="0" u="none" strike="noStrike" kern="1200" dirty="0" smtClean="0">
                          <a:solidFill>
                            <a:srgbClr val="000000"/>
                          </a:solidFill>
                          <a:effectLst/>
                          <a:latin typeface="Arial Narrow" panose="020B0606020202030204" pitchFamily="34" charset="0"/>
                          <a:ea typeface="+mn-ea"/>
                          <a:cs typeface="+mn-cs"/>
                        </a:rPr>
                        <a:t>Framework for the 2016/17 National Tourism Sector Strategy (NTSS) implementation report was reviewed and stakeholders consulted. </a:t>
                      </a:r>
                    </a:p>
                    <a:p>
                      <a:pPr marL="0" marR="0" indent="0" algn="just" defTabSz="914400" rtl="0" eaLnBrk="1" fontAlgn="auto" latinLnBrk="0" hangingPunct="1">
                        <a:lnSpc>
                          <a:spcPct val="100000"/>
                        </a:lnSpc>
                        <a:spcBef>
                          <a:spcPts val="0"/>
                        </a:spcBef>
                        <a:spcAft>
                          <a:spcPts val="185"/>
                        </a:spcAft>
                        <a:buClrTx/>
                        <a:buSzTx/>
                        <a:buFontTx/>
                        <a:buNone/>
                        <a:tabLst/>
                        <a:defRPr/>
                      </a:pPr>
                      <a:endParaRPr lang="en-US" sz="1400" b="0" i="0" u="none" strike="noStrike" kern="1200" dirty="0" smtClean="0">
                        <a:solidFill>
                          <a:srgbClr val="000000"/>
                        </a:solidFill>
                        <a:effectLst/>
                        <a:latin typeface="Arial Narrow" panose="020B0606020202030204" pitchFamily="34" charset="0"/>
                        <a:ea typeface="+mn-ea"/>
                        <a:cs typeface="+mn-cs"/>
                      </a:endParaRPr>
                    </a:p>
                    <a:p>
                      <a:pPr marL="0" marR="0" indent="0" algn="just" defTabSz="914400" rtl="0" eaLnBrk="1" fontAlgn="auto" latinLnBrk="0" hangingPunct="1">
                        <a:lnSpc>
                          <a:spcPct val="100000"/>
                        </a:lnSpc>
                        <a:spcBef>
                          <a:spcPts val="0"/>
                        </a:spcBef>
                        <a:spcAft>
                          <a:spcPts val="185"/>
                        </a:spcAft>
                        <a:buClrTx/>
                        <a:buSzTx/>
                        <a:buFontTx/>
                        <a:buNone/>
                        <a:tabLst/>
                        <a:defRPr/>
                      </a:pPr>
                      <a:r>
                        <a:rPr lang="en-US" sz="1400" b="0" i="0" u="none" strike="noStrike" kern="1200" dirty="0" smtClean="0">
                          <a:solidFill>
                            <a:srgbClr val="000000"/>
                          </a:solidFill>
                          <a:effectLst/>
                          <a:latin typeface="Arial Narrow" panose="020B0606020202030204" pitchFamily="34" charset="0"/>
                          <a:ea typeface="+mn-ea"/>
                          <a:cs typeface="+mn-cs"/>
                        </a:rPr>
                        <a:t>The</a:t>
                      </a:r>
                      <a:r>
                        <a:rPr lang="en-US" sz="1400" b="0" i="0" u="none" strike="noStrike" kern="1200" baseline="0" dirty="0" smtClean="0">
                          <a:solidFill>
                            <a:srgbClr val="000000"/>
                          </a:solidFill>
                          <a:effectLst/>
                          <a:latin typeface="Arial Narrow" panose="020B0606020202030204" pitchFamily="34" charset="0"/>
                          <a:ea typeface="+mn-ea"/>
                          <a:cs typeface="+mn-cs"/>
                        </a:rPr>
                        <a:t> </a:t>
                      </a:r>
                      <a:r>
                        <a:rPr lang="en-ZA" sz="1400" b="0" i="0" u="none" strike="noStrike" kern="1200" dirty="0" smtClean="0">
                          <a:solidFill>
                            <a:srgbClr val="000000"/>
                          </a:solidFill>
                          <a:effectLst/>
                          <a:latin typeface="Arial Narrow" panose="020B0606020202030204" pitchFamily="34" charset="0"/>
                          <a:ea typeface="+mn-ea"/>
                          <a:cs typeface="+mn-cs"/>
                        </a:rPr>
                        <a:t>Framework provides for the development of the 2016/17 NTSS Annual Implementation Report, and outlines the format, content to be covered as well as the sources of information/data. The Report is intended to cover the initiatives and activities implemented during the 2016/17 financial year, and also reflects on, and captures some of the current developments within the tourism space which are relevant to NTSS implementation. It also reflects upon prominent factors which affected tourism during the period of reporting to provide perspective on some of the challenges confronting the sector.</a:t>
                      </a:r>
                      <a:endParaRPr lang="en-US" sz="1400" b="0" i="0" u="none" strike="noStrike" kern="1200" dirty="0" smtClean="0">
                        <a:solidFill>
                          <a:srgbClr val="000000"/>
                        </a:solidFill>
                        <a:effectLst/>
                        <a:latin typeface="Arial Narrow" panose="020B0606020202030204" pitchFamily="34" charset="0"/>
                        <a:ea typeface="+mn-ea"/>
                        <a:cs typeface="+mn-cs"/>
                      </a:endParaRPr>
                    </a:p>
                    <a:p>
                      <a:pPr marL="0" marR="0" indent="0" algn="just" defTabSz="914400" rtl="0" eaLnBrk="1" fontAlgn="auto" latinLnBrk="0" hangingPunct="1">
                        <a:lnSpc>
                          <a:spcPct val="100000"/>
                        </a:lnSpc>
                        <a:spcBef>
                          <a:spcPts val="0"/>
                        </a:spcBef>
                        <a:spcAft>
                          <a:spcPts val="185"/>
                        </a:spcAft>
                        <a:buClrTx/>
                        <a:buSzTx/>
                        <a:buFontTx/>
                        <a:buNone/>
                        <a:tabLst/>
                        <a:defRPr/>
                      </a:pPr>
                      <a:endParaRPr lang="en-ZA" sz="1400" b="0" i="0" u="none" strike="noStrike" kern="1200" dirty="0" smtClean="0">
                        <a:solidFill>
                          <a:srgbClr val="000000"/>
                        </a:solidFill>
                        <a:effectLst/>
                        <a:latin typeface="Arial Narrow" panose="020B0606020202030204" pitchFamily="34" charset="0"/>
                        <a:ea typeface="+mn-ea"/>
                        <a:cs typeface="+mn-cs"/>
                      </a:endParaRPr>
                    </a:p>
                  </a:txBody>
                  <a:tcPr marL="86400" marR="86400" marT="0" marB="0">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54869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19</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886794"/>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3202570409"/>
              </p:ext>
            </p:extLst>
          </p:nvPr>
        </p:nvGraphicFramePr>
        <p:xfrm>
          <a:off x="285488" y="102219"/>
          <a:ext cx="8639056" cy="5701165"/>
        </p:xfrm>
        <a:graphic>
          <a:graphicData uri="http://schemas.openxmlformats.org/drawingml/2006/table">
            <a:tbl>
              <a:tblPr>
                <a:tableStyleId>{8A107856-5554-42FB-B03E-39F5DBC370BA}</a:tableStyleId>
              </a:tblPr>
              <a:tblGrid>
                <a:gridCol w="1543312">
                  <a:extLst>
                    <a:ext uri="{9D8B030D-6E8A-4147-A177-3AD203B41FA5}">
                      <a16:colId xmlns:a16="http://schemas.microsoft.com/office/drawing/2014/main" xmlns="" val="20000"/>
                    </a:ext>
                  </a:extLst>
                </a:gridCol>
                <a:gridCol w="1572768">
                  <a:extLst>
                    <a:ext uri="{9D8B030D-6E8A-4147-A177-3AD203B41FA5}">
                      <a16:colId xmlns:a16="http://schemas.microsoft.com/office/drawing/2014/main" xmlns="" val="20001"/>
                    </a:ext>
                  </a:extLst>
                </a:gridCol>
                <a:gridCol w="1664208">
                  <a:extLst>
                    <a:ext uri="{9D8B030D-6E8A-4147-A177-3AD203B41FA5}">
                      <a16:colId xmlns:a16="http://schemas.microsoft.com/office/drawing/2014/main" xmlns="" val="20003"/>
                    </a:ext>
                  </a:extLst>
                </a:gridCol>
                <a:gridCol w="3858768">
                  <a:extLst>
                    <a:ext uri="{9D8B030D-6E8A-4147-A177-3AD203B41FA5}">
                      <a16:colId xmlns:a16="http://schemas.microsoft.com/office/drawing/2014/main" xmlns="" val="20004"/>
                    </a:ext>
                  </a:extLst>
                </a:gridCol>
              </a:tblGrid>
              <a:tr h="298534">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ZA" sz="14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Strategic objective: </a:t>
                      </a:r>
                      <a:r>
                        <a:rPr kumimoji="0" lang="en-US" sz="14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To provide knowledge services to inform policy, planning and decision making.</a:t>
                      </a:r>
                      <a:endParaRPr kumimoji="0" lang="en-ZA" sz="1400" b="1" i="0" u="none" strike="noStrike" kern="1200" cap="none" spc="0" normalizeH="0" baseline="0" noProof="0" dirty="0" smtClean="0">
                        <a:ln>
                          <a:noFill/>
                        </a:ln>
                        <a:solidFill>
                          <a:prstClr val="black"/>
                        </a:solidFill>
                        <a:effectLst/>
                        <a:uLnTx/>
                        <a:uFillTx/>
                        <a:latin typeface="Arial Narrow" pitchFamily="34" charset="0"/>
                        <a:cs typeface="Arial" pitchFamily="34" charset="0"/>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89725">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89725">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4561061">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4"/>
                        <a:tabLst/>
                        <a:defRPr/>
                      </a:pPr>
                      <a:r>
                        <a:rPr kumimoji="0" lang="en-US" sz="1400" b="0" i="0" u="none" strike="noStrike" kern="1200" cap="none" spc="0" normalizeH="0" baseline="0" noProof="0" dirty="0" smtClean="0">
                          <a:ln>
                            <a:noFill/>
                          </a:ln>
                          <a:solidFill>
                            <a:srgbClr val="000000"/>
                          </a:solidFill>
                          <a:effectLst/>
                          <a:uLnTx/>
                          <a:uFillTx/>
                          <a:latin typeface="Arial Narrow"/>
                        </a:rPr>
                        <a:t>Number of information systems and frameworks developed and maintained.</a:t>
                      </a:r>
                    </a:p>
                    <a:p>
                      <a:endParaRPr lang="en-ZA" sz="1400" dirty="0"/>
                    </a:p>
                  </a:txBody>
                  <a:tcPr marL="86400" marR="86400" marT="0" marB="0">
                    <a:solidFill>
                      <a:schemeClr val="bg1"/>
                    </a:solidFill>
                  </a:tcPr>
                </a:tc>
                <a:tc>
                  <a:txBody>
                    <a:bodyPr/>
                    <a:lstStyle/>
                    <a:p>
                      <a:pPr marL="0" indent="0" algn="just" defTabSz="914400" rtl="0" eaLnBrk="1" fontAlgn="t" latinLnBrk="0" hangingPunct="1">
                        <a:buFont typeface="Arial" panose="020B0604020202020204" pitchFamily="34" charset="0"/>
                        <a:buNone/>
                      </a:pPr>
                      <a:r>
                        <a:rPr lang="en-ZA" sz="1400" b="0" i="0" u="none" strike="noStrike" kern="1200" dirty="0" smtClean="0">
                          <a:solidFill>
                            <a:srgbClr val="000000"/>
                          </a:solidFill>
                          <a:effectLst/>
                          <a:latin typeface="Arial Narrow" panose="020B0606020202030204" pitchFamily="34" charset="0"/>
                          <a:ea typeface="+mn-ea"/>
                          <a:cs typeface="+mn-cs"/>
                        </a:rPr>
                        <a:t>Concept on the</a:t>
                      </a:r>
                      <a:r>
                        <a:rPr lang="en-ZA" sz="1400" b="0" i="0" u="none" strike="noStrike" kern="1200" baseline="0" dirty="0" smtClean="0">
                          <a:solidFill>
                            <a:srgbClr val="000000"/>
                          </a:solidFill>
                          <a:effectLst/>
                          <a:latin typeface="Arial Narrow" panose="020B0606020202030204" pitchFamily="34" charset="0"/>
                          <a:ea typeface="+mn-ea"/>
                          <a:cs typeface="+mn-cs"/>
                        </a:rPr>
                        <a:t> </a:t>
                      </a:r>
                      <a:r>
                        <a:rPr lang="en-ZA" sz="1400" b="0" i="0" u="none" strike="noStrike" kern="1200" dirty="0" smtClean="0">
                          <a:solidFill>
                            <a:srgbClr val="000000"/>
                          </a:solidFill>
                          <a:effectLst/>
                          <a:latin typeface="Arial Narrow" panose="020B0606020202030204" pitchFamily="34" charset="0"/>
                          <a:ea typeface="+mn-ea"/>
                          <a:cs typeface="+mn-cs"/>
                        </a:rPr>
                        <a:t>design and implementation plan of the National Tourism</a:t>
                      </a:r>
                      <a:r>
                        <a:rPr lang="en-ZA" sz="1400" b="0" i="0" u="none" strike="noStrike" kern="1200" baseline="0" dirty="0" smtClean="0">
                          <a:solidFill>
                            <a:srgbClr val="000000"/>
                          </a:solidFill>
                          <a:effectLst/>
                          <a:latin typeface="Arial Narrow" panose="020B0606020202030204" pitchFamily="34" charset="0"/>
                          <a:ea typeface="+mn-ea"/>
                          <a:cs typeface="+mn-cs"/>
                        </a:rPr>
                        <a:t> </a:t>
                      </a:r>
                      <a:r>
                        <a:rPr lang="en-ZA" sz="1400" b="0" i="0" u="none" strike="noStrike" kern="1200" dirty="0" smtClean="0">
                          <a:solidFill>
                            <a:srgbClr val="000000"/>
                          </a:solidFill>
                          <a:effectLst/>
                          <a:latin typeface="Arial Narrow" panose="020B0606020202030204" pitchFamily="34" charset="0"/>
                          <a:ea typeface="+mn-ea"/>
                          <a:cs typeface="+mn-cs"/>
                        </a:rPr>
                        <a:t>Information and Monitoring</a:t>
                      </a:r>
                      <a:r>
                        <a:rPr lang="en-ZA" sz="1400" b="0" i="0" u="none" strike="noStrike" kern="1200" baseline="0" dirty="0" smtClean="0">
                          <a:solidFill>
                            <a:srgbClr val="000000"/>
                          </a:solidFill>
                          <a:effectLst/>
                          <a:latin typeface="Arial Narrow" panose="020B0606020202030204" pitchFamily="34" charset="0"/>
                          <a:ea typeface="+mn-ea"/>
                          <a:cs typeface="+mn-cs"/>
                        </a:rPr>
                        <a:t> </a:t>
                      </a:r>
                      <a:r>
                        <a:rPr lang="en-ZA" sz="1400" b="0" i="0" u="none" strike="noStrike" kern="1200" dirty="0" smtClean="0">
                          <a:solidFill>
                            <a:srgbClr val="000000"/>
                          </a:solidFill>
                          <a:effectLst/>
                          <a:latin typeface="Arial Narrow" panose="020B0606020202030204" pitchFamily="34" charset="0"/>
                          <a:ea typeface="+mn-ea"/>
                          <a:cs typeface="+mn-cs"/>
                        </a:rPr>
                        <a:t>System (NTIMS)</a:t>
                      </a:r>
                      <a:r>
                        <a:rPr lang="en-ZA" sz="1400" b="0" i="0" u="none" strike="noStrike" kern="1200" baseline="0" dirty="0" smtClean="0">
                          <a:solidFill>
                            <a:srgbClr val="000000"/>
                          </a:solidFill>
                          <a:effectLst/>
                          <a:latin typeface="Arial Narrow" panose="020B0606020202030204" pitchFamily="34" charset="0"/>
                          <a:ea typeface="+mn-ea"/>
                          <a:cs typeface="+mn-cs"/>
                        </a:rPr>
                        <a:t> </a:t>
                      </a:r>
                      <a:r>
                        <a:rPr lang="en-ZA" sz="1400" b="0" i="0" u="none" strike="noStrike" kern="1200" dirty="0" smtClean="0">
                          <a:solidFill>
                            <a:srgbClr val="000000"/>
                          </a:solidFill>
                          <a:effectLst/>
                          <a:latin typeface="Arial Narrow" panose="020B0606020202030204" pitchFamily="34" charset="0"/>
                          <a:ea typeface="+mn-ea"/>
                          <a:cs typeface="+mn-cs"/>
                        </a:rPr>
                        <a:t>developed.</a:t>
                      </a:r>
                    </a:p>
                  </a:txBody>
                  <a:tcPr marL="85725" marR="86400" marT="9525" marB="0">
                    <a:solidFill>
                      <a:schemeClr val="bg1"/>
                    </a:solidFill>
                  </a:tcPr>
                </a:tc>
                <a:tc>
                  <a:txBody>
                    <a:bodyPr/>
                    <a:lstStyle/>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ZA" sz="1400" b="0" i="0" u="none" strike="noStrike" kern="1200" dirty="0" smtClean="0">
                          <a:solidFill>
                            <a:srgbClr val="000000"/>
                          </a:solidFill>
                          <a:effectLst/>
                          <a:latin typeface="Arial Narrow" panose="020B0606020202030204" pitchFamily="34" charset="0"/>
                          <a:ea typeface="+mn-ea"/>
                          <a:cs typeface="+mn-cs"/>
                        </a:rPr>
                        <a:t>Benchmarking and analysis of the NTIMS requirements conducted.</a:t>
                      </a:r>
                      <a:endParaRPr lang="en-ZA" sz="1400" b="0" i="0" u="none" strike="noStrike" kern="1200" dirty="0">
                        <a:solidFill>
                          <a:srgbClr val="000000"/>
                        </a:solidFill>
                        <a:effectLst/>
                        <a:latin typeface="Arial Narrow" panose="020B0606020202030204" pitchFamily="34" charset="0"/>
                        <a:ea typeface="+mn-ea"/>
                        <a:cs typeface="+mn-cs"/>
                      </a:endParaRPr>
                    </a:p>
                  </a:txBody>
                  <a:tcPr marL="85725" marR="86400" marT="9525" marB="0">
                    <a:solidFill>
                      <a:schemeClr val="bg1"/>
                    </a:solidFill>
                  </a:tcPr>
                </a:tc>
                <a:tc>
                  <a:txBody>
                    <a:bodyPr/>
                    <a:lstStyle/>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kern="1200" dirty="0" smtClean="0">
                          <a:solidFill>
                            <a:srgbClr val="000000"/>
                          </a:solidFill>
                          <a:effectLst/>
                          <a:latin typeface="Arial Narrow" panose="020B0606020202030204" pitchFamily="34" charset="0"/>
                          <a:ea typeface="+mn-ea"/>
                          <a:cs typeface="+mn-cs"/>
                        </a:rPr>
                        <a:t>Benchmarking and analysis of the NTIMS requirements has been conducted. The Benchmarking and Analysis</a:t>
                      </a:r>
                      <a:r>
                        <a:rPr lang="en-US" sz="1400" b="0" i="0" u="none" strike="noStrike" kern="1200" baseline="0" dirty="0" smtClean="0">
                          <a:solidFill>
                            <a:srgbClr val="000000"/>
                          </a:solidFill>
                          <a:effectLst/>
                          <a:latin typeface="Arial Narrow" panose="020B0606020202030204" pitchFamily="34" charset="0"/>
                          <a:ea typeface="+mn-ea"/>
                          <a:cs typeface="+mn-cs"/>
                        </a:rPr>
                        <a:t> Report was concluded, and it covers the following:</a:t>
                      </a: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baseline="0" dirty="0" smtClean="0">
                        <a:solidFill>
                          <a:srgbClr val="000000"/>
                        </a:solidFill>
                        <a:effectLst/>
                        <a:latin typeface="Arial Narrow" panose="020B0606020202030204" pitchFamily="34" charset="0"/>
                        <a:ea typeface="+mn-ea"/>
                        <a:cs typeface="+mn-cs"/>
                      </a:endParaRPr>
                    </a:p>
                    <a:p>
                      <a:pPr marL="171450" marR="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Arial Narrow" panose="020B0606020202030204" pitchFamily="34" charset="0"/>
                          <a:ea typeface="+mn-ea"/>
                          <a:cs typeface="+mn-cs"/>
                        </a:rPr>
                        <a:t>Objective of the NTIMS.</a:t>
                      </a:r>
                    </a:p>
                    <a:p>
                      <a:pPr marL="171450" marR="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Arial Narrow" panose="020B0606020202030204" pitchFamily="34" charset="0"/>
                          <a:ea typeface="+mn-ea"/>
                          <a:cs typeface="+mn-cs"/>
                        </a:rPr>
                        <a:t>Situational analysis.</a:t>
                      </a:r>
                    </a:p>
                    <a:p>
                      <a:pPr marL="171450" marR="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Arial Narrow" panose="020B0606020202030204" pitchFamily="34" charset="0"/>
                          <a:ea typeface="+mn-ea"/>
                          <a:cs typeface="+mn-cs"/>
                        </a:rPr>
                        <a:t>Benchmarking.</a:t>
                      </a:r>
                    </a:p>
                    <a:p>
                      <a:pPr marL="171450" marR="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Arial Narrow" panose="020B0606020202030204" pitchFamily="34" charset="0"/>
                          <a:ea typeface="+mn-ea"/>
                          <a:cs typeface="+mn-cs"/>
                        </a:rPr>
                        <a:t>Stakeholder involvement.</a:t>
                      </a:r>
                    </a:p>
                    <a:p>
                      <a:pPr marL="171450" marR="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Arial Narrow" panose="020B0606020202030204" pitchFamily="34" charset="0"/>
                          <a:ea typeface="+mn-ea"/>
                          <a:cs typeface="+mn-cs"/>
                        </a:rPr>
                        <a:t>Constraints.</a:t>
                      </a:r>
                    </a:p>
                    <a:p>
                      <a:pPr marL="171450" marR="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Arial Narrow" panose="020B0606020202030204" pitchFamily="34" charset="0"/>
                          <a:ea typeface="+mn-ea"/>
                          <a:cs typeface="+mn-cs"/>
                        </a:rPr>
                        <a:t>Dependency linkages.</a:t>
                      </a:r>
                    </a:p>
                    <a:p>
                      <a:pPr marL="171450" marR="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Arial Narrow" panose="020B0606020202030204" pitchFamily="34" charset="0"/>
                          <a:ea typeface="+mn-ea"/>
                          <a:cs typeface="+mn-cs"/>
                        </a:rPr>
                        <a:t>Data and information to be collected.</a:t>
                      </a:r>
                    </a:p>
                    <a:p>
                      <a:pPr marL="171450" marR="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Arial Narrow" panose="020B0606020202030204" pitchFamily="34" charset="0"/>
                          <a:ea typeface="+mn-ea"/>
                          <a:cs typeface="+mn-cs"/>
                        </a:rPr>
                        <a:t>Targeted business categories.</a:t>
                      </a:r>
                    </a:p>
                    <a:p>
                      <a:pPr marL="171450" marR="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Arial Narrow" panose="020B0606020202030204" pitchFamily="34" charset="0"/>
                          <a:ea typeface="+mn-ea"/>
                          <a:cs typeface="+mn-cs"/>
                        </a:rPr>
                        <a:t>Project activities / milestones.</a:t>
                      </a:r>
                    </a:p>
                    <a:p>
                      <a:pPr marL="171450" marR="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kern="1200" baseline="0" dirty="0" smtClean="0">
                          <a:solidFill>
                            <a:srgbClr val="000000"/>
                          </a:solidFill>
                          <a:effectLst/>
                          <a:latin typeface="Arial Narrow" panose="020B0606020202030204" pitchFamily="34" charset="0"/>
                          <a:ea typeface="+mn-ea"/>
                          <a:cs typeface="+mn-cs"/>
                        </a:rPr>
                        <a:t>Risk and threat management plan.</a:t>
                      </a:r>
                      <a:endParaRPr lang="en-US" sz="1400" b="0" i="0" u="none" strike="noStrike" kern="1200" dirty="0" smtClean="0">
                        <a:solidFill>
                          <a:srgbClr val="000000"/>
                        </a:solidFill>
                        <a:effectLst/>
                        <a:latin typeface="Arial Narrow" panose="020B0606020202030204" pitchFamily="34" charset="0"/>
                        <a:ea typeface="+mn-ea"/>
                        <a:cs typeface="+mn-cs"/>
                      </a:endParaRP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400" b="0" i="0" u="none" strike="noStrike" kern="1200" dirty="0" smtClean="0">
                        <a:solidFill>
                          <a:srgbClr val="000000"/>
                        </a:solidFill>
                        <a:effectLst/>
                        <a:latin typeface="Arial Narrow" panose="020B0606020202030204" pitchFamily="34" charset="0"/>
                        <a:ea typeface="+mn-ea"/>
                        <a:cs typeface="+mn-cs"/>
                      </a:endParaRPr>
                    </a:p>
                    <a:p>
                      <a:pPr algn="just">
                        <a:lnSpc>
                          <a:spcPct val="107000"/>
                        </a:lnSpc>
                        <a:spcAft>
                          <a:spcPts val="800"/>
                        </a:spcAft>
                      </a:pPr>
                      <a:r>
                        <a:rPr lang="en-ZA" sz="1400" dirty="0" smtClean="0">
                          <a:effectLst/>
                          <a:latin typeface="Arial Narrow" panose="020B0606020202030204" pitchFamily="34" charset="0"/>
                          <a:ea typeface="Calibri" panose="020F0502020204030204" pitchFamily="34" charset="0"/>
                          <a:cs typeface="Times New Roman" panose="02020603050405020304" pitchFamily="18" charset="0"/>
                        </a:rPr>
                        <a:t>Provincial consultative workshops were conducted in this regard, the main objectives of which were to understand the nature, extent of availability of tourism databases at various provinces, information needs of tourism stakeholders, and also to mobilise support, commitment and provide platform for stakeholders to give inputs on the development of the NTIMS.</a:t>
                      </a:r>
                      <a:endParaRPr lang="en-ZA" sz="1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86400" marR="86400" marT="0" marB="0">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676594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2</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2" name="Rectangle 1"/>
          <p:cNvSpPr/>
          <p:nvPr/>
        </p:nvSpPr>
        <p:spPr>
          <a:xfrm>
            <a:off x="727032" y="162260"/>
            <a:ext cx="7465782" cy="523220"/>
          </a:xfrm>
          <a:prstGeom prst="rect">
            <a:avLst/>
          </a:prstGeom>
        </p:spPr>
        <p:txBody>
          <a:bodyPr wrap="square">
            <a:spAutoFit/>
          </a:bodyPr>
          <a:lstStyle/>
          <a:p>
            <a:pPr algn="ctr"/>
            <a:r>
              <a:rPr lang="en-US" sz="2800" b="1" dirty="0">
                <a:latin typeface="Arial Narrow" pitchFamily="34" charset="0"/>
              </a:rPr>
              <a:t>C</a:t>
            </a:r>
            <a:r>
              <a:rPr lang="en-US" sz="2800" b="1" dirty="0" smtClean="0">
                <a:latin typeface="Arial Narrow" pitchFamily="34" charset="0"/>
              </a:rPr>
              <a:t>ontents</a:t>
            </a:r>
            <a:endParaRPr lang="en-US" sz="1600" dirty="0">
              <a:latin typeface="Arial Narrow" pitchFamily="34" charset="0"/>
            </a:endParaRPr>
          </a:p>
        </p:txBody>
      </p:sp>
      <p:sp>
        <p:nvSpPr>
          <p:cNvPr id="12" name="Content Placeholder 2"/>
          <p:cNvSpPr>
            <a:spLocks noGrp="1"/>
          </p:cNvSpPr>
          <p:nvPr>
            <p:ph idx="1"/>
          </p:nvPr>
        </p:nvSpPr>
        <p:spPr>
          <a:xfrm>
            <a:off x="572568" y="542925"/>
            <a:ext cx="8306512" cy="5448301"/>
          </a:xfrm>
        </p:spPr>
        <p:txBody>
          <a:bodyPr>
            <a:noAutofit/>
          </a:bodyPr>
          <a:lstStyle/>
          <a:p>
            <a:pPr marL="514350" indent="-514350" algn="just">
              <a:lnSpc>
                <a:spcPct val="150000"/>
              </a:lnSpc>
              <a:buFont typeface="+mj-lt"/>
              <a:buAutoNum type="arabicPeriod"/>
            </a:pPr>
            <a:r>
              <a:rPr lang="en-US" sz="1800" dirty="0" smtClean="0">
                <a:latin typeface="Arial Narrow" pitchFamily="34" charset="0"/>
              </a:rPr>
              <a:t>Performance Overview. </a:t>
            </a:r>
          </a:p>
          <a:p>
            <a:pPr marL="0" indent="0" algn="just">
              <a:lnSpc>
                <a:spcPct val="100000"/>
              </a:lnSpc>
              <a:spcBef>
                <a:spcPts val="0"/>
              </a:spcBef>
              <a:buNone/>
            </a:pPr>
            <a:r>
              <a:rPr lang="en-US" sz="1800" dirty="0">
                <a:solidFill>
                  <a:prstClr val="black"/>
                </a:solidFill>
                <a:latin typeface="Arial Narrow" pitchFamily="34" charset="0"/>
              </a:rPr>
              <a:t> </a:t>
            </a:r>
            <a:r>
              <a:rPr lang="en-US" sz="1800" dirty="0" smtClean="0">
                <a:solidFill>
                  <a:prstClr val="black"/>
                </a:solidFill>
                <a:latin typeface="Arial Narrow" pitchFamily="34" charset="0"/>
              </a:rPr>
              <a:t>        (</a:t>
            </a:r>
            <a:r>
              <a:rPr lang="en-US" sz="1800" dirty="0">
                <a:solidFill>
                  <a:prstClr val="black"/>
                </a:solidFill>
                <a:latin typeface="Arial Narrow" pitchFamily="34" charset="0"/>
              </a:rPr>
              <a:t>including Service Delivery Information).</a:t>
            </a:r>
          </a:p>
          <a:p>
            <a:pPr marL="0" indent="0" algn="just">
              <a:lnSpc>
                <a:spcPct val="150000"/>
              </a:lnSpc>
              <a:buNone/>
            </a:pPr>
            <a:r>
              <a:rPr lang="en-US" sz="1800" dirty="0" smtClean="0">
                <a:latin typeface="Arial Narrow" pitchFamily="34" charset="0"/>
              </a:rPr>
              <a:t>2.      </a:t>
            </a:r>
            <a:r>
              <a:rPr lang="en-US" sz="1800" dirty="0" err="1" smtClean="0">
                <a:latin typeface="Arial Narrow" pitchFamily="34" charset="0"/>
              </a:rPr>
              <a:t>Programme</a:t>
            </a:r>
            <a:r>
              <a:rPr lang="en-US" sz="1800" dirty="0" smtClean="0">
                <a:latin typeface="Arial Narrow" pitchFamily="34" charset="0"/>
              </a:rPr>
              <a:t> Performance Information.</a:t>
            </a:r>
          </a:p>
          <a:p>
            <a:pPr marL="457200" lvl="1" indent="0" algn="just">
              <a:lnSpc>
                <a:spcPct val="150000"/>
              </a:lnSpc>
              <a:buNone/>
              <a:tabLst>
                <a:tab pos="1252538" algn="l"/>
              </a:tabLst>
            </a:pPr>
            <a:r>
              <a:rPr lang="en-US" sz="1800" dirty="0" smtClean="0">
                <a:solidFill>
                  <a:prstClr val="black"/>
                </a:solidFill>
                <a:latin typeface="Arial Narrow" pitchFamily="34" charset="0"/>
              </a:rPr>
              <a:t>2.2</a:t>
            </a:r>
            <a:r>
              <a:rPr lang="en-US" sz="1800" dirty="0">
                <a:solidFill>
                  <a:prstClr val="black"/>
                </a:solidFill>
                <a:latin typeface="Arial Narrow" pitchFamily="34" charset="0"/>
              </a:rPr>
              <a:t>	Programme 2: Tourism </a:t>
            </a:r>
            <a:r>
              <a:rPr lang="en-US" sz="1800" dirty="0" smtClean="0">
                <a:solidFill>
                  <a:prstClr val="black"/>
                </a:solidFill>
                <a:latin typeface="Arial Narrow" pitchFamily="34" charset="0"/>
              </a:rPr>
              <a:t>Policy, Research and International</a:t>
            </a:r>
          </a:p>
          <a:p>
            <a:pPr marL="457200" lvl="1" indent="0" algn="just">
              <a:lnSpc>
                <a:spcPct val="150000"/>
              </a:lnSpc>
              <a:buNone/>
              <a:tabLst>
                <a:tab pos="1252538" algn="l"/>
              </a:tabLst>
            </a:pPr>
            <a:r>
              <a:rPr lang="en-US" sz="1800" dirty="0">
                <a:solidFill>
                  <a:prstClr val="black"/>
                </a:solidFill>
                <a:latin typeface="Arial Narrow" pitchFamily="34" charset="0"/>
              </a:rPr>
              <a:t> </a:t>
            </a:r>
            <a:r>
              <a:rPr lang="en-US" sz="1800" dirty="0" smtClean="0">
                <a:solidFill>
                  <a:prstClr val="black"/>
                </a:solidFill>
                <a:latin typeface="Arial Narrow" pitchFamily="34" charset="0"/>
              </a:rPr>
              <a:t>              Relations. (TPR&amp;IR)</a:t>
            </a:r>
            <a:endParaRPr lang="en-US" sz="1800" dirty="0">
              <a:solidFill>
                <a:prstClr val="black"/>
              </a:solidFill>
              <a:latin typeface="Arial Narrow" pitchFamily="34" charset="0"/>
            </a:endParaRPr>
          </a:p>
          <a:p>
            <a:pPr marL="457200" lvl="1" indent="0" algn="just">
              <a:lnSpc>
                <a:spcPct val="150000"/>
              </a:lnSpc>
              <a:buNone/>
              <a:tabLst>
                <a:tab pos="1252538" algn="l"/>
              </a:tabLst>
            </a:pPr>
            <a:r>
              <a:rPr lang="en-US" sz="1800" dirty="0">
                <a:solidFill>
                  <a:prstClr val="black"/>
                </a:solidFill>
                <a:latin typeface="Arial Narrow" pitchFamily="34" charset="0"/>
              </a:rPr>
              <a:t>2.3	Programme 3: Destination Development</a:t>
            </a:r>
            <a:r>
              <a:rPr lang="en-US" sz="1800" dirty="0" smtClean="0">
                <a:solidFill>
                  <a:prstClr val="black"/>
                </a:solidFill>
                <a:latin typeface="Arial Narrow" pitchFamily="34" charset="0"/>
              </a:rPr>
              <a:t>. (DD)</a:t>
            </a:r>
            <a:endParaRPr lang="en-US" sz="1800" dirty="0">
              <a:solidFill>
                <a:prstClr val="black"/>
              </a:solidFill>
              <a:latin typeface="Arial Narrow" pitchFamily="34" charset="0"/>
            </a:endParaRPr>
          </a:p>
          <a:p>
            <a:pPr marL="457200" lvl="1" indent="0" algn="just">
              <a:lnSpc>
                <a:spcPct val="150000"/>
              </a:lnSpc>
              <a:buNone/>
              <a:tabLst>
                <a:tab pos="1252538" algn="l"/>
              </a:tabLst>
            </a:pPr>
            <a:r>
              <a:rPr lang="en-US" sz="1800" dirty="0">
                <a:solidFill>
                  <a:prstClr val="black"/>
                </a:solidFill>
                <a:latin typeface="Arial Narrow" pitchFamily="34" charset="0"/>
              </a:rPr>
              <a:t>2.4	Programme 4: </a:t>
            </a:r>
            <a:r>
              <a:rPr lang="en-US" sz="1800" dirty="0" smtClean="0">
                <a:solidFill>
                  <a:prstClr val="black"/>
                </a:solidFill>
                <a:latin typeface="Arial Narrow" pitchFamily="34" charset="0"/>
              </a:rPr>
              <a:t>Tourism Sector Support Services. (TSSS)</a:t>
            </a:r>
          </a:p>
          <a:p>
            <a:pPr marL="457200" lvl="1" indent="0" algn="just">
              <a:lnSpc>
                <a:spcPct val="150000"/>
              </a:lnSpc>
              <a:buNone/>
              <a:tabLst>
                <a:tab pos="1252538" algn="l"/>
              </a:tabLst>
            </a:pPr>
            <a:r>
              <a:rPr lang="en-US" sz="1800" dirty="0" smtClean="0">
                <a:solidFill>
                  <a:prstClr val="black"/>
                </a:solidFill>
                <a:latin typeface="Arial Narrow" pitchFamily="34" charset="0"/>
              </a:rPr>
              <a:t>2.5 	</a:t>
            </a:r>
            <a:r>
              <a:rPr lang="en-US" sz="1800" dirty="0" err="1" smtClean="0">
                <a:solidFill>
                  <a:prstClr val="black"/>
                </a:solidFill>
                <a:latin typeface="Arial Narrow" pitchFamily="34" charset="0"/>
              </a:rPr>
              <a:t>Programme</a:t>
            </a:r>
            <a:r>
              <a:rPr lang="en-US" sz="1800" dirty="0" smtClean="0">
                <a:solidFill>
                  <a:prstClr val="black"/>
                </a:solidFill>
                <a:latin typeface="Arial Narrow" pitchFamily="34" charset="0"/>
              </a:rPr>
              <a:t> </a:t>
            </a:r>
            <a:r>
              <a:rPr lang="en-US" sz="1800" dirty="0">
                <a:solidFill>
                  <a:prstClr val="black"/>
                </a:solidFill>
                <a:latin typeface="Arial Narrow" pitchFamily="34" charset="0"/>
              </a:rPr>
              <a:t>1: Corporate Management  (CM)</a:t>
            </a:r>
          </a:p>
          <a:p>
            <a:pPr marL="457200" lvl="1" indent="0" algn="just">
              <a:lnSpc>
                <a:spcPct val="150000"/>
              </a:lnSpc>
              <a:buNone/>
              <a:tabLst>
                <a:tab pos="1252538" algn="l"/>
              </a:tabLst>
            </a:pPr>
            <a:r>
              <a:rPr lang="en-US" sz="1800" dirty="0">
                <a:solidFill>
                  <a:prstClr val="black"/>
                </a:solidFill>
                <a:latin typeface="Arial Narrow" pitchFamily="34" charset="0"/>
              </a:rPr>
              <a:t>	</a:t>
            </a:r>
            <a:r>
              <a:rPr lang="en-US" sz="1800" dirty="0" smtClean="0">
                <a:solidFill>
                  <a:prstClr val="black"/>
                </a:solidFill>
                <a:latin typeface="Arial Narrow" pitchFamily="34" charset="0"/>
              </a:rPr>
              <a:t>Human </a:t>
            </a:r>
            <a:r>
              <a:rPr lang="en-US" sz="1800" dirty="0">
                <a:solidFill>
                  <a:prstClr val="black"/>
                </a:solidFill>
                <a:latin typeface="Arial Narrow" pitchFamily="34" charset="0"/>
              </a:rPr>
              <a:t>Resource </a:t>
            </a:r>
            <a:r>
              <a:rPr lang="en-US" sz="1800" dirty="0" smtClean="0">
                <a:solidFill>
                  <a:prstClr val="black"/>
                </a:solidFill>
                <a:latin typeface="Arial Narrow" pitchFamily="34" charset="0"/>
              </a:rPr>
              <a:t>Information</a:t>
            </a:r>
            <a:r>
              <a:rPr lang="en-US" sz="1800" dirty="0" smtClean="0">
                <a:latin typeface="Arial Narrow" pitchFamily="34" charset="0"/>
              </a:rPr>
              <a:t>.</a:t>
            </a:r>
          </a:p>
          <a:p>
            <a:pPr marL="514350" indent="-514350" algn="just">
              <a:lnSpc>
                <a:spcPct val="150000"/>
              </a:lnSpc>
              <a:buFont typeface="+mj-lt"/>
              <a:buAutoNum type="arabicPeriod" startAt="3"/>
            </a:pPr>
            <a:r>
              <a:rPr lang="en-US" sz="1800" dirty="0" smtClean="0">
                <a:solidFill>
                  <a:prstClr val="black"/>
                </a:solidFill>
                <a:latin typeface="Arial Narrow" pitchFamily="34" charset="0"/>
              </a:rPr>
              <a:t>Financial Information.</a:t>
            </a:r>
          </a:p>
          <a:p>
            <a:pPr marL="514350" indent="-514350" algn="just">
              <a:lnSpc>
                <a:spcPct val="150000"/>
              </a:lnSpc>
              <a:buFont typeface="+mj-lt"/>
              <a:buAutoNum type="arabicPeriod" startAt="3"/>
            </a:pPr>
            <a:r>
              <a:rPr lang="en-US" sz="1800" dirty="0" smtClean="0">
                <a:solidFill>
                  <a:prstClr val="black"/>
                </a:solidFill>
                <a:latin typeface="Arial Narrow" pitchFamily="34" charset="0"/>
              </a:rPr>
              <a:t>Acronyms</a:t>
            </a:r>
            <a:endParaRPr lang="en-US" sz="1800" dirty="0">
              <a:solidFill>
                <a:prstClr val="black"/>
              </a:solidFill>
              <a:latin typeface="Arial Narrow" pitchFamily="34" charset="0"/>
            </a:endParaRPr>
          </a:p>
          <a:p>
            <a:pPr marL="457200" indent="-457200" algn="just">
              <a:lnSpc>
                <a:spcPct val="160000"/>
              </a:lnSpc>
              <a:buFont typeface="+mj-lt"/>
              <a:buAutoNum type="arabicPeriod" startAt="3"/>
            </a:pPr>
            <a:endParaRPr lang="en-US" sz="2000" dirty="0" smtClean="0">
              <a:latin typeface="Arial Narrow" pitchFamily="34" charset="0"/>
            </a:endParaRPr>
          </a:p>
          <a:p>
            <a:pPr marL="0" indent="0" algn="just">
              <a:lnSpc>
                <a:spcPct val="160000"/>
              </a:lnSpc>
              <a:buNone/>
            </a:pPr>
            <a:endParaRPr lang="en-US" sz="2000" dirty="0">
              <a:latin typeface="Arial Narrow" pitchFamily="34" charset="0"/>
            </a:endParaRPr>
          </a:p>
          <a:p>
            <a:pPr marL="0" indent="0" algn="just">
              <a:lnSpc>
                <a:spcPct val="160000"/>
              </a:lnSpc>
              <a:buNone/>
            </a:pPr>
            <a:endParaRPr lang="en-US" sz="2000" dirty="0" smtClean="0">
              <a:latin typeface="Arial Narrow" pitchFamily="34" charset="0"/>
            </a:endParaRPr>
          </a:p>
          <a:p>
            <a:pPr marL="0" indent="0" algn="just">
              <a:lnSpc>
                <a:spcPct val="160000"/>
              </a:lnSpc>
              <a:buNone/>
            </a:pPr>
            <a:endParaRPr lang="en-US" sz="2000" dirty="0" smtClean="0">
              <a:latin typeface="Arial Narrow" pitchFamily="34" charset="0"/>
            </a:endParaRPr>
          </a:p>
          <a:p>
            <a:pPr marL="457200" lvl="1" indent="0" algn="just">
              <a:buNone/>
            </a:pPr>
            <a:endParaRPr lang="en-US" dirty="0" smtClean="0">
              <a:latin typeface="Arial Narrow" pitchFamily="34" charset="0"/>
            </a:endParaRPr>
          </a:p>
          <a:p>
            <a:pPr marL="0" indent="0">
              <a:buNone/>
            </a:pPr>
            <a:endParaRPr lang="en-US" sz="2000" dirty="0">
              <a:latin typeface="Arial Narrow" pitchFamily="34" charset="0"/>
            </a:endParaRPr>
          </a:p>
        </p:txBody>
      </p:sp>
      <p:sp>
        <p:nvSpPr>
          <p:cNvPr id="13" name="Footer Placeholder 1"/>
          <p:cNvSpPr>
            <a:spLocks noGrp="1"/>
          </p:cNvSpPr>
          <p:nvPr>
            <p:ph type="ftr" sz="quarter" idx="11"/>
          </p:nvPr>
        </p:nvSpPr>
        <p:spPr>
          <a:xfrm>
            <a:off x="727032" y="5991226"/>
            <a:ext cx="5527589" cy="365125"/>
          </a:xfrm>
        </p:spPr>
        <p:txBody>
          <a:bodyPr/>
          <a:lstStyle/>
          <a:p>
            <a:pPr>
              <a:defRPr/>
            </a:pPr>
            <a:r>
              <a:rPr lang="en-ZA" sz="1000" i="1" dirty="0" smtClean="0">
                <a:latin typeface="Arial Narrow" panose="020B0606020202030204" pitchFamily="34" charset="0"/>
              </a:rPr>
              <a:t>2017-18 Quarter 1 Report –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809176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20</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886794"/>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1552218814"/>
              </p:ext>
            </p:extLst>
          </p:nvPr>
        </p:nvGraphicFramePr>
        <p:xfrm>
          <a:off x="340117" y="191013"/>
          <a:ext cx="8483608" cy="5695781"/>
        </p:xfrm>
        <a:graphic>
          <a:graphicData uri="http://schemas.openxmlformats.org/drawingml/2006/table">
            <a:tbl>
              <a:tblPr>
                <a:tableStyleId>{8A107856-5554-42FB-B03E-39F5DBC370BA}</a:tableStyleId>
              </a:tblPr>
              <a:tblGrid>
                <a:gridCol w="1253156">
                  <a:extLst>
                    <a:ext uri="{9D8B030D-6E8A-4147-A177-3AD203B41FA5}">
                      <a16:colId xmlns:a16="http://schemas.microsoft.com/office/drawing/2014/main" xmlns="" val="20000"/>
                    </a:ext>
                  </a:extLst>
                </a:gridCol>
                <a:gridCol w="1625180">
                  <a:extLst>
                    <a:ext uri="{9D8B030D-6E8A-4147-A177-3AD203B41FA5}">
                      <a16:colId xmlns:a16="http://schemas.microsoft.com/office/drawing/2014/main" xmlns="" val="20001"/>
                    </a:ext>
                  </a:extLst>
                </a:gridCol>
                <a:gridCol w="899277">
                  <a:extLst>
                    <a:ext uri="{9D8B030D-6E8A-4147-A177-3AD203B41FA5}">
                      <a16:colId xmlns:a16="http://schemas.microsoft.com/office/drawing/2014/main" xmlns="" val="20003"/>
                    </a:ext>
                  </a:extLst>
                </a:gridCol>
                <a:gridCol w="4705995">
                  <a:extLst>
                    <a:ext uri="{9D8B030D-6E8A-4147-A177-3AD203B41FA5}">
                      <a16:colId xmlns:a16="http://schemas.microsoft.com/office/drawing/2014/main" xmlns="" val="20004"/>
                    </a:ext>
                  </a:extLst>
                </a:gridCol>
              </a:tblGrid>
              <a:tr h="484269">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ZA" sz="12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Strategic objective: </a:t>
                      </a:r>
                      <a:r>
                        <a:rPr kumimoji="0" lang="en-US" sz="12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To provide knowledge services to inform policy, planning and decision making.</a:t>
                      </a:r>
                      <a:endParaRPr kumimoji="0" lang="en-ZA" sz="1200" b="1" i="0" u="none" strike="noStrike" kern="1200" cap="none" spc="0" normalizeH="0" baseline="0" noProof="0" dirty="0" smtClean="0">
                        <a:ln>
                          <a:noFill/>
                        </a:ln>
                        <a:solidFill>
                          <a:prstClr val="black"/>
                        </a:solidFill>
                        <a:effectLst/>
                        <a:uLnTx/>
                        <a:uFillTx/>
                        <a:latin typeface="Arial Narrow" pitchFamily="34" charset="0"/>
                        <a:cs typeface="Arial" pitchFamily="34" charset="0"/>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19827">
                <a:tc rowSpan="2">
                  <a:txBody>
                    <a:bodyPr/>
                    <a:lstStyle/>
                    <a:p>
                      <a:pPr algn="ctr">
                        <a:lnSpc>
                          <a:spcPct val="100000"/>
                        </a:lnSpc>
                      </a:pPr>
                      <a:r>
                        <a:rPr lang="en-US" sz="1200" b="1" dirty="0" smtClean="0">
                          <a:latin typeface="Arial Narrow" panose="020B0606020202030204" pitchFamily="34" charset="0"/>
                        </a:rPr>
                        <a:t>Key</a:t>
                      </a:r>
                      <a:r>
                        <a:rPr lang="en-US" sz="1200" b="1" baseline="0" dirty="0" smtClean="0">
                          <a:latin typeface="Arial Narrow" panose="020B0606020202030204" pitchFamily="34" charset="0"/>
                        </a:rPr>
                        <a:t> Performance Indicator</a:t>
                      </a:r>
                      <a:endParaRPr lang="en-US" sz="12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200" b="1" dirty="0" smtClean="0">
                          <a:latin typeface="Arial Narrow" panose="020B0606020202030204" pitchFamily="34" charset="0"/>
                        </a:rPr>
                        <a:t>Annual Target</a:t>
                      </a:r>
                      <a:endParaRPr lang="en-US" sz="12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2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33045">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200" b="1" dirty="0" smtClean="0">
                          <a:latin typeface="Arial Narrow" panose="020B0606020202030204" pitchFamily="34" charset="0"/>
                        </a:rPr>
                        <a:t>Quarter 1 Targets</a:t>
                      </a: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Narrow" panose="020B0606020202030204" pitchFamily="34" charset="0"/>
                        </a:rPr>
                        <a:t>Quarter 1 Performance – </a:t>
                      </a:r>
                      <a:r>
                        <a:rPr lang="en-ZA" sz="1200" b="1" i="0" dirty="0" smtClean="0">
                          <a:latin typeface="Arial Narrow" panose="020B0606020202030204" pitchFamily="34" charset="0"/>
                        </a:rPr>
                        <a:t>Actual Data </a:t>
                      </a:r>
                      <a:endParaRPr lang="en-US" sz="12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4264361">
                <a:tc>
                  <a:txBody>
                    <a:bodyPr/>
                    <a:lstStyle/>
                    <a:p>
                      <a:pPr marL="166688" marR="0" lvl="0" indent="-166688" algn="just" defTabSz="914400" rtl="0" eaLnBrk="1" fontAlgn="t" latinLnBrk="0" hangingPunct="1">
                        <a:lnSpc>
                          <a:spcPct val="100000"/>
                        </a:lnSpc>
                        <a:spcBef>
                          <a:spcPts val="0"/>
                        </a:spcBef>
                        <a:spcAft>
                          <a:spcPts val="0"/>
                        </a:spcAft>
                        <a:buClrTx/>
                        <a:buSzTx/>
                        <a:buFont typeface="+mj-lt"/>
                        <a:buAutoNum type="arabicPeriod" startAt="4"/>
                        <a:tabLst/>
                        <a:defRPr/>
                      </a:pPr>
                      <a:r>
                        <a:rPr kumimoji="0" lang="en-US" sz="1300" b="0" i="0" u="none" strike="noStrike" kern="1200" cap="none" spc="0" normalizeH="0" baseline="0" noProof="0" dirty="0" smtClean="0">
                          <a:ln>
                            <a:noFill/>
                          </a:ln>
                          <a:solidFill>
                            <a:srgbClr val="000000"/>
                          </a:solidFill>
                          <a:effectLst/>
                          <a:uLnTx/>
                          <a:uFillTx/>
                          <a:latin typeface="Arial Narrow"/>
                        </a:rPr>
                        <a:t>Number of information systems and frameworks developed and maintained.</a:t>
                      </a:r>
                    </a:p>
                    <a:p>
                      <a:endParaRPr lang="en-ZA" sz="1300" dirty="0"/>
                    </a:p>
                  </a:txBody>
                  <a:tcPr marL="86400" marR="86400" marT="0" marB="0">
                    <a:solidFill>
                      <a:schemeClr val="bg1"/>
                    </a:solidFill>
                  </a:tcPr>
                </a:tc>
                <a:tc>
                  <a:txBody>
                    <a:bodyPr/>
                    <a:lstStyle/>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ZA" sz="1300" b="0" i="0" u="none" strike="noStrike" kern="1200" dirty="0" smtClean="0">
                          <a:solidFill>
                            <a:srgbClr val="000000"/>
                          </a:solidFill>
                          <a:effectLst/>
                          <a:latin typeface="Arial Narrow" panose="020B0606020202030204" pitchFamily="34" charset="0"/>
                          <a:ea typeface="+mn-ea"/>
                          <a:cs typeface="+mn-cs"/>
                        </a:rPr>
                        <a:t>Training of youth</a:t>
                      </a:r>
                      <a:r>
                        <a:rPr lang="en-ZA" sz="1300" b="0" i="0" u="none" strike="noStrike" kern="1200" baseline="0" dirty="0" smtClean="0">
                          <a:solidFill>
                            <a:srgbClr val="000000"/>
                          </a:solidFill>
                          <a:effectLst/>
                          <a:latin typeface="Arial Narrow" panose="020B0606020202030204" pitchFamily="34" charset="0"/>
                          <a:ea typeface="+mn-ea"/>
                          <a:cs typeface="+mn-cs"/>
                        </a:rPr>
                        <a:t> </a:t>
                      </a:r>
                      <a:r>
                        <a:rPr lang="en-ZA" sz="1300" b="0" i="0" u="none" strike="noStrike" kern="1200" dirty="0" smtClean="0">
                          <a:solidFill>
                            <a:srgbClr val="000000"/>
                          </a:solidFill>
                          <a:effectLst/>
                          <a:latin typeface="Arial Narrow" panose="020B0606020202030204" pitchFamily="34" charset="0"/>
                          <a:ea typeface="+mn-ea"/>
                          <a:cs typeface="+mn-cs"/>
                        </a:rPr>
                        <a:t>as data capturers for collection the NTIMS data (2 per municipality).</a:t>
                      </a:r>
                    </a:p>
                  </a:txBody>
                  <a:tcPr marL="85725" marR="86400" marT="9525" marB="0">
                    <a:solidFill>
                      <a:schemeClr val="bg1"/>
                    </a:solidFill>
                  </a:tcPr>
                </a:tc>
                <a:tc>
                  <a:txBody>
                    <a:bodyPr/>
                    <a:lstStyle/>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ZA" sz="1300" b="0" i="0" u="none" strike="noStrike" kern="1200" dirty="0" smtClean="0">
                          <a:solidFill>
                            <a:srgbClr val="000000"/>
                          </a:solidFill>
                          <a:effectLst/>
                          <a:latin typeface="Arial Narrow" panose="020B0606020202030204" pitchFamily="34" charset="0"/>
                          <a:ea typeface="+mn-ea"/>
                          <a:cs typeface="+mn-cs"/>
                        </a:rPr>
                        <a:t>Training gaps and need in data capturers identified.</a:t>
                      </a:r>
                      <a:endParaRPr lang="en-ZA" sz="1300" b="0" i="0" u="none" strike="noStrike" kern="1200" dirty="0">
                        <a:solidFill>
                          <a:srgbClr val="000000"/>
                        </a:solidFill>
                        <a:effectLst/>
                        <a:latin typeface="Arial Narrow" panose="020B0606020202030204" pitchFamily="34" charset="0"/>
                        <a:ea typeface="+mn-ea"/>
                        <a:cs typeface="+mn-cs"/>
                      </a:endParaRPr>
                    </a:p>
                  </a:txBody>
                  <a:tcPr marL="85725" marR="86400" marT="9525" marB="0">
                    <a:solidFill>
                      <a:schemeClr val="bg1"/>
                    </a:solidFill>
                  </a:tcPr>
                </a:tc>
                <a:tc>
                  <a:txBody>
                    <a:bodyPr/>
                    <a:lstStyle/>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300" b="0" i="0" u="none" strike="noStrike" kern="1200" dirty="0" smtClean="0">
                          <a:solidFill>
                            <a:srgbClr val="000000"/>
                          </a:solidFill>
                          <a:effectLst/>
                          <a:latin typeface="Arial Narrow" panose="020B0606020202030204" pitchFamily="34" charset="0"/>
                          <a:ea typeface="+mn-ea"/>
                          <a:cs typeface="+mn-cs"/>
                        </a:rPr>
                        <a:t>Training gaps and need in data capturers have been identified.</a:t>
                      </a: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US" sz="1300" b="0" i="0" u="none" strike="noStrike" kern="1200" dirty="0" smtClean="0">
                        <a:solidFill>
                          <a:srgbClr val="000000"/>
                        </a:solidFill>
                        <a:effectLst/>
                        <a:latin typeface="Arial Narrow" panose="020B0606020202030204" pitchFamily="34" charset="0"/>
                        <a:ea typeface="+mn-ea"/>
                        <a:cs typeface="+mn-cs"/>
                      </a:endParaRP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ZA" sz="1300" b="0" i="0" u="none" strike="noStrike" kern="1200" dirty="0" smtClean="0">
                          <a:solidFill>
                            <a:srgbClr val="000000"/>
                          </a:solidFill>
                          <a:effectLst/>
                          <a:latin typeface="Arial Narrow" panose="020B0606020202030204" pitchFamily="34" charset="0"/>
                          <a:ea typeface="+mn-ea"/>
                          <a:cs typeface="+mn-cs"/>
                        </a:rPr>
                        <a:t>The Department is preparing to train unemployed youth as data capturers for the information required to develop the NTIMS. Training will enhance the quality of collected information, research data, geographic spread, ownership, etc., which can be attained through learned competences of behavioural attitudes and technical skills fundamental for effective data collection. Training and deployment of unemployed youth will also assist municipalities with necessary capacity for development, review and maintenance of municipal tourism databases that will feed into the NTIMS. The project is meant to recruit and train two unemployed youth per municipal jurisdiction will result into a sum total of 514 young people trained as data capturers for all 257 municipalities in the country which, cover the Metro, District and Local municipalities.</a:t>
                      </a: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ZA" sz="1300" b="0" i="0" u="none" strike="noStrike" kern="1200" dirty="0" smtClean="0">
                        <a:solidFill>
                          <a:srgbClr val="000000"/>
                        </a:solidFill>
                        <a:effectLst/>
                        <a:latin typeface="Arial Narrow" panose="020B0606020202030204" pitchFamily="34" charset="0"/>
                        <a:ea typeface="+mn-ea"/>
                        <a:cs typeface="+mn-cs"/>
                      </a:endParaRP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ZA" sz="1300" b="0" i="0" u="none" strike="noStrike" kern="1200" dirty="0" smtClean="0">
                          <a:solidFill>
                            <a:srgbClr val="000000"/>
                          </a:solidFill>
                          <a:effectLst/>
                          <a:latin typeface="Arial Narrow" panose="020B0606020202030204" pitchFamily="34" charset="0"/>
                          <a:ea typeface="+mn-ea"/>
                          <a:cs typeface="+mn-cs"/>
                        </a:rPr>
                        <a:t>The report (Training Gaps and Needs in Data Capturers Report – 2017/18)  identifies skills requirements for data capturers and highlights training needs to enable effective field workers. It outlines key milestones necessary to achieve the main objectives of this project. It defines project objectives, identifies key stakeholders, predicts the duration in which the project will take place as well as linking project items to budgets, and provides risk and threat analysis.</a:t>
                      </a:r>
                    </a:p>
                  </a:txBody>
                  <a:tcPr marL="86400" marR="86400" marT="0" marB="0">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5054296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21</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886794"/>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3747506157"/>
              </p:ext>
            </p:extLst>
          </p:nvPr>
        </p:nvGraphicFramePr>
        <p:xfrm>
          <a:off x="258056" y="303316"/>
          <a:ext cx="8536320" cy="5371852"/>
        </p:xfrm>
        <a:graphic>
          <a:graphicData uri="http://schemas.openxmlformats.org/drawingml/2006/table">
            <a:tbl>
              <a:tblPr>
                <a:tableStyleId>{8A107856-5554-42FB-B03E-39F5DBC370BA}</a:tableStyleId>
              </a:tblPr>
              <a:tblGrid>
                <a:gridCol w="1611085">
                  <a:extLst>
                    <a:ext uri="{9D8B030D-6E8A-4147-A177-3AD203B41FA5}">
                      <a16:colId xmlns:a16="http://schemas.microsoft.com/office/drawing/2014/main" xmlns="" val="20000"/>
                    </a:ext>
                  </a:extLst>
                </a:gridCol>
                <a:gridCol w="1340051">
                  <a:extLst>
                    <a:ext uri="{9D8B030D-6E8A-4147-A177-3AD203B41FA5}">
                      <a16:colId xmlns:a16="http://schemas.microsoft.com/office/drawing/2014/main" xmlns="" val="20001"/>
                    </a:ext>
                  </a:extLst>
                </a:gridCol>
                <a:gridCol w="1512277">
                  <a:extLst>
                    <a:ext uri="{9D8B030D-6E8A-4147-A177-3AD203B41FA5}">
                      <a16:colId xmlns:a16="http://schemas.microsoft.com/office/drawing/2014/main" xmlns="" val="20003"/>
                    </a:ext>
                  </a:extLst>
                </a:gridCol>
                <a:gridCol w="4072907">
                  <a:extLst>
                    <a:ext uri="{9D8B030D-6E8A-4147-A177-3AD203B41FA5}">
                      <a16:colId xmlns:a16="http://schemas.microsoft.com/office/drawing/2014/main" xmlns="" val="20004"/>
                    </a:ext>
                  </a:extLst>
                </a:gridCol>
              </a:tblGrid>
              <a:tr h="415364">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cs typeface="Arial" pitchFamily="34" charset="0"/>
                        </a:rPr>
                        <a:t>To provide knowledge services to inform policy, planning and decision making.</a:t>
                      </a:r>
                      <a:endParaRPr kumimoji="0" lang="en-ZA" sz="1600" b="1" i="0" u="none" strike="noStrike" kern="1200" cap="none" spc="0" normalizeH="0" baseline="0" noProof="0" dirty="0" smtClean="0">
                        <a:ln>
                          <a:noFill/>
                        </a:ln>
                        <a:solidFill>
                          <a:prstClr val="black"/>
                        </a:solidFill>
                        <a:effectLst/>
                        <a:uLnTx/>
                        <a:uFillTx/>
                        <a:latin typeface="Arial Narrow" pitchFamily="34" charset="0"/>
                        <a:cs typeface="Arial" pitchFamily="34" charset="0"/>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5850">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15358">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3994387">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4"/>
                        <a:tabLst/>
                        <a:defRPr/>
                      </a:pPr>
                      <a:r>
                        <a:rPr kumimoji="0" lang="en-US" sz="1600" b="0" i="0" u="none" strike="noStrike" kern="1200" cap="none" spc="0" normalizeH="0" baseline="0" noProof="0" dirty="0" smtClean="0">
                          <a:ln>
                            <a:noFill/>
                          </a:ln>
                          <a:solidFill>
                            <a:srgbClr val="000000"/>
                          </a:solidFill>
                          <a:effectLst/>
                          <a:uLnTx/>
                          <a:uFillTx/>
                          <a:latin typeface="Arial Narrow"/>
                        </a:rPr>
                        <a:t>Number of information systems and frameworks developed and maintained.</a:t>
                      </a:r>
                    </a:p>
                    <a:p>
                      <a:endParaRPr lang="en-ZA" dirty="0"/>
                    </a:p>
                  </a:txBody>
                  <a:tcPr marL="86400" marR="86400" marT="0" marB="0">
                    <a:solidFill>
                      <a:schemeClr val="bg1"/>
                    </a:solidFill>
                  </a:tcPr>
                </a:tc>
                <a:tc>
                  <a:txBody>
                    <a:bodyPr/>
                    <a:lstStyle/>
                    <a:p>
                      <a:pPr marL="0" indent="0" algn="just" defTabSz="914400" rtl="0" eaLnBrk="1" fontAlgn="t" latinLnBrk="0" hangingPunct="1">
                        <a:buFont typeface="Arial" panose="020B0604020202020204" pitchFamily="34" charset="0"/>
                        <a:buNone/>
                      </a:pPr>
                      <a:r>
                        <a:rPr lang="en-ZA" sz="1600" b="0" i="0" u="none" strike="noStrike" kern="1200" dirty="0" smtClean="0">
                          <a:solidFill>
                            <a:srgbClr val="000000"/>
                          </a:solidFill>
                          <a:effectLst/>
                          <a:latin typeface="Arial Narrow" panose="020B0606020202030204" pitchFamily="34" charset="0"/>
                          <a:ea typeface="+mn-ea"/>
                          <a:cs typeface="+mn-cs"/>
                        </a:rPr>
                        <a:t>Two mobile</a:t>
                      </a:r>
                      <a:r>
                        <a:rPr lang="en-ZA" sz="1600" b="0" i="0" u="none" strike="noStrike" kern="1200" baseline="0" dirty="0" smtClean="0">
                          <a:solidFill>
                            <a:srgbClr val="000000"/>
                          </a:solidFill>
                          <a:effectLst/>
                          <a:latin typeface="Arial Narrow" panose="020B0606020202030204" pitchFamily="34" charset="0"/>
                          <a:ea typeface="+mn-ea"/>
                          <a:cs typeface="+mn-cs"/>
                        </a:rPr>
                        <a:t> </a:t>
                      </a:r>
                      <a:r>
                        <a:rPr lang="en-ZA" sz="1600" b="0" i="0" u="none" strike="noStrike" kern="1200" dirty="0" smtClean="0">
                          <a:solidFill>
                            <a:srgbClr val="000000"/>
                          </a:solidFill>
                          <a:effectLst/>
                          <a:latin typeface="Arial Narrow" panose="020B0606020202030204" pitchFamily="34" charset="0"/>
                          <a:ea typeface="+mn-ea"/>
                          <a:cs typeface="+mn-cs"/>
                        </a:rPr>
                        <a:t>applications maintained (Tourist Guides &amp; VICs).</a:t>
                      </a:r>
                      <a:endParaRPr lang="en-ZA" sz="1600" b="0" i="0" u="none" strike="noStrike" kern="1200" dirty="0">
                        <a:solidFill>
                          <a:srgbClr val="000000"/>
                        </a:solidFill>
                        <a:effectLst/>
                        <a:latin typeface="Arial Narrow" panose="020B0606020202030204" pitchFamily="34" charset="0"/>
                        <a:ea typeface="+mn-ea"/>
                        <a:cs typeface="+mn-cs"/>
                      </a:endParaRPr>
                    </a:p>
                  </a:txBody>
                  <a:tcPr marL="85725" marR="86400" marT="9525" marB="0">
                    <a:solidFill>
                      <a:schemeClr val="bg1"/>
                    </a:solidFill>
                  </a:tcPr>
                </a:tc>
                <a:tc>
                  <a:txBody>
                    <a:bodyPr/>
                    <a:lstStyle/>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kern="1200" dirty="0" smtClean="0">
                          <a:solidFill>
                            <a:srgbClr val="000000"/>
                          </a:solidFill>
                          <a:effectLst/>
                          <a:latin typeface="Arial Narrow" panose="020B0606020202030204" pitchFamily="34" charset="0"/>
                          <a:ea typeface="+mn-ea"/>
                          <a:cs typeface="+mn-cs"/>
                        </a:rPr>
                        <a:t>Report on the two maintained mobile applications developed.</a:t>
                      </a:r>
                      <a:endParaRPr lang="en-ZA" sz="1600" b="0" i="0" u="none" strike="noStrike" kern="1200" dirty="0">
                        <a:solidFill>
                          <a:srgbClr val="000000"/>
                        </a:solidFill>
                        <a:effectLst/>
                        <a:latin typeface="Arial Narrow" panose="020B0606020202030204" pitchFamily="34" charset="0"/>
                        <a:ea typeface="+mn-ea"/>
                        <a:cs typeface="+mn-cs"/>
                      </a:endParaRPr>
                    </a:p>
                  </a:txBody>
                  <a:tcPr marL="85725" marR="86400" marT="9525" marB="0">
                    <a:solidFill>
                      <a:schemeClr val="bg1"/>
                    </a:solidFill>
                  </a:tcPr>
                </a:tc>
                <a:tc>
                  <a:txBody>
                    <a:bodyPr/>
                    <a:lstStyle/>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kern="1200" dirty="0" smtClean="0">
                          <a:solidFill>
                            <a:schemeClr val="tx1"/>
                          </a:solidFill>
                          <a:effectLst/>
                          <a:latin typeface="Arial Narrow" panose="020B0606020202030204" pitchFamily="34" charset="0"/>
                          <a:ea typeface="+mn-ea"/>
                          <a:cs typeface="+mn-cs"/>
                        </a:rPr>
                        <a:t>A report on the two maintained mobile applications has been developed. </a:t>
                      </a:r>
                      <a:r>
                        <a:rPr lang="en-ZA" sz="1600" b="0" i="0" u="none" strike="noStrike" kern="1200" dirty="0" smtClean="0">
                          <a:solidFill>
                            <a:schemeClr val="tx1"/>
                          </a:solidFill>
                          <a:effectLst/>
                          <a:latin typeface="Arial Narrow" panose="020B0606020202030204" pitchFamily="34" charset="0"/>
                          <a:ea typeface="+mn-ea"/>
                          <a:cs typeface="+mn-cs"/>
                        </a:rPr>
                        <a:t>These Apps are exclusive to communicating, promoting and disseminating tourist guide and visitor information </a:t>
                      </a:r>
                      <a:r>
                        <a:rPr lang="en-ZA" sz="1600" b="0" i="0" u="none" strike="noStrike" kern="1200" dirty="0" err="1" smtClean="0">
                          <a:solidFill>
                            <a:schemeClr val="tx1"/>
                          </a:solidFill>
                          <a:effectLst/>
                          <a:latin typeface="Arial Narrow" panose="020B0606020202030204" pitchFamily="34" charset="0"/>
                          <a:ea typeface="+mn-ea"/>
                          <a:cs typeface="+mn-cs"/>
                        </a:rPr>
                        <a:t>centers</a:t>
                      </a:r>
                      <a:r>
                        <a:rPr lang="en-ZA" sz="1600" b="0" i="0" u="none" strike="noStrike" kern="1200" dirty="0" smtClean="0">
                          <a:solidFill>
                            <a:schemeClr val="tx1"/>
                          </a:solidFill>
                          <a:effectLst/>
                          <a:latin typeface="Arial Narrow" panose="020B0606020202030204" pitchFamily="34" charset="0"/>
                          <a:ea typeface="+mn-ea"/>
                          <a:cs typeface="+mn-cs"/>
                        </a:rPr>
                        <a:t> (VICs) database and information. </a:t>
                      </a:r>
                    </a:p>
                    <a:p>
                      <a:pPr marL="285750" marR="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dirty="0" smtClean="0">
                          <a:solidFill>
                            <a:schemeClr val="tx1"/>
                          </a:solidFill>
                          <a:effectLst/>
                          <a:latin typeface="Arial Narrow" panose="020B0606020202030204" pitchFamily="34" charset="0"/>
                          <a:ea typeface="+mn-ea"/>
                          <a:cs typeface="+mn-cs"/>
                        </a:rPr>
                        <a:t>Visitor Information Centre Application (VIC)</a:t>
                      </a:r>
                    </a:p>
                    <a:p>
                      <a:pPr marL="285750" marR="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ZA" sz="1600" b="0" i="0" u="none" strike="noStrike" kern="1200" dirty="0" smtClean="0">
                          <a:solidFill>
                            <a:schemeClr val="tx1"/>
                          </a:solidFill>
                          <a:effectLst/>
                          <a:latin typeface="Arial Narrow" panose="020B0606020202030204" pitchFamily="34" charset="0"/>
                          <a:ea typeface="+mn-ea"/>
                          <a:cs typeface="+mn-cs"/>
                        </a:rPr>
                        <a:t>Tourist Guide Mobile Application</a:t>
                      </a: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ZA" sz="1600" b="0" i="0" u="none" strike="noStrike" kern="1200" dirty="0" smtClean="0">
                        <a:solidFill>
                          <a:schemeClr val="tx1"/>
                        </a:solidFill>
                        <a:effectLst/>
                        <a:latin typeface="Arial Narrow" panose="020B0606020202030204" pitchFamily="34" charset="0"/>
                        <a:ea typeface="+mn-ea"/>
                        <a:cs typeface="+mn-cs"/>
                      </a:endParaRP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ZA" sz="1600" b="0" i="0" u="none" strike="noStrike" kern="1200" dirty="0" smtClean="0">
                          <a:solidFill>
                            <a:schemeClr val="tx1"/>
                          </a:solidFill>
                          <a:effectLst/>
                          <a:latin typeface="Arial Narrow" panose="020B0606020202030204" pitchFamily="34" charset="0"/>
                          <a:ea typeface="+mn-ea"/>
                          <a:cs typeface="+mn-cs"/>
                        </a:rPr>
                        <a:t>They are downloadable on two popular mobile platforms, namely iOS and Android.  (Google Play Store and Apple App Store) </a:t>
                      </a: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ZA" sz="1600" b="0" i="0" u="none" strike="noStrike" kern="1200" dirty="0" smtClean="0">
                        <a:solidFill>
                          <a:schemeClr val="tx1"/>
                        </a:solidFill>
                        <a:effectLst/>
                        <a:latin typeface="Arial Narrow" panose="020B0606020202030204" pitchFamily="34" charset="0"/>
                        <a:ea typeface="+mn-ea"/>
                        <a:cs typeface="+mn-cs"/>
                      </a:endParaRP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kern="1200" dirty="0" smtClean="0">
                          <a:solidFill>
                            <a:schemeClr val="tx1"/>
                          </a:solidFill>
                          <a:effectLst/>
                          <a:latin typeface="Arial Narrow" panose="020B0606020202030204" pitchFamily="34" charset="0"/>
                          <a:ea typeface="+mn-ea"/>
                          <a:cs typeface="+mn-cs"/>
                        </a:rPr>
                        <a:t>During the period under review, owners of visitor VICs, Tourist Guide</a:t>
                      </a:r>
                      <a:r>
                        <a:rPr lang="en-US" sz="1600" b="0" i="0" u="none" strike="noStrike" kern="1200" baseline="0" dirty="0" smtClean="0">
                          <a:solidFill>
                            <a:schemeClr val="tx1"/>
                          </a:solidFill>
                          <a:effectLst/>
                          <a:latin typeface="Arial Narrow" panose="020B0606020202030204" pitchFamily="34" charset="0"/>
                          <a:ea typeface="+mn-ea"/>
                          <a:cs typeface="+mn-cs"/>
                        </a:rPr>
                        <a:t> Registrars and departmental staff were notified to download both the tourist guides and VICs applications (apps) to test and determine good user experiences. </a:t>
                      </a:r>
                      <a:endParaRPr lang="en-ZA" sz="1600" b="0" i="0" u="none" strike="noStrike" kern="1200" dirty="0" smtClean="0">
                        <a:solidFill>
                          <a:schemeClr val="tx1"/>
                        </a:solidFill>
                        <a:effectLst/>
                        <a:latin typeface="Arial Narrow" panose="020B0606020202030204" pitchFamily="34" charset="0"/>
                        <a:ea typeface="+mn-ea"/>
                        <a:cs typeface="+mn-cs"/>
                      </a:endParaRPr>
                    </a:p>
                  </a:txBody>
                  <a:tcPr marL="86400" marR="86400" marT="0" marB="0">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858608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22</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487544" y="5949828"/>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736405020"/>
              </p:ext>
            </p:extLst>
          </p:nvPr>
        </p:nvGraphicFramePr>
        <p:xfrm>
          <a:off x="403411" y="106831"/>
          <a:ext cx="8269941" cy="5571749"/>
        </p:xfrm>
        <a:graphic>
          <a:graphicData uri="http://schemas.openxmlformats.org/drawingml/2006/table">
            <a:tbl>
              <a:tblPr>
                <a:tableStyleId>{8A107856-5554-42FB-B03E-39F5DBC370BA}</a:tableStyleId>
              </a:tblPr>
              <a:tblGrid>
                <a:gridCol w="1591644">
                  <a:extLst>
                    <a:ext uri="{9D8B030D-6E8A-4147-A177-3AD203B41FA5}">
                      <a16:colId xmlns:a16="http://schemas.microsoft.com/office/drawing/2014/main" xmlns="" val="20000"/>
                    </a:ext>
                  </a:extLst>
                </a:gridCol>
                <a:gridCol w="1967345">
                  <a:extLst>
                    <a:ext uri="{9D8B030D-6E8A-4147-A177-3AD203B41FA5}">
                      <a16:colId xmlns:a16="http://schemas.microsoft.com/office/drawing/2014/main" xmlns="" val="20001"/>
                    </a:ext>
                  </a:extLst>
                </a:gridCol>
                <a:gridCol w="1537855">
                  <a:extLst>
                    <a:ext uri="{9D8B030D-6E8A-4147-A177-3AD203B41FA5}">
                      <a16:colId xmlns:a16="http://schemas.microsoft.com/office/drawing/2014/main" xmlns="" val="20003"/>
                    </a:ext>
                  </a:extLst>
                </a:gridCol>
                <a:gridCol w="3173097">
                  <a:extLst>
                    <a:ext uri="{9D8B030D-6E8A-4147-A177-3AD203B41FA5}">
                      <a16:colId xmlns:a16="http://schemas.microsoft.com/office/drawing/2014/main" xmlns="" val="20004"/>
                    </a:ext>
                  </a:extLst>
                </a:gridCol>
              </a:tblGrid>
              <a:tr h="444068">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To enhance regional tourism integration.</a:t>
                      </a:r>
                      <a:endParaRPr kumimoji="0" lang="en-GB" sz="1600" b="1" i="0" u="none" strike="noStrike" kern="1200" cap="none" spc="0" normalizeH="0" baseline="0" noProof="0" dirty="0" smtClean="0">
                        <a:ln>
                          <a:noFill/>
                        </a:ln>
                        <a:solidFill>
                          <a:prstClr val="black"/>
                        </a:solidFill>
                        <a:effectLst/>
                        <a:uLnTx/>
                        <a:uFillTx/>
                        <a:latin typeface="Arial Narrow" pitchFamily="34" charset="0"/>
                        <a:ea typeface="+mn-ea"/>
                        <a:cs typeface="+mn-cs"/>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9452">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81349">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4177291">
                <a:tc>
                  <a:txBody>
                    <a:bodyPr/>
                    <a:lstStyle/>
                    <a:p>
                      <a:pPr marL="234950" marR="0" lvl="0" indent="-234950" algn="just" defTabSz="914400" rtl="0" eaLnBrk="1" fontAlgn="t" latinLnBrk="0" hangingPunct="1">
                        <a:lnSpc>
                          <a:spcPct val="100000"/>
                        </a:lnSpc>
                        <a:spcBef>
                          <a:spcPts val="0"/>
                        </a:spcBef>
                        <a:spcAft>
                          <a:spcPts val="0"/>
                        </a:spcAft>
                        <a:buClrTx/>
                        <a:buSzTx/>
                        <a:buFont typeface="+mj-lt"/>
                        <a:buAutoNum type="arabicPeriod" startAt="5"/>
                        <a:tabLst/>
                        <a:defRPr/>
                      </a:pPr>
                      <a:r>
                        <a:rPr kumimoji="0" lang="en-US" sz="1600" b="0" i="0" u="none" strike="noStrike" kern="1200" cap="none" spc="0" normalizeH="0" baseline="0" noProof="0" dirty="0" smtClean="0">
                          <a:ln>
                            <a:noFill/>
                          </a:ln>
                          <a:solidFill>
                            <a:prstClr val="black"/>
                          </a:solidFill>
                          <a:effectLst/>
                          <a:uLnTx/>
                          <a:uFillTx/>
                          <a:latin typeface="Arial Narrow"/>
                        </a:rPr>
                        <a:t>Number of initiatives facilitated in multilateral fora.</a:t>
                      </a:r>
                    </a:p>
                    <a:p>
                      <a:pPr marL="182880" indent="-182880" algn="just" fontAlgn="t">
                        <a:buFont typeface="+mj-lt"/>
                        <a:buAutoNum type="arabicPeriod" startAt="3"/>
                      </a:pPr>
                      <a:endParaRPr lang="en-US" sz="1400" b="0" i="0" u="none" strike="noStrike" dirty="0">
                        <a:solidFill>
                          <a:srgbClr val="000000"/>
                        </a:solidFill>
                        <a:latin typeface="Arial Narrow" panose="020B0606020202030204" pitchFamily="34" charset="0"/>
                      </a:endParaRPr>
                    </a:p>
                  </a:txBody>
                  <a:tcPr marL="86400" marR="86400" marT="0" marB="0">
                    <a:solidFill>
                      <a:schemeClr val="bg1"/>
                    </a:solidFill>
                  </a:tcPr>
                </a:tc>
                <a:tc>
                  <a:txBody>
                    <a:bodyPr/>
                    <a:lstStyle/>
                    <a:p>
                      <a:pPr algn="just"/>
                      <a:r>
                        <a:rPr lang="en-ZA" sz="1600" b="1" i="0" u="none" strike="noStrike" baseline="0" dirty="0" smtClean="0">
                          <a:latin typeface="Arial Narrow" panose="020B0606020202030204" pitchFamily="34" charset="0"/>
                        </a:rPr>
                        <a:t>Two initiatives:</a:t>
                      </a:r>
                    </a:p>
                    <a:p>
                      <a:pPr algn="just"/>
                      <a:endParaRPr lang="en-ZA" sz="1600" b="1" i="0" u="none" strike="noStrike" baseline="0" dirty="0" smtClean="0">
                        <a:latin typeface="Arial Narrow" panose="020B0606020202030204" pitchFamily="34" charset="0"/>
                      </a:endParaRPr>
                    </a:p>
                    <a:p>
                      <a:pPr marL="0" indent="0" algn="just">
                        <a:buFont typeface="Arial" panose="020B0604020202020204" pitchFamily="34" charset="0"/>
                        <a:buNone/>
                      </a:pPr>
                      <a:r>
                        <a:rPr lang="en-ZA" sz="1600" b="0" i="0" u="none" strike="noStrike" baseline="0" dirty="0" smtClean="0">
                          <a:latin typeface="Arial Narrow" panose="020B0606020202030204" pitchFamily="34" charset="0"/>
                        </a:rPr>
                        <a:t>Draft plan for hosting of a tourism work stream during the 2018/19 BRICS summit developed.</a:t>
                      </a:r>
                    </a:p>
                  </a:txBody>
                  <a:tcPr marL="85725" marR="86400" marT="9525" marB="0">
                    <a:solidFill>
                      <a:schemeClr val="bg1"/>
                    </a:solidFill>
                  </a:tcPr>
                </a:tc>
                <a:tc>
                  <a:txBody>
                    <a:bodyPr/>
                    <a:lstStyle/>
                    <a:p>
                      <a:pPr algn="just" fontAlgn="t"/>
                      <a:r>
                        <a:rPr lang="en-US" sz="1600" b="0" i="0" u="none" strike="noStrike" dirty="0" smtClean="0">
                          <a:solidFill>
                            <a:schemeClr val="tx1"/>
                          </a:solidFill>
                          <a:effectLst/>
                          <a:latin typeface="Arial Narrow" panose="020B0606020202030204" pitchFamily="34" charset="0"/>
                        </a:rPr>
                        <a:t>Internal stakeholder</a:t>
                      </a:r>
                    </a:p>
                    <a:p>
                      <a:pPr algn="just" fontAlgn="t"/>
                      <a:r>
                        <a:rPr lang="en-US" sz="1600" b="0" i="0" u="none" strike="noStrike" dirty="0" smtClean="0">
                          <a:solidFill>
                            <a:schemeClr val="tx1"/>
                          </a:solidFill>
                          <a:effectLst/>
                          <a:latin typeface="Arial Narrow" panose="020B0606020202030204" pitchFamily="34" charset="0"/>
                        </a:rPr>
                        <a:t>consultation commenced.</a:t>
                      </a:r>
                      <a:endParaRPr lang="en-US" sz="1600" b="0" i="0" u="none" strike="noStrike" dirty="0">
                        <a:solidFill>
                          <a:schemeClr val="tx1"/>
                        </a:solidFill>
                        <a:effectLst/>
                        <a:latin typeface="Arial Narrow" panose="020B0606020202030204" pitchFamily="34" charset="0"/>
                      </a:endParaRPr>
                    </a:p>
                  </a:txBody>
                  <a:tcPr marL="85725" marR="86400" marT="9525" marB="0">
                    <a:solidFill>
                      <a:schemeClr val="bg1"/>
                    </a:solidFill>
                  </a:tcPr>
                </a:tc>
                <a:tc>
                  <a:txBody>
                    <a:bodyPr/>
                    <a:lstStyle/>
                    <a:p>
                      <a:pPr algn="just">
                        <a:spcAft>
                          <a:spcPts val="185"/>
                        </a:spcAft>
                      </a:pPr>
                      <a:r>
                        <a:rPr kumimoji="0" lang="en-ZA"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rPr>
                        <a:t>Internal stakeholder consultation was conducted as the plan will have an impact on the other Branches of the Department as implementers.</a:t>
                      </a:r>
                    </a:p>
                    <a:p>
                      <a:pPr algn="just">
                        <a:spcAft>
                          <a:spcPts val="185"/>
                        </a:spcAft>
                      </a:pPr>
                      <a:r>
                        <a:rPr kumimoji="0" lang="en-ZA"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rPr>
                        <a:t>These consultations are part of a process that will culminate into the development of a draft plan for hosting of a Tourism Work Stream during the 2018/19 BRICS Summit. </a:t>
                      </a:r>
                    </a:p>
                    <a:p>
                      <a:pPr algn="just">
                        <a:spcAft>
                          <a:spcPts val="185"/>
                        </a:spcAft>
                      </a:pPr>
                      <a:endParaRPr kumimoji="0" lang="en-ZA"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endParaRPr>
                    </a:p>
                    <a:p>
                      <a:pPr algn="just">
                        <a:spcAft>
                          <a:spcPts val="185"/>
                        </a:spcAft>
                      </a:pPr>
                      <a:r>
                        <a:rPr kumimoji="0" lang="en-ZA"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rPr>
                        <a:t>The current BRICS structure does not have a tourism work stream, and this restricts the tourism sectors of the BRICS countries to address tourism relates issues and derive potential benefits.</a:t>
                      </a:r>
                    </a:p>
                    <a:p>
                      <a:pPr algn="just">
                        <a:spcAft>
                          <a:spcPts val="185"/>
                        </a:spcAft>
                      </a:pPr>
                      <a:endParaRPr kumimoji="0" lang="en-ZA"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endParaRPr>
                    </a:p>
                  </a:txBody>
                  <a:tcPr marL="86400" marR="86400" marT="0" marB="0">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027486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23</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886794"/>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2407995843"/>
              </p:ext>
            </p:extLst>
          </p:nvPr>
        </p:nvGraphicFramePr>
        <p:xfrm>
          <a:off x="258055" y="369460"/>
          <a:ext cx="8428744" cy="4548496"/>
        </p:xfrm>
        <a:graphic>
          <a:graphicData uri="http://schemas.openxmlformats.org/drawingml/2006/table">
            <a:tbl>
              <a:tblPr>
                <a:tableStyleId>{8A107856-5554-42FB-B03E-39F5DBC370BA}</a:tableStyleId>
              </a:tblPr>
              <a:tblGrid>
                <a:gridCol w="1594224">
                  <a:extLst>
                    <a:ext uri="{9D8B030D-6E8A-4147-A177-3AD203B41FA5}">
                      <a16:colId xmlns:a16="http://schemas.microsoft.com/office/drawing/2014/main" xmlns="" val="20000"/>
                    </a:ext>
                  </a:extLst>
                </a:gridCol>
                <a:gridCol w="1825073">
                  <a:extLst>
                    <a:ext uri="{9D8B030D-6E8A-4147-A177-3AD203B41FA5}">
                      <a16:colId xmlns:a16="http://schemas.microsoft.com/office/drawing/2014/main" xmlns="" val="20001"/>
                    </a:ext>
                  </a:extLst>
                </a:gridCol>
                <a:gridCol w="1896366">
                  <a:extLst>
                    <a:ext uri="{9D8B030D-6E8A-4147-A177-3AD203B41FA5}">
                      <a16:colId xmlns:a16="http://schemas.microsoft.com/office/drawing/2014/main" xmlns="" val="20003"/>
                    </a:ext>
                  </a:extLst>
                </a:gridCol>
                <a:gridCol w="3113081">
                  <a:extLst>
                    <a:ext uri="{9D8B030D-6E8A-4147-A177-3AD203B41FA5}">
                      <a16:colId xmlns:a16="http://schemas.microsoft.com/office/drawing/2014/main" xmlns="" val="20004"/>
                    </a:ext>
                  </a:extLst>
                </a:gridCol>
              </a:tblGrid>
              <a:tr h="444068">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To enhance regional tourism integration.</a:t>
                      </a:r>
                      <a:endParaRPr kumimoji="0" lang="en-GB" sz="1600" b="1" i="0" u="none" strike="noStrike" kern="1200" cap="none" spc="0" normalizeH="0" baseline="0" noProof="0" dirty="0" smtClean="0">
                        <a:ln>
                          <a:noFill/>
                        </a:ln>
                        <a:solidFill>
                          <a:prstClr val="black"/>
                        </a:solidFill>
                        <a:effectLst/>
                        <a:uLnTx/>
                        <a:uFillTx/>
                        <a:latin typeface="Arial Narrow" pitchFamily="34" charset="0"/>
                        <a:ea typeface="+mn-ea"/>
                        <a:cs typeface="+mn-cs"/>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9452">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26496">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1629226">
                <a:tc>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5"/>
                        <a:tabLst/>
                        <a:defRPr/>
                      </a:pPr>
                      <a:r>
                        <a:rPr kumimoji="0" lang="en-US" sz="1600" b="0" i="0" u="none" strike="noStrike" kern="1200" cap="none" spc="0" normalizeH="0" baseline="0" noProof="0" dirty="0" smtClean="0">
                          <a:ln>
                            <a:noFill/>
                          </a:ln>
                          <a:solidFill>
                            <a:prstClr val="black"/>
                          </a:solidFill>
                          <a:effectLst/>
                          <a:uLnTx/>
                          <a:uFillTx/>
                          <a:latin typeface="Arial Narrow"/>
                        </a:rPr>
                        <a:t>Number of initiatives facilitated in multilateral fora.</a:t>
                      </a:r>
                    </a:p>
                    <a:p>
                      <a:pPr marL="182880" indent="-182880" algn="just" fontAlgn="t">
                        <a:buFont typeface="+mj-lt"/>
                        <a:buAutoNum type="arabicPeriod" startAt="3"/>
                      </a:pPr>
                      <a:endParaRPr lang="en-US" sz="1400" b="0" i="0" u="none" strike="noStrike" dirty="0">
                        <a:solidFill>
                          <a:srgbClr val="000000"/>
                        </a:solidFill>
                        <a:latin typeface="Arial Narrow" panose="020B0606020202030204" pitchFamily="34" charset="0"/>
                      </a:endParaRPr>
                    </a:p>
                  </a:txBody>
                  <a:tcPr marL="86400" marR="86400" marT="0" marB="0">
                    <a:solidFill>
                      <a:schemeClr val="bg1"/>
                    </a:solidFill>
                  </a:tcPr>
                </a:tc>
                <a:tc>
                  <a:txBody>
                    <a:bodyPr/>
                    <a:lstStyle/>
                    <a:p>
                      <a:pPr algn="just"/>
                      <a:r>
                        <a:rPr lang="en-ZA" sz="1600" b="1" i="0" u="none" strike="noStrike" baseline="0" dirty="0" smtClean="0">
                          <a:latin typeface="Arial Narrow" panose="020B0606020202030204" pitchFamily="34" charset="0"/>
                        </a:rPr>
                        <a:t>Two initiatives: (</a:t>
                      </a:r>
                      <a:r>
                        <a:rPr lang="en-ZA" sz="1600" b="1" i="1" u="none" strike="noStrike" baseline="0" dirty="0" err="1" smtClean="0">
                          <a:latin typeface="Arial Narrow" panose="020B0606020202030204" pitchFamily="34" charset="0"/>
                        </a:rPr>
                        <a:t>Cont</a:t>
                      </a:r>
                      <a:r>
                        <a:rPr lang="en-ZA" sz="1600" b="1" i="1" u="none" strike="noStrike" baseline="0" dirty="0" smtClean="0">
                          <a:latin typeface="Arial Narrow" panose="020B0606020202030204" pitchFamily="34" charset="0"/>
                        </a:rPr>
                        <a:t>:…)</a:t>
                      </a:r>
                    </a:p>
                    <a:p>
                      <a:pPr algn="just"/>
                      <a:endParaRPr lang="en-ZA" sz="1600" b="1" i="0" u="none" strike="noStrike" baseline="0" dirty="0" smtClean="0">
                        <a:latin typeface="Arial Narrow" panose="020B060602020203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Final plan for the </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hosting of a Tourism </a:t>
                      </a:r>
                      <a:r>
                        <a:rPr kumimoji="0" lang="en-ZA" sz="1600" b="0" i="0" u="none" strike="noStrike" kern="1200" cap="none" spc="0" normalizeH="0" baseline="0" noProof="0" dirty="0" err="1" smtClean="0">
                          <a:ln>
                            <a:noFill/>
                          </a:ln>
                          <a:solidFill>
                            <a:prstClr val="black"/>
                          </a:solidFill>
                          <a:effectLst/>
                          <a:uLnTx/>
                          <a:uFillTx/>
                          <a:latin typeface="Arial Narrow" panose="020B0606020202030204" pitchFamily="34" charset="0"/>
                          <a:ea typeface="+mn-ea"/>
                          <a:cs typeface="+mn-cs"/>
                        </a:rPr>
                        <a:t>Workstream</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during South Africa’s </a:t>
                      </a:r>
                      <a:r>
                        <a:rPr kumimoji="0" lang="en-ZA" sz="1600" b="0" i="0" u="none" strike="noStrike" kern="1200" cap="none" spc="0" normalizeH="0" baseline="0" noProof="0" dirty="0" err="1" smtClean="0">
                          <a:ln>
                            <a:noFill/>
                          </a:ln>
                          <a:solidFill>
                            <a:prstClr val="black"/>
                          </a:solidFill>
                          <a:effectLst/>
                          <a:uLnTx/>
                          <a:uFillTx/>
                          <a:latin typeface="Arial Narrow" panose="020B0606020202030204" pitchFamily="34" charset="0"/>
                          <a:ea typeface="+mn-ea"/>
                          <a:cs typeface="+mn-cs"/>
                        </a:rPr>
                        <a:t>chairship</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of IORA developed.</a:t>
                      </a:r>
                      <a:endPar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algn="just"/>
                      <a:endParaRPr lang="en-ZA" sz="1600" b="1" i="0" u="none" strike="noStrike" baseline="0" dirty="0" smtClean="0">
                        <a:latin typeface="Arial Narrow" panose="020B0606020202030204" pitchFamily="34" charset="0"/>
                      </a:endParaRPr>
                    </a:p>
                  </a:txBody>
                  <a:tcPr marL="85725" marR="86400" marT="9525" marB="0">
                    <a:solidFill>
                      <a:schemeClr val="bg1"/>
                    </a:solidFill>
                  </a:tcPr>
                </a:tc>
                <a:tc>
                  <a:txBody>
                    <a:bodyPr/>
                    <a:lstStyle/>
                    <a:p>
                      <a:pPr algn="just" fontAlgn="t"/>
                      <a:r>
                        <a:rPr lang="en-US" sz="1600" b="0" i="0" u="none" strike="noStrike" dirty="0" smtClean="0">
                          <a:solidFill>
                            <a:schemeClr val="tx1"/>
                          </a:solidFill>
                          <a:effectLst/>
                          <a:latin typeface="Arial Narrow" panose="020B0606020202030204" pitchFamily="34" charset="0"/>
                        </a:rPr>
                        <a:t>Draft plan for hosting of Tourism Workstream  during South Africa’s chairship of IORA</a:t>
                      </a:r>
                      <a:r>
                        <a:rPr lang="en-US" sz="1600" b="0" i="0" u="none" strike="noStrike" baseline="0" dirty="0" smtClean="0">
                          <a:solidFill>
                            <a:schemeClr val="tx1"/>
                          </a:solidFill>
                          <a:effectLst/>
                          <a:latin typeface="Arial Narrow" panose="020B0606020202030204" pitchFamily="34" charset="0"/>
                        </a:rPr>
                        <a:t> </a:t>
                      </a:r>
                      <a:r>
                        <a:rPr lang="en-US" sz="1600" b="0" i="0" u="none" strike="noStrike" dirty="0" smtClean="0">
                          <a:solidFill>
                            <a:schemeClr val="tx1"/>
                          </a:solidFill>
                          <a:effectLst/>
                          <a:latin typeface="Arial Narrow" panose="020B0606020202030204" pitchFamily="34" charset="0"/>
                        </a:rPr>
                        <a:t>developed.</a:t>
                      </a:r>
                      <a:endParaRPr lang="en-US" sz="1600" b="0" i="0" u="none" strike="noStrike" dirty="0">
                        <a:solidFill>
                          <a:schemeClr val="tx1"/>
                        </a:solidFill>
                        <a:effectLst/>
                        <a:latin typeface="Arial Narrow" panose="020B0606020202030204" pitchFamily="34" charset="0"/>
                      </a:endParaRPr>
                    </a:p>
                  </a:txBody>
                  <a:tcPr marL="85725" marR="86400" marT="9525" marB="0">
                    <a:solidFill>
                      <a:schemeClr val="bg1"/>
                    </a:solidFill>
                  </a:tcPr>
                </a:tc>
                <a:tc>
                  <a:txBody>
                    <a:bodyPr/>
                    <a:lstStyle/>
                    <a:p>
                      <a:pPr algn="just">
                        <a:spcAft>
                          <a:spcPts val="185"/>
                        </a:spcAft>
                      </a:pPr>
                      <a:r>
                        <a:rPr kumimoji="0" lang="en-US"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rPr>
                        <a:t>Draft plan for hosting of Tourism Workstream during South Africa’s chairship of IORA was developed. The includes the following: </a:t>
                      </a:r>
                    </a:p>
                    <a:p>
                      <a:pPr algn="just">
                        <a:spcAft>
                          <a:spcPts val="185"/>
                        </a:spcAft>
                      </a:pPr>
                      <a:endParaRPr kumimoji="0" lang="en-US"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endParaRPr>
                    </a:p>
                    <a:p>
                      <a:pPr marL="285750" indent="-285750" algn="just">
                        <a:spcAft>
                          <a:spcPts val="185"/>
                        </a:spcAft>
                        <a:buFont typeface="Arial" panose="020B0604020202020204" pitchFamily="34" charset="0"/>
                        <a:buChar char="•"/>
                      </a:pPr>
                      <a:r>
                        <a:rPr kumimoji="0" lang="en-US"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rPr>
                        <a:t>Cruise Tourism.</a:t>
                      </a:r>
                    </a:p>
                    <a:p>
                      <a:pPr marL="285750" indent="-285750" algn="just">
                        <a:spcAft>
                          <a:spcPts val="185"/>
                        </a:spcAft>
                        <a:buFont typeface="Arial" panose="020B0604020202020204" pitchFamily="34" charset="0"/>
                        <a:buChar char="•"/>
                      </a:pPr>
                      <a:r>
                        <a:rPr kumimoji="0" lang="en-US"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rPr>
                        <a:t>Establishment of the Tourism Core group.</a:t>
                      </a:r>
                    </a:p>
                    <a:p>
                      <a:pPr marL="285750" indent="-285750" algn="just">
                        <a:spcAft>
                          <a:spcPts val="185"/>
                        </a:spcAft>
                        <a:buFont typeface="Arial" panose="020B0604020202020204" pitchFamily="34" charset="0"/>
                        <a:buChar char="•"/>
                      </a:pPr>
                      <a:r>
                        <a:rPr kumimoji="0" lang="en-US"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rPr>
                        <a:t>Second Meeting of IORA Tourism Ministers.</a:t>
                      </a:r>
                    </a:p>
                    <a:p>
                      <a:pPr marL="285750" indent="-285750" algn="just">
                        <a:spcAft>
                          <a:spcPts val="185"/>
                        </a:spcAft>
                        <a:buFont typeface="Arial" panose="020B0604020202020204" pitchFamily="34" charset="0"/>
                        <a:buChar char="•"/>
                      </a:pPr>
                      <a:r>
                        <a:rPr kumimoji="0" lang="en-US"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rPr>
                        <a:t>Logistics.</a:t>
                      </a:r>
                    </a:p>
                    <a:p>
                      <a:pPr marL="0" indent="0" algn="just">
                        <a:spcAft>
                          <a:spcPts val="185"/>
                        </a:spcAft>
                        <a:buFont typeface="Arial" panose="020B0604020202020204" pitchFamily="34" charset="0"/>
                        <a:buNone/>
                      </a:pPr>
                      <a:endParaRPr kumimoji="0" lang="en-ZA"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endParaRPr>
                    </a:p>
                  </a:txBody>
                  <a:tcPr marL="86400" marR="86400" marT="0" marB="0">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9640060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24</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10990" y="5886794"/>
            <a:ext cx="274021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4" name="Content Placeholder 4"/>
          <p:cNvGraphicFramePr>
            <a:graphicFrameLocks noGrp="1"/>
          </p:cNvGraphicFramePr>
          <p:nvPr>
            <p:ph idx="1"/>
            <p:extLst>
              <p:ext uri="{D42A27DB-BD31-4B8C-83A1-F6EECF244321}">
                <p14:modId xmlns:p14="http://schemas.microsoft.com/office/powerpoint/2010/main" xmlns="" val="3265124210"/>
              </p:ext>
            </p:extLst>
          </p:nvPr>
        </p:nvGraphicFramePr>
        <p:xfrm>
          <a:off x="258055" y="150586"/>
          <a:ext cx="8643898" cy="5634753"/>
        </p:xfrm>
        <a:graphic>
          <a:graphicData uri="http://schemas.openxmlformats.org/drawingml/2006/table">
            <a:tbl>
              <a:tblPr>
                <a:tableStyleId>{8A107856-5554-42FB-B03E-39F5DBC370BA}</a:tableStyleId>
              </a:tblPr>
              <a:tblGrid>
                <a:gridCol w="1530404">
                  <a:extLst>
                    <a:ext uri="{9D8B030D-6E8A-4147-A177-3AD203B41FA5}">
                      <a16:colId xmlns:a16="http://schemas.microsoft.com/office/drawing/2014/main" xmlns="" val="20000"/>
                    </a:ext>
                  </a:extLst>
                </a:gridCol>
                <a:gridCol w="1754841">
                  <a:extLst>
                    <a:ext uri="{9D8B030D-6E8A-4147-A177-3AD203B41FA5}">
                      <a16:colId xmlns:a16="http://schemas.microsoft.com/office/drawing/2014/main" xmlns="" val="20001"/>
                    </a:ext>
                  </a:extLst>
                </a:gridCol>
                <a:gridCol w="1771650">
                  <a:extLst>
                    <a:ext uri="{9D8B030D-6E8A-4147-A177-3AD203B41FA5}">
                      <a16:colId xmlns:a16="http://schemas.microsoft.com/office/drawing/2014/main" xmlns="" val="20003"/>
                    </a:ext>
                  </a:extLst>
                </a:gridCol>
                <a:gridCol w="3587003">
                  <a:extLst>
                    <a:ext uri="{9D8B030D-6E8A-4147-A177-3AD203B41FA5}">
                      <a16:colId xmlns:a16="http://schemas.microsoft.com/office/drawing/2014/main" xmlns="" val="20004"/>
                    </a:ext>
                  </a:extLst>
                </a:gridCol>
              </a:tblGrid>
              <a:tr h="376439">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To enhance regional tourism integration.</a:t>
                      </a:r>
                      <a:endParaRPr kumimoji="0" lang="en-GB" sz="1600" b="1" i="0" u="none" strike="noStrike" kern="1200" cap="none" spc="0" normalizeH="0" baseline="0" noProof="0" dirty="0" smtClean="0">
                        <a:ln>
                          <a:noFill/>
                        </a:ln>
                        <a:solidFill>
                          <a:prstClr val="black"/>
                        </a:solidFill>
                        <a:effectLst/>
                        <a:uLnTx/>
                        <a:uFillTx/>
                        <a:latin typeface="Arial Narrow" pitchFamily="34" charset="0"/>
                        <a:ea typeface="+mn-ea"/>
                        <a:cs typeface="+mn-cs"/>
                      </a:endParaRPr>
                    </a:p>
                  </a:txBody>
                  <a:tcPr marL="86400" marR="86400" marT="45724" marB="45724" anchor="ctr" horzOverflow="overflow">
                    <a:solidFill>
                      <a:srgbClr val="F1995D"/>
                    </a:solidFill>
                  </a:tcPr>
                </a:tc>
                <a:tc hMerge="1">
                  <a:txBody>
                    <a:bodyPr/>
                    <a:lstStyle/>
                    <a:p>
                      <a:endParaRPr lang="en-ZA"/>
                    </a:p>
                  </a:txBody>
                  <a:tcPr/>
                </a:tc>
                <a:tc hMerge="1">
                  <a:txBody>
                    <a:bodyPr/>
                    <a:lstStyle/>
                    <a:p>
                      <a:pPr algn="just" fontAlgn="t"/>
                      <a:endParaRPr lang="en-US" sz="1600" b="0" i="0" u="none" strike="noStrike" dirty="0">
                        <a:solidFill>
                          <a:srgbClr val="000000"/>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a:solidFill>
                          <a:schemeClr val="tx1"/>
                        </a:solidFill>
                        <a:latin typeface="Arial Narrow"/>
                      </a:endParaRPr>
                    </a:p>
                  </a:txBody>
                  <a:tcPr marL="86400" marR="86400"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69190">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Arial Narrow" pitchFamily="34" charset="0"/>
                        <a:cs typeface="Arial"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38994">
                <a:tc vMerge="1">
                  <a:txBody>
                    <a:bodyPr/>
                    <a:lstStyle/>
                    <a:p>
                      <a:endParaRPr lang="en-ZA"/>
                    </a:p>
                  </a:txBody>
                  <a:tcPr/>
                </a:tc>
                <a:tc vMerge="1">
                  <a:txBody>
                    <a:bodyPr/>
                    <a:lstStyle/>
                    <a:p>
                      <a:pPr marL="0" indent="0" algn="ctr">
                        <a:lnSpc>
                          <a:spcPct val="100000"/>
                        </a:lnSpc>
                        <a:tabLst>
                          <a:tab pos="534988" algn="l"/>
                          <a:tab pos="1614488" algn="l"/>
                        </a:tabLst>
                      </a:pP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2175953">
                <a:tc rowSpan="2">
                  <a:txBody>
                    <a:bodyPr/>
                    <a:lstStyle/>
                    <a:p>
                      <a:pPr marL="342900" indent="-342900" algn="just" fontAlgn="t">
                        <a:buFont typeface="+mj-lt"/>
                        <a:buAutoNum type="arabicPeriod" startAt="6"/>
                      </a:pPr>
                      <a:r>
                        <a:rPr lang="en-US" sz="1600" b="0" i="0" u="none" strike="noStrike" dirty="0" smtClean="0">
                          <a:solidFill>
                            <a:schemeClr val="tx1"/>
                          </a:solidFill>
                          <a:latin typeface="Arial Narrow"/>
                        </a:rPr>
                        <a:t>Number of initiatives facilitated for regional integration.</a:t>
                      </a:r>
                      <a:endParaRPr lang="en-US" sz="1600" b="0" i="0" u="none" strike="noStrike" dirty="0">
                        <a:solidFill>
                          <a:schemeClr val="tx1"/>
                        </a:solidFill>
                        <a:latin typeface="Arial Narrow"/>
                      </a:endParaRPr>
                    </a:p>
                  </a:txBody>
                  <a:tcPr marL="86400" marR="86400" marT="0" marB="0">
                    <a:solidFill>
                      <a:schemeClr val="bg1"/>
                    </a:solidFill>
                  </a:tcPr>
                </a:tc>
                <a:tc>
                  <a:txBody>
                    <a:bodyPr/>
                    <a:lstStyle/>
                    <a:p>
                      <a:pPr marL="0" indent="0" algn="just">
                        <a:buFont typeface="Arial" panose="020B0604020202020204" pitchFamily="34" charset="0"/>
                        <a:buNone/>
                      </a:pPr>
                      <a:r>
                        <a:rPr lang="en-US" sz="1600" b="1" i="0" u="none" strike="noStrike" baseline="0" dirty="0" smtClean="0">
                          <a:latin typeface="Arial Narrow" panose="020B0606020202030204" pitchFamily="34" charset="0"/>
                        </a:rPr>
                        <a:t>Two initiatives:</a:t>
                      </a:r>
                    </a:p>
                    <a:p>
                      <a:pPr marL="0" indent="0" algn="just">
                        <a:buFont typeface="Arial" panose="020B0604020202020204" pitchFamily="34" charset="0"/>
                        <a:buNone/>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Ministerial Session at the 2017 Tourism Indaba hosted.</a:t>
                      </a:r>
                      <a:endPar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txBody>
                  <a:tcPr marL="85725" marR="86400" marT="9525" marB="0">
                    <a:solidFill>
                      <a:schemeClr val="bg1"/>
                    </a:solidFill>
                  </a:tcPr>
                </a:tc>
                <a:tc>
                  <a:txBody>
                    <a:bodyPr/>
                    <a:lstStyle/>
                    <a:p>
                      <a:pPr algn="just" fontAlgn="t"/>
                      <a:r>
                        <a:rPr lang="en-US" sz="1600" b="0" i="0" u="none" strike="noStrike" dirty="0" smtClean="0">
                          <a:solidFill>
                            <a:schemeClr val="tx1"/>
                          </a:solidFill>
                          <a:effectLst/>
                          <a:latin typeface="Arial Narrow" panose="020B0606020202030204" pitchFamily="34" charset="0"/>
                        </a:rPr>
                        <a:t>Ministerial session at the 2017 Tourism Indaba hosted.</a:t>
                      </a:r>
                      <a:endParaRPr lang="en-US" sz="1600" b="0" i="0" u="none" strike="noStrike" dirty="0">
                        <a:solidFill>
                          <a:schemeClr val="tx1"/>
                        </a:solidFill>
                        <a:effectLst/>
                        <a:latin typeface="Arial Narrow" panose="020B0606020202030204" pitchFamily="34" charset="0"/>
                      </a:endParaRPr>
                    </a:p>
                  </a:txBody>
                  <a:tcPr marL="85725" marR="86400" marT="9525" marB="0">
                    <a:solidFill>
                      <a:schemeClr val="bg1"/>
                    </a:solidFill>
                  </a:tcPr>
                </a:tc>
                <a:tc>
                  <a:txBody>
                    <a:bodyPr/>
                    <a:lstStyle/>
                    <a:p>
                      <a:pPr algn="just">
                        <a:spcAft>
                          <a:spcPts val="185"/>
                        </a:spcAft>
                      </a:pPr>
                      <a:r>
                        <a:rPr kumimoji="0" lang="en-US"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rPr>
                        <a:t>Indaba Ministerial Session 2017 was hosted on 15 May 2017. The Indaba provides a platform for key industry players and the politicians whose mandate is to grow and develop travel and tourism on the African continent, to deliberate on tourism trends, opportunities and challenges, facing the tourism sector in Africa.</a:t>
                      </a:r>
                    </a:p>
                    <a:p>
                      <a:pPr algn="just">
                        <a:spcAft>
                          <a:spcPts val="185"/>
                        </a:spcAft>
                      </a:pPr>
                      <a:endParaRPr kumimoji="0" lang="en-ZA" sz="1600" b="0" i="0" u="none" strike="noStrike" kern="1200" cap="none" spc="0" normalizeH="0" baseline="0" dirty="0" smtClean="0">
                        <a:ln>
                          <a:noFill/>
                        </a:ln>
                        <a:solidFill>
                          <a:prstClr val="black"/>
                        </a:solidFill>
                        <a:effectLst/>
                        <a:uLnTx/>
                        <a:uFillTx/>
                        <a:latin typeface="Arial Narrow" panose="020B0606020202030204" pitchFamily="34" charset="0"/>
                        <a:ea typeface="+mn-ea"/>
                        <a:cs typeface="+mn-cs"/>
                      </a:endParaRPr>
                    </a:p>
                  </a:txBody>
                  <a:tcPr marL="86400" marR="86400" marT="0" marB="0">
                    <a:solidFill>
                      <a:schemeClr val="bg1"/>
                    </a:solidFill>
                  </a:tcPr>
                </a:tc>
                <a:extLst>
                  <a:ext uri="{0D108BD9-81ED-4DB2-BD59-A6C34878D82A}">
                    <a16:rowId xmlns:a16="http://schemas.microsoft.com/office/drawing/2014/main" xmlns="" val="10003"/>
                  </a:ext>
                </a:extLst>
              </a:tr>
              <a:tr h="1975685">
                <a:tc vMerge="1">
                  <a:txBody>
                    <a:bodyPr/>
                    <a:lstStyle/>
                    <a:p>
                      <a:endParaRPr lang="en-ZA"/>
                    </a:p>
                  </a:txBody>
                  <a:tcPr>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Sharing of Best Practices Workshop targeted at African countries with whom SA signed tourism agreements hosted.</a:t>
                      </a:r>
                    </a:p>
                  </a:txBody>
                  <a:tcPr marL="86400" marR="86400" marT="7620" marB="0">
                    <a:solidFill>
                      <a:schemeClr val="bg1"/>
                    </a:solidFill>
                  </a:tcPr>
                </a:tc>
                <a:tc>
                  <a:txBody>
                    <a:bodyPr/>
                    <a:lstStyle/>
                    <a:p>
                      <a:pPr algn="just" fontAlgn="t"/>
                      <a:r>
                        <a:rPr lang="en-US" sz="1600" b="0" i="0" u="none" strike="noStrike" dirty="0" smtClean="0">
                          <a:solidFill>
                            <a:schemeClr val="tx1"/>
                          </a:solidFill>
                          <a:effectLst/>
                          <a:latin typeface="Arial Narrow" panose="020B0606020202030204" pitchFamily="34" charset="0"/>
                        </a:rPr>
                        <a:t>Conduct stakeholders engagement in preparation for the workshop.</a:t>
                      </a:r>
                      <a:endParaRPr lang="en-US" sz="1600" b="0" i="0" u="none" strike="noStrike" dirty="0">
                        <a:solidFill>
                          <a:schemeClr val="tx1"/>
                        </a:solidFill>
                        <a:effectLst/>
                        <a:latin typeface="Arial Narrow" panose="020B0606020202030204" pitchFamily="34" charset="0"/>
                      </a:endParaRPr>
                    </a:p>
                  </a:txBody>
                  <a:tcPr marL="85725" marR="86400" marT="9525" marB="0">
                    <a:solidFill>
                      <a:schemeClr val="bg1"/>
                    </a:solidFill>
                  </a:tcPr>
                </a:tc>
                <a:tc>
                  <a:txBody>
                    <a:bodyPr/>
                    <a:lstStyle/>
                    <a:p>
                      <a:pPr marL="0" marR="0" lvl="0" indent="0" algn="just" defTabSz="914400" rtl="0" eaLnBrk="1" fontAlgn="auto" latinLnBrk="0" hangingPunct="1">
                        <a:lnSpc>
                          <a:spcPct val="100000"/>
                        </a:lnSpc>
                        <a:spcBef>
                          <a:spcPts val="0"/>
                        </a:spcBef>
                        <a:spcAft>
                          <a:spcPts val="185"/>
                        </a:spcAft>
                        <a:buClrTx/>
                        <a:buSzTx/>
                        <a:buFontTx/>
                        <a:buNone/>
                        <a:tabLst/>
                        <a:defRPr/>
                      </a:pPr>
                      <a:r>
                        <a:rPr kumimoji="0" lang="en-US" sz="1600" b="0" i="0" u="none" strike="noStrike" kern="1200" cap="none" spc="0" normalizeH="0" baseline="0" dirty="0" smtClean="0">
                          <a:ln>
                            <a:noFill/>
                          </a:ln>
                          <a:solidFill>
                            <a:schemeClr val="tx1"/>
                          </a:solidFill>
                          <a:effectLst/>
                          <a:uLnTx/>
                          <a:uFillTx/>
                          <a:latin typeface="Arial Narrow" panose="020B0606020202030204" pitchFamily="34" charset="0"/>
                          <a:ea typeface="+mn-ea"/>
                          <a:cs typeface="+mn-cs"/>
                        </a:rPr>
                        <a:t>Mpumalanga and North West Provinces were consulted regarding the hosting of the Best Practices Workshop. A request went out to Provinces during the 2016/17 financial year to express interest to co-host the workshop with the Department. Except for Limpopo, who co-hosted the workshop in 2016/17, only Mpumalanga and North West expressed interest to co-host.</a:t>
                      </a:r>
                      <a:endParaRPr kumimoji="0" lang="en-ZA" sz="1600" b="0" i="0" u="none" strike="noStrike" kern="1200" cap="none" spc="0" normalizeH="0" baseline="0" dirty="0" smtClean="0">
                        <a:ln>
                          <a:noFill/>
                        </a:ln>
                        <a:solidFill>
                          <a:schemeClr val="tx1"/>
                        </a:solidFill>
                        <a:effectLst/>
                        <a:uLnTx/>
                        <a:uFillTx/>
                        <a:latin typeface="Arial Narrow" panose="020B0606020202030204" pitchFamily="34" charset="0"/>
                        <a:ea typeface="+mn-ea"/>
                        <a:cs typeface="+mn-cs"/>
                      </a:endParaRPr>
                    </a:p>
                  </a:txBody>
                  <a:tcPr marL="86400" marR="86400" marT="0" marB="0">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8246474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25</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398247" y="5991226"/>
            <a:ext cx="4184822"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4" name="Rectangle 3"/>
          <p:cNvSpPr/>
          <p:nvPr/>
        </p:nvSpPr>
        <p:spPr>
          <a:xfrm>
            <a:off x="162370" y="1533951"/>
            <a:ext cx="8785077" cy="1938992"/>
          </a:xfrm>
          <a:prstGeom prst="rect">
            <a:avLst/>
          </a:prstGeom>
          <a:noFill/>
        </p:spPr>
        <p:txBody>
          <a:bodyPr wrap="square">
            <a:spAutoFit/>
          </a:bodyPr>
          <a:lstStyle/>
          <a:p>
            <a:pPr algn="ctr" eaLnBrk="0" hangingPunct="0">
              <a:defRPr/>
            </a:pPr>
            <a:r>
              <a:rPr lang="en-US" sz="4000" b="1" kern="0" dirty="0">
                <a:solidFill>
                  <a:prstClr val="black"/>
                </a:solidFill>
                <a:latin typeface="Arial Narrow" pitchFamily="34" charset="0"/>
              </a:rPr>
              <a:t>2</a:t>
            </a:r>
            <a:r>
              <a:rPr lang="en-US" sz="4000" b="1" kern="0" dirty="0" smtClean="0">
                <a:solidFill>
                  <a:prstClr val="black"/>
                </a:solidFill>
                <a:latin typeface="Arial Narrow" pitchFamily="34" charset="0"/>
              </a:rPr>
              <a:t>.3	PROGRAMME 3</a:t>
            </a:r>
          </a:p>
          <a:p>
            <a:pPr algn="ctr" eaLnBrk="0" hangingPunct="0">
              <a:defRPr/>
            </a:pPr>
            <a:endParaRPr lang="en-US" sz="4000" b="1" kern="0" dirty="0">
              <a:solidFill>
                <a:prstClr val="black"/>
              </a:solidFill>
              <a:latin typeface="Arial Narrow" pitchFamily="34" charset="0"/>
            </a:endParaRPr>
          </a:p>
          <a:p>
            <a:pPr algn="ctr" eaLnBrk="0" hangingPunct="0">
              <a:defRPr/>
            </a:pPr>
            <a:r>
              <a:rPr lang="en-ZA" sz="4000" b="1" dirty="0" smtClean="0">
                <a:solidFill>
                  <a:prstClr val="black"/>
                </a:solidFill>
                <a:latin typeface="Arial Narrow" pitchFamily="34" charset="0"/>
              </a:rPr>
              <a:t>DESTINATION DEVELOPMENT</a:t>
            </a:r>
            <a:endParaRPr lang="en-ZA" sz="4000" b="1" dirty="0">
              <a:solidFill>
                <a:prstClr val="black"/>
              </a:solidFill>
              <a:latin typeface="Arial Narrow" pitchFamily="34" charset="0"/>
            </a:endParaRPr>
          </a:p>
        </p:txBody>
      </p:sp>
    </p:spTree>
    <p:extLst>
      <p:ext uri="{BB962C8B-B14F-4D97-AF65-F5344CB8AC3E}">
        <p14:creationId xmlns:p14="http://schemas.microsoft.com/office/powerpoint/2010/main" xmlns="" val="12225974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26</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357256" y="6356351"/>
            <a:ext cx="6183587" cy="282574"/>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540743839"/>
              </p:ext>
            </p:extLst>
          </p:nvPr>
        </p:nvGraphicFramePr>
        <p:xfrm>
          <a:off x="115910" y="108097"/>
          <a:ext cx="8860664" cy="6054578"/>
        </p:xfrm>
        <a:graphic>
          <a:graphicData uri="http://schemas.openxmlformats.org/drawingml/2006/table">
            <a:tbl>
              <a:tblPr>
                <a:tableStyleId>{8A107856-5554-42FB-B03E-39F5DBC370BA}</a:tableStyleId>
              </a:tblPr>
              <a:tblGrid>
                <a:gridCol w="1387575">
                  <a:extLst>
                    <a:ext uri="{9D8B030D-6E8A-4147-A177-3AD203B41FA5}">
                      <a16:colId xmlns:a16="http://schemas.microsoft.com/office/drawing/2014/main" xmlns="" val="20000"/>
                    </a:ext>
                  </a:extLst>
                </a:gridCol>
                <a:gridCol w="2751992">
                  <a:extLst>
                    <a:ext uri="{9D8B030D-6E8A-4147-A177-3AD203B41FA5}">
                      <a16:colId xmlns:a16="http://schemas.microsoft.com/office/drawing/2014/main" xmlns="" val="20001"/>
                    </a:ext>
                  </a:extLst>
                </a:gridCol>
                <a:gridCol w="1600200">
                  <a:extLst>
                    <a:ext uri="{9D8B030D-6E8A-4147-A177-3AD203B41FA5}">
                      <a16:colId xmlns:a16="http://schemas.microsoft.com/office/drawing/2014/main" xmlns="" val="20003"/>
                    </a:ext>
                  </a:extLst>
                </a:gridCol>
                <a:gridCol w="3120897">
                  <a:extLst>
                    <a:ext uri="{9D8B030D-6E8A-4147-A177-3AD203B41FA5}">
                      <a16:colId xmlns:a16="http://schemas.microsoft.com/office/drawing/2014/main" xmlns="" val="20004"/>
                    </a:ext>
                  </a:extLst>
                </a:gridCol>
              </a:tblGrid>
              <a:tr h="342932">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To diversify and enhance tourism offerings.</a:t>
                      </a:r>
                    </a:p>
                  </a:txBody>
                  <a:tcPr marL="86400" marR="86400" marT="0" marB="0" anchor="ctr" horzOverflow="overflow">
                    <a:solidFill>
                      <a:srgbClr val="F1995D"/>
                    </a:solidFill>
                  </a:tcPr>
                </a:tc>
                <a:tc hMerge="1">
                  <a:txBody>
                    <a:bodyPr/>
                    <a:lstStyle/>
                    <a:p>
                      <a:endParaRPr lang="en-US"/>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38144">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a:p>
                  </a:txBody>
                  <a:tcPr/>
                </a:tc>
                <a:extLst>
                  <a:ext uri="{0D108BD9-81ED-4DB2-BD59-A6C34878D82A}">
                    <a16:rowId xmlns:a16="http://schemas.microsoft.com/office/drawing/2014/main" xmlns="" val="10001"/>
                  </a:ext>
                </a:extLst>
              </a:tr>
              <a:tr h="741388">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4632114">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114300" marR="0" lvl="0" indent="-114300" algn="just" defTabSz="914400" rtl="0" eaLnBrk="1" fontAlgn="auto" latinLnBrk="0" hangingPunct="1">
                        <a:lnSpc>
                          <a:spcPct val="100000"/>
                        </a:lnSpc>
                        <a:spcBef>
                          <a:spcPts val="0"/>
                        </a:spcBef>
                        <a:spcAft>
                          <a:spcPts val="0"/>
                        </a:spcAft>
                        <a:buClrTx/>
                        <a:buSzTx/>
                        <a:buFont typeface="+mj-lt"/>
                        <a:buAutoNum type="arabicPeriod"/>
                        <a:tabLst/>
                        <a:defRPr/>
                      </a:pPr>
                      <a:r>
                        <a:rPr lang="en-ZA" sz="1600" b="0" i="0" u="none" strike="noStrike" baseline="0" dirty="0" smtClean="0">
                          <a:latin typeface="Arial Narrow" panose="020B0606020202030204" pitchFamily="34" charset="0"/>
                        </a:rPr>
                        <a:t>Number of destination enhancement initiatives implemented.</a:t>
                      </a:r>
                      <a:endParaRPr lang="en-US" sz="1600" b="0" kern="1200" dirty="0" smtClean="0">
                        <a:solidFill>
                          <a:schemeClr val="tx1"/>
                        </a:solidFill>
                        <a:latin typeface="Arial Narrow" pitchFamily="34" charset="0"/>
                        <a:ea typeface="+mn-ea"/>
                        <a:cs typeface="+mn-cs"/>
                      </a:endParaRPr>
                    </a:p>
                  </a:txBody>
                  <a:tcPr marL="86409" marR="86400" marT="45713" marB="45713" horzOverflow="overflow">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indent="0" algn="just">
                        <a:buFont typeface="Arial" panose="020B0604020202020204" pitchFamily="34" charset="0"/>
                        <a:buNone/>
                      </a:pPr>
                      <a:r>
                        <a:rPr lang="en-ZA" sz="1600" b="1" i="0" u="none" strike="noStrike" baseline="0" dirty="0" smtClean="0">
                          <a:latin typeface="Arial Narrow" panose="020B0606020202030204" pitchFamily="34" charset="0"/>
                        </a:rPr>
                        <a:t>Monitor the implementation of Four destination  initiatives</a:t>
                      </a:r>
                      <a:r>
                        <a:rPr lang="en-ZA" sz="1600" b="1" i="1" u="none" strike="noStrike" baseline="0" dirty="0" smtClean="0">
                          <a:latin typeface="Arial Narrow" panose="020B0606020202030204" pitchFamily="34" charset="0"/>
                        </a:rPr>
                        <a:t>:</a:t>
                      </a:r>
                    </a:p>
                    <a:p>
                      <a:pPr marL="114300" indent="-114300" algn="just">
                        <a:buFont typeface="Arial" panose="020B0604020202020204" pitchFamily="34" charset="0"/>
                        <a:buChar char="•"/>
                      </a:pPr>
                      <a:r>
                        <a:rPr lang="en-ZA" sz="1600" b="0" i="0" u="none" strike="noStrike" baseline="0" dirty="0" err="1" smtClean="0">
                          <a:solidFill>
                            <a:schemeClr val="tx1"/>
                          </a:solidFill>
                          <a:latin typeface="Arial Narrow" panose="020B0606020202030204" pitchFamily="34" charset="0"/>
                        </a:rPr>
                        <a:t>Shangoni</a:t>
                      </a:r>
                      <a:r>
                        <a:rPr lang="en-ZA" sz="1600" b="0" i="0" u="none" strike="noStrike" baseline="0" dirty="0" smtClean="0">
                          <a:solidFill>
                            <a:schemeClr val="tx1"/>
                          </a:solidFill>
                          <a:latin typeface="Arial Narrow" panose="020B0606020202030204" pitchFamily="34" charset="0"/>
                        </a:rPr>
                        <a:t> Gate Tourism development in Kruger National Park</a:t>
                      </a:r>
                    </a:p>
                    <a:p>
                      <a:pPr marL="114300" indent="-114300" algn="just">
                        <a:buFont typeface="Arial" panose="020B0604020202020204" pitchFamily="34" charset="0"/>
                        <a:buChar char="•"/>
                      </a:pPr>
                      <a:r>
                        <a:rPr lang="en-ZA" sz="1600" b="0" i="0" u="none" strike="noStrike" baseline="0" dirty="0" smtClean="0">
                          <a:solidFill>
                            <a:schemeClr val="tx1"/>
                          </a:solidFill>
                          <a:latin typeface="Arial Narrow" panose="020B0606020202030204" pitchFamily="34" charset="0"/>
                        </a:rPr>
                        <a:t>Phalaborwa Wild Activity Hub in Kruger National Park.</a:t>
                      </a:r>
                    </a:p>
                    <a:p>
                      <a:pPr marL="114300" indent="-114300" algn="just">
                        <a:buFont typeface="Arial" panose="020B0604020202020204" pitchFamily="34" charset="0"/>
                        <a:buChar char="•"/>
                      </a:pPr>
                      <a:r>
                        <a:rPr lang="en-ZA" sz="1600" b="0" i="0" u="none" strike="noStrike" baseline="0" dirty="0" smtClean="0">
                          <a:latin typeface="Arial Narrow" panose="020B0606020202030204" pitchFamily="34" charset="0"/>
                        </a:rPr>
                        <a:t>National Heritage Monument Park Interpretation Centre.</a:t>
                      </a:r>
                    </a:p>
                    <a:p>
                      <a:pPr marL="114300" indent="-114300" algn="just">
                        <a:buFont typeface="Arial" panose="020B0604020202020204" pitchFamily="34" charset="0"/>
                        <a:buChar char="•"/>
                      </a:pPr>
                      <a:r>
                        <a:rPr lang="en-ZA" sz="1600" b="0" i="0" u="none" strike="noStrike" baseline="0" dirty="0" smtClean="0">
                          <a:latin typeface="Arial Narrow" panose="020B0606020202030204" pitchFamily="34" charset="0"/>
                        </a:rPr>
                        <a:t>Signage at identified National Heritage sites: </a:t>
                      </a:r>
                    </a:p>
                    <a:p>
                      <a:pPr marL="176213" lvl="0" indent="-61913" algn="just">
                        <a:buFont typeface="Wingdings" panose="05000000000000000000" pitchFamily="2" charset="2"/>
                        <a:buChar char="Ø"/>
                        <a:tabLst>
                          <a:tab pos="228600" algn="l"/>
                        </a:tabLst>
                      </a:pPr>
                      <a:r>
                        <a:rPr lang="en-ZA" sz="1600" b="0" i="0" u="none" strike="noStrike" baseline="0" dirty="0" err="1" smtClean="0">
                          <a:latin typeface="Arial Narrow" panose="020B0606020202030204" pitchFamily="34" charset="0"/>
                        </a:rPr>
                        <a:t>SANParks</a:t>
                      </a:r>
                      <a:r>
                        <a:rPr lang="en-ZA" sz="1600" b="0" i="0" u="none" strike="noStrike" baseline="0" dirty="0" smtClean="0">
                          <a:latin typeface="Arial Narrow" panose="020B0606020202030204" pitchFamily="34" charset="0"/>
                        </a:rPr>
                        <a:t> </a:t>
                      </a:r>
                      <a:r>
                        <a:rPr lang="en-ZA" sz="1600" b="0" i="0" u="none" strike="noStrike" baseline="0" dirty="0" err="1" smtClean="0">
                          <a:solidFill>
                            <a:schemeClr val="tx1"/>
                          </a:solidFill>
                          <a:latin typeface="Arial Narrow" panose="020B0606020202030204" pitchFamily="34" charset="0"/>
                        </a:rPr>
                        <a:t>Kgalagadi</a:t>
                      </a:r>
                      <a:r>
                        <a:rPr lang="en-ZA" sz="1600" b="0" i="0" u="none" strike="noStrike" baseline="0" dirty="0" smtClean="0">
                          <a:latin typeface="Arial Narrow" panose="020B0606020202030204" pitchFamily="34" charset="0"/>
                        </a:rPr>
                        <a:t>  </a:t>
                      </a:r>
                    </a:p>
                    <a:p>
                      <a:pPr marL="114300" lvl="0" indent="0" algn="just">
                        <a:buFont typeface="Wingdings" panose="05000000000000000000" pitchFamily="2" charset="2"/>
                        <a:buNone/>
                        <a:tabLst>
                          <a:tab pos="228600" algn="l"/>
                        </a:tabLst>
                      </a:pPr>
                      <a:r>
                        <a:rPr lang="en-ZA" sz="1600" b="0" i="0" u="none" strike="noStrike" baseline="0" dirty="0" smtClean="0">
                          <a:latin typeface="Arial Narrow" panose="020B0606020202030204" pitchFamily="34" charset="0"/>
                        </a:rPr>
                        <a:t>    </a:t>
                      </a:r>
                      <a:r>
                        <a:rPr lang="en-ZA" sz="1600" b="0" i="0" u="none" strike="noStrike" baseline="0" dirty="0" err="1" smtClean="0">
                          <a:latin typeface="Arial Narrow" panose="020B0606020202030204" pitchFamily="34" charset="0"/>
                        </a:rPr>
                        <a:t>Transfrontier</a:t>
                      </a:r>
                      <a:r>
                        <a:rPr lang="en-ZA" sz="1600" b="0" i="0" u="none" strike="noStrike" baseline="0" dirty="0" smtClean="0">
                          <a:latin typeface="Arial Narrow" panose="020B0606020202030204" pitchFamily="34" charset="0"/>
                        </a:rPr>
                        <a:t> Park, </a:t>
                      </a:r>
                    </a:p>
                    <a:p>
                      <a:pPr marL="176213" lvl="0" indent="-61913" algn="just">
                        <a:buFont typeface="Wingdings" panose="05000000000000000000" pitchFamily="2" charset="2"/>
                        <a:buChar char="Ø"/>
                        <a:tabLst>
                          <a:tab pos="228600" algn="l"/>
                        </a:tabLst>
                      </a:pPr>
                      <a:r>
                        <a:rPr lang="en-ZA" sz="1600" b="0" i="0" u="none" strike="noStrike" baseline="0" dirty="0" smtClean="0">
                          <a:latin typeface="Arial Narrow" panose="020B0606020202030204" pitchFamily="34" charset="0"/>
                        </a:rPr>
                        <a:t>Golden Gate National Park,</a:t>
                      </a:r>
                    </a:p>
                    <a:p>
                      <a:pPr marL="176213" lvl="0" indent="-61913" algn="just">
                        <a:buFont typeface="Wingdings" panose="05000000000000000000" pitchFamily="2" charset="2"/>
                        <a:buChar char="Ø"/>
                        <a:tabLst>
                          <a:tab pos="228600" algn="l"/>
                        </a:tabLst>
                      </a:pPr>
                      <a:r>
                        <a:rPr lang="en-ZA" sz="1600" b="0" i="0" u="none" strike="noStrike" baseline="0" dirty="0" err="1" smtClean="0">
                          <a:latin typeface="Arial Narrow" panose="020B0606020202030204" pitchFamily="34" charset="0"/>
                        </a:rPr>
                        <a:t>Gugulethu</a:t>
                      </a:r>
                      <a:r>
                        <a:rPr lang="en-ZA" sz="1600" b="0" i="0" u="none" strike="noStrike" baseline="0" dirty="0" smtClean="0">
                          <a:latin typeface="Arial Narrow" panose="020B0606020202030204" pitchFamily="34" charset="0"/>
                        </a:rPr>
                        <a:t> Seven Memorial and </a:t>
                      </a:r>
                    </a:p>
                    <a:p>
                      <a:pPr marL="176213" lvl="0" indent="-61913" algn="just">
                        <a:buFont typeface="Wingdings" panose="05000000000000000000" pitchFamily="2" charset="2"/>
                        <a:buChar char="Ø"/>
                        <a:tabLst>
                          <a:tab pos="228600" algn="l"/>
                        </a:tabLst>
                      </a:pPr>
                      <a:r>
                        <a:rPr lang="en-ZA" sz="1600" b="0" i="0" u="none" strike="noStrike" baseline="0" dirty="0" smtClean="0">
                          <a:latin typeface="Arial Narrow" panose="020B0606020202030204" pitchFamily="34" charset="0"/>
                        </a:rPr>
                        <a:t>Sarah Baartman Heritage Site.</a:t>
                      </a:r>
                    </a:p>
                  </a:txBody>
                  <a:tcPr marL="85725" marR="86400" marT="9525" marB="0">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just"/>
                      <a:r>
                        <a:rPr lang="en-ZA" sz="1600" b="0" i="0" u="none" strike="noStrike" baseline="0" dirty="0" smtClean="0">
                          <a:latin typeface="Arial Narrow" panose="020B0606020202030204" pitchFamily="34" charset="0"/>
                        </a:rPr>
                        <a:t>Implementation progress report on four destination enhancement projects in terms of construction progress, Memoranda of Agreements concluded, management of transferred funds, signage erected, stakeholder meetings and site visits.</a:t>
                      </a:r>
                      <a:endParaRPr lang="en-US" sz="1600" b="0" i="0" u="none" strike="noStrike" dirty="0">
                        <a:solidFill>
                          <a:srgbClr val="000000"/>
                        </a:solidFill>
                        <a:effectLst/>
                        <a:latin typeface="Arial Narrow" panose="020B0606020202030204" pitchFamily="34" charset="0"/>
                      </a:endParaRPr>
                    </a:p>
                  </a:txBody>
                  <a:tcPr marL="85725" marR="86400" marT="9525" marB="0">
                    <a:noFill/>
                  </a:tcPr>
                </a:tc>
                <a:tc>
                  <a:txBody>
                    <a:bodyPr/>
                    <a:lstStyle/>
                    <a:p>
                      <a:pPr marL="285750" marR="0" lvl="0" indent="-285750" algn="l"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Implementation Progress Reports were completed for  four destination enhancement initiatives as follows: (1) </a:t>
                      </a:r>
                      <a:r>
                        <a:rPr kumimoji="0" lang="en-US" sz="1600" b="0" i="0" u="none" strike="noStrike" kern="1200" cap="none" spc="0" normalizeH="0" baseline="0" noProof="0" dirty="0" err="1" smtClean="0">
                          <a:ln>
                            <a:noFill/>
                          </a:ln>
                          <a:solidFill>
                            <a:schemeClr val="tx1"/>
                          </a:solidFill>
                          <a:effectLst/>
                          <a:uLnTx/>
                          <a:uFillTx/>
                          <a:latin typeface="Arial Narrow" panose="020B0606020202030204" pitchFamily="34" charset="0"/>
                          <a:ea typeface="+mn-ea"/>
                          <a:cs typeface="+mn-cs"/>
                        </a:rPr>
                        <a:t>Shangoni</a:t>
                      </a:r>
                      <a:r>
                        <a:rPr kumimoji="0" lang="en-US" sz="16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 Gate and (2)  Phalaborwa Wild Activity Hub in  the Kruger National Park, (3) National Heritage Monument  tourism development  and (4) Interpretive signage at four National Heritage sites. ( </a:t>
                      </a:r>
                      <a:r>
                        <a:rPr lang="en-US" sz="1600" b="0" i="0" u="none" strike="noStrike" kern="1200" baseline="0" noProof="0" dirty="0" err="1" smtClean="0">
                          <a:solidFill>
                            <a:schemeClr val="tx1"/>
                          </a:solidFill>
                          <a:latin typeface="Arial Narrow" panose="020B0606020202030204" pitchFamily="34" charset="0"/>
                          <a:ea typeface=""/>
                          <a:cs typeface=""/>
                        </a:rPr>
                        <a:t>SANParks</a:t>
                      </a:r>
                      <a:r>
                        <a:rPr lang="en-US" sz="1600" b="0" i="0" u="none" strike="noStrike" kern="1200" baseline="0" noProof="0" dirty="0" err="1" smtClean="0">
                          <a:solidFill>
                            <a:schemeClr val="dk1"/>
                          </a:solidFill>
                          <a:latin typeface="Arial Narrow" panose="020B0606020202030204" pitchFamily="34" charset="0"/>
                          <a:ea typeface=""/>
                          <a:cs typeface=""/>
                        </a:rPr>
                        <a:t>-Kgalagadi</a:t>
                      </a:r>
                      <a:r>
                        <a:rPr lang="en-US" sz="1600" b="0" i="0" u="none" strike="noStrike" kern="1200" baseline="0" noProof="0" dirty="0" smtClean="0">
                          <a:solidFill>
                            <a:schemeClr val="dk1"/>
                          </a:solidFill>
                          <a:latin typeface="Arial Narrow" panose="020B0606020202030204" pitchFamily="34" charset="0"/>
                          <a:ea typeface=""/>
                          <a:cs typeface=""/>
                        </a:rPr>
                        <a:t> Transfrontier Park, Golden Gate National Park; Gugulethu Seven Memorial, and Sarah Baartman Heritage </a:t>
                      </a:r>
                      <a:r>
                        <a:rPr lang="en-US" sz="1600" b="0" i="0" u="none" strike="noStrike" kern="1200" baseline="0" noProof="0" dirty="0" smtClean="0">
                          <a:solidFill>
                            <a:schemeClr val="tx1"/>
                          </a:solidFill>
                          <a:latin typeface="Arial Narrow" panose="020B0606020202030204" pitchFamily="34" charset="0"/>
                          <a:ea typeface=""/>
                          <a:cs typeface=""/>
                        </a:rPr>
                        <a:t>S</a:t>
                      </a:r>
                      <a:r>
                        <a:rPr lang="en-US" sz="1600" b="0" i="0" u="none" strike="noStrike" kern="1200" baseline="0" noProof="0" dirty="0" smtClean="0">
                          <a:solidFill>
                            <a:schemeClr val="dk1"/>
                          </a:solidFill>
                          <a:latin typeface="Arial Narrow" panose="020B0606020202030204" pitchFamily="34" charset="0"/>
                          <a:ea typeface=""/>
                          <a:cs typeface=""/>
                        </a:rPr>
                        <a:t>ite.)</a:t>
                      </a:r>
                    </a:p>
                  </a:txBody>
                  <a:tcPr marL="86409" marR="86400" marT="0" marB="0">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2471131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27</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05947" y="5971790"/>
            <a:ext cx="2956353" cy="384561"/>
          </a:xfrm>
        </p:spPr>
        <p:txBody>
          <a:bodyPr/>
          <a:lstStyle/>
          <a:p>
            <a:pPr lvl="0">
              <a:defRPr/>
            </a:pPr>
            <a:r>
              <a:rPr lang="en-ZA" sz="1000" i="1" dirty="0">
                <a:solidFill>
                  <a:prstClr val="black"/>
                </a:solidFill>
                <a:latin typeface="Arial Narrow" panose="020B0606020202030204" pitchFamily="34" charset="0"/>
              </a:rPr>
              <a:t>2017-18 Quarter 1 Report </a:t>
            </a:r>
            <a:r>
              <a:rPr lang="en-ZA" sz="1000" i="1" dirty="0" smtClean="0">
                <a:solidFill>
                  <a:prstClr val="black"/>
                </a:solidFill>
                <a:latin typeface="Arial Narrow" panose="020B0606020202030204" pitchFamily="34" charset="0"/>
              </a:rPr>
              <a:t>– Actual Data</a:t>
            </a:r>
            <a:endParaRPr lang="en-ZA" sz="1000" i="1" dirty="0">
              <a:solidFill>
                <a:prstClr val="black"/>
              </a:solidFill>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042865083"/>
              </p:ext>
            </p:extLst>
          </p:nvPr>
        </p:nvGraphicFramePr>
        <p:xfrm>
          <a:off x="205947" y="136812"/>
          <a:ext cx="8757749" cy="5209168"/>
        </p:xfrm>
        <a:graphic>
          <a:graphicData uri="http://schemas.openxmlformats.org/drawingml/2006/table">
            <a:tbl>
              <a:tblPr>
                <a:tableStyleId>{8A107856-5554-42FB-B03E-39F5DBC370BA}</a:tableStyleId>
              </a:tblPr>
              <a:tblGrid>
                <a:gridCol w="1548208">
                  <a:extLst>
                    <a:ext uri="{9D8B030D-6E8A-4147-A177-3AD203B41FA5}">
                      <a16:colId xmlns:a16="http://schemas.microsoft.com/office/drawing/2014/main" xmlns="" val="20000"/>
                    </a:ext>
                  </a:extLst>
                </a:gridCol>
                <a:gridCol w="1530912">
                  <a:extLst>
                    <a:ext uri="{9D8B030D-6E8A-4147-A177-3AD203B41FA5}">
                      <a16:colId xmlns:a16="http://schemas.microsoft.com/office/drawing/2014/main" xmlns="" val="20001"/>
                    </a:ext>
                  </a:extLst>
                </a:gridCol>
                <a:gridCol w="1718733">
                  <a:extLst>
                    <a:ext uri="{9D8B030D-6E8A-4147-A177-3AD203B41FA5}">
                      <a16:colId xmlns:a16="http://schemas.microsoft.com/office/drawing/2014/main" xmlns="" val="20003"/>
                    </a:ext>
                  </a:extLst>
                </a:gridCol>
                <a:gridCol w="3959896">
                  <a:extLst>
                    <a:ext uri="{9D8B030D-6E8A-4147-A177-3AD203B41FA5}">
                      <a16:colId xmlns:a16="http://schemas.microsoft.com/office/drawing/2014/main" xmlns="" val="20004"/>
                    </a:ext>
                  </a:extLst>
                </a:gridCol>
              </a:tblGrid>
              <a:tr h="211390">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To diversify and enhance tourism offerings.</a:t>
                      </a:r>
                    </a:p>
                  </a:txBody>
                  <a:tcPr marL="86400" marR="86400" marT="0" marB="0" anchor="ctr" horzOverflow="overflow">
                    <a:solidFill>
                      <a:srgbClr val="F1995D"/>
                    </a:solidFill>
                  </a:tcPr>
                </a:tc>
                <a:tc hMerge="1">
                  <a:txBody>
                    <a:bodyPr/>
                    <a:lstStyle/>
                    <a:p>
                      <a:endParaRPr lang="en-US"/>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90662">
                <a:tc rowSpan="2">
                  <a:txBody>
                    <a:bodyPr/>
                    <a:lstStyle/>
                    <a:p>
                      <a:pPr algn="ctr">
                        <a:lnSpc>
                          <a:spcPct val="100000"/>
                        </a:lnSpc>
                      </a:pPr>
                      <a:r>
                        <a:rPr lang="en-US" sz="1600" b="1" dirty="0" smtClean="0">
                          <a:latin typeface="Arial Narrow" panose="020B0606020202030204" pitchFamily="34" charset="0"/>
                        </a:rPr>
                        <a:t>Key</a:t>
                      </a:r>
                      <a:r>
                        <a:rPr lang="en-US" sz="1600" b="1" baseline="0" dirty="0" smtClean="0">
                          <a:latin typeface="Arial Narrow" panose="020B0606020202030204" pitchFamily="34" charset="0"/>
                        </a:rPr>
                        <a:t> Performance Indicator</a:t>
                      </a:r>
                      <a:endParaRPr lang="en-US" sz="16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600" b="1" dirty="0" smtClean="0">
                          <a:latin typeface="Arial Narrow" panose="020B0606020202030204" pitchFamily="34" charset="0"/>
                        </a:rPr>
                        <a:t>Annual Target</a:t>
                      </a:r>
                      <a:endParaRPr lang="en-US" sz="16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a:p>
                  </a:txBody>
                  <a:tcPr/>
                </a:tc>
                <a:extLst>
                  <a:ext uri="{0D108BD9-81ED-4DB2-BD59-A6C34878D82A}">
                    <a16:rowId xmlns:a16="http://schemas.microsoft.com/office/drawing/2014/main" xmlns="" val="10001"/>
                  </a:ext>
                </a:extLst>
              </a:tr>
              <a:tr h="422780">
                <a:tc vMerge="1">
                  <a:txBody>
                    <a:bodyPr/>
                    <a:lstStyle/>
                    <a:p>
                      <a:endParaRPr lang="en-ZA"/>
                    </a:p>
                  </a:txBody>
                  <a:tcPr/>
                </a:tc>
                <a:tc vMerge="1">
                  <a:txBody>
                    <a:bodyPr/>
                    <a:lstStyle/>
                    <a:p>
                      <a:pPr marL="0" indent="0" algn="ctr">
                        <a:lnSpc>
                          <a:spcPct val="100000"/>
                        </a:lnSpc>
                        <a:tabLst>
                          <a:tab pos="534988" algn="l"/>
                          <a:tab pos="1614488" algn="l"/>
                        </a:tabLst>
                      </a:pPr>
                      <a:endParaRPr lang="en-US" sz="15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lnSpc>
                          <a:spcPct val="100000"/>
                        </a:lnSpc>
                      </a:pPr>
                      <a:r>
                        <a:rPr lang="en-US" sz="1600" b="1" dirty="0" smtClean="0">
                          <a:latin typeface="Arial Narrow" panose="020B0606020202030204" pitchFamily="34" charset="0"/>
                        </a:rPr>
                        <a:t>Quarter 1 Targets</a:t>
                      </a:r>
                      <a:endParaRPr lang="en-US" sz="16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Narrow" panose="020B0606020202030204" pitchFamily="34" charset="0"/>
                        </a:rPr>
                        <a:t>Quarter 1 Performance – </a:t>
                      </a:r>
                      <a:r>
                        <a:rPr lang="en-ZA" sz="1600" b="1" i="0" dirty="0" smtClean="0">
                          <a:latin typeface="Arial Narrow" panose="020B0606020202030204" pitchFamily="34" charset="0"/>
                        </a:rPr>
                        <a:t>Actual Data </a:t>
                      </a:r>
                      <a:endParaRPr lang="en-US" sz="16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2"/>
                  </a:ext>
                </a:extLst>
              </a:tr>
              <a:tr h="4142368">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Number of destination enhancement initiatives implemented</a:t>
                      </a:r>
                      <a:endParaRPr kumimoji="0" lang="en-US" sz="16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600" b="0" kern="1200" dirty="0" smtClean="0">
                        <a:solidFill>
                          <a:schemeClr val="tx1"/>
                        </a:solidFill>
                        <a:latin typeface="Arial Narrow" pitchFamily="34" charset="0"/>
                        <a:ea typeface="+mn-ea"/>
                        <a:cs typeface="+mn-cs"/>
                      </a:endParaRPr>
                    </a:p>
                  </a:txBody>
                  <a:tcPr marL="86409" marR="86400" marT="45713" marB="45713" horzOverflow="overflow">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One programme (facilitating the implementation of the Blue Flag programme at additional 25  South African beaches).</a:t>
                      </a:r>
                    </a:p>
                  </a:txBody>
                  <a:tcPr marL="86400" marR="86400" marT="7620" marB="0">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Continue with monitoring the implementation of the Blue </a:t>
                      </a:r>
                      <a:r>
                        <a:rPr lang="en-ZA" sz="1600" b="0" i="0" u="none" strike="noStrike" dirty="0" smtClean="0">
                          <a:solidFill>
                            <a:srgbClr val="000000"/>
                          </a:solidFill>
                          <a:effectLst/>
                          <a:latin typeface="Arial Narrow" panose="020B0606020202030204" pitchFamily="34" charset="0"/>
                        </a:rPr>
                        <a:t>Flag </a:t>
                      </a:r>
                      <a:r>
                        <a:rPr lang="en-ZA" sz="1600" b="0" i="0" u="none" strike="noStrike" dirty="0">
                          <a:solidFill>
                            <a:srgbClr val="000000"/>
                          </a:solidFill>
                          <a:effectLst/>
                          <a:latin typeface="Arial Narrow" panose="020B0606020202030204" pitchFamily="34" charset="0"/>
                        </a:rPr>
                        <a:t>Programme at the existing 50 beaches.</a:t>
                      </a:r>
                    </a:p>
                  </a:txBody>
                  <a:tcPr marL="86400" marR="86400" marT="7620" marB="0">
                    <a:solidFill>
                      <a:schemeClr val="bg1"/>
                    </a:solidFill>
                  </a:tcPr>
                </a:tc>
                <a:tc>
                  <a:txBody>
                    <a:bodyPr/>
                    <a:lstStyle/>
                    <a:p>
                      <a:pPr marL="285750" indent="-285750" algn="just">
                        <a:lnSpc>
                          <a:spcPct val="107000"/>
                        </a:lnSpc>
                        <a:spcAft>
                          <a:spcPts val="800"/>
                        </a:spcAft>
                        <a:buFont typeface="Arial" panose="020B0604020202020204" pitchFamily="34" charset="0"/>
                        <a:buChar cha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Monitoring of the implementation of the Blue Flag Programme at existing 50 beaches was completed.</a:t>
                      </a:r>
                    </a:p>
                    <a:p>
                      <a:pPr marL="285750" indent="-285750" algn="just">
                        <a:lnSpc>
                          <a:spcPct val="107000"/>
                        </a:lnSpc>
                        <a:spcAft>
                          <a:spcPts val="800"/>
                        </a:spcAft>
                        <a:buFont typeface="Arial" panose="020B0604020202020204" pitchFamily="34" charset="0"/>
                        <a:buChar cha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 total of 191 Beach Stewards were trained on Module 2 of Environmental Educators Training &amp; Development Programme (EETP) at 50 beaches. </a:t>
                      </a:r>
                      <a:endParaRPr kumimoji="0" lang="en-US" sz="1600" b="0" i="0" u="none" strike="noStrike" kern="1200" cap="none" spc="0" normalizeH="0" baseline="0" noProof="0" dirty="0" smtClean="0">
                        <a:ln>
                          <a:noFill/>
                        </a:ln>
                        <a:solidFill>
                          <a:srgbClr val="FF0000"/>
                        </a:solidFill>
                        <a:effectLst/>
                        <a:uLnTx/>
                        <a:uFillTx/>
                        <a:latin typeface="Arial Narrow" panose="020B0606020202030204" pitchFamily="34" charset="0"/>
                        <a:ea typeface="+mn-ea"/>
                        <a:cs typeface="+mn-cs"/>
                      </a:endParaRPr>
                    </a:p>
                  </a:txBody>
                  <a:tcPr marL="85725" marR="86400" marT="0" marB="0">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79173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28</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05947" y="5971790"/>
            <a:ext cx="2956353" cy="384561"/>
          </a:xfrm>
        </p:spPr>
        <p:txBody>
          <a:bodyPr/>
          <a:lstStyle/>
          <a:p>
            <a:pPr lvl="0">
              <a:defRPr/>
            </a:pPr>
            <a:r>
              <a:rPr lang="en-ZA" sz="1000" i="1" dirty="0">
                <a:solidFill>
                  <a:prstClr val="black"/>
                </a:solidFill>
                <a:latin typeface="Arial Narrow" panose="020B0606020202030204" pitchFamily="34" charset="0"/>
              </a:rPr>
              <a:t>2017-18 Quarter 1 Report </a:t>
            </a:r>
            <a:r>
              <a:rPr lang="en-ZA" sz="1000" i="1" dirty="0" smtClean="0">
                <a:solidFill>
                  <a:prstClr val="black"/>
                </a:solidFill>
                <a:latin typeface="Arial Narrow" panose="020B0606020202030204" pitchFamily="34" charset="0"/>
              </a:rPr>
              <a:t>– Actual Data</a:t>
            </a:r>
            <a:endParaRPr lang="en-ZA" sz="1000" i="1" dirty="0">
              <a:solidFill>
                <a:prstClr val="black"/>
              </a:solidFill>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2781465927"/>
              </p:ext>
            </p:extLst>
          </p:nvPr>
        </p:nvGraphicFramePr>
        <p:xfrm>
          <a:off x="315318" y="224005"/>
          <a:ext cx="8613528" cy="5545771"/>
        </p:xfrm>
        <a:graphic>
          <a:graphicData uri="http://schemas.openxmlformats.org/drawingml/2006/table">
            <a:tbl>
              <a:tblPr>
                <a:tableStyleId>{8A107856-5554-42FB-B03E-39F5DBC370BA}</a:tableStyleId>
              </a:tblPr>
              <a:tblGrid>
                <a:gridCol w="1568597">
                  <a:extLst>
                    <a:ext uri="{9D8B030D-6E8A-4147-A177-3AD203B41FA5}">
                      <a16:colId xmlns:a16="http://schemas.microsoft.com/office/drawing/2014/main" xmlns="" val="20000"/>
                    </a:ext>
                  </a:extLst>
                </a:gridCol>
                <a:gridCol w="1556295">
                  <a:extLst>
                    <a:ext uri="{9D8B030D-6E8A-4147-A177-3AD203B41FA5}">
                      <a16:colId xmlns:a16="http://schemas.microsoft.com/office/drawing/2014/main" xmlns="" val="20001"/>
                    </a:ext>
                  </a:extLst>
                </a:gridCol>
                <a:gridCol w="1620974">
                  <a:extLst>
                    <a:ext uri="{9D8B030D-6E8A-4147-A177-3AD203B41FA5}">
                      <a16:colId xmlns:a16="http://schemas.microsoft.com/office/drawing/2014/main" xmlns="" val="20003"/>
                    </a:ext>
                  </a:extLst>
                </a:gridCol>
                <a:gridCol w="3867662">
                  <a:extLst>
                    <a:ext uri="{9D8B030D-6E8A-4147-A177-3AD203B41FA5}">
                      <a16:colId xmlns:a16="http://schemas.microsoft.com/office/drawing/2014/main" xmlns="" val="20004"/>
                    </a:ext>
                  </a:extLst>
                </a:gridCol>
              </a:tblGrid>
              <a:tr h="200608">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mn-cs"/>
                        </a:rPr>
                        <a:t>To diversify and enhance tourism offerings.</a:t>
                      </a:r>
                    </a:p>
                  </a:txBody>
                  <a:tcPr marL="86400" marR="86400" marT="0" marB="0" anchor="ctr" horzOverflow="overflow">
                    <a:solidFill>
                      <a:srgbClr val="F1995D"/>
                    </a:solidFill>
                  </a:tcPr>
                </a:tc>
                <a:tc hMerge="1">
                  <a:txBody>
                    <a:bodyPr/>
                    <a:lstStyle/>
                    <a:p>
                      <a:endParaRPr lang="en-US"/>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86583">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a:p>
                  </a:txBody>
                  <a:tcPr/>
                </a:tc>
                <a:extLst>
                  <a:ext uri="{0D108BD9-81ED-4DB2-BD59-A6C34878D82A}">
                    <a16:rowId xmlns:a16="http://schemas.microsoft.com/office/drawing/2014/main" xmlns="" val="10001"/>
                  </a:ext>
                </a:extLst>
              </a:tr>
              <a:tr h="404811">
                <a:tc vMerge="1">
                  <a:txBody>
                    <a:bodyPr/>
                    <a:lstStyle/>
                    <a:p>
                      <a:endParaRPr lang="en-ZA"/>
                    </a:p>
                  </a:txBody>
                  <a:tcPr/>
                </a:tc>
                <a:tc vMerge="1">
                  <a:txBody>
                    <a:bodyPr/>
                    <a:lstStyle/>
                    <a:p>
                      <a:pPr marL="0" indent="0" algn="ctr">
                        <a:lnSpc>
                          <a:spcPct val="100000"/>
                        </a:lnSpc>
                        <a:tabLst>
                          <a:tab pos="534988" algn="l"/>
                          <a:tab pos="1614488" algn="l"/>
                        </a:tabLst>
                      </a:pPr>
                      <a:endParaRPr lang="en-US" sz="15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2"/>
                  </a:ext>
                </a:extLst>
              </a:tr>
              <a:tr h="4370393">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ZA" sz="1400" b="0" i="0" u="none" strike="noStrike" kern="1200" cap="none" spc="0" normalizeH="0" baseline="0" noProof="0" dirty="0" smtClean="0">
                          <a:ln>
                            <a:noFill/>
                          </a:ln>
                          <a:solidFill>
                            <a:prstClr val="black"/>
                          </a:solidFill>
                          <a:effectLst/>
                          <a:uLnTx/>
                          <a:uFillTx/>
                          <a:latin typeface="Arial Narrow" panose="020B0606020202030204" pitchFamily="34" charset="0"/>
                        </a:rPr>
                        <a:t>Number of destination enhancement initiatives implemented.</a:t>
                      </a:r>
                      <a:endParaRPr kumimoji="0" lang="en-US" sz="14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400" b="0" kern="1200" dirty="0" smtClean="0">
                        <a:solidFill>
                          <a:schemeClr val="tx1"/>
                        </a:solidFill>
                        <a:latin typeface="Arial Narrow" pitchFamily="34" charset="0"/>
                        <a:ea typeface="+mn-ea"/>
                        <a:cs typeface="+mn-cs"/>
                      </a:endParaRPr>
                    </a:p>
                  </a:txBody>
                  <a:tcPr marL="86409" marR="86400" marT="45713" marB="45713" horzOverflow="overflow">
                    <a:solidFill>
                      <a:schemeClr val="bg1"/>
                    </a:solidFill>
                  </a:tcPr>
                </a:tc>
                <a:tc>
                  <a:txBody>
                    <a:bodyPr/>
                    <a:lstStyle/>
                    <a:p>
                      <a:pPr marL="0" indent="0" algn="just">
                        <a:buFont typeface="Arial" panose="020B0604020202020204" pitchFamily="34" charset="0"/>
                        <a:buNone/>
                      </a:pPr>
                      <a:r>
                        <a:rPr lang="en-US" sz="1400" b="1" i="0" u="none" strike="noStrike" kern="1200" baseline="0" dirty="0" smtClean="0">
                          <a:solidFill>
                            <a:schemeClr val="dk1"/>
                          </a:solidFill>
                          <a:latin typeface="Arial Narrow" panose="020B0606020202030204" pitchFamily="34" charset="0"/>
                          <a:ea typeface="+mn-ea"/>
                          <a:cs typeface="+mn-cs"/>
                        </a:rPr>
                        <a:t>One route  development project supported:</a:t>
                      </a:r>
                    </a:p>
                    <a:p>
                      <a:pPr marL="0" indent="0" algn="just">
                        <a:buFont typeface="Arial" panose="020B0604020202020204" pitchFamily="34" charset="0"/>
                        <a:buNone/>
                      </a:pPr>
                      <a:endParaRPr lang="en-US" sz="1400" b="1" i="0" u="none" strike="noStrike" kern="1200" baseline="0" dirty="0" smtClean="0">
                        <a:solidFill>
                          <a:schemeClr val="dk1"/>
                        </a:solidFill>
                        <a:latin typeface="Arial Narrow" panose="020B0606020202030204" pitchFamily="34" charset="0"/>
                        <a:ea typeface="+mn-ea"/>
                        <a:cs typeface="+mn-cs"/>
                      </a:endParaRPr>
                    </a:p>
                    <a:p>
                      <a:pPr marL="285750" indent="-285750" algn="just">
                        <a:buFont typeface="Arial" panose="020B0604020202020204" pitchFamily="34" charset="0"/>
                        <a:buChar char="•"/>
                      </a:pPr>
                      <a:r>
                        <a:rPr lang="en-US" sz="1400" b="0" i="0" u="none" strike="noStrike" kern="1200" baseline="0" dirty="0" smtClean="0">
                          <a:solidFill>
                            <a:schemeClr val="dk1"/>
                          </a:solidFill>
                          <a:latin typeface="Arial Narrow" panose="020B0606020202030204" pitchFamily="34" charset="0"/>
                          <a:ea typeface="+mn-ea"/>
                          <a:cs typeface="+mn-cs"/>
                        </a:rPr>
                        <a:t>Indi-Atlantic Route</a:t>
                      </a:r>
                      <a:endParaRPr lang="en-US" sz="1400" b="0" i="0" u="none" strike="noStrike" kern="1200" baseline="0" dirty="0">
                        <a:solidFill>
                          <a:schemeClr val="dk1"/>
                        </a:solidFill>
                        <a:latin typeface="Arial Narrow" panose="020B0606020202030204" pitchFamily="34" charset="0"/>
                        <a:ea typeface=""/>
                        <a:cs typeface=""/>
                      </a:endParaRPr>
                    </a:p>
                  </a:txBody>
                  <a:tcPr marL="86400" marR="86400" marT="9525" marB="0">
                    <a:solidFill>
                      <a:schemeClr val="bg1"/>
                    </a:solidFill>
                  </a:tcPr>
                </a:tc>
                <a:tc>
                  <a:txBody>
                    <a:bodyPr/>
                    <a:lstStyle/>
                    <a:p>
                      <a:pPr marL="0" indent="0" algn="just">
                        <a:buFont typeface="Arial" panose="020B0604020202020204" pitchFamily="34" charset="0"/>
                        <a:buNone/>
                      </a:pPr>
                      <a:r>
                        <a:rPr lang="en-US" sz="1400" b="0" i="0" u="none" strike="noStrike" dirty="0" smtClean="0">
                          <a:solidFill>
                            <a:srgbClr val="000000"/>
                          </a:solidFill>
                          <a:effectLst/>
                          <a:latin typeface="Arial Narrow" panose="020B0606020202030204" pitchFamily="34" charset="0"/>
                        </a:rPr>
                        <a:t>Develop a concept</a:t>
                      </a:r>
                      <a:r>
                        <a:rPr lang="en-US" sz="1400" b="0" i="0" u="none" strike="noStrike" baseline="0" dirty="0" smtClean="0">
                          <a:solidFill>
                            <a:srgbClr val="000000"/>
                          </a:solidFill>
                          <a:effectLst/>
                          <a:latin typeface="Arial Narrow" panose="020B0606020202030204" pitchFamily="34" charset="0"/>
                        </a:rPr>
                        <a:t> </a:t>
                      </a:r>
                      <a:r>
                        <a:rPr lang="en-US" sz="1400" b="0" i="0" u="none" strike="noStrike" dirty="0" smtClean="0">
                          <a:solidFill>
                            <a:srgbClr val="000000"/>
                          </a:solidFill>
                          <a:effectLst/>
                          <a:latin typeface="Arial Narrow" panose="020B0606020202030204" pitchFamily="34" charset="0"/>
                        </a:rPr>
                        <a:t>document and business case for the route.</a:t>
                      </a:r>
                      <a:endParaRPr lang="en-US" sz="1400" b="0" i="0" u="none" strike="noStrike" dirty="0">
                        <a:solidFill>
                          <a:srgbClr val="000000"/>
                        </a:solidFill>
                        <a:effectLst/>
                        <a:latin typeface="Arial Narrow" panose="020B0606020202030204" pitchFamily="34" charset="0"/>
                      </a:endParaRPr>
                    </a:p>
                  </a:txBody>
                  <a:tcPr marL="86400" marR="86400" marT="9525" marB="0">
                    <a:solidFill>
                      <a:schemeClr val="bg1"/>
                    </a:solidFill>
                  </a:tcPr>
                </a:tc>
                <a:tc>
                  <a:txBody>
                    <a:bodyPr/>
                    <a:lstStyle/>
                    <a:p>
                      <a:pPr marL="0" marR="0" lvl="0" indent="0" algn="just" defTabSz="914400" rtl="0" eaLnBrk="1" fontAlgn="t" latinLnBrk="0" hangingPunct="1">
                        <a:lnSpc>
                          <a:spcPct val="100000"/>
                        </a:lnSpc>
                        <a:spcBef>
                          <a:spcPts val="95"/>
                        </a:spcBef>
                        <a:spcAft>
                          <a:spcPts val="95"/>
                        </a:spcAft>
                        <a:buClrTx/>
                        <a:buSzTx/>
                        <a:buFont typeface="Arial" panose="020B0604020202020204" pitchFamily="34" charset="0"/>
                        <a:buNone/>
                        <a:tabLst/>
                        <a:defRPr/>
                      </a:pPr>
                      <a:r>
                        <a:rPr lang="en-US" sz="1400" b="0" i="0" u="none" strike="noStrike" kern="1200" baseline="0" noProof="0" dirty="0" smtClean="0">
                          <a:solidFill>
                            <a:schemeClr val="tx1"/>
                          </a:solidFill>
                          <a:latin typeface="Arial Narrow" panose="020B0606020202030204" pitchFamily="34" charset="0"/>
                          <a:ea typeface=""/>
                          <a:cs typeface=""/>
                        </a:rPr>
                        <a:t>Concept document and business case for the route has been developed. These documents cover the following areas:</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Strategic importance of the development of the Indi-Atlantic Route.</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Objectives for the development of the </a:t>
                      </a: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
                          <a:cs typeface=""/>
                        </a:rPr>
                        <a:t>Indi-Atlantic Route.</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Scope of work.</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Approach and methodology.</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Key deliverables.</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Supply and demand analysis.</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Case building for the Indi-Atlantic Route.</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Development of marketing Plan.</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Route development.</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Launching of the route.</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Monitoring and evaluation.</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Synergies with other plans, existing projects and other initiatives.</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Other key considerations for the project.</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US" sz="1400" b="0" i="0" u="none" strike="noStrike" kern="1200" baseline="0" noProof="0" dirty="0" smtClean="0">
                          <a:solidFill>
                            <a:schemeClr val="tx1"/>
                          </a:solidFill>
                          <a:latin typeface="Arial Narrow" panose="020B0606020202030204" pitchFamily="34" charset="0"/>
                          <a:ea typeface=""/>
                          <a:cs typeface=""/>
                        </a:rPr>
                        <a:t>Duration of the project.</a:t>
                      </a:r>
                    </a:p>
                  </a:txBody>
                  <a:tcPr marL="85725" marR="86400" marT="0" marB="0">
                    <a:solidFill>
                      <a:schemeClr val="bg1"/>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2606608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29</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05947" y="5971790"/>
            <a:ext cx="2956353" cy="384561"/>
          </a:xfrm>
        </p:spPr>
        <p:txBody>
          <a:bodyPr/>
          <a:lstStyle/>
          <a:p>
            <a:pPr lvl="0">
              <a:defRPr/>
            </a:pPr>
            <a:r>
              <a:rPr lang="en-ZA" sz="1000" i="1" dirty="0">
                <a:solidFill>
                  <a:prstClr val="black"/>
                </a:solidFill>
                <a:latin typeface="Arial Narrow" panose="020B0606020202030204" pitchFamily="34" charset="0"/>
              </a:rPr>
              <a:t>2017-18 Quarter 1 Report </a:t>
            </a:r>
            <a:r>
              <a:rPr lang="en-ZA" sz="1000" i="1" dirty="0" smtClean="0">
                <a:solidFill>
                  <a:prstClr val="black"/>
                </a:solidFill>
                <a:latin typeface="Arial Narrow" panose="020B0606020202030204" pitchFamily="34" charset="0"/>
              </a:rPr>
              <a:t>– Actual Data</a:t>
            </a:r>
            <a:endParaRPr lang="en-ZA" sz="1000" i="1" dirty="0">
              <a:solidFill>
                <a:prstClr val="black"/>
              </a:solidFill>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195119600"/>
              </p:ext>
            </p:extLst>
          </p:nvPr>
        </p:nvGraphicFramePr>
        <p:xfrm>
          <a:off x="205947" y="424683"/>
          <a:ext cx="8757749" cy="5032347"/>
        </p:xfrm>
        <a:graphic>
          <a:graphicData uri="http://schemas.openxmlformats.org/drawingml/2006/table">
            <a:tbl>
              <a:tblPr>
                <a:tableStyleId>{8A107856-5554-42FB-B03E-39F5DBC370BA}</a:tableStyleId>
              </a:tblPr>
              <a:tblGrid>
                <a:gridCol w="1594861">
                  <a:extLst>
                    <a:ext uri="{9D8B030D-6E8A-4147-A177-3AD203B41FA5}">
                      <a16:colId xmlns:a16="http://schemas.microsoft.com/office/drawing/2014/main" xmlns="" val="20000"/>
                    </a:ext>
                  </a:extLst>
                </a:gridCol>
                <a:gridCol w="1670180">
                  <a:extLst>
                    <a:ext uri="{9D8B030D-6E8A-4147-A177-3AD203B41FA5}">
                      <a16:colId xmlns:a16="http://schemas.microsoft.com/office/drawing/2014/main" xmlns="" val="20001"/>
                    </a:ext>
                  </a:extLst>
                </a:gridCol>
                <a:gridCol w="1791477">
                  <a:extLst>
                    <a:ext uri="{9D8B030D-6E8A-4147-A177-3AD203B41FA5}">
                      <a16:colId xmlns:a16="http://schemas.microsoft.com/office/drawing/2014/main" xmlns="" val="20003"/>
                    </a:ext>
                  </a:extLst>
                </a:gridCol>
                <a:gridCol w="3701231">
                  <a:extLst>
                    <a:ext uri="{9D8B030D-6E8A-4147-A177-3AD203B41FA5}">
                      <a16:colId xmlns:a16="http://schemas.microsoft.com/office/drawing/2014/main" xmlns="" val="20004"/>
                    </a:ext>
                  </a:extLst>
                </a:gridCol>
              </a:tblGrid>
              <a:tr h="239696">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mn-cs"/>
                        </a:rPr>
                        <a:t>To diversify and enhance tourism offerings.</a:t>
                      </a:r>
                    </a:p>
                  </a:txBody>
                  <a:tcPr marL="86400" marR="86400" marT="0" marB="0" anchor="ctr" horzOverflow="overflow">
                    <a:solidFill>
                      <a:srgbClr val="F1995D"/>
                    </a:solidFill>
                  </a:tcPr>
                </a:tc>
                <a:tc hMerge="1">
                  <a:txBody>
                    <a:bodyPr/>
                    <a:lstStyle/>
                    <a:p>
                      <a:endParaRPr lang="en-US"/>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99621">
                <a:tc rowSpan="2">
                  <a:txBody>
                    <a:bodyPr/>
                    <a:lstStyle/>
                    <a:p>
                      <a:pPr algn="ctr">
                        <a:lnSpc>
                          <a:spcPct val="100000"/>
                        </a:lnSpc>
                      </a:pPr>
                      <a:r>
                        <a:rPr lang="en-US" sz="1200" b="1" dirty="0" smtClean="0">
                          <a:latin typeface="Arial Narrow" panose="020B0606020202030204" pitchFamily="34" charset="0"/>
                        </a:rPr>
                        <a:t>Key</a:t>
                      </a:r>
                      <a:r>
                        <a:rPr lang="en-US" sz="1200" b="1" baseline="0" dirty="0" smtClean="0">
                          <a:latin typeface="Arial Narrow" panose="020B0606020202030204" pitchFamily="34" charset="0"/>
                        </a:rPr>
                        <a:t> Performance Indicator</a:t>
                      </a:r>
                      <a:endParaRPr lang="en-US" sz="12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200" b="1" dirty="0" smtClean="0">
                          <a:latin typeface="Arial Narrow" panose="020B0606020202030204" pitchFamily="34" charset="0"/>
                        </a:rPr>
                        <a:t>Annual Target</a:t>
                      </a:r>
                      <a:endParaRPr lang="en-US" sz="12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2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a:p>
                  </a:txBody>
                  <a:tcPr/>
                </a:tc>
                <a:extLst>
                  <a:ext uri="{0D108BD9-81ED-4DB2-BD59-A6C34878D82A}">
                    <a16:rowId xmlns:a16="http://schemas.microsoft.com/office/drawing/2014/main" xmlns="" val="10001"/>
                  </a:ext>
                </a:extLst>
              </a:tr>
              <a:tr h="509355">
                <a:tc vMerge="1">
                  <a:txBody>
                    <a:bodyPr/>
                    <a:lstStyle/>
                    <a:p>
                      <a:endParaRPr lang="en-ZA"/>
                    </a:p>
                  </a:txBody>
                  <a:tcPr/>
                </a:tc>
                <a:tc vMerge="1">
                  <a:txBody>
                    <a:bodyPr/>
                    <a:lstStyle/>
                    <a:p>
                      <a:pPr marL="0" indent="0" algn="ctr">
                        <a:lnSpc>
                          <a:spcPct val="100000"/>
                        </a:lnSpc>
                        <a:tabLst>
                          <a:tab pos="534988" algn="l"/>
                          <a:tab pos="1614488" algn="l"/>
                        </a:tabLst>
                      </a:pPr>
                      <a:endParaRPr lang="en-US" sz="15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lnSpc>
                          <a:spcPct val="100000"/>
                        </a:lnSpc>
                      </a:pPr>
                      <a:r>
                        <a:rPr lang="en-US" sz="1200" b="1" dirty="0" smtClean="0">
                          <a:latin typeface="Arial Narrow" panose="020B0606020202030204" pitchFamily="34" charset="0"/>
                        </a:rPr>
                        <a:t>Quarter 1 Targets</a:t>
                      </a:r>
                      <a:endParaRPr lang="en-US" sz="12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Narrow" panose="020B0606020202030204" pitchFamily="34" charset="0"/>
                        </a:rPr>
                        <a:t>Quarter 1 Performance – </a:t>
                      </a:r>
                      <a:r>
                        <a:rPr lang="en-ZA" sz="1200" b="1" i="0" dirty="0" smtClean="0">
                          <a:latin typeface="Arial Narrow" panose="020B0606020202030204" pitchFamily="34" charset="0"/>
                        </a:rPr>
                        <a:t>Actual Data </a:t>
                      </a:r>
                      <a:endParaRPr lang="en-US" sz="12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2"/>
                  </a:ext>
                </a:extLst>
              </a:tr>
              <a:tr h="3983675">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ZA" sz="1400" b="0" i="0" u="none" strike="noStrike" kern="1200" cap="none" spc="0" normalizeH="0" baseline="0" noProof="0" dirty="0" smtClean="0">
                          <a:ln>
                            <a:noFill/>
                          </a:ln>
                          <a:solidFill>
                            <a:prstClr val="black"/>
                          </a:solidFill>
                          <a:effectLst/>
                          <a:uLnTx/>
                          <a:uFillTx/>
                          <a:latin typeface="Arial Narrow" panose="020B0606020202030204" pitchFamily="34" charset="0"/>
                        </a:rPr>
                        <a:t>Number of destination enhancement initiatives implemented.</a:t>
                      </a:r>
                      <a:endParaRPr kumimoji="0" lang="en-US" sz="14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dirty="0" smtClean="0">
                        <a:solidFill>
                          <a:schemeClr val="tx1"/>
                        </a:solidFill>
                        <a:latin typeface="Arial Narrow" pitchFamily="34" charset="0"/>
                        <a:ea typeface="+mn-ea"/>
                        <a:cs typeface="+mn-cs"/>
                      </a:endParaRPr>
                    </a:p>
                  </a:txBody>
                  <a:tcPr marL="86409" marR="86400" marT="45713" marB="45713" horzOverflow="overflow">
                    <a:solidFill>
                      <a:schemeClr val="bg1"/>
                    </a:solidFill>
                  </a:tcPr>
                </a:tc>
                <a:tc>
                  <a:txBody>
                    <a:bodyPr/>
                    <a:lstStyle/>
                    <a:p>
                      <a:pPr marL="0" indent="0" algn="just">
                        <a:buFont typeface="Arial" panose="020B0604020202020204" pitchFamily="34" charset="0"/>
                        <a:buNone/>
                      </a:pPr>
                      <a:r>
                        <a:rPr lang="en-US" sz="1400" b="1" i="0" u="none" strike="noStrike" kern="1200" baseline="0" dirty="0" smtClean="0">
                          <a:solidFill>
                            <a:schemeClr val="dk1"/>
                          </a:solidFill>
                          <a:latin typeface="Arial Narrow" panose="020B0606020202030204" pitchFamily="34" charset="0"/>
                          <a:ea typeface="+mn-ea"/>
                          <a:cs typeface="+mn-cs"/>
                        </a:rPr>
                        <a:t>One route  development project supported:</a:t>
                      </a:r>
                    </a:p>
                    <a:p>
                      <a:pPr marL="285750" indent="-285750" algn="just">
                        <a:buFont typeface="Arial" panose="020B0604020202020204" pitchFamily="34" charset="0"/>
                        <a:buChar char="•"/>
                      </a:pPr>
                      <a:r>
                        <a:rPr lang="en-US" sz="1400" b="0" i="0" u="none" strike="noStrike" kern="1200" baseline="0" dirty="0" smtClean="0">
                          <a:solidFill>
                            <a:schemeClr val="dk1"/>
                          </a:solidFill>
                          <a:latin typeface="Arial Narrow" panose="020B0606020202030204" pitchFamily="34" charset="0"/>
                          <a:ea typeface="+mn-ea"/>
                          <a:cs typeface="+mn-cs"/>
                        </a:rPr>
                        <a:t>Indi-Atlantic Route</a:t>
                      </a:r>
                      <a:endParaRPr lang="en-US" sz="1400" b="0" i="0" u="none" strike="noStrike" kern="1200" baseline="0" dirty="0">
                        <a:solidFill>
                          <a:schemeClr val="dk1"/>
                        </a:solidFill>
                        <a:latin typeface="Arial Narrow" panose="020B0606020202030204" pitchFamily="34" charset="0"/>
                        <a:ea typeface=""/>
                        <a:cs typeface=""/>
                      </a:endParaRPr>
                    </a:p>
                  </a:txBody>
                  <a:tcPr marL="86400" marR="86400" marT="9525" marB="0">
                    <a:solidFill>
                      <a:schemeClr val="bg1"/>
                    </a:solidFill>
                  </a:tcPr>
                </a:tc>
                <a:tc>
                  <a:txBody>
                    <a:bodyPr/>
                    <a:lstStyle/>
                    <a:p>
                      <a:pPr marL="0" indent="0" algn="just">
                        <a:buFont typeface="Arial" panose="020B0604020202020204" pitchFamily="34" charset="0"/>
                        <a:buNone/>
                      </a:pPr>
                      <a:r>
                        <a:rPr lang="en-US" sz="1400" b="0" i="0" u="none" strike="noStrike" dirty="0" smtClean="0">
                          <a:solidFill>
                            <a:srgbClr val="000000"/>
                          </a:solidFill>
                          <a:effectLst/>
                          <a:latin typeface="Arial Narrow" panose="020B0606020202030204" pitchFamily="34" charset="0"/>
                        </a:rPr>
                        <a:t>Appointment of service provider to conduct demand and supply analysis.</a:t>
                      </a:r>
                      <a:endParaRPr lang="en-US" sz="1400" b="0" i="0" u="none" strike="noStrike" dirty="0">
                        <a:solidFill>
                          <a:srgbClr val="000000"/>
                        </a:solidFill>
                        <a:effectLst/>
                        <a:latin typeface="Arial Narrow" panose="020B0606020202030204" pitchFamily="34" charset="0"/>
                      </a:endParaRPr>
                    </a:p>
                  </a:txBody>
                  <a:tcPr marL="86400" marR="86400" marT="9525" marB="0">
                    <a:solidFill>
                      <a:schemeClr val="bg1"/>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Appointment of service provider to conduct demand and supply analysis was not completed. However, the Terms of Reference was </a:t>
                      </a:r>
                      <a:r>
                        <a:rPr kumimoji="0" lang="en-US" sz="1400" b="0" i="0" u="none" strike="noStrike" kern="1200" cap="none" spc="0" normalizeH="0" baseline="0" noProof="0" dirty="0" err="1" smtClean="0">
                          <a:ln>
                            <a:noFill/>
                          </a:ln>
                          <a:solidFill>
                            <a:prstClr val="black"/>
                          </a:solidFill>
                          <a:effectLst/>
                          <a:uLnTx/>
                          <a:uFillTx/>
                          <a:latin typeface="Arial Narrow" panose="020B0606020202030204" pitchFamily="34" charset="0"/>
                          <a:ea typeface="+mn-ea"/>
                          <a:cs typeface="+mn-cs"/>
                        </a:rPr>
                        <a:t>finalised</a:t>
                      </a:r>
                      <a:r>
                        <a:rPr kumimoji="0" lang="en-US"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and approved.</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1400" b="1" i="1"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Reason for Variance:</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ZA" sz="14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This is a new area of work and there were delays in processing the Terms of Reference through the Bid Specification Committee (BSC). More than one meeting of the BSC had to be convened. </a:t>
                      </a:r>
                      <a:endParaRPr kumimoji="0" lang="en-US" sz="14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1400" b="1" i="1"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Corrective Measure:</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ZA" sz="14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The bid has been advertised and the appointment of the service provider will be finalised shortly.</a:t>
                      </a:r>
                      <a:endParaRPr kumimoji="0" lang="en-US" sz="14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txBody>
                  <a:tcPr marL="85725" marR="86400" marT="0" marB="0">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562652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3</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2" name="Content Placeholder 2"/>
          <p:cNvSpPr>
            <a:spLocks noGrp="1"/>
          </p:cNvSpPr>
          <p:nvPr>
            <p:ph idx="1"/>
          </p:nvPr>
        </p:nvSpPr>
        <p:spPr>
          <a:xfrm>
            <a:off x="1095632" y="1066800"/>
            <a:ext cx="7591168" cy="3892378"/>
          </a:xfrm>
        </p:spPr>
        <p:txBody>
          <a:bodyPr>
            <a:noAutofit/>
          </a:bodyPr>
          <a:lstStyle/>
          <a:p>
            <a:pPr marL="0" indent="0" algn="just">
              <a:lnSpc>
                <a:spcPct val="160000"/>
              </a:lnSpc>
              <a:buNone/>
            </a:pPr>
            <a:endParaRPr lang="en-US" sz="2800" dirty="0" smtClean="0">
              <a:latin typeface="Arial Narrow" pitchFamily="34" charset="0"/>
            </a:endParaRPr>
          </a:p>
          <a:p>
            <a:pPr marL="457200" lvl="1" indent="0" algn="just">
              <a:buNone/>
            </a:pPr>
            <a:endParaRPr lang="en-US" dirty="0" smtClean="0">
              <a:latin typeface="Arial Narrow" pitchFamily="34" charset="0"/>
            </a:endParaRPr>
          </a:p>
          <a:p>
            <a:pPr marL="0" indent="0">
              <a:buNone/>
            </a:pPr>
            <a:endParaRPr lang="en-US" sz="2800" dirty="0">
              <a:latin typeface="Arial Narrow" pitchFamily="34" charset="0"/>
            </a:endParaRPr>
          </a:p>
          <a:p>
            <a:endParaRPr lang="en-US" sz="2800" dirty="0" smtClean="0">
              <a:latin typeface="Arial Narrow" pitchFamily="34" charset="0"/>
            </a:endParaRPr>
          </a:p>
          <a:p>
            <a:endParaRPr lang="en-US" sz="2800" dirty="0" smtClean="0">
              <a:latin typeface="Arial Narrow" pitchFamily="34" charset="0"/>
            </a:endParaRPr>
          </a:p>
        </p:txBody>
      </p:sp>
      <p:sp>
        <p:nvSpPr>
          <p:cNvPr id="4" name="Title 1"/>
          <p:cNvSpPr txBox="1">
            <a:spLocks/>
          </p:cNvSpPr>
          <p:nvPr/>
        </p:nvSpPr>
        <p:spPr>
          <a:xfrm>
            <a:off x="514865" y="1813632"/>
            <a:ext cx="8171935" cy="2398713"/>
          </a:xfrm>
          <a:prstGeom prst="rect">
            <a:avLst/>
          </a:prstGeom>
          <a:solidFill>
            <a:schemeClr val="accent2">
              <a:lumMod val="40000"/>
              <a:lumOff val="60000"/>
            </a:schemeClr>
          </a:solidFill>
          <a:ln>
            <a:solidFill>
              <a:schemeClr val="accent6">
                <a:lumMod val="75000"/>
              </a:schemeClr>
            </a:solidFill>
          </a:ln>
        </p:spPr>
        <p:txBody>
          <a:bodyPr/>
          <a:lstStyle/>
          <a:p>
            <a:pPr algn="ctr">
              <a:defRPr/>
            </a:pPr>
            <a:endParaRPr lang="en-US" sz="4000" b="1" dirty="0">
              <a:solidFill>
                <a:prstClr val="black"/>
              </a:solidFill>
              <a:latin typeface="Arial Narrow" pitchFamily="34" charset="0"/>
              <a:ea typeface="+mj-ea"/>
              <a:cs typeface="+mj-cs"/>
            </a:endParaRPr>
          </a:p>
          <a:p>
            <a:pPr algn="ctr">
              <a:defRPr/>
            </a:pPr>
            <a:r>
              <a:rPr lang="en-US" sz="5400" b="1" dirty="0" smtClean="0">
                <a:solidFill>
                  <a:prstClr val="black"/>
                </a:solidFill>
                <a:latin typeface="Arial Narrow" pitchFamily="34" charset="0"/>
                <a:ea typeface="+mj-ea"/>
                <a:cs typeface="+mj-cs"/>
              </a:rPr>
              <a:t> 1.	Performance Overview</a:t>
            </a:r>
            <a:endParaRPr lang="en-US" sz="5400" b="1" dirty="0">
              <a:solidFill>
                <a:prstClr val="black"/>
              </a:solidFill>
              <a:latin typeface="Arial Narrow" pitchFamily="34" charset="0"/>
              <a:ea typeface="+mj-ea"/>
              <a:cs typeface="+mj-cs"/>
            </a:endParaRPr>
          </a:p>
        </p:txBody>
      </p:sp>
      <p:sp>
        <p:nvSpPr>
          <p:cNvPr id="5" name="Footer Placeholder 1"/>
          <p:cNvSpPr>
            <a:spLocks noGrp="1"/>
          </p:cNvSpPr>
          <p:nvPr>
            <p:ph type="ftr" sz="quarter" idx="11"/>
          </p:nvPr>
        </p:nvSpPr>
        <p:spPr>
          <a:xfrm>
            <a:off x="660400" y="5895032"/>
            <a:ext cx="5526216"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59465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30</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160148" y="6064074"/>
            <a:ext cx="3204881" cy="292277"/>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829339389"/>
              </p:ext>
            </p:extLst>
          </p:nvPr>
        </p:nvGraphicFramePr>
        <p:xfrm>
          <a:off x="337430" y="224005"/>
          <a:ext cx="8477386" cy="4774498"/>
        </p:xfrm>
        <a:graphic>
          <a:graphicData uri="http://schemas.openxmlformats.org/drawingml/2006/table">
            <a:tbl>
              <a:tblPr>
                <a:tableStyleId>{8A107856-5554-42FB-B03E-39F5DBC370BA}</a:tableStyleId>
              </a:tblPr>
              <a:tblGrid>
                <a:gridCol w="1703472">
                  <a:extLst>
                    <a:ext uri="{9D8B030D-6E8A-4147-A177-3AD203B41FA5}">
                      <a16:colId xmlns:a16="http://schemas.microsoft.com/office/drawing/2014/main" xmlns="" val="20000"/>
                    </a:ext>
                  </a:extLst>
                </a:gridCol>
                <a:gridCol w="1643075">
                  <a:extLst>
                    <a:ext uri="{9D8B030D-6E8A-4147-A177-3AD203B41FA5}">
                      <a16:colId xmlns:a16="http://schemas.microsoft.com/office/drawing/2014/main" xmlns="" val="20001"/>
                    </a:ext>
                  </a:extLst>
                </a:gridCol>
                <a:gridCol w="1776046">
                  <a:extLst>
                    <a:ext uri="{9D8B030D-6E8A-4147-A177-3AD203B41FA5}">
                      <a16:colId xmlns:a16="http://schemas.microsoft.com/office/drawing/2014/main" xmlns="" val="20004"/>
                    </a:ext>
                  </a:extLst>
                </a:gridCol>
                <a:gridCol w="3354793">
                  <a:extLst>
                    <a:ext uri="{9D8B030D-6E8A-4147-A177-3AD203B41FA5}">
                      <a16:colId xmlns:a16="http://schemas.microsoft.com/office/drawing/2014/main" xmlns="" val="20005"/>
                    </a:ext>
                  </a:extLst>
                </a:gridCol>
              </a:tblGrid>
              <a:tr h="327041">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To diversify and enhance tourism offerings.</a:t>
                      </a:r>
                    </a:p>
                  </a:txBody>
                  <a:tcPr marL="86400" marR="86400" marT="0" marB="0" anchor="ctr" horzOverflow="overflow">
                    <a:solidFill>
                      <a:srgbClr val="F1995D"/>
                    </a:solidFill>
                  </a:tcPr>
                </a:tc>
                <a:tc hMerge="1">
                  <a:txBody>
                    <a:bodyPr/>
                    <a:lstStyle/>
                    <a:p>
                      <a:endParaRPr lang="en-US"/>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78551">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a:p>
                  </a:txBody>
                  <a:tcPr/>
                </a:tc>
                <a:extLst>
                  <a:ext uri="{0D108BD9-81ED-4DB2-BD59-A6C34878D82A}">
                    <a16:rowId xmlns:a16="http://schemas.microsoft.com/office/drawing/2014/main" xmlns="" val="10001"/>
                  </a:ext>
                </a:extLst>
              </a:tr>
              <a:tr h="473537">
                <a:tc vMerge="1">
                  <a:txBody>
                    <a:bodyPr/>
                    <a:lstStyle/>
                    <a:p>
                      <a:endParaRPr lang="en-ZA"/>
                    </a:p>
                  </a:txBody>
                  <a:tcPr/>
                </a:tc>
                <a:tc vMerge="1">
                  <a:txBody>
                    <a:bodyPr/>
                    <a:lstStyle/>
                    <a:p>
                      <a:pPr marL="0" indent="0" algn="ctr">
                        <a:lnSpc>
                          <a:spcPct val="100000"/>
                        </a:lnSpc>
                        <a:tabLst>
                          <a:tab pos="534988" algn="l"/>
                          <a:tab pos="1614488" algn="l"/>
                        </a:tabLst>
                      </a:pPr>
                      <a:endParaRPr lang="en-US" sz="13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2"/>
                  </a:ext>
                </a:extLst>
              </a:tr>
              <a:tr h="1830989">
                <a:tc rowSpan="2">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Number of destination enhancement initiatives implemented</a:t>
                      </a:r>
                      <a:endParaRPr kumimoji="0" lang="en-US" sz="16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400" b="0" kern="1200" dirty="0" smtClean="0">
                        <a:solidFill>
                          <a:schemeClr val="tx1"/>
                        </a:solidFill>
                        <a:latin typeface="Arial Narrow" pitchFamily="34" charset="0"/>
                        <a:ea typeface="+mn-ea"/>
                        <a:cs typeface="+mn-cs"/>
                      </a:endParaRPr>
                    </a:p>
                  </a:txBody>
                  <a:tcPr marL="86409" marR="86400" marT="45713" marB="45713" horzOverflow="overflow">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just"/>
                      <a:r>
                        <a:rPr lang="en-ZA" sz="1600" b="0" i="0" u="none" strike="noStrike" baseline="0" dirty="0" smtClean="0">
                          <a:latin typeface="Arial Narrow" panose="020B0606020202030204" pitchFamily="34" charset="0"/>
                        </a:rPr>
                        <a:t>Destination planning</a:t>
                      </a:r>
                    </a:p>
                    <a:p>
                      <a:pPr algn="just"/>
                      <a:r>
                        <a:rPr lang="en-ZA" sz="1600" b="0" i="0" u="none" strike="noStrike" baseline="0" dirty="0" smtClean="0">
                          <a:latin typeface="Arial Narrow" panose="020B0606020202030204" pitchFamily="34" charset="0"/>
                        </a:rPr>
                        <a:t>manual developed.</a:t>
                      </a:r>
                      <a:endParaRPr lang="en-US" sz="1600" b="0" i="0" u="none" strike="noStrike" kern="1200" baseline="0" dirty="0">
                        <a:solidFill>
                          <a:schemeClr val="dk1"/>
                        </a:solidFill>
                        <a:latin typeface="Arial Narrow" panose="020B0606020202030204" pitchFamily="34" charset="0"/>
                        <a:ea typeface=""/>
                        <a:cs typeface=""/>
                      </a:endParaRPr>
                    </a:p>
                  </a:txBody>
                  <a:tcPr marL="86400" marR="86400" marT="9525" marB="0">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just"/>
                      <a:r>
                        <a:rPr lang="en-ZA" sz="1600" b="0" i="0" u="none" strike="noStrike" baseline="0" dirty="0" smtClean="0">
                          <a:latin typeface="Arial Narrow" panose="020B0606020202030204" pitchFamily="34" charset="0"/>
                        </a:rPr>
                        <a:t>Finalise procurement.</a:t>
                      </a:r>
                      <a:endParaRPr lang="en-US" sz="1600" b="0" i="0" u="none" strike="noStrike" dirty="0">
                        <a:solidFill>
                          <a:srgbClr val="000000"/>
                        </a:solidFill>
                        <a:effectLst/>
                        <a:latin typeface="Arial Narrow" panose="020B0606020202030204" pitchFamily="34" charset="0"/>
                      </a:endParaRPr>
                    </a:p>
                  </a:txBody>
                  <a:tcPr marL="86400" marR="86400" marT="9525" marB="0">
                    <a:noFill/>
                  </a:tcPr>
                </a:tc>
                <a:tc>
                  <a:txBody>
                    <a:bodyPr/>
                    <a:lstStyle/>
                    <a:p>
                      <a:pPr algn="just" fontAlgn="t"/>
                      <a:r>
                        <a:rPr lang="en-US" sz="1600" b="0" i="0" u="none" strike="noStrike" dirty="0" smtClean="0">
                          <a:solidFill>
                            <a:schemeClr val="tx1"/>
                          </a:solidFill>
                          <a:effectLst/>
                          <a:latin typeface="Arial Narrow" panose="020B0606020202030204" pitchFamily="34" charset="0"/>
                        </a:rPr>
                        <a:t>Procurement for the manual  has not</a:t>
                      </a:r>
                      <a:r>
                        <a:rPr lang="en-US" sz="1600" b="0" i="0" u="none" strike="noStrike" baseline="0" dirty="0" smtClean="0">
                          <a:solidFill>
                            <a:schemeClr val="tx1"/>
                          </a:solidFill>
                          <a:effectLst/>
                          <a:latin typeface="Arial Narrow" panose="020B0606020202030204" pitchFamily="34" charset="0"/>
                        </a:rPr>
                        <a:t> </a:t>
                      </a:r>
                      <a:r>
                        <a:rPr lang="en-US" sz="1600" b="0" i="0" u="none" strike="noStrike" dirty="0" smtClean="0">
                          <a:solidFill>
                            <a:schemeClr val="tx1"/>
                          </a:solidFill>
                          <a:effectLst/>
                          <a:latin typeface="Arial Narrow" panose="020B0606020202030204" pitchFamily="34" charset="0"/>
                        </a:rPr>
                        <a:t>been </a:t>
                      </a:r>
                      <a:r>
                        <a:rPr lang="en-US" sz="1600" b="0" i="0" u="none" strike="noStrike" dirty="0" err="1" smtClean="0">
                          <a:solidFill>
                            <a:schemeClr val="tx1"/>
                          </a:solidFill>
                          <a:effectLst/>
                          <a:latin typeface="Arial Narrow" panose="020B0606020202030204" pitchFamily="34" charset="0"/>
                        </a:rPr>
                        <a:t>finalised</a:t>
                      </a:r>
                      <a:r>
                        <a:rPr lang="en-US" sz="1600" b="0" i="0" u="none" strike="noStrike" dirty="0" smtClean="0">
                          <a:solidFill>
                            <a:schemeClr val="tx1"/>
                          </a:solidFill>
                          <a:effectLst/>
                          <a:latin typeface="Arial Narrow" panose="020B0606020202030204" pitchFamily="34" charset="0"/>
                        </a:rPr>
                        <a:t>. However, the  Terms of Reference for the appointment of a Service Provider to develop the destination planning manual was drafted and approved. The service provider has however not been appointed</a:t>
                      </a:r>
                      <a:r>
                        <a:rPr lang="en-US" sz="1600" b="0" i="0" u="none" strike="noStrike" baseline="0" dirty="0" smtClean="0">
                          <a:solidFill>
                            <a:schemeClr val="tx1"/>
                          </a:solidFill>
                          <a:effectLst/>
                          <a:latin typeface="Arial Narrow" panose="020B0606020202030204" pitchFamily="34" charset="0"/>
                        </a:rPr>
                        <a:t> yet.</a:t>
                      </a:r>
                      <a:endParaRPr lang="en-ZA" sz="1600" b="0" i="0" u="none" strike="noStrike" dirty="0">
                        <a:solidFill>
                          <a:schemeClr val="tx1"/>
                        </a:solidFill>
                        <a:effectLst/>
                        <a:latin typeface="Arial Narrow" panose="020B0606020202030204" pitchFamily="34" charset="0"/>
                      </a:endParaRPr>
                    </a:p>
                  </a:txBody>
                  <a:tcPr marL="86400" marR="86400" marT="7620" marB="0">
                    <a:noFill/>
                  </a:tcPr>
                </a:tc>
                <a:extLst>
                  <a:ext uri="{0D108BD9-81ED-4DB2-BD59-A6C34878D82A}">
                    <a16:rowId xmlns:a16="http://schemas.microsoft.com/office/drawing/2014/main" xmlns="" val="10004"/>
                  </a:ext>
                </a:extLst>
              </a:tr>
              <a:tr h="1838131">
                <a:tc vMerge="1">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400" b="0" kern="1200" dirty="0" smtClean="0">
                        <a:solidFill>
                          <a:schemeClr val="tx1"/>
                        </a:solidFill>
                        <a:latin typeface="Arial Narrow" pitchFamily="34" charset="0"/>
                        <a:ea typeface="+mn-ea"/>
                        <a:cs typeface="+mn-cs"/>
                      </a:endParaRPr>
                    </a:p>
                  </a:txBody>
                  <a:tcPr marL="86409" marR="86400" marT="45713" marB="45713" horzOverflow="overflow">
                    <a:noFill/>
                  </a:tcPr>
                </a:tc>
                <a:tc>
                  <a:txBody>
                    <a:bodyPr/>
                    <a:lstStyle/>
                    <a:p>
                      <a:pPr algn="just"/>
                      <a:r>
                        <a:rPr lang="en-ZA" sz="1600" b="0" i="0" u="none" strike="noStrike" baseline="0" dirty="0" smtClean="0">
                          <a:latin typeface="Arial Narrow" panose="020B0606020202030204" pitchFamily="34" charset="0"/>
                        </a:rPr>
                        <a:t>Methodology for the</a:t>
                      </a:r>
                    </a:p>
                    <a:p>
                      <a:pPr algn="just"/>
                      <a:r>
                        <a:rPr lang="en-ZA" sz="1600" b="0" i="0" u="none" strike="noStrike" baseline="0" dirty="0" smtClean="0">
                          <a:latin typeface="Arial Narrow" panose="020B0606020202030204" pitchFamily="34" charset="0"/>
                        </a:rPr>
                        <a:t>development of tourism</a:t>
                      </a:r>
                    </a:p>
                    <a:p>
                      <a:pPr algn="just"/>
                      <a:r>
                        <a:rPr lang="en-ZA" sz="1600" b="0" i="0" u="none" strike="noStrike" baseline="0" dirty="0" smtClean="0">
                          <a:latin typeface="Arial Narrow" panose="020B0606020202030204" pitchFamily="34" charset="0"/>
                        </a:rPr>
                        <a:t>precincts.</a:t>
                      </a:r>
                      <a:endParaRPr lang="en-US" sz="1600" b="0" i="0" u="none" strike="noStrike" kern="1200" baseline="0" dirty="0">
                        <a:solidFill>
                          <a:schemeClr val="dk1"/>
                        </a:solidFill>
                        <a:latin typeface="Arial Narrow" panose="020B0606020202030204" pitchFamily="34" charset="0"/>
                        <a:ea typeface=""/>
                        <a:cs typeface=""/>
                      </a:endParaRPr>
                    </a:p>
                  </a:txBody>
                  <a:tcPr marL="86400" marR="86400" marT="9525" marB="0">
                    <a:noFill/>
                  </a:tcPr>
                </a:tc>
                <a:tc>
                  <a:txBody>
                    <a:bodyPr/>
                    <a:lstStyle/>
                    <a:p>
                      <a:pPr marL="0" indent="0" algn="just">
                        <a:buFont typeface="Arial" panose="020B0604020202020204" pitchFamily="34" charset="0"/>
                        <a:buNone/>
                      </a:pPr>
                      <a:r>
                        <a:rPr lang="en-ZA" sz="1600" b="0" i="0" u="none" strike="noStrike" baseline="0" dirty="0" smtClean="0">
                          <a:latin typeface="Arial Narrow" panose="020B0606020202030204" pitchFamily="34" charset="0"/>
                        </a:rPr>
                        <a:t>Finalise procurement.</a:t>
                      </a:r>
                      <a:endParaRPr lang="en-US" sz="1600" b="0" i="0" u="none" strike="noStrike" dirty="0">
                        <a:solidFill>
                          <a:srgbClr val="000000"/>
                        </a:solidFill>
                        <a:effectLst/>
                        <a:latin typeface="Arial Narrow" panose="020B0606020202030204" pitchFamily="34" charset="0"/>
                      </a:endParaRPr>
                    </a:p>
                  </a:txBody>
                  <a:tcPr marL="86400" marR="86400" marT="9525" marB="0">
                    <a:no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effectLst/>
                          <a:latin typeface="Arial Narrow" panose="020B0606020202030204" pitchFamily="34" charset="0"/>
                        </a:rPr>
                        <a:t>Procurement  for the methodology has not been </a:t>
                      </a:r>
                      <a:r>
                        <a:rPr lang="en-US" sz="1600" b="0" i="0" u="none" strike="noStrike" dirty="0" err="1" smtClean="0">
                          <a:solidFill>
                            <a:schemeClr val="tx1"/>
                          </a:solidFill>
                          <a:effectLst/>
                          <a:latin typeface="Arial Narrow" panose="020B0606020202030204" pitchFamily="34" charset="0"/>
                        </a:rPr>
                        <a:t>finalised</a:t>
                      </a:r>
                      <a:r>
                        <a:rPr lang="en-US" sz="1600" b="0" i="0" u="none" strike="noStrike" dirty="0" smtClean="0">
                          <a:solidFill>
                            <a:schemeClr val="tx1"/>
                          </a:solidFill>
                          <a:effectLst/>
                          <a:latin typeface="Arial Narrow" panose="020B0606020202030204" pitchFamily="34" charset="0"/>
                        </a:rPr>
                        <a:t>. The Terms of Reference for the appointment of Service Provider to develop the methodology for the development of tourism precincts was drafted </a:t>
                      </a:r>
                      <a:r>
                        <a:rPr lang="en-US" sz="1600" b="0" i="0" u="none" strike="noStrike" baseline="0" dirty="0" smtClean="0">
                          <a:solidFill>
                            <a:schemeClr val="tx1"/>
                          </a:solidFill>
                          <a:effectLst/>
                          <a:latin typeface="Arial Narrow" panose="020B0606020202030204" pitchFamily="34" charset="0"/>
                        </a:rPr>
                        <a:t>and </a:t>
                      </a:r>
                      <a:r>
                        <a:rPr lang="en-US" sz="1600" b="0" i="0" u="none" strike="noStrike" dirty="0" smtClean="0">
                          <a:solidFill>
                            <a:schemeClr val="tx1"/>
                          </a:solidFill>
                          <a:effectLst/>
                          <a:latin typeface="Arial Narrow" panose="020B0606020202030204" pitchFamily="34" charset="0"/>
                        </a:rPr>
                        <a:t>approved. </a:t>
                      </a:r>
                      <a:r>
                        <a:rPr kumimoji="0" lang="en-US" sz="16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The service provider has however not been appointed yet.</a:t>
                      </a:r>
                      <a:endParaRPr kumimoji="0" lang="en-ZA" sz="16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txBody>
                  <a:tcPr marL="86400" marR="86400" marT="7620" marB="0">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0416730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31</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190579" y="5903200"/>
            <a:ext cx="3204881"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661906191"/>
              </p:ext>
            </p:extLst>
          </p:nvPr>
        </p:nvGraphicFramePr>
        <p:xfrm>
          <a:off x="190580" y="290428"/>
          <a:ext cx="8773116" cy="5446241"/>
        </p:xfrm>
        <a:graphic>
          <a:graphicData uri="http://schemas.openxmlformats.org/drawingml/2006/table">
            <a:tbl>
              <a:tblPr>
                <a:tableStyleId>{8A107856-5554-42FB-B03E-39F5DBC370BA}</a:tableStyleId>
              </a:tblPr>
              <a:tblGrid>
                <a:gridCol w="1638220">
                  <a:extLst>
                    <a:ext uri="{9D8B030D-6E8A-4147-A177-3AD203B41FA5}">
                      <a16:colId xmlns:a16="http://schemas.microsoft.com/office/drawing/2014/main" xmlns="" val="20000"/>
                    </a:ext>
                  </a:extLst>
                </a:gridCol>
                <a:gridCol w="2083777">
                  <a:extLst>
                    <a:ext uri="{9D8B030D-6E8A-4147-A177-3AD203B41FA5}">
                      <a16:colId xmlns:a16="http://schemas.microsoft.com/office/drawing/2014/main" xmlns="" val="20001"/>
                    </a:ext>
                  </a:extLst>
                </a:gridCol>
                <a:gridCol w="1714500">
                  <a:extLst>
                    <a:ext uri="{9D8B030D-6E8A-4147-A177-3AD203B41FA5}">
                      <a16:colId xmlns:a16="http://schemas.microsoft.com/office/drawing/2014/main" xmlns="" val="20003"/>
                    </a:ext>
                  </a:extLst>
                </a:gridCol>
                <a:gridCol w="3336619">
                  <a:extLst>
                    <a:ext uri="{9D8B030D-6E8A-4147-A177-3AD203B41FA5}">
                      <a16:colId xmlns:a16="http://schemas.microsoft.com/office/drawing/2014/main" xmlns="" val="20004"/>
                    </a:ext>
                  </a:extLst>
                </a:gridCol>
              </a:tblGrid>
              <a:tr h="223932">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To create employment opportunities by implementing tourism projects.</a:t>
                      </a:r>
                    </a:p>
                  </a:txBody>
                  <a:tcPr marL="86400" marR="86400" marT="0" marB="0" anchor="ctr" horzOverflow="overflow">
                    <a:solidFill>
                      <a:srgbClr val="F1995D"/>
                    </a:solidFill>
                  </a:tcPr>
                </a:tc>
                <a:tc hMerge="1">
                  <a:txBody>
                    <a:bodyPr/>
                    <a:lstStyle/>
                    <a:p>
                      <a:endParaRPr lang="en-US"/>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79915">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 3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a:p>
                  </a:txBody>
                  <a:tcPr/>
                </a:tc>
                <a:extLst>
                  <a:ext uri="{0D108BD9-81ED-4DB2-BD59-A6C34878D82A}">
                    <a16:rowId xmlns:a16="http://schemas.microsoft.com/office/drawing/2014/main" xmlns="" val="10001"/>
                  </a:ext>
                </a:extLst>
              </a:tr>
              <a:tr h="500861">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2"/>
                  </a:ext>
                </a:extLst>
              </a:tr>
              <a:tr h="959898">
                <a:tc rowSpan="2">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rPr>
                        <a:t>Number of Working for Tourism projects funded through EPWP.</a:t>
                      </a:r>
                      <a:endParaRPr kumimoji="0" lang="en-US" sz="16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400" b="0" kern="1200" dirty="0" smtClean="0">
                        <a:solidFill>
                          <a:schemeClr val="tx1"/>
                        </a:solidFill>
                        <a:latin typeface="Arial Narrow" pitchFamily="34" charset="0"/>
                        <a:ea typeface="+mn-ea"/>
                        <a:cs typeface="+mn-cs"/>
                      </a:endParaRPr>
                    </a:p>
                  </a:txBody>
                  <a:tcPr marL="86409" marR="86400" marT="45713" marB="45713" horzOverflow="overflow">
                    <a:noFill/>
                  </a:tcPr>
                </a:tc>
                <a:tc rowSpan="2">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anose="020B0606020202030204" pitchFamily="34" charset="0"/>
                        </a:rPr>
                        <a:t>Seven projects funded:</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err="1" smtClean="0">
                          <a:ln>
                            <a:noFill/>
                          </a:ln>
                          <a:solidFill>
                            <a:prstClr val="black"/>
                          </a:solidFill>
                          <a:effectLst/>
                          <a:uLnTx/>
                          <a:uFillTx/>
                          <a:latin typeface="Arial Narrow" panose="020B0606020202030204" pitchFamily="34" charset="0"/>
                        </a:rPr>
                        <a:t>Letlamoreng</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 Dam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err="1" smtClean="0">
                          <a:ln>
                            <a:noFill/>
                          </a:ln>
                          <a:solidFill>
                            <a:prstClr val="black"/>
                          </a:solidFill>
                          <a:effectLst/>
                          <a:uLnTx/>
                          <a:uFillTx/>
                          <a:latin typeface="Arial Narrow" panose="020B0606020202030204" pitchFamily="34" charset="0"/>
                        </a:rPr>
                        <a:t>Phiphidi</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 Waterfall</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err="1" smtClean="0">
                          <a:ln>
                            <a:noFill/>
                          </a:ln>
                          <a:solidFill>
                            <a:prstClr val="black"/>
                          </a:solidFill>
                          <a:effectLst/>
                          <a:uLnTx/>
                          <a:uFillTx/>
                          <a:latin typeface="Arial Narrow" panose="020B0606020202030204" pitchFamily="34" charset="0"/>
                        </a:rPr>
                        <a:t>Platfontein</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 Game Farm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National Youth Chefs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Sommelier Training Course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Youth in Hospitality Service Training Programme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Food Safety Programme</a:t>
                      </a:r>
                      <a:endPar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
                        <a:cs typeface=""/>
                      </a:endParaRPr>
                    </a:p>
                    <a:p>
                      <a:pPr marL="342900" indent="-342900" algn="just" fontAlgn="t">
                        <a:buFont typeface="+mj-lt"/>
                        <a:buAutoNum type="arabicPeriod" startAt="3"/>
                      </a:pPr>
                      <a:endParaRPr lang="en-ZA" sz="1400" u="none" strike="noStrike" dirty="0" smtClean="0">
                        <a:effectLst/>
                        <a:latin typeface="Arial Narrow" panose="020B0606020202030204" pitchFamily="34" charset="0"/>
                      </a:endParaRPr>
                    </a:p>
                  </a:txBody>
                  <a:tcPr marL="85725" marR="86400" marT="9525" marB="0">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indent="0" algn="just">
                        <a:buFont typeface="Arial" panose="020B0604020202020204" pitchFamily="34" charset="0"/>
                        <a:buNone/>
                      </a:pPr>
                      <a:r>
                        <a:rPr lang="en-US" sz="1600" b="0" i="0" u="none" strike="noStrike" baseline="0" dirty="0" smtClean="0">
                          <a:latin typeface="Arial Narrow" panose="020B0606020202030204" pitchFamily="34" charset="0"/>
                        </a:rPr>
                        <a:t>Transfer payments based on satisfactory progress reports</a:t>
                      </a:r>
                      <a:r>
                        <a:rPr lang="en-US" sz="1600" b="0" i="0" u="none" strike="noStrike" baseline="0" dirty="0">
                          <a:solidFill>
                            <a:srgbClr val="000000"/>
                          </a:solidFill>
                          <a:effectLst/>
                          <a:latin typeface="Arial Narrow" panose="020B0606020202030204" pitchFamily="34" charset="0"/>
                        </a:rPr>
                        <a:t>.</a:t>
                      </a:r>
                      <a:endParaRPr lang="en-US" sz="1600" b="0" i="0" u="none" strike="noStrike" baseline="0" dirty="0" smtClean="0">
                        <a:latin typeface="Arial Narrow" panose="020B0606020202030204" pitchFamily="34" charset="0"/>
                      </a:endParaRPr>
                    </a:p>
                  </a:txBody>
                  <a:tcPr marL="85725" marR="86400" marT="9525" marB="0">
                    <a:noFill/>
                  </a:tcPr>
                </a:tc>
                <a:tc>
                  <a:txBody>
                    <a:bodyPr/>
                    <a:lstStyle/>
                    <a:p>
                      <a:pPr algn="just" fontAlgn="t"/>
                      <a:r>
                        <a:rPr lang="en-US" sz="1600" b="0" i="0" u="none" strike="noStrike" dirty="0" smtClean="0">
                          <a:solidFill>
                            <a:srgbClr val="000000"/>
                          </a:solidFill>
                          <a:effectLst/>
                          <a:latin typeface="Arial Narrow" panose="020B0606020202030204" pitchFamily="34" charset="0"/>
                        </a:rPr>
                        <a:t>Satisfactory progress reports were provided. However, there were no payments requested as the projects still had funds in their accounts.</a:t>
                      </a:r>
                    </a:p>
                    <a:p>
                      <a:pPr algn="just" fontAlgn="t"/>
                      <a:endParaRPr lang="en-ZA" sz="1600" b="0" i="0" u="none" strike="noStrike" dirty="0">
                        <a:solidFill>
                          <a:srgbClr val="000000"/>
                        </a:solidFill>
                        <a:effectLst/>
                        <a:latin typeface="Arial Narrow" panose="020B0606020202030204" pitchFamily="34" charset="0"/>
                      </a:endParaRPr>
                    </a:p>
                  </a:txBody>
                  <a:tcPr marL="86400" marR="86400" marT="7620" marB="0">
                    <a:noFill/>
                  </a:tcPr>
                </a:tc>
                <a:extLst>
                  <a:ext uri="{0D108BD9-81ED-4DB2-BD59-A6C34878D82A}">
                    <a16:rowId xmlns:a16="http://schemas.microsoft.com/office/drawing/2014/main" xmlns="" val="10004"/>
                  </a:ext>
                </a:extLst>
              </a:tr>
              <a:tr h="3016214">
                <a:tc vMerge="1">
                  <a:txBody>
                    <a:bodyPr/>
                    <a:lstStyle/>
                    <a:p>
                      <a:endParaRPr lang="en-ZA"/>
                    </a:p>
                  </a:txBody>
                  <a:tcPr/>
                </a:tc>
                <a:tc vMerge="1">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4"/>
                        <a:tabLst/>
                        <a:defRPr/>
                      </a:pPr>
                      <a:endParaRPr kumimoji="0" lang="en-ZA" sz="14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txBody>
                  <a:tcPr marL="85725" marR="86400" marT="9525" marB="0">
                    <a:noFill/>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smtClean="0">
                          <a:latin typeface="Arial Narrow" panose="020B0606020202030204" pitchFamily="34" charset="0"/>
                        </a:rPr>
                        <a:t>Monitor implementation of projects.</a:t>
                      </a:r>
                      <a:endParaRPr lang="en-US" sz="1600" b="0" i="0" u="none" strike="noStrike" dirty="0" smtClean="0">
                        <a:solidFill>
                          <a:srgbClr val="000000"/>
                        </a:solidFill>
                        <a:effectLst/>
                        <a:latin typeface="Arial Narrow" panose="020B0606020202030204" pitchFamily="34" charset="0"/>
                      </a:endParaRPr>
                    </a:p>
                  </a:txBody>
                  <a:tcPr marL="85725" marR="86400" marT="9525" marB="0">
                    <a:no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Monitoring of the implementation of</a:t>
                      </a:r>
                      <a:r>
                        <a:rPr lang="en-US" sz="1600" baseline="0" dirty="0" smtClean="0">
                          <a:latin typeface="Arial Narrow" panose="020B0606020202030204" pitchFamily="34" charset="0"/>
                        </a:rPr>
                        <a:t> projects in the </a:t>
                      </a:r>
                      <a:r>
                        <a:rPr lang="en-US" sz="1600" dirty="0" smtClean="0">
                          <a:solidFill>
                            <a:schemeClr val="tx1"/>
                          </a:solidFill>
                          <a:latin typeface="Arial Narrow" panose="020B0606020202030204" pitchFamily="34" charset="0"/>
                        </a:rPr>
                        <a:t> Northern Cape-  (</a:t>
                      </a:r>
                      <a:r>
                        <a:rPr lang="en-US" sz="1600" dirty="0" err="1" smtClean="0">
                          <a:solidFill>
                            <a:schemeClr val="tx1"/>
                          </a:solidFill>
                          <a:latin typeface="Arial Narrow" panose="020B0606020202030204" pitchFamily="34" charset="0"/>
                        </a:rPr>
                        <a:t>Platfontein</a:t>
                      </a:r>
                      <a:r>
                        <a:rPr lang="en-US" sz="1600" dirty="0" smtClean="0">
                          <a:solidFill>
                            <a:schemeClr val="tx1"/>
                          </a:solidFill>
                          <a:latin typeface="Arial Narrow" panose="020B0606020202030204" pitchFamily="34" charset="0"/>
                        </a:rPr>
                        <a:t> Game Farm) and Limpopo (</a:t>
                      </a:r>
                      <a:r>
                        <a:rPr lang="en-US" sz="1600" dirty="0" err="1" smtClean="0">
                          <a:solidFill>
                            <a:schemeClr val="tx1"/>
                          </a:solidFill>
                          <a:latin typeface="Arial Narrow" panose="020B0606020202030204" pitchFamily="34" charset="0"/>
                        </a:rPr>
                        <a:t>Phiphidi</a:t>
                      </a:r>
                      <a:r>
                        <a:rPr lang="en-US" sz="1600" dirty="0" smtClean="0">
                          <a:solidFill>
                            <a:schemeClr val="tx1"/>
                          </a:solidFill>
                          <a:latin typeface="Arial Narrow" panose="020B0606020202030204" pitchFamily="34" charset="0"/>
                        </a:rPr>
                        <a:t> Waterfall) were</a:t>
                      </a:r>
                      <a:r>
                        <a:rPr lang="en-US" sz="1600" baseline="0" dirty="0" smtClean="0">
                          <a:solidFill>
                            <a:schemeClr val="tx1"/>
                          </a:solidFill>
                          <a:latin typeface="Arial Narrow" panose="020B0606020202030204" pitchFamily="34" charset="0"/>
                        </a:rPr>
                        <a:t> completed</a:t>
                      </a:r>
                      <a:r>
                        <a:rPr lang="en-US" sz="1600" dirty="0" smtClean="0">
                          <a:solidFill>
                            <a:schemeClr val="tx1"/>
                          </a:solidFill>
                          <a:latin typeface="Arial Narrow" panose="020B0606020202030204" pitchFamily="34" charset="0"/>
                        </a:rPr>
                        <a:t> as follows:</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dirty="0" smtClean="0">
                        <a:solidFill>
                          <a:schemeClr val="tx1"/>
                        </a:solidFill>
                        <a:latin typeface="Arial Narrow" panose="020B0606020202030204" pitchFamily="34" charset="0"/>
                      </a:endParaRPr>
                    </a:p>
                    <a:p>
                      <a:pPr marL="285750" marR="0" lvl="0" indent="-285750" algn="just" defTabSz="914400" rtl="0" eaLnBrk="1" fontAlgn="t" latinLnBrk="0" hangingPunct="1">
                        <a:lnSpc>
                          <a:spcPct val="100000"/>
                        </a:lnSpc>
                        <a:spcBef>
                          <a:spcPts val="0"/>
                        </a:spcBef>
                        <a:spcAft>
                          <a:spcPts val="0"/>
                        </a:spcAft>
                        <a:buClrTx/>
                        <a:buSzTx/>
                        <a:buFontTx/>
                        <a:buChar char="-"/>
                        <a:tabLst/>
                        <a:defRPr/>
                      </a:pPr>
                      <a:r>
                        <a:rPr lang="en-ZA" sz="1600" dirty="0" smtClean="0">
                          <a:latin typeface="Arial Narrow" panose="020B0606020202030204" pitchFamily="34" charset="0"/>
                        </a:rPr>
                        <a:t>Site visits were conducted on 25 April 2017. </a:t>
                      </a:r>
                    </a:p>
                    <a:p>
                      <a:pPr marL="285750" marR="0" lvl="0" indent="-285750" algn="just" defTabSz="914400" rtl="0" eaLnBrk="1" fontAlgn="t" latinLnBrk="0" hangingPunct="1">
                        <a:lnSpc>
                          <a:spcPct val="100000"/>
                        </a:lnSpc>
                        <a:spcBef>
                          <a:spcPts val="0"/>
                        </a:spcBef>
                        <a:spcAft>
                          <a:spcPts val="0"/>
                        </a:spcAft>
                        <a:buClrTx/>
                        <a:buSzTx/>
                        <a:buFontTx/>
                        <a:buChar char="-"/>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Construction has commenced for both projects (North West and Limpopo) </a:t>
                      </a:r>
                    </a:p>
                    <a:p>
                      <a:pPr marL="285750" marR="0" lvl="0" indent="-285750" algn="just" defTabSz="914400" rtl="0" eaLnBrk="1" fontAlgn="t" latinLnBrk="0" hangingPunct="1">
                        <a:lnSpc>
                          <a:spcPct val="100000"/>
                        </a:lnSpc>
                        <a:spcBef>
                          <a:spcPts val="0"/>
                        </a:spcBef>
                        <a:spcAft>
                          <a:spcPts val="0"/>
                        </a:spcAft>
                        <a:buClrTx/>
                        <a:buSzTx/>
                        <a:buFontTx/>
                        <a:buChar char="-"/>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 total of 112 people were employed in Northern Cape and 42 in Limpopo as at May 2017.</a:t>
                      </a:r>
                    </a:p>
                  </a:txBody>
                  <a:tcPr marL="86400" marR="86400" marT="0" marB="0">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1965889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32</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190579" y="5903200"/>
            <a:ext cx="3204881"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203454281"/>
              </p:ext>
            </p:extLst>
          </p:nvPr>
        </p:nvGraphicFramePr>
        <p:xfrm>
          <a:off x="190580" y="290428"/>
          <a:ext cx="8773116" cy="5563598"/>
        </p:xfrm>
        <a:graphic>
          <a:graphicData uri="http://schemas.openxmlformats.org/drawingml/2006/table">
            <a:tbl>
              <a:tblPr>
                <a:tableStyleId>{8A107856-5554-42FB-B03E-39F5DBC370BA}</a:tableStyleId>
              </a:tblPr>
              <a:tblGrid>
                <a:gridCol w="1638220">
                  <a:extLst>
                    <a:ext uri="{9D8B030D-6E8A-4147-A177-3AD203B41FA5}">
                      <a16:colId xmlns:a16="http://schemas.microsoft.com/office/drawing/2014/main" xmlns="" val="20000"/>
                    </a:ext>
                  </a:extLst>
                </a:gridCol>
                <a:gridCol w="2266682">
                  <a:extLst>
                    <a:ext uri="{9D8B030D-6E8A-4147-A177-3AD203B41FA5}">
                      <a16:colId xmlns:a16="http://schemas.microsoft.com/office/drawing/2014/main" xmlns="" val="20001"/>
                    </a:ext>
                  </a:extLst>
                </a:gridCol>
                <a:gridCol w="1803042">
                  <a:extLst>
                    <a:ext uri="{9D8B030D-6E8A-4147-A177-3AD203B41FA5}">
                      <a16:colId xmlns:a16="http://schemas.microsoft.com/office/drawing/2014/main" xmlns="" val="20003"/>
                    </a:ext>
                  </a:extLst>
                </a:gridCol>
                <a:gridCol w="3065172">
                  <a:extLst>
                    <a:ext uri="{9D8B030D-6E8A-4147-A177-3AD203B41FA5}">
                      <a16:colId xmlns:a16="http://schemas.microsoft.com/office/drawing/2014/main" xmlns="" val="20004"/>
                    </a:ext>
                  </a:extLst>
                </a:gridCol>
              </a:tblGrid>
              <a:tr h="262311">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To create employment opportunities by implementing tourism projects.</a:t>
                      </a:r>
                    </a:p>
                  </a:txBody>
                  <a:tcPr marL="86400" marR="86400" marT="0" marB="0" anchor="ctr" horzOverflow="overflow">
                    <a:solidFill>
                      <a:srgbClr val="F1995D"/>
                    </a:solidFill>
                  </a:tcPr>
                </a:tc>
                <a:tc hMerge="1">
                  <a:txBody>
                    <a:bodyPr/>
                    <a:lstStyle/>
                    <a:p>
                      <a:endParaRPr lang="en-US"/>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55585">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 3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a:p>
                  </a:txBody>
                  <a:tcPr/>
                </a:tc>
                <a:extLst>
                  <a:ext uri="{0D108BD9-81ED-4DB2-BD59-A6C34878D82A}">
                    <a16:rowId xmlns:a16="http://schemas.microsoft.com/office/drawing/2014/main" xmlns="" val="10001"/>
                  </a:ext>
                </a:extLst>
              </a:tr>
              <a:tr h="607367">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2"/>
                  </a:ext>
                </a:extLst>
              </a:tr>
              <a:tr h="3116425">
                <a:tc>
                  <a:txBody>
                    <a:body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rPr>
                        <a:t>Number of Working for Tourism projects funded through EPWP.</a:t>
                      </a:r>
                      <a:endParaRPr kumimoji="0" lang="en-US" sz="16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endParaRPr lang="en-US" sz="1400" b="0" kern="1200" dirty="0" smtClean="0">
                        <a:solidFill>
                          <a:schemeClr val="tx1"/>
                        </a:solidFill>
                        <a:latin typeface="Arial Narrow" pitchFamily="34" charset="0"/>
                        <a:ea typeface="+mn-ea"/>
                        <a:cs typeface="+mn-cs"/>
                      </a:endParaRPr>
                    </a:p>
                  </a:txBody>
                  <a:tcPr marL="86409" marR="86400" marT="45713" marB="45713" horzOverflow="overflow">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anose="020B0606020202030204" pitchFamily="34" charset="0"/>
                        </a:rPr>
                        <a:t>Seven projects funded:</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NW </a:t>
                      </a:r>
                      <a:r>
                        <a:rPr kumimoji="0" lang="en-ZA" sz="1600" b="0" i="0" u="none" strike="noStrike" kern="1200" cap="none" spc="0" normalizeH="0" baseline="0" noProof="0" dirty="0" err="1" smtClean="0">
                          <a:ln>
                            <a:noFill/>
                          </a:ln>
                          <a:solidFill>
                            <a:prstClr val="black"/>
                          </a:solidFill>
                          <a:effectLst/>
                          <a:uLnTx/>
                          <a:uFillTx/>
                          <a:latin typeface="Arial Narrow" panose="020B0606020202030204" pitchFamily="34" charset="0"/>
                        </a:rPr>
                        <a:t>Letlamoreng</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 Dam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err="1" smtClean="0">
                          <a:ln>
                            <a:noFill/>
                          </a:ln>
                          <a:solidFill>
                            <a:prstClr val="black"/>
                          </a:solidFill>
                          <a:effectLst/>
                          <a:uLnTx/>
                          <a:uFillTx/>
                          <a:latin typeface="Arial Narrow" panose="020B0606020202030204" pitchFamily="34" charset="0"/>
                        </a:rPr>
                        <a:t>Phiphidi</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 Waterfall</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err="1" smtClean="0">
                          <a:ln>
                            <a:noFill/>
                          </a:ln>
                          <a:solidFill>
                            <a:prstClr val="black"/>
                          </a:solidFill>
                          <a:effectLst/>
                          <a:uLnTx/>
                          <a:uFillTx/>
                          <a:latin typeface="Arial Narrow" panose="020B0606020202030204" pitchFamily="34" charset="0"/>
                        </a:rPr>
                        <a:t>Platfontein</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rPr>
                        <a:t> Game farm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1" u="none" strike="noStrike" kern="1200" cap="none" spc="0" normalizeH="0" baseline="0" noProof="0" dirty="0" smtClean="0">
                          <a:ln>
                            <a:noFill/>
                          </a:ln>
                          <a:solidFill>
                            <a:prstClr val="black"/>
                          </a:solidFill>
                          <a:effectLst/>
                          <a:uLnTx/>
                          <a:uFillTx/>
                          <a:latin typeface="Arial Narrow" panose="020B0606020202030204" pitchFamily="34" charset="0"/>
                        </a:rPr>
                        <a:t>National Youth Chefs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1" u="none" strike="noStrike" kern="1200" cap="none" spc="0" normalizeH="0" baseline="0" noProof="0" dirty="0" smtClean="0">
                          <a:ln>
                            <a:noFill/>
                          </a:ln>
                          <a:solidFill>
                            <a:prstClr val="black"/>
                          </a:solidFill>
                          <a:effectLst/>
                          <a:uLnTx/>
                          <a:uFillTx/>
                          <a:latin typeface="Arial Narrow" panose="020B0606020202030204" pitchFamily="34" charset="0"/>
                        </a:rPr>
                        <a:t>Sommelier Training Course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1" u="none" strike="noStrike" kern="1200" cap="none" spc="0" normalizeH="0" baseline="0" noProof="0" dirty="0" smtClean="0">
                          <a:ln>
                            <a:noFill/>
                          </a:ln>
                          <a:solidFill>
                            <a:prstClr val="black"/>
                          </a:solidFill>
                          <a:effectLst/>
                          <a:uLnTx/>
                          <a:uFillTx/>
                          <a:latin typeface="Arial Narrow" panose="020B0606020202030204" pitchFamily="34" charset="0"/>
                        </a:rPr>
                        <a:t>Youth in Hospitality Service Training Programme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600" b="0" i="1" u="none" strike="noStrike" kern="1200" cap="none" spc="0" normalizeH="0" baseline="0" noProof="0" dirty="0" smtClean="0">
                          <a:ln>
                            <a:noFill/>
                          </a:ln>
                          <a:solidFill>
                            <a:prstClr val="black"/>
                          </a:solidFill>
                          <a:effectLst/>
                          <a:uLnTx/>
                          <a:uFillTx/>
                          <a:latin typeface="Arial Narrow" panose="020B0606020202030204" pitchFamily="34" charset="0"/>
                        </a:rPr>
                        <a:t>Food Safety Programme</a:t>
                      </a:r>
                      <a:endParaRPr kumimoji="0" lang="en-US" sz="1600" b="0" i="1" u="none" strike="noStrike" kern="1200" cap="none" spc="0" normalizeH="0" baseline="0" noProof="0" dirty="0" smtClean="0">
                        <a:ln>
                          <a:noFill/>
                        </a:ln>
                        <a:solidFill>
                          <a:prstClr val="black"/>
                        </a:solidFill>
                        <a:effectLst/>
                        <a:uLnTx/>
                        <a:uFillTx/>
                        <a:latin typeface="Arial Narrow" panose="020B0606020202030204" pitchFamily="34" charset="0"/>
                        <a:ea typeface=""/>
                        <a:cs typeface=""/>
                      </a:endParaRPr>
                    </a:p>
                    <a:p>
                      <a:pPr marL="342900" indent="-342900" algn="just" fontAlgn="t">
                        <a:buFont typeface="+mj-lt"/>
                        <a:buAutoNum type="arabicPeriod" startAt="3"/>
                      </a:pPr>
                      <a:endParaRPr lang="en-ZA" sz="1400" u="none" strike="noStrike" dirty="0" smtClean="0">
                        <a:effectLst/>
                        <a:latin typeface="Arial Narrow" panose="020B0606020202030204" pitchFamily="34" charset="0"/>
                      </a:endParaRPr>
                    </a:p>
                  </a:txBody>
                  <a:tcPr marL="85725" marR="86400" marT="9525" marB="0">
                    <a:noFill/>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u="none" strike="noStrike" baseline="0" dirty="0" smtClean="0">
                          <a:latin typeface="Arial Narrow" panose="020B0606020202030204" pitchFamily="34" charset="0"/>
                        </a:rPr>
                        <a:t>Monitor implementation of projects. (</a:t>
                      </a:r>
                      <a:r>
                        <a:rPr lang="en-US" sz="1600" b="1" i="1" u="none" strike="noStrike" baseline="0" dirty="0" err="1" smtClean="0">
                          <a:latin typeface="Arial Narrow" panose="020B0606020202030204" pitchFamily="34" charset="0"/>
                        </a:rPr>
                        <a:t>Cont</a:t>
                      </a:r>
                      <a:r>
                        <a:rPr lang="en-US" sz="1600" b="1" i="1" u="none" strike="noStrike" baseline="0" dirty="0" smtClean="0">
                          <a:latin typeface="Arial Narrow" panose="020B0606020202030204" pitchFamily="34" charset="0"/>
                        </a:rPr>
                        <a:t>…</a:t>
                      </a:r>
                      <a:r>
                        <a:rPr lang="en-US" sz="1600" b="0" i="0" u="none" strike="noStrike" baseline="0" dirty="0" smtClean="0">
                          <a:latin typeface="Arial Narrow" panose="020B0606020202030204" pitchFamily="34" charset="0"/>
                        </a:rPr>
                        <a:t> )</a:t>
                      </a:r>
                      <a:endParaRPr lang="en-US" sz="1600" b="0" i="0" u="none" strike="noStrike" dirty="0" smtClean="0">
                        <a:solidFill>
                          <a:srgbClr val="000000"/>
                        </a:solidFill>
                        <a:effectLst/>
                        <a:latin typeface="Arial Narrow" panose="020B0606020202030204" pitchFamily="34" charset="0"/>
                      </a:endParaRPr>
                    </a:p>
                  </a:txBody>
                  <a:tcPr marL="85725" marR="86400" marT="9525" marB="0">
                    <a:no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Reason for Variance:</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North West (NW) </a:t>
                      </a:r>
                      <a:r>
                        <a:rPr kumimoji="0" lang="en-ZA" sz="1600" b="0" i="0" u="none" strike="noStrike" kern="1200" cap="none" spc="0" normalizeH="0" baseline="0" noProof="0" dirty="0" err="1" smtClean="0">
                          <a:ln>
                            <a:noFill/>
                          </a:ln>
                          <a:solidFill>
                            <a:prstClr val="black"/>
                          </a:solidFill>
                          <a:effectLst/>
                          <a:uLnTx/>
                          <a:uFillTx/>
                          <a:latin typeface="Arial Narrow" panose="020B0606020202030204" pitchFamily="34" charset="0"/>
                          <a:ea typeface="+mn-ea"/>
                          <a:cs typeface="+mn-cs"/>
                        </a:rPr>
                        <a:t>Letlamoreng</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Dam -  There was no need for monitoring visits as the project files were submitted to GTAC for technical evaluation  and project advice.</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600" b="1" i="1"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Corrective Measure:</a:t>
                      </a: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North West (NW) </a:t>
                      </a:r>
                      <a:r>
                        <a:rPr kumimoji="0" lang="en-ZA" sz="1600" b="0" i="0" u="none" strike="noStrike" kern="1200" cap="none" spc="0" normalizeH="0" baseline="0" noProof="0" dirty="0" err="1" smtClean="0">
                          <a:ln>
                            <a:noFill/>
                          </a:ln>
                          <a:solidFill>
                            <a:prstClr val="black"/>
                          </a:solidFill>
                          <a:effectLst/>
                          <a:uLnTx/>
                          <a:uFillTx/>
                          <a:latin typeface="Arial Narrow" panose="020B0606020202030204" pitchFamily="34" charset="0"/>
                          <a:ea typeface="+mn-ea"/>
                          <a:cs typeface="+mn-cs"/>
                        </a:rPr>
                        <a:t>Letlamoreng</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Dam -  Planning is on hold pending the outcome of the GTAC assessment which is expected at the end of  August 2017.</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600" b="0"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Note:</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The performance of the four (4) training programmes  are reported on </a:t>
                      </a:r>
                      <a:r>
                        <a:rPr kumimoji="0" lang="en-ZA" sz="16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slides 50-53</a:t>
                      </a:r>
                    </a:p>
                  </a:txBody>
                  <a:tcPr marL="86400" marR="86400" marT="0" marB="0">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281061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33</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52433" y="6052457"/>
            <a:ext cx="3057612" cy="303894"/>
          </a:xfrm>
        </p:spPr>
        <p:txBody>
          <a:bodyPr/>
          <a:lstStyle/>
          <a:p>
            <a:pPr lvl="0">
              <a:defRPr/>
            </a:pPr>
            <a:r>
              <a:rPr lang="en-ZA" sz="1000" i="1" dirty="0">
                <a:solidFill>
                  <a:prstClr val="black"/>
                </a:solidFill>
                <a:latin typeface="Arial Narrow" panose="020B0606020202030204" pitchFamily="34" charset="0"/>
              </a:rPr>
              <a:t>2017-18 Quarter 1 Report </a:t>
            </a:r>
            <a:r>
              <a:rPr lang="en-ZA" sz="1000" i="1" dirty="0" smtClean="0">
                <a:solidFill>
                  <a:prstClr val="black"/>
                </a:solidFill>
                <a:latin typeface="Arial Narrow" panose="020B0606020202030204" pitchFamily="34" charset="0"/>
              </a:rPr>
              <a:t>– Actual Data</a:t>
            </a:r>
            <a:endParaRPr lang="en-ZA" sz="1000" i="1" dirty="0">
              <a:solidFill>
                <a:prstClr val="black"/>
              </a:solidFill>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4072544948"/>
              </p:ext>
            </p:extLst>
          </p:nvPr>
        </p:nvGraphicFramePr>
        <p:xfrm>
          <a:off x="475862" y="321208"/>
          <a:ext cx="8039487" cy="4221721"/>
        </p:xfrm>
        <a:graphic>
          <a:graphicData uri="http://schemas.openxmlformats.org/drawingml/2006/table">
            <a:tbl>
              <a:tblPr>
                <a:tableStyleId>{8A107856-5554-42FB-B03E-39F5DBC370BA}</a:tableStyleId>
              </a:tblPr>
              <a:tblGrid>
                <a:gridCol w="1906770">
                  <a:extLst>
                    <a:ext uri="{9D8B030D-6E8A-4147-A177-3AD203B41FA5}">
                      <a16:colId xmlns:a16="http://schemas.microsoft.com/office/drawing/2014/main" xmlns="" val="20000"/>
                    </a:ext>
                  </a:extLst>
                </a:gridCol>
                <a:gridCol w="1114547">
                  <a:extLst>
                    <a:ext uri="{9D8B030D-6E8A-4147-A177-3AD203B41FA5}">
                      <a16:colId xmlns:a16="http://schemas.microsoft.com/office/drawing/2014/main" xmlns="" val="20001"/>
                    </a:ext>
                  </a:extLst>
                </a:gridCol>
                <a:gridCol w="1138989">
                  <a:extLst>
                    <a:ext uri="{9D8B030D-6E8A-4147-A177-3AD203B41FA5}">
                      <a16:colId xmlns:a16="http://schemas.microsoft.com/office/drawing/2014/main" xmlns="" val="20003"/>
                    </a:ext>
                  </a:extLst>
                </a:gridCol>
                <a:gridCol w="3879181">
                  <a:extLst>
                    <a:ext uri="{9D8B030D-6E8A-4147-A177-3AD203B41FA5}">
                      <a16:colId xmlns:a16="http://schemas.microsoft.com/office/drawing/2014/main" xmlns="" val="20004"/>
                    </a:ext>
                  </a:extLst>
                </a:gridCol>
              </a:tblGrid>
              <a:tr h="356162">
                <a:tc grid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Strategic objective: </a:t>
                      </a:r>
                      <a:r>
                        <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mn-cs"/>
                        </a:rPr>
                        <a:t>To create employment opportunities by implementing tourism projects.</a:t>
                      </a:r>
                    </a:p>
                  </a:txBody>
                  <a:tcPr marL="86400" marR="86400" marT="0" marB="0" anchor="ctr" horzOverflow="overflow">
                    <a:solidFill>
                      <a:srgbClr val="F1995D"/>
                    </a:solidFill>
                  </a:tcPr>
                </a:tc>
                <a:tc hMerge="1">
                  <a:txBody>
                    <a:bodyPr/>
                    <a:lstStyle/>
                    <a:p>
                      <a:endParaRPr lang="en-US"/>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62654">
                <a:tc rowSpan="2">
                  <a:txBody>
                    <a:bodyPr/>
                    <a:lstStyle/>
                    <a:p>
                      <a:pPr algn="ctr">
                        <a:lnSpc>
                          <a:spcPct val="100000"/>
                        </a:lnSpc>
                      </a:pPr>
                      <a:r>
                        <a:rPr lang="en-US" sz="1600" b="1" dirty="0" smtClean="0">
                          <a:latin typeface="Arial Narrow" panose="020B0606020202030204" pitchFamily="34" charset="0"/>
                        </a:rPr>
                        <a:t>Key</a:t>
                      </a:r>
                      <a:r>
                        <a:rPr lang="en-US" sz="1600" b="1" baseline="0" dirty="0" smtClean="0">
                          <a:latin typeface="Arial Narrow" panose="020B0606020202030204" pitchFamily="34" charset="0"/>
                        </a:rPr>
                        <a:t> Performance Indicator</a:t>
                      </a:r>
                      <a:endParaRPr lang="en-US" sz="16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600" b="1" dirty="0" smtClean="0">
                          <a:latin typeface="Arial Narrow" panose="020B0606020202030204" pitchFamily="34" charset="0"/>
                        </a:rPr>
                        <a:t>Annual Target</a:t>
                      </a:r>
                      <a:endParaRPr lang="en-US" sz="1600" b="1" dirty="0">
                        <a:solidFill>
                          <a:schemeClr val="tx1"/>
                        </a:solidFill>
                        <a:latin typeface="Arial Narrow" pitchFamily="34" charset="0"/>
                        <a:cs typeface="Arial" pitchFamily="34" charset="0"/>
                      </a:endParaRPr>
                    </a:p>
                  </a:txBody>
                  <a:tcPr anchor="c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a:p>
                  </a:txBody>
                  <a:tcPr/>
                </a:tc>
                <a:extLst>
                  <a:ext uri="{0D108BD9-81ED-4DB2-BD59-A6C34878D82A}">
                    <a16:rowId xmlns:a16="http://schemas.microsoft.com/office/drawing/2014/main" xmlns="" val="10001"/>
                  </a:ext>
                </a:extLst>
              </a:tr>
              <a:tr h="780025">
                <a:tc vMerge="1">
                  <a:txBody>
                    <a:bodyPr/>
                    <a:lstStyle/>
                    <a:p>
                      <a:endParaRPr lang="en-ZA"/>
                    </a:p>
                  </a:txBody>
                  <a:tcPr/>
                </a:tc>
                <a:tc vMerge="1">
                  <a:txBody>
                    <a:bodyPr/>
                    <a:lstStyle/>
                    <a:p>
                      <a:endParaRPr lang="en-ZA"/>
                    </a:p>
                  </a:txBody>
                  <a:tcPr/>
                </a:tc>
                <a:tc>
                  <a:txBody>
                    <a:bodyPr/>
                    <a:lstStyle/>
                    <a:p>
                      <a:pPr algn="ctr">
                        <a:lnSpc>
                          <a:spcPct val="100000"/>
                        </a:lnSpc>
                      </a:pPr>
                      <a:r>
                        <a:rPr lang="en-US" sz="1600" b="1" dirty="0" smtClean="0">
                          <a:latin typeface="Arial Narrow" panose="020B0606020202030204" pitchFamily="34" charset="0"/>
                        </a:rPr>
                        <a:t>Quarter 1 Targets</a:t>
                      </a:r>
                      <a:endParaRPr lang="en-US" sz="1600" b="1" dirty="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Narrow" panose="020B0606020202030204" pitchFamily="34" charset="0"/>
                        </a:rPr>
                        <a:t>Quarter 1 Performance – </a:t>
                      </a:r>
                      <a:r>
                        <a:rPr lang="en-ZA" sz="1600" b="1" i="0" dirty="0" smtClean="0">
                          <a:latin typeface="Arial Narrow" panose="020B0606020202030204" pitchFamily="34" charset="0"/>
                        </a:rPr>
                        <a:t>Actual Data </a:t>
                      </a:r>
                      <a:endParaRPr lang="en-US" sz="1600" b="1" dirty="0" smtClean="0">
                        <a:solidFill>
                          <a:schemeClr val="tx1"/>
                        </a:solidFill>
                        <a:latin typeface="Arial Narrow" pitchFamily="34" charset="0"/>
                        <a:cs typeface="Arial"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1945128">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marL="342900" marR="0" lvl="0" indent="-342900" algn="just" defTabSz="914400" rtl="0" eaLnBrk="1" fontAlgn="auto" latinLnBrk="0" hangingPunct="1">
                        <a:lnSpc>
                          <a:spcPct val="100000"/>
                        </a:lnSpc>
                        <a:spcBef>
                          <a:spcPts val="0"/>
                        </a:spcBef>
                        <a:spcAft>
                          <a:spcPts val="0"/>
                        </a:spcAft>
                        <a:buClrTx/>
                        <a:buSzTx/>
                        <a:buFont typeface="+mj-lt"/>
                        <a:buAutoNum type="arabicPeriod" startAt="3"/>
                        <a:tabLst/>
                        <a:defRPr/>
                      </a:pPr>
                      <a:r>
                        <a:rPr lang="en-US" sz="1600" b="0" i="0" u="none" strike="noStrike" baseline="0" dirty="0" smtClean="0">
                          <a:latin typeface="Arial Narrow" panose="020B0606020202030204" pitchFamily="34" charset="0"/>
                        </a:rPr>
                        <a:t>Number of full-time equivalent jobs (FTE) created through Working for Tourism programme per year.</a:t>
                      </a:r>
                      <a:endParaRPr lang="en-US" sz="1600" b="0" kern="1200" dirty="0" smtClean="0">
                        <a:solidFill>
                          <a:schemeClr val="tx1"/>
                        </a:solidFill>
                        <a:latin typeface="Arial Narrow" pitchFamily="34" charset="0"/>
                        <a:ea typeface="+mn-ea"/>
                        <a:cs typeface="+mn-cs"/>
                      </a:endParaRPr>
                    </a:p>
                  </a:txBody>
                  <a:tcPr marL="86409" marR="86400" marT="45713" marB="45713" horzOverflow="overflow">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l"/>
                      <a:r>
                        <a:rPr lang="en-US" sz="1600" b="0" i="0" u="none" strike="noStrike" baseline="0" dirty="0" smtClean="0">
                          <a:latin typeface="Arial Narrow" panose="020B0606020202030204" pitchFamily="34" charset="0"/>
                        </a:rPr>
                        <a:t>3 085 FTE jobs created.</a:t>
                      </a:r>
                      <a:endParaRPr lang="en-US" sz="1600" b="0" i="0" u="none" strike="noStrike" kern="1200" baseline="0" dirty="0">
                        <a:solidFill>
                          <a:schemeClr val="dk1"/>
                        </a:solidFill>
                        <a:latin typeface="Arial Narrow" panose="020B0606020202030204" pitchFamily="34" charset="0"/>
                        <a:ea typeface=""/>
                        <a:cs typeface=""/>
                      </a:endParaRPr>
                    </a:p>
                  </a:txBody>
                  <a:tcPr marL="85725" marR="86400" marT="9525" marB="0">
                    <a:noFill/>
                  </a:tcPr>
                </a:tc>
                <a:tc>
                  <a:txBody>
                    <a:bodyPr/>
                    <a:lstStyle>
                      <a:lvl1pPr marL="0" algn="l" defTabSz="914400" rtl="0" eaLnBrk="1" latinLnBrk="0" hangingPunct="1">
                        <a:defRPr sz="1800" kern="1200">
                          <a:solidFill>
                            <a:schemeClr val="dk1"/>
                          </a:solidFill>
                          <a:latin typeface="Calibri"/>
                          <a:ea typeface=""/>
                          <a:cs typeface=""/>
                        </a:defRPr>
                      </a:lvl1pPr>
                      <a:lvl2pPr marL="457200" algn="l" defTabSz="914400" rtl="0" eaLnBrk="1" latinLnBrk="0" hangingPunct="1">
                        <a:defRPr sz="1800" kern="1200">
                          <a:solidFill>
                            <a:schemeClr val="dk1"/>
                          </a:solidFill>
                          <a:latin typeface="Calibri"/>
                          <a:ea typeface=""/>
                          <a:cs typeface=""/>
                        </a:defRPr>
                      </a:lvl2pPr>
                      <a:lvl3pPr marL="914400" algn="l" defTabSz="914400" rtl="0" eaLnBrk="1" latinLnBrk="0" hangingPunct="1">
                        <a:defRPr sz="1800" kern="1200">
                          <a:solidFill>
                            <a:schemeClr val="dk1"/>
                          </a:solidFill>
                          <a:latin typeface="Calibri"/>
                          <a:ea typeface=""/>
                          <a:cs typeface=""/>
                        </a:defRPr>
                      </a:lvl3pPr>
                      <a:lvl4pPr marL="1371600" algn="l" defTabSz="914400" rtl="0" eaLnBrk="1" latinLnBrk="0" hangingPunct="1">
                        <a:defRPr sz="1800" kern="1200">
                          <a:solidFill>
                            <a:schemeClr val="dk1"/>
                          </a:solidFill>
                          <a:latin typeface="Calibri"/>
                          <a:ea typeface=""/>
                          <a:cs typeface=""/>
                        </a:defRPr>
                      </a:lvl4pPr>
                      <a:lvl5pPr marL="1828800" algn="l" defTabSz="914400" rtl="0" eaLnBrk="1" latinLnBrk="0" hangingPunct="1">
                        <a:defRPr sz="1800" kern="1200">
                          <a:solidFill>
                            <a:schemeClr val="dk1"/>
                          </a:solidFill>
                          <a:latin typeface="Calibri"/>
                          <a:ea typeface=""/>
                          <a:cs typeface=""/>
                        </a:defRPr>
                      </a:lvl5pPr>
                      <a:lvl6pPr marL="2286000" algn="l" defTabSz="914400" rtl="0" eaLnBrk="1" latinLnBrk="0" hangingPunct="1">
                        <a:defRPr sz="1800" kern="1200">
                          <a:solidFill>
                            <a:schemeClr val="dk1"/>
                          </a:solidFill>
                          <a:latin typeface="Calibri"/>
                          <a:ea typeface=""/>
                          <a:cs typeface=""/>
                        </a:defRPr>
                      </a:lvl6pPr>
                      <a:lvl7pPr marL="2743200" algn="l" defTabSz="914400" rtl="0" eaLnBrk="1" latinLnBrk="0" hangingPunct="1">
                        <a:defRPr sz="1800" kern="1200">
                          <a:solidFill>
                            <a:schemeClr val="dk1"/>
                          </a:solidFill>
                          <a:latin typeface="Calibri"/>
                          <a:ea typeface=""/>
                          <a:cs typeface=""/>
                        </a:defRPr>
                      </a:lvl7pPr>
                      <a:lvl8pPr marL="3200400" algn="l" defTabSz="914400" rtl="0" eaLnBrk="1" latinLnBrk="0" hangingPunct="1">
                        <a:defRPr sz="1800" kern="1200">
                          <a:solidFill>
                            <a:schemeClr val="dk1"/>
                          </a:solidFill>
                          <a:latin typeface="Calibri"/>
                          <a:ea typeface=""/>
                          <a:cs typeface=""/>
                        </a:defRPr>
                      </a:lvl8pPr>
                      <a:lvl9pPr marL="3657600" algn="l" defTabSz="914400" rtl="0" eaLnBrk="1" latinLnBrk="0" hangingPunct="1">
                        <a:defRPr sz="1800" kern="1200">
                          <a:solidFill>
                            <a:schemeClr val="dk1"/>
                          </a:solidFill>
                          <a:latin typeface="Calibri"/>
                          <a:ea typeface=""/>
                          <a:cs typeface=""/>
                        </a:defRPr>
                      </a:lvl9pPr>
                    </a:lstStyle>
                    <a:p>
                      <a:pPr algn="l"/>
                      <a:r>
                        <a:rPr lang="en-ZA" sz="1600" b="0" i="0" u="none" strike="noStrike" baseline="0" dirty="0" smtClean="0">
                          <a:latin typeface="Arial Narrow" panose="020B0606020202030204" pitchFamily="34" charset="0"/>
                        </a:rPr>
                        <a:t>463</a:t>
                      </a:r>
                      <a:endParaRPr lang="en-US" sz="1600" b="0" i="0" u="none" strike="noStrike" dirty="0">
                        <a:solidFill>
                          <a:srgbClr val="000000"/>
                        </a:solidFill>
                        <a:effectLst/>
                        <a:latin typeface="Arial Narrow" panose="020B0606020202030204" pitchFamily="34" charset="0"/>
                      </a:endParaRPr>
                    </a:p>
                  </a:txBody>
                  <a:tcPr marL="85725" marR="86400" marT="9525" marB="0">
                    <a:noFill/>
                  </a:tcPr>
                </a:tc>
                <a:tc>
                  <a:txBody>
                    <a:bodyPr/>
                    <a:lstStyle/>
                    <a:p>
                      <a:pPr marL="0" indent="0" algn="just" fontAlgn="t">
                        <a:spcBef>
                          <a:spcPts val="300"/>
                        </a:spcBef>
                        <a:spcAft>
                          <a:spcPts val="95"/>
                        </a:spcAft>
                        <a:buFont typeface="Arial"/>
                        <a:buNone/>
                      </a:pPr>
                      <a:r>
                        <a:rPr lang="en-US" sz="1600" b="0" i="0" u="none" strike="noStrike" baseline="0" dirty="0" smtClean="0">
                          <a:solidFill>
                            <a:schemeClr val="tx1"/>
                          </a:solidFill>
                          <a:latin typeface="Arial Narrow" panose="020B0606020202030204" pitchFamily="34" charset="0"/>
                        </a:rPr>
                        <a:t>835 FTE jobs created </a:t>
                      </a: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through Working for Tourism </a:t>
                      </a:r>
                      <a:r>
                        <a:rPr kumimoji="0" lang="en-US" sz="1600" b="0" i="0" u="none" strike="noStrike" kern="1200" cap="none" spc="0" normalizeH="0" baseline="0" noProof="0" dirty="0" err="1" smtClean="0">
                          <a:ln>
                            <a:noFill/>
                          </a:ln>
                          <a:solidFill>
                            <a:prstClr val="black"/>
                          </a:solidFill>
                          <a:effectLst/>
                          <a:uLnTx/>
                          <a:uFillTx/>
                          <a:latin typeface="Arial Narrow" panose="020B0606020202030204" pitchFamily="34" charset="0"/>
                          <a:ea typeface="+mn-ea"/>
                          <a:cs typeface="+mn-cs"/>
                        </a:rPr>
                        <a:t>programme</a:t>
                      </a: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t>
                      </a:r>
                    </a:p>
                    <a:p>
                      <a:pPr marL="0" indent="0" algn="just" fontAlgn="t">
                        <a:spcBef>
                          <a:spcPts val="300"/>
                        </a:spcBef>
                        <a:spcAft>
                          <a:spcPts val="95"/>
                        </a:spcAft>
                        <a:buFont typeface="Arial"/>
                        <a:buNone/>
                      </a:pPr>
                      <a:endParaRPr kumimoji="0" lang="en-US" sz="1600" b="1" i="1"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indent="0" algn="just" fontAlgn="t">
                        <a:spcBef>
                          <a:spcPts val="300"/>
                        </a:spcBef>
                        <a:spcAft>
                          <a:spcPts val="95"/>
                        </a:spcAft>
                        <a:buFont typeface="Arial"/>
                        <a:buNone/>
                      </a:pPr>
                      <a:r>
                        <a:rPr kumimoji="0" lang="en-US" sz="1600" b="1" i="1"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Reason for Variance</a:t>
                      </a: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a:t>
                      </a:r>
                      <a:r>
                        <a:rPr lang="en-US" sz="1600" b="0" i="0" u="none" strike="noStrike" baseline="0" dirty="0" smtClean="0">
                          <a:solidFill>
                            <a:schemeClr val="tx1"/>
                          </a:solidFill>
                          <a:latin typeface="Arial Narrow" panose="020B0606020202030204" pitchFamily="34" charset="0"/>
                        </a:rPr>
                        <a:t> </a:t>
                      </a:r>
                    </a:p>
                    <a:p>
                      <a:pPr marL="0" indent="0" algn="just" fontAlgn="t">
                        <a:spcBef>
                          <a:spcPts val="300"/>
                        </a:spcBef>
                        <a:spcAft>
                          <a:spcPts val="95"/>
                        </a:spcAft>
                        <a:buFont typeface="Arial"/>
                        <a:buNone/>
                      </a:pPr>
                      <a:r>
                        <a:rPr lang="en-US" sz="1600" kern="1200" dirty="0" smtClean="0">
                          <a:solidFill>
                            <a:schemeClr val="dk1"/>
                          </a:solidFill>
                          <a:effectLst/>
                          <a:latin typeface="Arial Narrow" panose="020B0606020202030204" pitchFamily="34" charset="0"/>
                          <a:ea typeface="+mn-ea"/>
                          <a:cs typeface="+mn-cs"/>
                        </a:rPr>
                        <a:t>Advanced planning and having the correct mix</a:t>
                      </a:r>
                      <a:r>
                        <a:rPr lang="en-US" sz="1600" kern="1200" baseline="0" dirty="0" smtClean="0">
                          <a:solidFill>
                            <a:schemeClr val="dk1"/>
                          </a:solidFill>
                          <a:effectLst/>
                          <a:latin typeface="Arial Narrow" panose="020B0606020202030204" pitchFamily="34" charset="0"/>
                          <a:ea typeface="+mn-ea"/>
                          <a:cs typeface="+mn-cs"/>
                        </a:rPr>
                        <a:t> of high</a:t>
                      </a:r>
                      <a:r>
                        <a:rPr lang="en-US" sz="1600" kern="1200" dirty="0" smtClean="0">
                          <a:solidFill>
                            <a:schemeClr val="dk1"/>
                          </a:solidFill>
                          <a:effectLst/>
                          <a:latin typeface="Arial Narrow" panose="020B0606020202030204" pitchFamily="34" charset="0"/>
                          <a:ea typeface="+mn-ea"/>
                          <a:cs typeface="+mn-cs"/>
                        </a:rPr>
                        <a:t> </a:t>
                      </a:r>
                      <a:r>
                        <a:rPr lang="en-US" sz="1600" kern="1200" dirty="0" err="1" smtClean="0">
                          <a:solidFill>
                            <a:schemeClr val="dk1"/>
                          </a:solidFill>
                          <a:effectLst/>
                          <a:latin typeface="Arial Narrow" panose="020B0606020202030204" pitchFamily="34" charset="0"/>
                          <a:ea typeface="+mn-ea"/>
                          <a:cs typeface="+mn-cs"/>
                        </a:rPr>
                        <a:t>labour</a:t>
                      </a:r>
                      <a:r>
                        <a:rPr lang="en-US" sz="1600" kern="1200" dirty="0" smtClean="0">
                          <a:solidFill>
                            <a:schemeClr val="dk1"/>
                          </a:solidFill>
                          <a:effectLst/>
                          <a:latin typeface="Arial Narrow" panose="020B0606020202030204" pitchFamily="34" charset="0"/>
                          <a:ea typeface="+mn-ea"/>
                          <a:cs typeface="+mn-cs"/>
                        </a:rPr>
                        <a:t> intensive projects at the beginning</a:t>
                      </a:r>
                      <a:r>
                        <a:rPr lang="en-US" sz="1600" kern="1200" baseline="0" dirty="0" smtClean="0">
                          <a:solidFill>
                            <a:schemeClr val="dk1"/>
                          </a:solidFill>
                          <a:effectLst/>
                          <a:latin typeface="Arial Narrow" panose="020B0606020202030204" pitchFamily="34" charset="0"/>
                          <a:ea typeface="+mn-ea"/>
                          <a:cs typeface="+mn-cs"/>
                        </a:rPr>
                        <a:t> </a:t>
                      </a:r>
                      <a:r>
                        <a:rPr lang="en-US" sz="1600" kern="1200" dirty="0" smtClean="0">
                          <a:solidFill>
                            <a:schemeClr val="dk1"/>
                          </a:solidFill>
                          <a:effectLst/>
                          <a:latin typeface="Arial Narrow" panose="020B0606020202030204" pitchFamily="34" charset="0"/>
                          <a:ea typeface="+mn-ea"/>
                          <a:cs typeface="+mn-cs"/>
                        </a:rPr>
                        <a:t> of the financial year led to more FTE jobs been created.</a:t>
                      </a:r>
                    </a:p>
                    <a:p>
                      <a:pPr marL="0" indent="0" algn="just" fontAlgn="t">
                        <a:spcBef>
                          <a:spcPts val="300"/>
                        </a:spcBef>
                        <a:spcAft>
                          <a:spcPts val="95"/>
                        </a:spcAft>
                        <a:buFont typeface="Arial"/>
                        <a:buNone/>
                      </a:pPr>
                      <a:endParaRPr lang="en-US" sz="1800" b="0" i="0" u="none" strike="noStrike" kern="1200" baseline="0" dirty="0" smtClean="0">
                        <a:solidFill>
                          <a:schemeClr val="dk1"/>
                        </a:solidFill>
                        <a:effectLst/>
                        <a:latin typeface="+mn-lt"/>
                        <a:ea typeface="+mn-ea"/>
                        <a:cs typeface="+mn-cs"/>
                      </a:endParaRPr>
                    </a:p>
                    <a:p>
                      <a:pPr marL="0" indent="0" algn="just" fontAlgn="t">
                        <a:spcBef>
                          <a:spcPts val="300"/>
                        </a:spcBef>
                        <a:spcAft>
                          <a:spcPts val="95"/>
                        </a:spcAft>
                        <a:buFont typeface="Arial"/>
                        <a:buNone/>
                      </a:pPr>
                      <a:endParaRPr lang="en-ZA" sz="1600" b="0" i="0" u="none" strike="noStrike" baseline="0" dirty="0" smtClean="0">
                        <a:solidFill>
                          <a:schemeClr val="tx1"/>
                        </a:solidFill>
                        <a:latin typeface="Arial Narrow" panose="020B0606020202030204" pitchFamily="34" charset="0"/>
                      </a:endParaRPr>
                    </a:p>
                  </a:txBody>
                  <a:tcPr marL="86409" marR="86400" marT="0" marB="0">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2016478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34</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873211" y="5911507"/>
            <a:ext cx="283519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2" name="Rectangle 1"/>
          <p:cNvSpPr/>
          <p:nvPr/>
        </p:nvSpPr>
        <p:spPr>
          <a:xfrm>
            <a:off x="401651" y="1781086"/>
            <a:ext cx="8453591" cy="1938992"/>
          </a:xfrm>
          <a:prstGeom prst="rect">
            <a:avLst/>
          </a:prstGeom>
        </p:spPr>
        <p:txBody>
          <a:bodyPr wrap="square">
            <a:spAutoFit/>
          </a:bodyPr>
          <a:lstStyle/>
          <a:p>
            <a:pPr algn="ctr" eaLnBrk="0" hangingPunct="0">
              <a:defRPr/>
            </a:pPr>
            <a:r>
              <a:rPr lang="en-US" sz="4000" b="1" kern="0" dirty="0">
                <a:solidFill>
                  <a:prstClr val="black"/>
                </a:solidFill>
                <a:latin typeface="Arial Narrow" pitchFamily="34" charset="0"/>
              </a:rPr>
              <a:t>2</a:t>
            </a:r>
            <a:r>
              <a:rPr lang="en-US" sz="4000" b="1" kern="0" dirty="0" smtClean="0">
                <a:solidFill>
                  <a:prstClr val="black"/>
                </a:solidFill>
                <a:latin typeface="Arial Narrow" pitchFamily="34" charset="0"/>
              </a:rPr>
              <a:t>.4	PROGRAMME 4</a:t>
            </a:r>
          </a:p>
          <a:p>
            <a:pPr algn="ctr" eaLnBrk="0" hangingPunct="0">
              <a:defRPr/>
            </a:pPr>
            <a:endParaRPr lang="en-US" sz="4000" b="1" kern="0" dirty="0">
              <a:solidFill>
                <a:prstClr val="black"/>
              </a:solidFill>
              <a:latin typeface="Arial Narrow" pitchFamily="34" charset="0"/>
            </a:endParaRPr>
          </a:p>
          <a:p>
            <a:pPr algn="ctr" eaLnBrk="0" hangingPunct="0">
              <a:defRPr/>
            </a:pPr>
            <a:r>
              <a:rPr lang="en-US" sz="4000" b="1" kern="0" dirty="0" smtClean="0">
                <a:solidFill>
                  <a:prstClr val="black"/>
                </a:solidFill>
                <a:latin typeface="Arial Narrow" pitchFamily="34" charset="0"/>
              </a:rPr>
              <a:t>TOURISM SECTOR SUPPORT SERVICES </a:t>
            </a:r>
            <a:endParaRPr lang="en-US" sz="4000" b="1" kern="0" dirty="0">
              <a:solidFill>
                <a:prstClr val="black"/>
              </a:solidFill>
              <a:latin typeface="Arial Narrow" pitchFamily="34" charset="0"/>
            </a:endParaRPr>
          </a:p>
        </p:txBody>
      </p:sp>
    </p:spTree>
    <p:extLst>
      <p:ext uri="{BB962C8B-B14F-4D97-AF65-F5344CB8AC3E}">
        <p14:creationId xmlns:p14="http://schemas.microsoft.com/office/powerpoint/2010/main" xmlns="" val="5236423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35</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33809" y="6074229"/>
            <a:ext cx="2991708" cy="282122"/>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253921628"/>
              </p:ext>
            </p:extLst>
          </p:nvPr>
        </p:nvGraphicFramePr>
        <p:xfrm>
          <a:off x="233809" y="300392"/>
          <a:ext cx="8281540" cy="5108939"/>
        </p:xfrm>
        <a:graphic>
          <a:graphicData uri="http://schemas.openxmlformats.org/drawingml/2006/table">
            <a:tbl>
              <a:tblPr/>
              <a:tblGrid>
                <a:gridCol w="1802955">
                  <a:extLst>
                    <a:ext uri="{9D8B030D-6E8A-4147-A177-3AD203B41FA5}">
                      <a16:colId xmlns:a16="http://schemas.microsoft.com/office/drawing/2014/main" xmlns="" val="20000"/>
                    </a:ext>
                  </a:extLst>
                </a:gridCol>
                <a:gridCol w="2091483">
                  <a:extLst>
                    <a:ext uri="{9D8B030D-6E8A-4147-A177-3AD203B41FA5}">
                      <a16:colId xmlns:a16="http://schemas.microsoft.com/office/drawing/2014/main" xmlns="" val="20001"/>
                    </a:ext>
                  </a:extLst>
                </a:gridCol>
                <a:gridCol w="1849220">
                  <a:extLst>
                    <a:ext uri="{9D8B030D-6E8A-4147-A177-3AD203B41FA5}">
                      <a16:colId xmlns:a16="http://schemas.microsoft.com/office/drawing/2014/main" xmlns="" val="20003"/>
                    </a:ext>
                  </a:extLst>
                </a:gridCol>
                <a:gridCol w="2537882">
                  <a:extLst>
                    <a:ext uri="{9D8B030D-6E8A-4147-A177-3AD203B41FA5}">
                      <a16:colId xmlns:a16="http://schemas.microsoft.com/office/drawing/2014/main" xmlns="" val="20004"/>
                    </a:ext>
                  </a:extLst>
                </a:gridCol>
              </a:tblGrid>
              <a:tr h="375014">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accelerate the transformation of the tourism sector.</a:t>
                      </a:r>
                      <a:endParaRPr kumimoji="0" lang="en-US" sz="1600" b="1" i="0" u="none" strike="noStrike" kern="1200" cap="none" spc="0" normalizeH="0" baseline="0" noProof="0" dirty="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87165">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400" b="1" dirty="0" smtClean="0">
                          <a:solidFill>
                            <a:schemeClr val="tx1"/>
                          </a:solidFill>
                          <a:latin typeface="Arial Narrow" pitchFamily="34" charset="0"/>
                          <a:cs typeface="Arial" pitchFamily="34" charset="0"/>
                        </a:rPr>
                        <a:t>Quarterly </a:t>
                      </a:r>
                      <a:r>
                        <a:rPr lang="en-US" sz="1400" b="1" baseline="0" dirty="0" smtClean="0">
                          <a:solidFill>
                            <a:schemeClr val="tx1"/>
                          </a:solidFill>
                          <a:latin typeface="Arial Narrow" pitchFamily="34" charset="0"/>
                          <a:cs typeface="Arial" pitchFamily="34" charset="0"/>
                        </a:rPr>
                        <a:t> </a:t>
                      </a:r>
                      <a:r>
                        <a:rPr lang="en-US" sz="1400" b="1" dirty="0" smtClean="0">
                          <a:solidFill>
                            <a:schemeClr val="tx1"/>
                          </a:solidFill>
                          <a:latin typeface="Arial Narrow" pitchFamily="34" charset="0"/>
                          <a:cs typeface="Arial" pitchFamily="34" charset="0"/>
                        </a:rPr>
                        <a:t>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488180">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5681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lvl="0" indent="-342900" algn="just">
                        <a:lnSpc>
                          <a:spcPct val="115000"/>
                        </a:lnSpc>
                        <a:spcAft>
                          <a:spcPts val="0"/>
                        </a:spcAft>
                        <a:buFont typeface="+mj-lt"/>
                        <a:buAutoNum type="arabicPeriod"/>
                      </a:pPr>
                      <a:r>
                        <a:rPr lang="en-ZA" sz="1600" kern="1200" dirty="0" smtClean="0">
                          <a:solidFill>
                            <a:schemeClr val="tx1"/>
                          </a:solidFill>
                          <a:latin typeface="Arial Narrow" pitchFamily="34" charset="0"/>
                          <a:ea typeface="+mn-ea"/>
                          <a:cs typeface="+mn-cs"/>
                        </a:rPr>
                        <a:t>Number of initiatives supported to promote B-BBEE implementation.</a:t>
                      </a:r>
                      <a:endParaRPr lang="en-US" sz="1600" dirty="0">
                        <a:solidFill>
                          <a:schemeClr val="tx1"/>
                        </a:solidFill>
                        <a:latin typeface="Arial Narrow" pitchFamily="34" charset="0"/>
                        <a:ea typeface="Calibri"/>
                        <a:cs typeface="Times New Roman"/>
                      </a:endParaRPr>
                    </a:p>
                  </a:txBody>
                  <a:tcPr marL="86399" marR="86399"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algn="just" fontAlgn="t"/>
                      <a:r>
                        <a:rPr lang="en-ZA" sz="1600" b="1" i="0" u="none" strike="noStrike" dirty="0">
                          <a:solidFill>
                            <a:srgbClr val="000000"/>
                          </a:solidFill>
                          <a:effectLst/>
                          <a:latin typeface="Arial Narrow" panose="020B0606020202030204" pitchFamily="34" charset="0"/>
                        </a:rPr>
                        <a:t>Four initiatives supported to promote B-BBEE implementation:</a:t>
                      </a:r>
                      <a:r>
                        <a:rPr lang="en-ZA" sz="1600" b="0" i="0" u="none" strike="noStrike" dirty="0">
                          <a:solidFill>
                            <a:srgbClr val="000000"/>
                          </a:solidFill>
                          <a:effectLst/>
                          <a:latin typeface="Arial Narrow" panose="020B0606020202030204" pitchFamily="34" charset="0"/>
                        </a:rPr>
                        <a:t>   </a:t>
                      </a:r>
                      <a:endParaRPr lang="en-ZA" sz="1600" b="0" i="0" u="none" strike="noStrike" dirty="0" smtClean="0">
                        <a:solidFill>
                          <a:srgbClr val="000000"/>
                        </a:solidFill>
                        <a:effectLst/>
                        <a:latin typeface="Arial Narrow" panose="020B0606020202030204" pitchFamily="34" charset="0"/>
                      </a:endParaRPr>
                    </a:p>
                    <a:p>
                      <a:pPr marL="0" indent="0" algn="just" fontAlgn="t">
                        <a:buFont typeface="+mj-lt"/>
                        <a:buNone/>
                      </a:pPr>
                      <a:r>
                        <a:rPr lang="en-ZA" sz="1600" b="0" i="0" u="none" strike="noStrike" dirty="0" smtClean="0">
                          <a:solidFill>
                            <a:srgbClr val="000000"/>
                          </a:solidFill>
                          <a:effectLst/>
                          <a:latin typeface="Arial Narrow" panose="020B0606020202030204" pitchFamily="34" charset="0"/>
                        </a:rPr>
                        <a:t>       </a:t>
                      </a:r>
                    </a:p>
                    <a:p>
                      <a:pPr marL="176213" marR="0" lvl="0" indent="-176213" algn="just" defTabSz="914400" rtl="0" eaLnBrk="1" fontAlgn="t" latinLnBrk="0" hangingPunct="1">
                        <a:lnSpc>
                          <a:spcPct val="100000"/>
                        </a:lnSpc>
                        <a:spcBef>
                          <a:spcPts val="0"/>
                        </a:spcBef>
                        <a:spcAft>
                          <a:spcPts val="0"/>
                        </a:spcAft>
                        <a:buClrTx/>
                        <a:buSzTx/>
                        <a:buFont typeface="+mj-lt"/>
                        <a:buAutoNum type="arabicParenR"/>
                        <a:tabLst/>
                        <a:defRPr/>
                      </a:pPr>
                      <a:r>
                        <a:rPr kumimoji="0" lang="en-ZA" sz="16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Monitoring report on the implementation of the amended tourism B-BBEE sector code developed.</a:t>
                      </a:r>
                      <a:r>
                        <a:rPr lang="en-ZA" sz="1600" b="0" i="0" u="none" strike="noStrike" dirty="0" smtClean="0">
                          <a:solidFill>
                            <a:srgbClr val="000000"/>
                          </a:solidFill>
                          <a:effectLst/>
                          <a:latin typeface="Arial Narrow" panose="020B0606020202030204" pitchFamily="34" charset="0"/>
                        </a:rPr>
                        <a:t>                                                                                                                                                                                                                                                                                                                                                                           </a:t>
                      </a:r>
                      <a:endParaRPr lang="en-ZA" sz="1600" b="0" i="0"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Terms of reference for the monitoring on the implementation of the amended tourism B-BBEE sector code developed.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kern="1200" dirty="0" smtClean="0">
                          <a:solidFill>
                            <a:schemeClr val="tx1"/>
                          </a:solidFill>
                          <a:effectLst/>
                          <a:latin typeface="Arial Narrow" panose="020B0606020202030204" pitchFamily="34" charset="0"/>
                          <a:ea typeface="+mn-ea"/>
                          <a:cs typeface="+mn-cs"/>
                        </a:rPr>
                        <a:t>Terms of reference for the monitoring on the implementation of the amended tourism B-BBEE sector code were developed and approved. </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kern="1200" dirty="0" smtClean="0">
                        <a:solidFill>
                          <a:schemeClr val="tx1"/>
                        </a:solidFill>
                        <a:effectLst/>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kern="1200" dirty="0" smtClean="0">
                          <a:solidFill>
                            <a:schemeClr val="tx1"/>
                          </a:solidFill>
                          <a:effectLst/>
                          <a:latin typeface="Arial Narrow" panose="020B0606020202030204" pitchFamily="34" charset="0"/>
                          <a:ea typeface="+mn-ea"/>
                          <a:cs typeface="+mn-cs"/>
                        </a:rPr>
                        <a:t>The Terms of reference</a:t>
                      </a:r>
                      <a:r>
                        <a:rPr lang="en-US" sz="1600" b="0" i="0" u="none" strike="noStrike" kern="1200" baseline="0" dirty="0" smtClean="0">
                          <a:solidFill>
                            <a:schemeClr val="tx1"/>
                          </a:solidFill>
                          <a:effectLst/>
                          <a:latin typeface="Arial Narrow" panose="020B0606020202030204" pitchFamily="34" charset="0"/>
                          <a:ea typeface="+mn-ea"/>
                          <a:cs typeface="+mn-cs"/>
                        </a:rPr>
                        <a:t> are for the appointment of a S</a:t>
                      </a:r>
                      <a:r>
                        <a:rPr lang="en-US" sz="1600" b="0" i="0" u="none" strike="noStrike" kern="1200" dirty="0" smtClean="0">
                          <a:solidFill>
                            <a:schemeClr val="tx1"/>
                          </a:solidFill>
                          <a:effectLst/>
                          <a:latin typeface="Arial Narrow" panose="020B0606020202030204" pitchFamily="34" charset="0"/>
                          <a:ea typeface="+mn-ea"/>
                          <a:cs typeface="+mn-cs"/>
                        </a:rPr>
                        <a:t>ervice Provider to conduct a survey in the tourism sector to assess the level</a:t>
                      </a:r>
                      <a:r>
                        <a:rPr lang="en-US" sz="1600" b="0" i="0" u="none" strike="noStrike" kern="1200" baseline="0" dirty="0" smtClean="0">
                          <a:solidFill>
                            <a:schemeClr val="tx1"/>
                          </a:solidFill>
                          <a:effectLst/>
                          <a:latin typeface="Arial Narrow" panose="020B0606020202030204" pitchFamily="34" charset="0"/>
                          <a:ea typeface="+mn-ea"/>
                          <a:cs typeface="+mn-cs"/>
                        </a:rPr>
                        <a:t> of compliance by tourism enterprises with the tourism B-BBEE sector code.</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kern="1200" baseline="0" dirty="0" smtClean="0">
                        <a:solidFill>
                          <a:schemeClr val="tx1"/>
                        </a:solidFill>
                        <a:effectLst/>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effectLst/>
                          <a:latin typeface="Arial Narrow" panose="020B0606020202030204" pitchFamily="34" charset="0"/>
                          <a:ea typeface="+mn-ea"/>
                          <a:cs typeface="+mn-cs"/>
                        </a:rPr>
                        <a:t>The appointment will be done in quarter two.</a:t>
                      </a:r>
                      <a:endParaRPr lang="en-ZA" sz="1600" b="0" i="0" u="none" strike="noStrike" kern="1200" dirty="0">
                        <a:solidFill>
                          <a:schemeClr val="tx1"/>
                        </a:solidFill>
                        <a:effectLst/>
                        <a:latin typeface="Arial Narrow" panose="020B0606020202030204" pitchFamily="34" charset="0"/>
                        <a:ea typeface="+mn-ea"/>
                        <a:cs typeface="+mn-cs"/>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8662149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36</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04724" y="6074229"/>
            <a:ext cx="2991708" cy="282122"/>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034403116"/>
              </p:ext>
            </p:extLst>
          </p:nvPr>
        </p:nvGraphicFramePr>
        <p:xfrm>
          <a:off x="204724" y="224005"/>
          <a:ext cx="8616549" cy="2956299"/>
        </p:xfrm>
        <a:graphic>
          <a:graphicData uri="http://schemas.openxmlformats.org/drawingml/2006/table">
            <a:tbl>
              <a:tblPr/>
              <a:tblGrid>
                <a:gridCol w="1797560">
                  <a:extLst>
                    <a:ext uri="{9D8B030D-6E8A-4147-A177-3AD203B41FA5}">
                      <a16:colId xmlns:a16="http://schemas.microsoft.com/office/drawing/2014/main" xmlns="" val="20000"/>
                    </a:ext>
                  </a:extLst>
                </a:gridCol>
                <a:gridCol w="2012570">
                  <a:extLst>
                    <a:ext uri="{9D8B030D-6E8A-4147-A177-3AD203B41FA5}">
                      <a16:colId xmlns:a16="http://schemas.microsoft.com/office/drawing/2014/main" xmlns="" val="20001"/>
                    </a:ext>
                  </a:extLst>
                </a:gridCol>
                <a:gridCol w="1693856">
                  <a:extLst>
                    <a:ext uri="{9D8B030D-6E8A-4147-A177-3AD203B41FA5}">
                      <a16:colId xmlns:a16="http://schemas.microsoft.com/office/drawing/2014/main" xmlns="" val="20003"/>
                    </a:ext>
                  </a:extLst>
                </a:gridCol>
                <a:gridCol w="3112563">
                  <a:extLst>
                    <a:ext uri="{9D8B030D-6E8A-4147-A177-3AD203B41FA5}">
                      <a16:colId xmlns:a16="http://schemas.microsoft.com/office/drawing/2014/main" xmlns="" val="20004"/>
                    </a:ext>
                  </a:extLst>
                </a:gridCol>
              </a:tblGrid>
              <a:tr h="312434">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accelerate the transformation of the tourism sector.</a:t>
                      </a:r>
                      <a:endParaRPr kumimoji="0" lang="en-US" sz="1600" b="1" i="0" u="none" strike="noStrike" kern="1200" cap="none" spc="0" normalizeH="0" baseline="0" noProof="0" dirty="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71215">
                <a:tc rowSpan="2">
                  <a:txBody>
                    <a:bodyPr/>
                    <a:lstStyle/>
                    <a:p>
                      <a:pPr algn="ctr">
                        <a:lnSpc>
                          <a:spcPct val="100000"/>
                        </a:lnSpc>
                      </a:pPr>
                      <a:r>
                        <a:rPr lang="en-US" sz="1600" b="1" dirty="0" smtClean="0">
                          <a:solidFill>
                            <a:schemeClr val="tx1"/>
                          </a:solidFill>
                          <a:latin typeface="Arial Narrow" pitchFamily="34" charset="0"/>
                          <a:cs typeface="Arial" pitchFamily="34" charset="0"/>
                        </a:rPr>
                        <a:t>Key</a:t>
                      </a:r>
                      <a:r>
                        <a:rPr lang="en-US" sz="1600" b="1" baseline="0" dirty="0" smtClean="0">
                          <a:solidFill>
                            <a:schemeClr val="tx1"/>
                          </a:solidFill>
                          <a:latin typeface="Arial Narrow" pitchFamily="34" charset="0"/>
                          <a:cs typeface="Arial" pitchFamily="34" charset="0"/>
                        </a:rPr>
                        <a:t> Performance Indicator</a:t>
                      </a: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600" b="1" dirty="0" smtClean="0">
                          <a:solidFill>
                            <a:schemeClr val="tx1"/>
                          </a:solidFill>
                          <a:latin typeface="Arial Narrow" pitchFamily="34" charset="0"/>
                          <a:cs typeface="Arial" pitchFamily="34" charset="0"/>
                        </a:rPr>
                        <a:t>Annual Target</a:t>
                      </a: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600" b="1" dirty="0" smtClean="0">
                          <a:solidFill>
                            <a:schemeClr val="tx1"/>
                          </a:solidFill>
                          <a:latin typeface="Arial Narrow" pitchFamily="34" charset="0"/>
                          <a:cs typeface="Arial" pitchFamily="34" charset="0"/>
                        </a:rPr>
                        <a:t>Quarterly </a:t>
                      </a:r>
                      <a:r>
                        <a:rPr lang="en-US" sz="1600" b="1" baseline="0" dirty="0" smtClean="0">
                          <a:solidFill>
                            <a:schemeClr val="tx1"/>
                          </a:solidFill>
                          <a:latin typeface="Arial Narrow" pitchFamily="34" charset="0"/>
                          <a:cs typeface="Arial" pitchFamily="34" charset="0"/>
                        </a:rPr>
                        <a:t> </a:t>
                      </a:r>
                      <a:r>
                        <a:rPr lang="en-US" sz="1600" b="1" dirty="0" smtClean="0">
                          <a:solidFill>
                            <a:schemeClr val="tx1"/>
                          </a:solidFill>
                          <a:latin typeface="Arial Narrow" pitchFamily="34" charset="0"/>
                          <a:cs typeface="Arial" pitchFamily="34" charset="0"/>
                        </a:rPr>
                        <a:t>Targets</a:t>
                      </a: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650917">
                <a:tc vMerge="1">
                  <a:txBody>
                    <a:bodyPr/>
                    <a:lstStyle/>
                    <a:p>
                      <a:endParaRPr lang="en-ZA"/>
                    </a:p>
                  </a:txBody>
                  <a:tcPr/>
                </a:tc>
                <a:tc vMerge="1">
                  <a:txBody>
                    <a:bodyPr/>
                    <a:lstStyle/>
                    <a:p>
                      <a:endParaRPr lang="en-ZA"/>
                    </a:p>
                  </a:txBody>
                  <a:tcPr/>
                </a:tc>
                <a:tc>
                  <a:txBody>
                    <a:bodyPr/>
                    <a:lstStyle/>
                    <a:p>
                      <a:pPr algn="ctr">
                        <a:lnSpc>
                          <a:spcPct val="100000"/>
                        </a:lnSpc>
                      </a:pPr>
                      <a:r>
                        <a:rPr lang="en-US" sz="1600" b="1" dirty="0" smtClean="0">
                          <a:latin typeface="Arial Narrow" panose="020B0606020202030204" pitchFamily="34" charset="0"/>
                        </a:rPr>
                        <a:t>Quarter 1 Targets</a:t>
                      </a: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Narrow" panose="020B0606020202030204" pitchFamily="34" charset="0"/>
                        </a:rPr>
                        <a:t>Quarter 1 Performance – </a:t>
                      </a:r>
                      <a:r>
                        <a:rPr lang="en-ZA" sz="1600" b="1" i="0" dirty="0" smtClean="0">
                          <a:latin typeface="Arial Narrow" panose="020B0606020202030204" pitchFamily="34" charset="0"/>
                        </a:rPr>
                        <a:t>Actual Data </a:t>
                      </a:r>
                      <a:endParaRPr lang="en-US" sz="16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323055">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342900" marR="0" lvl="0" indent="-342900" algn="just" defTabSz="914400" rtl="0" eaLnBrk="1" fontAlgn="auto" latinLnBrk="0" hangingPunct="1">
                        <a:lnSpc>
                          <a:spcPct val="115000"/>
                        </a:lnSpc>
                        <a:spcBef>
                          <a:spcPts val="0"/>
                        </a:spcBef>
                        <a:spcAft>
                          <a:spcPts val="0"/>
                        </a:spcAft>
                        <a:buClrTx/>
                        <a:buSzTx/>
                        <a:buFont typeface="+mj-lt"/>
                        <a:buAutoNum type="arabicPeriod"/>
                        <a:tabLst/>
                        <a:defRPr/>
                      </a:pPr>
                      <a:r>
                        <a:rPr kumimoji="0" lang="en-ZA" sz="1600" b="0" i="0" u="none" strike="noStrike" kern="1200" cap="none" spc="0" normalizeH="0" baseline="0" noProof="0" dirty="0" smtClean="0">
                          <a:ln>
                            <a:noFill/>
                          </a:ln>
                          <a:solidFill>
                            <a:prstClr val="black"/>
                          </a:solidFill>
                          <a:effectLst/>
                          <a:uLnTx/>
                          <a:uFillTx/>
                          <a:latin typeface="Arial Narrow" pitchFamily="34" charset="0"/>
                          <a:ea typeface="+mn-ea"/>
                          <a:cs typeface="+mn-cs"/>
                        </a:rPr>
                        <a:t>Number of initiatives supported to promote B-BBEE implementation.</a:t>
                      </a:r>
                      <a:endParaRPr kumimoji="0" lang="en-US" sz="1600" b="0" i="0" u="none" strike="noStrike" kern="1200" cap="none" spc="0" normalizeH="0" baseline="0" noProof="0" dirty="0" smtClean="0">
                        <a:ln>
                          <a:noFill/>
                        </a:ln>
                        <a:solidFill>
                          <a:prstClr val="black"/>
                        </a:solidFill>
                        <a:effectLst/>
                        <a:uLnTx/>
                        <a:uFillTx/>
                        <a:latin typeface="Arial Narrow" pitchFamily="34" charset="0"/>
                        <a:ea typeface="Calibri"/>
                        <a:cs typeface="Times New Roman"/>
                      </a:endParaRPr>
                    </a:p>
                    <a:p>
                      <a:pPr marL="182880" lvl="0" indent="-182880" algn="just">
                        <a:lnSpc>
                          <a:spcPct val="115000"/>
                        </a:lnSpc>
                        <a:spcAft>
                          <a:spcPts val="0"/>
                        </a:spcAft>
                        <a:buFont typeface="+mj-lt"/>
                        <a:buAutoNum type="arabicPeriod" startAt="3"/>
                      </a:pPr>
                      <a:endParaRPr lang="en-US" sz="1600" dirty="0">
                        <a:solidFill>
                          <a:schemeClr val="tx1"/>
                        </a:solidFill>
                        <a:latin typeface="Arial Narrow" pitchFamily="34" charset="0"/>
                        <a:ea typeface="Calibri"/>
                        <a:cs typeface="Times New Roman"/>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arenR" startAt="2"/>
                      </a:pPr>
                      <a:r>
                        <a:rPr kumimoji="0" lang="en-ZA" sz="1600" b="0" i="0" u="none" strike="noStrike" kern="1200" cap="none" spc="0" normalizeH="0" baseline="0" dirty="0">
                          <a:ln>
                            <a:noFill/>
                          </a:ln>
                          <a:solidFill>
                            <a:srgbClr val="000000"/>
                          </a:solidFill>
                          <a:effectLst/>
                          <a:uLnTx/>
                          <a:uFillTx/>
                          <a:latin typeface="Arial Narrow" panose="020B0606020202030204" pitchFamily="34" charset="0"/>
                          <a:ea typeface="+mn-ea"/>
                          <a:cs typeface="+mn-cs"/>
                        </a:rPr>
                        <a:t>Tourism Sector Transformation Indaba.</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Draft Tourism Transformation Indaba concept document and draft programme developed.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algn="just" defTabSz="914400" rtl="0" eaLnBrk="1" fontAlgn="t" latinLnBrk="0" hangingPunct="1"/>
                      <a:r>
                        <a:rPr lang="en-ZA" sz="1600" b="0" i="0" u="none" strike="noStrike" kern="1200" dirty="0" smtClean="0">
                          <a:solidFill>
                            <a:srgbClr val="000000"/>
                          </a:solidFill>
                          <a:effectLst/>
                          <a:latin typeface="Arial Narrow" panose="020B0606020202030204" pitchFamily="34" charset="0"/>
                          <a:ea typeface="+mn-ea"/>
                          <a:cs typeface="+mn-cs"/>
                        </a:rPr>
                        <a:t>Draft Tourism Transformation Indaba concept document and draft programme were developed. </a:t>
                      </a:r>
                    </a:p>
                    <a:p>
                      <a:pPr marL="0" algn="just" defTabSz="914400" rtl="0" eaLnBrk="1" fontAlgn="t" latinLnBrk="0" hangingPunct="1"/>
                      <a:endParaRPr lang="en-ZA" sz="1600" b="0" i="0" u="none" strike="noStrike" kern="1200" dirty="0" smtClean="0">
                        <a:solidFill>
                          <a:srgbClr val="000000"/>
                        </a:solidFill>
                        <a:effectLst/>
                        <a:latin typeface="Arial Narrow" panose="020B0606020202030204" pitchFamily="34" charset="0"/>
                        <a:ea typeface="+mn-ea"/>
                        <a:cs typeface="+mn-cs"/>
                      </a:endParaRPr>
                    </a:p>
                    <a:p>
                      <a:pPr marL="0" indent="0" algn="just" defTabSz="914400" rtl="0" eaLnBrk="1" fontAlgn="t" latinLnBrk="0" hangingPunct="1">
                        <a:buFont typeface="Arial" panose="020B0604020202020204" pitchFamily="34" charset="0"/>
                        <a:buNone/>
                      </a:pPr>
                      <a:endParaRPr lang="en-ZA" sz="1600" b="0" i="0" u="none" strike="noStrike" kern="1200" dirty="0" smtClean="0">
                        <a:solidFill>
                          <a:srgbClr val="000000"/>
                        </a:solidFill>
                        <a:effectLst/>
                        <a:latin typeface="Arial Narrow" panose="020B0606020202030204" pitchFamily="34" charset="0"/>
                        <a:ea typeface="+mn-ea"/>
                        <a:cs typeface="+mn-cs"/>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800915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37</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04724" y="6074229"/>
            <a:ext cx="2991708" cy="282122"/>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427830087"/>
              </p:ext>
            </p:extLst>
          </p:nvPr>
        </p:nvGraphicFramePr>
        <p:xfrm>
          <a:off x="204724" y="224005"/>
          <a:ext cx="8710677" cy="2925819"/>
        </p:xfrm>
        <a:graphic>
          <a:graphicData uri="http://schemas.openxmlformats.org/drawingml/2006/table">
            <a:tbl>
              <a:tblPr/>
              <a:tblGrid>
                <a:gridCol w="1817197">
                  <a:extLst>
                    <a:ext uri="{9D8B030D-6E8A-4147-A177-3AD203B41FA5}">
                      <a16:colId xmlns:a16="http://schemas.microsoft.com/office/drawing/2014/main" xmlns="" val="20000"/>
                    </a:ext>
                  </a:extLst>
                </a:gridCol>
                <a:gridCol w="1858270">
                  <a:extLst>
                    <a:ext uri="{9D8B030D-6E8A-4147-A177-3AD203B41FA5}">
                      <a16:colId xmlns:a16="http://schemas.microsoft.com/office/drawing/2014/main" xmlns="" val="20001"/>
                    </a:ext>
                  </a:extLst>
                </a:gridCol>
                <a:gridCol w="2226910">
                  <a:extLst>
                    <a:ext uri="{9D8B030D-6E8A-4147-A177-3AD203B41FA5}">
                      <a16:colId xmlns:a16="http://schemas.microsoft.com/office/drawing/2014/main" xmlns="" val="20003"/>
                    </a:ext>
                  </a:extLst>
                </a:gridCol>
                <a:gridCol w="2808300">
                  <a:extLst>
                    <a:ext uri="{9D8B030D-6E8A-4147-A177-3AD203B41FA5}">
                      <a16:colId xmlns:a16="http://schemas.microsoft.com/office/drawing/2014/main" xmlns="" val="20004"/>
                    </a:ext>
                  </a:extLst>
                </a:gridCol>
              </a:tblGrid>
              <a:tr h="312434">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accelerate the transformation of the tourism sector.</a:t>
                      </a:r>
                      <a:endParaRPr kumimoji="0" lang="en-US" sz="1600" b="1" i="0" u="none" strike="noStrike" kern="1200" cap="none" spc="0" normalizeH="0" baseline="0" noProof="0" dirty="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71215">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400" b="1" dirty="0" smtClean="0">
                          <a:solidFill>
                            <a:schemeClr val="tx1"/>
                          </a:solidFill>
                          <a:latin typeface="Arial Narrow" pitchFamily="34" charset="0"/>
                          <a:cs typeface="Arial" pitchFamily="34" charset="0"/>
                        </a:rPr>
                        <a:t>Quarterly </a:t>
                      </a:r>
                      <a:r>
                        <a:rPr lang="en-US" sz="1400" b="1" baseline="0" dirty="0" smtClean="0">
                          <a:solidFill>
                            <a:schemeClr val="tx1"/>
                          </a:solidFill>
                          <a:latin typeface="Arial Narrow" pitchFamily="34" charset="0"/>
                          <a:cs typeface="Arial" pitchFamily="34" charset="0"/>
                        </a:rPr>
                        <a:t> </a:t>
                      </a:r>
                      <a:r>
                        <a:rPr lang="en-US" sz="1400" b="1" dirty="0" smtClean="0">
                          <a:solidFill>
                            <a:schemeClr val="tx1"/>
                          </a:solidFill>
                          <a:latin typeface="Arial Narrow" pitchFamily="34" charset="0"/>
                          <a:cs typeface="Arial" pitchFamily="34" charset="0"/>
                        </a:rPr>
                        <a:t>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650917">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533104">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342900" marR="0" lvl="0" indent="-342900" algn="just" defTabSz="914400" rtl="0" eaLnBrk="1" fontAlgn="auto" latinLnBrk="0" hangingPunct="1">
                        <a:lnSpc>
                          <a:spcPct val="115000"/>
                        </a:lnSpc>
                        <a:spcBef>
                          <a:spcPts val="0"/>
                        </a:spcBef>
                        <a:spcAft>
                          <a:spcPts val="0"/>
                        </a:spcAft>
                        <a:buClrTx/>
                        <a:buSzTx/>
                        <a:buFont typeface="+mj-lt"/>
                        <a:buAutoNum type="arabicPeriod"/>
                        <a:tabLst/>
                        <a:defRPr/>
                      </a:pPr>
                      <a:r>
                        <a:rPr kumimoji="0" lang="en-ZA" sz="1600" b="0" i="0" u="none" strike="noStrike" kern="1200" cap="none" spc="0" normalizeH="0" baseline="0" noProof="0" dirty="0" smtClean="0">
                          <a:ln>
                            <a:noFill/>
                          </a:ln>
                          <a:solidFill>
                            <a:prstClr val="black"/>
                          </a:solidFill>
                          <a:effectLst/>
                          <a:uLnTx/>
                          <a:uFillTx/>
                          <a:latin typeface="Arial Narrow" pitchFamily="34" charset="0"/>
                          <a:ea typeface="+mn-ea"/>
                          <a:cs typeface="+mn-cs"/>
                        </a:rPr>
                        <a:t>Number of initiatives supported to promote B-BBEE implementation.</a:t>
                      </a:r>
                      <a:endParaRPr kumimoji="0" lang="en-US" sz="1600" b="0" i="0" u="none" strike="noStrike" kern="1200" cap="none" spc="0" normalizeH="0" baseline="0" noProof="0" dirty="0" smtClean="0">
                        <a:ln>
                          <a:noFill/>
                        </a:ln>
                        <a:solidFill>
                          <a:prstClr val="black"/>
                        </a:solidFill>
                        <a:effectLst/>
                        <a:uLnTx/>
                        <a:uFillTx/>
                        <a:latin typeface="Arial Narrow" pitchFamily="34" charset="0"/>
                        <a:ea typeface="Calibri"/>
                        <a:cs typeface="Times New Roman"/>
                      </a:endParaRPr>
                    </a:p>
                    <a:p>
                      <a:pPr marL="182880" lvl="0" indent="-182880" algn="just">
                        <a:lnSpc>
                          <a:spcPct val="115000"/>
                        </a:lnSpc>
                        <a:spcAft>
                          <a:spcPts val="0"/>
                        </a:spcAft>
                        <a:buFont typeface="+mj-lt"/>
                        <a:buAutoNum type="arabicPeriod" startAt="3"/>
                      </a:pPr>
                      <a:endParaRPr lang="en-US" sz="1600" dirty="0">
                        <a:solidFill>
                          <a:schemeClr val="tx1"/>
                        </a:solidFill>
                        <a:latin typeface="Arial Narrow" pitchFamily="34" charset="0"/>
                        <a:ea typeface="Calibri"/>
                        <a:cs typeface="Times New Roman"/>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arenR" startAt="3"/>
                      </a:pPr>
                      <a:r>
                        <a:rPr lang="en-ZA" sz="1600" b="0" i="0" u="none" strike="noStrike" dirty="0">
                          <a:solidFill>
                            <a:srgbClr val="000000"/>
                          </a:solidFill>
                          <a:effectLst/>
                          <a:latin typeface="Arial Narrow" panose="020B0606020202030204" pitchFamily="34" charset="0"/>
                        </a:rPr>
                        <a:t>Guidelines for commercialisation of state-owned attractions.</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The status quo for commercialisation of state-owned attractions determined.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algn="just" defTabSz="914400" rtl="0" eaLnBrk="1" fontAlgn="t" latinLnBrk="0" hangingPunct="1"/>
                      <a:r>
                        <a:rPr lang="en-US" sz="1600" b="0" i="0" u="none" strike="noStrike" kern="1200" dirty="0" smtClean="0">
                          <a:solidFill>
                            <a:srgbClr val="000000"/>
                          </a:solidFill>
                          <a:effectLst/>
                          <a:latin typeface="Arial Narrow" panose="020B0606020202030204" pitchFamily="34" charset="0"/>
                          <a:ea typeface="+mn-ea"/>
                          <a:cs typeface="+mn-cs"/>
                        </a:rPr>
                        <a:t>Report on the status quo for commercialisation of state-owned attractions developed.</a:t>
                      </a:r>
                      <a:r>
                        <a:rPr lang="en-US" sz="1600" b="0" i="0" u="none" strike="noStrike" kern="1200" baseline="0" dirty="0" smtClean="0">
                          <a:solidFill>
                            <a:srgbClr val="000000"/>
                          </a:solidFill>
                          <a:effectLst/>
                          <a:latin typeface="Arial Narrow" panose="020B0606020202030204" pitchFamily="34" charset="0"/>
                          <a:ea typeface="+mn-ea"/>
                          <a:cs typeface="+mn-cs"/>
                        </a:rPr>
                        <a:t> </a:t>
                      </a:r>
                      <a:endParaRPr lang="en-ZA" sz="1600" b="0" i="0" u="none" strike="noStrike" kern="1200" dirty="0" smtClean="0">
                        <a:solidFill>
                          <a:srgbClr val="000000"/>
                        </a:solidFill>
                        <a:effectLst/>
                        <a:latin typeface="Arial Narrow" panose="020B0606020202030204" pitchFamily="34" charset="0"/>
                        <a:ea typeface="+mn-ea"/>
                        <a:cs typeface="+mn-cs"/>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145537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38</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130629" y="5886793"/>
            <a:ext cx="3450772"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843645147"/>
              </p:ext>
            </p:extLst>
          </p:nvPr>
        </p:nvGraphicFramePr>
        <p:xfrm>
          <a:off x="217712" y="418493"/>
          <a:ext cx="8297636" cy="3566182"/>
        </p:xfrm>
        <a:graphic>
          <a:graphicData uri="http://schemas.openxmlformats.org/drawingml/2006/table">
            <a:tbl>
              <a:tblPr/>
              <a:tblGrid>
                <a:gridCol w="1980116">
                  <a:extLst>
                    <a:ext uri="{9D8B030D-6E8A-4147-A177-3AD203B41FA5}">
                      <a16:colId xmlns:a16="http://schemas.microsoft.com/office/drawing/2014/main" xmlns="" val="20000"/>
                    </a:ext>
                  </a:extLst>
                </a:gridCol>
                <a:gridCol w="2185913">
                  <a:extLst>
                    <a:ext uri="{9D8B030D-6E8A-4147-A177-3AD203B41FA5}">
                      <a16:colId xmlns:a16="http://schemas.microsoft.com/office/drawing/2014/main" xmlns="" val="20001"/>
                    </a:ext>
                  </a:extLst>
                </a:gridCol>
                <a:gridCol w="1592491">
                  <a:extLst>
                    <a:ext uri="{9D8B030D-6E8A-4147-A177-3AD203B41FA5}">
                      <a16:colId xmlns:a16="http://schemas.microsoft.com/office/drawing/2014/main" xmlns="" val="20003"/>
                    </a:ext>
                  </a:extLst>
                </a:gridCol>
                <a:gridCol w="2539116">
                  <a:extLst>
                    <a:ext uri="{9D8B030D-6E8A-4147-A177-3AD203B41FA5}">
                      <a16:colId xmlns:a16="http://schemas.microsoft.com/office/drawing/2014/main" xmlns="" val="20004"/>
                    </a:ext>
                  </a:extLst>
                </a:gridCol>
              </a:tblGrid>
              <a:tr h="484628">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accelerate the transformation of the tourism sector.</a:t>
                      </a:r>
                      <a:endParaRPr kumimoji="0" lang="en-US" sz="1600" b="1" i="0" u="none" strike="noStrike" kern="1200" cap="none" spc="0" normalizeH="0" baseline="0" noProof="0" dirty="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53326">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rPr>
                        <a:t>Quarterly Targets</a:t>
                      </a: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526750">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25000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342900" lvl="0" indent="-342900" algn="just">
                        <a:lnSpc>
                          <a:spcPct val="115000"/>
                        </a:lnSpc>
                        <a:spcAft>
                          <a:spcPts val="0"/>
                        </a:spcAft>
                        <a:buFont typeface="+mj-lt"/>
                        <a:buAutoNum type="arabicPeriod"/>
                      </a:pPr>
                      <a:r>
                        <a:rPr lang="en-ZA" sz="1600" kern="1200" dirty="0" smtClean="0">
                          <a:solidFill>
                            <a:schemeClr val="tx1"/>
                          </a:solidFill>
                          <a:latin typeface="Arial Narrow" pitchFamily="34" charset="0"/>
                          <a:ea typeface="+mn-ea"/>
                          <a:cs typeface="+mn-cs"/>
                        </a:rPr>
                        <a:t>Number of initiatives supported to promote B-BBEE implementation.</a:t>
                      </a:r>
                      <a:endParaRPr lang="en-US" sz="1600" dirty="0">
                        <a:solidFill>
                          <a:schemeClr val="tx1"/>
                        </a:solidFill>
                        <a:latin typeface="Arial Narrow" pitchFamily="34" charset="0"/>
                        <a:ea typeface="Calibri"/>
                        <a:cs typeface="Times New Roman"/>
                      </a:endParaRPr>
                    </a:p>
                  </a:txBody>
                  <a:tcPr marL="86399" marR="86399"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arenR" startAt="4"/>
                      </a:pPr>
                      <a:r>
                        <a:rPr lang="en-ZA" sz="1600" b="0" i="0" u="none" strike="noStrike" dirty="0">
                          <a:solidFill>
                            <a:srgbClr val="000000"/>
                          </a:solidFill>
                          <a:effectLst/>
                          <a:latin typeface="Arial Narrow" panose="020B0606020202030204" pitchFamily="34" charset="0"/>
                        </a:rPr>
                        <a:t>Establish funding mechanisms through partnerships with development finance institutions (DFIs) to support tourism sector transformation.</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Identify and engage DFIs for possible partnerships.</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algn="just" defTabSz="914400" rtl="0" eaLnBrk="1" fontAlgn="t" latinLnBrk="0" hangingPunct="1"/>
                      <a:r>
                        <a:rPr lang="en-US" sz="1600" b="0" i="0" u="none" strike="noStrike" kern="1200" dirty="0" smtClean="0">
                          <a:solidFill>
                            <a:srgbClr val="000000"/>
                          </a:solidFill>
                          <a:effectLst/>
                          <a:latin typeface="Arial Narrow" panose="020B0606020202030204" pitchFamily="34" charset="0"/>
                          <a:ea typeface="+mn-ea"/>
                          <a:cs typeface="+mn-cs"/>
                        </a:rPr>
                        <a:t>The National Empowerment Fund (NEF) was identified and meetings were held to establish a partnership.</a:t>
                      </a:r>
                      <a:endParaRPr lang="en-ZA" sz="1600" b="0" i="0" u="none" strike="noStrike" kern="1200" dirty="0">
                        <a:solidFill>
                          <a:srgbClr val="000000"/>
                        </a:solidFill>
                        <a:effectLst/>
                        <a:latin typeface="Arial Narrow" panose="020B0606020202030204" pitchFamily="34" charset="0"/>
                        <a:ea typeface="+mn-ea"/>
                        <a:cs typeface="+mn-cs"/>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9327960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39</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22423" y="5870318"/>
            <a:ext cx="2876377"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263606266"/>
              </p:ext>
            </p:extLst>
          </p:nvPr>
        </p:nvGraphicFramePr>
        <p:xfrm>
          <a:off x="341293" y="224005"/>
          <a:ext cx="8535212" cy="5716788"/>
        </p:xfrm>
        <a:graphic>
          <a:graphicData uri="http://schemas.openxmlformats.org/drawingml/2006/table">
            <a:tbl>
              <a:tblPr/>
              <a:tblGrid>
                <a:gridCol w="1494084">
                  <a:extLst>
                    <a:ext uri="{9D8B030D-6E8A-4147-A177-3AD203B41FA5}">
                      <a16:colId xmlns:a16="http://schemas.microsoft.com/office/drawing/2014/main" xmlns="" val="20000"/>
                    </a:ext>
                  </a:extLst>
                </a:gridCol>
                <a:gridCol w="1620253">
                  <a:extLst>
                    <a:ext uri="{9D8B030D-6E8A-4147-A177-3AD203B41FA5}">
                      <a16:colId xmlns:a16="http://schemas.microsoft.com/office/drawing/2014/main" xmlns="" val="20001"/>
                    </a:ext>
                  </a:extLst>
                </a:gridCol>
                <a:gridCol w="1668379">
                  <a:extLst>
                    <a:ext uri="{9D8B030D-6E8A-4147-A177-3AD203B41FA5}">
                      <a16:colId xmlns:a16="http://schemas.microsoft.com/office/drawing/2014/main" xmlns="" val="20003"/>
                    </a:ext>
                  </a:extLst>
                </a:gridCol>
                <a:gridCol w="3752496">
                  <a:extLst>
                    <a:ext uri="{9D8B030D-6E8A-4147-A177-3AD203B41FA5}">
                      <a16:colId xmlns:a16="http://schemas.microsoft.com/office/drawing/2014/main" xmlns="" val="20004"/>
                    </a:ext>
                  </a:extLst>
                </a:gridCol>
              </a:tblGrid>
              <a:tr h="222468">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rgbClr val="000000"/>
                          </a:solidFill>
                          <a:effectLst/>
                          <a:uLnTx/>
                          <a:uFillTx/>
                          <a:latin typeface="Arial Narrow"/>
                        </a:rPr>
                        <a:t>Strategic objective: To accelerate the transformation of the tourism sector.</a:t>
                      </a:r>
                      <a:endParaRPr kumimoji="0" lang="en-US" sz="1500" b="1" i="0" u="none" strike="noStrike" kern="1200" cap="none" spc="0" normalizeH="0" baseline="0" noProof="0" dirty="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11455">
                <a:tc rowSpan="2">
                  <a:txBody>
                    <a:bodyPr/>
                    <a:lstStyle/>
                    <a:p>
                      <a:pPr algn="ctr">
                        <a:lnSpc>
                          <a:spcPct val="100000"/>
                        </a:lnSpc>
                      </a:pPr>
                      <a:r>
                        <a:rPr lang="en-US" sz="1500" b="1" dirty="0" smtClean="0">
                          <a:solidFill>
                            <a:schemeClr val="tx1"/>
                          </a:solidFill>
                          <a:latin typeface="Arial Narrow" pitchFamily="34" charset="0"/>
                          <a:cs typeface="Arial" pitchFamily="34" charset="0"/>
                        </a:rPr>
                        <a:t>Key</a:t>
                      </a:r>
                      <a:r>
                        <a:rPr lang="en-US" sz="1500" b="1" baseline="0" dirty="0" smtClean="0">
                          <a:solidFill>
                            <a:schemeClr val="tx1"/>
                          </a:solidFill>
                          <a:latin typeface="Arial Narrow" pitchFamily="34" charset="0"/>
                          <a:cs typeface="Arial" pitchFamily="34" charset="0"/>
                        </a:rPr>
                        <a:t> Performance Indicator</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500" b="1" dirty="0" smtClean="0">
                          <a:solidFill>
                            <a:schemeClr val="tx1"/>
                          </a:solidFill>
                          <a:latin typeface="Arial Narrow" pitchFamily="34" charset="0"/>
                          <a:cs typeface="Arial" pitchFamily="34" charset="0"/>
                        </a:rPr>
                        <a:t>Annual Target</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rPr>
                        <a:t>Quarterly Targets</a:t>
                      </a: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367548">
                <a:tc vMerge="1">
                  <a:txBody>
                    <a:bodyPr/>
                    <a:lstStyle/>
                    <a:p>
                      <a:endParaRPr lang="en-ZA"/>
                    </a:p>
                  </a:txBody>
                  <a:tcPr/>
                </a:tc>
                <a:tc vMerge="1">
                  <a:txBody>
                    <a:bodyPr/>
                    <a:lstStyle/>
                    <a:p>
                      <a:endParaRPr lang="en-ZA"/>
                    </a:p>
                  </a:txBody>
                  <a:tcPr/>
                </a:tc>
                <a:tc>
                  <a:txBody>
                    <a:bodyPr/>
                    <a:lstStyle/>
                    <a:p>
                      <a:pPr algn="ctr">
                        <a:lnSpc>
                          <a:spcPct val="100000"/>
                        </a:lnSpc>
                      </a:pPr>
                      <a:r>
                        <a:rPr lang="en-US" sz="1500" b="1" dirty="0" smtClean="0">
                          <a:latin typeface="Arial Narrow" panose="020B0606020202030204" pitchFamily="34" charset="0"/>
                        </a:rPr>
                        <a:t>Quarter 1 Targets</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smtClean="0">
                          <a:latin typeface="Arial Narrow" panose="020B0606020202030204" pitchFamily="34" charset="0"/>
                        </a:rPr>
                        <a:t>Quarter 1 Performance – </a:t>
                      </a:r>
                      <a:r>
                        <a:rPr lang="en-ZA" sz="1500" b="1" i="0" dirty="0" smtClean="0">
                          <a:latin typeface="Arial Narrow" panose="020B0606020202030204" pitchFamily="34" charset="0"/>
                        </a:rPr>
                        <a:t>Actual Data </a:t>
                      </a:r>
                      <a:endParaRPr lang="en-US" sz="15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67182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lvl="0" indent="-342900" algn="just">
                        <a:lnSpc>
                          <a:spcPct val="115000"/>
                        </a:lnSpc>
                        <a:spcAft>
                          <a:spcPts val="0"/>
                        </a:spcAft>
                        <a:buFont typeface="+mj-lt"/>
                        <a:buAutoNum type="arabicPeriod" startAt="2"/>
                      </a:pPr>
                      <a:r>
                        <a:rPr lang="en-ZA" sz="1500" kern="1200" dirty="0" smtClean="0">
                          <a:solidFill>
                            <a:schemeClr val="tx1"/>
                          </a:solidFill>
                          <a:latin typeface="Arial Narrow" pitchFamily="34" charset="0"/>
                          <a:ea typeface="+mn-ea"/>
                          <a:cs typeface="+mn-cs"/>
                        </a:rPr>
                        <a:t>Number of social tourism initiatives undertaken.</a:t>
                      </a:r>
                      <a:endParaRPr lang="en-US" sz="1500" dirty="0">
                        <a:solidFill>
                          <a:schemeClr val="tx1"/>
                        </a:solidFill>
                        <a:latin typeface="Arial Narrow" pitchFamily="34" charset="0"/>
                        <a:ea typeface="Calibri"/>
                        <a:cs typeface="Times New Roman"/>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0" indent="0" algn="just" defTabSz="896938" fontAlgn="t">
                        <a:tabLst>
                          <a:tab pos="541338" algn="l"/>
                        </a:tabLst>
                      </a:pPr>
                      <a:r>
                        <a:rPr lang="en-ZA" sz="1500" b="1" i="0" u="none" strike="noStrike" dirty="0">
                          <a:solidFill>
                            <a:srgbClr val="000000"/>
                          </a:solidFill>
                          <a:effectLst/>
                          <a:latin typeface="Arial Narrow" panose="020B0606020202030204" pitchFamily="34" charset="0"/>
                        </a:rPr>
                        <a:t>Two social tourism </a:t>
                      </a:r>
                      <a:r>
                        <a:rPr lang="en-ZA" sz="1500" b="1" i="0" u="none" strike="noStrike" dirty="0" smtClean="0">
                          <a:solidFill>
                            <a:srgbClr val="000000"/>
                          </a:solidFill>
                          <a:effectLst/>
                          <a:latin typeface="Arial Narrow" panose="020B0606020202030204" pitchFamily="34" charset="0"/>
                        </a:rPr>
                        <a:t>initiatives</a:t>
                      </a:r>
                      <a:r>
                        <a:rPr lang="en-ZA" sz="1500" b="1" i="0" u="none" strike="noStrike" baseline="0" dirty="0" smtClean="0">
                          <a:solidFill>
                            <a:srgbClr val="000000"/>
                          </a:solidFill>
                          <a:effectLst/>
                          <a:latin typeface="Arial Narrow" panose="020B0606020202030204" pitchFamily="34" charset="0"/>
                        </a:rPr>
                        <a:t> </a:t>
                      </a:r>
                      <a:r>
                        <a:rPr lang="en-ZA" sz="1500" b="1" i="0" u="none" strike="noStrike" dirty="0" smtClean="0">
                          <a:solidFill>
                            <a:srgbClr val="000000"/>
                          </a:solidFill>
                          <a:effectLst/>
                          <a:latin typeface="Arial Narrow" panose="020B0606020202030204" pitchFamily="34" charset="0"/>
                        </a:rPr>
                        <a:t>undertaken:</a:t>
                      </a:r>
                    </a:p>
                    <a:p>
                      <a:pPr marL="342900" indent="-342900" algn="just" defTabSz="896938" fontAlgn="t">
                        <a:buFont typeface="+mj-lt"/>
                        <a:buAutoNum type="arabicParenR"/>
                        <a:tabLst>
                          <a:tab pos="541338" algn="l"/>
                        </a:tabLst>
                      </a:pPr>
                      <a:r>
                        <a:rPr lang="en-ZA" sz="1500" b="0" i="0" u="none" strike="noStrike" dirty="0" smtClean="0">
                          <a:solidFill>
                            <a:srgbClr val="000000"/>
                          </a:solidFill>
                          <a:effectLst/>
                          <a:latin typeface="Arial Narrow" panose="020B0606020202030204" pitchFamily="34" charset="0"/>
                        </a:rPr>
                        <a:t>Framework </a:t>
                      </a:r>
                      <a:r>
                        <a:rPr lang="en-ZA" sz="1500" b="0" i="0" u="none" strike="noStrike" dirty="0">
                          <a:solidFill>
                            <a:srgbClr val="000000"/>
                          </a:solidFill>
                          <a:effectLst/>
                          <a:latin typeface="Arial Narrow" panose="020B0606020202030204" pitchFamily="34" charset="0"/>
                        </a:rPr>
                        <a:t>for supporting tour operators to facilitate social tourism.</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500" b="0" i="0" u="none" strike="noStrike" dirty="0" smtClean="0">
                          <a:solidFill>
                            <a:srgbClr val="000000"/>
                          </a:solidFill>
                          <a:effectLst/>
                          <a:latin typeface="Arial Narrow" panose="020B0606020202030204" pitchFamily="34" charset="0"/>
                        </a:rPr>
                        <a:t>3 Information </a:t>
                      </a:r>
                      <a:r>
                        <a:rPr lang="en-ZA" sz="1500" b="0" i="0" u="none" strike="noStrike" dirty="0">
                          <a:solidFill>
                            <a:srgbClr val="000000"/>
                          </a:solidFill>
                          <a:effectLst/>
                          <a:latin typeface="Arial Narrow" panose="020B0606020202030204" pitchFamily="34" charset="0"/>
                        </a:rPr>
                        <a:t>workshops Hosted (consultations done).</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500" b="0" i="0" u="none" strike="noStrike" dirty="0" smtClean="0">
                          <a:solidFill>
                            <a:schemeClr val="tx1"/>
                          </a:solidFill>
                          <a:latin typeface="Arial Narrow" pitchFamily="34" charset="0"/>
                        </a:rPr>
                        <a:t>Information workshops were not hosted. However, in preparation of the workshops, consultation meetings were held during Indaba with KwaZulu-Natal, Limpopo, Northern Cape, North West and</a:t>
                      </a:r>
                      <a:r>
                        <a:rPr lang="en-US" sz="1500" b="0" i="0" u="none" strike="noStrike" baseline="0" dirty="0" smtClean="0">
                          <a:solidFill>
                            <a:schemeClr val="tx1"/>
                          </a:solidFill>
                          <a:latin typeface="Arial Narrow" pitchFamily="34" charset="0"/>
                        </a:rPr>
                        <a:t> the</a:t>
                      </a:r>
                      <a:r>
                        <a:rPr lang="en-US" sz="1500" b="0" i="0" u="none" strike="noStrike" dirty="0" smtClean="0">
                          <a:solidFill>
                            <a:schemeClr val="tx1"/>
                          </a:solidFill>
                          <a:latin typeface="Arial Narrow" pitchFamily="34" charset="0"/>
                        </a:rPr>
                        <a:t> Western Cape provinces.</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500" b="0" i="0" u="none" strike="noStrike" dirty="0" smtClean="0">
                        <a:solidFill>
                          <a:schemeClr val="tx1"/>
                        </a:solidFill>
                        <a:latin typeface="Arial Narrow" pitchFamily="34" charset="0"/>
                      </a:endParaRPr>
                    </a:p>
                    <a:p>
                      <a:pPr marL="0" marR="0" lvl="0" indent="0" algn="just" defTabSz="914400" rtl="0" eaLnBrk="1" fontAlgn="t" latinLnBrk="0" hangingPunct="1">
                        <a:lnSpc>
                          <a:spcPct val="100000"/>
                        </a:lnSpc>
                        <a:spcBef>
                          <a:spcPts val="0"/>
                        </a:spcBef>
                        <a:spcAft>
                          <a:spcPts val="0"/>
                        </a:spcAft>
                        <a:buClrTx/>
                        <a:buSzTx/>
                        <a:buFontTx/>
                        <a:buNone/>
                        <a:tabLst/>
                        <a:defRPr/>
                      </a:pPr>
                      <a:r>
                        <a:rPr lang="en-US" sz="1500" b="1" i="1" u="none" strike="noStrike" dirty="0" smtClean="0">
                          <a:solidFill>
                            <a:schemeClr val="tx1"/>
                          </a:solidFill>
                          <a:latin typeface="Arial Narrow" pitchFamily="34" charset="0"/>
                        </a:rPr>
                        <a:t>Reason for variance:</a:t>
                      </a:r>
                    </a:p>
                    <a:p>
                      <a:pPr marL="0" marR="0" lvl="0" indent="0" algn="just" defTabSz="914400" rtl="0" eaLnBrk="1" fontAlgn="t" latinLnBrk="0" hangingPunct="1">
                        <a:lnSpc>
                          <a:spcPct val="100000"/>
                        </a:lnSpc>
                        <a:spcBef>
                          <a:spcPts val="0"/>
                        </a:spcBef>
                        <a:spcAft>
                          <a:spcPts val="0"/>
                        </a:spcAft>
                        <a:buClrTx/>
                        <a:buSzTx/>
                        <a:buFontTx/>
                        <a:buNone/>
                        <a:tabLst/>
                        <a:defRPr/>
                      </a:pPr>
                      <a:r>
                        <a:rPr lang="en-ZA" sz="1500" b="0" i="0" u="none" strike="noStrike" dirty="0" smtClean="0">
                          <a:solidFill>
                            <a:schemeClr val="tx1"/>
                          </a:solidFill>
                          <a:latin typeface="Arial Narrow" pitchFamily="34" charset="0"/>
                        </a:rPr>
                        <a:t>It was not possible to have the information workshops held in Quarter 1 as the Department’s Business Plan finalisation and internal Performance Agreements according to the new organisational structure  took longer.</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ZA" sz="1500" b="0" i="0" u="none" strike="noStrike" dirty="0" smtClean="0">
                        <a:solidFill>
                          <a:schemeClr val="tx1"/>
                        </a:solidFill>
                        <a:latin typeface="Arial Narrow" pitchFamily="34" charset="0"/>
                      </a:endParaRPr>
                    </a:p>
                    <a:p>
                      <a:pPr marL="0" marR="0" lvl="0" indent="0" algn="just" defTabSz="914400" rtl="0" eaLnBrk="1" fontAlgn="t" latinLnBrk="0" hangingPunct="1">
                        <a:lnSpc>
                          <a:spcPct val="100000"/>
                        </a:lnSpc>
                        <a:spcBef>
                          <a:spcPts val="0"/>
                        </a:spcBef>
                        <a:spcAft>
                          <a:spcPts val="0"/>
                        </a:spcAft>
                        <a:buClrTx/>
                        <a:buSzTx/>
                        <a:buFontTx/>
                        <a:buNone/>
                        <a:tabLst/>
                        <a:defRPr/>
                      </a:pPr>
                      <a:r>
                        <a:rPr lang="en-US" sz="1500" b="1" i="1" u="none" strike="noStrike" dirty="0" smtClean="0">
                          <a:solidFill>
                            <a:schemeClr val="tx1"/>
                          </a:solidFill>
                          <a:latin typeface="Arial Narrow" pitchFamily="34" charset="0"/>
                        </a:rPr>
                        <a:t>Corrective Measure:</a:t>
                      </a:r>
                    </a:p>
                    <a:p>
                      <a:pPr marL="0" marR="0" lvl="0" indent="0" algn="just" defTabSz="914400" rtl="0" eaLnBrk="1" fontAlgn="t" latinLnBrk="0" hangingPunct="1">
                        <a:lnSpc>
                          <a:spcPct val="100000"/>
                        </a:lnSpc>
                        <a:spcBef>
                          <a:spcPts val="0"/>
                        </a:spcBef>
                        <a:spcAft>
                          <a:spcPts val="0"/>
                        </a:spcAft>
                        <a:buClrTx/>
                        <a:buSzTx/>
                        <a:buFontTx/>
                        <a:buNone/>
                        <a:tabLst/>
                        <a:defRPr/>
                      </a:pPr>
                      <a:r>
                        <a:rPr lang="en-ZA" sz="1500" b="0" i="0" u="none" strike="noStrike" dirty="0" smtClean="0">
                          <a:solidFill>
                            <a:schemeClr val="tx1"/>
                          </a:solidFill>
                          <a:latin typeface="Arial Narrow" pitchFamily="34" charset="0"/>
                        </a:rPr>
                        <a:t>The conceptualisation</a:t>
                      </a:r>
                      <a:r>
                        <a:rPr lang="en-ZA" sz="1500" b="0" i="0" u="none" strike="noStrike" baseline="0" dirty="0" smtClean="0">
                          <a:solidFill>
                            <a:schemeClr val="tx1"/>
                          </a:solidFill>
                          <a:latin typeface="Arial Narrow" pitchFamily="34" charset="0"/>
                        </a:rPr>
                        <a:t> of the workshops was done in the 1</a:t>
                      </a:r>
                      <a:r>
                        <a:rPr lang="en-ZA" sz="1500" b="0" i="0" u="none" strike="noStrike" baseline="30000" dirty="0" smtClean="0">
                          <a:solidFill>
                            <a:schemeClr val="tx1"/>
                          </a:solidFill>
                          <a:latin typeface="Arial Narrow" pitchFamily="34" charset="0"/>
                        </a:rPr>
                        <a:t>st</a:t>
                      </a:r>
                      <a:r>
                        <a:rPr lang="en-ZA" sz="1500" b="0" i="0" u="none" strike="noStrike" baseline="0" dirty="0" smtClean="0">
                          <a:solidFill>
                            <a:schemeClr val="tx1"/>
                          </a:solidFill>
                          <a:latin typeface="Arial Narrow" pitchFamily="34" charset="0"/>
                        </a:rPr>
                        <a:t>  Quarter and the </a:t>
                      </a:r>
                      <a:r>
                        <a:rPr lang="en-ZA" sz="1500" b="0" i="0" u="none" strike="noStrike" dirty="0" smtClean="0">
                          <a:solidFill>
                            <a:schemeClr val="tx1"/>
                          </a:solidFill>
                          <a:latin typeface="Arial Narrow" pitchFamily="34" charset="0"/>
                        </a:rPr>
                        <a:t>workshops were</a:t>
                      </a:r>
                      <a:r>
                        <a:rPr lang="en-ZA" sz="1500" b="0" i="0" u="none" strike="noStrike" baseline="0" dirty="0" smtClean="0">
                          <a:solidFill>
                            <a:schemeClr val="tx1"/>
                          </a:solidFill>
                          <a:latin typeface="Arial Narrow" pitchFamily="34" charset="0"/>
                        </a:rPr>
                        <a:t> </a:t>
                      </a:r>
                      <a:r>
                        <a:rPr lang="en-ZA" sz="1500" b="0" i="0" u="none" strike="noStrike" dirty="0" smtClean="0">
                          <a:solidFill>
                            <a:schemeClr val="tx1"/>
                          </a:solidFill>
                          <a:latin typeface="Arial Narrow" pitchFamily="34" charset="0"/>
                        </a:rPr>
                        <a:t>planned for quarter 2.</a:t>
                      </a:r>
                    </a:p>
                    <a:p>
                      <a:pPr marL="0" marR="0" lvl="0" indent="0" algn="just" defTabSz="914400" rtl="0" eaLnBrk="1" fontAlgn="t" latinLnBrk="0" hangingPunct="1">
                        <a:lnSpc>
                          <a:spcPct val="100000"/>
                        </a:lnSpc>
                        <a:spcBef>
                          <a:spcPts val="0"/>
                        </a:spcBef>
                        <a:spcAft>
                          <a:spcPts val="0"/>
                        </a:spcAft>
                        <a:buClrTx/>
                        <a:buSzTx/>
                        <a:buFontTx/>
                        <a:buNone/>
                        <a:tabLst/>
                        <a:defRPr/>
                      </a:pPr>
                      <a:r>
                        <a:rPr lang="en-ZA" sz="1500" b="0" i="0" u="none" strike="noStrike" dirty="0" smtClean="0">
                          <a:solidFill>
                            <a:schemeClr val="tx1"/>
                          </a:solidFill>
                          <a:latin typeface="Arial Narrow" pitchFamily="34" charset="0"/>
                        </a:rPr>
                        <a:t>The first workshop was done in the Free State on 25 </a:t>
                      </a:r>
                      <a:r>
                        <a:rPr lang="en-ZA" sz="1500" b="0" i="0" u="none" strike="noStrike" baseline="0" dirty="0" smtClean="0">
                          <a:solidFill>
                            <a:schemeClr val="tx1"/>
                          </a:solidFill>
                          <a:latin typeface="Arial Narrow" pitchFamily="34" charset="0"/>
                        </a:rPr>
                        <a:t>and </a:t>
                      </a:r>
                      <a:r>
                        <a:rPr lang="en-ZA" sz="1500" b="0" i="0" u="none" strike="noStrike" dirty="0" smtClean="0">
                          <a:solidFill>
                            <a:schemeClr val="tx1"/>
                          </a:solidFill>
                          <a:latin typeface="Arial Narrow" pitchFamily="34" charset="0"/>
                        </a:rPr>
                        <a:t>26 July 2017.</a:t>
                      </a:r>
                      <a:r>
                        <a:rPr lang="en-ZA" sz="1500" b="0" i="0" u="none" strike="noStrike" baseline="0" dirty="0" smtClean="0">
                          <a:solidFill>
                            <a:schemeClr val="tx1"/>
                          </a:solidFill>
                          <a:latin typeface="Arial Narrow" pitchFamily="34" charset="0"/>
                        </a:rPr>
                        <a:t> Northern Cape   (</a:t>
                      </a:r>
                      <a:r>
                        <a:rPr lang="en-ZA" sz="1500" b="0" i="0" u="none" strike="noStrike" baseline="0" dirty="0" err="1" smtClean="0">
                          <a:solidFill>
                            <a:schemeClr val="tx1"/>
                          </a:solidFill>
                          <a:latin typeface="Arial Narrow" pitchFamily="34" charset="0"/>
                        </a:rPr>
                        <a:t>Upington</a:t>
                      </a:r>
                      <a:r>
                        <a:rPr lang="en-ZA" sz="1500" b="0" i="0" u="none" strike="noStrike" baseline="0" dirty="0" smtClean="0">
                          <a:solidFill>
                            <a:schemeClr val="tx1"/>
                          </a:solidFill>
                          <a:latin typeface="Arial Narrow" pitchFamily="34" charset="0"/>
                        </a:rPr>
                        <a:t> and Kimberley) will be done on 5 and 6 September 2017.</a:t>
                      </a: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633187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4</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2" name="Rectangle 1"/>
          <p:cNvSpPr/>
          <p:nvPr/>
        </p:nvSpPr>
        <p:spPr>
          <a:xfrm>
            <a:off x="741406" y="358039"/>
            <a:ext cx="7465782" cy="338554"/>
          </a:xfrm>
          <a:prstGeom prst="rect">
            <a:avLst/>
          </a:prstGeom>
        </p:spPr>
        <p:txBody>
          <a:bodyPr wrap="square">
            <a:spAutoFit/>
          </a:bodyPr>
          <a:lstStyle/>
          <a:p>
            <a:pPr algn="ctr"/>
            <a:r>
              <a:rPr lang="en-US" sz="1600" b="1" kern="0" dirty="0" smtClean="0">
                <a:solidFill>
                  <a:prstClr val="black"/>
                </a:solidFill>
                <a:latin typeface="Arial Narrow" pitchFamily="34" charset="0"/>
              </a:rPr>
              <a:t>2017/18 Quarter </a:t>
            </a:r>
            <a:r>
              <a:rPr lang="en-US" sz="1600" b="1" kern="0" dirty="0">
                <a:solidFill>
                  <a:prstClr val="black"/>
                </a:solidFill>
                <a:latin typeface="Arial Narrow" pitchFamily="34" charset="0"/>
              </a:rPr>
              <a:t>1</a:t>
            </a:r>
            <a:r>
              <a:rPr lang="en-US" sz="1600" b="1" kern="0" dirty="0" smtClean="0">
                <a:solidFill>
                  <a:prstClr val="black"/>
                </a:solidFill>
                <a:latin typeface="Arial Narrow" pitchFamily="34" charset="0"/>
              </a:rPr>
              <a:t> PERFORMANCE (ACTUAL)  </a:t>
            </a:r>
            <a:endParaRPr lang="en-US" sz="1600" dirty="0">
              <a:latin typeface="Arial Narrow" pitchFamily="34" charset="0"/>
            </a:endParaRPr>
          </a:p>
        </p:txBody>
      </p:sp>
      <p:sp>
        <p:nvSpPr>
          <p:cNvPr id="8" name="Footer Placeholder 1"/>
          <p:cNvSpPr>
            <a:spLocks noGrp="1"/>
          </p:cNvSpPr>
          <p:nvPr>
            <p:ph type="ftr" sz="quarter" idx="11"/>
          </p:nvPr>
        </p:nvSpPr>
        <p:spPr>
          <a:xfrm>
            <a:off x="871708" y="5911507"/>
            <a:ext cx="5323146"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9" name="Content Placeholder 5"/>
          <p:cNvGraphicFramePr>
            <a:graphicFrameLocks/>
          </p:cNvGraphicFramePr>
          <p:nvPr>
            <p:extLst>
              <p:ext uri="{D42A27DB-BD31-4B8C-83A1-F6EECF244321}">
                <p14:modId xmlns:p14="http://schemas.microsoft.com/office/powerpoint/2010/main" xmlns="" val="1848253011"/>
              </p:ext>
            </p:extLst>
          </p:nvPr>
        </p:nvGraphicFramePr>
        <p:xfrm>
          <a:off x="871708" y="1043206"/>
          <a:ext cx="7464983" cy="4687136"/>
        </p:xfrm>
        <a:graphic>
          <a:graphicData uri="http://schemas.openxmlformats.org/drawingml/2006/table">
            <a:tbl>
              <a:tblPr firstRow="1" bandRow="1">
                <a:tableStyleId>{5C22544A-7EE6-4342-B048-85BDC9FD1C3A}</a:tableStyleId>
              </a:tblPr>
              <a:tblGrid>
                <a:gridCol w="1492996">
                  <a:extLst>
                    <a:ext uri="{9D8B030D-6E8A-4147-A177-3AD203B41FA5}">
                      <a16:colId xmlns:a16="http://schemas.microsoft.com/office/drawing/2014/main" xmlns="" val="20000"/>
                    </a:ext>
                  </a:extLst>
                </a:gridCol>
                <a:gridCol w="1547675">
                  <a:extLst>
                    <a:ext uri="{9D8B030D-6E8A-4147-A177-3AD203B41FA5}">
                      <a16:colId xmlns:a16="http://schemas.microsoft.com/office/drawing/2014/main" xmlns="" val="20001"/>
                    </a:ext>
                  </a:extLst>
                </a:gridCol>
                <a:gridCol w="1520336">
                  <a:extLst>
                    <a:ext uri="{9D8B030D-6E8A-4147-A177-3AD203B41FA5}">
                      <a16:colId xmlns:a16="http://schemas.microsoft.com/office/drawing/2014/main" xmlns="" val="20002"/>
                    </a:ext>
                  </a:extLst>
                </a:gridCol>
                <a:gridCol w="1520336">
                  <a:extLst>
                    <a:ext uri="{9D8B030D-6E8A-4147-A177-3AD203B41FA5}">
                      <a16:colId xmlns:a16="http://schemas.microsoft.com/office/drawing/2014/main" xmlns="" val="20003"/>
                    </a:ext>
                  </a:extLst>
                </a:gridCol>
                <a:gridCol w="1383640">
                  <a:extLst>
                    <a:ext uri="{9D8B030D-6E8A-4147-A177-3AD203B41FA5}">
                      <a16:colId xmlns:a16="http://schemas.microsoft.com/office/drawing/2014/main" xmlns="" val="20004"/>
                    </a:ext>
                  </a:extLst>
                </a:gridCol>
              </a:tblGrid>
              <a:tr h="94503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400" dirty="0" smtClean="0">
                          <a:solidFill>
                            <a:schemeClr val="tx1"/>
                          </a:solidFill>
                          <a:latin typeface="Arial Narrow" pitchFamily="34" charset="0"/>
                        </a:rPr>
                        <a:t>Branches</a:t>
                      </a:r>
                      <a:endParaRPr lang="en-US" sz="1400" dirty="0">
                        <a:solidFill>
                          <a:schemeClr val="tx1"/>
                        </a:solidFill>
                        <a:latin typeface="Arial Narrow" pitchFamily="34" charset="0"/>
                      </a:endParaRPr>
                    </a:p>
                  </a:txBody>
                  <a:tcPr marL="91438" marR="91438"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400" dirty="0" smtClean="0">
                          <a:solidFill>
                            <a:schemeClr val="tx1"/>
                          </a:solidFill>
                          <a:latin typeface="Arial Narrow" pitchFamily="34" charset="0"/>
                        </a:rPr>
                        <a:t>Achieved</a:t>
                      </a:r>
                      <a:endParaRPr lang="en-US" sz="1400" dirty="0">
                        <a:solidFill>
                          <a:schemeClr val="tx1"/>
                        </a:solidFill>
                        <a:latin typeface="Arial Narrow" pitchFamily="34" charset="0"/>
                      </a:endParaRPr>
                    </a:p>
                  </a:txBody>
                  <a:tcPr marL="91438" marR="91438"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400" dirty="0" smtClean="0">
                          <a:solidFill>
                            <a:schemeClr val="tx1"/>
                          </a:solidFill>
                          <a:latin typeface="Arial Narrow" pitchFamily="34" charset="0"/>
                        </a:rPr>
                        <a:t>Not  achieved; sig</a:t>
                      </a:r>
                      <a:r>
                        <a:rPr lang="en-US" sz="1400" baseline="0" dirty="0" smtClean="0">
                          <a:solidFill>
                            <a:schemeClr val="tx1"/>
                          </a:solidFill>
                          <a:latin typeface="Arial Narrow" pitchFamily="34" charset="0"/>
                        </a:rPr>
                        <a:t>nificant work done</a:t>
                      </a:r>
                      <a:endParaRPr lang="en-US" sz="1400" dirty="0">
                        <a:solidFill>
                          <a:schemeClr val="tx1"/>
                        </a:solidFill>
                        <a:latin typeface="Arial Narrow" pitchFamily="34" charset="0"/>
                      </a:endParaRPr>
                    </a:p>
                  </a:txBody>
                  <a:tcPr marL="91438" marR="91438"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400" dirty="0" smtClean="0">
                          <a:solidFill>
                            <a:schemeClr val="tx1"/>
                          </a:solidFill>
                          <a:latin typeface="Arial Narrow" pitchFamily="34" charset="0"/>
                        </a:rPr>
                        <a:t>Not achieved; intervention required</a:t>
                      </a:r>
                      <a:endParaRPr lang="en-US" sz="1400" dirty="0">
                        <a:solidFill>
                          <a:schemeClr val="tx1"/>
                        </a:solidFill>
                        <a:latin typeface="Arial Narrow" pitchFamily="34" charset="0"/>
                      </a:endParaRPr>
                    </a:p>
                  </a:txBody>
                  <a:tcPr marL="91438" marR="91438"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400" dirty="0" smtClean="0">
                          <a:solidFill>
                            <a:schemeClr val="tx1"/>
                          </a:solidFill>
                          <a:latin typeface="Arial Narrow" pitchFamily="34" charset="0"/>
                        </a:rPr>
                        <a:t>Insufficient information  to express opinion</a:t>
                      </a:r>
                      <a:endParaRPr lang="en-US" sz="1400" dirty="0">
                        <a:solidFill>
                          <a:schemeClr val="tx1"/>
                        </a:solidFill>
                        <a:latin typeface="Arial Narrow" pitchFamily="34" charset="0"/>
                      </a:endParaRPr>
                    </a:p>
                  </a:txBody>
                  <a:tcPr marL="91438" marR="91438"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349778">
                <a:tc vMerge="1">
                  <a:txBody>
                    <a:bodyPr/>
                    <a:lstStyle/>
                    <a:p>
                      <a:pPr algn="just"/>
                      <a:endParaRPr lang="en-US" sz="1400" dirty="0">
                        <a:solidFill>
                          <a:schemeClr val="tx2"/>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endParaRPr lang="en-US" sz="1400"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endParaRPr lang="en-US" sz="1400"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endParaRPr lang="en-US" sz="1400"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endParaRPr lang="en-US" sz="1400"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00"/>
                    </a:solidFill>
                  </a:tcPr>
                </a:tc>
                <a:extLst>
                  <a:ext uri="{0D108BD9-81ED-4DB2-BD59-A6C34878D82A}">
                    <a16:rowId xmlns:a16="http://schemas.microsoft.com/office/drawing/2014/main" xmlns="" val="10001"/>
                  </a:ext>
                </a:extLst>
              </a:tr>
              <a:tr h="55454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prstClr val="black"/>
                          </a:solidFill>
                          <a:latin typeface="Arial Narrow" pitchFamily="34" charset="0"/>
                        </a:rPr>
                        <a:t>Corporate Management </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76.47% (13 of 17)</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23.53% (4 of 17)</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0.00% (0 of 17)</a:t>
                      </a: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 0.00% (0 of 17)</a:t>
                      </a: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2"/>
                  </a:ext>
                </a:extLst>
              </a:tr>
              <a:tr h="65531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prstClr val="black"/>
                          </a:solidFill>
                          <a:latin typeface="Arial Narrow" pitchFamily="34" charset="0"/>
                        </a:rPr>
                        <a:t>Tourism, Policy, Research and International Relations.</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93.75% (15 of 16)</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6.25% (1 of 16)</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0.00% (0 of 16)</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0.00% (0 of 16)</a:t>
                      </a: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3"/>
                  </a:ext>
                </a:extLst>
              </a:tr>
              <a:tr h="62179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prstClr val="black"/>
                          </a:solidFill>
                          <a:latin typeface="Arial Narrow" pitchFamily="34" charset="0"/>
                        </a:rPr>
                        <a:t>Destination Development</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55.56% (5 of 9)</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44.44% (4 of 9)</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0.00% (0 of 9)</a:t>
                      </a: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0.00% (0 of 9)</a:t>
                      </a: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4"/>
                  </a:ext>
                </a:extLst>
              </a:tr>
              <a:tr h="73163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Tourism</a:t>
                      </a:r>
                      <a:r>
                        <a:rPr lang="en-US" sz="1400" b="1" baseline="0" dirty="0" smtClean="0">
                          <a:solidFill>
                            <a:schemeClr val="tx1"/>
                          </a:solidFill>
                          <a:latin typeface="Arial Narrow" pitchFamily="34" charset="0"/>
                        </a:rPr>
                        <a:t> Sector</a:t>
                      </a:r>
                      <a:r>
                        <a:rPr lang="en-US" sz="1400" b="1" dirty="0" smtClean="0">
                          <a:solidFill>
                            <a:schemeClr val="tx1"/>
                          </a:solidFill>
                          <a:latin typeface="Arial Narrow" pitchFamily="34" charset="0"/>
                        </a:rPr>
                        <a:t>  Support Services (Tourism Sector Support Services)</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85.19% (23 of 27)</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7.14% (2 of 27)</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7.41% (2 of 27)</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0.00% (0 of 29)</a:t>
                      </a: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5"/>
                  </a:ext>
                </a:extLst>
              </a:tr>
              <a:tr h="32620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Total</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81.16%</a:t>
                      </a:r>
                      <a:r>
                        <a:rPr lang="en-US" sz="1400" b="1" baseline="0" dirty="0" smtClean="0">
                          <a:solidFill>
                            <a:schemeClr val="tx1"/>
                          </a:solidFill>
                          <a:latin typeface="Arial Narrow" pitchFamily="34" charset="0"/>
                        </a:rPr>
                        <a:t> </a:t>
                      </a:r>
                      <a:r>
                        <a:rPr lang="en-US" sz="1400" b="1" dirty="0" smtClean="0">
                          <a:solidFill>
                            <a:schemeClr val="tx1"/>
                          </a:solidFill>
                          <a:latin typeface="Arial Narrow" pitchFamily="34" charset="0"/>
                        </a:rPr>
                        <a:t>(56 of 69)</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15.94%</a:t>
                      </a:r>
                      <a:r>
                        <a:rPr lang="en-US" sz="1400" b="1" baseline="0" dirty="0" smtClean="0">
                          <a:solidFill>
                            <a:schemeClr val="tx1"/>
                          </a:solidFill>
                          <a:latin typeface="Arial Narrow" pitchFamily="34" charset="0"/>
                        </a:rPr>
                        <a:t> </a:t>
                      </a:r>
                      <a:r>
                        <a:rPr lang="en-US" sz="1400" b="1" dirty="0" smtClean="0">
                          <a:solidFill>
                            <a:schemeClr val="tx1"/>
                          </a:solidFill>
                          <a:latin typeface="Arial Narrow" pitchFamily="34" charset="0"/>
                        </a:rPr>
                        <a:t>(11 of 69)</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2.90% (2 of 69)</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dirty="0" smtClean="0">
                          <a:solidFill>
                            <a:schemeClr val="tx1"/>
                          </a:solidFill>
                          <a:latin typeface="Arial Narrow" pitchFamily="34" charset="0"/>
                        </a:rPr>
                        <a:t>0.00% (0 of 69)</a:t>
                      </a:r>
                      <a:endParaRPr lang="en-US" sz="1400" b="1" dirty="0">
                        <a:solidFill>
                          <a:schemeClr val="tx1"/>
                        </a:solidFill>
                        <a:latin typeface="Arial Narrow" pitchFamily="34" charset="0"/>
                      </a:endParaRPr>
                    </a:p>
                  </a:txBody>
                  <a:tcPr marL="91438" marR="91438"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4411487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40</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22423" y="5870318"/>
            <a:ext cx="2876377"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719903178"/>
              </p:ext>
            </p:extLst>
          </p:nvPr>
        </p:nvGraphicFramePr>
        <p:xfrm>
          <a:off x="222421" y="375559"/>
          <a:ext cx="8535212" cy="4692309"/>
        </p:xfrm>
        <a:graphic>
          <a:graphicData uri="http://schemas.openxmlformats.org/drawingml/2006/table">
            <a:tbl>
              <a:tblPr/>
              <a:tblGrid>
                <a:gridCol w="1631779">
                  <a:extLst>
                    <a:ext uri="{9D8B030D-6E8A-4147-A177-3AD203B41FA5}">
                      <a16:colId xmlns:a16="http://schemas.microsoft.com/office/drawing/2014/main" xmlns="" val="20000"/>
                    </a:ext>
                  </a:extLst>
                </a:gridCol>
                <a:gridCol w="2073856">
                  <a:extLst>
                    <a:ext uri="{9D8B030D-6E8A-4147-A177-3AD203B41FA5}">
                      <a16:colId xmlns:a16="http://schemas.microsoft.com/office/drawing/2014/main" xmlns="" val="20001"/>
                    </a:ext>
                  </a:extLst>
                </a:gridCol>
                <a:gridCol w="1751527">
                  <a:extLst>
                    <a:ext uri="{9D8B030D-6E8A-4147-A177-3AD203B41FA5}">
                      <a16:colId xmlns:a16="http://schemas.microsoft.com/office/drawing/2014/main" xmlns="" val="20003"/>
                    </a:ext>
                  </a:extLst>
                </a:gridCol>
                <a:gridCol w="3078050">
                  <a:extLst>
                    <a:ext uri="{9D8B030D-6E8A-4147-A177-3AD203B41FA5}">
                      <a16:colId xmlns:a16="http://schemas.microsoft.com/office/drawing/2014/main" xmlns="" val="20004"/>
                    </a:ext>
                  </a:extLst>
                </a:gridCol>
              </a:tblGrid>
              <a:tr h="352229">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To accelerate the transformation of the tourism sector.</a:t>
                      </a:r>
                      <a:endParaRPr kumimoji="0" lang="en-US" sz="1600" b="1" i="0" u="none" strike="noStrike" kern="1200" cap="none" spc="0" normalizeH="0" baseline="0" noProof="0" dirty="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24793">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rPr>
                        <a:t>Quarterly Targets</a:t>
                      </a: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377680">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97610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lvl="0" indent="-342900" algn="just">
                        <a:lnSpc>
                          <a:spcPct val="115000"/>
                        </a:lnSpc>
                        <a:spcAft>
                          <a:spcPts val="0"/>
                        </a:spcAft>
                        <a:buFont typeface="+mj-lt"/>
                        <a:buAutoNum type="arabicPeriod" startAt="2"/>
                      </a:pPr>
                      <a:r>
                        <a:rPr lang="en-ZA" sz="1600" kern="1200" dirty="0" smtClean="0">
                          <a:solidFill>
                            <a:schemeClr val="tx1"/>
                          </a:solidFill>
                          <a:latin typeface="Arial Narrow" pitchFamily="34" charset="0"/>
                          <a:ea typeface="+mn-ea"/>
                          <a:cs typeface="+mn-cs"/>
                        </a:rPr>
                        <a:t>Number of social tourism initiatives undertaken.</a:t>
                      </a:r>
                      <a:endParaRPr lang="en-US" sz="1600" dirty="0">
                        <a:solidFill>
                          <a:schemeClr val="tx1"/>
                        </a:solidFill>
                        <a:latin typeface="Arial Narrow" pitchFamily="34" charset="0"/>
                        <a:ea typeface="Calibri"/>
                        <a:cs typeface="Times New Roman"/>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arenR" startAt="2"/>
                      </a:pPr>
                      <a:r>
                        <a:rPr lang="en-ZA" sz="1600" b="0" i="0" u="none" strike="noStrike" dirty="0" smtClean="0">
                          <a:solidFill>
                            <a:srgbClr val="000000"/>
                          </a:solidFill>
                          <a:effectLst/>
                          <a:latin typeface="Arial Narrow" panose="020B0606020202030204" pitchFamily="34" charset="0"/>
                        </a:rPr>
                        <a:t>Develop one social tourism scheme.</a:t>
                      </a:r>
                      <a:endParaRPr lang="en-ZA" sz="1600" b="0" i="0"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Situational analysis on social tourism schemes done.</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latin typeface="Arial Narrow" pitchFamily="34" charset="0"/>
                        </a:rPr>
                        <a:t>Situational analysis on social tourism schemes was done and a social tourism scheme concept document was developed. </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smtClean="0">
                        <a:solidFill>
                          <a:schemeClr val="tx1"/>
                        </a:solidFill>
                        <a:latin typeface="Arial Narrow" pitchFamily="34" charset="0"/>
                      </a:endParaRPr>
                    </a:p>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latin typeface="Arial Narrow" pitchFamily="34" charset="0"/>
                        </a:rPr>
                        <a:t>This</a:t>
                      </a:r>
                      <a:r>
                        <a:rPr lang="en-US" sz="1600" b="0" i="0" u="none" strike="noStrike" baseline="0" dirty="0" smtClean="0">
                          <a:solidFill>
                            <a:schemeClr val="tx1"/>
                          </a:solidFill>
                          <a:latin typeface="Arial Narrow" pitchFamily="34" charset="0"/>
                        </a:rPr>
                        <a:t> is an initiative of the Department to address the gaps identified in the Domestic Tourism Growth Strategy, which include access, affordability, seasonality and uneven geographic spread. </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baseline="0" dirty="0" smtClean="0">
                        <a:solidFill>
                          <a:schemeClr val="tx1"/>
                        </a:solidFill>
                        <a:latin typeface="Arial Narrow" pitchFamily="34" charset="0"/>
                      </a:endParaRPr>
                    </a:p>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baseline="0" dirty="0" smtClean="0">
                          <a:solidFill>
                            <a:schemeClr val="tx1"/>
                          </a:solidFill>
                          <a:latin typeface="Arial Narrow" pitchFamily="34" charset="0"/>
                        </a:rPr>
                        <a:t>The aim is to encourage a culture of travel among South Africans.</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ZA" sz="1600" b="0" i="0" u="none" strike="noStrike" dirty="0" smtClean="0">
                        <a:solidFill>
                          <a:schemeClr val="tx1"/>
                        </a:solidFill>
                        <a:latin typeface="Arial Narrow" pitchFamily="34" charset="0"/>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6841597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41</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22423" y="5870318"/>
            <a:ext cx="2876377"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197636786"/>
              </p:ext>
            </p:extLst>
          </p:nvPr>
        </p:nvGraphicFramePr>
        <p:xfrm>
          <a:off x="222423" y="154266"/>
          <a:ext cx="8589426" cy="5716052"/>
        </p:xfrm>
        <a:graphic>
          <a:graphicData uri="http://schemas.openxmlformats.org/drawingml/2006/table">
            <a:tbl>
              <a:tblPr/>
              <a:tblGrid>
                <a:gridCol w="1760452">
                  <a:extLst>
                    <a:ext uri="{9D8B030D-6E8A-4147-A177-3AD203B41FA5}">
                      <a16:colId xmlns:a16="http://schemas.microsoft.com/office/drawing/2014/main" xmlns="" val="20000"/>
                    </a:ext>
                  </a:extLst>
                </a:gridCol>
                <a:gridCol w="1907351">
                  <a:extLst>
                    <a:ext uri="{9D8B030D-6E8A-4147-A177-3AD203B41FA5}">
                      <a16:colId xmlns:a16="http://schemas.microsoft.com/office/drawing/2014/main" xmlns="" val="20001"/>
                    </a:ext>
                  </a:extLst>
                </a:gridCol>
                <a:gridCol w="1679146">
                  <a:extLst>
                    <a:ext uri="{9D8B030D-6E8A-4147-A177-3AD203B41FA5}">
                      <a16:colId xmlns:a16="http://schemas.microsoft.com/office/drawing/2014/main" xmlns="" val="20003"/>
                    </a:ext>
                  </a:extLst>
                </a:gridCol>
                <a:gridCol w="3242477">
                  <a:extLst>
                    <a:ext uri="{9D8B030D-6E8A-4147-A177-3AD203B41FA5}">
                      <a16:colId xmlns:a16="http://schemas.microsoft.com/office/drawing/2014/main" xmlns="" val="20004"/>
                    </a:ext>
                  </a:extLst>
                </a:gridCol>
              </a:tblGrid>
              <a:tr h="473972">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the development and growth of tourism enterprises to contribute to inclusive economic growth and job creation.</a:t>
                      </a:r>
                      <a:endParaRPr kumimoji="0" lang="en-US" sz="1600" b="1" i="0" u="none" strike="noStrike" kern="1200" cap="none" spc="0" normalizeH="0" baseline="0" noProof="0" dirty="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96232">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rPr>
                        <a:t>Quarterly Targets</a:t>
                      </a: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514615">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827477">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marR="0" lvl="0" indent="-342900" algn="just" defTabSz="914400" rtl="0" eaLnBrk="1" fontAlgn="auto" latinLnBrk="0" hangingPunct="1">
                        <a:lnSpc>
                          <a:spcPct val="115000"/>
                        </a:lnSpc>
                        <a:spcBef>
                          <a:spcPts val="0"/>
                        </a:spcBef>
                        <a:spcAft>
                          <a:spcPts val="0"/>
                        </a:spcAft>
                        <a:buClrTx/>
                        <a:buSzTx/>
                        <a:buFont typeface="+mj-lt"/>
                        <a:buAutoNum type="arabicPeriod" startAt="3"/>
                        <a:tabLst/>
                        <a:defRPr/>
                      </a:pPr>
                      <a:r>
                        <a:rPr kumimoji="0" lang="en-ZA" sz="1400" b="0" i="0" u="none" strike="noStrike" kern="1200" cap="none" spc="0" normalizeH="0" baseline="0" noProof="0" dirty="0" smtClean="0">
                          <a:ln>
                            <a:noFill/>
                          </a:ln>
                          <a:solidFill>
                            <a:prstClr val="black"/>
                          </a:solidFill>
                          <a:effectLst/>
                          <a:uLnTx/>
                          <a:uFillTx/>
                          <a:latin typeface="Arial Narrow" pitchFamily="34" charset="0"/>
                          <a:ea typeface="+mn-ea"/>
                          <a:cs typeface="+mn-cs"/>
                        </a:rPr>
                        <a:t>Implementation of the enterprise development programme.</a:t>
                      </a:r>
                      <a:endParaRPr kumimoji="0" lang="en-US" sz="1400" b="0" i="0" u="none" strike="noStrike" kern="1200" cap="none" spc="0" normalizeH="0" baseline="0" noProof="0" dirty="0" smtClean="0">
                        <a:ln>
                          <a:noFill/>
                        </a:ln>
                        <a:solidFill>
                          <a:prstClr val="black"/>
                        </a:solidFill>
                        <a:effectLst/>
                        <a:uLnTx/>
                        <a:uFillTx/>
                        <a:latin typeface="Arial Narrow" pitchFamily="34" charset="0"/>
                        <a:ea typeface="Calibri"/>
                        <a:cs typeface="Times New Roman"/>
                      </a:endParaRPr>
                    </a:p>
                    <a:p>
                      <a:pPr marL="182880" indent="-182880" algn="just">
                        <a:buFont typeface="+mj-lt"/>
                        <a:buAutoNum type="arabicPeriod" startAt="4"/>
                      </a:pPr>
                      <a:endParaRPr lang="en-US" sz="1400" dirty="0">
                        <a:solidFill>
                          <a:schemeClr val="tx1"/>
                        </a:solidFill>
                        <a:latin typeface="Arial Narrow" pitchFamily="34" charset="0"/>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algn="just" fontAlgn="t"/>
                      <a:r>
                        <a:rPr lang="en-ZA" sz="1400" b="0" i="0" u="none" strike="noStrike" dirty="0">
                          <a:solidFill>
                            <a:srgbClr val="000000"/>
                          </a:solidFill>
                          <a:effectLst/>
                          <a:latin typeface="Arial Narrow" panose="020B0606020202030204" pitchFamily="34" charset="0"/>
                        </a:rPr>
                        <a:t>400 enterprises supported with training and development.</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400" b="0" i="0" u="none" strike="noStrike" dirty="0">
                          <a:solidFill>
                            <a:srgbClr val="000000"/>
                          </a:solidFill>
                          <a:effectLst/>
                          <a:latin typeface="Arial Narrow" panose="020B0606020202030204" pitchFamily="34" charset="0"/>
                        </a:rPr>
                        <a:t>Needs assessments conducted.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strike="noStrike" dirty="0" smtClean="0">
                          <a:solidFill>
                            <a:schemeClr val="tx1"/>
                          </a:solidFill>
                          <a:latin typeface="Arial Narrow" panose="020B0606020202030204" pitchFamily="34" charset="0"/>
                        </a:rPr>
                        <a:t>Needs assessment was conducted. Orientation workshops were conducted in</a:t>
                      </a:r>
                      <a:r>
                        <a:rPr lang="en-US" sz="1400" strike="noStrike" baseline="0" dirty="0" smtClean="0">
                          <a:solidFill>
                            <a:schemeClr val="tx1"/>
                          </a:solidFill>
                          <a:latin typeface="Arial Narrow" panose="020B0606020202030204" pitchFamily="34" charset="0"/>
                        </a:rPr>
                        <a:t> all </a:t>
                      </a:r>
                      <a:r>
                        <a:rPr lang="en-US" sz="1400" strike="noStrike" dirty="0" smtClean="0">
                          <a:solidFill>
                            <a:schemeClr val="tx1"/>
                          </a:solidFill>
                          <a:latin typeface="Arial Narrow" panose="020B0606020202030204" pitchFamily="34" charset="0"/>
                        </a:rPr>
                        <a:t> nine provinces.</a:t>
                      </a: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3581480">
                <a:tc vMerge="1">
                  <a:txBody>
                    <a:bodyPr/>
                    <a:lstStyle/>
                    <a:p>
                      <a:pPr marL="182880" indent="-182880" algn="just">
                        <a:buFont typeface="+mj-lt"/>
                        <a:buAutoNum type="arabicPeriod" startAt="4"/>
                      </a:pPr>
                      <a:endParaRPr lang="en-US" sz="1400" dirty="0">
                        <a:solidFill>
                          <a:schemeClr val="tx1"/>
                        </a:solidFill>
                        <a:latin typeface="Arial Narrow" pitchFamily="34" charset="0"/>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algn="just" fontAlgn="t"/>
                      <a:r>
                        <a:rPr lang="en-ZA" sz="1400" b="0" i="0" u="none" strike="noStrike" dirty="0">
                          <a:solidFill>
                            <a:srgbClr val="000000"/>
                          </a:solidFill>
                          <a:effectLst/>
                          <a:latin typeface="Arial Narrow" panose="020B0606020202030204" pitchFamily="34" charset="0"/>
                        </a:rPr>
                        <a:t>Development of the Long-Term Framework for enterprise development based on current policy pronouncement.</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400" b="0" i="0" u="none" strike="noStrike" dirty="0">
                          <a:solidFill>
                            <a:srgbClr val="000000"/>
                          </a:solidFill>
                          <a:effectLst/>
                          <a:latin typeface="Arial Narrow" panose="020B0606020202030204" pitchFamily="34" charset="0"/>
                        </a:rPr>
                        <a:t>Stakeholder engagement on current SMME policy pronouncements.</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strike="noStrike" dirty="0" smtClean="0">
                          <a:solidFill>
                            <a:schemeClr val="tx1"/>
                          </a:solidFill>
                          <a:latin typeface="Arial Narrow" panose="020B0606020202030204" pitchFamily="34" charset="0"/>
                        </a:rPr>
                        <a:t>Stakeholder engagement on current SMME policy pronouncements was conducted on </a:t>
                      </a:r>
                      <a:r>
                        <a:rPr lang="en-US" sz="1400" kern="1200" dirty="0" smtClean="0">
                          <a:solidFill>
                            <a:schemeClr val="tx1"/>
                          </a:solidFill>
                          <a:effectLst/>
                          <a:latin typeface="Arial Narrow" panose="020B0606020202030204" pitchFamily="34" charset="0"/>
                          <a:ea typeface="+mn-ea"/>
                          <a:cs typeface="+mn-cs"/>
                        </a:rPr>
                        <a:t>9 June 2017 at  the SEDA Head office in Hatfield Pretoria.</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tx1"/>
                        </a:solidFill>
                        <a:effectLst/>
                        <a:latin typeface="Arial Narrow" panose="020B0606020202030204" pitchFamily="34" charset="0"/>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tx1"/>
                          </a:solidFill>
                          <a:effectLst/>
                          <a:latin typeface="Arial Narrow" panose="020B0606020202030204" pitchFamily="34" charset="0"/>
                          <a:ea typeface="+mn-ea"/>
                          <a:cs typeface="+mn-cs"/>
                        </a:rPr>
                        <a:t>T</a:t>
                      </a:r>
                      <a:r>
                        <a:rPr lang="en-US" sz="1400" kern="1200" dirty="0" smtClean="0">
                          <a:solidFill>
                            <a:schemeClr val="tx1"/>
                          </a:solidFill>
                          <a:effectLst/>
                          <a:latin typeface="Arial Narrow" panose="020B0606020202030204" pitchFamily="34" charset="0"/>
                          <a:ea typeface="+mn-ea"/>
                          <a:cs typeface="+mn-cs"/>
                        </a:rPr>
                        <a:t>he</a:t>
                      </a:r>
                      <a:r>
                        <a:rPr lang="en-US" sz="1400" kern="1200" baseline="0" dirty="0" smtClean="0">
                          <a:solidFill>
                            <a:schemeClr val="tx1"/>
                          </a:solidFill>
                          <a:effectLst/>
                          <a:latin typeface="Arial Narrow" panose="020B0606020202030204" pitchFamily="34" charset="0"/>
                          <a:ea typeface="+mn-ea"/>
                          <a:cs typeface="+mn-cs"/>
                        </a:rPr>
                        <a:t> Enterprise Development </a:t>
                      </a:r>
                      <a:r>
                        <a:rPr lang="en-US" sz="1400" kern="1200" baseline="0" dirty="0" err="1" smtClean="0">
                          <a:solidFill>
                            <a:schemeClr val="tx1"/>
                          </a:solidFill>
                          <a:effectLst/>
                          <a:latin typeface="Arial Narrow" panose="020B0606020202030204" pitchFamily="34" charset="0"/>
                          <a:ea typeface="+mn-ea"/>
                          <a:cs typeface="+mn-cs"/>
                        </a:rPr>
                        <a:t>P</a:t>
                      </a:r>
                      <a:r>
                        <a:rPr lang="en-US" sz="1400" kern="1200" dirty="0" err="1" smtClean="0">
                          <a:solidFill>
                            <a:schemeClr val="tx1"/>
                          </a:solidFill>
                          <a:effectLst/>
                          <a:latin typeface="Arial Narrow" panose="020B0606020202030204" pitchFamily="34" charset="0"/>
                          <a:ea typeface="+mn-ea"/>
                          <a:cs typeface="+mn-cs"/>
                        </a:rPr>
                        <a:t>rogramme</a:t>
                      </a:r>
                      <a:r>
                        <a:rPr lang="en-US" sz="1400" kern="1200" dirty="0" smtClean="0">
                          <a:solidFill>
                            <a:schemeClr val="tx1"/>
                          </a:solidFill>
                          <a:effectLst/>
                          <a:latin typeface="Arial Narrow" panose="020B0606020202030204" pitchFamily="34" charset="0"/>
                          <a:ea typeface="+mn-ea"/>
                          <a:cs typeface="+mn-cs"/>
                        </a:rPr>
                        <a:t> and the Incubator concept were</a:t>
                      </a:r>
                      <a:r>
                        <a:rPr lang="en-US" sz="1400" kern="1200" baseline="0" dirty="0" smtClean="0">
                          <a:solidFill>
                            <a:schemeClr val="tx1"/>
                          </a:solidFill>
                          <a:effectLst/>
                          <a:latin typeface="Arial Narrow" panose="020B0606020202030204" pitchFamily="34" charset="0"/>
                          <a:ea typeface="+mn-ea"/>
                          <a:cs typeface="+mn-cs"/>
                        </a:rPr>
                        <a:t> </a:t>
                      </a:r>
                      <a:r>
                        <a:rPr lang="en-US" sz="1400" kern="1200" dirty="0" smtClean="0">
                          <a:solidFill>
                            <a:schemeClr val="tx1"/>
                          </a:solidFill>
                          <a:effectLst/>
                          <a:latin typeface="Arial Narrow" panose="020B0606020202030204" pitchFamily="34" charset="0"/>
                          <a:ea typeface="+mn-ea"/>
                          <a:cs typeface="+mn-cs"/>
                        </a:rPr>
                        <a:t>presented  to the Directors-General  of the Department of Small Business and Cooperatives Coordination Committee Meeting. This meeting  is chaired by the DG for the Department  of Small Business Development.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Arial Narrow" panose="020B0606020202030204" pitchFamily="34" charset="0"/>
                          <a:ea typeface="+mn-ea"/>
                          <a:cs typeface="+mn-cs"/>
                        </a:rPr>
                        <a:t> </a:t>
                      </a:r>
                      <a:br>
                        <a:rPr lang="en-US" sz="1400" kern="1200" dirty="0" smtClean="0">
                          <a:solidFill>
                            <a:schemeClr val="tx1"/>
                          </a:solidFill>
                          <a:effectLst/>
                          <a:latin typeface="Arial Narrow" panose="020B0606020202030204" pitchFamily="34" charset="0"/>
                          <a:ea typeface="+mn-ea"/>
                          <a:cs typeface="+mn-cs"/>
                        </a:rPr>
                      </a:br>
                      <a:r>
                        <a:rPr lang="en-US" sz="1400" strike="noStrike" kern="1200" dirty="0" smtClean="0">
                          <a:solidFill>
                            <a:schemeClr val="tx1"/>
                          </a:solidFill>
                          <a:effectLst/>
                          <a:latin typeface="Arial Narrow" panose="020B0606020202030204" pitchFamily="34" charset="0"/>
                          <a:ea typeface="+mn-ea"/>
                          <a:cs typeface="+mn-cs"/>
                        </a:rPr>
                        <a:t>In quarter two the review and update on the current Enterprise Development policy will be done.  </a:t>
                      </a: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1234245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42</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72534" y="5991226"/>
            <a:ext cx="2803612"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351586474"/>
              </p:ext>
            </p:extLst>
          </p:nvPr>
        </p:nvGraphicFramePr>
        <p:xfrm>
          <a:off x="272534" y="224007"/>
          <a:ext cx="8242815" cy="5319621"/>
        </p:xfrm>
        <a:graphic>
          <a:graphicData uri="http://schemas.openxmlformats.org/drawingml/2006/table">
            <a:tbl>
              <a:tblPr/>
              <a:tblGrid>
                <a:gridCol w="1780874">
                  <a:extLst>
                    <a:ext uri="{9D8B030D-6E8A-4147-A177-3AD203B41FA5}">
                      <a16:colId xmlns:a16="http://schemas.microsoft.com/office/drawing/2014/main" xmlns="" val="20000"/>
                    </a:ext>
                  </a:extLst>
                </a:gridCol>
                <a:gridCol w="2035992">
                  <a:extLst>
                    <a:ext uri="{9D8B030D-6E8A-4147-A177-3AD203B41FA5}">
                      <a16:colId xmlns:a16="http://schemas.microsoft.com/office/drawing/2014/main" xmlns="" val="20001"/>
                    </a:ext>
                  </a:extLst>
                </a:gridCol>
                <a:gridCol w="1476131">
                  <a:extLst>
                    <a:ext uri="{9D8B030D-6E8A-4147-A177-3AD203B41FA5}">
                      <a16:colId xmlns:a16="http://schemas.microsoft.com/office/drawing/2014/main" xmlns="" val="20003"/>
                    </a:ext>
                  </a:extLst>
                </a:gridCol>
                <a:gridCol w="2949818">
                  <a:extLst>
                    <a:ext uri="{9D8B030D-6E8A-4147-A177-3AD203B41FA5}">
                      <a16:colId xmlns:a16="http://schemas.microsoft.com/office/drawing/2014/main" xmlns="" val="20004"/>
                    </a:ext>
                  </a:extLst>
                </a:gridCol>
              </a:tblGrid>
              <a:tr h="444636">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the development and growth of tourism enterprises to contribute to inclusive economic growth and job creation.</a:t>
                      </a:r>
                      <a:endParaRPr kumimoji="0" lang="en-US" sz="1600" b="1" i="0" u="none" strike="noStrike" kern="1200" cap="none" spc="0" normalizeH="0" baseline="0" noProof="0" dirty="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77898">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rPr>
                        <a:t>Quarterly  Targets</a:t>
                      </a: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625701">
                <a:tc vMerge="1">
                  <a:txBody>
                    <a:bodyPr/>
                    <a:lstStyle/>
                    <a:p>
                      <a:endParaRPr lang="en-ZA"/>
                    </a:p>
                  </a:txBody>
                  <a:tcPr/>
                </a:tc>
                <a:tc vMerge="1">
                  <a:txBody>
                    <a:bodyPr/>
                    <a:lstStyle/>
                    <a:p>
                      <a:pPr marL="0" indent="0" algn="ctr">
                        <a:lnSpc>
                          <a:spcPct val="100000"/>
                        </a:lnSpc>
                        <a:tabLst>
                          <a:tab pos="534988" algn="l"/>
                          <a:tab pos="1614488" algn="l"/>
                        </a:tabLst>
                      </a:pPr>
                      <a:endParaRPr lang="en-US" sz="13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009361">
                <a:tc>
                  <a:txBody>
                    <a:bodyPr/>
                    <a:lstStyle/>
                    <a:p>
                      <a:pPr marL="342900" lvl="0" indent="-342900" algn="just">
                        <a:lnSpc>
                          <a:spcPct val="115000"/>
                        </a:lnSpc>
                        <a:spcAft>
                          <a:spcPts val="0"/>
                        </a:spcAft>
                        <a:buFont typeface="+mj-lt"/>
                        <a:buAutoNum type="arabicPeriod" startAt="4"/>
                      </a:pPr>
                      <a:r>
                        <a:rPr lang="en-ZA" sz="1600" kern="1200" dirty="0" smtClean="0">
                          <a:solidFill>
                            <a:schemeClr val="tx1"/>
                          </a:solidFill>
                          <a:latin typeface="Arial Narrow" pitchFamily="34" charset="0"/>
                          <a:ea typeface="+mn-ea"/>
                          <a:cs typeface="+mn-cs"/>
                        </a:rPr>
                        <a:t>Number of Incubators implemented.</a:t>
                      </a:r>
                      <a:endParaRPr lang="en-US" sz="1600" dirty="0">
                        <a:solidFill>
                          <a:schemeClr val="tx1"/>
                        </a:solidFill>
                        <a:latin typeface="Arial Narrow" pitchFamily="34" charset="0"/>
                        <a:ea typeface="Calibri"/>
                        <a:cs typeface="Times New Roman"/>
                      </a:endParaRPr>
                    </a:p>
                  </a:txBody>
                  <a:tcPr marL="86396" marR="86396"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285750" indent="-285750" algn="just" fontAlgn="t">
                        <a:buFont typeface="Arial" panose="020B0604020202020204" pitchFamily="34" charset="0"/>
                        <a:buChar char="•"/>
                      </a:pPr>
                      <a:r>
                        <a:rPr lang="en-ZA" sz="1600" b="0" i="0" u="none" strike="noStrike" dirty="0" smtClean="0">
                          <a:solidFill>
                            <a:srgbClr val="000000"/>
                          </a:solidFill>
                          <a:effectLst/>
                          <a:latin typeface="Arial Narrow" panose="020B0606020202030204" pitchFamily="34" charset="0"/>
                        </a:rPr>
                        <a:t>2 </a:t>
                      </a:r>
                      <a:r>
                        <a:rPr lang="en-ZA" sz="1600" b="0" i="0" u="none" strike="noStrike" dirty="0">
                          <a:solidFill>
                            <a:srgbClr val="000000"/>
                          </a:solidFill>
                          <a:effectLst/>
                          <a:latin typeface="Arial Narrow" panose="020B0606020202030204" pitchFamily="34" charset="0"/>
                        </a:rPr>
                        <a:t>existing incubators supported</a:t>
                      </a:r>
                      <a:r>
                        <a:rPr lang="en-ZA" sz="1600" b="0" i="0" u="none" strike="noStrike" dirty="0" smtClean="0">
                          <a:solidFill>
                            <a:srgbClr val="000000"/>
                          </a:solidFill>
                          <a:effectLst/>
                          <a:latin typeface="Arial Narrow" panose="020B0606020202030204" pitchFamily="34" charset="0"/>
                        </a:rPr>
                        <a:t>.</a:t>
                      </a: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rgbClr val="000000"/>
                          </a:solidFill>
                          <a:effectLst/>
                          <a:uLnTx/>
                          <a:uFillTx/>
                          <a:latin typeface="Arial Narrow"/>
                        </a:rPr>
                        <a:t>1 new incubator established.</a:t>
                      </a:r>
                    </a:p>
                    <a:p>
                      <a:pPr algn="just" fontAlgn="t"/>
                      <a:endParaRPr lang="en-ZA" sz="1600" b="0" i="0"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indent="0" algn="just" fontAlgn="t">
                        <a:buFont typeface="Arial" panose="020B0604020202020204" pitchFamily="34" charset="0"/>
                        <a:buNone/>
                      </a:pPr>
                      <a:r>
                        <a:rPr lang="en-ZA" sz="1600" b="1" i="0" u="none" strike="noStrike" dirty="0">
                          <a:solidFill>
                            <a:srgbClr val="000000"/>
                          </a:solidFill>
                          <a:effectLst/>
                          <a:latin typeface="Arial Narrow" panose="020B0606020202030204" pitchFamily="34" charset="0"/>
                        </a:rPr>
                        <a:t>Monitoring and report on the</a:t>
                      </a:r>
                      <a:r>
                        <a:rPr lang="en-ZA" sz="1600" b="1" i="0" u="none" strike="noStrike" dirty="0" smtClean="0">
                          <a:solidFill>
                            <a:srgbClr val="000000"/>
                          </a:solidFill>
                          <a:effectLst/>
                          <a:latin typeface="Arial Narrow" panose="020B0606020202030204" pitchFamily="34" charset="0"/>
                        </a:rPr>
                        <a:t>:</a:t>
                      </a:r>
                    </a:p>
                    <a:p>
                      <a:pPr marL="0" indent="0" algn="just" fontAlgn="t">
                        <a:buFont typeface="Arial" panose="020B0604020202020204" pitchFamily="34" charset="0"/>
                        <a:buNone/>
                      </a:pPr>
                      <a:endParaRPr lang="en-ZA" sz="1600" b="1" i="0" u="none" strike="noStrike" dirty="0" smtClean="0">
                        <a:solidFill>
                          <a:srgbClr val="000000"/>
                        </a:solidFill>
                        <a:effectLst/>
                        <a:latin typeface="Arial Narrow" panose="020B0606020202030204" pitchFamily="34" charset="0"/>
                      </a:endParaRP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ZA" sz="1600" b="1" i="0" u="none" strike="noStrike" dirty="0" smtClean="0">
                          <a:solidFill>
                            <a:srgbClr val="000000"/>
                          </a:solidFill>
                          <a:effectLst/>
                          <a:latin typeface="Arial Narrow" panose="020B0606020202030204" pitchFamily="34" charset="0"/>
                        </a:rPr>
                        <a:t> </a:t>
                      </a:r>
                      <a:r>
                        <a:rPr kumimoji="0" lang="en-ZA" sz="1600" b="0" i="0" u="none" strike="noStrike" kern="1200" cap="none" spc="0" normalizeH="0" baseline="0" dirty="0" smtClean="0">
                          <a:ln>
                            <a:noFill/>
                          </a:ln>
                          <a:solidFill>
                            <a:prstClr val="black"/>
                          </a:solidFill>
                          <a:effectLst/>
                          <a:uLnTx/>
                          <a:uFillTx/>
                          <a:latin typeface="Arial Narrow"/>
                          <a:ea typeface="+mn-ea"/>
                          <a:cs typeface="+mn-cs"/>
                        </a:rPr>
                        <a:t>2 existing </a:t>
                      </a:r>
                      <a:r>
                        <a:rPr kumimoji="0" lang="en-ZA" sz="1600" b="0" i="0" u="none" strike="noStrike" kern="1200" cap="none" spc="0" normalizeH="0" baseline="0" dirty="0">
                          <a:ln>
                            <a:noFill/>
                          </a:ln>
                          <a:solidFill>
                            <a:prstClr val="black"/>
                          </a:solidFill>
                          <a:effectLst/>
                          <a:uLnTx/>
                          <a:uFillTx/>
                          <a:latin typeface="Arial Narrow"/>
                          <a:ea typeface="+mn-ea"/>
                          <a:cs typeface="+mn-cs"/>
                        </a:rPr>
                        <a:t>incubators supported</a:t>
                      </a:r>
                      <a:r>
                        <a:rPr kumimoji="0" lang="en-ZA" sz="1600" b="0" i="0" u="none" strike="noStrike" kern="1200" cap="none" spc="0" normalizeH="0" baseline="0" dirty="0" smtClean="0">
                          <a:ln>
                            <a:noFill/>
                          </a:ln>
                          <a:solidFill>
                            <a:prstClr val="black"/>
                          </a:solidFill>
                          <a:effectLst/>
                          <a:uLnTx/>
                          <a:uFillTx/>
                          <a:latin typeface="Arial Narrow"/>
                          <a:ea typeface="+mn-ea"/>
                          <a:cs typeface="+mn-cs"/>
                        </a:rPr>
                        <a:t>.</a:t>
                      </a:r>
                      <a:endParaRPr lang="en-US" sz="1600" b="0" i="0" u="none" strike="noStrike" dirty="0" smtClean="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latin typeface="Arial Narrow"/>
                        </a:rPr>
                        <a:t>2 existing incubators (Pilanesberg and Manyeleti) were supported. Support provided included the following:</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smtClean="0">
                        <a:solidFill>
                          <a:schemeClr val="tx1"/>
                        </a:solidFill>
                        <a:latin typeface="Arial Narrow"/>
                      </a:endParaRPr>
                    </a:p>
                    <a:p>
                      <a:pPr marL="114300" marR="0" lvl="0" indent="-11430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dirty="0" smtClean="0">
                          <a:ln>
                            <a:noFill/>
                          </a:ln>
                          <a:solidFill>
                            <a:srgbClr val="000000"/>
                          </a:solidFill>
                          <a:effectLst/>
                          <a:uLnTx/>
                          <a:uFillTx/>
                          <a:latin typeface="Arial Narrow" panose="020B0606020202030204" pitchFamily="34" charset="0"/>
                          <a:ea typeface="+mn-ea"/>
                          <a:cs typeface="+mn-cs"/>
                        </a:rPr>
                        <a:t>Two (2) Workshops </a:t>
                      </a:r>
                      <a:r>
                        <a:rPr kumimoji="0" lang="en-US" sz="1600" b="0" i="0" u="none" strike="noStrike" kern="1200" cap="none" spc="0" normalizeH="0" baseline="0" dirty="0" err="1" smtClean="0">
                          <a:ln>
                            <a:noFill/>
                          </a:ln>
                          <a:solidFill>
                            <a:srgbClr val="000000"/>
                          </a:solidFill>
                          <a:effectLst/>
                          <a:uLnTx/>
                          <a:uFillTx/>
                          <a:latin typeface="Arial Narrow" panose="020B0606020202030204" pitchFamily="34" charset="0"/>
                          <a:ea typeface="+mn-ea"/>
                          <a:cs typeface="+mn-cs"/>
                        </a:rPr>
                        <a:t>organised</a:t>
                      </a:r>
                      <a:r>
                        <a:rPr kumimoji="0" lang="en-US" sz="1600" b="0" i="0" u="none" strike="noStrike" kern="1200" cap="none" spc="0" normalizeH="0" baseline="0" dirty="0" smtClean="0">
                          <a:ln>
                            <a:noFill/>
                          </a:ln>
                          <a:solidFill>
                            <a:srgbClr val="000000"/>
                          </a:solidFill>
                          <a:effectLst/>
                          <a:uLnTx/>
                          <a:uFillTx/>
                          <a:latin typeface="Arial Narrow" panose="020B0606020202030204" pitchFamily="34" charset="0"/>
                          <a:ea typeface="+mn-ea"/>
                          <a:cs typeface="+mn-cs"/>
                        </a:rPr>
                        <a:t> at the </a:t>
                      </a:r>
                      <a:r>
                        <a:rPr kumimoji="0" lang="en-US" sz="1600" b="0" i="0" u="none" strike="noStrike" kern="1200" cap="none" spc="0" normalizeH="0" baseline="0" dirty="0" err="1" smtClean="0">
                          <a:ln>
                            <a:noFill/>
                          </a:ln>
                          <a:solidFill>
                            <a:srgbClr val="000000"/>
                          </a:solidFill>
                          <a:effectLst/>
                          <a:uLnTx/>
                          <a:uFillTx/>
                          <a:latin typeface="Arial Narrow" panose="020B0606020202030204" pitchFamily="34" charset="0"/>
                          <a:ea typeface="+mn-ea"/>
                          <a:cs typeface="+mn-cs"/>
                        </a:rPr>
                        <a:t>Pilansberg</a:t>
                      </a:r>
                      <a:r>
                        <a:rPr kumimoji="0" lang="en-US" sz="1600" b="0" i="0" u="none" strike="noStrike" kern="1200" cap="none" spc="0" normalizeH="0" baseline="0" dirty="0" smtClean="0">
                          <a:ln>
                            <a:noFill/>
                          </a:ln>
                          <a:solidFill>
                            <a:srgbClr val="000000"/>
                          </a:solidFill>
                          <a:effectLst/>
                          <a:uLnTx/>
                          <a:uFillTx/>
                          <a:latin typeface="Arial Narrow" panose="020B0606020202030204" pitchFamily="34" charset="0"/>
                          <a:ea typeface="+mn-ea"/>
                          <a:cs typeface="+mn-cs"/>
                        </a:rPr>
                        <a:t> Incubator (North West Province): 43 SMMEs                attended.  </a:t>
                      </a:r>
                    </a:p>
                    <a:p>
                      <a:pPr marL="114300" marR="0" lvl="0" indent="-11430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dirty="0" smtClean="0">
                          <a:ln>
                            <a:noFill/>
                          </a:ln>
                          <a:solidFill>
                            <a:srgbClr val="000000"/>
                          </a:solidFill>
                          <a:effectLst/>
                          <a:uLnTx/>
                          <a:uFillTx/>
                          <a:latin typeface="Arial Narrow" panose="020B0606020202030204" pitchFamily="34" charset="0"/>
                          <a:ea typeface="+mn-ea"/>
                          <a:cs typeface="+mn-cs"/>
                        </a:rPr>
                        <a:t>Two (2) Information sharing sessions at the </a:t>
                      </a:r>
                      <a:r>
                        <a:rPr kumimoji="0" lang="en-US" sz="1600" b="0" i="0" u="none" strike="noStrike" kern="1200" cap="none" spc="0" normalizeH="0" baseline="0" dirty="0" err="1" smtClean="0">
                          <a:ln>
                            <a:noFill/>
                          </a:ln>
                          <a:solidFill>
                            <a:srgbClr val="000000"/>
                          </a:solidFill>
                          <a:effectLst/>
                          <a:uLnTx/>
                          <a:uFillTx/>
                          <a:latin typeface="Arial Narrow" panose="020B0606020202030204" pitchFamily="34" charset="0"/>
                          <a:ea typeface="+mn-ea"/>
                          <a:cs typeface="+mn-cs"/>
                        </a:rPr>
                        <a:t>Manyeleti</a:t>
                      </a:r>
                      <a:r>
                        <a:rPr kumimoji="0" lang="en-US" sz="1600" b="0" i="0" u="none" strike="noStrike" kern="1200" cap="none" spc="0" normalizeH="0" baseline="0" dirty="0" smtClean="0">
                          <a:ln>
                            <a:noFill/>
                          </a:ln>
                          <a:solidFill>
                            <a:srgbClr val="000000"/>
                          </a:solidFill>
                          <a:effectLst/>
                          <a:uLnTx/>
                          <a:uFillTx/>
                          <a:latin typeface="Arial Narrow" panose="020B0606020202030204" pitchFamily="34" charset="0"/>
                          <a:ea typeface="+mn-ea"/>
                          <a:cs typeface="+mn-cs"/>
                        </a:rPr>
                        <a:t> Bushbuckridge Local Municipality in Mpumalanga: 39 SMMEs attended.</a:t>
                      </a:r>
                    </a:p>
                    <a:p>
                      <a:pPr marL="114300" marR="0" lvl="0" indent="-11430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dirty="0" smtClean="0">
                          <a:ln>
                            <a:noFill/>
                          </a:ln>
                          <a:solidFill>
                            <a:srgbClr val="000000"/>
                          </a:solidFill>
                          <a:effectLst/>
                          <a:uLnTx/>
                          <a:uFillTx/>
                          <a:latin typeface="Arial Narrow" panose="020B0606020202030204" pitchFamily="34" charset="0"/>
                          <a:ea typeface="+mn-ea"/>
                          <a:cs typeface="+mn-cs"/>
                        </a:rPr>
                        <a:t>Marketing: Six  (6) SMMEs were assisted with online marketing.</a:t>
                      </a:r>
                    </a:p>
                    <a:p>
                      <a:pPr marL="0" marR="0" lvl="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kumimoji="0" lang="en-ZA" sz="1600" b="0" i="0" u="none" strike="noStrike" kern="1200" cap="none" spc="0" normalizeH="0" baseline="0" dirty="0" smtClean="0">
                        <a:ln>
                          <a:noFill/>
                        </a:ln>
                        <a:solidFill>
                          <a:srgbClr val="000000"/>
                        </a:solidFill>
                        <a:effectLst/>
                        <a:uLnTx/>
                        <a:uFillTx/>
                        <a:latin typeface="Arial Narrow" panose="020B0606020202030204" pitchFamily="34" charset="0"/>
                        <a:ea typeface="+mn-ea"/>
                        <a:cs typeface="+mn-cs"/>
                      </a:endParaRPr>
                    </a:p>
                  </a:txBody>
                  <a:tcPr marL="86393" marR="8639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6002898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43</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72534" y="5991226"/>
            <a:ext cx="2803612"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158451929"/>
              </p:ext>
            </p:extLst>
          </p:nvPr>
        </p:nvGraphicFramePr>
        <p:xfrm>
          <a:off x="272535" y="224005"/>
          <a:ext cx="8551425" cy="5601231"/>
        </p:xfrm>
        <a:graphic>
          <a:graphicData uri="http://schemas.openxmlformats.org/drawingml/2006/table">
            <a:tbl>
              <a:tblPr/>
              <a:tblGrid>
                <a:gridCol w="1847550">
                  <a:extLst>
                    <a:ext uri="{9D8B030D-6E8A-4147-A177-3AD203B41FA5}">
                      <a16:colId xmlns:a16="http://schemas.microsoft.com/office/drawing/2014/main" xmlns="" val="20000"/>
                    </a:ext>
                  </a:extLst>
                </a:gridCol>
                <a:gridCol w="1741692">
                  <a:extLst>
                    <a:ext uri="{9D8B030D-6E8A-4147-A177-3AD203B41FA5}">
                      <a16:colId xmlns:a16="http://schemas.microsoft.com/office/drawing/2014/main" xmlns="" val="20001"/>
                    </a:ext>
                  </a:extLst>
                </a:gridCol>
                <a:gridCol w="1742391">
                  <a:extLst>
                    <a:ext uri="{9D8B030D-6E8A-4147-A177-3AD203B41FA5}">
                      <a16:colId xmlns:a16="http://schemas.microsoft.com/office/drawing/2014/main" xmlns="" val="20003"/>
                    </a:ext>
                  </a:extLst>
                </a:gridCol>
                <a:gridCol w="3219792">
                  <a:extLst>
                    <a:ext uri="{9D8B030D-6E8A-4147-A177-3AD203B41FA5}">
                      <a16:colId xmlns:a16="http://schemas.microsoft.com/office/drawing/2014/main" xmlns="" val="20004"/>
                    </a:ext>
                  </a:extLst>
                </a:gridCol>
              </a:tblGrid>
              <a:tr h="444636">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the development and growth of tourism enterprises to contribute to inclusive economic growth and job creation.</a:t>
                      </a:r>
                      <a:endParaRPr kumimoji="0" lang="en-US" sz="1600" b="1" i="0" u="none" strike="noStrike" kern="1200" cap="none" spc="0" normalizeH="0" baseline="0" noProof="0" dirty="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77898">
                <a:tc rowSpan="2">
                  <a:txBody>
                    <a:bodyPr/>
                    <a:lstStyle/>
                    <a:p>
                      <a:pPr algn="ctr">
                        <a:lnSpc>
                          <a:spcPct val="100000"/>
                        </a:lnSpc>
                      </a:pPr>
                      <a:r>
                        <a:rPr lang="en-US" sz="1600" b="1" dirty="0" smtClean="0">
                          <a:solidFill>
                            <a:schemeClr val="tx1"/>
                          </a:solidFill>
                          <a:latin typeface="Arial Narrow" pitchFamily="34" charset="0"/>
                          <a:cs typeface="Arial" pitchFamily="34" charset="0"/>
                        </a:rPr>
                        <a:t>Key</a:t>
                      </a:r>
                      <a:r>
                        <a:rPr lang="en-US" sz="1600" b="1" baseline="0" dirty="0" smtClean="0">
                          <a:solidFill>
                            <a:schemeClr val="tx1"/>
                          </a:solidFill>
                          <a:latin typeface="Arial Narrow" pitchFamily="34" charset="0"/>
                          <a:cs typeface="Arial" pitchFamily="34" charset="0"/>
                        </a:rPr>
                        <a:t> Performance Indicator</a:t>
                      </a: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600" b="1" dirty="0" smtClean="0">
                          <a:solidFill>
                            <a:schemeClr val="tx1"/>
                          </a:solidFill>
                          <a:latin typeface="Arial Narrow" pitchFamily="34" charset="0"/>
                          <a:cs typeface="Arial" pitchFamily="34" charset="0"/>
                        </a:rPr>
                        <a:t>Annual Target</a:t>
                      </a: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rPr>
                        <a:t>Quarterly  Targets</a:t>
                      </a: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544091">
                <a:tc vMerge="1">
                  <a:txBody>
                    <a:bodyPr/>
                    <a:lstStyle/>
                    <a:p>
                      <a:endParaRPr lang="en-ZA"/>
                    </a:p>
                  </a:txBody>
                  <a:tcPr/>
                </a:tc>
                <a:tc vMerge="1">
                  <a:txBody>
                    <a:bodyPr/>
                    <a:lstStyle/>
                    <a:p>
                      <a:pPr marL="0" indent="0" algn="ctr">
                        <a:lnSpc>
                          <a:spcPct val="100000"/>
                        </a:lnSpc>
                        <a:tabLst>
                          <a:tab pos="534988" algn="l"/>
                          <a:tab pos="1614488" algn="l"/>
                        </a:tabLst>
                      </a:pPr>
                      <a:endParaRPr lang="en-US" sz="13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600" b="1" dirty="0" smtClean="0">
                          <a:latin typeface="Arial Narrow" panose="020B0606020202030204" pitchFamily="34" charset="0"/>
                        </a:rPr>
                        <a:t>Quarter 1 Targets</a:t>
                      </a: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Narrow" panose="020B0606020202030204" pitchFamily="34" charset="0"/>
                        </a:rPr>
                        <a:t>Quarter 1 Performance – </a:t>
                      </a:r>
                      <a:r>
                        <a:rPr lang="en-ZA" sz="1600" b="1" i="0" dirty="0" smtClean="0">
                          <a:latin typeface="Arial Narrow" panose="020B0606020202030204" pitchFamily="34" charset="0"/>
                        </a:rPr>
                        <a:t>Actual Data </a:t>
                      </a:r>
                      <a:endParaRPr lang="en-US" sz="16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78826">
                <a:tc>
                  <a:txBody>
                    <a:bodyPr/>
                    <a:lstStyle/>
                    <a:p>
                      <a:pPr marL="342900" lvl="0" indent="-342900" algn="just">
                        <a:lnSpc>
                          <a:spcPct val="115000"/>
                        </a:lnSpc>
                        <a:spcAft>
                          <a:spcPts val="0"/>
                        </a:spcAft>
                        <a:buFont typeface="+mj-lt"/>
                        <a:buAutoNum type="arabicPeriod" startAt="4"/>
                      </a:pPr>
                      <a:r>
                        <a:rPr lang="en-ZA" sz="1600" kern="1200" dirty="0" smtClean="0">
                          <a:solidFill>
                            <a:schemeClr val="tx1"/>
                          </a:solidFill>
                          <a:latin typeface="Arial Narrow" pitchFamily="34" charset="0"/>
                          <a:ea typeface="+mn-ea"/>
                          <a:cs typeface="+mn-cs"/>
                        </a:rPr>
                        <a:t>Number of Incubators implemented.</a:t>
                      </a:r>
                      <a:endParaRPr lang="en-US" sz="1600" dirty="0">
                        <a:solidFill>
                          <a:schemeClr val="tx1"/>
                        </a:solidFill>
                        <a:latin typeface="Arial Narrow" pitchFamily="34" charset="0"/>
                        <a:ea typeface="Calibri"/>
                        <a:cs typeface="Times New Roman"/>
                      </a:endParaRPr>
                    </a:p>
                  </a:txBody>
                  <a:tcPr marL="86396" marR="86396"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285750" indent="-285750" algn="just" fontAlgn="t">
                        <a:buFont typeface="Arial" panose="020B0604020202020204" pitchFamily="34" charset="0"/>
                        <a:buChar char="•"/>
                      </a:pPr>
                      <a:r>
                        <a:rPr lang="en-ZA" sz="1600" b="0" i="0" u="none" strike="noStrike" dirty="0" smtClean="0">
                          <a:solidFill>
                            <a:srgbClr val="000000"/>
                          </a:solidFill>
                          <a:effectLst/>
                          <a:latin typeface="Arial Narrow" panose="020B0606020202030204" pitchFamily="34" charset="0"/>
                        </a:rPr>
                        <a:t>2 </a:t>
                      </a:r>
                      <a:r>
                        <a:rPr lang="en-ZA" sz="1600" b="0" i="0" u="none" strike="noStrike" dirty="0">
                          <a:solidFill>
                            <a:srgbClr val="000000"/>
                          </a:solidFill>
                          <a:effectLst/>
                          <a:latin typeface="Arial Narrow" panose="020B0606020202030204" pitchFamily="34" charset="0"/>
                        </a:rPr>
                        <a:t>existing incubators supported</a:t>
                      </a:r>
                      <a:r>
                        <a:rPr lang="en-ZA" sz="1600" b="0" i="0" u="none" strike="noStrike" dirty="0" smtClean="0">
                          <a:solidFill>
                            <a:srgbClr val="000000"/>
                          </a:solidFill>
                          <a:effectLst/>
                          <a:latin typeface="Arial Narrow" panose="020B0606020202030204" pitchFamily="34" charset="0"/>
                        </a:rPr>
                        <a:t>.</a:t>
                      </a: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rgbClr val="000000"/>
                          </a:solidFill>
                          <a:effectLst/>
                          <a:uLnTx/>
                          <a:uFillTx/>
                          <a:latin typeface="Arial Narrow"/>
                        </a:rPr>
                        <a:t>1 new incubator established.</a:t>
                      </a:r>
                    </a:p>
                    <a:p>
                      <a:pPr algn="just" fontAlgn="t"/>
                      <a:endParaRPr lang="en-ZA" sz="1600" b="0" i="0"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indent="0" algn="just" fontAlgn="t">
                        <a:buFont typeface="Arial" panose="020B0604020202020204" pitchFamily="34" charset="0"/>
                        <a:buNone/>
                      </a:pPr>
                      <a:r>
                        <a:rPr lang="en-ZA" sz="1600" b="1" i="0" u="none" strike="noStrike" dirty="0">
                          <a:solidFill>
                            <a:srgbClr val="000000"/>
                          </a:solidFill>
                          <a:effectLst/>
                          <a:latin typeface="Arial Narrow" panose="020B0606020202030204" pitchFamily="34" charset="0"/>
                        </a:rPr>
                        <a:t>Monitoring and report on the</a:t>
                      </a:r>
                      <a:r>
                        <a:rPr lang="en-ZA" sz="1600" b="1" i="0" u="none" strike="noStrike" dirty="0" smtClean="0">
                          <a:solidFill>
                            <a:srgbClr val="000000"/>
                          </a:solidFill>
                          <a:effectLst/>
                          <a:latin typeface="Arial Narrow" panose="020B0606020202030204" pitchFamily="34" charset="0"/>
                        </a:rPr>
                        <a:t>:</a:t>
                      </a:r>
                      <a:endParaRPr lang="en-US" sz="1600" b="0" i="0" u="none" strike="noStrike" dirty="0" smtClean="0">
                        <a:solidFill>
                          <a:srgbClr val="000000"/>
                        </a:solidFill>
                        <a:effectLst/>
                        <a:latin typeface="Arial Narrow" panose="020B0606020202030204" pitchFamily="34" charset="0"/>
                      </a:endParaRP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smtClean="0">
                          <a:ln>
                            <a:noFill/>
                          </a:ln>
                          <a:solidFill>
                            <a:srgbClr val="000000"/>
                          </a:solidFill>
                          <a:effectLst/>
                          <a:uLnTx/>
                          <a:uFillTx/>
                          <a:latin typeface="Arial Narrow" panose="020B0606020202030204" pitchFamily="34" charset="0"/>
                        </a:rPr>
                        <a:t>1 rural tourism node incubator outreach.</a:t>
                      </a:r>
                    </a:p>
                    <a:p>
                      <a:pPr algn="just" fontAlgn="t"/>
                      <a:endParaRPr lang="en-ZA" sz="1600" b="0" i="0"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ZA" sz="1600" b="0" i="0" u="none" strike="noStrike" dirty="0" smtClean="0">
                          <a:solidFill>
                            <a:schemeClr val="tx1"/>
                          </a:solidFill>
                          <a:latin typeface="Arial Narrow"/>
                        </a:rPr>
                        <a:t>One</a:t>
                      </a:r>
                      <a:r>
                        <a:rPr lang="en-ZA" sz="1600" b="0" i="0" u="none" strike="noStrike" baseline="0" dirty="0" smtClean="0">
                          <a:solidFill>
                            <a:schemeClr val="tx1"/>
                          </a:solidFill>
                          <a:latin typeface="Arial Narrow"/>
                        </a:rPr>
                        <a:t> </a:t>
                      </a:r>
                      <a:r>
                        <a:rPr lang="en-ZA" sz="1600" b="0" i="0" u="none" strike="noStrike" dirty="0" smtClean="0">
                          <a:solidFill>
                            <a:schemeClr val="tx1"/>
                          </a:solidFill>
                          <a:latin typeface="Arial Narrow"/>
                        </a:rPr>
                        <a:t>rural tourism node incubator outreach was done. </a:t>
                      </a:r>
                    </a:p>
                    <a:p>
                      <a:pPr marL="0" marR="0" lvl="0" indent="0" algn="just" defTabSz="914400" rtl="0" eaLnBrk="1" fontAlgn="t" latinLnBrk="0" hangingPunct="1">
                        <a:lnSpc>
                          <a:spcPct val="100000"/>
                        </a:lnSpc>
                        <a:spcBef>
                          <a:spcPts val="0"/>
                        </a:spcBef>
                        <a:spcAft>
                          <a:spcPts val="0"/>
                        </a:spcAft>
                        <a:buClrTx/>
                        <a:buSzTx/>
                        <a:buFontTx/>
                        <a:buNone/>
                        <a:tabLst/>
                        <a:defRPr/>
                      </a:pPr>
                      <a:r>
                        <a:rPr lang="en-ZA" sz="1600" b="0" i="0" u="none" strike="noStrike" dirty="0" smtClean="0">
                          <a:solidFill>
                            <a:schemeClr val="tx1"/>
                          </a:solidFill>
                          <a:latin typeface="Arial Narrow"/>
                        </a:rPr>
                        <a:t>One rural initial needs assessment site visit was conducted in Mier and </a:t>
                      </a:r>
                      <a:r>
                        <a:rPr lang="en-ZA" sz="1600" b="0" i="0" u="none" strike="noStrike" dirty="0" err="1" smtClean="0">
                          <a:solidFill>
                            <a:schemeClr val="tx1"/>
                          </a:solidFill>
                          <a:latin typeface="Arial Narrow"/>
                        </a:rPr>
                        <a:t>Upington</a:t>
                      </a:r>
                      <a:r>
                        <a:rPr lang="en-ZA" sz="1600" b="0" i="0" u="none" strike="noStrike" dirty="0" smtClean="0">
                          <a:solidFill>
                            <a:schemeClr val="tx1"/>
                          </a:solidFill>
                          <a:latin typeface="Arial Narrow"/>
                        </a:rPr>
                        <a:t>- Northern Cape; Pilgrims Rest- Mpumalanga and Phalaborwa- Limpopo. </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dirty="0" smtClean="0">
                        <a:ln>
                          <a:noFill/>
                        </a:ln>
                        <a:solidFill>
                          <a:schemeClr val="tx1"/>
                        </a:solidFill>
                        <a:effectLst/>
                        <a:uLnTx/>
                        <a:uFillTx/>
                        <a:latin typeface="Arial Narrow"/>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600" b="1" i="1" u="none" strike="noStrike" kern="1200" cap="none" spc="0" normalizeH="0" baseline="0" dirty="0" smtClean="0">
                          <a:ln>
                            <a:noFill/>
                          </a:ln>
                          <a:solidFill>
                            <a:schemeClr val="tx1"/>
                          </a:solidFill>
                          <a:effectLst/>
                          <a:uLnTx/>
                          <a:uFillTx/>
                          <a:latin typeface="Arial Narrow"/>
                          <a:ea typeface="+mn-ea"/>
                          <a:cs typeface="+mn-cs"/>
                        </a:rPr>
                        <a:t>Reason for Variance:</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chemeClr val="tx1"/>
                          </a:solidFill>
                          <a:effectLst/>
                          <a:uLnTx/>
                          <a:uFillTx/>
                          <a:latin typeface="Arial Narrow"/>
                          <a:ea typeface="+mn-ea"/>
                          <a:cs typeface="+mn-cs"/>
                        </a:rPr>
                        <a:t>The Department is conducting feasibility studies for an additional incubator to be set up in the current financial year. </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600" b="0" i="0" u="none" strike="noStrike" kern="1200" cap="none" spc="0" normalizeH="0" baseline="0" dirty="0" smtClean="0">
                          <a:ln>
                            <a:noFill/>
                          </a:ln>
                          <a:solidFill>
                            <a:schemeClr val="tx1"/>
                          </a:solidFill>
                          <a:effectLst/>
                          <a:uLnTx/>
                          <a:uFillTx/>
                          <a:latin typeface="Arial Narrow"/>
                          <a:ea typeface="+mn-ea"/>
                          <a:cs typeface="+mn-cs"/>
                        </a:rPr>
                        <a:t>Studies were done in:</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dirty="0" smtClean="0">
                        <a:ln>
                          <a:noFill/>
                        </a:ln>
                        <a:solidFill>
                          <a:schemeClr val="tx1"/>
                        </a:solidFill>
                        <a:effectLst/>
                        <a:uLnTx/>
                        <a:uFillTx/>
                        <a:latin typeface="Arial Narrow"/>
                        <a:ea typeface="+mn-ea"/>
                        <a:cs typeface="+mn-cs"/>
                      </a:endParaRP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ZA" sz="1600" b="0" i="0" u="none" strike="noStrike" kern="1200" baseline="0" dirty="0" smtClean="0">
                          <a:solidFill>
                            <a:schemeClr val="tx1"/>
                          </a:solidFill>
                          <a:latin typeface="Arial Narrow" panose="020B0606020202030204" pitchFamily="34" charset="0"/>
                          <a:ea typeface=""/>
                          <a:cs typeface=""/>
                        </a:rPr>
                        <a:t>Northern Cape (</a:t>
                      </a:r>
                      <a:r>
                        <a:rPr lang="en-ZA" sz="1600" b="0" i="0" u="none" strike="noStrike" kern="1200" baseline="0" dirty="0" err="1" smtClean="0">
                          <a:solidFill>
                            <a:schemeClr val="tx1"/>
                          </a:solidFill>
                          <a:latin typeface="Arial Narrow" panose="020B0606020202030204" pitchFamily="34" charset="0"/>
                          <a:ea typeface=""/>
                          <a:cs typeface=""/>
                        </a:rPr>
                        <a:t>Mier</a:t>
                      </a:r>
                      <a:r>
                        <a:rPr lang="en-ZA" sz="1600" b="0" i="0" u="none" strike="noStrike" kern="1200" baseline="0" dirty="0" smtClean="0">
                          <a:solidFill>
                            <a:schemeClr val="tx1"/>
                          </a:solidFill>
                          <a:latin typeface="Arial Narrow" panose="020B0606020202030204" pitchFamily="34" charset="0"/>
                          <a:ea typeface=""/>
                          <a:cs typeface=""/>
                        </a:rPr>
                        <a:t> and </a:t>
                      </a:r>
                      <a:r>
                        <a:rPr lang="en-ZA" sz="1600" b="0" i="0" u="none" strike="noStrike" kern="1200" baseline="0" dirty="0" err="1" smtClean="0">
                          <a:solidFill>
                            <a:schemeClr val="tx1"/>
                          </a:solidFill>
                          <a:latin typeface="Arial Narrow" panose="020B0606020202030204" pitchFamily="34" charset="0"/>
                          <a:ea typeface=""/>
                          <a:cs typeface=""/>
                        </a:rPr>
                        <a:t>Upington</a:t>
                      </a:r>
                      <a:r>
                        <a:rPr lang="en-ZA" sz="1600" b="0" i="0" u="none" strike="noStrike" kern="1200" baseline="0" dirty="0" smtClean="0">
                          <a:solidFill>
                            <a:schemeClr val="tx1"/>
                          </a:solidFill>
                          <a:latin typeface="Arial Narrow" panose="020B0606020202030204" pitchFamily="34" charset="0"/>
                          <a:ea typeface=""/>
                          <a:cs typeface=""/>
                        </a:rPr>
                        <a:t>)  </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ZA" sz="1600" b="0" i="0" u="none" strike="noStrike" kern="1200" baseline="0" dirty="0" smtClean="0">
                          <a:solidFill>
                            <a:schemeClr val="tx1"/>
                          </a:solidFill>
                          <a:latin typeface="Arial Narrow" panose="020B0606020202030204" pitchFamily="34" charset="0"/>
                          <a:ea typeface=""/>
                          <a:cs typeface=""/>
                        </a:rPr>
                        <a:t>Mpumalanga (Pilgrims Rest hub)</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ZA" sz="1600" b="0" i="0" u="none" strike="noStrike" kern="1200" baseline="0" dirty="0" smtClean="0">
                          <a:solidFill>
                            <a:schemeClr val="tx1"/>
                          </a:solidFill>
                          <a:latin typeface="Arial Narrow" panose="020B0606020202030204" pitchFamily="34" charset="0"/>
                          <a:ea typeface=""/>
                          <a:cs typeface=""/>
                        </a:rPr>
                        <a:t>Limpopo (Phalaborwa)</a:t>
                      </a:r>
                    </a:p>
                    <a:p>
                      <a:pPr marL="285750" marR="0" lvl="0" indent="-285750" algn="just" defTabSz="914400" rtl="0" eaLnBrk="1" fontAlgn="t" latinLnBrk="0" hangingPunct="1">
                        <a:lnSpc>
                          <a:spcPct val="100000"/>
                        </a:lnSpc>
                        <a:spcBef>
                          <a:spcPts val="95"/>
                        </a:spcBef>
                        <a:spcAft>
                          <a:spcPts val="95"/>
                        </a:spcAft>
                        <a:buClrTx/>
                        <a:buSzTx/>
                        <a:buFont typeface="Arial" panose="020B0604020202020204" pitchFamily="34" charset="0"/>
                        <a:buChar char="•"/>
                        <a:tabLst/>
                        <a:defRPr/>
                      </a:pPr>
                      <a:r>
                        <a:rPr lang="en-ZA" sz="1600" b="0" i="0" u="none" strike="noStrike" kern="1200" baseline="0" dirty="0" smtClean="0">
                          <a:solidFill>
                            <a:schemeClr val="tx1"/>
                          </a:solidFill>
                          <a:latin typeface="Arial Narrow" panose="020B0606020202030204" pitchFamily="34" charset="0"/>
                          <a:ea typeface=""/>
                          <a:cs typeface=""/>
                        </a:rPr>
                        <a:t>North West Province  (</a:t>
                      </a:r>
                      <a:r>
                        <a:rPr lang="en-ZA" sz="1600" b="0" i="0" u="none" strike="noStrike" kern="1200" baseline="0" dirty="0" err="1" smtClean="0">
                          <a:solidFill>
                            <a:schemeClr val="tx1"/>
                          </a:solidFill>
                          <a:latin typeface="Arial Narrow" panose="020B0606020202030204" pitchFamily="34" charset="0"/>
                          <a:ea typeface=""/>
                          <a:cs typeface=""/>
                        </a:rPr>
                        <a:t>Madikwe</a:t>
                      </a:r>
                      <a:r>
                        <a:rPr lang="en-ZA" sz="1600" b="0" i="0" u="none" strike="noStrike" kern="1200" baseline="0" dirty="0" smtClean="0">
                          <a:solidFill>
                            <a:schemeClr val="tx1"/>
                          </a:solidFill>
                          <a:latin typeface="Arial Narrow" panose="020B0606020202030204" pitchFamily="34" charset="0"/>
                          <a:ea typeface=""/>
                          <a:cs typeface=""/>
                        </a:rPr>
                        <a:t>). </a:t>
                      </a:r>
                    </a:p>
                  </a:txBody>
                  <a:tcPr marL="86393" marR="8639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2050103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44</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413656" y="5797858"/>
            <a:ext cx="3934409"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235634876"/>
              </p:ext>
            </p:extLst>
          </p:nvPr>
        </p:nvGraphicFramePr>
        <p:xfrm>
          <a:off x="337915" y="341755"/>
          <a:ext cx="8537161" cy="5355802"/>
        </p:xfrm>
        <a:graphic>
          <a:graphicData uri="http://schemas.openxmlformats.org/drawingml/2006/table">
            <a:tbl>
              <a:tblPr/>
              <a:tblGrid>
                <a:gridCol w="1753502">
                  <a:extLst>
                    <a:ext uri="{9D8B030D-6E8A-4147-A177-3AD203B41FA5}">
                      <a16:colId xmlns:a16="http://schemas.microsoft.com/office/drawing/2014/main" xmlns="" val="20000"/>
                    </a:ext>
                  </a:extLst>
                </a:gridCol>
                <a:gridCol w="1602714">
                  <a:extLst>
                    <a:ext uri="{9D8B030D-6E8A-4147-A177-3AD203B41FA5}">
                      <a16:colId xmlns:a16="http://schemas.microsoft.com/office/drawing/2014/main" xmlns="" val="20001"/>
                    </a:ext>
                  </a:extLst>
                </a:gridCol>
                <a:gridCol w="1862517">
                  <a:extLst>
                    <a:ext uri="{9D8B030D-6E8A-4147-A177-3AD203B41FA5}">
                      <a16:colId xmlns:a16="http://schemas.microsoft.com/office/drawing/2014/main" xmlns="" val="20003"/>
                    </a:ext>
                  </a:extLst>
                </a:gridCol>
                <a:gridCol w="3318428">
                  <a:extLst>
                    <a:ext uri="{9D8B030D-6E8A-4147-A177-3AD203B41FA5}">
                      <a16:colId xmlns:a16="http://schemas.microsoft.com/office/drawing/2014/main" xmlns="" val="20004"/>
                    </a:ext>
                  </a:extLst>
                </a:gridCol>
              </a:tblGrid>
              <a:tr h="391881">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the development and growth of tourism enterprises to contribute to inclusive economic growth and job creation.</a:t>
                      </a:r>
                      <a:endParaRPr kumimoji="0" lang="en-US" sz="1600" b="1" i="0" u="none" strike="noStrike" kern="1200" cap="none" spc="0" normalizeH="0" baseline="0" noProof="0" dirty="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87124">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rPr>
                        <a:t>Quarterly Targets</a:t>
                      </a: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548514">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56878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5"/>
                        <a:tabLst>
                          <a:tab pos="266700" algn="l"/>
                        </a:tabLst>
                        <a:defRPr/>
                      </a:pPr>
                      <a:r>
                        <a:rPr lang="en-ZA" sz="1600" kern="1200" dirty="0" smtClean="0">
                          <a:solidFill>
                            <a:schemeClr val="tx1"/>
                          </a:solidFill>
                          <a:latin typeface="Arial Narrow" pitchFamily="34" charset="0"/>
                          <a:ea typeface="Calibri"/>
                          <a:cs typeface="Times New Roman"/>
                        </a:rPr>
                        <a:t>Number of priority areas to support the implementation of Responsible Tourism.</a:t>
                      </a:r>
                      <a:endParaRPr lang="en-US" sz="1600" kern="1200" dirty="0">
                        <a:solidFill>
                          <a:schemeClr val="tx1"/>
                        </a:solidFill>
                        <a:latin typeface="Arial Narrow" pitchFamily="34" charset="0"/>
                        <a:ea typeface="Calibri"/>
                        <a:cs typeface="Times New Roman"/>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algn="l" fontAlgn="t"/>
                      <a:r>
                        <a:rPr lang="en-ZA" sz="1600" b="1" i="0" u="none" strike="noStrike" dirty="0">
                          <a:solidFill>
                            <a:srgbClr val="000000"/>
                          </a:solidFill>
                          <a:effectLst/>
                          <a:latin typeface="Arial Narrow" panose="020B0606020202030204" pitchFamily="34" charset="0"/>
                        </a:rPr>
                        <a:t>Four incentive programmes supported with funding: </a:t>
                      </a:r>
                      <a:r>
                        <a:rPr lang="en-ZA" sz="1600" b="0" i="0" u="none" strike="noStrike" dirty="0">
                          <a:solidFill>
                            <a:srgbClr val="000000"/>
                          </a:solidFill>
                          <a:effectLst/>
                          <a:latin typeface="Arial Narrow" panose="020B0606020202030204" pitchFamily="34" charset="0"/>
                        </a:rPr>
                        <a:t/>
                      </a:r>
                      <a:br>
                        <a:rPr lang="en-ZA" sz="1600" b="0" i="0" u="none" strike="noStrike" dirty="0">
                          <a:solidFill>
                            <a:srgbClr val="000000"/>
                          </a:solidFill>
                          <a:effectLst/>
                          <a:latin typeface="Arial Narrow" panose="020B0606020202030204" pitchFamily="34" charset="0"/>
                        </a:rPr>
                      </a:br>
                      <a:r>
                        <a:rPr lang="en-ZA" sz="1600" b="0" i="0" u="none" strike="noStrike" dirty="0">
                          <a:solidFill>
                            <a:srgbClr val="000000"/>
                          </a:solidFill>
                          <a:effectLst/>
                          <a:latin typeface="Arial Narrow" panose="020B0606020202030204" pitchFamily="34" charset="0"/>
                        </a:rPr>
                        <a:t>• Market access</a:t>
                      </a:r>
                      <a:br>
                        <a:rPr lang="en-ZA" sz="1600" b="0" i="0" u="none" strike="noStrike" dirty="0">
                          <a:solidFill>
                            <a:srgbClr val="000000"/>
                          </a:solidFill>
                          <a:effectLst/>
                          <a:latin typeface="Arial Narrow" panose="020B0606020202030204" pitchFamily="34" charset="0"/>
                        </a:rPr>
                      </a:br>
                      <a:r>
                        <a:rPr lang="en-ZA" sz="1600" b="0" i="0" u="none" strike="noStrike" dirty="0">
                          <a:solidFill>
                            <a:srgbClr val="000000"/>
                          </a:solidFill>
                          <a:effectLst/>
                          <a:latin typeface="Arial Narrow" panose="020B0606020202030204" pitchFamily="34" charset="0"/>
                        </a:rPr>
                        <a:t>• Tourism grading</a:t>
                      </a:r>
                      <a:br>
                        <a:rPr lang="en-ZA" sz="1600" b="0" i="0" u="none" strike="noStrike" dirty="0">
                          <a:solidFill>
                            <a:srgbClr val="000000"/>
                          </a:solidFill>
                          <a:effectLst/>
                          <a:latin typeface="Arial Narrow" panose="020B0606020202030204" pitchFamily="34" charset="0"/>
                        </a:rPr>
                      </a:br>
                      <a:r>
                        <a:rPr lang="en-ZA" sz="1600" b="0" i="0" u="none" strike="noStrike" dirty="0">
                          <a:solidFill>
                            <a:srgbClr val="000000"/>
                          </a:solidFill>
                          <a:effectLst/>
                          <a:latin typeface="Arial Narrow" panose="020B0606020202030204" pitchFamily="34" charset="0"/>
                        </a:rPr>
                        <a:t>• Energy efficiency</a:t>
                      </a:r>
                      <a:br>
                        <a:rPr lang="en-ZA" sz="1600" b="0" i="0" u="none" strike="noStrike" dirty="0">
                          <a:solidFill>
                            <a:srgbClr val="000000"/>
                          </a:solidFill>
                          <a:effectLst/>
                          <a:latin typeface="Arial Narrow" panose="020B0606020202030204" pitchFamily="34" charset="0"/>
                        </a:rPr>
                      </a:br>
                      <a:r>
                        <a:rPr lang="en-ZA" sz="1600" b="0" i="0" u="none" strike="noStrike" dirty="0">
                          <a:solidFill>
                            <a:srgbClr val="000000"/>
                          </a:solidFill>
                          <a:effectLst/>
                          <a:latin typeface="Arial Narrow" panose="020B0606020202030204" pitchFamily="34" charset="0"/>
                        </a:rPr>
                        <a:t>• Universal accessibility (pilot)</a:t>
                      </a:r>
                      <a:br>
                        <a:rPr lang="en-ZA" sz="1600" b="0" i="0" u="none" strike="noStrike" dirty="0">
                          <a:solidFill>
                            <a:srgbClr val="000000"/>
                          </a:solidFill>
                          <a:effectLst/>
                          <a:latin typeface="Arial Narrow" panose="020B0606020202030204" pitchFamily="34" charset="0"/>
                        </a:rPr>
                      </a:br>
                      <a:endParaRPr lang="en-ZA" sz="1600" b="0" i="0"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indent="0" algn="just" fontAlgn="t">
                        <a:buFont typeface="Arial" panose="020B0604020202020204" pitchFamily="34" charset="0"/>
                        <a:buNone/>
                      </a:pPr>
                      <a:r>
                        <a:rPr lang="en-ZA" sz="1600" b="0" i="0" u="none" strike="noStrike" dirty="0" smtClean="0">
                          <a:solidFill>
                            <a:srgbClr val="000000"/>
                          </a:solidFill>
                          <a:effectLst/>
                          <a:latin typeface="Arial Narrow" panose="020B0606020202030204" pitchFamily="34" charset="0"/>
                        </a:rPr>
                        <a:t>Implementation </a:t>
                      </a:r>
                      <a:r>
                        <a:rPr lang="en-ZA" sz="1600" b="0" i="0" u="none" strike="noStrike" dirty="0">
                          <a:solidFill>
                            <a:srgbClr val="000000"/>
                          </a:solidFill>
                          <a:effectLst/>
                          <a:latin typeface="Arial Narrow" panose="020B0606020202030204" pitchFamily="34" charset="0"/>
                        </a:rPr>
                        <a:t>report covering new and existing programmes funded through TIP: </a:t>
                      </a:r>
                      <a:endParaRPr lang="en-ZA" sz="1600" b="0" i="0" u="none" strike="noStrike" dirty="0" smtClean="0">
                        <a:solidFill>
                          <a:srgbClr val="000000"/>
                        </a:solidFill>
                        <a:effectLst/>
                        <a:latin typeface="Arial Narrow" panose="020B0606020202030204" pitchFamily="34" charset="0"/>
                      </a:endParaRPr>
                    </a:p>
                    <a:p>
                      <a:pPr marL="285750" indent="-285750" algn="just" fontAlgn="t">
                        <a:buFont typeface="Arial" panose="020B0604020202020204" pitchFamily="34" charset="0"/>
                        <a:buChar char="•"/>
                      </a:pPr>
                      <a:r>
                        <a:rPr lang="en-ZA" sz="1600" b="0" i="0" u="none" strike="noStrike" dirty="0" smtClean="0">
                          <a:solidFill>
                            <a:srgbClr val="000000"/>
                          </a:solidFill>
                          <a:effectLst/>
                          <a:latin typeface="Arial Narrow" panose="020B0606020202030204" pitchFamily="34" charset="0"/>
                        </a:rPr>
                        <a:t>Market access</a:t>
                      </a:r>
                    </a:p>
                    <a:p>
                      <a:pPr marL="285750" indent="-285750" algn="just" fontAlgn="t">
                        <a:buFont typeface="Arial" panose="020B0604020202020204" pitchFamily="34" charset="0"/>
                        <a:buChar char="•"/>
                      </a:pPr>
                      <a:r>
                        <a:rPr lang="en-ZA" sz="1600" b="0" i="0" u="none" strike="noStrike" dirty="0" smtClean="0">
                          <a:solidFill>
                            <a:srgbClr val="000000"/>
                          </a:solidFill>
                          <a:effectLst/>
                          <a:latin typeface="Arial Narrow" panose="020B0606020202030204" pitchFamily="34" charset="0"/>
                        </a:rPr>
                        <a:t>Tourism grading</a:t>
                      </a:r>
                    </a:p>
                    <a:p>
                      <a:pPr marL="285750" indent="-285750" algn="just" fontAlgn="t">
                        <a:buFont typeface="Arial" panose="020B0604020202020204" pitchFamily="34" charset="0"/>
                        <a:buChar char="•"/>
                      </a:pPr>
                      <a:r>
                        <a:rPr lang="en-ZA" sz="1600" b="0" i="0" u="none" strike="noStrike" dirty="0" smtClean="0">
                          <a:solidFill>
                            <a:srgbClr val="000000"/>
                          </a:solidFill>
                          <a:effectLst/>
                          <a:latin typeface="Arial Narrow" panose="020B0606020202030204" pitchFamily="34" charset="0"/>
                        </a:rPr>
                        <a:t>Energy-efficiency</a:t>
                      </a:r>
                    </a:p>
                    <a:p>
                      <a:pPr marL="285750" indent="-285750" algn="just" fontAlgn="t">
                        <a:buFont typeface="Arial" panose="020B0604020202020204" pitchFamily="34" charset="0"/>
                        <a:buChar char="•"/>
                      </a:pPr>
                      <a:r>
                        <a:rPr lang="en-ZA" sz="1600" b="0" i="0" u="none" strike="noStrike" kern="1200" dirty="0" smtClean="0">
                          <a:solidFill>
                            <a:srgbClr val="000000"/>
                          </a:solidFill>
                          <a:effectLst/>
                          <a:latin typeface="Arial Narrow" panose="020B0606020202030204" pitchFamily="34" charset="0"/>
                          <a:ea typeface="+mn-ea"/>
                          <a:cs typeface="+mn-cs"/>
                        </a:rPr>
                        <a:t>Universal </a:t>
                      </a:r>
                      <a:r>
                        <a:rPr lang="en-ZA" sz="1600" b="0" i="0" u="none" strike="noStrike" kern="1200" dirty="0">
                          <a:solidFill>
                            <a:srgbClr val="000000"/>
                          </a:solidFill>
                          <a:effectLst/>
                          <a:latin typeface="Arial Narrow" panose="020B0606020202030204" pitchFamily="34" charset="0"/>
                          <a:ea typeface="+mn-ea"/>
                          <a:cs typeface="+mn-cs"/>
                        </a:rPr>
                        <a:t>accessibility (pilot).</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latin typeface="Arial Narrow"/>
                        </a:rPr>
                        <a:t>Implementation report covering new and existing </a:t>
                      </a:r>
                      <a:r>
                        <a:rPr lang="en-US" sz="1600" b="0" i="0" u="none" strike="noStrike" dirty="0" err="1" smtClean="0">
                          <a:solidFill>
                            <a:schemeClr val="tx1"/>
                          </a:solidFill>
                          <a:latin typeface="Arial Narrow"/>
                        </a:rPr>
                        <a:t>programmes</a:t>
                      </a:r>
                      <a:r>
                        <a:rPr lang="en-US" sz="1600" b="0" i="0" u="none" strike="noStrike" dirty="0" smtClean="0">
                          <a:solidFill>
                            <a:schemeClr val="tx1"/>
                          </a:solidFill>
                          <a:latin typeface="Arial Narrow"/>
                        </a:rPr>
                        <a:t> funded through TIP was developed and </a:t>
                      </a:r>
                      <a:r>
                        <a:rPr lang="en-US" sz="1600" b="0" i="0" u="none" strike="noStrike" dirty="0" err="1" smtClean="0">
                          <a:solidFill>
                            <a:schemeClr val="tx1"/>
                          </a:solidFill>
                          <a:latin typeface="Arial Narrow"/>
                        </a:rPr>
                        <a:t>finalised</a:t>
                      </a:r>
                      <a:r>
                        <a:rPr lang="en-US" sz="1600" b="0" i="0" u="none" strike="noStrike" dirty="0" smtClean="0">
                          <a:solidFill>
                            <a:schemeClr val="tx1"/>
                          </a:solidFill>
                          <a:latin typeface="Arial Narrow"/>
                        </a:rPr>
                        <a:t>.</a:t>
                      </a:r>
                    </a:p>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latin typeface="Arial Narrow"/>
                        </a:rPr>
                        <a:t>The report covers progress on the development and implementation of </a:t>
                      </a:r>
                      <a:r>
                        <a:rPr lang="en-US" sz="1600" b="0" i="0" u="none" strike="noStrike" dirty="0" err="1" smtClean="0">
                          <a:solidFill>
                            <a:schemeClr val="tx1"/>
                          </a:solidFill>
                          <a:latin typeface="Arial Narrow"/>
                        </a:rPr>
                        <a:t>programmes</a:t>
                      </a:r>
                      <a:r>
                        <a:rPr lang="en-US" sz="1600" b="0" i="0" u="none" strike="noStrike" dirty="0" smtClean="0">
                          <a:solidFill>
                            <a:schemeClr val="tx1"/>
                          </a:solidFill>
                          <a:latin typeface="Arial Narrow"/>
                        </a:rPr>
                        <a:t> and support related to market access, tourism grading, energy efficiency, the pilot initiative on universal accessibility and other initiatives.</a:t>
                      </a:r>
                      <a:endParaRPr lang="en-ZA" sz="1600" b="0" i="0" u="none" strike="noStrike" dirty="0" smtClean="0">
                        <a:solidFill>
                          <a:schemeClr val="tx1"/>
                        </a:solidFill>
                        <a:latin typeface="Arial Narrow"/>
                      </a:endParaRPr>
                    </a:p>
                  </a:txBody>
                  <a:tcPr marL="86393" marR="8639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56878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6"/>
                        <a:tabLst>
                          <a:tab pos="266700" algn="l"/>
                        </a:tabLst>
                        <a:defRPr/>
                      </a:pPr>
                      <a:r>
                        <a:rPr lang="en-ZA" sz="1600" kern="1200" dirty="0" smtClean="0">
                          <a:solidFill>
                            <a:schemeClr val="tx1"/>
                          </a:solidFill>
                          <a:latin typeface="Arial Narrow" pitchFamily="34" charset="0"/>
                          <a:ea typeface="Calibri"/>
                          <a:cs typeface="Times New Roman"/>
                        </a:rPr>
                        <a:t>Number of priority areas to support the implementation of Responsible Tourism.</a:t>
                      </a:r>
                      <a:endParaRPr lang="en-US" sz="1600" kern="1200" dirty="0">
                        <a:solidFill>
                          <a:schemeClr val="tx1"/>
                        </a:solidFill>
                        <a:latin typeface="Arial Narrow" pitchFamily="34" charset="0"/>
                        <a:ea typeface="Calibri"/>
                        <a:cs typeface="Times New Roman"/>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Five Community Tourism enterprises supported to enter tourism value chain.</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Development of the concept document.</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latin typeface="Arial Narrow"/>
                        </a:rPr>
                        <a:t>Concept document providing a rationale for the implementation of the project of  development and support of five (5) Community Tourism enterprises to enter tourism value chain has been developed.</a:t>
                      </a:r>
                      <a:endParaRPr lang="en-ZA" sz="1600" b="0" i="0" u="none" strike="noStrike" dirty="0" smtClean="0">
                        <a:solidFill>
                          <a:schemeClr val="tx1"/>
                        </a:solidFill>
                        <a:latin typeface="Arial Narrow"/>
                      </a:endParaRPr>
                    </a:p>
                  </a:txBody>
                  <a:tcPr marL="86393" marR="8639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3949586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45</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176623" y="5991226"/>
            <a:ext cx="3251199"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185918370"/>
              </p:ext>
            </p:extLst>
          </p:nvPr>
        </p:nvGraphicFramePr>
        <p:xfrm>
          <a:off x="438538" y="289319"/>
          <a:ext cx="8295967" cy="4466081"/>
        </p:xfrm>
        <a:graphic>
          <a:graphicData uri="http://schemas.openxmlformats.org/drawingml/2006/table">
            <a:tbl>
              <a:tblPr/>
              <a:tblGrid>
                <a:gridCol w="1940139">
                  <a:extLst>
                    <a:ext uri="{9D8B030D-6E8A-4147-A177-3AD203B41FA5}">
                      <a16:colId xmlns:a16="http://schemas.microsoft.com/office/drawing/2014/main" xmlns="" val="20000"/>
                    </a:ext>
                  </a:extLst>
                </a:gridCol>
                <a:gridCol w="2054071">
                  <a:extLst>
                    <a:ext uri="{9D8B030D-6E8A-4147-A177-3AD203B41FA5}">
                      <a16:colId xmlns:a16="http://schemas.microsoft.com/office/drawing/2014/main" xmlns="" val="20001"/>
                    </a:ext>
                  </a:extLst>
                </a:gridCol>
                <a:gridCol w="1802483">
                  <a:extLst>
                    <a:ext uri="{9D8B030D-6E8A-4147-A177-3AD203B41FA5}">
                      <a16:colId xmlns:a16="http://schemas.microsoft.com/office/drawing/2014/main" xmlns="" val="20003"/>
                    </a:ext>
                  </a:extLst>
                </a:gridCol>
                <a:gridCol w="2499274">
                  <a:extLst>
                    <a:ext uri="{9D8B030D-6E8A-4147-A177-3AD203B41FA5}">
                      <a16:colId xmlns:a16="http://schemas.microsoft.com/office/drawing/2014/main" xmlns="" val="20004"/>
                    </a:ext>
                  </a:extLst>
                </a:gridCol>
              </a:tblGrid>
              <a:tr h="524441">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the development and growth of tourism enterprises to contribute to inclusive economic growth and job creation.</a:t>
                      </a:r>
                      <a:endParaRPr kumimoji="0" lang="en-US" sz="1600" b="1" i="0" u="none" strike="noStrike" kern="1200" cap="none" spc="0" normalizeH="0" baseline="0" noProof="0" dirty="0" smtClean="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20096">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rPr>
                        <a:t>Quarterly Targets</a:t>
                      </a: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562023">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389341">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7"/>
                        <a:tabLst>
                          <a:tab pos="266700" algn="l"/>
                        </a:tabLst>
                        <a:defRPr/>
                      </a:pPr>
                      <a:r>
                        <a:rPr lang="en-ZA" sz="1600" dirty="0" smtClean="0">
                          <a:solidFill>
                            <a:schemeClr val="tx1"/>
                          </a:solidFill>
                          <a:latin typeface="Arial Narrow" pitchFamily="34" charset="0"/>
                          <a:ea typeface="Calibri"/>
                          <a:cs typeface="Times New Roman"/>
                        </a:rPr>
                        <a:t>Number of initiatives for improving visitor services implemented.</a:t>
                      </a:r>
                      <a:endParaRPr lang="en-US" sz="16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Initiate audit of the tourist guides register.</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Status of Provincial Registers developed.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US" sz="1600" b="0" i="0" u="none" strike="noStrike" dirty="0" smtClean="0">
                          <a:solidFill>
                            <a:srgbClr val="000000"/>
                          </a:solidFill>
                          <a:effectLst/>
                          <a:latin typeface="Arial Narrow" panose="020B0606020202030204" pitchFamily="34" charset="0"/>
                        </a:rPr>
                        <a:t>Tourist Guides Registers' workshop was conducted on  1-2 June 2017 and status of Provincial Registers was developed.</a:t>
                      </a:r>
                      <a:endParaRPr lang="en-ZA" sz="1600" b="0" i="0" u="none" strike="noStrike" dirty="0" smtClean="0">
                        <a:solidFill>
                          <a:srgbClr val="000000"/>
                        </a:solidFill>
                        <a:effectLst/>
                        <a:latin typeface="Arial Narrow" panose="020B0606020202030204" pitchFamily="34" charset="0"/>
                      </a:endParaRPr>
                    </a:p>
                  </a:txBody>
                  <a:tcPr marL="85725"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670180">
                <a:tc vMerge="1">
                  <a:txBody>
                    <a:bodyPr/>
                    <a:lstStyle/>
                    <a:p>
                      <a:endParaRPr lang="en-ZA"/>
                    </a:p>
                  </a:txBody>
                  <a:tcP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Upgrade on the security features on the tourist guides’ identification badges. </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Terms of reference to be developed.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US" sz="1600" b="0" i="0" u="none" strike="noStrike" dirty="0" smtClean="0">
                          <a:solidFill>
                            <a:srgbClr val="000000"/>
                          </a:solidFill>
                          <a:effectLst/>
                          <a:latin typeface="Arial Narrow" panose="020B0606020202030204" pitchFamily="34" charset="0"/>
                        </a:rPr>
                        <a:t>Terms of Reference for the appointment of Service Provider to produce and print tourist guides identification cards with security features were developed. </a:t>
                      </a:r>
                      <a:endParaRPr lang="en-ZA" sz="1600" b="0" i="0" u="none" strike="noStrike" dirty="0" smtClean="0">
                        <a:solidFill>
                          <a:srgbClr val="000000"/>
                        </a:solidFill>
                        <a:effectLst/>
                        <a:latin typeface="Arial Narrow" panose="020B0606020202030204" pitchFamily="34" charset="0"/>
                      </a:endParaRPr>
                    </a:p>
                  </a:txBody>
                  <a:tcPr marL="85725"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40171799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46</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568412" y="6115959"/>
            <a:ext cx="2340429" cy="240392"/>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617483868"/>
              </p:ext>
            </p:extLst>
          </p:nvPr>
        </p:nvGraphicFramePr>
        <p:xfrm>
          <a:off x="568411" y="509621"/>
          <a:ext cx="8343769" cy="5212999"/>
        </p:xfrm>
        <a:graphic>
          <a:graphicData uri="http://schemas.openxmlformats.org/drawingml/2006/table">
            <a:tbl>
              <a:tblPr/>
              <a:tblGrid>
                <a:gridCol w="1484978">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1670886">
                  <a:extLst>
                    <a:ext uri="{9D8B030D-6E8A-4147-A177-3AD203B41FA5}">
                      <a16:colId xmlns:a16="http://schemas.microsoft.com/office/drawing/2014/main" xmlns="" val="20003"/>
                    </a:ext>
                  </a:extLst>
                </a:gridCol>
                <a:gridCol w="3359105">
                  <a:extLst>
                    <a:ext uri="{9D8B030D-6E8A-4147-A177-3AD203B41FA5}">
                      <a16:colId xmlns:a16="http://schemas.microsoft.com/office/drawing/2014/main" xmlns="" val="20004"/>
                    </a:ext>
                  </a:extLst>
                </a:gridCol>
              </a:tblGrid>
              <a:tr h="342458">
                <a:tc gridSpan="4">
                  <a:txBody>
                    <a:bodyPr/>
                    <a:lstStyle/>
                    <a:p>
                      <a:pPr algn="just" fontAlgn="ctr"/>
                      <a:r>
                        <a:rPr lang="en-US" sz="1400" b="1" i="0" u="none" strike="noStrike" dirty="0" smtClean="0">
                          <a:solidFill>
                            <a:srgbClr val="000000"/>
                          </a:solidFill>
                          <a:latin typeface="Arial Narrow" pitchFamily="34" charset="0"/>
                        </a:rPr>
                        <a:t>Strategic objective: To facilitate tourism capacity-building programmes.</a:t>
                      </a:r>
                      <a:endParaRPr lang="en-US" sz="1400" b="1" i="0" u="none" strike="noStrike" dirty="0">
                        <a:solidFill>
                          <a:srgbClr val="000000"/>
                        </a:solidFill>
                        <a:latin typeface="Arial Narrow" pitchFamily="34" charset="0"/>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31262">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rPr>
                        <a:t>Quarter 3 Targets</a:t>
                      </a: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16859">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536807">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6688" marR="0" indent="-166688" algn="just" defTabSz="914400" rtl="0" eaLnBrk="1" fontAlgn="auto" latinLnBrk="0" hangingPunct="1">
                        <a:lnSpc>
                          <a:spcPct val="100000"/>
                        </a:lnSpc>
                        <a:spcBef>
                          <a:spcPts val="0"/>
                        </a:spcBef>
                        <a:spcAft>
                          <a:spcPts val="0"/>
                        </a:spcAft>
                        <a:buClrTx/>
                        <a:buSzTx/>
                        <a:buFont typeface="+mj-lt"/>
                        <a:buAutoNum type="arabicPeriod" startAt="7"/>
                        <a:tabLst>
                          <a:tab pos="166688" algn="l"/>
                        </a:tabLst>
                        <a:defRPr/>
                      </a:pPr>
                      <a:r>
                        <a:rPr lang="en-ZA" sz="1500" dirty="0" smtClean="0">
                          <a:solidFill>
                            <a:schemeClr val="tx1"/>
                          </a:solidFill>
                          <a:latin typeface="Arial Narrow" pitchFamily="34" charset="0"/>
                          <a:ea typeface="Calibri"/>
                          <a:cs typeface="Times New Roman"/>
                        </a:rPr>
                        <a:t>Number of initiatives for improving visitor services implemented.</a:t>
                      </a:r>
                      <a:endParaRPr lang="en-US" sz="15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0" indent="0" algn="just" fontAlgn="t">
                        <a:buFont typeface="Arial" panose="020B0604020202020204" pitchFamily="34" charset="0"/>
                        <a:buNone/>
                      </a:pPr>
                      <a:r>
                        <a:rPr lang="en-ZA" sz="1500" b="1" i="0" u="none" strike="noStrike" dirty="0" smtClean="0">
                          <a:solidFill>
                            <a:srgbClr val="000000"/>
                          </a:solidFill>
                          <a:effectLst/>
                          <a:latin typeface="Arial Narrow" panose="020B0606020202030204" pitchFamily="34" charset="0"/>
                        </a:rPr>
                        <a:t>Two </a:t>
                      </a:r>
                      <a:r>
                        <a:rPr lang="en-ZA" sz="1500" b="1" i="0" u="none" strike="noStrike" dirty="0">
                          <a:solidFill>
                            <a:srgbClr val="000000"/>
                          </a:solidFill>
                          <a:effectLst/>
                          <a:latin typeface="Arial Narrow" panose="020B0606020202030204" pitchFamily="34" charset="0"/>
                        </a:rPr>
                        <a:t>National Tourism Information </a:t>
                      </a:r>
                      <a:r>
                        <a:rPr lang="en-ZA" sz="1500" b="1" i="0" u="none" strike="noStrike" dirty="0" smtClean="0">
                          <a:solidFill>
                            <a:srgbClr val="000000"/>
                          </a:solidFill>
                          <a:effectLst/>
                          <a:latin typeface="Arial Narrow" panose="020B0606020202030204" pitchFamily="34" charset="0"/>
                        </a:rPr>
                        <a:t>Gateways (</a:t>
                      </a:r>
                      <a:r>
                        <a:rPr lang="en-ZA" sz="1500" b="1" i="0" u="none" strike="noStrike" dirty="0">
                          <a:solidFill>
                            <a:srgbClr val="000000"/>
                          </a:solidFill>
                          <a:effectLst/>
                          <a:latin typeface="Arial Narrow" panose="020B0606020202030204" pitchFamily="34" charset="0"/>
                        </a:rPr>
                        <a:t>NTIGs</a:t>
                      </a:r>
                      <a:r>
                        <a:rPr lang="en-ZA" sz="1500" b="1" i="0" u="none" strike="noStrike" dirty="0" smtClean="0">
                          <a:solidFill>
                            <a:srgbClr val="000000"/>
                          </a:solidFill>
                          <a:effectLst/>
                          <a:latin typeface="Arial Narrow" panose="020B0606020202030204" pitchFamily="34" charset="0"/>
                        </a:rPr>
                        <a:t>) maintained </a:t>
                      </a:r>
                      <a:r>
                        <a:rPr lang="en-ZA" sz="1500" b="1" i="0" u="none" strike="noStrike" dirty="0">
                          <a:solidFill>
                            <a:srgbClr val="000000"/>
                          </a:solidFill>
                          <a:effectLst/>
                          <a:latin typeface="Arial Narrow" panose="020B0606020202030204" pitchFamily="34" charset="0"/>
                        </a:rPr>
                        <a:t>and </a:t>
                      </a:r>
                      <a:r>
                        <a:rPr lang="en-ZA" sz="1500" b="1" i="0" u="none" strike="noStrike" dirty="0" smtClean="0">
                          <a:solidFill>
                            <a:srgbClr val="000000"/>
                          </a:solidFill>
                          <a:effectLst/>
                          <a:latin typeface="Arial Narrow" panose="020B0606020202030204" pitchFamily="34" charset="0"/>
                        </a:rPr>
                        <a:t>enhanced:</a:t>
                      </a:r>
                    </a:p>
                    <a:p>
                      <a:pPr marL="0" indent="0" algn="just" fontAlgn="t">
                        <a:buFont typeface="Arial" panose="020B0604020202020204" pitchFamily="34" charset="0"/>
                        <a:buNone/>
                      </a:pPr>
                      <a:endParaRPr lang="en-ZA" sz="1500" b="1" i="0" u="none" strike="noStrike" dirty="0" smtClean="0">
                        <a:solidFill>
                          <a:srgbClr val="000000"/>
                        </a:solidFill>
                        <a:effectLst/>
                        <a:latin typeface="Arial Narrow" panose="020B0606020202030204" pitchFamily="34" charset="0"/>
                      </a:endParaRPr>
                    </a:p>
                    <a:p>
                      <a:pPr marL="285750" indent="-285750" algn="just" fontAlgn="t">
                        <a:buFont typeface="Arial" panose="020B0604020202020204" pitchFamily="34" charset="0"/>
                        <a:buChar char="•"/>
                      </a:pPr>
                      <a:r>
                        <a:rPr lang="en-ZA" sz="1500" b="0" i="0" u="none" strike="noStrike" dirty="0" smtClean="0">
                          <a:solidFill>
                            <a:srgbClr val="000000"/>
                          </a:solidFill>
                          <a:effectLst/>
                          <a:latin typeface="Arial Narrow" panose="020B0606020202030204" pitchFamily="34" charset="0"/>
                        </a:rPr>
                        <a:t>ORTIA NTIG</a:t>
                      </a:r>
                    </a:p>
                    <a:p>
                      <a:pPr marL="285750" indent="-285750" algn="just" fontAlgn="t">
                        <a:buFont typeface="Arial" panose="020B0604020202020204" pitchFamily="34" charset="0"/>
                        <a:buChar char="•"/>
                      </a:pPr>
                      <a:r>
                        <a:rPr lang="en-ZA" sz="1500" b="0" i="0" u="none" strike="noStrike" dirty="0" smtClean="0">
                          <a:solidFill>
                            <a:srgbClr val="000000"/>
                          </a:solidFill>
                          <a:effectLst/>
                          <a:latin typeface="Arial Narrow" panose="020B0606020202030204" pitchFamily="34" charset="0"/>
                        </a:rPr>
                        <a:t> </a:t>
                      </a:r>
                      <a:r>
                        <a:rPr lang="en-ZA" sz="1500" b="0" i="0" u="none" strike="noStrike" dirty="0">
                          <a:solidFill>
                            <a:srgbClr val="000000"/>
                          </a:solidFill>
                          <a:effectLst/>
                          <a:latin typeface="Arial Narrow" panose="020B0606020202030204" pitchFamily="34" charset="0"/>
                        </a:rPr>
                        <a:t>KSIA NTIG </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indent="0" algn="just" defTabSz="914400" rtl="0" eaLnBrk="1" fontAlgn="t" latinLnBrk="0" hangingPunct="1">
                        <a:buFont typeface="Arial" panose="020B0604020202020204" pitchFamily="34" charset="0"/>
                        <a:buNone/>
                      </a:pPr>
                      <a:r>
                        <a:rPr lang="en-ZA" sz="1500" b="0" i="0" u="none" strike="noStrike" dirty="0">
                          <a:solidFill>
                            <a:srgbClr val="000000"/>
                          </a:solidFill>
                          <a:effectLst/>
                          <a:latin typeface="Arial Narrow" panose="020B0606020202030204" pitchFamily="34" charset="0"/>
                        </a:rPr>
                        <a:t>Two Operational and Enhancement Reports developed for approval</a:t>
                      </a:r>
                      <a:r>
                        <a:rPr lang="en-ZA" sz="1500" b="1" i="0" u="none" strike="noStrike" dirty="0">
                          <a:solidFill>
                            <a:srgbClr val="000000"/>
                          </a:solidFill>
                          <a:effectLst/>
                          <a:latin typeface="Arial Narrow" panose="020B0606020202030204" pitchFamily="34" charset="0"/>
                        </a:rPr>
                        <a:t>: </a:t>
                      </a:r>
                      <a:endParaRPr lang="en-ZA" sz="1500" b="1" i="0" u="none" strike="noStrike" dirty="0" smtClean="0">
                        <a:solidFill>
                          <a:srgbClr val="000000"/>
                        </a:solidFill>
                        <a:effectLst/>
                        <a:latin typeface="Arial Narrow" panose="020B0606020202030204" pitchFamily="34" charset="0"/>
                      </a:endParaRPr>
                    </a:p>
                    <a:p>
                      <a:pPr marL="0" indent="0" algn="just" defTabSz="914400" rtl="0" eaLnBrk="1" fontAlgn="t" latinLnBrk="0" hangingPunct="1">
                        <a:buFont typeface="Arial" panose="020B0604020202020204" pitchFamily="34" charset="0"/>
                        <a:buNone/>
                      </a:pPr>
                      <a:endParaRPr lang="en-ZA" sz="1500" b="1" i="0" u="none" strike="noStrike" dirty="0" smtClean="0">
                        <a:solidFill>
                          <a:srgbClr val="000000"/>
                        </a:solidFill>
                        <a:effectLst/>
                        <a:latin typeface="Arial Narrow" panose="020B0606020202030204" pitchFamily="34" charset="0"/>
                      </a:endParaRPr>
                    </a:p>
                    <a:p>
                      <a:pPr marL="285750" indent="-285750" algn="just" defTabSz="914400" rtl="0" eaLnBrk="1" fontAlgn="t" latinLnBrk="0" hangingPunct="1">
                        <a:buFont typeface="Arial" panose="020B0604020202020204" pitchFamily="34" charset="0"/>
                        <a:buChar char="•"/>
                      </a:pPr>
                      <a:r>
                        <a:rPr lang="en-ZA" sz="1500" b="0" i="0" u="none" strike="noStrike" kern="1200" dirty="0" smtClean="0">
                          <a:solidFill>
                            <a:srgbClr val="000000"/>
                          </a:solidFill>
                          <a:effectLst/>
                          <a:latin typeface="Arial Narrow" panose="020B0606020202030204" pitchFamily="34" charset="0"/>
                          <a:ea typeface="+mn-ea"/>
                          <a:cs typeface="+mn-cs"/>
                        </a:rPr>
                        <a:t>ORTIA NTIG</a:t>
                      </a:r>
                    </a:p>
                    <a:p>
                      <a:pPr marL="285750" indent="-285750" algn="just" defTabSz="914400" rtl="0" eaLnBrk="1" fontAlgn="t" latinLnBrk="0" hangingPunct="1">
                        <a:buFont typeface="Arial" panose="020B0604020202020204" pitchFamily="34" charset="0"/>
                        <a:buChar char="•"/>
                      </a:pPr>
                      <a:r>
                        <a:rPr lang="en-ZA" sz="1500" b="0" i="0" u="none" strike="noStrike" kern="1200" dirty="0" smtClean="0">
                          <a:solidFill>
                            <a:srgbClr val="000000"/>
                          </a:solidFill>
                          <a:effectLst/>
                          <a:latin typeface="Arial Narrow" panose="020B0606020202030204" pitchFamily="34" charset="0"/>
                          <a:ea typeface="+mn-ea"/>
                          <a:cs typeface="+mn-cs"/>
                        </a:rPr>
                        <a:t> </a:t>
                      </a:r>
                      <a:r>
                        <a:rPr lang="en-ZA" sz="1500" b="0" i="0" u="none" strike="noStrike" kern="1200" dirty="0">
                          <a:solidFill>
                            <a:srgbClr val="000000"/>
                          </a:solidFill>
                          <a:effectLst/>
                          <a:latin typeface="Arial Narrow" panose="020B0606020202030204" pitchFamily="34" charset="0"/>
                          <a:ea typeface="+mn-ea"/>
                          <a:cs typeface="+mn-cs"/>
                        </a:rPr>
                        <a:t>KSIA </a:t>
                      </a:r>
                      <a:r>
                        <a:rPr lang="en-ZA" sz="1500" b="0" i="0" u="none" strike="noStrike" kern="1200" dirty="0" smtClean="0">
                          <a:solidFill>
                            <a:srgbClr val="000000"/>
                          </a:solidFill>
                          <a:effectLst/>
                          <a:latin typeface="Arial Narrow" panose="020B0606020202030204" pitchFamily="34" charset="0"/>
                          <a:ea typeface="+mn-ea"/>
                          <a:cs typeface="+mn-cs"/>
                        </a:rPr>
                        <a:t>NTIG</a:t>
                      </a:r>
                    </a:p>
                    <a:p>
                      <a:pPr marL="0" indent="0" algn="just" defTabSz="914400" rtl="0" eaLnBrk="1" fontAlgn="t" latinLnBrk="0" hangingPunct="1">
                        <a:buFont typeface="Arial" panose="020B0604020202020204" pitchFamily="34" charset="0"/>
                        <a:buNone/>
                      </a:pPr>
                      <a:endParaRPr lang="en-ZA" sz="1500" b="0" i="0" u="none" strike="noStrike" kern="1200" dirty="0">
                        <a:solidFill>
                          <a:srgbClr val="000000"/>
                        </a:solidFill>
                        <a:effectLst/>
                        <a:latin typeface="Arial Narrow" panose="020B0606020202030204" pitchFamily="34" charset="0"/>
                        <a:ea typeface="+mn-ea"/>
                        <a:cs typeface="+mn-cs"/>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500" b="0" dirty="0" smtClean="0">
                          <a:solidFill>
                            <a:schemeClr val="tx1"/>
                          </a:solidFill>
                          <a:latin typeface="Arial Narrow" panose="020B0606020202030204" pitchFamily="34" charset="0"/>
                        </a:rPr>
                        <a:t>Two Operational and Enhancement Reports were developed for approval</a:t>
                      </a:r>
                      <a:r>
                        <a:rPr lang="en-US" sz="1500" b="1" dirty="0" smtClean="0">
                          <a:solidFill>
                            <a:schemeClr val="tx1"/>
                          </a:solidFill>
                          <a:latin typeface="Arial Narrow" panose="020B0606020202030204" pitchFamily="34" charset="0"/>
                        </a:rPr>
                        <a:t>: </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500" b="1" dirty="0" smtClean="0">
                        <a:solidFill>
                          <a:schemeClr val="tx1"/>
                        </a:solidFill>
                        <a:latin typeface="Arial Narrow" panose="020B0606020202030204" pitchFamily="34" charset="0"/>
                      </a:endParaRPr>
                    </a:p>
                    <a:p>
                      <a:pPr marL="0" marR="0" lvl="0" indent="0" algn="just" defTabSz="914400" rtl="0" eaLnBrk="1" fontAlgn="t" latinLnBrk="0" hangingPunct="1">
                        <a:lnSpc>
                          <a:spcPct val="100000"/>
                        </a:lnSpc>
                        <a:spcBef>
                          <a:spcPts val="0"/>
                        </a:spcBef>
                        <a:spcAft>
                          <a:spcPts val="0"/>
                        </a:spcAft>
                        <a:buClrTx/>
                        <a:buSzTx/>
                        <a:buFontTx/>
                        <a:buNone/>
                        <a:tabLst/>
                        <a:defRPr/>
                      </a:pPr>
                      <a:r>
                        <a:rPr lang="en-US" sz="1500" dirty="0" smtClean="0">
                          <a:solidFill>
                            <a:schemeClr val="tx1"/>
                          </a:solidFill>
                          <a:latin typeface="Arial Narrow" panose="020B0606020202030204" pitchFamily="34" charset="0"/>
                        </a:rPr>
                        <a:t>• ORTIA NTIG</a:t>
                      </a:r>
                    </a:p>
                    <a:p>
                      <a:pPr marL="0" marR="0" lvl="0" indent="0" algn="just" defTabSz="914400" rtl="0" eaLnBrk="1" fontAlgn="t" latinLnBrk="0" hangingPunct="1">
                        <a:lnSpc>
                          <a:spcPct val="100000"/>
                        </a:lnSpc>
                        <a:spcBef>
                          <a:spcPts val="0"/>
                        </a:spcBef>
                        <a:spcAft>
                          <a:spcPts val="0"/>
                        </a:spcAft>
                        <a:buClrTx/>
                        <a:buSzTx/>
                        <a:buFontTx/>
                        <a:buNone/>
                        <a:tabLst/>
                        <a:defRPr/>
                      </a:pPr>
                      <a:r>
                        <a:rPr lang="en-US" sz="1500" dirty="0" smtClean="0">
                          <a:solidFill>
                            <a:schemeClr val="tx1"/>
                          </a:solidFill>
                          <a:latin typeface="Arial Narrow" panose="020B0606020202030204" pitchFamily="34" charset="0"/>
                        </a:rPr>
                        <a:t>•  KSIA NTIG</a:t>
                      </a:r>
                      <a:endParaRPr lang="en-ZA" sz="1500" dirty="0" smtClean="0">
                        <a:solidFill>
                          <a:schemeClr val="tx1"/>
                        </a:solidFill>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054049">
                <a:tc vMerge="1">
                  <a:txBody>
                    <a:bodyPr/>
                    <a:lstStyle/>
                    <a:p>
                      <a:endParaRPr lang="en-ZA"/>
                    </a:p>
                  </a:txBody>
                  <a:tcP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0" indent="0" algn="just" fontAlgn="t">
                        <a:buFont typeface="Arial" panose="020B0604020202020204" pitchFamily="34" charset="0"/>
                        <a:buNone/>
                      </a:pPr>
                      <a:r>
                        <a:rPr lang="en-ZA" sz="1500" b="1" i="0" u="none" strike="noStrike" dirty="0" smtClean="0">
                          <a:solidFill>
                            <a:srgbClr val="000000"/>
                          </a:solidFill>
                          <a:effectLst/>
                          <a:latin typeface="Arial Narrow" panose="020B0606020202030204" pitchFamily="34" charset="0"/>
                        </a:rPr>
                        <a:t>One NTIG developed:</a:t>
                      </a:r>
                    </a:p>
                    <a:p>
                      <a:pPr marL="0" indent="0" algn="just" fontAlgn="t">
                        <a:buFont typeface="Arial" panose="020B0604020202020204" pitchFamily="34" charset="0"/>
                        <a:buNone/>
                      </a:pPr>
                      <a:endParaRPr lang="en-ZA" sz="1500" b="1" i="0" u="none" strike="noStrike" dirty="0" smtClean="0">
                        <a:solidFill>
                          <a:srgbClr val="000000"/>
                        </a:solidFill>
                        <a:effectLst/>
                        <a:latin typeface="Arial Narrow" panose="020B0606020202030204" pitchFamily="34" charset="0"/>
                      </a:endParaRPr>
                    </a:p>
                    <a:p>
                      <a:pPr marL="285750" indent="-285750" algn="just" fontAlgn="t">
                        <a:buFont typeface="Arial" panose="020B0604020202020204" pitchFamily="34" charset="0"/>
                        <a:buChar char="•"/>
                      </a:pPr>
                      <a:r>
                        <a:rPr lang="en-ZA" sz="1500" b="0" i="0" u="none" strike="noStrike" kern="1200" dirty="0" smtClean="0">
                          <a:solidFill>
                            <a:srgbClr val="000000"/>
                          </a:solidFill>
                          <a:effectLst/>
                          <a:latin typeface="Arial Narrow" panose="020B0606020202030204" pitchFamily="34" charset="0"/>
                          <a:ea typeface="+mn-ea"/>
                          <a:cs typeface="+mn-cs"/>
                        </a:rPr>
                        <a:t>Cape </a:t>
                      </a:r>
                      <a:r>
                        <a:rPr lang="en-ZA" sz="1500" b="0" i="0" u="none" strike="noStrike" kern="1200" dirty="0">
                          <a:solidFill>
                            <a:srgbClr val="000000"/>
                          </a:solidFill>
                          <a:effectLst/>
                          <a:latin typeface="Arial Narrow" panose="020B0606020202030204" pitchFamily="34" charset="0"/>
                          <a:ea typeface="+mn-ea"/>
                          <a:cs typeface="+mn-cs"/>
                        </a:rPr>
                        <a:t>Town International Airport (CTIA</a:t>
                      </a:r>
                      <a:r>
                        <a:rPr lang="en-ZA" sz="1500" b="0" i="0" u="none" strike="noStrike" kern="1200" dirty="0" smtClean="0">
                          <a:solidFill>
                            <a:srgbClr val="000000"/>
                          </a:solidFill>
                          <a:effectLst/>
                          <a:latin typeface="Arial Narrow" panose="020B0606020202030204" pitchFamily="34" charset="0"/>
                          <a:ea typeface="+mn-ea"/>
                          <a:cs typeface="+mn-cs"/>
                        </a:rPr>
                        <a:t>)</a:t>
                      </a:r>
                      <a:endParaRPr lang="en-ZA" sz="1500" b="0" i="0" u="none" strike="noStrike" kern="1200" dirty="0">
                        <a:solidFill>
                          <a:srgbClr val="000000"/>
                        </a:solidFill>
                        <a:effectLst/>
                        <a:latin typeface="Arial Narrow" panose="020B0606020202030204" pitchFamily="34" charset="0"/>
                        <a:ea typeface="+mn-ea"/>
                        <a:cs typeface="+mn-cs"/>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500" b="0" i="0" u="none" strike="noStrike" dirty="0">
                          <a:solidFill>
                            <a:srgbClr val="000000"/>
                          </a:solidFill>
                          <a:effectLst/>
                          <a:latin typeface="Arial Narrow" panose="020B0606020202030204" pitchFamily="34" charset="0"/>
                        </a:rPr>
                        <a:t>Stakeholder engagement for development of CTIA NTIG commenced and a report developed.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n-US" sz="1500" dirty="0" smtClean="0">
                          <a:solidFill>
                            <a:schemeClr val="tx1"/>
                          </a:solidFill>
                          <a:latin typeface="Arial Narrow" panose="020B0606020202030204" pitchFamily="34" charset="0"/>
                        </a:rPr>
                        <a:t>The CTIA stakeholder engagement discussed the gateway model. The decision was taken to have a broader consultation forum to discuss the new way of establishing and managing visitor </a:t>
                      </a:r>
                      <a:r>
                        <a:rPr lang="en-US" sz="1500" dirty="0" err="1" smtClean="0">
                          <a:solidFill>
                            <a:schemeClr val="tx1"/>
                          </a:solidFill>
                          <a:latin typeface="Arial Narrow" panose="020B0606020202030204" pitchFamily="34" charset="0"/>
                        </a:rPr>
                        <a:t>centres</a:t>
                      </a:r>
                      <a:r>
                        <a:rPr lang="en-US" sz="1500" dirty="0" smtClean="0">
                          <a:solidFill>
                            <a:schemeClr val="tx1"/>
                          </a:solidFill>
                          <a:latin typeface="Arial Narrow" panose="020B0606020202030204" pitchFamily="34" charset="0"/>
                        </a:rPr>
                        <a:t>.</a:t>
                      </a:r>
                    </a:p>
                    <a:p>
                      <a:pPr marL="0" marR="0" lvl="0" indent="0" algn="just" defTabSz="914400" rtl="0" eaLnBrk="1" fontAlgn="t" latinLnBrk="0" hangingPunct="1">
                        <a:lnSpc>
                          <a:spcPct val="100000"/>
                        </a:lnSpc>
                        <a:spcBef>
                          <a:spcPts val="0"/>
                        </a:spcBef>
                        <a:spcAft>
                          <a:spcPts val="0"/>
                        </a:spcAft>
                        <a:buClrTx/>
                        <a:buSzTx/>
                        <a:buFontTx/>
                        <a:buNone/>
                        <a:tabLst/>
                        <a:defRPr/>
                      </a:pPr>
                      <a:r>
                        <a:rPr lang="en-US" sz="1500" dirty="0" smtClean="0">
                          <a:solidFill>
                            <a:schemeClr val="tx1"/>
                          </a:solidFill>
                          <a:latin typeface="Arial Narrow" panose="020B0606020202030204" pitchFamily="34" charset="0"/>
                        </a:rPr>
                        <a:t>During  the 2017 Tourism Indaba the following  provinces were consulted: Eastern Cape, Gauteng, Northern Cape, North West and KwaZulu-Natal. A report was developed.</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ZA" sz="1500" dirty="0" smtClean="0">
                        <a:solidFill>
                          <a:schemeClr val="tx1"/>
                        </a:solidFill>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0064102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47</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333888" y="5991226"/>
            <a:ext cx="3136556"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222345000"/>
              </p:ext>
            </p:extLst>
          </p:nvPr>
        </p:nvGraphicFramePr>
        <p:xfrm>
          <a:off x="333888" y="452605"/>
          <a:ext cx="8118640" cy="4110767"/>
        </p:xfrm>
        <a:graphic>
          <a:graphicData uri="http://schemas.openxmlformats.org/drawingml/2006/table">
            <a:tbl>
              <a:tblPr/>
              <a:tblGrid>
                <a:gridCol w="1791126">
                  <a:extLst>
                    <a:ext uri="{9D8B030D-6E8A-4147-A177-3AD203B41FA5}">
                      <a16:colId xmlns:a16="http://schemas.microsoft.com/office/drawing/2014/main" xmlns="" val="20000"/>
                    </a:ext>
                  </a:extLst>
                </a:gridCol>
                <a:gridCol w="1867437">
                  <a:extLst>
                    <a:ext uri="{9D8B030D-6E8A-4147-A177-3AD203B41FA5}">
                      <a16:colId xmlns:a16="http://schemas.microsoft.com/office/drawing/2014/main" xmlns="" val="20001"/>
                    </a:ext>
                  </a:extLst>
                </a:gridCol>
                <a:gridCol w="1854557">
                  <a:extLst>
                    <a:ext uri="{9D8B030D-6E8A-4147-A177-3AD203B41FA5}">
                      <a16:colId xmlns:a16="http://schemas.microsoft.com/office/drawing/2014/main" xmlns="" val="20003"/>
                    </a:ext>
                  </a:extLst>
                </a:gridCol>
                <a:gridCol w="2605520">
                  <a:extLst>
                    <a:ext uri="{9D8B030D-6E8A-4147-A177-3AD203B41FA5}">
                      <a16:colId xmlns:a16="http://schemas.microsoft.com/office/drawing/2014/main" xmlns="" val="20004"/>
                    </a:ext>
                  </a:extLst>
                </a:gridCol>
              </a:tblGrid>
              <a:tr h="349449">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the development and growth of tourism enterprises to contribute to inclusive economic growth and job creation.</a:t>
                      </a:r>
                      <a:endParaRPr kumimoji="0" lang="en-US" sz="1600" b="1" i="0" u="none" strike="noStrike" kern="1200" cap="none" spc="0" normalizeH="0" baseline="0" noProof="0" dirty="0" smtClean="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65020">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rPr>
                        <a:t>Quarterly Targets</a:t>
                      </a: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636047">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08556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7"/>
                        <a:tabLst>
                          <a:tab pos="266700" algn="l"/>
                        </a:tabLst>
                        <a:defRPr/>
                      </a:pPr>
                      <a:r>
                        <a:rPr lang="en-ZA" sz="1600" dirty="0" smtClean="0">
                          <a:solidFill>
                            <a:schemeClr val="tx1"/>
                          </a:solidFill>
                          <a:latin typeface="Arial Narrow" pitchFamily="34" charset="0"/>
                          <a:ea typeface="Calibri"/>
                          <a:cs typeface="Times New Roman"/>
                        </a:rPr>
                        <a:t>Number of initiatives for improving visitor services implemented.</a:t>
                      </a:r>
                      <a:endParaRPr lang="en-US" sz="16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100% of tourist complaints referred to appropriate authorities for resolution within the agreed timeframes.</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chemeClr val="tx1"/>
                          </a:solidFill>
                          <a:effectLst/>
                          <a:latin typeface="Arial Narrow" panose="020B0606020202030204" pitchFamily="34" charset="0"/>
                        </a:rPr>
                        <a:t>Quarterly report on received tourism complaints developed.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t"/>
                      <a:r>
                        <a:rPr lang="en-US" sz="1600" dirty="0" smtClean="0">
                          <a:solidFill>
                            <a:schemeClr val="tx1"/>
                          </a:solidFill>
                          <a:latin typeface="Arial Narrow" panose="020B0606020202030204" pitchFamily="34" charset="0"/>
                        </a:rPr>
                        <a:t>Quarterly report on tourism complaints received for the 1</a:t>
                      </a:r>
                      <a:r>
                        <a:rPr lang="en-US" sz="1600" baseline="30000" dirty="0" smtClean="0">
                          <a:solidFill>
                            <a:schemeClr val="tx1"/>
                          </a:solidFill>
                          <a:latin typeface="Arial Narrow" panose="020B0606020202030204" pitchFamily="34" charset="0"/>
                        </a:rPr>
                        <a:t>st</a:t>
                      </a:r>
                      <a:r>
                        <a:rPr lang="en-US" sz="1600" dirty="0" smtClean="0">
                          <a:solidFill>
                            <a:schemeClr val="tx1"/>
                          </a:solidFill>
                          <a:latin typeface="Arial Narrow" panose="020B0606020202030204" pitchFamily="34" charset="0"/>
                        </a:rPr>
                        <a:t> Quarter was developed.</a:t>
                      </a:r>
                    </a:p>
                    <a:p>
                      <a:pPr algn="just" fontAlgn="t"/>
                      <a:r>
                        <a:rPr lang="en-US" sz="1600" dirty="0" smtClean="0">
                          <a:solidFill>
                            <a:schemeClr val="tx1"/>
                          </a:solidFill>
                          <a:latin typeface="Arial Narrow" panose="020B0606020202030204" pitchFamily="34" charset="0"/>
                        </a:rPr>
                        <a:t>There were twelve</a:t>
                      </a:r>
                      <a:r>
                        <a:rPr lang="en-US" sz="1600" baseline="0" dirty="0" smtClean="0">
                          <a:solidFill>
                            <a:schemeClr val="tx1"/>
                          </a:solidFill>
                          <a:latin typeface="Arial Narrow" panose="020B0606020202030204" pitchFamily="34" charset="0"/>
                        </a:rPr>
                        <a:t> (12) complaints received; 11 were domestic and one (1) was international.</a:t>
                      </a:r>
                    </a:p>
                    <a:p>
                      <a:pPr algn="just" fontAlgn="t"/>
                      <a:r>
                        <a:rPr lang="en-US" sz="1600" baseline="0" dirty="0" smtClean="0">
                          <a:solidFill>
                            <a:schemeClr val="tx1"/>
                          </a:solidFill>
                          <a:latin typeface="Arial Narrow" panose="020B0606020202030204" pitchFamily="34" charset="0"/>
                        </a:rPr>
                        <a:t>The following graphs slides provide an indication on the nature of these complaints.</a:t>
                      </a:r>
                    </a:p>
                    <a:p>
                      <a:pPr algn="just" fontAlgn="t"/>
                      <a:endParaRPr lang="en-ZA" sz="1600" dirty="0" smtClean="0">
                        <a:solidFill>
                          <a:schemeClr val="tx1"/>
                        </a:solidFill>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1530961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7551"/>
            <a:ext cx="7886700" cy="253438"/>
          </a:xfrm>
        </p:spPr>
        <p:txBody>
          <a:bodyPr>
            <a:noAutofit/>
          </a:bodyPr>
          <a:lstStyle/>
          <a:p>
            <a:pPr algn="ctr"/>
            <a:r>
              <a:rPr lang="en-US" sz="2400" dirty="0" smtClean="0"/>
              <a:t>INTERNATIONAL  AND DOMESTIC</a:t>
            </a:r>
            <a:endParaRPr lang="en-US" sz="2400" dirty="0"/>
          </a:p>
        </p:txBody>
      </p:sp>
      <p:graphicFrame>
        <p:nvGraphicFramePr>
          <p:cNvPr id="6" name="Content Placeholder 5"/>
          <p:cNvGraphicFramePr>
            <a:graphicFrameLocks noGrp="1"/>
          </p:cNvGraphicFramePr>
          <p:nvPr>
            <p:ph idx="1"/>
            <p:extLst/>
          </p:nvPr>
        </p:nvGraphicFramePr>
        <p:xfrm>
          <a:off x="793376" y="510988"/>
          <a:ext cx="7721973" cy="2433917"/>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48</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7" name="Title 1"/>
          <p:cNvSpPr txBox="1">
            <a:spLocks/>
          </p:cNvSpPr>
          <p:nvPr/>
        </p:nvSpPr>
        <p:spPr>
          <a:xfrm>
            <a:off x="628650" y="2958353"/>
            <a:ext cx="7886700" cy="564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accent2"/>
                </a:solidFill>
                <a:latin typeface="Gill Sans MT" panose="020B0502020104020203" pitchFamily="34" charset="0"/>
                <a:ea typeface="+mj-ea"/>
                <a:cs typeface="+mj-cs"/>
              </a:defRPr>
            </a:lvl1pPr>
          </a:lstStyle>
          <a:p>
            <a:pPr algn="ctr"/>
            <a:r>
              <a:rPr lang="en-US" sz="2400" dirty="0" smtClean="0"/>
              <a:t>STATUS OF COMPLAINTS</a:t>
            </a:r>
            <a:endParaRPr lang="en-ZA" sz="2400" dirty="0"/>
          </a:p>
        </p:txBody>
      </p:sp>
      <p:graphicFrame>
        <p:nvGraphicFramePr>
          <p:cNvPr id="8" name="Content Placeholder 10"/>
          <p:cNvGraphicFramePr>
            <a:graphicFrameLocks/>
          </p:cNvGraphicFramePr>
          <p:nvPr>
            <p:extLst>
              <p:ext uri="{D42A27DB-BD31-4B8C-83A1-F6EECF244321}">
                <p14:modId xmlns:p14="http://schemas.microsoft.com/office/powerpoint/2010/main" xmlns="" val="1134073667"/>
              </p:ext>
            </p:extLst>
          </p:nvPr>
        </p:nvGraphicFramePr>
        <p:xfrm>
          <a:off x="803462" y="3523130"/>
          <a:ext cx="7711887" cy="22514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1459512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149974"/>
            <a:ext cx="7886700" cy="374461"/>
          </a:xfrm>
        </p:spPr>
        <p:txBody>
          <a:bodyPr>
            <a:normAutofit fontScale="90000"/>
          </a:bodyPr>
          <a:lstStyle/>
          <a:p>
            <a:pPr algn="ctr"/>
            <a:r>
              <a:rPr lang="en-US" sz="2400" dirty="0"/>
              <a:t>NATURE OF </a:t>
            </a:r>
            <a:r>
              <a:rPr lang="en-US" sz="2400" dirty="0" smtClean="0"/>
              <a:t>COMPLAINTS </a:t>
            </a:r>
            <a:endParaRPr lang="en-ZA" sz="2400" dirty="0"/>
          </a:p>
        </p:txBody>
      </p:sp>
      <p:graphicFrame>
        <p:nvGraphicFramePr>
          <p:cNvPr id="19" name="Content Placeholder 18"/>
          <p:cNvGraphicFramePr>
            <a:graphicFrameLocks noGrp="1"/>
          </p:cNvGraphicFramePr>
          <p:nvPr>
            <p:ph idx="1"/>
            <p:extLst/>
          </p:nvPr>
        </p:nvGraphicFramePr>
        <p:xfrm>
          <a:off x="628649" y="594518"/>
          <a:ext cx="7470322" cy="2498306"/>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49</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6" name="Title 1"/>
          <p:cNvSpPr txBox="1">
            <a:spLocks/>
          </p:cNvSpPr>
          <p:nvPr/>
        </p:nvSpPr>
        <p:spPr>
          <a:xfrm>
            <a:off x="628649" y="3232991"/>
            <a:ext cx="7886700" cy="4148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accent2"/>
                </a:solidFill>
                <a:latin typeface="Gill Sans MT" panose="020B0502020104020203" pitchFamily="34" charset="0"/>
                <a:ea typeface="+mj-ea"/>
                <a:cs typeface="+mj-cs"/>
              </a:defRPr>
            </a:lvl1pPr>
          </a:lstStyle>
          <a:p>
            <a:pPr algn="ctr"/>
            <a:r>
              <a:rPr lang="en-ZA" sz="2400" dirty="0" smtClean="0"/>
              <a:t>NUMBER OF COMPLAINTS PER PROVINCE</a:t>
            </a:r>
            <a:endParaRPr lang="en-ZA" sz="2400" dirty="0"/>
          </a:p>
        </p:txBody>
      </p:sp>
      <p:graphicFrame>
        <p:nvGraphicFramePr>
          <p:cNvPr id="7" name="Content Placeholder 5"/>
          <p:cNvGraphicFramePr>
            <a:graphicFrameLocks/>
          </p:cNvGraphicFramePr>
          <p:nvPr>
            <p:extLst/>
          </p:nvPr>
        </p:nvGraphicFramePr>
        <p:xfrm>
          <a:off x="628649" y="3799775"/>
          <a:ext cx="7536943" cy="19421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820309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789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sz="1400" b="1" i="0" u="none" strike="noStrike" kern="1200" spc="0" baseline="0">
                <a:solidFill>
                  <a:prstClr val="black"/>
                </a:solidFill>
                <a:latin typeface="Arial Narrow" panose="020B0606020202030204" pitchFamily="34" charset="0"/>
                <a:ea typeface="+mn-ea"/>
                <a:cs typeface="+mn-cs"/>
              </a:defRPr>
            </a:pPr>
            <a:endParaRPr lang="en-US" sz="2800" b="1" dirty="0" smtClean="0">
              <a:latin typeface="Arial Narrow" panose="020B0606020202030204" pitchFamily="34" charset="0"/>
            </a:endParaRPr>
          </a:p>
        </p:txBody>
      </p:sp>
      <p:sp>
        <p:nvSpPr>
          <p:cNvPr id="2" name="Rectangle 1"/>
          <p:cNvSpPr/>
          <p:nvPr/>
        </p:nvSpPr>
        <p:spPr>
          <a:xfrm>
            <a:off x="741406" y="358039"/>
            <a:ext cx="7465782" cy="523220"/>
          </a:xfrm>
          <a:prstGeom prst="rect">
            <a:avLst/>
          </a:prstGeom>
        </p:spPr>
        <p:txBody>
          <a:bodyPr wrap="square">
            <a:spAutoFit/>
          </a:bodyPr>
          <a:lstStyle/>
          <a:p>
            <a:pPr algn="ctr"/>
            <a:r>
              <a:rPr lang="en-US" sz="2800" b="1" kern="0" dirty="0">
                <a:latin typeface="Arial Narrow" pitchFamily="34" charset="0"/>
              </a:rPr>
              <a:t>Summary of Overall Performance</a:t>
            </a:r>
            <a:endParaRPr lang="en-US" sz="2800" dirty="0">
              <a:latin typeface="Arial Narrow" pitchFamily="34" charset="0"/>
            </a:endParaRPr>
          </a:p>
        </p:txBody>
      </p:sp>
      <p:sp>
        <p:nvSpPr>
          <p:cNvPr id="6" name="Footer Placeholder 1"/>
          <p:cNvSpPr>
            <a:spLocks noGrp="1"/>
          </p:cNvSpPr>
          <p:nvPr>
            <p:ph type="ftr" sz="quarter" idx="11"/>
          </p:nvPr>
        </p:nvSpPr>
        <p:spPr>
          <a:xfrm>
            <a:off x="1175657" y="5862080"/>
            <a:ext cx="2841172"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xmlns="" val="3415364005"/>
              </p:ext>
            </p:extLst>
          </p:nvPr>
        </p:nvGraphicFramePr>
        <p:xfrm>
          <a:off x="741406" y="1083280"/>
          <a:ext cx="7465782" cy="45219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712350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50</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93914" y="6063343"/>
            <a:ext cx="3147787" cy="293008"/>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182968174"/>
              </p:ext>
            </p:extLst>
          </p:nvPr>
        </p:nvGraphicFramePr>
        <p:xfrm>
          <a:off x="359228" y="392026"/>
          <a:ext cx="8604468" cy="5302510"/>
        </p:xfrm>
        <a:graphic>
          <a:graphicData uri="http://schemas.openxmlformats.org/drawingml/2006/table">
            <a:tbl>
              <a:tblPr/>
              <a:tblGrid>
                <a:gridCol w="1649876">
                  <a:extLst>
                    <a:ext uri="{9D8B030D-6E8A-4147-A177-3AD203B41FA5}">
                      <a16:colId xmlns:a16="http://schemas.microsoft.com/office/drawing/2014/main" xmlns="" val="20000"/>
                    </a:ext>
                  </a:extLst>
                </a:gridCol>
                <a:gridCol w="1792429">
                  <a:extLst>
                    <a:ext uri="{9D8B030D-6E8A-4147-A177-3AD203B41FA5}">
                      <a16:colId xmlns:a16="http://schemas.microsoft.com/office/drawing/2014/main" xmlns="" val="20001"/>
                    </a:ext>
                  </a:extLst>
                </a:gridCol>
                <a:gridCol w="1490134">
                  <a:extLst>
                    <a:ext uri="{9D8B030D-6E8A-4147-A177-3AD203B41FA5}">
                      <a16:colId xmlns:a16="http://schemas.microsoft.com/office/drawing/2014/main" xmlns="" val="20003"/>
                    </a:ext>
                  </a:extLst>
                </a:gridCol>
                <a:gridCol w="3672029">
                  <a:extLst>
                    <a:ext uri="{9D8B030D-6E8A-4147-A177-3AD203B41FA5}">
                      <a16:colId xmlns:a16="http://schemas.microsoft.com/office/drawing/2014/main" xmlns="" val="20004"/>
                    </a:ext>
                  </a:extLst>
                </a:gridCol>
              </a:tblGrid>
              <a:tr h="455851">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tourism capacity-building programmes.</a:t>
                      </a:r>
                      <a:endParaRPr kumimoji="0" lang="en-US" sz="1600" b="1" i="0" u="none" strike="noStrike" kern="1200" cap="none" spc="0" normalizeH="0" baseline="0" noProof="0" dirty="0" smtClean="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13492">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a:t>
                      </a:r>
                      <a:r>
                        <a:rPr lang="en-US" sz="1400" b="1" baseline="0" dirty="0" smtClean="0">
                          <a:solidFill>
                            <a:schemeClr val="tx1"/>
                          </a:solidFill>
                          <a:latin typeface="Arial Narrow" pitchFamily="34" charset="0"/>
                          <a:cs typeface="Arial" pitchFamily="34" charset="0"/>
                        </a:rPr>
                        <a:t> </a:t>
                      </a:r>
                      <a:r>
                        <a:rPr lang="en-US" sz="1400" b="1" dirty="0" smtClean="0">
                          <a:solidFill>
                            <a:schemeClr val="tx1"/>
                          </a:solidFill>
                          <a:latin typeface="Arial Narrow" pitchFamily="34" charset="0"/>
                          <a:cs typeface="Arial" pitchFamily="34" charset="0"/>
                        </a:rPr>
                        <a:t>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400" b="1" dirty="0" smtClean="0">
                          <a:solidFill>
                            <a:schemeClr val="tx1"/>
                          </a:solidFill>
                          <a:latin typeface="Arial Narrow" pitchFamily="34" charset="0"/>
                          <a:cs typeface="Arial" pitchFamily="34" charset="0"/>
                        </a:rPr>
                        <a:t>Quarterly 3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866042">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15270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ZA" sz="1600" dirty="0" smtClean="0">
                          <a:solidFill>
                            <a:schemeClr val="tx1"/>
                          </a:solidFill>
                          <a:latin typeface="Arial Narrow" pitchFamily="34" charset="0"/>
                          <a:ea typeface="Calibri"/>
                          <a:cs typeface="Times New Roman"/>
                        </a:rPr>
                        <a:t>Number of capacity-building programmes implemented.</a:t>
                      </a:r>
                      <a:endParaRPr lang="en-US" sz="16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0" indent="0" algn="just" fontAlgn="t">
                        <a:buFont typeface="+mj-lt"/>
                        <a:buNone/>
                      </a:pPr>
                      <a:r>
                        <a:rPr lang="en-ZA" sz="1600" b="1" i="0" u="none" strike="noStrike" dirty="0" smtClean="0">
                          <a:solidFill>
                            <a:srgbClr val="000000"/>
                          </a:solidFill>
                          <a:effectLst/>
                          <a:latin typeface="Arial Narrow" panose="020B0606020202030204" pitchFamily="34" charset="0"/>
                        </a:rPr>
                        <a:t>Ten capacity-building programmes:</a:t>
                      </a:r>
                    </a:p>
                    <a:p>
                      <a:pPr marL="342900" indent="-342900" algn="just" fontAlgn="t">
                        <a:buFont typeface="+mj-lt"/>
                        <a:buAutoNum type="arabicPeriod"/>
                      </a:pPr>
                      <a:r>
                        <a:rPr lang="en-ZA" sz="1600" b="0" i="0" u="none" strike="noStrike" dirty="0" smtClean="0">
                          <a:solidFill>
                            <a:srgbClr val="000000"/>
                          </a:solidFill>
                          <a:effectLst/>
                          <a:latin typeface="Arial Narrow" panose="020B0606020202030204" pitchFamily="34" charset="0"/>
                        </a:rPr>
                        <a:t>Implement </a:t>
                      </a:r>
                      <a:r>
                        <a:rPr lang="en-ZA" sz="1600" b="0" i="0" u="none" strike="noStrike" dirty="0">
                          <a:solidFill>
                            <a:srgbClr val="000000"/>
                          </a:solidFill>
                          <a:effectLst/>
                          <a:latin typeface="Arial Narrow" panose="020B0606020202030204" pitchFamily="34" charset="0"/>
                        </a:rPr>
                        <a:t>the National Youth Chefs (NYC) targeting 577 trainees.</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CTP targeting 577 trainees implemented.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Arial Narrow" panose="020B0606020202030204" pitchFamily="34" charset="0"/>
                        </a:rPr>
                        <a:t>Chefs Training Programme (CTP) targeting 577 trainees was implemented. The training of all chef learners were completed. </a:t>
                      </a:r>
                    </a:p>
                    <a:p>
                      <a:pPr marL="0" marR="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Arial Narrow" panose="020B0606020202030204" pitchFamily="34" charset="0"/>
                        </a:rPr>
                        <a:t>A total of</a:t>
                      </a:r>
                      <a:r>
                        <a:rPr lang="en-US" sz="1600" b="0" i="0" u="none" strike="noStrike" baseline="0" dirty="0" smtClean="0">
                          <a:solidFill>
                            <a:srgbClr val="000000"/>
                          </a:solidFill>
                          <a:effectLst/>
                          <a:latin typeface="Arial Narrow" panose="020B0606020202030204" pitchFamily="34" charset="0"/>
                        </a:rPr>
                        <a:t> </a:t>
                      </a:r>
                      <a:r>
                        <a:rPr lang="en-US" sz="1600" b="0" i="0" u="none" strike="noStrike" dirty="0" smtClean="0">
                          <a:solidFill>
                            <a:srgbClr val="000000"/>
                          </a:solidFill>
                          <a:effectLst/>
                          <a:latin typeface="Arial Narrow" panose="020B0606020202030204" pitchFamily="34" charset="0"/>
                        </a:rPr>
                        <a:t>570 learners qualified to sit for the final exams at the end of April and beginning of May 2017.</a:t>
                      </a:r>
                    </a:p>
                    <a:p>
                      <a:pPr marL="0" marR="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Arial Narrow" panose="020B0606020202030204" pitchFamily="34" charset="0"/>
                        </a:rPr>
                        <a:t>The results have been received and 518 learners will be graduating in July and August 2017. </a:t>
                      </a:r>
                      <a:endParaRPr lang="en-ZA" sz="1600" b="0" i="0" u="none" strike="noStrike" dirty="0" smtClean="0">
                        <a:solidFill>
                          <a:srgbClr val="000000"/>
                        </a:solidFill>
                        <a:effectLst/>
                        <a:latin typeface="Arial Narrow" panose="020B0606020202030204" pitchFamily="34" charset="0"/>
                      </a:endParaRPr>
                    </a:p>
                    <a:p>
                      <a:pPr marL="0" marR="0" indent="0" algn="just" defTabSz="914400" rtl="0" eaLnBrk="1" fontAlgn="t" latinLnBrk="0" hangingPunct="1">
                        <a:lnSpc>
                          <a:spcPct val="100000"/>
                        </a:lnSpc>
                        <a:spcBef>
                          <a:spcPts val="0"/>
                        </a:spcBef>
                        <a:spcAft>
                          <a:spcPts val="0"/>
                        </a:spcAft>
                        <a:buClrTx/>
                        <a:buSzTx/>
                        <a:buFontTx/>
                        <a:buNone/>
                        <a:tabLst/>
                        <a:defRPr/>
                      </a:pPr>
                      <a:endParaRPr lang="en-ZA" sz="1600" b="0" i="0" u="none" strike="noStrike" dirty="0" smtClean="0">
                        <a:solidFill>
                          <a:srgbClr val="000000"/>
                        </a:solidFill>
                        <a:effectLst/>
                        <a:latin typeface="Arial Narrow" panose="020B0606020202030204" pitchFamily="34" charset="0"/>
                      </a:endParaRPr>
                    </a:p>
                    <a:p>
                      <a:pPr marL="285750" marR="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dirty="0" smtClean="0">
                          <a:solidFill>
                            <a:srgbClr val="000000"/>
                          </a:solidFill>
                          <a:effectLst/>
                          <a:latin typeface="Arial Narrow" panose="020B0606020202030204" pitchFamily="34" charset="0"/>
                        </a:rPr>
                        <a:t>129 passed</a:t>
                      </a:r>
                      <a:r>
                        <a:rPr lang="en-US" sz="1600" b="0" i="0" u="none" strike="noStrike" baseline="0" dirty="0" smtClean="0">
                          <a:solidFill>
                            <a:srgbClr val="000000"/>
                          </a:solidFill>
                          <a:effectLst/>
                          <a:latin typeface="Arial Narrow" panose="020B0606020202030204" pitchFamily="34" charset="0"/>
                        </a:rPr>
                        <a:t> with distinction</a:t>
                      </a:r>
                    </a:p>
                    <a:p>
                      <a:pPr marL="285750" marR="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baseline="0" dirty="0" smtClean="0">
                          <a:solidFill>
                            <a:srgbClr val="000000"/>
                          </a:solidFill>
                          <a:effectLst/>
                          <a:latin typeface="Arial Narrow" panose="020B0606020202030204" pitchFamily="34" charset="0"/>
                        </a:rPr>
                        <a:t>215 received merits</a:t>
                      </a:r>
                    </a:p>
                    <a:p>
                      <a:pPr marL="285750" marR="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baseline="0" dirty="0" smtClean="0">
                          <a:solidFill>
                            <a:srgbClr val="000000"/>
                          </a:solidFill>
                          <a:effectLst/>
                          <a:latin typeface="Arial Narrow" panose="020B0606020202030204" pitchFamily="34" charset="0"/>
                        </a:rPr>
                        <a:t>2 learners were absent for their exams Mpumalanga and Gauteng (Vaal)</a:t>
                      </a:r>
                      <a:endParaRPr lang="en-ZA" sz="1600" b="0" i="0" u="none" strike="noStrike" dirty="0" smtClean="0">
                        <a:solidFill>
                          <a:srgbClr val="000000"/>
                        </a:solidFill>
                        <a:effectLst/>
                        <a:latin typeface="Arial Narrow" panose="020B0606020202030204" pitchFamily="34" charset="0"/>
                      </a:endParaRPr>
                    </a:p>
                    <a:p>
                      <a:pPr marL="0" marR="0" indent="0" algn="just" defTabSz="914400" rtl="0" eaLnBrk="1" fontAlgn="t" latinLnBrk="0" hangingPunct="1">
                        <a:lnSpc>
                          <a:spcPct val="100000"/>
                        </a:lnSpc>
                        <a:spcBef>
                          <a:spcPts val="0"/>
                        </a:spcBef>
                        <a:spcAft>
                          <a:spcPts val="0"/>
                        </a:spcAft>
                        <a:buClrTx/>
                        <a:buSzTx/>
                        <a:buFontTx/>
                        <a:buNone/>
                        <a:tabLst/>
                        <a:defRPr/>
                      </a:pPr>
                      <a:endParaRPr lang="en-ZA" sz="1600" b="0" i="0" u="none" strike="noStrike" dirty="0">
                        <a:solidFill>
                          <a:srgbClr val="000000"/>
                        </a:solidFill>
                        <a:effectLst/>
                        <a:latin typeface="Arial Narrow" panose="020B0606020202030204" pitchFamily="34" charset="0"/>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0525582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51</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93914" y="6063343"/>
            <a:ext cx="3147787" cy="293008"/>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445689958"/>
              </p:ext>
            </p:extLst>
          </p:nvPr>
        </p:nvGraphicFramePr>
        <p:xfrm>
          <a:off x="293914" y="224005"/>
          <a:ext cx="8604468" cy="5495660"/>
        </p:xfrm>
        <a:graphic>
          <a:graphicData uri="http://schemas.openxmlformats.org/drawingml/2006/table">
            <a:tbl>
              <a:tblPr/>
              <a:tblGrid>
                <a:gridCol w="1649876">
                  <a:extLst>
                    <a:ext uri="{9D8B030D-6E8A-4147-A177-3AD203B41FA5}">
                      <a16:colId xmlns:a16="http://schemas.microsoft.com/office/drawing/2014/main" xmlns="" val="20000"/>
                    </a:ext>
                  </a:extLst>
                </a:gridCol>
                <a:gridCol w="1601843">
                  <a:extLst>
                    <a:ext uri="{9D8B030D-6E8A-4147-A177-3AD203B41FA5}">
                      <a16:colId xmlns:a16="http://schemas.microsoft.com/office/drawing/2014/main" xmlns="" val="20001"/>
                    </a:ext>
                  </a:extLst>
                </a:gridCol>
                <a:gridCol w="1408922">
                  <a:extLst>
                    <a:ext uri="{9D8B030D-6E8A-4147-A177-3AD203B41FA5}">
                      <a16:colId xmlns:a16="http://schemas.microsoft.com/office/drawing/2014/main" xmlns="" val="20003"/>
                    </a:ext>
                  </a:extLst>
                </a:gridCol>
                <a:gridCol w="3943827">
                  <a:extLst>
                    <a:ext uri="{9D8B030D-6E8A-4147-A177-3AD203B41FA5}">
                      <a16:colId xmlns:a16="http://schemas.microsoft.com/office/drawing/2014/main" xmlns="" val="20004"/>
                    </a:ext>
                  </a:extLst>
                </a:gridCol>
              </a:tblGrid>
              <a:tr h="455851">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tourism capacity-building programmes.</a:t>
                      </a:r>
                      <a:endParaRPr kumimoji="0" lang="en-US" sz="1600" b="1" i="0" u="none" strike="noStrike" kern="1200" cap="none" spc="0" normalizeH="0" baseline="0" noProof="0" dirty="0" smtClean="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13492">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a:t>
                      </a:r>
                      <a:r>
                        <a:rPr lang="en-US" sz="1400" b="1" baseline="0" dirty="0" smtClean="0">
                          <a:solidFill>
                            <a:schemeClr val="tx1"/>
                          </a:solidFill>
                          <a:latin typeface="Arial Narrow" pitchFamily="34" charset="0"/>
                          <a:cs typeface="Arial" pitchFamily="34" charset="0"/>
                        </a:rPr>
                        <a:t> </a:t>
                      </a:r>
                      <a:r>
                        <a:rPr lang="en-US" sz="1400" b="1" dirty="0" smtClean="0">
                          <a:solidFill>
                            <a:schemeClr val="tx1"/>
                          </a:solidFill>
                          <a:latin typeface="Arial Narrow" pitchFamily="34" charset="0"/>
                          <a:cs typeface="Arial" pitchFamily="34" charset="0"/>
                        </a:rPr>
                        <a:t>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400" b="1" dirty="0" smtClean="0">
                          <a:solidFill>
                            <a:schemeClr val="tx1"/>
                          </a:solidFill>
                          <a:latin typeface="Arial Narrow" pitchFamily="34" charset="0"/>
                          <a:cs typeface="Arial" pitchFamily="34" charset="0"/>
                        </a:rPr>
                        <a:t>Quarterly 3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04823">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02149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ZA" sz="1600" dirty="0" smtClean="0">
                          <a:solidFill>
                            <a:schemeClr val="tx1"/>
                          </a:solidFill>
                          <a:latin typeface="Arial Narrow" pitchFamily="34" charset="0"/>
                          <a:ea typeface="Calibri"/>
                          <a:cs typeface="Times New Roman"/>
                        </a:rPr>
                        <a:t>Number of capacity-building programmes implemented.</a:t>
                      </a:r>
                      <a:endParaRPr lang="en-US" sz="16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eriod" startAt="2"/>
                      </a:pPr>
                      <a:r>
                        <a:rPr lang="en-ZA" sz="1600" b="0" i="0" u="none" strike="noStrike" dirty="0" smtClean="0">
                          <a:solidFill>
                            <a:srgbClr val="000000"/>
                          </a:solidFill>
                          <a:effectLst/>
                          <a:latin typeface="Arial Narrow" panose="020B0606020202030204" pitchFamily="34" charset="0"/>
                        </a:rPr>
                        <a:t>300 </a:t>
                      </a:r>
                      <a:r>
                        <a:rPr lang="en-ZA" sz="1600" b="0" i="0" u="none" strike="noStrike" dirty="0">
                          <a:solidFill>
                            <a:srgbClr val="000000"/>
                          </a:solidFill>
                          <a:effectLst/>
                          <a:latin typeface="Arial Narrow" panose="020B0606020202030204" pitchFamily="34" charset="0"/>
                        </a:rPr>
                        <a:t>Youth enrolled in the Sommelier training course.</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Sommelier training course implemented.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just">
                        <a:buFont typeface="Arial" panose="020B0604020202020204" pitchFamily="34" charset="0"/>
                        <a:buNone/>
                      </a:pPr>
                      <a:r>
                        <a:rPr lang="en-US" sz="1500" b="0" dirty="0" smtClean="0">
                          <a:solidFill>
                            <a:schemeClr val="tx1"/>
                          </a:solidFill>
                          <a:latin typeface="Arial Narrow" panose="020B0606020202030204" pitchFamily="34" charset="0"/>
                        </a:rPr>
                        <a:t>Sommelier training course implemented.</a:t>
                      </a:r>
                    </a:p>
                    <a:p>
                      <a:pPr marL="285750" indent="-285750" algn="just">
                        <a:buFont typeface="Arial" panose="020B0604020202020204" pitchFamily="34" charset="0"/>
                        <a:buChar char="•"/>
                      </a:pPr>
                      <a:r>
                        <a:rPr lang="en-US" sz="1500" b="0" dirty="0" smtClean="0">
                          <a:solidFill>
                            <a:schemeClr val="tx1"/>
                          </a:solidFill>
                          <a:latin typeface="Arial Narrow" panose="020B0606020202030204" pitchFamily="34" charset="0"/>
                        </a:rPr>
                        <a:t>Recruitment and training of 297 learners commenced in Western Cape, KZN and Gauteng. </a:t>
                      </a:r>
                    </a:p>
                    <a:p>
                      <a:pPr marL="285750" indent="-285750" algn="just">
                        <a:buFont typeface="Arial" panose="020B0604020202020204" pitchFamily="34" charset="0"/>
                        <a:buChar char="•"/>
                      </a:pPr>
                      <a:r>
                        <a:rPr lang="en-US" sz="1500" b="0" dirty="0" smtClean="0">
                          <a:solidFill>
                            <a:schemeClr val="tx1"/>
                          </a:solidFill>
                          <a:latin typeface="Arial Narrow" panose="020B0606020202030204" pitchFamily="34" charset="0"/>
                        </a:rPr>
                        <a:t>Stakeholder engagements were conducted in four provinces i.e. Western Cape, KZN, Gauteng and Northern Cape. </a:t>
                      </a:r>
                    </a:p>
                    <a:p>
                      <a:pPr marL="285750" indent="-285750" algn="just">
                        <a:buFont typeface="Arial" panose="020B0604020202020204" pitchFamily="34" charset="0"/>
                        <a:buChar char="•"/>
                      </a:pPr>
                      <a:r>
                        <a:rPr lang="en-US" sz="1500" b="0" dirty="0" smtClean="0">
                          <a:solidFill>
                            <a:schemeClr val="tx1"/>
                          </a:solidFill>
                          <a:latin typeface="Arial Narrow" panose="020B0606020202030204" pitchFamily="34" charset="0"/>
                        </a:rPr>
                        <a:t>Training commenced in Western Cape (150), KZN (87), Gauteng (30) and Northern Cape (30).</a:t>
                      </a:r>
                    </a:p>
                    <a:p>
                      <a:pPr algn="just"/>
                      <a:endParaRPr lang="en-US" sz="1500" b="0" dirty="0" smtClean="0">
                        <a:solidFill>
                          <a:schemeClr val="tx1"/>
                        </a:solidFill>
                        <a:latin typeface="Arial Narrow" panose="020B0606020202030204" pitchFamily="34" charset="0"/>
                      </a:endParaRPr>
                    </a:p>
                    <a:p>
                      <a:pPr algn="just"/>
                      <a:r>
                        <a:rPr lang="en-ZA" sz="1500" b="1" i="1" dirty="0" smtClean="0">
                          <a:solidFill>
                            <a:schemeClr val="tx1"/>
                          </a:solidFill>
                          <a:latin typeface="Arial Narrow" panose="020B0606020202030204" pitchFamily="34" charset="0"/>
                        </a:rPr>
                        <a:t>Reason</a:t>
                      </a:r>
                      <a:r>
                        <a:rPr lang="en-ZA" sz="1500" b="1" i="1" baseline="0" dirty="0" smtClean="0">
                          <a:solidFill>
                            <a:schemeClr val="tx1"/>
                          </a:solidFill>
                          <a:latin typeface="Arial Narrow" panose="020B0606020202030204" pitchFamily="34" charset="0"/>
                        </a:rPr>
                        <a:t> for variance:</a:t>
                      </a:r>
                    </a:p>
                    <a:p>
                      <a:pPr algn="just"/>
                      <a:r>
                        <a:rPr lang="en-ZA" sz="1500" b="0" i="0" baseline="0" dirty="0" smtClean="0">
                          <a:solidFill>
                            <a:schemeClr val="tx1"/>
                          </a:solidFill>
                          <a:latin typeface="Arial Narrow" panose="020B0606020202030204" pitchFamily="34" charset="0"/>
                        </a:rPr>
                        <a:t>Outstanding 3 learners are yet to be recruited from KZN. </a:t>
                      </a:r>
                    </a:p>
                    <a:p>
                      <a:pPr algn="just"/>
                      <a:endParaRPr lang="en-ZA" sz="1500" b="0" i="0" baseline="0" dirty="0" smtClean="0">
                        <a:solidFill>
                          <a:schemeClr val="tx1"/>
                        </a:solidFill>
                        <a:latin typeface="Arial Narrow" panose="020B0606020202030204" pitchFamily="34" charset="0"/>
                      </a:endParaRPr>
                    </a:p>
                    <a:p>
                      <a:pPr algn="just"/>
                      <a:r>
                        <a:rPr lang="en-ZA" sz="1500" b="1" i="1" baseline="0" dirty="0" smtClean="0">
                          <a:solidFill>
                            <a:schemeClr val="tx1"/>
                          </a:solidFill>
                          <a:latin typeface="Arial Narrow" panose="020B0606020202030204" pitchFamily="34" charset="0"/>
                        </a:rPr>
                        <a:t>Corrective Measure:</a:t>
                      </a:r>
                    </a:p>
                    <a:p>
                      <a:pPr algn="just"/>
                      <a:r>
                        <a:rPr lang="en-ZA" sz="1500" b="0" i="0" baseline="0" dirty="0" smtClean="0">
                          <a:solidFill>
                            <a:schemeClr val="tx1"/>
                          </a:solidFill>
                          <a:latin typeface="Arial Narrow" panose="020B0606020202030204" pitchFamily="34" charset="0"/>
                        </a:rPr>
                        <a:t>The implementer  recruited an additional 15 learners  in July 2017 to address issues of possible drop-outs in the future. They were placed at EThekwini.</a:t>
                      </a:r>
                      <a:endParaRPr lang="en-US" sz="1500" b="0" i="0" dirty="0" smtClean="0">
                        <a:solidFill>
                          <a:schemeClr val="tx1"/>
                        </a:solidFill>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1842458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52</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93914" y="6063343"/>
            <a:ext cx="3147787" cy="293008"/>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083023767"/>
              </p:ext>
            </p:extLst>
          </p:nvPr>
        </p:nvGraphicFramePr>
        <p:xfrm>
          <a:off x="204749" y="224005"/>
          <a:ext cx="8724098" cy="5570305"/>
        </p:xfrm>
        <a:graphic>
          <a:graphicData uri="http://schemas.openxmlformats.org/drawingml/2006/table">
            <a:tbl>
              <a:tblPr/>
              <a:tblGrid>
                <a:gridCol w="1700777">
                  <a:extLst>
                    <a:ext uri="{9D8B030D-6E8A-4147-A177-3AD203B41FA5}">
                      <a16:colId xmlns:a16="http://schemas.microsoft.com/office/drawing/2014/main" xmlns="" val="20000"/>
                    </a:ext>
                  </a:extLst>
                </a:gridCol>
                <a:gridCol w="1781210">
                  <a:extLst>
                    <a:ext uri="{9D8B030D-6E8A-4147-A177-3AD203B41FA5}">
                      <a16:colId xmlns:a16="http://schemas.microsoft.com/office/drawing/2014/main" xmlns="" val="20001"/>
                    </a:ext>
                  </a:extLst>
                </a:gridCol>
                <a:gridCol w="1402998">
                  <a:extLst>
                    <a:ext uri="{9D8B030D-6E8A-4147-A177-3AD203B41FA5}">
                      <a16:colId xmlns:a16="http://schemas.microsoft.com/office/drawing/2014/main" xmlns="" val="20003"/>
                    </a:ext>
                  </a:extLst>
                </a:gridCol>
                <a:gridCol w="3839113">
                  <a:extLst>
                    <a:ext uri="{9D8B030D-6E8A-4147-A177-3AD203B41FA5}">
                      <a16:colId xmlns:a16="http://schemas.microsoft.com/office/drawing/2014/main" xmlns="" val="20004"/>
                    </a:ext>
                  </a:extLst>
                </a:gridCol>
              </a:tblGrid>
              <a:tr h="354493">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rgbClr val="000000"/>
                          </a:solidFill>
                          <a:effectLst/>
                          <a:uLnTx/>
                          <a:uFillTx/>
                          <a:latin typeface="Arial Narrow"/>
                        </a:rPr>
                        <a:t>Strategic objective: </a:t>
                      </a:r>
                      <a:r>
                        <a:rPr kumimoji="0" lang="en-ZA" sz="1500" b="1" i="0" u="none" strike="noStrike" kern="1200" cap="none" spc="0" normalizeH="0" baseline="0" noProof="0" dirty="0" smtClean="0">
                          <a:ln>
                            <a:noFill/>
                          </a:ln>
                          <a:solidFill>
                            <a:srgbClr val="000000"/>
                          </a:solidFill>
                          <a:effectLst/>
                          <a:uLnTx/>
                          <a:uFillTx/>
                          <a:latin typeface="Arial Narrow"/>
                        </a:rPr>
                        <a:t>To facilitate tourism capacity-building programmes.</a:t>
                      </a:r>
                      <a:endParaRPr kumimoji="0" lang="en-US" sz="1500" b="1" i="0" u="none" strike="noStrike" kern="1200" cap="none" spc="0" normalizeH="0" baseline="0" noProof="0" dirty="0" smtClean="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87524">
                <a:tc rowSpan="2">
                  <a:txBody>
                    <a:bodyPr/>
                    <a:lstStyle/>
                    <a:p>
                      <a:pPr algn="ctr">
                        <a:lnSpc>
                          <a:spcPct val="100000"/>
                        </a:lnSpc>
                      </a:pPr>
                      <a:r>
                        <a:rPr lang="en-US" sz="1500" b="1" dirty="0" smtClean="0">
                          <a:solidFill>
                            <a:schemeClr val="tx1"/>
                          </a:solidFill>
                          <a:latin typeface="Arial Narrow" pitchFamily="34" charset="0"/>
                          <a:cs typeface="Arial" pitchFamily="34" charset="0"/>
                        </a:rPr>
                        <a:t>Key</a:t>
                      </a:r>
                      <a:r>
                        <a:rPr lang="en-US" sz="1500" b="1" baseline="0" dirty="0" smtClean="0">
                          <a:solidFill>
                            <a:schemeClr val="tx1"/>
                          </a:solidFill>
                          <a:latin typeface="Arial Narrow" pitchFamily="34" charset="0"/>
                          <a:cs typeface="Arial" pitchFamily="34" charset="0"/>
                        </a:rPr>
                        <a:t> Performance Indicator</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500" b="1" dirty="0" smtClean="0">
                          <a:solidFill>
                            <a:schemeClr val="tx1"/>
                          </a:solidFill>
                          <a:latin typeface="Arial Narrow" pitchFamily="34" charset="0"/>
                          <a:cs typeface="Arial" pitchFamily="34" charset="0"/>
                        </a:rPr>
                        <a:t>Annual</a:t>
                      </a:r>
                      <a:r>
                        <a:rPr lang="en-US" sz="1500" b="1" baseline="0" dirty="0" smtClean="0">
                          <a:solidFill>
                            <a:schemeClr val="tx1"/>
                          </a:solidFill>
                          <a:latin typeface="Arial Narrow" pitchFamily="34" charset="0"/>
                          <a:cs typeface="Arial" pitchFamily="34" charset="0"/>
                        </a:rPr>
                        <a:t> </a:t>
                      </a:r>
                      <a:r>
                        <a:rPr lang="en-US" sz="1500" b="1" dirty="0" smtClean="0">
                          <a:solidFill>
                            <a:schemeClr val="tx1"/>
                          </a:solidFill>
                          <a:latin typeface="Arial Narrow" pitchFamily="34" charset="0"/>
                          <a:cs typeface="Arial" pitchFamily="34" charset="0"/>
                        </a:rPr>
                        <a:t>Target</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500" b="1" dirty="0" smtClean="0">
                          <a:solidFill>
                            <a:schemeClr val="tx1"/>
                          </a:solidFill>
                          <a:latin typeface="Arial Narrow" pitchFamily="34" charset="0"/>
                          <a:cs typeface="Arial" pitchFamily="34" charset="0"/>
                        </a:rPr>
                        <a:t>Quarterly 3 Targets</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46236">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500" b="1" dirty="0" smtClean="0">
                          <a:latin typeface="Arial Narrow" panose="020B0606020202030204" pitchFamily="34" charset="0"/>
                        </a:rPr>
                        <a:t>Quarter 1 Targets</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smtClean="0">
                          <a:latin typeface="Arial Narrow" panose="020B0606020202030204" pitchFamily="34" charset="0"/>
                        </a:rPr>
                        <a:t>Quarter 1 Performance – </a:t>
                      </a:r>
                      <a:r>
                        <a:rPr lang="en-ZA" sz="1500" b="1" i="0" dirty="0" smtClean="0">
                          <a:latin typeface="Arial Narrow" panose="020B0606020202030204" pitchFamily="34" charset="0"/>
                        </a:rPr>
                        <a:t>Actual Data </a:t>
                      </a:r>
                      <a:endParaRPr lang="en-US" sz="15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482634">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ZA" sz="1500" dirty="0" smtClean="0">
                          <a:solidFill>
                            <a:schemeClr val="tx1"/>
                          </a:solidFill>
                          <a:latin typeface="Arial Narrow" pitchFamily="34" charset="0"/>
                          <a:ea typeface="Calibri"/>
                          <a:cs typeface="Times New Roman"/>
                        </a:rPr>
                        <a:t>Number of capacity-building programmes implemented.</a:t>
                      </a:r>
                      <a:endParaRPr lang="en-US" sz="15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eriod" startAt="3"/>
                      </a:pPr>
                      <a:r>
                        <a:rPr lang="en-ZA" sz="1500" b="0" i="0" u="none" strike="noStrike" dirty="0" smtClean="0">
                          <a:solidFill>
                            <a:srgbClr val="000000"/>
                          </a:solidFill>
                          <a:effectLst/>
                          <a:latin typeface="Arial Narrow" panose="020B0606020202030204" pitchFamily="34" charset="0"/>
                        </a:rPr>
                        <a:t>Training </a:t>
                      </a:r>
                      <a:r>
                        <a:rPr lang="en-ZA" sz="1500" b="0" i="0" u="none" strike="noStrike" dirty="0">
                          <a:solidFill>
                            <a:srgbClr val="000000"/>
                          </a:solidFill>
                          <a:effectLst/>
                          <a:latin typeface="Arial Narrow" panose="020B0606020202030204" pitchFamily="34" charset="0"/>
                        </a:rPr>
                        <a:t>facilitated </a:t>
                      </a:r>
                      <a:r>
                        <a:rPr lang="en-ZA" sz="1500" b="0" i="0" u="none" strike="noStrike" dirty="0" smtClean="0">
                          <a:solidFill>
                            <a:srgbClr val="000000"/>
                          </a:solidFill>
                          <a:effectLst/>
                          <a:latin typeface="Arial Narrow" panose="020B0606020202030204" pitchFamily="34" charset="0"/>
                        </a:rPr>
                        <a:t>for 2 </a:t>
                      </a:r>
                      <a:r>
                        <a:rPr lang="en-ZA" sz="1500" b="0" i="0" u="none" strike="noStrike" dirty="0">
                          <a:solidFill>
                            <a:srgbClr val="000000"/>
                          </a:solidFill>
                          <a:effectLst/>
                          <a:latin typeface="Arial Narrow" panose="020B0606020202030204" pitchFamily="34" charset="0"/>
                        </a:rPr>
                        <a:t>000 trainees in the Youth </a:t>
                      </a:r>
                      <a:r>
                        <a:rPr lang="en-ZA" sz="1500" b="0" i="0" u="none" strike="noStrike" dirty="0" smtClean="0">
                          <a:solidFill>
                            <a:srgbClr val="000000"/>
                          </a:solidFill>
                          <a:effectLst/>
                          <a:latin typeface="Arial Narrow" panose="020B0606020202030204" pitchFamily="34" charset="0"/>
                        </a:rPr>
                        <a:t>in</a:t>
                      </a:r>
                      <a:r>
                        <a:rPr lang="en-ZA" sz="1500" b="0" i="0" u="none" strike="noStrike" baseline="0" dirty="0" smtClean="0">
                          <a:solidFill>
                            <a:srgbClr val="000000"/>
                          </a:solidFill>
                          <a:effectLst/>
                          <a:latin typeface="Arial Narrow" panose="020B0606020202030204" pitchFamily="34" charset="0"/>
                        </a:rPr>
                        <a:t> </a:t>
                      </a:r>
                      <a:r>
                        <a:rPr lang="en-ZA" sz="1500" b="0" i="0" u="none" strike="noStrike" dirty="0" smtClean="0">
                          <a:solidFill>
                            <a:srgbClr val="000000"/>
                          </a:solidFill>
                          <a:effectLst/>
                          <a:latin typeface="Arial Narrow" panose="020B0606020202030204" pitchFamily="34" charset="0"/>
                        </a:rPr>
                        <a:t>Hospitality </a:t>
                      </a:r>
                      <a:r>
                        <a:rPr lang="en-ZA" sz="1500" b="0" i="0" u="none" strike="noStrike" dirty="0">
                          <a:solidFill>
                            <a:srgbClr val="000000"/>
                          </a:solidFill>
                          <a:effectLst/>
                          <a:latin typeface="Arial Narrow" panose="020B0606020202030204" pitchFamily="34" charset="0"/>
                        </a:rPr>
                        <a:t>Service Training</a:t>
                      </a:r>
                      <a:br>
                        <a:rPr lang="en-ZA" sz="1500" b="0" i="0" u="none" strike="noStrike" dirty="0">
                          <a:solidFill>
                            <a:srgbClr val="000000"/>
                          </a:solidFill>
                          <a:effectLst/>
                          <a:latin typeface="Arial Narrow" panose="020B0606020202030204" pitchFamily="34" charset="0"/>
                        </a:rPr>
                      </a:br>
                      <a:r>
                        <a:rPr lang="en-ZA" sz="1500" b="0" i="0" u="none" strike="noStrike" dirty="0" smtClean="0">
                          <a:solidFill>
                            <a:srgbClr val="000000"/>
                          </a:solidFill>
                          <a:effectLst/>
                          <a:latin typeface="Arial Narrow" panose="020B0606020202030204" pitchFamily="34" charset="0"/>
                        </a:rPr>
                        <a:t>Programme.</a:t>
                      </a:r>
                      <a:endParaRPr lang="en-ZA" sz="1500" b="0" i="0"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500" b="0" i="0" u="none" strike="noStrike" dirty="0">
                          <a:solidFill>
                            <a:srgbClr val="000000"/>
                          </a:solidFill>
                          <a:effectLst/>
                          <a:latin typeface="Arial Narrow" panose="020B0606020202030204" pitchFamily="34" charset="0"/>
                        </a:rPr>
                        <a:t>Hospitality service training </a:t>
                      </a:r>
                      <a:r>
                        <a:rPr lang="en-ZA" sz="1500" b="0" i="0" u="none" strike="noStrike" dirty="0">
                          <a:solidFill>
                            <a:schemeClr val="tx1"/>
                          </a:solidFill>
                          <a:effectLst/>
                          <a:latin typeface="Arial Narrow" panose="020B0606020202030204" pitchFamily="34" charset="0"/>
                        </a:rPr>
                        <a:t>programme implemented.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n-US" sz="1500" b="0" i="0" u="none" strike="noStrike" dirty="0" smtClean="0">
                          <a:solidFill>
                            <a:srgbClr val="000000"/>
                          </a:solidFill>
                          <a:effectLst/>
                          <a:latin typeface="Arial Narrow" panose="020B0606020202030204" pitchFamily="34" charset="0"/>
                        </a:rPr>
                        <a:t>Hospitality service training </a:t>
                      </a:r>
                      <a:r>
                        <a:rPr lang="en-US" sz="1500" b="0" i="0" u="none" strike="noStrike" dirty="0" err="1" smtClean="0">
                          <a:solidFill>
                            <a:srgbClr val="000000"/>
                          </a:solidFill>
                          <a:effectLst/>
                          <a:latin typeface="Arial Narrow" panose="020B0606020202030204" pitchFamily="34" charset="0"/>
                        </a:rPr>
                        <a:t>programme</a:t>
                      </a:r>
                      <a:r>
                        <a:rPr lang="en-US" sz="1500" b="0" i="0" u="none" strike="noStrike" dirty="0" smtClean="0">
                          <a:solidFill>
                            <a:srgbClr val="000000"/>
                          </a:solidFill>
                          <a:effectLst/>
                          <a:latin typeface="Arial Narrow" panose="020B0606020202030204" pitchFamily="34" charset="0"/>
                        </a:rPr>
                        <a:t> was implemented in six provinces (Gauteng (230, Mpumalanga (350), Eastern Cape (114), KZN (568), Western Cape (575) and Northern Cape (118)).</a:t>
                      </a:r>
                      <a:endParaRPr lang="en-ZA" sz="1500" b="0" i="0" u="none" strike="noStrike" dirty="0">
                        <a:solidFill>
                          <a:srgbClr val="000000"/>
                        </a:solidFill>
                        <a:effectLst/>
                        <a:latin typeface="Arial Narrow" panose="020B0606020202030204" pitchFamily="34" charset="0"/>
                      </a:endParaRPr>
                    </a:p>
                  </a:txBody>
                  <a:tcPr marL="85725" marR="9525"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64498">
                <a:tc vMerge="1">
                  <a:txBody>
                    <a:bodyPr/>
                    <a:lstStyle/>
                    <a:p>
                      <a:endParaRPr lang="en-ZA"/>
                    </a:p>
                  </a:txBody>
                  <a:tcP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eriod" startAt="4"/>
                      </a:pPr>
                      <a:r>
                        <a:rPr lang="en-ZA" sz="1500" b="0" i="0" u="none" strike="noStrike" dirty="0" smtClean="0">
                          <a:solidFill>
                            <a:srgbClr val="000000"/>
                          </a:solidFill>
                          <a:effectLst/>
                          <a:latin typeface="Arial Narrow" panose="020B0606020202030204" pitchFamily="34" charset="0"/>
                        </a:rPr>
                        <a:t>500 </a:t>
                      </a:r>
                      <a:r>
                        <a:rPr lang="en-ZA" sz="1500" b="0" i="0" u="none" strike="noStrike" dirty="0">
                          <a:solidFill>
                            <a:srgbClr val="000000"/>
                          </a:solidFill>
                          <a:effectLst/>
                          <a:latin typeface="Arial Narrow" panose="020B0606020202030204" pitchFamily="34" charset="0"/>
                        </a:rPr>
                        <a:t>learners enrolled in the Food Safety programme.</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500" b="0" i="0" u="none" strike="noStrike" dirty="0">
                          <a:solidFill>
                            <a:srgbClr val="000000"/>
                          </a:solidFill>
                          <a:effectLst/>
                          <a:latin typeface="Arial Narrow" panose="020B0606020202030204" pitchFamily="34" charset="0"/>
                        </a:rPr>
                        <a:t>Food Safety Programme implemented</a:t>
                      </a:r>
                      <a:r>
                        <a:rPr lang="en-ZA" sz="1500" b="0" i="0" u="none" strike="noStrike" dirty="0" smtClean="0">
                          <a:solidFill>
                            <a:srgbClr val="000000"/>
                          </a:solidFill>
                          <a:effectLst/>
                          <a:latin typeface="Arial Narrow" panose="020B0606020202030204" pitchFamily="34" charset="0"/>
                        </a:rPr>
                        <a:t>.</a:t>
                      </a:r>
                    </a:p>
                    <a:p>
                      <a:pPr algn="just" fontAlgn="t"/>
                      <a:r>
                        <a:rPr lang="en-ZA" sz="1500" b="0" i="0" u="none" strike="noStrike" dirty="0" smtClean="0">
                          <a:solidFill>
                            <a:srgbClr val="000000"/>
                          </a:solidFill>
                          <a:effectLst/>
                          <a:latin typeface="Arial Narrow" panose="020B0606020202030204" pitchFamily="34" charset="0"/>
                        </a:rPr>
                        <a:t> </a:t>
                      </a:r>
                      <a:r>
                        <a:rPr lang="en-ZA" sz="1500" b="1" i="1" u="none" strike="noStrike" dirty="0" err="1" smtClean="0">
                          <a:solidFill>
                            <a:srgbClr val="000000"/>
                          </a:solidFill>
                          <a:effectLst/>
                          <a:latin typeface="Arial Narrow" panose="020B0606020202030204" pitchFamily="34" charset="0"/>
                        </a:rPr>
                        <a:t>Cont</a:t>
                      </a:r>
                      <a:r>
                        <a:rPr lang="en-ZA" sz="1500" b="1" i="1" u="none" strike="noStrike" dirty="0" smtClean="0">
                          <a:solidFill>
                            <a:srgbClr val="000000"/>
                          </a:solidFill>
                          <a:effectLst/>
                          <a:latin typeface="Arial Narrow" panose="020B0606020202030204" pitchFamily="34" charset="0"/>
                        </a:rPr>
                        <a:t>…..</a:t>
                      </a:r>
                      <a:endParaRPr lang="en-ZA" sz="1500" b="1" i="1"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r>
                        <a:rPr lang="en-US" sz="1500" b="0" dirty="0" smtClean="0">
                          <a:solidFill>
                            <a:schemeClr val="tx1"/>
                          </a:solidFill>
                          <a:latin typeface="Arial Narrow" panose="020B0606020202030204" pitchFamily="34" charset="0"/>
                        </a:rPr>
                        <a:t>Food Safety </a:t>
                      </a:r>
                      <a:r>
                        <a:rPr lang="en-US" sz="1500" b="0" dirty="0" err="1" smtClean="0">
                          <a:solidFill>
                            <a:schemeClr val="tx1"/>
                          </a:solidFill>
                          <a:latin typeface="Arial Narrow" panose="020B0606020202030204" pitchFamily="34" charset="0"/>
                        </a:rPr>
                        <a:t>Programme</a:t>
                      </a:r>
                      <a:r>
                        <a:rPr lang="en-US" sz="1500" b="0" dirty="0" smtClean="0">
                          <a:solidFill>
                            <a:schemeClr val="tx1"/>
                          </a:solidFill>
                          <a:latin typeface="Arial Narrow" panose="020B0606020202030204" pitchFamily="34" charset="0"/>
                        </a:rPr>
                        <a:t> was implemented in 8 provinces as follows: </a:t>
                      </a:r>
                    </a:p>
                    <a:p>
                      <a:pPr marL="285750" indent="-285750" algn="just">
                        <a:buFont typeface="Arial" panose="020B0604020202020204" pitchFamily="34" charset="0"/>
                        <a:buChar char="•"/>
                      </a:pPr>
                      <a:r>
                        <a:rPr lang="en-US" sz="1500" b="0" dirty="0" smtClean="0">
                          <a:solidFill>
                            <a:schemeClr val="tx1"/>
                          </a:solidFill>
                          <a:latin typeface="Arial Narrow" panose="020B0606020202030204" pitchFamily="34" charset="0"/>
                        </a:rPr>
                        <a:t>Recruitment was done in 8 provinces excluding NC due to lack of response from Provincial stakeholders. </a:t>
                      </a:r>
                    </a:p>
                    <a:p>
                      <a:pPr marL="285750" indent="-285750" algn="just">
                        <a:buFont typeface="Arial" panose="020B0604020202020204" pitchFamily="34" charset="0"/>
                        <a:buChar char="•"/>
                      </a:pPr>
                      <a:r>
                        <a:rPr lang="en-US" sz="1500" b="0" dirty="0" smtClean="0">
                          <a:solidFill>
                            <a:schemeClr val="tx1"/>
                          </a:solidFill>
                          <a:latin typeface="Arial Narrow" panose="020B0606020202030204" pitchFamily="34" charset="0"/>
                        </a:rPr>
                        <a:t>476 learners have been enrolled to date of which 403 are women. </a:t>
                      </a:r>
                    </a:p>
                    <a:p>
                      <a:pPr marL="285750" indent="-285750" algn="just">
                        <a:buFont typeface="Arial" panose="020B0604020202020204" pitchFamily="34" charset="0"/>
                        <a:buChar char="•"/>
                      </a:pPr>
                      <a:r>
                        <a:rPr lang="en-US" sz="1500" b="0" dirty="0" smtClean="0">
                          <a:solidFill>
                            <a:schemeClr val="tx1"/>
                          </a:solidFill>
                          <a:latin typeface="Arial Narrow" panose="020B0606020202030204" pitchFamily="34" charset="0"/>
                        </a:rPr>
                        <a:t>First Project Advisory Committee meeting was held in Cape Town on 16 May 2017. </a:t>
                      </a:r>
                    </a:p>
                    <a:p>
                      <a:pPr marL="285750" indent="-285750" algn="just">
                        <a:buFont typeface="Arial" panose="020B0604020202020204" pitchFamily="34" charset="0"/>
                        <a:buChar char="•"/>
                      </a:pPr>
                      <a:r>
                        <a:rPr lang="en-US" sz="1500" b="0" dirty="0" smtClean="0">
                          <a:solidFill>
                            <a:schemeClr val="tx1"/>
                          </a:solidFill>
                          <a:latin typeface="Arial Narrow" panose="020B0606020202030204" pitchFamily="34" charset="0"/>
                        </a:rPr>
                        <a:t>Classroom monitoring visits were conducted in Limpopo, North West, Gauteng and Mpumalanga. </a:t>
                      </a:r>
                      <a:endParaRPr lang="en-ZA" sz="1500" b="0" dirty="0">
                        <a:solidFill>
                          <a:schemeClr val="tx1"/>
                        </a:solidFill>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6123497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53</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93914" y="6063343"/>
            <a:ext cx="3147787" cy="293008"/>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2727003560"/>
              </p:ext>
            </p:extLst>
          </p:nvPr>
        </p:nvGraphicFramePr>
        <p:xfrm>
          <a:off x="345232" y="354633"/>
          <a:ext cx="8472720" cy="3573555"/>
        </p:xfrm>
        <a:graphic>
          <a:graphicData uri="http://schemas.openxmlformats.org/drawingml/2006/table">
            <a:tbl>
              <a:tblPr/>
              <a:tblGrid>
                <a:gridCol w="1717358">
                  <a:extLst>
                    <a:ext uri="{9D8B030D-6E8A-4147-A177-3AD203B41FA5}">
                      <a16:colId xmlns:a16="http://schemas.microsoft.com/office/drawing/2014/main" xmlns="" val="20000"/>
                    </a:ext>
                  </a:extLst>
                </a:gridCol>
                <a:gridCol w="1798575">
                  <a:extLst>
                    <a:ext uri="{9D8B030D-6E8A-4147-A177-3AD203B41FA5}">
                      <a16:colId xmlns:a16="http://schemas.microsoft.com/office/drawing/2014/main" xmlns="" val="20001"/>
                    </a:ext>
                  </a:extLst>
                </a:gridCol>
                <a:gridCol w="1416676">
                  <a:extLst>
                    <a:ext uri="{9D8B030D-6E8A-4147-A177-3AD203B41FA5}">
                      <a16:colId xmlns:a16="http://schemas.microsoft.com/office/drawing/2014/main" xmlns="" val="20003"/>
                    </a:ext>
                  </a:extLst>
                </a:gridCol>
                <a:gridCol w="3540111">
                  <a:extLst>
                    <a:ext uri="{9D8B030D-6E8A-4147-A177-3AD203B41FA5}">
                      <a16:colId xmlns:a16="http://schemas.microsoft.com/office/drawing/2014/main" xmlns="" val="20004"/>
                    </a:ext>
                  </a:extLst>
                </a:gridCol>
              </a:tblGrid>
              <a:tr h="354493">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rgbClr val="000000"/>
                          </a:solidFill>
                          <a:effectLst/>
                          <a:uLnTx/>
                          <a:uFillTx/>
                          <a:latin typeface="Arial Narrow"/>
                        </a:rPr>
                        <a:t>Strategic objective: </a:t>
                      </a:r>
                      <a:r>
                        <a:rPr kumimoji="0" lang="en-ZA" sz="1500" b="1" i="0" u="none" strike="noStrike" kern="1200" cap="none" spc="0" normalizeH="0" baseline="0" noProof="0" dirty="0" smtClean="0">
                          <a:ln>
                            <a:noFill/>
                          </a:ln>
                          <a:solidFill>
                            <a:srgbClr val="000000"/>
                          </a:solidFill>
                          <a:effectLst/>
                          <a:uLnTx/>
                          <a:uFillTx/>
                          <a:latin typeface="Arial Narrow"/>
                        </a:rPr>
                        <a:t>To facilitate tourism capacity-building programmes.</a:t>
                      </a:r>
                      <a:endParaRPr kumimoji="0" lang="en-US" sz="1500" b="1" i="0" u="none" strike="noStrike" kern="1200" cap="none" spc="0" normalizeH="0" baseline="0" noProof="0" dirty="0" smtClean="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87524">
                <a:tc rowSpan="2">
                  <a:txBody>
                    <a:bodyPr/>
                    <a:lstStyle/>
                    <a:p>
                      <a:pPr algn="ctr">
                        <a:lnSpc>
                          <a:spcPct val="100000"/>
                        </a:lnSpc>
                      </a:pPr>
                      <a:r>
                        <a:rPr lang="en-US" sz="1500" b="1" dirty="0" smtClean="0">
                          <a:solidFill>
                            <a:schemeClr val="tx1"/>
                          </a:solidFill>
                          <a:latin typeface="Arial Narrow" pitchFamily="34" charset="0"/>
                          <a:cs typeface="Arial" pitchFamily="34" charset="0"/>
                        </a:rPr>
                        <a:t>Key</a:t>
                      </a:r>
                      <a:r>
                        <a:rPr lang="en-US" sz="1500" b="1" baseline="0" dirty="0" smtClean="0">
                          <a:solidFill>
                            <a:schemeClr val="tx1"/>
                          </a:solidFill>
                          <a:latin typeface="Arial Narrow" pitchFamily="34" charset="0"/>
                          <a:cs typeface="Arial" pitchFamily="34" charset="0"/>
                        </a:rPr>
                        <a:t> Performance Indicator</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500" b="1" dirty="0" smtClean="0">
                          <a:solidFill>
                            <a:schemeClr val="tx1"/>
                          </a:solidFill>
                          <a:latin typeface="Arial Narrow" pitchFamily="34" charset="0"/>
                          <a:cs typeface="Arial" pitchFamily="34" charset="0"/>
                        </a:rPr>
                        <a:t>Annual</a:t>
                      </a:r>
                      <a:r>
                        <a:rPr lang="en-US" sz="1500" b="1" baseline="0" dirty="0" smtClean="0">
                          <a:solidFill>
                            <a:schemeClr val="tx1"/>
                          </a:solidFill>
                          <a:latin typeface="Arial Narrow" pitchFamily="34" charset="0"/>
                          <a:cs typeface="Arial" pitchFamily="34" charset="0"/>
                        </a:rPr>
                        <a:t> </a:t>
                      </a:r>
                      <a:r>
                        <a:rPr lang="en-US" sz="1500" b="1" dirty="0" smtClean="0">
                          <a:solidFill>
                            <a:schemeClr val="tx1"/>
                          </a:solidFill>
                          <a:latin typeface="Arial Narrow" pitchFamily="34" charset="0"/>
                          <a:cs typeface="Arial" pitchFamily="34" charset="0"/>
                        </a:rPr>
                        <a:t>Target</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500" b="1" dirty="0" smtClean="0">
                          <a:solidFill>
                            <a:schemeClr val="tx1"/>
                          </a:solidFill>
                          <a:latin typeface="Arial Narrow" pitchFamily="34" charset="0"/>
                          <a:cs typeface="Arial" pitchFamily="34" charset="0"/>
                        </a:rPr>
                        <a:t>Quarterly 3 Targets</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46236">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500" b="1" dirty="0" smtClean="0">
                          <a:latin typeface="Arial Narrow" panose="020B0606020202030204" pitchFamily="34" charset="0"/>
                        </a:rPr>
                        <a:t>Quarter 1 Targets</a:t>
                      </a:r>
                      <a:endParaRPr lang="en-US" sz="15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smtClean="0">
                          <a:latin typeface="Arial Narrow" panose="020B0606020202030204" pitchFamily="34" charset="0"/>
                        </a:rPr>
                        <a:t>Quarter 1 Performance – </a:t>
                      </a:r>
                      <a:r>
                        <a:rPr lang="en-ZA" sz="1500" b="1" i="0" dirty="0" smtClean="0">
                          <a:latin typeface="Arial Narrow" panose="020B0606020202030204" pitchFamily="34" charset="0"/>
                        </a:rPr>
                        <a:t>Actual Data </a:t>
                      </a:r>
                      <a:endParaRPr lang="en-US" sz="15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503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ZA" sz="1600" dirty="0" smtClean="0">
                          <a:solidFill>
                            <a:schemeClr val="tx1"/>
                          </a:solidFill>
                          <a:latin typeface="Arial Narrow" pitchFamily="34" charset="0"/>
                          <a:ea typeface="Calibri"/>
                          <a:cs typeface="Times New Roman"/>
                        </a:rPr>
                        <a:t>Number of capacity-building programmes implemented.</a:t>
                      </a:r>
                      <a:endParaRPr lang="en-US" sz="16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eriod" startAt="4"/>
                      </a:pPr>
                      <a:r>
                        <a:rPr lang="en-ZA" sz="1600" b="0" i="0" u="none" strike="noStrike" dirty="0" smtClean="0">
                          <a:solidFill>
                            <a:srgbClr val="000000"/>
                          </a:solidFill>
                          <a:effectLst/>
                          <a:latin typeface="Arial Narrow" panose="020B0606020202030204" pitchFamily="34" charset="0"/>
                        </a:rPr>
                        <a:t>500 </a:t>
                      </a:r>
                      <a:r>
                        <a:rPr lang="en-ZA" sz="1600" b="0" i="0" u="none" strike="noStrike" dirty="0">
                          <a:solidFill>
                            <a:srgbClr val="000000"/>
                          </a:solidFill>
                          <a:effectLst/>
                          <a:latin typeface="Arial Narrow" panose="020B0606020202030204" pitchFamily="34" charset="0"/>
                        </a:rPr>
                        <a:t>learners enrolled in the Food Safety programme.</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Food Safety Programme </a:t>
                      </a:r>
                      <a:r>
                        <a:rPr lang="en-ZA" sz="1600" b="0" i="0" u="none" strike="noStrike" dirty="0" smtClean="0">
                          <a:solidFill>
                            <a:srgbClr val="000000"/>
                          </a:solidFill>
                          <a:effectLst/>
                          <a:latin typeface="Arial Narrow" panose="020B0606020202030204" pitchFamily="34" charset="0"/>
                        </a:rPr>
                        <a:t>implemented</a:t>
                      </a:r>
                      <a:r>
                        <a:rPr lang="en-ZA" sz="1600" b="0" i="0" u="none" strike="noStrike" baseline="0" dirty="0" smtClean="0">
                          <a:solidFill>
                            <a:srgbClr val="000000"/>
                          </a:solidFill>
                          <a:effectLst/>
                          <a:latin typeface="Arial Narrow" panose="020B0606020202030204" pitchFamily="34" charset="0"/>
                        </a:rPr>
                        <a:t> (</a:t>
                      </a:r>
                      <a:r>
                        <a:rPr lang="en-ZA" sz="1600" b="1" i="1" u="none" strike="noStrike" baseline="0" dirty="0" err="1" smtClean="0">
                          <a:solidFill>
                            <a:srgbClr val="000000"/>
                          </a:solidFill>
                          <a:effectLst/>
                          <a:latin typeface="Arial Narrow" panose="020B0606020202030204" pitchFamily="34" charset="0"/>
                        </a:rPr>
                        <a:t>Cont</a:t>
                      </a:r>
                      <a:r>
                        <a:rPr lang="en-ZA" sz="1600" b="1" i="1" u="none" strike="noStrike" baseline="0" dirty="0" smtClean="0">
                          <a:solidFill>
                            <a:srgbClr val="000000"/>
                          </a:solidFill>
                          <a:effectLst/>
                          <a:latin typeface="Arial Narrow" panose="020B0606020202030204" pitchFamily="34" charset="0"/>
                        </a:rPr>
                        <a:t>…….).</a:t>
                      </a:r>
                      <a:endParaRPr lang="en-ZA" sz="1600" b="1" i="1"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r>
                        <a:rPr lang="en-US" sz="1600" b="1" i="1" dirty="0" smtClean="0">
                          <a:solidFill>
                            <a:schemeClr val="tx1"/>
                          </a:solidFill>
                          <a:latin typeface="Arial Narrow" panose="020B0606020202030204" pitchFamily="34" charset="0"/>
                        </a:rPr>
                        <a:t>Reason</a:t>
                      </a:r>
                      <a:r>
                        <a:rPr lang="en-US" sz="1600" b="1" i="1" baseline="0" dirty="0" smtClean="0">
                          <a:solidFill>
                            <a:schemeClr val="tx1"/>
                          </a:solidFill>
                          <a:latin typeface="Arial Narrow" panose="020B0606020202030204" pitchFamily="34" charset="0"/>
                        </a:rPr>
                        <a:t> for Variance</a:t>
                      </a:r>
                      <a:r>
                        <a:rPr lang="en-ZA" sz="1600" b="1" i="1" baseline="0" dirty="0" smtClean="0">
                          <a:solidFill>
                            <a:schemeClr val="tx1"/>
                          </a:solidFill>
                          <a:latin typeface="Arial Narrow" panose="020B0606020202030204" pitchFamily="34" charset="0"/>
                        </a:rPr>
                        <a:t>:</a:t>
                      </a:r>
                    </a:p>
                    <a:p>
                      <a:pPr algn="just"/>
                      <a:r>
                        <a:rPr lang="en-ZA" sz="1600" b="0" i="0" u="none" baseline="0" dirty="0" smtClean="0">
                          <a:solidFill>
                            <a:schemeClr val="tx1"/>
                          </a:solidFill>
                          <a:latin typeface="Arial Narrow" panose="020B0606020202030204" pitchFamily="34" charset="0"/>
                        </a:rPr>
                        <a:t>Northern Cape (NC) was no</a:t>
                      </a:r>
                      <a:r>
                        <a:rPr lang="en-ZA" sz="1600" b="0" i="0" u="none" baseline="0" dirty="0" smtClean="0">
                          <a:solidFill>
                            <a:srgbClr val="FF0000"/>
                          </a:solidFill>
                          <a:latin typeface="Arial Narrow" panose="020B0606020202030204" pitchFamily="34" charset="0"/>
                        </a:rPr>
                        <a:t> </a:t>
                      </a:r>
                      <a:r>
                        <a:rPr lang="en-ZA" sz="1600" b="0" i="0" u="none" baseline="0" dirty="0" smtClean="0">
                          <a:solidFill>
                            <a:schemeClr val="tx1"/>
                          </a:solidFill>
                          <a:latin typeface="Arial Narrow" panose="020B0606020202030204" pitchFamily="34" charset="0"/>
                        </a:rPr>
                        <a:t>longer interested in participating due to lack of interest shown into the programme even after advertising.</a:t>
                      </a:r>
                    </a:p>
                    <a:p>
                      <a:pPr algn="just"/>
                      <a:endParaRPr lang="en-ZA" sz="1600" b="0" i="0" u="none" baseline="0" dirty="0" smtClean="0">
                        <a:solidFill>
                          <a:schemeClr val="tx1"/>
                        </a:solidFill>
                        <a:latin typeface="Arial Narrow" panose="020B0606020202030204" pitchFamily="34" charset="0"/>
                      </a:endParaRPr>
                    </a:p>
                    <a:p>
                      <a:pPr algn="just"/>
                      <a:r>
                        <a:rPr lang="en-ZA" sz="1600" b="1" i="1" baseline="0" dirty="0" smtClean="0">
                          <a:solidFill>
                            <a:schemeClr val="tx1"/>
                          </a:solidFill>
                          <a:latin typeface="Arial Narrow" panose="020B0606020202030204" pitchFamily="34" charset="0"/>
                        </a:rPr>
                        <a:t>Corrective Measure:</a:t>
                      </a:r>
                    </a:p>
                    <a:p>
                      <a:pPr algn="just"/>
                      <a:r>
                        <a:rPr lang="en-ZA" sz="1600" b="0" i="0" baseline="0" dirty="0" smtClean="0">
                          <a:solidFill>
                            <a:schemeClr val="tx1"/>
                          </a:solidFill>
                          <a:latin typeface="Arial Narrow" panose="020B0606020202030204" pitchFamily="34" charset="0"/>
                        </a:rPr>
                        <a:t>The outstanding 24 learners were to be recruited across different provinces to make up for the shortfall during the next quarter.</a:t>
                      </a:r>
                      <a:endParaRPr lang="en-US" sz="1600" b="0" i="0" baseline="0" dirty="0" smtClean="0">
                        <a:solidFill>
                          <a:schemeClr val="tx1"/>
                        </a:solidFill>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8527556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54</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93914" y="6063343"/>
            <a:ext cx="3147787" cy="293008"/>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629245091"/>
              </p:ext>
            </p:extLst>
          </p:nvPr>
        </p:nvGraphicFramePr>
        <p:xfrm>
          <a:off x="183847" y="143209"/>
          <a:ext cx="8708418" cy="5546482"/>
        </p:xfrm>
        <a:graphic>
          <a:graphicData uri="http://schemas.openxmlformats.org/drawingml/2006/table">
            <a:tbl>
              <a:tblPr/>
              <a:tblGrid>
                <a:gridCol w="1607631">
                  <a:extLst>
                    <a:ext uri="{9D8B030D-6E8A-4147-A177-3AD203B41FA5}">
                      <a16:colId xmlns:a16="http://schemas.microsoft.com/office/drawing/2014/main" xmlns="" val="20000"/>
                    </a:ext>
                  </a:extLst>
                </a:gridCol>
                <a:gridCol w="1848627">
                  <a:extLst>
                    <a:ext uri="{9D8B030D-6E8A-4147-A177-3AD203B41FA5}">
                      <a16:colId xmlns:a16="http://schemas.microsoft.com/office/drawing/2014/main" xmlns="" val="20001"/>
                    </a:ext>
                  </a:extLst>
                </a:gridCol>
                <a:gridCol w="2101238">
                  <a:extLst>
                    <a:ext uri="{9D8B030D-6E8A-4147-A177-3AD203B41FA5}">
                      <a16:colId xmlns:a16="http://schemas.microsoft.com/office/drawing/2014/main" xmlns="" val="20003"/>
                    </a:ext>
                  </a:extLst>
                </a:gridCol>
                <a:gridCol w="3150922">
                  <a:extLst>
                    <a:ext uri="{9D8B030D-6E8A-4147-A177-3AD203B41FA5}">
                      <a16:colId xmlns:a16="http://schemas.microsoft.com/office/drawing/2014/main" xmlns="" val="20004"/>
                    </a:ext>
                  </a:extLst>
                </a:gridCol>
              </a:tblGrid>
              <a:tr h="476612">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tourism capacity-building programmes.</a:t>
                      </a:r>
                      <a:endParaRPr kumimoji="0" lang="en-US" sz="1600" b="1" i="0" u="none" strike="noStrike" kern="1200" cap="none" spc="0" normalizeH="0" baseline="0" noProof="0" dirty="0" smtClean="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27770">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a:t>
                      </a:r>
                      <a:r>
                        <a:rPr lang="en-US" sz="1400" b="1" baseline="0" dirty="0" smtClean="0">
                          <a:solidFill>
                            <a:schemeClr val="tx1"/>
                          </a:solidFill>
                          <a:latin typeface="Arial Narrow" pitchFamily="34" charset="0"/>
                          <a:cs typeface="Arial" pitchFamily="34" charset="0"/>
                        </a:rPr>
                        <a:t> </a:t>
                      </a:r>
                      <a:r>
                        <a:rPr lang="en-US" sz="1400" b="1" dirty="0" smtClean="0">
                          <a:solidFill>
                            <a:schemeClr val="tx1"/>
                          </a:solidFill>
                          <a:latin typeface="Arial Narrow" pitchFamily="34" charset="0"/>
                          <a:cs typeface="Arial" pitchFamily="34" charset="0"/>
                        </a:rPr>
                        <a:t>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400" b="1" dirty="0" smtClean="0">
                          <a:solidFill>
                            <a:schemeClr val="tx1"/>
                          </a:solidFill>
                          <a:latin typeface="Arial Narrow" pitchFamily="34" charset="0"/>
                          <a:cs typeface="Arial" pitchFamily="34" charset="0"/>
                        </a:rPr>
                        <a:t>Quarterly 3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77797">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582063">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66688" marR="0" indent="-166688" algn="just" defTabSz="914400" rtl="0" eaLnBrk="1" fontAlgn="auto" latinLnBrk="0" hangingPunct="1">
                        <a:lnSpc>
                          <a:spcPct val="100000"/>
                        </a:lnSpc>
                        <a:spcBef>
                          <a:spcPts val="0"/>
                        </a:spcBef>
                        <a:spcAft>
                          <a:spcPts val="0"/>
                        </a:spcAft>
                        <a:buClrTx/>
                        <a:buSzTx/>
                        <a:buFont typeface="+mj-lt"/>
                        <a:buAutoNum type="arabicPeriod" startAt="8"/>
                        <a:tabLst>
                          <a:tab pos="166688" algn="l"/>
                        </a:tabLst>
                        <a:defRPr/>
                      </a:pPr>
                      <a:r>
                        <a:rPr lang="en-ZA" sz="1600" dirty="0" smtClean="0">
                          <a:solidFill>
                            <a:schemeClr val="tx1"/>
                          </a:solidFill>
                          <a:latin typeface="Arial Narrow" pitchFamily="34" charset="0"/>
                          <a:ea typeface="Calibri"/>
                          <a:cs typeface="Times New Roman"/>
                        </a:rPr>
                        <a:t>Number of capacity-building programmes implemented.</a:t>
                      </a:r>
                      <a:endParaRPr lang="en-US" sz="16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eriod" startAt="5"/>
                      </a:pPr>
                      <a:r>
                        <a:rPr lang="en-ZA" sz="1600" b="0" i="0" u="none" strike="noStrike" dirty="0" smtClean="0">
                          <a:solidFill>
                            <a:srgbClr val="000000"/>
                          </a:solidFill>
                          <a:effectLst/>
                          <a:latin typeface="Arial Narrow" panose="020B0606020202030204" pitchFamily="34" charset="0"/>
                        </a:rPr>
                        <a:t>Establishment </a:t>
                      </a:r>
                      <a:r>
                        <a:rPr lang="en-ZA" sz="1600" b="0" i="0" u="none" strike="noStrike" dirty="0">
                          <a:solidFill>
                            <a:srgbClr val="000000"/>
                          </a:solidFill>
                          <a:effectLst/>
                          <a:latin typeface="Arial Narrow" panose="020B0606020202030204" pitchFamily="34" charset="0"/>
                        </a:rPr>
                        <a:t>of a coordinating body for THRD.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A working group to inform the development of a concept document for governance structures and institutional arrangement established.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Arial Narrow" panose="020B0606020202030204" pitchFamily="34" charset="0"/>
                        </a:rPr>
                        <a:t>A working group constituting of key stakeholders to inform the development of a concept for governance structures and institutional arrangement was established. The first meeting for the group was scheduled for 19 July 2017.</a:t>
                      </a:r>
                      <a:endParaRPr lang="en-ZA" sz="1600" b="0" i="0" u="none" strike="noStrike" dirty="0">
                        <a:solidFill>
                          <a:srgbClr val="000000"/>
                        </a:solidFill>
                        <a:effectLst/>
                        <a:latin typeface="Arial Narrow" panose="020B0606020202030204" pitchFamily="34" charset="0"/>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843701">
                <a:tc vMerge="1">
                  <a:txBody>
                    <a:bodyPr/>
                    <a:lstStyle/>
                    <a:p>
                      <a:endParaRPr lang="en-ZA"/>
                    </a:p>
                  </a:txBody>
                  <a:tcP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eriod" startAt="6"/>
                      </a:pPr>
                      <a:r>
                        <a:rPr lang="en-ZA" sz="1600" b="0" i="0" u="none" strike="noStrike" dirty="0" smtClean="0">
                          <a:solidFill>
                            <a:srgbClr val="000000"/>
                          </a:solidFill>
                          <a:effectLst/>
                          <a:latin typeface="Arial Narrow" panose="020B0606020202030204" pitchFamily="34" charset="0"/>
                        </a:rPr>
                        <a:t>Local </a:t>
                      </a:r>
                      <a:r>
                        <a:rPr lang="en-ZA" sz="1600" b="0" i="0" u="none" strike="noStrike" dirty="0">
                          <a:solidFill>
                            <a:srgbClr val="000000"/>
                          </a:solidFill>
                          <a:effectLst/>
                          <a:latin typeface="Arial Narrow" panose="020B0606020202030204" pitchFamily="34" charset="0"/>
                        </a:rPr>
                        <a:t>government tourism induction programme, with a focus on rural areas with tourism potential (eight municipalities).</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smtClean="0">
                          <a:solidFill>
                            <a:srgbClr val="000000"/>
                          </a:solidFill>
                          <a:effectLst/>
                          <a:latin typeface="Arial Narrow" panose="020B0606020202030204" pitchFamily="34" charset="0"/>
                        </a:rPr>
                        <a:t>Stakeholder engagements </a:t>
                      </a:r>
                      <a:r>
                        <a:rPr lang="en-ZA" sz="1600" b="0" i="0" u="none" strike="noStrike" dirty="0">
                          <a:solidFill>
                            <a:srgbClr val="000000"/>
                          </a:solidFill>
                          <a:effectLst/>
                          <a:latin typeface="Arial Narrow" panose="020B0606020202030204" pitchFamily="34" charset="0"/>
                        </a:rPr>
                        <a:t>on tourism induction programme concept and implementation plan in the identified rural areas.</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r>
                        <a:rPr lang="en-US" sz="1600" dirty="0" smtClean="0">
                          <a:solidFill>
                            <a:schemeClr val="tx1"/>
                          </a:solidFill>
                          <a:latin typeface="Arial Narrow" panose="020B0606020202030204" pitchFamily="34" charset="0"/>
                        </a:rPr>
                        <a:t>Stakeholder engagements on tourism induction </a:t>
                      </a:r>
                      <a:r>
                        <a:rPr lang="en-US" sz="1600" dirty="0" err="1" smtClean="0">
                          <a:solidFill>
                            <a:schemeClr val="tx1"/>
                          </a:solidFill>
                          <a:latin typeface="Arial Narrow" panose="020B0606020202030204" pitchFamily="34" charset="0"/>
                        </a:rPr>
                        <a:t>programme</a:t>
                      </a:r>
                      <a:r>
                        <a:rPr lang="en-US" sz="1600" dirty="0" smtClean="0">
                          <a:solidFill>
                            <a:schemeClr val="tx1"/>
                          </a:solidFill>
                          <a:latin typeface="Arial Narrow" panose="020B0606020202030204" pitchFamily="34" charset="0"/>
                        </a:rPr>
                        <a:t> concept and implementation plan in the identified rural areas were conducted as follows:</a:t>
                      </a:r>
                    </a:p>
                    <a:p>
                      <a:pPr marL="285750" indent="-285750" algn="just">
                        <a:buFont typeface="Arial" panose="020B0604020202020204" pitchFamily="34" charset="0"/>
                        <a:buChar char="•"/>
                      </a:pPr>
                      <a:r>
                        <a:rPr lang="en-US" sz="1600" dirty="0" smtClean="0">
                          <a:solidFill>
                            <a:schemeClr val="tx1"/>
                          </a:solidFill>
                          <a:latin typeface="Arial Narrow" panose="020B0606020202030204" pitchFamily="34" charset="0"/>
                        </a:rPr>
                        <a:t>Mopani District Municipality- 30 May 2017;</a:t>
                      </a:r>
                    </a:p>
                    <a:p>
                      <a:pPr marL="285750" indent="-285750" algn="just">
                        <a:buFont typeface="Arial" panose="020B0604020202020204" pitchFamily="34" charset="0"/>
                        <a:buChar char="•"/>
                      </a:pPr>
                      <a:r>
                        <a:rPr lang="en-US" sz="1600" dirty="0" smtClean="0">
                          <a:solidFill>
                            <a:schemeClr val="tx1"/>
                          </a:solidFill>
                          <a:latin typeface="Arial Narrow" panose="020B0606020202030204" pitchFamily="34" charset="0"/>
                        </a:rPr>
                        <a:t>Vhembe – 31 May 2017 ;</a:t>
                      </a:r>
                    </a:p>
                    <a:p>
                      <a:pPr marL="285750" indent="-285750" algn="just">
                        <a:buFont typeface="Arial" panose="020B0604020202020204" pitchFamily="34" charset="0"/>
                        <a:buChar char="•"/>
                      </a:pPr>
                      <a:r>
                        <a:rPr lang="en-US" sz="1600" dirty="0" smtClean="0">
                          <a:solidFill>
                            <a:schemeClr val="tx1"/>
                          </a:solidFill>
                          <a:latin typeface="Arial Narrow" panose="020B0606020202030204" pitchFamily="34" charset="0"/>
                        </a:rPr>
                        <a:t>Chris Hani District Municipality- 24 June 2017; and </a:t>
                      </a:r>
                    </a:p>
                    <a:p>
                      <a:pPr marL="285750" indent="-285750" algn="just">
                        <a:buFont typeface="Arial" panose="020B0604020202020204" pitchFamily="34" charset="0"/>
                        <a:buChar char="•"/>
                      </a:pPr>
                      <a:r>
                        <a:rPr lang="en-US" sz="1600" dirty="0" smtClean="0">
                          <a:solidFill>
                            <a:schemeClr val="tx1"/>
                          </a:solidFill>
                          <a:latin typeface="Arial Narrow" panose="020B0606020202030204" pitchFamily="34" charset="0"/>
                        </a:rPr>
                        <a:t>Nkomazi Local Municipality-</a:t>
                      </a:r>
                      <a:r>
                        <a:rPr lang="en-US" sz="1600" baseline="0" dirty="0" smtClean="0">
                          <a:solidFill>
                            <a:schemeClr val="tx1"/>
                          </a:solidFill>
                          <a:latin typeface="Arial Narrow" panose="020B0606020202030204" pitchFamily="34" charset="0"/>
                        </a:rPr>
                        <a:t> 29 June 2017</a:t>
                      </a:r>
                      <a:endParaRPr lang="en-ZA" sz="1600" dirty="0">
                        <a:solidFill>
                          <a:schemeClr val="tx1"/>
                        </a:solidFill>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4971430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55</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93914" y="6063343"/>
            <a:ext cx="3147787" cy="293008"/>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18903409"/>
              </p:ext>
            </p:extLst>
          </p:nvPr>
        </p:nvGraphicFramePr>
        <p:xfrm>
          <a:off x="293914" y="159886"/>
          <a:ext cx="8488558" cy="5588404"/>
        </p:xfrm>
        <a:graphic>
          <a:graphicData uri="http://schemas.openxmlformats.org/drawingml/2006/table">
            <a:tbl>
              <a:tblPr/>
              <a:tblGrid>
                <a:gridCol w="1368631">
                  <a:extLst>
                    <a:ext uri="{9D8B030D-6E8A-4147-A177-3AD203B41FA5}">
                      <a16:colId xmlns:a16="http://schemas.microsoft.com/office/drawing/2014/main" xmlns="" val="20000"/>
                    </a:ext>
                  </a:extLst>
                </a:gridCol>
                <a:gridCol w="1579419">
                  <a:extLst>
                    <a:ext uri="{9D8B030D-6E8A-4147-A177-3AD203B41FA5}">
                      <a16:colId xmlns:a16="http://schemas.microsoft.com/office/drawing/2014/main" xmlns="" val="20001"/>
                    </a:ext>
                  </a:extLst>
                </a:gridCol>
                <a:gridCol w="1206944">
                  <a:extLst>
                    <a:ext uri="{9D8B030D-6E8A-4147-A177-3AD203B41FA5}">
                      <a16:colId xmlns:a16="http://schemas.microsoft.com/office/drawing/2014/main" xmlns="" val="20003"/>
                    </a:ext>
                  </a:extLst>
                </a:gridCol>
                <a:gridCol w="4333564">
                  <a:extLst>
                    <a:ext uri="{9D8B030D-6E8A-4147-A177-3AD203B41FA5}">
                      <a16:colId xmlns:a16="http://schemas.microsoft.com/office/drawing/2014/main" xmlns="" val="20004"/>
                    </a:ext>
                  </a:extLst>
                </a:gridCol>
              </a:tblGrid>
              <a:tr h="394029">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tourism capacity-building programmes.</a:t>
                      </a:r>
                      <a:endParaRPr kumimoji="0" lang="en-US" sz="1600" b="1" i="0" u="none" strike="noStrike" kern="1200" cap="none" spc="0" normalizeH="0" baseline="0" noProof="0" dirty="0" smtClean="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01224">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a:t>
                      </a:r>
                      <a:r>
                        <a:rPr lang="en-US" sz="1400" b="1" baseline="0" dirty="0" smtClean="0">
                          <a:solidFill>
                            <a:schemeClr val="tx1"/>
                          </a:solidFill>
                          <a:latin typeface="Arial Narrow" pitchFamily="34" charset="0"/>
                          <a:cs typeface="Arial" pitchFamily="34" charset="0"/>
                        </a:rPr>
                        <a:t> </a:t>
                      </a:r>
                      <a:r>
                        <a:rPr lang="en-US" sz="1400" b="1" dirty="0" smtClean="0">
                          <a:solidFill>
                            <a:schemeClr val="tx1"/>
                          </a:solidFill>
                          <a:latin typeface="Arial Narrow" pitchFamily="34" charset="0"/>
                          <a:cs typeface="Arial" pitchFamily="34" charset="0"/>
                        </a:rPr>
                        <a:t>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400" b="1" dirty="0" smtClean="0">
                          <a:solidFill>
                            <a:schemeClr val="tx1"/>
                          </a:solidFill>
                          <a:latin typeface="Arial Narrow" pitchFamily="34" charset="0"/>
                          <a:cs typeface="Arial" pitchFamily="34" charset="0"/>
                        </a:rPr>
                        <a:t>Quarterly 3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60131">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56725">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11125" marR="0" indent="-111125" algn="just" defTabSz="914400" rtl="0" eaLnBrk="1" fontAlgn="auto" latinLnBrk="0" hangingPunct="1">
                        <a:lnSpc>
                          <a:spcPct val="100000"/>
                        </a:lnSpc>
                        <a:spcBef>
                          <a:spcPts val="0"/>
                        </a:spcBef>
                        <a:spcAft>
                          <a:spcPts val="0"/>
                        </a:spcAft>
                        <a:buClrTx/>
                        <a:buSzTx/>
                        <a:buFont typeface="+mj-lt"/>
                        <a:buAutoNum type="arabicPeriod" startAt="8"/>
                        <a:tabLst>
                          <a:tab pos="111125" algn="l"/>
                        </a:tabLst>
                        <a:defRPr/>
                      </a:pPr>
                      <a:r>
                        <a:rPr lang="en-ZA" sz="1600" dirty="0" smtClean="0">
                          <a:solidFill>
                            <a:schemeClr val="tx1"/>
                          </a:solidFill>
                          <a:latin typeface="Arial Narrow" pitchFamily="34" charset="0"/>
                          <a:ea typeface="Calibri"/>
                          <a:cs typeface="Times New Roman"/>
                        </a:rPr>
                        <a:t>Number of capacity-building programmes implemented.</a:t>
                      </a:r>
                      <a:endParaRPr lang="en-US" sz="16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166688" indent="-166688" algn="just" fontAlgn="t">
                        <a:buFont typeface="+mj-lt"/>
                        <a:buAutoNum type="arabicPeriod" startAt="7"/>
                      </a:pPr>
                      <a:r>
                        <a:rPr lang="en-ZA" sz="1600" b="0" i="0" u="none" strike="noStrike" dirty="0" smtClean="0">
                          <a:solidFill>
                            <a:srgbClr val="000000"/>
                          </a:solidFill>
                          <a:effectLst/>
                          <a:latin typeface="Arial Narrow" panose="020B0606020202030204" pitchFamily="34" charset="0"/>
                        </a:rPr>
                        <a:t>NTCE </a:t>
                      </a:r>
                      <a:r>
                        <a:rPr lang="en-ZA" sz="1600" b="0" i="0" u="none" strike="noStrike" dirty="0">
                          <a:solidFill>
                            <a:srgbClr val="000000"/>
                          </a:solidFill>
                          <a:effectLst/>
                          <a:latin typeface="Arial Narrow" panose="020B0606020202030204" pitchFamily="34" charset="0"/>
                        </a:rPr>
                        <a:t>convened.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NTCE 2017 project plan in place.</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Arial Narrow" panose="020B0606020202030204" pitchFamily="34" charset="0"/>
                        </a:rPr>
                        <a:t>NTCE 2017 project plan was developed and is in place. </a:t>
                      </a:r>
                    </a:p>
                    <a:p>
                      <a:pPr marL="0" marR="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smtClean="0">
                        <a:solidFill>
                          <a:srgbClr val="000000"/>
                        </a:solidFill>
                        <a:effectLst/>
                        <a:latin typeface="Arial Narrow" panose="020B0606020202030204" pitchFamily="34" charset="0"/>
                      </a:endParaRPr>
                    </a:p>
                    <a:p>
                      <a:pPr marL="0" marR="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smtClean="0">
                        <a:solidFill>
                          <a:srgbClr val="000000"/>
                        </a:solidFill>
                        <a:effectLst/>
                        <a:latin typeface="Arial Narrow" panose="020B0606020202030204" pitchFamily="34" charset="0"/>
                      </a:endParaRPr>
                    </a:p>
                  </a:txBody>
                  <a:tcPr marL="85725" marR="9525"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614690">
                <a:tc vMerge="1">
                  <a:txBody>
                    <a:body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endParaRPr lang="en-US" sz="16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166688" indent="-166688" algn="just" fontAlgn="t">
                        <a:buFont typeface="+mj-lt"/>
                        <a:buAutoNum type="arabicPeriod" startAt="8"/>
                      </a:pPr>
                      <a:r>
                        <a:rPr lang="en-ZA" sz="1600" b="0" i="0" u="none" strike="noStrike" dirty="0" smtClean="0">
                          <a:solidFill>
                            <a:srgbClr val="000000"/>
                          </a:solidFill>
                          <a:effectLst/>
                          <a:latin typeface="Arial Narrow" panose="020B0606020202030204" pitchFamily="34" charset="0"/>
                        </a:rPr>
                        <a:t>Twenty </a:t>
                      </a:r>
                      <a:r>
                        <a:rPr lang="en-ZA" sz="1600" b="0" i="0" u="none" strike="noStrike" dirty="0">
                          <a:solidFill>
                            <a:srgbClr val="000000"/>
                          </a:solidFill>
                          <a:effectLst/>
                          <a:latin typeface="Arial Narrow" panose="020B0606020202030204" pitchFamily="34" charset="0"/>
                        </a:rPr>
                        <a:t>Black women trained at an institution of higher learning.</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Recruitment and selection of 20 candidates.</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r>
                        <a:rPr lang="en-US" sz="1500" dirty="0" smtClean="0">
                          <a:solidFill>
                            <a:schemeClr val="tx1"/>
                          </a:solidFill>
                          <a:latin typeface="Arial Narrow" panose="020B0606020202030204" pitchFamily="34" charset="0"/>
                        </a:rPr>
                        <a:t>Recruitment and selection of 20 new candidates was not done. </a:t>
                      </a:r>
                    </a:p>
                    <a:p>
                      <a:pPr algn="just"/>
                      <a:r>
                        <a:rPr lang="en-US" sz="1500" dirty="0" smtClean="0">
                          <a:solidFill>
                            <a:schemeClr val="tx1"/>
                          </a:solidFill>
                          <a:latin typeface="Arial Narrow" panose="020B0606020202030204" pitchFamily="34" charset="0"/>
                        </a:rPr>
                        <a:t>However, a submission to appoint UNISA as a sole service provider was approved.</a:t>
                      </a:r>
                      <a:r>
                        <a:rPr lang="en-US" sz="1500" baseline="0" dirty="0" smtClean="0">
                          <a:solidFill>
                            <a:schemeClr val="tx1"/>
                          </a:solidFill>
                          <a:latin typeface="Arial Narrow" panose="020B0606020202030204" pitchFamily="34" charset="0"/>
                        </a:rPr>
                        <a:t> The target market for the pilot phase of the </a:t>
                      </a:r>
                      <a:r>
                        <a:rPr lang="en-US" sz="1500" baseline="0" dirty="0" err="1" smtClean="0">
                          <a:solidFill>
                            <a:schemeClr val="tx1"/>
                          </a:solidFill>
                          <a:latin typeface="Arial Narrow" panose="020B0606020202030204" pitchFamily="34" charset="0"/>
                        </a:rPr>
                        <a:t>Programme</a:t>
                      </a:r>
                      <a:r>
                        <a:rPr lang="en-US" sz="1500" baseline="0" dirty="0" smtClean="0">
                          <a:solidFill>
                            <a:schemeClr val="tx1"/>
                          </a:solidFill>
                          <a:latin typeface="Arial Narrow" panose="020B0606020202030204" pitchFamily="34" charset="0"/>
                        </a:rPr>
                        <a:t> was twenty black South African women in senior management positions in the tourism industry. </a:t>
                      </a:r>
                    </a:p>
                    <a:p>
                      <a:pPr algn="just"/>
                      <a:endParaRPr lang="en-US" sz="1500" baseline="0" dirty="0" smtClean="0">
                        <a:solidFill>
                          <a:schemeClr val="tx1"/>
                        </a:solidFill>
                        <a:latin typeface="Arial Narrow" panose="020B0606020202030204" pitchFamily="34" charset="0"/>
                      </a:endParaRPr>
                    </a:p>
                    <a:p>
                      <a:pPr algn="just"/>
                      <a:r>
                        <a:rPr lang="en-US" sz="1500" b="1" i="1" dirty="0" smtClean="0">
                          <a:solidFill>
                            <a:schemeClr val="tx1"/>
                          </a:solidFill>
                          <a:latin typeface="Arial Narrow" panose="020B0606020202030204" pitchFamily="34" charset="0"/>
                        </a:rPr>
                        <a:t>Reason</a:t>
                      </a:r>
                      <a:r>
                        <a:rPr lang="en-US" sz="1500" b="1" i="1" baseline="0" dirty="0" smtClean="0">
                          <a:solidFill>
                            <a:schemeClr val="tx1"/>
                          </a:solidFill>
                          <a:latin typeface="Arial Narrow" panose="020B0606020202030204" pitchFamily="34" charset="0"/>
                        </a:rPr>
                        <a:t> for Variance</a:t>
                      </a:r>
                      <a:r>
                        <a:rPr lang="en-ZA" sz="1500" b="1" i="1" baseline="0" dirty="0" smtClean="0">
                          <a:solidFill>
                            <a:schemeClr val="tx1"/>
                          </a:solidFill>
                          <a:latin typeface="Arial Narrow" panose="020B0606020202030204" pitchFamily="34" charset="0"/>
                        </a:rPr>
                        <a:t>:</a:t>
                      </a:r>
                    </a:p>
                    <a:p>
                      <a:pPr algn="just"/>
                      <a:r>
                        <a:rPr lang="en-ZA" sz="1500" b="0" i="0" baseline="0" dirty="0" smtClean="0">
                          <a:solidFill>
                            <a:schemeClr val="tx1"/>
                          </a:solidFill>
                          <a:latin typeface="Arial Narrow" panose="020B0606020202030204" pitchFamily="34" charset="0"/>
                        </a:rPr>
                        <a:t>Discussions to reach concurrence with the implementing partners are still on going in order to finalise the recruitment and selection process of the 20  new candidates.</a:t>
                      </a:r>
                    </a:p>
                    <a:p>
                      <a:pPr algn="just"/>
                      <a:r>
                        <a:rPr lang="en-ZA" sz="1500" b="1" i="1" baseline="0" dirty="0" smtClean="0">
                          <a:solidFill>
                            <a:schemeClr val="tx1"/>
                          </a:solidFill>
                          <a:latin typeface="Arial Narrow" panose="020B0606020202030204" pitchFamily="34" charset="0"/>
                        </a:rPr>
                        <a:t>Corrective Measure:</a:t>
                      </a:r>
                    </a:p>
                    <a:p>
                      <a:pPr algn="just"/>
                      <a:r>
                        <a:rPr lang="en-ZA" sz="1500" b="0" i="0" baseline="0" dirty="0" smtClean="0">
                          <a:solidFill>
                            <a:schemeClr val="tx1"/>
                          </a:solidFill>
                          <a:latin typeface="Arial Narrow" panose="020B0606020202030204" pitchFamily="34" charset="0"/>
                        </a:rPr>
                        <a:t>The discussions are due to be finalised in the second quarter.</a:t>
                      </a:r>
                      <a:endParaRPr lang="en-ZA" sz="1500" dirty="0">
                        <a:solidFill>
                          <a:schemeClr val="tx1"/>
                        </a:solidFill>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9044414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56</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93914" y="6063343"/>
            <a:ext cx="3147787" cy="293008"/>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1616748124"/>
              </p:ext>
            </p:extLst>
          </p:nvPr>
        </p:nvGraphicFramePr>
        <p:xfrm>
          <a:off x="359226" y="392026"/>
          <a:ext cx="8540074" cy="4201777"/>
        </p:xfrm>
        <a:graphic>
          <a:graphicData uri="http://schemas.openxmlformats.org/drawingml/2006/table">
            <a:tbl>
              <a:tblPr/>
              <a:tblGrid>
                <a:gridCol w="1732810">
                  <a:extLst>
                    <a:ext uri="{9D8B030D-6E8A-4147-A177-3AD203B41FA5}">
                      <a16:colId xmlns:a16="http://schemas.microsoft.com/office/drawing/2014/main" xmlns="" val="20000"/>
                    </a:ext>
                  </a:extLst>
                </a:gridCol>
                <a:gridCol w="2493819">
                  <a:extLst>
                    <a:ext uri="{9D8B030D-6E8A-4147-A177-3AD203B41FA5}">
                      <a16:colId xmlns:a16="http://schemas.microsoft.com/office/drawing/2014/main" xmlns="" val="20001"/>
                    </a:ext>
                  </a:extLst>
                </a:gridCol>
                <a:gridCol w="1676400">
                  <a:extLst>
                    <a:ext uri="{9D8B030D-6E8A-4147-A177-3AD203B41FA5}">
                      <a16:colId xmlns:a16="http://schemas.microsoft.com/office/drawing/2014/main" xmlns="" val="20003"/>
                    </a:ext>
                  </a:extLst>
                </a:gridCol>
                <a:gridCol w="2637045">
                  <a:extLst>
                    <a:ext uri="{9D8B030D-6E8A-4147-A177-3AD203B41FA5}">
                      <a16:colId xmlns:a16="http://schemas.microsoft.com/office/drawing/2014/main" xmlns="" val="20004"/>
                    </a:ext>
                  </a:extLst>
                </a:gridCol>
              </a:tblGrid>
              <a:tr h="443212">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tourism capacity-building programmes.</a:t>
                      </a:r>
                      <a:endParaRPr kumimoji="0" lang="en-US" sz="1600" b="1" i="0" u="none" strike="noStrike" kern="1200" cap="none" spc="0" normalizeH="0" baseline="0" noProof="0" dirty="0" smtClean="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287524">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a:t>
                      </a:r>
                      <a:r>
                        <a:rPr lang="en-US" sz="1400" b="1" baseline="0" dirty="0" smtClean="0">
                          <a:solidFill>
                            <a:schemeClr val="tx1"/>
                          </a:solidFill>
                          <a:latin typeface="Arial Narrow" pitchFamily="34" charset="0"/>
                          <a:cs typeface="Arial" pitchFamily="34" charset="0"/>
                        </a:rPr>
                        <a:t> </a:t>
                      </a:r>
                      <a:r>
                        <a:rPr lang="en-US" sz="1400" b="1" dirty="0" smtClean="0">
                          <a:solidFill>
                            <a:schemeClr val="tx1"/>
                          </a:solidFill>
                          <a:latin typeface="Arial Narrow" pitchFamily="34" charset="0"/>
                          <a:cs typeface="Arial" pitchFamily="34" charset="0"/>
                        </a:rPr>
                        <a:t>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400" b="1" dirty="0" smtClean="0">
                          <a:solidFill>
                            <a:schemeClr val="tx1"/>
                          </a:solidFill>
                          <a:latin typeface="Arial Narrow" pitchFamily="34" charset="0"/>
                          <a:cs typeface="Arial" pitchFamily="34" charset="0"/>
                        </a:rPr>
                        <a:t>Quarterly 3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87594">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84186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ZA" sz="1600" dirty="0" smtClean="0">
                          <a:solidFill>
                            <a:schemeClr val="tx1"/>
                          </a:solidFill>
                          <a:latin typeface="Arial Narrow" pitchFamily="34" charset="0"/>
                          <a:ea typeface="Calibri"/>
                          <a:cs typeface="Times New Roman"/>
                        </a:rPr>
                        <a:t>Number of capacity-building programmes implemented.</a:t>
                      </a:r>
                      <a:endParaRPr lang="en-US" sz="16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228600" indent="-228600" algn="just" fontAlgn="t">
                        <a:buFont typeface="+mj-lt"/>
                        <a:buAutoNum type="arabicPeriod" startAt="9"/>
                      </a:pPr>
                      <a:r>
                        <a:rPr lang="en-ZA" sz="1600" b="0" i="0" u="none" strike="noStrike" dirty="0" smtClean="0">
                          <a:solidFill>
                            <a:srgbClr val="000000"/>
                          </a:solidFill>
                          <a:effectLst/>
                          <a:latin typeface="Arial Narrow" panose="020B0606020202030204" pitchFamily="34" charset="0"/>
                        </a:rPr>
                        <a:t>Two </a:t>
                      </a:r>
                      <a:r>
                        <a:rPr lang="en-ZA" sz="1600" b="0" i="0" u="none" strike="noStrike" dirty="0">
                          <a:solidFill>
                            <a:srgbClr val="000000"/>
                          </a:solidFill>
                          <a:effectLst/>
                          <a:latin typeface="Arial Narrow" panose="020B0606020202030204" pitchFamily="34" charset="0"/>
                        </a:rPr>
                        <a:t>tourist guiding skills development programmes identified and implemented: </a:t>
                      </a:r>
                      <a:endParaRPr lang="en-ZA" sz="1600" b="0" i="0" u="none" strike="noStrike" dirty="0" smtClean="0">
                        <a:solidFill>
                          <a:srgbClr val="000000"/>
                        </a:solidFill>
                        <a:effectLst/>
                        <a:latin typeface="Arial Narrow" panose="020B0606020202030204" pitchFamily="34" charset="0"/>
                      </a:endParaRPr>
                    </a:p>
                    <a:p>
                      <a:pPr marL="404813" indent="-228600" algn="just" fontAlgn="t">
                        <a:buFont typeface="Arial" panose="020B0604020202020204" pitchFamily="34" charset="0"/>
                        <a:buChar char="•"/>
                      </a:pPr>
                      <a:r>
                        <a:rPr lang="en-ZA" sz="1600" b="0" i="0" u="none" strike="noStrike" dirty="0" smtClean="0">
                          <a:solidFill>
                            <a:srgbClr val="000000"/>
                          </a:solidFill>
                          <a:effectLst/>
                          <a:latin typeface="Arial Narrow" panose="020B0606020202030204" pitchFamily="34" charset="0"/>
                        </a:rPr>
                        <a:t>Up-skilling </a:t>
                      </a:r>
                      <a:r>
                        <a:rPr lang="en-ZA" sz="1600" b="0" i="0" u="none" strike="noStrike" dirty="0">
                          <a:solidFill>
                            <a:srgbClr val="000000"/>
                          </a:solidFill>
                          <a:effectLst/>
                          <a:latin typeface="Arial Narrow" panose="020B0606020202030204" pitchFamily="34" charset="0"/>
                        </a:rPr>
                        <a:t>of existing tourist guides at </a:t>
                      </a:r>
                      <a:r>
                        <a:rPr lang="en-ZA" sz="1600" b="0" i="0" u="none" strike="noStrike" dirty="0" smtClean="0">
                          <a:solidFill>
                            <a:srgbClr val="000000"/>
                          </a:solidFill>
                          <a:effectLst/>
                          <a:latin typeface="Arial Narrow" panose="020B0606020202030204" pitchFamily="34" charset="0"/>
                        </a:rPr>
                        <a:t>WHS (</a:t>
                      </a:r>
                      <a:r>
                        <a:rPr lang="en-ZA" sz="1600" b="0" i="0" u="none" strike="noStrike" dirty="0">
                          <a:solidFill>
                            <a:srgbClr val="000000"/>
                          </a:solidFill>
                          <a:effectLst/>
                          <a:latin typeface="Arial Narrow" panose="020B0606020202030204" pitchFamily="34" charset="0"/>
                        </a:rPr>
                        <a:t>Mapungubwe and uKhahlamba</a:t>
                      </a:r>
                      <a:r>
                        <a:rPr lang="en-ZA" sz="1600" b="0" i="0" u="none" strike="noStrike" dirty="0" smtClean="0">
                          <a:solidFill>
                            <a:srgbClr val="000000"/>
                          </a:solidFill>
                          <a:effectLst/>
                          <a:latin typeface="Arial Narrow" panose="020B0606020202030204" pitchFamily="34" charset="0"/>
                        </a:rPr>
                        <a:t>)</a:t>
                      </a:r>
                    </a:p>
                    <a:p>
                      <a:pPr marL="404813" indent="-228600" algn="just" fontAlgn="t">
                        <a:buFont typeface="Arial" panose="020B0604020202020204" pitchFamily="34" charset="0"/>
                        <a:buChar char="•"/>
                      </a:pPr>
                      <a:r>
                        <a:rPr lang="en-ZA" sz="1600" b="0" i="0" u="none" strike="noStrike" dirty="0" smtClean="0">
                          <a:solidFill>
                            <a:srgbClr val="000000"/>
                          </a:solidFill>
                          <a:effectLst/>
                          <a:latin typeface="Arial Narrow" panose="020B0606020202030204" pitchFamily="34" charset="0"/>
                        </a:rPr>
                        <a:t>Training </a:t>
                      </a:r>
                      <a:r>
                        <a:rPr lang="en-ZA" sz="1600" b="0" i="0" u="none" strike="noStrike" dirty="0">
                          <a:solidFill>
                            <a:srgbClr val="000000"/>
                          </a:solidFill>
                          <a:effectLst/>
                          <a:latin typeface="Arial Narrow" panose="020B0606020202030204" pitchFamily="34" charset="0"/>
                        </a:rPr>
                        <a:t>of new entrants in adventure guiding.</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Needs analysis identified.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Arial Narrow" panose="020B0606020202030204" pitchFamily="34" charset="0"/>
                        </a:rPr>
                        <a:t>Needs analysis were identified as follows:</a:t>
                      </a:r>
                    </a:p>
                    <a:p>
                      <a:pPr marL="0" marR="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smtClean="0">
                        <a:solidFill>
                          <a:srgbClr val="000000"/>
                        </a:solidFill>
                        <a:effectLst/>
                        <a:latin typeface="Arial Narrow" panose="020B0606020202030204" pitchFamily="34" charset="0"/>
                      </a:endParaRPr>
                    </a:p>
                    <a:p>
                      <a:pPr marL="228600" marR="0" lvl="0" indent="-22860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dirty="0" smtClean="0">
                          <a:solidFill>
                            <a:srgbClr val="000000"/>
                          </a:solidFill>
                          <a:effectLst/>
                          <a:latin typeface="Arial Narrow" panose="020B0606020202030204" pitchFamily="34" charset="0"/>
                        </a:rPr>
                        <a:t>Training needs for up-skilling tourist guides at the Mapungubwe and uKhahlamba were identified. </a:t>
                      </a:r>
                    </a:p>
                    <a:p>
                      <a:pPr marL="228600" marR="0" lvl="0" indent="-22860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dirty="0" smtClean="0">
                          <a:solidFill>
                            <a:srgbClr val="000000"/>
                          </a:solidFill>
                          <a:effectLst/>
                          <a:latin typeface="Arial Narrow" panose="020B0606020202030204" pitchFamily="34" charset="0"/>
                        </a:rPr>
                        <a:t>A training proposal for adventure guiding with project deliverables and time-frames was developed.</a:t>
                      </a:r>
                    </a:p>
                    <a:p>
                      <a:pPr marL="0" marR="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lang="en-ZA" sz="16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701071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57</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13" name="Footer Placeholder 1"/>
          <p:cNvSpPr>
            <a:spLocks noGrp="1"/>
          </p:cNvSpPr>
          <p:nvPr>
            <p:ph type="ftr" sz="quarter" idx="11"/>
          </p:nvPr>
        </p:nvSpPr>
        <p:spPr>
          <a:xfrm>
            <a:off x="293914" y="6063343"/>
            <a:ext cx="3147787" cy="293008"/>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2573743585"/>
              </p:ext>
            </p:extLst>
          </p:nvPr>
        </p:nvGraphicFramePr>
        <p:xfrm>
          <a:off x="293914" y="233406"/>
          <a:ext cx="8578710" cy="5194541"/>
        </p:xfrm>
        <a:graphic>
          <a:graphicData uri="http://schemas.openxmlformats.org/drawingml/2006/table">
            <a:tbl>
              <a:tblPr/>
              <a:tblGrid>
                <a:gridCol w="1544217">
                  <a:extLst>
                    <a:ext uri="{9D8B030D-6E8A-4147-A177-3AD203B41FA5}">
                      <a16:colId xmlns:a16="http://schemas.microsoft.com/office/drawing/2014/main" xmlns="" val="20000"/>
                    </a:ext>
                  </a:extLst>
                </a:gridCol>
                <a:gridCol w="1819469">
                  <a:extLst>
                    <a:ext uri="{9D8B030D-6E8A-4147-A177-3AD203B41FA5}">
                      <a16:colId xmlns:a16="http://schemas.microsoft.com/office/drawing/2014/main" xmlns="" val="20001"/>
                    </a:ext>
                  </a:extLst>
                </a:gridCol>
                <a:gridCol w="1604865">
                  <a:extLst>
                    <a:ext uri="{9D8B030D-6E8A-4147-A177-3AD203B41FA5}">
                      <a16:colId xmlns:a16="http://schemas.microsoft.com/office/drawing/2014/main" xmlns="" val="20003"/>
                    </a:ext>
                  </a:extLst>
                </a:gridCol>
                <a:gridCol w="3610159">
                  <a:extLst>
                    <a:ext uri="{9D8B030D-6E8A-4147-A177-3AD203B41FA5}">
                      <a16:colId xmlns:a16="http://schemas.microsoft.com/office/drawing/2014/main" xmlns="" val="20004"/>
                    </a:ext>
                  </a:extLst>
                </a:gridCol>
              </a:tblGrid>
              <a:tr h="482897">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Arial Narrow"/>
                        </a:rPr>
                        <a:t>Strategic objective: </a:t>
                      </a:r>
                      <a:r>
                        <a:rPr kumimoji="0" lang="en-ZA" sz="1600" b="1" i="0" u="none" strike="noStrike" kern="1200" cap="none" spc="0" normalizeH="0" baseline="0" noProof="0" dirty="0" smtClean="0">
                          <a:ln>
                            <a:noFill/>
                          </a:ln>
                          <a:solidFill>
                            <a:srgbClr val="000000"/>
                          </a:solidFill>
                          <a:effectLst/>
                          <a:uLnTx/>
                          <a:uFillTx/>
                          <a:latin typeface="Arial Narrow"/>
                        </a:rPr>
                        <a:t>To facilitate tourism capacity-building programmes.</a:t>
                      </a:r>
                      <a:endParaRPr kumimoji="0" lang="en-US" sz="1600" b="1" i="0" u="none" strike="noStrike" kern="1200" cap="none" spc="0" normalizeH="0" baseline="0" noProof="0" dirty="0" smtClean="0">
                        <a:ln>
                          <a:noFill/>
                        </a:ln>
                        <a:solidFill>
                          <a:srgbClr val="000000"/>
                        </a:solidFill>
                        <a:effectLst/>
                        <a:uLnTx/>
                        <a:uFillTx/>
                        <a:latin typeface="Arial Narrow"/>
                      </a:endParaRPr>
                    </a:p>
                  </a:txBody>
                  <a:tcPr marL="86400" marR="86400" marT="0" marB="0" anchor="ctr" horzOverflow="overflow">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32091">
                <a:tc rowSpan="2">
                  <a:txBody>
                    <a:bodyPr/>
                    <a:lstStyle/>
                    <a:p>
                      <a:pPr algn="ctr">
                        <a:lnSpc>
                          <a:spcPct val="100000"/>
                        </a:lnSpc>
                      </a:pPr>
                      <a:r>
                        <a:rPr lang="en-US" sz="1400" b="1" dirty="0" smtClean="0">
                          <a:solidFill>
                            <a:schemeClr val="tx1"/>
                          </a:solidFill>
                          <a:latin typeface="Arial Narrow" pitchFamily="34" charset="0"/>
                          <a:cs typeface="Arial" pitchFamily="34" charset="0"/>
                        </a:rPr>
                        <a:t>Key</a:t>
                      </a:r>
                      <a:r>
                        <a:rPr lang="en-US" sz="1400" b="1" baseline="0" dirty="0" smtClean="0">
                          <a:solidFill>
                            <a:schemeClr val="tx1"/>
                          </a:solidFill>
                          <a:latin typeface="Arial Narrow" pitchFamily="34" charset="0"/>
                          <a:cs typeface="Arial"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solidFill>
                            <a:schemeClr val="tx1"/>
                          </a:solidFill>
                          <a:latin typeface="Arial Narrow" pitchFamily="34" charset="0"/>
                          <a:cs typeface="Arial" pitchFamily="34" charset="0"/>
                        </a:rPr>
                        <a:t>Annual</a:t>
                      </a:r>
                      <a:r>
                        <a:rPr lang="en-US" sz="1400" b="1" baseline="0" dirty="0" smtClean="0">
                          <a:solidFill>
                            <a:schemeClr val="tx1"/>
                          </a:solidFill>
                          <a:latin typeface="Arial Narrow" pitchFamily="34" charset="0"/>
                          <a:cs typeface="Arial" pitchFamily="34" charset="0"/>
                        </a:rPr>
                        <a:t> </a:t>
                      </a:r>
                      <a:r>
                        <a:rPr lang="en-US" sz="1400" b="1" dirty="0" smtClean="0">
                          <a:solidFill>
                            <a:schemeClr val="tx1"/>
                          </a:solidFill>
                          <a:latin typeface="Arial Narrow" pitchFamily="34" charset="0"/>
                          <a:cs typeface="Arial" pitchFamily="34" charset="0"/>
                        </a:rPr>
                        <a:t>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gridSpan="2">
                  <a:txBody>
                    <a:bodyPr/>
                    <a:lstStyle/>
                    <a:p>
                      <a:pPr algn="ctr">
                        <a:lnSpc>
                          <a:spcPct val="100000"/>
                        </a:lnSpc>
                      </a:pPr>
                      <a:r>
                        <a:rPr lang="en-US" sz="1400" b="1" dirty="0" smtClean="0">
                          <a:solidFill>
                            <a:schemeClr val="tx1"/>
                          </a:solidFill>
                          <a:latin typeface="Arial Narrow" pitchFamily="34" charset="0"/>
                          <a:cs typeface="Arial" pitchFamily="34" charset="0"/>
                        </a:rPr>
                        <a:t>Quarterly 3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88382">
                <a:tc vMerge="1">
                  <a:txBody>
                    <a:bodyPr/>
                    <a:lstStyle/>
                    <a:p>
                      <a:endParaRPr lang="en-ZA"/>
                    </a:p>
                  </a:txBody>
                  <a:tcPr/>
                </a:tc>
                <a:tc vMerge="1">
                  <a:txBody>
                    <a:bodyPr/>
                    <a:lstStyle/>
                    <a:p>
                      <a:pPr marL="0" indent="0" algn="ctr">
                        <a:lnSpc>
                          <a:spcPct val="100000"/>
                        </a:lnSpc>
                        <a:tabLst>
                          <a:tab pos="534988" algn="l"/>
                          <a:tab pos="1614488" algn="l"/>
                        </a:tabLst>
                      </a:pP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7911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6075" marR="0" indent="-342900" algn="just" defTabSz="914400" rtl="0" eaLnBrk="1" fontAlgn="auto" latinLnBrk="0" hangingPunct="1">
                        <a:lnSpc>
                          <a:spcPct val="100000"/>
                        </a:lnSpc>
                        <a:spcBef>
                          <a:spcPts val="0"/>
                        </a:spcBef>
                        <a:spcAft>
                          <a:spcPts val="0"/>
                        </a:spcAft>
                        <a:buClrTx/>
                        <a:buSzTx/>
                        <a:buFont typeface="+mj-lt"/>
                        <a:buAutoNum type="arabicPeriod" startAt="8"/>
                        <a:tabLst>
                          <a:tab pos="266700" algn="l"/>
                        </a:tabLst>
                        <a:defRPr/>
                      </a:pPr>
                      <a:r>
                        <a:rPr lang="en-ZA" sz="1600" dirty="0" smtClean="0">
                          <a:solidFill>
                            <a:schemeClr val="tx1"/>
                          </a:solidFill>
                          <a:latin typeface="Arial Narrow" pitchFamily="34" charset="0"/>
                          <a:ea typeface="Calibri"/>
                          <a:cs typeface="Times New Roman"/>
                        </a:rPr>
                        <a:t>Number of capacity-building programmes implemented.</a:t>
                      </a:r>
                      <a:endParaRPr lang="en-US" sz="1600" dirty="0">
                        <a:solidFill>
                          <a:schemeClr val="tx1"/>
                        </a:solidFill>
                        <a:latin typeface="Arial Narrow" pitchFamily="34" charset="0"/>
                      </a:endParaRPr>
                    </a:p>
                  </a:txBody>
                  <a:tcPr marL="86403" marR="8640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solidFill>
                      <a:schemeClr val="bg1"/>
                    </a:solidFill>
                  </a:tcPr>
                </a:tc>
                <a:tc>
                  <a:txBody>
                    <a:bodyPr/>
                    <a:lstStyle/>
                    <a:p>
                      <a:pPr marL="342900" indent="-342900" algn="just" fontAlgn="t">
                        <a:buFont typeface="+mj-lt"/>
                        <a:buAutoNum type="arabicPeriod" startAt="10"/>
                      </a:pPr>
                      <a:r>
                        <a:rPr lang="en-ZA" sz="1600" b="0" i="0" u="none" strike="noStrike" dirty="0" smtClean="0">
                          <a:solidFill>
                            <a:srgbClr val="000000"/>
                          </a:solidFill>
                          <a:effectLst/>
                          <a:latin typeface="Arial Narrow" panose="020B0606020202030204" pitchFamily="34" charset="0"/>
                        </a:rPr>
                        <a:t>Training </a:t>
                      </a:r>
                      <a:r>
                        <a:rPr lang="en-ZA" sz="1600" b="0" i="0" u="none" strike="noStrike" dirty="0">
                          <a:solidFill>
                            <a:srgbClr val="000000"/>
                          </a:solidFill>
                          <a:effectLst/>
                          <a:latin typeface="Arial Narrow" panose="020B0606020202030204" pitchFamily="34" charset="0"/>
                        </a:rPr>
                        <a:t>of 60 youth on Resource Efficiency (National Cleaner Production Centre of South Africa) assessment methodology.</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algn="just" fontAlgn="t"/>
                      <a:r>
                        <a:rPr lang="en-ZA" sz="1600" b="0" i="0" u="none" strike="noStrike" dirty="0">
                          <a:solidFill>
                            <a:srgbClr val="000000"/>
                          </a:solidFill>
                          <a:effectLst/>
                          <a:latin typeface="Arial Narrow" panose="020B0606020202030204" pitchFamily="34" charset="0"/>
                        </a:rPr>
                        <a:t>Recruitment and selection of 60 trainees (20 per quarter).</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tc>
                  <a:txBody>
                    <a:bodyPr/>
                    <a:lstStyle/>
                    <a:p>
                      <a:pPr marL="0" marR="0" indent="0" algn="just"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effectLst/>
                          <a:latin typeface="Arial Narrow" panose="020B0606020202030204" pitchFamily="34" charset="0"/>
                        </a:rPr>
                        <a:t>Recruitment and selection of 60 trainees (20 per quarter) was not </a:t>
                      </a:r>
                      <a:r>
                        <a:rPr lang="en-US" sz="1600" b="0" i="0" u="none" strike="noStrike" dirty="0" err="1" smtClean="0">
                          <a:solidFill>
                            <a:schemeClr val="tx1"/>
                          </a:solidFill>
                          <a:effectLst/>
                          <a:latin typeface="Arial Narrow" panose="020B0606020202030204" pitchFamily="34" charset="0"/>
                        </a:rPr>
                        <a:t>finalised</a:t>
                      </a:r>
                      <a:r>
                        <a:rPr lang="en-US" sz="1600" b="0" i="0" u="none" strike="noStrike" dirty="0" smtClean="0">
                          <a:solidFill>
                            <a:schemeClr val="tx1"/>
                          </a:solidFill>
                          <a:effectLst/>
                          <a:latin typeface="Arial Narrow" panose="020B0606020202030204" pitchFamily="34" charset="0"/>
                        </a:rPr>
                        <a:t>.</a:t>
                      </a:r>
                      <a:r>
                        <a:rPr lang="en-US" sz="1600" b="0" i="0" u="none" strike="noStrike" baseline="0" dirty="0" smtClean="0">
                          <a:solidFill>
                            <a:schemeClr val="tx1"/>
                          </a:solidFill>
                          <a:effectLst/>
                          <a:latin typeface="Arial Narrow" panose="020B0606020202030204" pitchFamily="34" charset="0"/>
                        </a:rPr>
                        <a:t> H</a:t>
                      </a:r>
                      <a:r>
                        <a:rPr lang="en-US" sz="1600" b="0" i="0" u="none" strike="noStrike" dirty="0" smtClean="0">
                          <a:solidFill>
                            <a:schemeClr val="tx1"/>
                          </a:solidFill>
                          <a:effectLst/>
                          <a:latin typeface="Arial Narrow" panose="020B0606020202030204" pitchFamily="34" charset="0"/>
                        </a:rPr>
                        <a:t>owever, the selection criteria has been developed and the training schedule was developed with the National Cleaner Production Centre (NCPC).</a:t>
                      </a:r>
                    </a:p>
                    <a:p>
                      <a:pPr marL="0" marR="0" indent="0" algn="just" defTabSz="914400" rtl="0" eaLnBrk="1" fontAlgn="t" latinLnBrk="0" hangingPunct="1">
                        <a:lnSpc>
                          <a:spcPct val="100000"/>
                        </a:lnSpc>
                        <a:spcBef>
                          <a:spcPts val="0"/>
                        </a:spcBef>
                        <a:spcAft>
                          <a:spcPts val="0"/>
                        </a:spcAft>
                        <a:buClrTx/>
                        <a:buSzTx/>
                        <a:buFontTx/>
                        <a:buNone/>
                        <a:tabLst/>
                        <a:defRPr/>
                      </a:pPr>
                      <a:endParaRPr lang="en-US" sz="1600" b="0" i="0" u="none" strike="noStrike" dirty="0" smtClean="0">
                        <a:solidFill>
                          <a:schemeClr val="tx1"/>
                        </a:solidFill>
                        <a:effectLst/>
                        <a:latin typeface="Arial Narrow" panose="020B0606020202030204" pitchFamily="34" charset="0"/>
                      </a:endParaRPr>
                    </a:p>
                    <a:p>
                      <a:pPr algn="just"/>
                      <a:r>
                        <a:rPr lang="en-US" sz="1600" b="1" i="1" dirty="0" smtClean="0">
                          <a:solidFill>
                            <a:schemeClr val="tx1"/>
                          </a:solidFill>
                          <a:latin typeface="Arial Narrow" panose="020B0606020202030204" pitchFamily="34" charset="0"/>
                        </a:rPr>
                        <a:t>Reason</a:t>
                      </a:r>
                      <a:r>
                        <a:rPr lang="en-US" sz="1600" b="1" i="1" baseline="0" dirty="0" smtClean="0">
                          <a:solidFill>
                            <a:schemeClr val="tx1"/>
                          </a:solidFill>
                          <a:latin typeface="Arial Narrow" panose="020B0606020202030204" pitchFamily="34" charset="0"/>
                        </a:rPr>
                        <a:t> for Variance</a:t>
                      </a:r>
                      <a:r>
                        <a:rPr lang="en-ZA" sz="1600" b="1" i="1" baseline="0" dirty="0" smtClean="0">
                          <a:solidFill>
                            <a:schemeClr val="tx1"/>
                          </a:solidFill>
                          <a:latin typeface="Arial Narrow" panose="020B0606020202030204" pitchFamily="34" charset="0"/>
                        </a:rPr>
                        <a:t>:</a:t>
                      </a:r>
                    </a:p>
                    <a:p>
                      <a:pPr algn="just"/>
                      <a:r>
                        <a:rPr lang="en-ZA" sz="1600" b="0" i="0" baseline="0" dirty="0" smtClean="0">
                          <a:solidFill>
                            <a:schemeClr val="tx1"/>
                          </a:solidFill>
                          <a:latin typeface="Arial Narrow" panose="020B0606020202030204" pitchFamily="34" charset="0"/>
                        </a:rPr>
                        <a:t>Late finalisation of the procurement process delayed the recruitment and selection. </a:t>
                      </a:r>
                    </a:p>
                    <a:p>
                      <a:pPr algn="just"/>
                      <a:endParaRPr lang="en-ZA" sz="1600" b="0" i="0" baseline="0" dirty="0" smtClean="0">
                        <a:solidFill>
                          <a:schemeClr val="tx1"/>
                        </a:solidFill>
                        <a:latin typeface="Arial Narrow" panose="020B0606020202030204" pitchFamily="34" charset="0"/>
                      </a:endParaRPr>
                    </a:p>
                    <a:p>
                      <a:pPr algn="just"/>
                      <a:r>
                        <a:rPr lang="en-ZA" sz="1600" b="1" i="1" baseline="0" dirty="0" smtClean="0">
                          <a:solidFill>
                            <a:schemeClr val="tx1"/>
                          </a:solidFill>
                          <a:latin typeface="Arial Narrow" panose="020B0606020202030204" pitchFamily="34" charset="0"/>
                        </a:rPr>
                        <a:t>Corrective Measure:</a:t>
                      </a:r>
                    </a:p>
                    <a:p>
                      <a:pPr marL="0" marR="0" indent="0" algn="just" defTabSz="914400" rtl="0" eaLnBrk="1" fontAlgn="t" latinLnBrk="0" hangingPunct="1">
                        <a:lnSpc>
                          <a:spcPct val="100000"/>
                        </a:lnSpc>
                        <a:spcBef>
                          <a:spcPts val="0"/>
                        </a:spcBef>
                        <a:spcAft>
                          <a:spcPts val="0"/>
                        </a:spcAft>
                        <a:buClrTx/>
                        <a:buSzTx/>
                        <a:buFontTx/>
                        <a:buNone/>
                        <a:tabLst/>
                        <a:defRPr/>
                      </a:pPr>
                      <a:r>
                        <a:rPr lang="en-ZA" sz="1600" b="0" i="0" u="none" strike="noStrike" dirty="0" smtClean="0">
                          <a:solidFill>
                            <a:schemeClr val="tx1"/>
                          </a:solidFill>
                          <a:effectLst/>
                          <a:latin typeface="Arial Narrow" panose="020B0606020202030204" pitchFamily="34" charset="0"/>
                        </a:rPr>
                        <a:t>The selection of trainees will take place in quarter two.</a:t>
                      </a:r>
                      <a:endParaRPr lang="en-ZA" sz="1600" b="0" i="0" u="none" strike="noStrike" dirty="0">
                        <a:solidFill>
                          <a:schemeClr val="tx1"/>
                        </a:solidFill>
                        <a:effectLst/>
                        <a:latin typeface="Arial Narrow" panose="020B0606020202030204" pitchFamily="34" charset="0"/>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3483969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58</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015556" y="239393"/>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sp>
        <p:nvSpPr>
          <p:cNvPr id="4" name="Rectangle 3"/>
          <p:cNvSpPr/>
          <p:nvPr/>
        </p:nvSpPr>
        <p:spPr>
          <a:xfrm>
            <a:off x="741405" y="1673994"/>
            <a:ext cx="7773944" cy="1938992"/>
          </a:xfrm>
          <a:prstGeom prst="rect">
            <a:avLst/>
          </a:prstGeom>
          <a:noFill/>
        </p:spPr>
        <p:txBody>
          <a:bodyPr wrap="square">
            <a:spAutoFit/>
          </a:bodyPr>
          <a:lstStyle/>
          <a:p>
            <a:pPr algn="ctr" eaLnBrk="0" hangingPunct="0">
              <a:defRPr/>
            </a:pPr>
            <a:r>
              <a:rPr lang="en-US" sz="4000" b="1" kern="0" dirty="0">
                <a:solidFill>
                  <a:prstClr val="black"/>
                </a:solidFill>
                <a:latin typeface="Arial Narrow" pitchFamily="34" charset="0"/>
              </a:rPr>
              <a:t>2</a:t>
            </a:r>
            <a:r>
              <a:rPr lang="en-US" sz="4000" b="1" kern="0" dirty="0" smtClean="0">
                <a:solidFill>
                  <a:prstClr val="black"/>
                </a:solidFill>
                <a:latin typeface="Arial Narrow" pitchFamily="34" charset="0"/>
              </a:rPr>
              <a:t>.1	PROGRAMME 1:</a:t>
            </a:r>
            <a:endParaRPr lang="en-US" sz="4000" b="1" kern="0" dirty="0">
              <a:solidFill>
                <a:prstClr val="black"/>
              </a:solidFill>
              <a:latin typeface="Arial Narrow" pitchFamily="34" charset="0"/>
            </a:endParaRPr>
          </a:p>
          <a:p>
            <a:pPr algn="ctr" eaLnBrk="0" hangingPunct="0">
              <a:defRPr/>
            </a:pPr>
            <a:endParaRPr lang="en-US" sz="4000" b="1" kern="0" dirty="0">
              <a:solidFill>
                <a:prstClr val="black"/>
              </a:solidFill>
              <a:latin typeface="Arial Narrow" pitchFamily="34" charset="0"/>
            </a:endParaRPr>
          </a:p>
          <a:p>
            <a:pPr algn="ctr" eaLnBrk="0" hangingPunct="0">
              <a:defRPr/>
            </a:pPr>
            <a:r>
              <a:rPr lang="en-US" sz="4000" b="1" kern="0" dirty="0" smtClean="0">
                <a:solidFill>
                  <a:prstClr val="black"/>
                </a:solidFill>
                <a:latin typeface="Arial Narrow" pitchFamily="34" charset="0"/>
              </a:rPr>
              <a:t>CORPORATE MANAGEMENT</a:t>
            </a:r>
            <a:endParaRPr lang="en-ZA" sz="4000" dirty="0"/>
          </a:p>
        </p:txBody>
      </p:sp>
      <p:sp>
        <p:nvSpPr>
          <p:cNvPr id="7" name="Footer Placeholder 1"/>
          <p:cNvSpPr>
            <a:spLocks noGrp="1"/>
          </p:cNvSpPr>
          <p:nvPr>
            <p:ph type="ftr" sz="quarter" idx="11"/>
          </p:nvPr>
        </p:nvSpPr>
        <p:spPr>
          <a:xfrm>
            <a:off x="1143000" y="5903269"/>
            <a:ext cx="5084805"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19031731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59</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931760016"/>
              </p:ext>
            </p:extLst>
          </p:nvPr>
        </p:nvGraphicFramePr>
        <p:xfrm>
          <a:off x="297094" y="681205"/>
          <a:ext cx="8169898" cy="4445531"/>
        </p:xfrm>
        <a:graphic>
          <a:graphicData uri="http://schemas.openxmlformats.org/drawingml/2006/table">
            <a:tbl>
              <a:tblPr firstRow="1" bandRow="1">
                <a:tableStyleId>{21E4AEA4-8DFA-4A89-87EB-49C32662AFE0}</a:tableStyleId>
              </a:tblPr>
              <a:tblGrid>
                <a:gridCol w="1595714">
                  <a:extLst>
                    <a:ext uri="{9D8B030D-6E8A-4147-A177-3AD203B41FA5}">
                      <a16:colId xmlns:a16="http://schemas.microsoft.com/office/drawing/2014/main" xmlns="" val="20000"/>
                    </a:ext>
                  </a:extLst>
                </a:gridCol>
                <a:gridCol w="1243584">
                  <a:extLst>
                    <a:ext uri="{9D8B030D-6E8A-4147-A177-3AD203B41FA5}">
                      <a16:colId xmlns:a16="http://schemas.microsoft.com/office/drawing/2014/main" xmlns="" val="20001"/>
                    </a:ext>
                  </a:extLst>
                </a:gridCol>
                <a:gridCol w="2295144">
                  <a:extLst>
                    <a:ext uri="{9D8B030D-6E8A-4147-A177-3AD203B41FA5}">
                      <a16:colId xmlns:a16="http://schemas.microsoft.com/office/drawing/2014/main" xmlns="" val="20003"/>
                    </a:ext>
                  </a:extLst>
                </a:gridCol>
                <a:gridCol w="3035456">
                  <a:extLst>
                    <a:ext uri="{9D8B030D-6E8A-4147-A177-3AD203B41FA5}">
                      <a16:colId xmlns:a16="http://schemas.microsoft.com/office/drawing/2014/main" xmlns="" val="20004"/>
                    </a:ext>
                  </a:extLst>
                </a:gridCol>
              </a:tblGrid>
              <a:tr h="375006">
                <a:tc gridSpan="4">
                  <a:txBody>
                    <a:bodyPr/>
                    <a:lstStyle/>
                    <a:p>
                      <a:pPr algn="just" fontAlgn="ctr"/>
                      <a:r>
                        <a:rPr lang="en-US" sz="1400" u="none" strike="noStrike" dirty="0" smtClean="0">
                          <a:solidFill>
                            <a:schemeClr val="tx1"/>
                          </a:solidFill>
                          <a:latin typeface="Arial Narrow" panose="020B0606020202030204" pitchFamily="34" charset="0"/>
                        </a:rPr>
                        <a:t>Strategic Objective: To ensure economic, efficient and effective use of departmental resources.</a:t>
                      </a:r>
                      <a:endParaRPr lang="en-US" sz="1400" b="1" i="0" u="none" strike="noStrike" dirty="0" smtClean="0">
                        <a:solidFill>
                          <a:schemeClr val="tx1"/>
                        </a:solidFill>
                        <a:latin typeface="Arial Narrow"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75033">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algn="ctr">
                        <a:lnSpc>
                          <a:spcPct val="100000"/>
                        </a:lnSpc>
                      </a:pPr>
                      <a:r>
                        <a:rPr lang="en-US" sz="1400" b="1" dirty="0" smtClean="0">
                          <a:latin typeface="Arial Narrow" panose="020B0606020202030204" pitchFamily="34" charset="0"/>
                        </a:rPr>
                        <a:t>Quarterly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latin typeface="Arial Narrow" panose="020B0606020202030204"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25572">
                <a:tc vMerge="1">
                  <a:txBody>
                    <a:bodyPr/>
                    <a:lstStyle/>
                    <a:p>
                      <a:endParaRPr lang="en-ZA"/>
                    </a:p>
                  </a:txBody>
                  <a:tcPr/>
                </a:tc>
                <a:tc vMerge="1">
                  <a:txBody>
                    <a:bodyPr/>
                    <a:lstStyle/>
                    <a:p>
                      <a:pPr marL="0" indent="0" algn="ctr">
                        <a:lnSpc>
                          <a:spcPct val="100000"/>
                        </a:lnSpc>
                        <a:tabLst>
                          <a:tab pos="534988" algn="l"/>
                          <a:tab pos="1614488" algn="l"/>
                        </a:tabLst>
                      </a:pP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extLst>
                  <a:ext uri="{0D108BD9-81ED-4DB2-BD59-A6C34878D82A}">
                    <a16:rowId xmlns:a16="http://schemas.microsoft.com/office/drawing/2014/main" xmlns="" val="10002"/>
                  </a:ext>
                </a:extLst>
              </a:tr>
              <a:tr h="2895268">
                <a:tc>
                  <a:txBody>
                    <a:bodyPr/>
                    <a:lstStyle/>
                    <a:p>
                      <a:pPr marL="342900" indent="-342900" algn="just" fontAlgn="t">
                        <a:spcBef>
                          <a:spcPts val="600"/>
                        </a:spcBef>
                        <a:spcAft>
                          <a:spcPts val="600"/>
                        </a:spcAft>
                        <a:buFont typeface="+mj-lt"/>
                        <a:buAutoNum type="arabicPeriod"/>
                      </a:pPr>
                      <a:r>
                        <a:rPr lang="en-US" sz="1600" b="0" i="0" u="none" strike="noStrike" dirty="0" smtClean="0">
                          <a:solidFill>
                            <a:srgbClr val="000000"/>
                          </a:solidFill>
                          <a:latin typeface="Arial Narrow" pitchFamily="34" charset="0"/>
                        </a:rPr>
                        <a:t>Number of strategic documents developed.</a:t>
                      </a:r>
                      <a:endParaRPr lang="en-US" sz="1600" b="0" i="0" u="none" strike="noStrike" dirty="0">
                        <a:solidFill>
                          <a:srgbClr val="000000"/>
                        </a:solidFill>
                        <a:latin typeface="Arial Narrow" pitchFamily="34" charset="0"/>
                      </a:endParaRPr>
                    </a:p>
                  </a:txBody>
                  <a:tcPr marL="86399" marR="86399"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Arial Narrow" pitchFamily="34" charset="0"/>
                        </a:rPr>
                        <a:t>Review of the SP and APP for 2018/19.</a:t>
                      </a:r>
                    </a:p>
                  </a:txBody>
                  <a:tcPr marL="86399" marR="86399"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Organisational performance management guidelines reviewed.</a:t>
                      </a:r>
                    </a:p>
                  </a:txBody>
                  <a:tcPr marR="762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algn="just" defTabSz="914400" rtl="0" eaLnBrk="1" fontAlgn="t" latinLnBrk="0" hangingPunct="1"/>
                      <a:r>
                        <a:rPr lang="en-US" sz="1600" u="none" strike="noStrike" kern="1200" dirty="0" smtClean="0">
                          <a:solidFill>
                            <a:schemeClr val="tx1"/>
                          </a:solidFill>
                          <a:effectLst/>
                          <a:latin typeface="Arial Narrow" panose="020B0606020202030204" pitchFamily="34" charset="0"/>
                          <a:ea typeface="+mn-ea"/>
                          <a:cs typeface="+mn-cs"/>
                        </a:rPr>
                        <a:t>Organisational performance management guidelines for 2017/18 were reviewed.</a:t>
                      </a:r>
                    </a:p>
                    <a:p>
                      <a:pPr marL="0" algn="just" defTabSz="914400" rtl="0" eaLnBrk="1" fontAlgn="t" latinLnBrk="0" hangingPunct="1"/>
                      <a:endParaRPr lang="en-US" sz="1600" u="none" strike="noStrike" kern="1200" dirty="0" smtClean="0">
                        <a:solidFill>
                          <a:schemeClr val="tx1"/>
                        </a:solidFill>
                        <a:effectLst/>
                        <a:latin typeface="Arial Narrow" panose="020B0606020202030204" pitchFamily="34" charset="0"/>
                        <a:ea typeface="+mn-ea"/>
                        <a:cs typeface="+mn-cs"/>
                      </a:endParaRPr>
                    </a:p>
                    <a:p>
                      <a:pPr marL="0" algn="just" defTabSz="914400" rtl="0" eaLnBrk="1" fontAlgn="t" latinLnBrk="0" hangingPunct="1"/>
                      <a:r>
                        <a:rPr lang="en-ZA" sz="1600" u="none" strike="noStrike" kern="1200" noProof="0" dirty="0" smtClean="0">
                          <a:solidFill>
                            <a:schemeClr val="tx1"/>
                          </a:solidFill>
                          <a:effectLst/>
                          <a:latin typeface="Arial Narrow" panose="020B0606020202030204" pitchFamily="34" charset="0"/>
                          <a:ea typeface="+mn-ea"/>
                          <a:cs typeface="+mn-cs"/>
                        </a:rPr>
                        <a:t>These Guidelines provide guidance to Branches and staff on how the organisational performance management system (for performance</a:t>
                      </a:r>
                      <a:r>
                        <a:rPr lang="en-ZA" sz="1600" u="none" strike="noStrike" kern="1200" baseline="0" noProof="0" dirty="0" smtClean="0">
                          <a:solidFill>
                            <a:schemeClr val="tx1"/>
                          </a:solidFill>
                          <a:effectLst/>
                          <a:latin typeface="Arial Narrow" panose="020B0606020202030204" pitchFamily="34" charset="0"/>
                          <a:ea typeface="+mn-ea"/>
                          <a:cs typeface="+mn-cs"/>
                        </a:rPr>
                        <a:t> </a:t>
                      </a:r>
                      <a:r>
                        <a:rPr lang="en-ZA" sz="1600" u="none" strike="noStrike" kern="1200" noProof="0" dirty="0" smtClean="0">
                          <a:solidFill>
                            <a:schemeClr val="tx1"/>
                          </a:solidFill>
                          <a:effectLst/>
                          <a:latin typeface="Arial Narrow" panose="020B0606020202030204" pitchFamily="34" charset="0"/>
                          <a:ea typeface="+mn-ea"/>
                          <a:cs typeface="+mn-cs"/>
                        </a:rPr>
                        <a:t>planning and reporting, and risk management) in the Department is to be carried</a:t>
                      </a:r>
                      <a:r>
                        <a:rPr lang="en-ZA" sz="1600" u="none" strike="noStrike" kern="1200" baseline="0" noProof="0" dirty="0" smtClean="0">
                          <a:solidFill>
                            <a:schemeClr val="tx1"/>
                          </a:solidFill>
                          <a:effectLst/>
                          <a:latin typeface="Arial Narrow" panose="020B0606020202030204" pitchFamily="34" charset="0"/>
                          <a:ea typeface="+mn-ea"/>
                          <a:cs typeface="+mn-cs"/>
                        </a:rPr>
                        <a:t> out</a:t>
                      </a:r>
                      <a:r>
                        <a:rPr lang="en-ZA" sz="1600" u="none" strike="noStrike" kern="1200" noProof="0" dirty="0" smtClean="0">
                          <a:solidFill>
                            <a:schemeClr val="tx1"/>
                          </a:solidFill>
                          <a:effectLst/>
                          <a:latin typeface="Arial Narrow" panose="020B0606020202030204" pitchFamily="34" charset="0"/>
                          <a:ea typeface="+mn-ea"/>
                          <a:cs typeface="+mn-cs"/>
                        </a:rPr>
                        <a:t>, to ensure that the Department effectively and efficiently fulfils its legislative mandate. </a:t>
                      </a:r>
                      <a:endParaRPr lang="en-ZA" sz="1600" u="none" strike="noStrike" kern="1200" dirty="0" smtClean="0">
                        <a:solidFill>
                          <a:schemeClr val="tx1"/>
                        </a:solidFill>
                        <a:effectLst/>
                        <a:latin typeface="Arial Narrow" panose="020B0606020202030204" pitchFamily="34" charset="0"/>
                        <a:ea typeface="+mn-ea"/>
                        <a:cs typeface="+mn-cs"/>
                      </a:endParaRPr>
                    </a:p>
                  </a:txBody>
                  <a:tcPr marL="85727" marR="72002"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13" name="Footer Placeholder 1"/>
          <p:cNvSpPr>
            <a:spLocks noGrp="1"/>
          </p:cNvSpPr>
          <p:nvPr>
            <p:ph type="ftr" sz="quarter" idx="11"/>
          </p:nvPr>
        </p:nvSpPr>
        <p:spPr>
          <a:xfrm>
            <a:off x="812184" y="5903269"/>
            <a:ext cx="5934606"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3740981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6</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6" name="Footer Placeholder 1"/>
          <p:cNvSpPr>
            <a:spLocks noGrp="1"/>
          </p:cNvSpPr>
          <p:nvPr>
            <p:ph type="ftr" sz="quarter" idx="11"/>
          </p:nvPr>
        </p:nvSpPr>
        <p:spPr>
          <a:xfrm>
            <a:off x="1153297" y="5991226"/>
            <a:ext cx="4506098"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8" name="Title 1"/>
          <p:cNvSpPr txBox="1">
            <a:spLocks/>
          </p:cNvSpPr>
          <p:nvPr/>
        </p:nvSpPr>
        <p:spPr>
          <a:xfrm>
            <a:off x="1256231" y="1737846"/>
            <a:ext cx="7041735" cy="3022414"/>
          </a:xfrm>
          <a:prstGeom prst="rect">
            <a:avLst/>
          </a:prstGeom>
          <a:solidFill>
            <a:schemeClr val="accent2">
              <a:lumMod val="40000"/>
              <a:lumOff val="60000"/>
            </a:schemeClr>
          </a:solidFill>
          <a:ln>
            <a:solidFill>
              <a:schemeClr val="accent6">
                <a:lumMod val="75000"/>
              </a:schemeClr>
            </a:solidFill>
          </a:ln>
        </p:spPr>
        <p:txBody>
          <a:bodyPr/>
          <a:lstStyle>
            <a:defPPr>
              <a:defRPr lang="en-US"/>
            </a:defPPr>
            <a:lvl1pPr algn="ctr">
              <a:defRPr sz="4000" b="1">
                <a:solidFill>
                  <a:prstClr val="black"/>
                </a:solidFill>
                <a:latin typeface="Arial Narrow" pitchFamily="34" charset="0"/>
              </a:defRPr>
            </a:lvl1pPr>
          </a:lstStyle>
          <a:p>
            <a:endParaRPr lang="en-US" sz="5400" dirty="0" smtClean="0"/>
          </a:p>
          <a:p>
            <a:r>
              <a:rPr lang="en-US" sz="5400" dirty="0" smtClean="0"/>
              <a:t>Service </a:t>
            </a:r>
            <a:r>
              <a:rPr lang="en-US" sz="5400" dirty="0"/>
              <a:t>Delivery Information</a:t>
            </a:r>
          </a:p>
        </p:txBody>
      </p:sp>
    </p:spTree>
    <p:extLst>
      <p:ext uri="{BB962C8B-B14F-4D97-AF65-F5344CB8AC3E}">
        <p14:creationId xmlns:p14="http://schemas.microsoft.com/office/powerpoint/2010/main" xmlns="" val="32631542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60</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580838205"/>
              </p:ext>
            </p:extLst>
          </p:nvPr>
        </p:nvGraphicFramePr>
        <p:xfrm>
          <a:off x="242046" y="410618"/>
          <a:ext cx="8277700" cy="5288144"/>
        </p:xfrm>
        <a:graphic>
          <a:graphicData uri="http://schemas.openxmlformats.org/drawingml/2006/table">
            <a:tbl>
              <a:tblPr firstRow="1" bandRow="1">
                <a:tableStyleId>{21E4AEA4-8DFA-4A89-87EB-49C32662AFE0}</a:tableStyleId>
              </a:tblPr>
              <a:tblGrid>
                <a:gridCol w="1597602">
                  <a:extLst>
                    <a:ext uri="{9D8B030D-6E8A-4147-A177-3AD203B41FA5}">
                      <a16:colId xmlns:a16="http://schemas.microsoft.com/office/drawing/2014/main" xmlns="" val="20000"/>
                    </a:ext>
                  </a:extLst>
                </a:gridCol>
                <a:gridCol w="1689163">
                  <a:extLst>
                    <a:ext uri="{9D8B030D-6E8A-4147-A177-3AD203B41FA5}">
                      <a16:colId xmlns:a16="http://schemas.microsoft.com/office/drawing/2014/main" xmlns="" val="20001"/>
                    </a:ext>
                  </a:extLst>
                </a:gridCol>
                <a:gridCol w="1738133">
                  <a:extLst>
                    <a:ext uri="{9D8B030D-6E8A-4147-A177-3AD203B41FA5}">
                      <a16:colId xmlns:a16="http://schemas.microsoft.com/office/drawing/2014/main" xmlns="" val="20003"/>
                    </a:ext>
                  </a:extLst>
                </a:gridCol>
                <a:gridCol w="3252802">
                  <a:extLst>
                    <a:ext uri="{9D8B030D-6E8A-4147-A177-3AD203B41FA5}">
                      <a16:colId xmlns:a16="http://schemas.microsoft.com/office/drawing/2014/main" xmlns="" val="20004"/>
                    </a:ext>
                  </a:extLst>
                </a:gridCol>
              </a:tblGrid>
              <a:tr h="320120">
                <a:tc gridSpan="4">
                  <a:txBody>
                    <a:bodyPr/>
                    <a:lstStyle/>
                    <a:p>
                      <a:pPr algn="just" fontAlgn="ctr"/>
                      <a:r>
                        <a:rPr lang="en-US" sz="1400" u="none" strike="noStrike" dirty="0" smtClean="0">
                          <a:solidFill>
                            <a:schemeClr val="tx1"/>
                          </a:solidFill>
                          <a:latin typeface="Arial Narrow" panose="020B0606020202030204" pitchFamily="34" charset="0"/>
                        </a:rPr>
                        <a:t>Strategic Objective: To ensure economic, efficient and effective use of departmental resources.</a:t>
                      </a:r>
                      <a:endParaRPr lang="en-US" sz="1400" b="1" i="0" u="none" strike="noStrike" dirty="0" smtClean="0">
                        <a:solidFill>
                          <a:schemeClr val="tx1"/>
                        </a:solidFill>
                        <a:latin typeface="Arial Narrow"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20143">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algn="ctr">
                        <a:lnSpc>
                          <a:spcPct val="100000"/>
                        </a:lnSpc>
                      </a:pPr>
                      <a:r>
                        <a:rPr lang="en-US" sz="1400" b="1" dirty="0" smtClean="0">
                          <a:latin typeface="Arial Narrow" panose="020B0606020202030204" pitchFamily="34" charset="0"/>
                        </a:rPr>
                        <a:t>Quarterly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latin typeface="Arial Narrow" panose="020B0606020202030204"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44244">
                <a:tc vMerge="1">
                  <a:txBody>
                    <a:bodyPr/>
                    <a:lstStyle/>
                    <a:p>
                      <a:endParaRPr lang="en-ZA"/>
                    </a:p>
                  </a:txBody>
                  <a:tcPr/>
                </a:tc>
                <a:tc vMerge="1">
                  <a:txBody>
                    <a:bodyPr/>
                    <a:lstStyle/>
                    <a:p>
                      <a:pPr marL="0" indent="0" algn="ctr">
                        <a:lnSpc>
                          <a:spcPct val="100000"/>
                        </a:lnSpc>
                        <a:tabLst>
                          <a:tab pos="534988" algn="l"/>
                          <a:tab pos="1614488" algn="l"/>
                        </a:tabLst>
                      </a:pP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extLst>
                  <a:ext uri="{0D108BD9-81ED-4DB2-BD59-A6C34878D82A}">
                    <a16:rowId xmlns:a16="http://schemas.microsoft.com/office/drawing/2014/main" xmlns="" val="10002"/>
                  </a:ext>
                </a:extLst>
              </a:tr>
              <a:tr h="4103637">
                <a:tc>
                  <a:txBody>
                    <a:bodyPr/>
                    <a:lstStyle/>
                    <a:p>
                      <a:pPr marL="342900" marR="0" lvl="0" indent="-342900" algn="just" defTabSz="914400" rtl="0" eaLnBrk="1" fontAlgn="t" latinLnBrk="0" hangingPunct="1">
                        <a:lnSpc>
                          <a:spcPct val="100000"/>
                        </a:lnSpc>
                        <a:spcBef>
                          <a:spcPts val="600"/>
                        </a:spcBef>
                        <a:spcAft>
                          <a:spcPts val="600"/>
                        </a:spcAft>
                        <a:buClrTx/>
                        <a:buSzTx/>
                        <a:buFont typeface="+mj-lt"/>
                        <a:buAutoNum type="arabicPeriod"/>
                        <a:tabLst/>
                        <a:defRPr/>
                      </a:pPr>
                      <a:r>
                        <a:rPr kumimoji="0" lang="en-US" sz="1600" b="0" i="0" u="none" strike="noStrike" kern="1200" cap="none" spc="0" normalizeH="0" baseline="0" noProof="0" dirty="0" smtClean="0">
                          <a:ln>
                            <a:noFill/>
                          </a:ln>
                          <a:solidFill>
                            <a:srgbClr val="000000"/>
                          </a:solidFill>
                          <a:effectLst/>
                          <a:uLnTx/>
                          <a:uFillTx/>
                          <a:latin typeface="Arial Narrow" pitchFamily="34" charset="0"/>
                        </a:rPr>
                        <a:t>Number of strategic documents developed.</a:t>
                      </a:r>
                    </a:p>
                    <a:p>
                      <a:pPr marL="0" indent="0" algn="just" fontAlgn="t">
                        <a:buFont typeface="+mj-lt"/>
                        <a:buNone/>
                      </a:pPr>
                      <a:endParaRPr lang="en-US" sz="1600" u="none" strike="noStrike" dirty="0" smtClean="0">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Narrow" pitchFamily="34" charset="0"/>
                        </a:rPr>
                        <a:t>Annual Performance Report for 2016/17 as well as four quarterly reports on the implementation of the SP and APP developed.</a:t>
                      </a:r>
                    </a:p>
                    <a:p>
                      <a:pPr algn="just" fontAlgn="t"/>
                      <a:endParaRPr lang="en-US" sz="1600" b="0" i="0" u="none" strike="noStrike" dirty="0" smtClean="0">
                        <a:solidFill>
                          <a:srgbClr val="000000"/>
                        </a:solidFill>
                        <a:effectLst/>
                        <a:latin typeface="Arial Narrow" panose="020B0606020202030204" pitchFamily="34" charset="0"/>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Fourth-quarter performance reports for 2016/17 submitted DPME.</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lvl="0" indent="0" algn="just">
                        <a:lnSpc>
                          <a:spcPct val="107000"/>
                        </a:lnSpc>
                        <a:spcAft>
                          <a:spcPts val="0"/>
                        </a:spcAft>
                        <a:buFont typeface="Symbol" panose="05050102010706020507" pitchFamily="18" charset="2"/>
                        <a:buNone/>
                      </a:pPr>
                      <a:r>
                        <a:rPr lang="en-US" sz="1600" dirty="0" smtClean="0">
                          <a:effectLst/>
                          <a:latin typeface="Arial Narrow" panose="020B0606020202030204" pitchFamily="34" charset="0"/>
                          <a:ea typeface="Calibri" panose="020F0502020204030204" pitchFamily="34" charset="0"/>
                          <a:cs typeface="Times New Roman" panose="02020603050405020304" pitchFamily="18" charset="0"/>
                        </a:rPr>
                        <a:t>Fourth-quarter performance reports for 2016/17 were submitted to DPME.</a:t>
                      </a:r>
                    </a:p>
                    <a:p>
                      <a:pPr marL="0" lvl="0" indent="0" algn="just">
                        <a:lnSpc>
                          <a:spcPct val="107000"/>
                        </a:lnSpc>
                        <a:spcAft>
                          <a:spcPts val="0"/>
                        </a:spcAft>
                        <a:buFont typeface="Symbol" panose="05050102010706020507" pitchFamily="18" charset="2"/>
                        <a:buNone/>
                      </a:pPr>
                      <a:endParaRPr lang="en-US" sz="1600" baseline="0" dirty="0" smtClean="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0"/>
                        </a:spcAft>
                        <a:buFont typeface="Symbol" panose="05050102010706020507" pitchFamily="18" charset="2"/>
                        <a:buNone/>
                      </a:pPr>
                      <a:r>
                        <a:rPr lang="en-US" sz="1600" baseline="0" dirty="0" smtClean="0">
                          <a:effectLst/>
                          <a:latin typeface="Arial Narrow" panose="020B0606020202030204" pitchFamily="34" charset="0"/>
                          <a:ea typeface="Calibri" panose="020F0502020204030204" pitchFamily="34" charset="0"/>
                          <a:cs typeface="Times New Roman" panose="02020603050405020304" pitchFamily="18" charset="0"/>
                        </a:rPr>
                        <a:t>These reports p</a:t>
                      </a:r>
                      <a:r>
                        <a:rPr lang="en-ZA" sz="1600" baseline="0" dirty="0" err="1" smtClean="0">
                          <a:effectLst/>
                          <a:latin typeface="Arial Narrow" panose="020B0606020202030204" pitchFamily="34" charset="0"/>
                          <a:ea typeface="Calibri" panose="020F0502020204030204" pitchFamily="34" charset="0"/>
                          <a:cs typeface="Times New Roman" panose="02020603050405020304" pitchFamily="18" charset="0"/>
                        </a:rPr>
                        <a:t>rovide</a:t>
                      </a:r>
                      <a:r>
                        <a:rPr lang="en-ZA" sz="1600" baseline="0" dirty="0" smtClean="0">
                          <a:effectLst/>
                          <a:latin typeface="Arial Narrow" panose="020B0606020202030204" pitchFamily="34" charset="0"/>
                          <a:ea typeface="Calibri" panose="020F0502020204030204" pitchFamily="34" charset="0"/>
                          <a:cs typeface="Times New Roman" panose="02020603050405020304" pitchFamily="18" charset="0"/>
                        </a:rPr>
                        <a:t> progress updates on the implementation of the APP, with particular reference to monitoring delivery against quarterly performance targets, </a:t>
                      </a:r>
                      <a:r>
                        <a:rPr lang="en-US" sz="1600" kern="1200" noProof="0" dirty="0" smtClean="0">
                          <a:solidFill>
                            <a:schemeClr val="dk1"/>
                          </a:solidFill>
                          <a:effectLst/>
                          <a:latin typeface="Arial Narrow" panose="020B0606020202030204" pitchFamily="34" charset="0"/>
                          <a:ea typeface="Calibri" panose="020F0502020204030204" pitchFamily="34" charset="0"/>
                          <a:cs typeface="Times New Roman" panose="02020603050405020304" pitchFamily="18" charset="0"/>
                        </a:rPr>
                        <a:t>and also facilitate effective accountability to enable legislators and other interested parties to track progress, identify the scope for improvement and better understand the nature of the issues the Department is grappling with.</a:t>
                      </a: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13" name="Footer Placeholder 1"/>
          <p:cNvSpPr>
            <a:spLocks noGrp="1"/>
          </p:cNvSpPr>
          <p:nvPr>
            <p:ph type="ftr" sz="quarter" idx="11"/>
          </p:nvPr>
        </p:nvSpPr>
        <p:spPr>
          <a:xfrm rot="10800000" flipV="1">
            <a:off x="494522" y="6242180"/>
            <a:ext cx="2649894" cy="289249"/>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14178329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61</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665472745"/>
              </p:ext>
            </p:extLst>
          </p:nvPr>
        </p:nvGraphicFramePr>
        <p:xfrm>
          <a:off x="242046" y="410619"/>
          <a:ext cx="8189777" cy="5495159"/>
        </p:xfrm>
        <a:graphic>
          <a:graphicData uri="http://schemas.openxmlformats.org/drawingml/2006/table">
            <a:tbl>
              <a:tblPr firstRow="1" bandRow="1">
                <a:tableStyleId>{21E4AEA4-8DFA-4A89-87EB-49C32662AFE0}</a:tableStyleId>
              </a:tblPr>
              <a:tblGrid>
                <a:gridCol w="1597602">
                  <a:extLst>
                    <a:ext uri="{9D8B030D-6E8A-4147-A177-3AD203B41FA5}">
                      <a16:colId xmlns:a16="http://schemas.microsoft.com/office/drawing/2014/main" xmlns="" val="20000"/>
                    </a:ext>
                  </a:extLst>
                </a:gridCol>
                <a:gridCol w="1689163">
                  <a:extLst>
                    <a:ext uri="{9D8B030D-6E8A-4147-A177-3AD203B41FA5}">
                      <a16:colId xmlns:a16="http://schemas.microsoft.com/office/drawing/2014/main" xmlns="" val="20001"/>
                    </a:ext>
                  </a:extLst>
                </a:gridCol>
                <a:gridCol w="1738133">
                  <a:extLst>
                    <a:ext uri="{9D8B030D-6E8A-4147-A177-3AD203B41FA5}">
                      <a16:colId xmlns:a16="http://schemas.microsoft.com/office/drawing/2014/main" xmlns="" val="20003"/>
                    </a:ext>
                  </a:extLst>
                </a:gridCol>
                <a:gridCol w="3164879">
                  <a:extLst>
                    <a:ext uri="{9D8B030D-6E8A-4147-A177-3AD203B41FA5}">
                      <a16:colId xmlns:a16="http://schemas.microsoft.com/office/drawing/2014/main" xmlns="" val="20004"/>
                    </a:ext>
                  </a:extLst>
                </a:gridCol>
              </a:tblGrid>
              <a:tr h="284507">
                <a:tc gridSpan="4">
                  <a:txBody>
                    <a:bodyPr/>
                    <a:lstStyle/>
                    <a:p>
                      <a:pPr algn="just" fontAlgn="ctr"/>
                      <a:r>
                        <a:rPr lang="en-US" sz="1400" u="none" strike="noStrike" dirty="0" smtClean="0">
                          <a:solidFill>
                            <a:schemeClr val="tx1"/>
                          </a:solidFill>
                          <a:latin typeface="Arial Narrow" panose="020B0606020202030204" pitchFamily="34" charset="0"/>
                        </a:rPr>
                        <a:t>Strategic Objective: To ensure economic, efficient and effective use of departmental resources.</a:t>
                      </a:r>
                      <a:endParaRPr lang="en-US" sz="1400" b="1" i="0" u="none" strike="noStrike" dirty="0" smtClean="0">
                        <a:solidFill>
                          <a:schemeClr val="tx1"/>
                        </a:solidFill>
                        <a:latin typeface="Arial Narrow"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4527">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algn="ctr">
                        <a:lnSpc>
                          <a:spcPct val="100000"/>
                        </a:lnSpc>
                      </a:pPr>
                      <a:r>
                        <a:rPr lang="en-US" sz="1400" b="1" dirty="0" smtClean="0">
                          <a:latin typeface="Arial Narrow" panose="020B0606020202030204" pitchFamily="34" charset="0"/>
                        </a:rPr>
                        <a:t>Quarterly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latin typeface="Arial Narrow" panose="020B0606020202030204"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83697">
                <a:tc vMerge="1">
                  <a:txBody>
                    <a:bodyPr/>
                    <a:lstStyle/>
                    <a:p>
                      <a:endParaRPr lang="en-ZA"/>
                    </a:p>
                  </a:txBody>
                  <a:tcPr/>
                </a:tc>
                <a:tc vMerge="1">
                  <a:txBody>
                    <a:bodyPr/>
                    <a:lstStyle/>
                    <a:p>
                      <a:pPr marL="0" indent="0" algn="ctr">
                        <a:lnSpc>
                          <a:spcPct val="100000"/>
                        </a:lnSpc>
                        <a:tabLst>
                          <a:tab pos="534988" algn="l"/>
                          <a:tab pos="1614488" algn="l"/>
                        </a:tabLst>
                      </a:pP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extLst>
                  <a:ext uri="{0D108BD9-81ED-4DB2-BD59-A6C34878D82A}">
                    <a16:rowId xmlns:a16="http://schemas.microsoft.com/office/drawing/2014/main" xmlns="" val="10002"/>
                  </a:ext>
                </a:extLst>
              </a:tr>
              <a:tr h="3821882">
                <a:tc>
                  <a:txBody>
                    <a:bodyPr/>
                    <a:lstStyle/>
                    <a:p>
                      <a:pPr marL="342900" marR="0" lvl="0" indent="-342900" algn="just" defTabSz="914400" rtl="0" eaLnBrk="1" fontAlgn="t" latinLnBrk="0" hangingPunct="1">
                        <a:lnSpc>
                          <a:spcPct val="100000"/>
                        </a:lnSpc>
                        <a:spcBef>
                          <a:spcPts val="600"/>
                        </a:spcBef>
                        <a:spcAft>
                          <a:spcPts val="600"/>
                        </a:spcAft>
                        <a:buClrTx/>
                        <a:buSzTx/>
                        <a:buFont typeface="+mj-lt"/>
                        <a:buAutoNum type="arabicPeriod"/>
                        <a:tabLst/>
                        <a:defRPr/>
                      </a:pPr>
                      <a:r>
                        <a:rPr kumimoji="0" lang="en-US" sz="1600" b="0" i="0" u="none" strike="noStrike" kern="1200" cap="none" spc="0" normalizeH="0" baseline="0" noProof="0" dirty="0" smtClean="0">
                          <a:ln>
                            <a:noFill/>
                          </a:ln>
                          <a:solidFill>
                            <a:srgbClr val="000000"/>
                          </a:solidFill>
                          <a:effectLst/>
                          <a:uLnTx/>
                          <a:uFillTx/>
                          <a:latin typeface="Arial Narrow" pitchFamily="34" charset="0"/>
                        </a:rPr>
                        <a:t>Number of strategic documents developed.</a:t>
                      </a:r>
                    </a:p>
                    <a:p>
                      <a:pPr marL="0" indent="0" algn="just" fontAlgn="t">
                        <a:buFont typeface="+mj-lt"/>
                        <a:buNone/>
                      </a:pPr>
                      <a:endParaRPr lang="en-US" sz="1600" u="none" strike="noStrike" dirty="0" smtClean="0">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Narrow" pitchFamily="34" charset="0"/>
                        </a:rPr>
                        <a:t>Annual Performance Report for 2016/17 as well as four quarterly reports on the implementation of the SP and APP developed.</a:t>
                      </a:r>
                    </a:p>
                    <a:p>
                      <a:pPr algn="just" fontAlgn="t"/>
                      <a:endParaRPr lang="en-US" sz="1600" b="0" i="0" u="none" strike="noStrike" dirty="0" smtClean="0">
                        <a:solidFill>
                          <a:srgbClr val="000000"/>
                        </a:solidFill>
                        <a:effectLst/>
                        <a:latin typeface="Arial Narrow" panose="020B0606020202030204" pitchFamily="34" charset="0"/>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fontAlgn="t"/>
                      <a:r>
                        <a:rPr lang="en-ZA" sz="1600" b="0" i="0" u="none" strike="noStrike" dirty="0" smtClean="0">
                          <a:solidFill>
                            <a:srgbClr val="000000"/>
                          </a:solidFill>
                          <a:effectLst/>
                          <a:latin typeface="Arial Narrow" panose="020B0606020202030204" pitchFamily="34" charset="0"/>
                        </a:rPr>
                        <a:t>Performance information for Annual Report submitted to AGSA.</a:t>
                      </a:r>
                      <a:endParaRPr lang="en-ZA" sz="1600" b="0" i="0"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2016/17 Performance information for Annual Report was submitted to AGSA on 31 May 2017.</a:t>
                      </a:r>
                    </a:p>
                    <a:p>
                      <a:pPr marL="0" marR="0" lvl="0" indent="0" algn="just"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Annual Report provides information on performance of the Department in the preceding financial year for the purposes of oversight.</a:t>
                      </a:r>
                    </a:p>
                    <a:p>
                      <a:pPr marL="0" marR="0" lvl="0" indent="0" algn="just"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It </a:t>
                      </a:r>
                      <a:r>
                        <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rPr>
                        <a:t>reports on each and every  performance measure as specified in the SP and APP, and states  the reasons for major variances between target and actual performance.</a:t>
                      </a:r>
                    </a:p>
                    <a:p>
                      <a:pPr marL="0" marR="0" lvl="0" indent="0" algn="just"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endPar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endParaRPr kumimoji="0" lang="en-US" sz="16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endParaRPr kumimoji="0" lang="en-ZA" sz="1600" b="0" i="0" u="none" strike="noStrike" kern="1200" cap="none" spc="0" normalizeH="0" baseline="0" noProof="0" dirty="0" smtClean="0">
                        <a:ln>
                          <a:noFill/>
                        </a:ln>
                        <a:solidFill>
                          <a:prstClr val="black"/>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13" name="Footer Placeholder 1"/>
          <p:cNvSpPr>
            <a:spLocks noGrp="1"/>
          </p:cNvSpPr>
          <p:nvPr>
            <p:ph type="ftr" sz="quarter" idx="11"/>
          </p:nvPr>
        </p:nvSpPr>
        <p:spPr>
          <a:xfrm rot="10800000" flipV="1">
            <a:off x="494522" y="6242180"/>
            <a:ext cx="2649894" cy="289249"/>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415745199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62</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1052195780"/>
              </p:ext>
            </p:extLst>
          </p:nvPr>
        </p:nvGraphicFramePr>
        <p:xfrm>
          <a:off x="242046" y="158691"/>
          <a:ext cx="8233739" cy="5988640"/>
        </p:xfrm>
        <a:graphic>
          <a:graphicData uri="http://schemas.openxmlformats.org/drawingml/2006/table">
            <a:tbl>
              <a:tblPr firstRow="1" bandRow="1">
                <a:tableStyleId>{21E4AEA4-8DFA-4A89-87EB-49C32662AFE0}</a:tableStyleId>
              </a:tblPr>
              <a:tblGrid>
                <a:gridCol w="1512109">
                  <a:extLst>
                    <a:ext uri="{9D8B030D-6E8A-4147-A177-3AD203B41FA5}">
                      <a16:colId xmlns:a16="http://schemas.microsoft.com/office/drawing/2014/main" xmlns="" val="20000"/>
                    </a:ext>
                  </a:extLst>
                </a:gridCol>
                <a:gridCol w="1240972">
                  <a:extLst>
                    <a:ext uri="{9D8B030D-6E8A-4147-A177-3AD203B41FA5}">
                      <a16:colId xmlns:a16="http://schemas.microsoft.com/office/drawing/2014/main" xmlns="" val="20001"/>
                    </a:ext>
                  </a:extLst>
                </a:gridCol>
                <a:gridCol w="1567542">
                  <a:extLst>
                    <a:ext uri="{9D8B030D-6E8A-4147-A177-3AD203B41FA5}">
                      <a16:colId xmlns:a16="http://schemas.microsoft.com/office/drawing/2014/main" xmlns="" val="20003"/>
                    </a:ext>
                  </a:extLst>
                </a:gridCol>
                <a:gridCol w="3913116">
                  <a:extLst>
                    <a:ext uri="{9D8B030D-6E8A-4147-A177-3AD203B41FA5}">
                      <a16:colId xmlns:a16="http://schemas.microsoft.com/office/drawing/2014/main" xmlns="" val="20004"/>
                    </a:ext>
                  </a:extLst>
                </a:gridCol>
              </a:tblGrid>
              <a:tr h="298117">
                <a:tc gridSpan="4">
                  <a:txBody>
                    <a:bodyPr/>
                    <a:lstStyle/>
                    <a:p>
                      <a:pPr algn="just" fontAlgn="ctr"/>
                      <a:r>
                        <a:rPr lang="en-US" sz="1400" u="none" strike="noStrike" dirty="0" smtClean="0">
                          <a:solidFill>
                            <a:schemeClr val="tx1"/>
                          </a:solidFill>
                          <a:latin typeface="Arial Narrow" panose="020B0606020202030204" pitchFamily="34" charset="0"/>
                        </a:rPr>
                        <a:t>Strategic Objective: To ensure economic, efficient and effective use of departmental resources.</a:t>
                      </a:r>
                      <a:endParaRPr lang="en-US" sz="1400" b="1" i="0" u="none" strike="noStrike" dirty="0" smtClean="0">
                        <a:solidFill>
                          <a:schemeClr val="tx1"/>
                        </a:solidFill>
                        <a:latin typeface="Arial Narrow" pitchFamily="34" charset="0"/>
                      </a:endParaRPr>
                    </a:p>
                  </a:txBody>
                  <a:tcPr marL="86393" marR="86393" marT="45709" marB="45709">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dirty="0"/>
                    </a:p>
                  </a:txBody>
                  <a:tcPr>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98139">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algn="ctr">
                        <a:lnSpc>
                          <a:spcPct val="100000"/>
                        </a:lnSpc>
                      </a:pPr>
                      <a:r>
                        <a:rPr lang="en-US" sz="1400" b="1" dirty="0" smtClean="0">
                          <a:latin typeface="Arial Narrow" panose="020B0606020202030204" pitchFamily="34" charset="0"/>
                        </a:rPr>
                        <a:t>Quarterly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latin typeface="Arial Narrow" panose="020B0606020202030204"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02262">
                <a:tc vMerge="1">
                  <a:txBody>
                    <a:bodyPr/>
                    <a:lstStyle/>
                    <a:p>
                      <a:endParaRPr lang="en-ZA"/>
                    </a:p>
                  </a:txBody>
                  <a:tcPr/>
                </a:tc>
                <a:tc vMerge="1">
                  <a:txBody>
                    <a:bodyPr/>
                    <a:lstStyle/>
                    <a:p>
                      <a:pPr marL="0" indent="0" algn="ctr">
                        <a:lnSpc>
                          <a:spcPct val="100000"/>
                        </a:lnSpc>
                        <a:tabLst>
                          <a:tab pos="534988" algn="l"/>
                          <a:tab pos="1614488" algn="l"/>
                        </a:tabLst>
                      </a:pP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extLst>
                  <a:ext uri="{0D108BD9-81ED-4DB2-BD59-A6C34878D82A}">
                    <a16:rowId xmlns:a16="http://schemas.microsoft.com/office/drawing/2014/main" xmlns="" val="10002"/>
                  </a:ext>
                </a:extLst>
              </a:tr>
              <a:tr h="4293199">
                <a:tc>
                  <a:txBody>
                    <a:bodyPr/>
                    <a:lstStyle/>
                    <a:p>
                      <a:pPr marL="342900" marR="0" lvl="0" indent="-342900" algn="just" defTabSz="914400" rtl="0" eaLnBrk="1" fontAlgn="t" latinLnBrk="0" hangingPunct="1">
                        <a:lnSpc>
                          <a:spcPct val="100000"/>
                        </a:lnSpc>
                        <a:spcBef>
                          <a:spcPts val="600"/>
                        </a:spcBef>
                        <a:spcAft>
                          <a:spcPts val="600"/>
                        </a:spcAft>
                        <a:buClrTx/>
                        <a:buSzTx/>
                        <a:buFont typeface="+mj-lt"/>
                        <a:buAutoNum type="arabicPeriod"/>
                        <a:tabLst/>
                        <a:defRPr/>
                      </a:pPr>
                      <a:r>
                        <a:rPr kumimoji="0" lang="en-US" sz="1600" b="0" i="0" u="none" strike="noStrike" kern="1200" cap="none" spc="0" normalizeH="0" baseline="0" noProof="0" dirty="0" smtClean="0">
                          <a:ln>
                            <a:noFill/>
                          </a:ln>
                          <a:solidFill>
                            <a:srgbClr val="000000"/>
                          </a:solidFill>
                          <a:effectLst/>
                          <a:uLnTx/>
                          <a:uFillTx/>
                          <a:latin typeface="Arial Narrow" pitchFamily="34" charset="0"/>
                        </a:rPr>
                        <a:t>Number of strategic documents developed.</a:t>
                      </a:r>
                    </a:p>
                    <a:p>
                      <a:pPr marL="0" indent="0" algn="just" fontAlgn="t">
                        <a:buFont typeface="+mj-lt"/>
                        <a:buNone/>
                      </a:pPr>
                      <a:endParaRPr lang="en-US" sz="1600" u="none" strike="noStrike" dirty="0" smtClean="0">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Arial Narrow" panose="020B0606020202030204" pitchFamily="34" charset="0"/>
                        </a:rPr>
                        <a:t>Four quarterly risk analysis reports prepared.</a:t>
                      </a:r>
                      <a:endParaRPr kumimoji="0" lang="en-US" sz="1600" b="0" i="0" u="none" strike="noStrike" kern="1200" cap="none" spc="0" normalizeH="0" baseline="0" noProof="0" dirty="0">
                        <a:ln>
                          <a:noFill/>
                        </a:ln>
                        <a:solidFill>
                          <a:srgbClr val="000000"/>
                        </a:solidFill>
                        <a:effectLst/>
                        <a:uLnTx/>
                        <a:uFillTx/>
                        <a:latin typeface="Arial Narrow" panose="020B0606020202030204" pitchFamily="34" charset="0"/>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l" fontAlgn="t"/>
                      <a:r>
                        <a:rPr lang="en-ZA" sz="1600" b="0" i="0" u="none" strike="noStrike" dirty="0">
                          <a:solidFill>
                            <a:srgbClr val="000000"/>
                          </a:solidFill>
                          <a:effectLst/>
                          <a:latin typeface="Arial Narrow" panose="020B0606020202030204" pitchFamily="34" charset="0"/>
                        </a:rPr>
                        <a:t>Fourth-quarter risk analysis report for 2016/17 prepared for adoption by the RMC</a:t>
                      </a:r>
                      <a:r>
                        <a:rPr lang="en-ZA" sz="1600" b="0" i="0" u="none" strike="noStrike" dirty="0" smtClean="0">
                          <a:solidFill>
                            <a:srgbClr val="000000"/>
                          </a:solidFill>
                          <a:effectLst/>
                          <a:latin typeface="Arial Narrow" panose="020B0606020202030204" pitchFamily="34" charset="0"/>
                        </a:rPr>
                        <a:t>.</a:t>
                      </a:r>
                      <a:endParaRPr lang="en-ZA" sz="1600" b="0" i="0" u="none" strike="noStrike" dirty="0">
                        <a:solidFill>
                          <a:srgbClr val="000000"/>
                        </a:solidFill>
                        <a:effectLst/>
                        <a:latin typeface="Arial Narrow" panose="020B0606020202030204" pitchFamily="34" charset="0"/>
                      </a:endParaRPr>
                    </a:p>
                  </a:txBody>
                  <a:tcPr marR="762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fontAlgn="t"/>
                      <a:r>
                        <a:rPr lang="en-US" sz="1600" b="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Fourth-quarter risk analysis report for 2016/17 was prepared for adoption by the Risk Management Committee (RMC). Adoption however, was dependent on RMC meeting which was postponed to 25 July 2017.</a:t>
                      </a:r>
                    </a:p>
                    <a:p>
                      <a:pPr algn="just" fontAlgn="t"/>
                      <a:endParaRPr lang="en-US" sz="1600" b="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algn="just" fontAlgn="t"/>
                      <a:r>
                        <a:rPr lang="en-US" sz="1600" b="1" i="1"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Reason for Variance:</a:t>
                      </a:r>
                    </a:p>
                    <a:p>
                      <a:pPr algn="just" fontAlgn="t"/>
                      <a:r>
                        <a:rPr lang="en-ZA" sz="1600" b="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The RMC meeting scheduled for 25 May 2017 was postponed to 25 July 2017 as a result of the finalisation of the appointment of the RMC Chairperson. Interviews were conducted on 24 April 2017 and 22 May 2017. </a:t>
                      </a:r>
                    </a:p>
                    <a:p>
                      <a:pPr algn="just" fontAlgn="t"/>
                      <a:endParaRPr lang="en-ZA" sz="1600" b="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algn="just" fontAlgn="t"/>
                      <a:r>
                        <a:rPr lang="en-ZA" sz="1600" b="1" i="1"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Corrective</a:t>
                      </a:r>
                      <a:r>
                        <a:rPr lang="en-ZA" sz="1600" b="1" i="1" baseline="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Measure:</a:t>
                      </a:r>
                    </a:p>
                    <a:p>
                      <a:pPr algn="just" fontAlgn="t"/>
                      <a:r>
                        <a:rPr lang="en-ZA" sz="1600" b="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Prepared fourth-quarter risk analysis report for 2016/17 has since been submitted to the RMC meeting held on 25 July 2017. The appointment of the Committee Chairperson has also since been finalised, and the RMC has a new external</a:t>
                      </a:r>
                      <a:r>
                        <a:rPr lang="en-ZA" sz="1600" b="0" baseline="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and independent Chairperson</a:t>
                      </a:r>
                      <a:r>
                        <a:rPr lang="en-ZA" sz="1600" b="0"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13" name="Footer Placeholder 1"/>
          <p:cNvSpPr>
            <a:spLocks noGrp="1"/>
          </p:cNvSpPr>
          <p:nvPr>
            <p:ph type="ftr" sz="quarter" idx="11"/>
          </p:nvPr>
        </p:nvSpPr>
        <p:spPr>
          <a:xfrm rot="10800000" flipV="1">
            <a:off x="494522" y="6242180"/>
            <a:ext cx="2649894" cy="289249"/>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160041762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63</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3" name="Content Placeholder 3"/>
          <p:cNvGraphicFramePr>
            <a:graphicFrameLocks/>
          </p:cNvGraphicFramePr>
          <p:nvPr>
            <p:extLst>
              <p:ext uri="{D42A27DB-BD31-4B8C-83A1-F6EECF244321}">
                <p14:modId xmlns:p14="http://schemas.microsoft.com/office/powerpoint/2010/main" xmlns="" val="837542348"/>
              </p:ext>
            </p:extLst>
          </p:nvPr>
        </p:nvGraphicFramePr>
        <p:xfrm>
          <a:off x="416861" y="224005"/>
          <a:ext cx="8176633" cy="5227226"/>
        </p:xfrm>
        <a:graphic>
          <a:graphicData uri="http://schemas.openxmlformats.org/drawingml/2006/table">
            <a:tbl>
              <a:tblPr firstRow="1" bandRow="1">
                <a:tableStyleId>{21E4AEA4-8DFA-4A89-87EB-49C32662AFE0}</a:tableStyleId>
              </a:tblPr>
              <a:tblGrid>
                <a:gridCol w="1633612">
                  <a:extLst>
                    <a:ext uri="{9D8B030D-6E8A-4147-A177-3AD203B41FA5}">
                      <a16:colId xmlns:a16="http://schemas.microsoft.com/office/drawing/2014/main" xmlns="" val="20000"/>
                    </a:ext>
                  </a:extLst>
                </a:gridCol>
                <a:gridCol w="1524831">
                  <a:extLst>
                    <a:ext uri="{9D8B030D-6E8A-4147-A177-3AD203B41FA5}">
                      <a16:colId xmlns:a16="http://schemas.microsoft.com/office/drawing/2014/main" xmlns="" val="20001"/>
                    </a:ext>
                  </a:extLst>
                </a:gridCol>
                <a:gridCol w="1315351">
                  <a:extLst>
                    <a:ext uri="{9D8B030D-6E8A-4147-A177-3AD203B41FA5}">
                      <a16:colId xmlns:a16="http://schemas.microsoft.com/office/drawing/2014/main" xmlns="" val="20003"/>
                    </a:ext>
                  </a:extLst>
                </a:gridCol>
                <a:gridCol w="3702839">
                  <a:extLst>
                    <a:ext uri="{9D8B030D-6E8A-4147-A177-3AD203B41FA5}">
                      <a16:colId xmlns:a16="http://schemas.microsoft.com/office/drawing/2014/main" xmlns="" val="20004"/>
                    </a:ext>
                  </a:extLst>
                </a:gridCol>
              </a:tblGrid>
              <a:tr h="600695">
                <a:tc gridSpan="4">
                  <a:txBody>
                    <a:bodyPr/>
                    <a:lstStyle/>
                    <a:p>
                      <a:pPr algn="just" fontAlgn="ctr"/>
                      <a:r>
                        <a:rPr lang="en-US" sz="1400" u="none" strike="noStrike" dirty="0" smtClean="0">
                          <a:solidFill>
                            <a:schemeClr val="tx1"/>
                          </a:solidFill>
                          <a:latin typeface="Arial Narrow" panose="020B0606020202030204" pitchFamily="34" charset="0"/>
                        </a:rPr>
                        <a:t>Strategic Objective: To ensure economic, efficient and effective use of departmental resources.</a:t>
                      </a:r>
                      <a:endParaRPr lang="en-US" sz="1400" b="1" i="0" u="none" strike="noStrike" dirty="0" smtClean="0">
                        <a:solidFill>
                          <a:schemeClr val="tx1"/>
                        </a:solidFill>
                        <a:latin typeface="Arial Narrow" pitchFamily="34" charset="0"/>
                      </a:endParaRPr>
                    </a:p>
                  </a:txBody>
                  <a:tcPr marL="86398" marR="86398"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37333">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sz="1400"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64618">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2"/>
                  </a:ext>
                </a:extLst>
              </a:tr>
              <a:tr h="3724580">
                <a:tc>
                  <a:txBody>
                    <a:bodyPr/>
                    <a:lstStyle/>
                    <a:p>
                      <a:pPr marL="166688" indent="-166688" algn="just" fontAlgn="t">
                        <a:spcBef>
                          <a:spcPts val="600"/>
                        </a:spcBef>
                        <a:spcAft>
                          <a:spcPts val="600"/>
                        </a:spcAft>
                        <a:buFont typeface="+mj-lt"/>
                        <a:buAutoNum type="arabicPeriod" startAt="2"/>
                      </a:pPr>
                      <a:r>
                        <a:rPr lang="en-US" sz="1600" b="0" i="0" u="none" strike="noStrike" dirty="0" smtClean="0">
                          <a:solidFill>
                            <a:srgbClr val="000000"/>
                          </a:solidFill>
                          <a:latin typeface="Arial Narrow" pitchFamily="34" charset="0"/>
                        </a:rPr>
                        <a:t>Number of public entity oversight reports</a:t>
                      </a:r>
                      <a:r>
                        <a:rPr lang="en-US" sz="1600" b="0" i="0" u="none" strike="noStrike" baseline="0" dirty="0" smtClean="0">
                          <a:solidFill>
                            <a:srgbClr val="000000"/>
                          </a:solidFill>
                          <a:latin typeface="Arial Narrow" pitchFamily="34" charset="0"/>
                        </a:rPr>
                        <a:t> </a:t>
                      </a:r>
                      <a:r>
                        <a:rPr lang="en-US" sz="1600" b="0" i="0" u="none" strike="noStrike" dirty="0" smtClean="0">
                          <a:solidFill>
                            <a:srgbClr val="000000"/>
                          </a:solidFill>
                          <a:latin typeface="Arial Narrow" pitchFamily="34" charset="0"/>
                        </a:rPr>
                        <a:t>prepared.</a:t>
                      </a:r>
                      <a:endParaRPr lang="en-US" sz="1600" b="0" i="0" u="none" strike="noStrike" dirty="0">
                        <a:solidFill>
                          <a:srgbClr val="000000"/>
                        </a:solidFill>
                        <a:latin typeface="Arial Narrow" pitchFamily="34" charset="0"/>
                      </a:endParaRPr>
                    </a:p>
                  </a:txBody>
                  <a:tcPr marL="86393" marR="8639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fontAlgn="t"/>
                      <a:r>
                        <a:rPr lang="en-US" sz="1600" b="0" i="0" u="none" strike="noStrike" dirty="0">
                          <a:solidFill>
                            <a:srgbClr val="000000"/>
                          </a:solidFill>
                          <a:effectLst/>
                          <a:latin typeface="Arial Narrow" panose="020B0606020202030204" pitchFamily="34" charset="0"/>
                        </a:rPr>
                        <a:t>Four </a:t>
                      </a:r>
                      <a:r>
                        <a:rPr lang="en-US" sz="1600" b="0" i="0" u="none" strike="noStrike" dirty="0" smtClean="0">
                          <a:solidFill>
                            <a:srgbClr val="000000"/>
                          </a:solidFill>
                          <a:effectLst/>
                          <a:latin typeface="Arial Narrow" panose="020B0606020202030204" pitchFamily="34" charset="0"/>
                        </a:rPr>
                        <a:t>SAT </a:t>
                      </a:r>
                      <a:r>
                        <a:rPr lang="en-US" sz="1600" b="0" i="0" u="none" strike="noStrike" dirty="0">
                          <a:solidFill>
                            <a:srgbClr val="000000"/>
                          </a:solidFill>
                          <a:effectLst/>
                          <a:latin typeface="Arial Narrow" panose="020B0606020202030204" pitchFamily="34" charset="0"/>
                        </a:rPr>
                        <a:t>oversight reports </a:t>
                      </a:r>
                      <a:r>
                        <a:rPr lang="en-US" sz="1600" b="0" i="0" u="none" strike="noStrike" dirty="0" smtClean="0">
                          <a:solidFill>
                            <a:srgbClr val="000000"/>
                          </a:solidFill>
                          <a:effectLst/>
                          <a:latin typeface="Arial Narrow" panose="020B0606020202030204" pitchFamily="34" charset="0"/>
                        </a:rPr>
                        <a:t>prepared.</a:t>
                      </a:r>
                      <a:endParaRPr lang="en-US" sz="16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fontAlgn="t"/>
                      <a:r>
                        <a:rPr lang="en-ZA" sz="1600" b="0" i="0" u="none" strike="noStrike" dirty="0">
                          <a:solidFill>
                            <a:srgbClr val="000000"/>
                          </a:solidFill>
                          <a:effectLst/>
                          <a:latin typeface="Arial Narrow" panose="020B0606020202030204" pitchFamily="34" charset="0"/>
                        </a:rPr>
                        <a:t>SAT quarterly oversight report prepared.</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algn="just" defTabSz="914400" rtl="0" eaLnBrk="1" fontAlgn="t" latinLnBrk="0" hangingPunct="1"/>
                      <a:r>
                        <a:rPr lang="en-US" sz="1600" u="none" strike="noStrike" kern="1200" dirty="0" smtClean="0">
                          <a:solidFill>
                            <a:schemeClr val="tx1"/>
                          </a:solidFill>
                          <a:effectLst/>
                          <a:latin typeface="Arial Narrow" panose="020B0606020202030204" pitchFamily="34" charset="0"/>
                          <a:ea typeface="+mn-ea"/>
                          <a:cs typeface="+mn-cs"/>
                        </a:rPr>
                        <a:t>SAT quarterly oversight report was prepared. The report covers non-financial performance, financial performance, compliance with the PFMA and risk,</a:t>
                      </a:r>
                      <a:r>
                        <a:rPr lang="en-US" sz="1600" u="none" strike="noStrike" kern="1200" baseline="0" dirty="0" smtClean="0">
                          <a:solidFill>
                            <a:schemeClr val="tx1"/>
                          </a:solidFill>
                          <a:effectLst/>
                          <a:latin typeface="Arial Narrow" panose="020B0606020202030204" pitchFamily="34" charset="0"/>
                          <a:ea typeface="+mn-ea"/>
                          <a:cs typeface="+mn-cs"/>
                        </a:rPr>
                        <a:t> HR and key vacancies, Board matters, Parliamentary and stakeholder matters, updates on significant projects.</a:t>
                      </a:r>
                    </a:p>
                    <a:p>
                      <a:pPr marL="0" algn="just" defTabSz="914400" rtl="0" eaLnBrk="1" fontAlgn="t" latinLnBrk="0" hangingPunct="1"/>
                      <a:r>
                        <a:rPr lang="en-US" sz="1600" u="none" strike="noStrike" kern="1200" baseline="0" dirty="0" smtClean="0">
                          <a:solidFill>
                            <a:schemeClr val="tx1"/>
                          </a:solidFill>
                          <a:effectLst/>
                          <a:latin typeface="Arial Narrow" panose="020B0606020202030204" pitchFamily="34" charset="0"/>
                          <a:ea typeface="+mn-ea"/>
                          <a:cs typeface="+mn-cs"/>
                        </a:rPr>
                        <a:t>Non-financial performance analysis includes the number of international tourist arrivals achieved, number of domestic holiday trips achieved, number of business events hosted, number of business delegates hosted, total tourism revenue achieved, percentage of brand positivity achieved, number of graded accommodation establishments, and graded rooms achieved.</a:t>
                      </a:r>
                      <a:endParaRPr lang="en-ZA" sz="1600" u="none" strike="noStrike" kern="1200" dirty="0">
                        <a:solidFill>
                          <a:schemeClr val="tx1"/>
                        </a:solidFill>
                        <a:effectLst/>
                        <a:latin typeface="Arial Narrow" panose="020B0606020202030204" pitchFamily="34" charset="0"/>
                        <a:ea typeface="+mn-ea"/>
                        <a:cs typeface="+mn-cs"/>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12" name="Footer Placeholder 1"/>
          <p:cNvSpPr>
            <a:spLocks noGrp="1"/>
          </p:cNvSpPr>
          <p:nvPr>
            <p:ph type="ftr" sz="quarter" idx="11"/>
          </p:nvPr>
        </p:nvSpPr>
        <p:spPr>
          <a:xfrm>
            <a:off x="843208" y="5911507"/>
            <a:ext cx="5953009"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159102489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64</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3" name="Content Placeholder 3"/>
          <p:cNvGraphicFramePr>
            <a:graphicFrameLocks/>
          </p:cNvGraphicFramePr>
          <p:nvPr>
            <p:extLst>
              <p:ext uri="{D42A27DB-BD31-4B8C-83A1-F6EECF244321}">
                <p14:modId xmlns:p14="http://schemas.microsoft.com/office/powerpoint/2010/main" xmlns="" val="378693418"/>
              </p:ext>
            </p:extLst>
          </p:nvPr>
        </p:nvGraphicFramePr>
        <p:xfrm>
          <a:off x="416861" y="224005"/>
          <a:ext cx="8176633" cy="5478927"/>
        </p:xfrm>
        <a:graphic>
          <a:graphicData uri="http://schemas.openxmlformats.org/drawingml/2006/table">
            <a:tbl>
              <a:tblPr firstRow="1" bandRow="1">
                <a:tableStyleId>{21E4AEA4-8DFA-4A89-87EB-49C32662AFE0}</a:tableStyleId>
              </a:tblPr>
              <a:tblGrid>
                <a:gridCol w="1130585">
                  <a:extLst>
                    <a:ext uri="{9D8B030D-6E8A-4147-A177-3AD203B41FA5}">
                      <a16:colId xmlns:a16="http://schemas.microsoft.com/office/drawing/2014/main" xmlns="" val="20000"/>
                    </a:ext>
                  </a:extLst>
                </a:gridCol>
                <a:gridCol w="826477">
                  <a:extLst>
                    <a:ext uri="{9D8B030D-6E8A-4147-A177-3AD203B41FA5}">
                      <a16:colId xmlns:a16="http://schemas.microsoft.com/office/drawing/2014/main" xmlns="" val="20001"/>
                    </a:ext>
                  </a:extLst>
                </a:gridCol>
                <a:gridCol w="975946">
                  <a:extLst>
                    <a:ext uri="{9D8B030D-6E8A-4147-A177-3AD203B41FA5}">
                      <a16:colId xmlns:a16="http://schemas.microsoft.com/office/drawing/2014/main" xmlns="" val="20003"/>
                    </a:ext>
                  </a:extLst>
                </a:gridCol>
                <a:gridCol w="5243625">
                  <a:extLst>
                    <a:ext uri="{9D8B030D-6E8A-4147-A177-3AD203B41FA5}">
                      <a16:colId xmlns:a16="http://schemas.microsoft.com/office/drawing/2014/main" xmlns="" val="20004"/>
                    </a:ext>
                  </a:extLst>
                </a:gridCol>
              </a:tblGrid>
              <a:tr h="452651">
                <a:tc gridSpan="4">
                  <a:txBody>
                    <a:bodyPr/>
                    <a:lstStyle/>
                    <a:p>
                      <a:pPr algn="just" fontAlgn="ctr"/>
                      <a:r>
                        <a:rPr lang="en-US" sz="1400" u="none" strike="noStrike" dirty="0" smtClean="0">
                          <a:solidFill>
                            <a:schemeClr val="tx1"/>
                          </a:solidFill>
                          <a:latin typeface="Arial Narrow" panose="020B0606020202030204" pitchFamily="34" charset="0"/>
                        </a:rPr>
                        <a:t>Strategic Objective: To ensure economic, efficient and effective use of departmental resources.</a:t>
                      </a:r>
                      <a:endParaRPr lang="en-US" sz="1400" b="1" i="0" u="none" strike="noStrike" dirty="0" smtClean="0">
                        <a:solidFill>
                          <a:schemeClr val="tx1"/>
                        </a:solidFill>
                        <a:latin typeface="Arial Narrow" pitchFamily="34" charset="0"/>
                      </a:endParaRPr>
                    </a:p>
                  </a:txBody>
                  <a:tcPr marL="86398" marR="86398"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37333">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sz="1400"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64618">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2"/>
                  </a:ext>
                </a:extLst>
              </a:tr>
              <a:tr h="2689901">
                <a:tc>
                  <a:txBody>
                    <a:bodyPr/>
                    <a:lstStyle/>
                    <a:p>
                      <a:pPr marL="166688" indent="-166688" algn="l" fontAlgn="t">
                        <a:buFont typeface="+mj-lt"/>
                        <a:buAutoNum type="arabicPeriod" startAt="3"/>
                      </a:pPr>
                      <a:r>
                        <a:rPr lang="en-US" sz="1400" b="0" i="0" u="none" strike="noStrike" dirty="0" smtClean="0">
                          <a:solidFill>
                            <a:srgbClr val="000000"/>
                          </a:solidFill>
                          <a:effectLst/>
                          <a:latin typeface="Arial Narrow" panose="020B0606020202030204" pitchFamily="34" charset="0"/>
                        </a:rPr>
                        <a:t>Vacancy rate.</a:t>
                      </a:r>
                      <a:endParaRPr lang="en-US" sz="1400" b="0" i="0" u="none" strike="noStrike" dirty="0">
                        <a:solidFill>
                          <a:srgbClr val="000000"/>
                        </a:solidFill>
                        <a:effectLst/>
                        <a:latin typeface="Arial Narrow" panose="020B0606020202030204" pitchFamily="34" charset="0"/>
                      </a:endParaRPr>
                    </a:p>
                  </a:txBody>
                  <a:tcPr marL="86393" marR="8639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fontAlgn="t"/>
                      <a:r>
                        <a:rPr lang="en-US" sz="1400" b="0" i="0" u="none" strike="noStrike" dirty="0">
                          <a:solidFill>
                            <a:srgbClr val="000000"/>
                          </a:solidFill>
                          <a:effectLst/>
                          <a:latin typeface="Arial Narrow" panose="020B0606020202030204" pitchFamily="34" charset="0"/>
                        </a:rPr>
                        <a:t>Vacancy rate not to exceed 8</a:t>
                      </a:r>
                      <a:r>
                        <a:rPr lang="en-US" sz="1400" b="0" i="0" u="none" strike="noStrike" dirty="0" smtClean="0">
                          <a:solidFill>
                            <a:srgbClr val="000000"/>
                          </a:solidFill>
                          <a:effectLst/>
                          <a:latin typeface="Arial Narrow" panose="020B0606020202030204" pitchFamily="34" charset="0"/>
                        </a:rPr>
                        <a:t>%.</a:t>
                      </a:r>
                      <a:endParaRPr lang="en-US" sz="14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algn="just" fontAlgn="t"/>
                      <a:r>
                        <a:rPr lang="en-ZA" sz="1400" b="0" i="0" u="none" strike="noStrike" dirty="0">
                          <a:solidFill>
                            <a:srgbClr val="000000"/>
                          </a:solidFill>
                          <a:effectLst/>
                          <a:latin typeface="Arial Narrow" panose="020B0606020202030204" pitchFamily="34" charset="0"/>
                        </a:rPr>
                        <a:t>Vacancy rate not to exceed 8%. </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tc>
                  <a:txBody>
                    <a:bodyPr/>
                    <a:lstStyle/>
                    <a:p>
                      <a:pPr marL="0" algn="just" defTabSz="914400" rtl="0" eaLnBrk="1" fontAlgn="t" latinLnBrk="0" hangingPunct="1"/>
                      <a:r>
                        <a:rPr lang="en-US" sz="1500" u="none" strike="noStrike" kern="1200" dirty="0" smtClean="0">
                          <a:solidFill>
                            <a:schemeClr val="tx1"/>
                          </a:solidFill>
                          <a:effectLst/>
                          <a:latin typeface="Arial Narrow" panose="020B0606020202030204" pitchFamily="34" charset="0"/>
                          <a:ea typeface="+mn-ea"/>
                          <a:cs typeface="+mn-cs"/>
                        </a:rPr>
                        <a:t>Vacancy rate as at 30 June 2017 was at 14,8%.</a:t>
                      </a:r>
                    </a:p>
                    <a:p>
                      <a:pPr marL="0" algn="just" defTabSz="914400" rtl="0" eaLnBrk="1" fontAlgn="t" latinLnBrk="0" hangingPunct="1"/>
                      <a:endParaRPr lang="en-US" sz="1500" u="none" strike="noStrike" kern="1200" dirty="0" smtClean="0">
                        <a:solidFill>
                          <a:schemeClr val="tx1"/>
                        </a:solidFill>
                        <a:effectLst/>
                        <a:latin typeface="Arial Narrow" panose="020B0606020202030204" pitchFamily="34" charset="0"/>
                        <a:ea typeface="+mn-ea"/>
                        <a:cs typeface="+mn-cs"/>
                      </a:endParaRPr>
                    </a:p>
                    <a:p>
                      <a:pPr marL="0" algn="just" defTabSz="914400" rtl="0" eaLnBrk="1" fontAlgn="t" latinLnBrk="0" hangingPunct="1"/>
                      <a:r>
                        <a:rPr lang="en-US" sz="1500" b="1" i="1" u="none" strike="noStrike" kern="1200" dirty="0" smtClean="0">
                          <a:solidFill>
                            <a:schemeClr val="tx1"/>
                          </a:solidFill>
                          <a:effectLst/>
                          <a:latin typeface="Arial Narrow" panose="020B0606020202030204" pitchFamily="34" charset="0"/>
                          <a:ea typeface="+mn-ea"/>
                          <a:cs typeface="+mn-cs"/>
                        </a:rPr>
                        <a:t>Reason for Variance:</a:t>
                      </a:r>
                    </a:p>
                    <a:p>
                      <a:pPr marL="0" algn="just" defTabSz="914400" rtl="0" eaLnBrk="1" fontAlgn="t" latinLnBrk="0" hangingPunct="1"/>
                      <a:r>
                        <a:rPr lang="en-ZA" sz="1500" u="none" strike="noStrike" kern="1200" dirty="0" smtClean="0">
                          <a:solidFill>
                            <a:schemeClr val="tx1"/>
                          </a:solidFill>
                          <a:effectLst/>
                          <a:latin typeface="Arial Narrow" panose="020B0606020202030204" pitchFamily="34" charset="0"/>
                          <a:ea typeface="+mn-ea"/>
                          <a:cs typeface="+mn-cs"/>
                        </a:rPr>
                        <a:t>The Department has more than doubled the number</a:t>
                      </a:r>
                      <a:r>
                        <a:rPr lang="en-ZA" sz="1500" u="none" strike="noStrike" kern="1200" baseline="0" dirty="0" smtClean="0">
                          <a:solidFill>
                            <a:schemeClr val="tx1"/>
                          </a:solidFill>
                          <a:effectLst/>
                          <a:latin typeface="Arial Narrow" panose="020B0606020202030204" pitchFamily="34" charset="0"/>
                          <a:ea typeface="+mn-ea"/>
                          <a:cs typeface="+mn-cs"/>
                        </a:rPr>
                        <a:t> </a:t>
                      </a:r>
                      <a:r>
                        <a:rPr lang="en-ZA" sz="1500" u="none" strike="noStrike" kern="1200" dirty="0" smtClean="0">
                          <a:solidFill>
                            <a:schemeClr val="tx1"/>
                          </a:solidFill>
                          <a:effectLst/>
                          <a:latin typeface="Arial Narrow" panose="020B0606020202030204" pitchFamily="34" charset="0"/>
                          <a:ea typeface="+mn-ea"/>
                          <a:cs typeface="+mn-cs"/>
                        </a:rPr>
                        <a:t>of vacancies on its establishment following the restructuring process of</a:t>
                      </a:r>
                      <a:r>
                        <a:rPr lang="en-ZA" sz="1500" u="none" strike="noStrike" kern="1200" baseline="0" dirty="0" smtClean="0">
                          <a:solidFill>
                            <a:schemeClr val="tx1"/>
                          </a:solidFill>
                          <a:effectLst/>
                          <a:latin typeface="Arial Narrow" panose="020B0606020202030204" pitchFamily="34" charset="0"/>
                          <a:ea typeface="+mn-ea"/>
                          <a:cs typeface="+mn-cs"/>
                        </a:rPr>
                        <a:t> which the </a:t>
                      </a:r>
                      <a:r>
                        <a:rPr lang="en-ZA" sz="1500" u="none" strike="noStrike" kern="1200" dirty="0" smtClean="0">
                          <a:solidFill>
                            <a:schemeClr val="tx1"/>
                          </a:solidFill>
                          <a:effectLst/>
                          <a:latin typeface="Arial Narrow" panose="020B0606020202030204" pitchFamily="34" charset="0"/>
                          <a:ea typeface="+mn-ea"/>
                          <a:cs typeface="+mn-cs"/>
                        </a:rPr>
                        <a:t> migration ended in April 2017. This also resulted in the Department having many employees additional to the establishment.</a:t>
                      </a:r>
                    </a:p>
                    <a:p>
                      <a:pPr marL="0" algn="just" defTabSz="914400" rtl="0" eaLnBrk="1" fontAlgn="t" latinLnBrk="0" hangingPunct="1"/>
                      <a:endParaRPr lang="en-ZA" sz="1500" u="none" strike="noStrike" kern="1200" dirty="0" smtClean="0">
                        <a:solidFill>
                          <a:schemeClr val="tx1"/>
                        </a:solidFill>
                        <a:effectLst/>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1500" b="1" i="1"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Corrective Measure:</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5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A bulk internal recruitment drive has since commenced with all posts advertised, captured and  the first set of short listings per Branch took place in June 2017.</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5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HR staff  is implementing the recruitment policy to reduce the vacancy rate  in order for the department to meet the target. </a:t>
                      </a:r>
                    </a:p>
                    <a:p>
                      <a:pPr marL="0" marR="0" lvl="0" indent="0" algn="just" defTabSz="914400" rtl="0" eaLnBrk="1" fontAlgn="t" latinLnBrk="0" hangingPunct="1">
                        <a:lnSpc>
                          <a:spcPct val="100000"/>
                        </a:lnSpc>
                        <a:spcBef>
                          <a:spcPts val="0"/>
                        </a:spcBef>
                        <a:spcAft>
                          <a:spcPts val="0"/>
                        </a:spcAft>
                        <a:buClrTx/>
                        <a:buSzTx/>
                        <a:buFontTx/>
                        <a:buNone/>
                        <a:tabLst/>
                        <a:defRPr/>
                      </a:pPr>
                      <a:endParaRPr kumimoji="0" lang="en-ZA" sz="15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5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It should also be noted that internal recruitment drive is a cycle that will repeat itself as the Department fills posts, whilst others become vacant. It should however normalise by the end of the financial year. </a:t>
                      </a: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12" name="Footer Placeholder 1"/>
          <p:cNvSpPr>
            <a:spLocks noGrp="1"/>
          </p:cNvSpPr>
          <p:nvPr>
            <p:ph type="ftr" sz="quarter" idx="11"/>
          </p:nvPr>
        </p:nvSpPr>
        <p:spPr>
          <a:xfrm>
            <a:off x="843208" y="5911507"/>
            <a:ext cx="5953009"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2086654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65</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3651422569"/>
              </p:ext>
            </p:extLst>
          </p:nvPr>
        </p:nvGraphicFramePr>
        <p:xfrm>
          <a:off x="381395" y="365672"/>
          <a:ext cx="8286086" cy="4634496"/>
        </p:xfrm>
        <a:graphic>
          <a:graphicData uri="http://schemas.openxmlformats.org/drawingml/2006/table">
            <a:tbl>
              <a:tblPr firstRow="1" bandRow="1">
                <a:tableStyleId>{21E4AEA4-8DFA-4A89-87EB-49C32662AFE0}</a:tableStyleId>
              </a:tblPr>
              <a:tblGrid>
                <a:gridCol w="2104228">
                  <a:extLst>
                    <a:ext uri="{9D8B030D-6E8A-4147-A177-3AD203B41FA5}">
                      <a16:colId xmlns:a16="http://schemas.microsoft.com/office/drawing/2014/main" xmlns="" val="20000"/>
                    </a:ext>
                  </a:extLst>
                </a:gridCol>
                <a:gridCol w="1918952">
                  <a:extLst>
                    <a:ext uri="{9D8B030D-6E8A-4147-A177-3AD203B41FA5}">
                      <a16:colId xmlns:a16="http://schemas.microsoft.com/office/drawing/2014/main" xmlns="" val="20001"/>
                    </a:ext>
                  </a:extLst>
                </a:gridCol>
                <a:gridCol w="1906073">
                  <a:extLst>
                    <a:ext uri="{9D8B030D-6E8A-4147-A177-3AD203B41FA5}">
                      <a16:colId xmlns:a16="http://schemas.microsoft.com/office/drawing/2014/main" xmlns="" val="20003"/>
                    </a:ext>
                  </a:extLst>
                </a:gridCol>
                <a:gridCol w="2356833">
                  <a:extLst>
                    <a:ext uri="{9D8B030D-6E8A-4147-A177-3AD203B41FA5}">
                      <a16:colId xmlns:a16="http://schemas.microsoft.com/office/drawing/2014/main" xmlns="" val="20004"/>
                    </a:ext>
                  </a:extLst>
                </a:gridCol>
              </a:tblGrid>
              <a:tr h="393280">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rPr>
                        <a:t>Strategic Objective: To ensure economic, efficient and effective use of departmental resources.</a:t>
                      </a:r>
                    </a:p>
                  </a:txBody>
                  <a:tcPr marL="86393" marR="86393"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3464">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73608">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2"/>
                  </a:ext>
                </a:extLst>
              </a:tr>
              <a:tr h="1102897">
                <a:tc rowSpan="3">
                  <a:txBody>
                    <a:bodyPr/>
                    <a:lstStyle/>
                    <a:p>
                      <a:pPr marL="342900" marR="0" lvl="0" indent="-342900" algn="just" defTabSz="914400" rtl="0" eaLnBrk="1" fontAlgn="t" latinLnBrk="0" hangingPunct="1">
                        <a:lnSpc>
                          <a:spcPct val="100000"/>
                        </a:lnSpc>
                        <a:spcBef>
                          <a:spcPts val="0"/>
                        </a:spcBef>
                        <a:spcAft>
                          <a:spcPts val="0"/>
                        </a:spcAft>
                        <a:buClrTx/>
                        <a:buSzTx/>
                        <a:buFont typeface="+mj-lt"/>
                        <a:buAutoNum type="arabicPeriod" startAt="4"/>
                        <a:tabLst/>
                        <a:defRPr/>
                      </a:pPr>
                      <a:r>
                        <a:rPr kumimoji="0" lang="en-US" sz="1600" b="0" i="0" u="none" strike="noStrike" kern="1200" cap="none" spc="0" normalizeH="0" baseline="0" noProof="0" dirty="0" smtClean="0">
                          <a:ln>
                            <a:noFill/>
                          </a:ln>
                          <a:solidFill>
                            <a:srgbClr val="000000"/>
                          </a:solidFill>
                          <a:effectLst/>
                          <a:uLnTx/>
                          <a:uFillTx/>
                          <a:latin typeface="Arial Narrow" panose="020B0606020202030204" pitchFamily="34" charset="0"/>
                        </a:rPr>
                        <a:t>Percentage women representation in senior management service (SMS), representation for people with disabilities, and black representation.</a:t>
                      </a:r>
                    </a:p>
                    <a:p>
                      <a:pPr marL="0" lvl="0" indent="0" algn="just" fontAlgn="t">
                        <a:buFont typeface="+mj-lt"/>
                        <a:buNone/>
                        <a:tabLst>
                          <a:tab pos="628650" algn="l"/>
                          <a:tab pos="900113" algn="l"/>
                        </a:tabLst>
                      </a:pPr>
                      <a:endParaRPr lang="en-US" sz="1400" b="0" i="0" u="none" strike="noStrike" dirty="0" smtClean="0">
                        <a:solidFill>
                          <a:srgbClr val="000000"/>
                        </a:solidFill>
                        <a:latin typeface="Arial Narrow" panose="020B0606020202030204" pitchFamily="34" charset="0"/>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600" b="0" i="0" u="none" strike="noStrike" dirty="0" smtClean="0">
                          <a:solidFill>
                            <a:srgbClr val="000000"/>
                          </a:solidFill>
                          <a:effectLst/>
                          <a:latin typeface="Arial Narrow" panose="020B0606020202030204" pitchFamily="34" charset="0"/>
                        </a:rPr>
                        <a:t>Maintain</a:t>
                      </a:r>
                      <a:r>
                        <a:rPr lang="en-US" sz="1600" b="0" i="0" u="none" strike="noStrike" baseline="0" dirty="0" smtClean="0">
                          <a:solidFill>
                            <a:srgbClr val="000000"/>
                          </a:solidFill>
                          <a:effectLst/>
                          <a:latin typeface="Arial Narrow" panose="020B0606020202030204" pitchFamily="34" charset="0"/>
                        </a:rPr>
                        <a:t> minimum of 50% women representation at SMS level.</a:t>
                      </a:r>
                      <a:endParaRPr lang="en-US" sz="16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ZA" sz="1600" b="0" i="0" u="none" strike="noStrike" dirty="0">
                          <a:solidFill>
                            <a:srgbClr val="000000"/>
                          </a:solidFill>
                          <a:effectLst/>
                          <a:latin typeface="Arial Narrow" panose="020B0606020202030204" pitchFamily="34" charset="0"/>
                        </a:rPr>
                        <a:t>Maintain minimum of 50% women representation at SMS level.</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tab pos="0" algn="l"/>
                          <a:tab pos="92075" algn="l"/>
                          <a:tab pos="895350" algn="l"/>
                        </a:tabLst>
                        <a:defRPr/>
                      </a:pPr>
                      <a:r>
                        <a:rPr kumimoji="0" lang="en-US" sz="16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Women representation at SMS level was maintained at </a:t>
                      </a:r>
                    </a:p>
                    <a:p>
                      <a:pPr marL="0" marR="0" lvl="0" indent="0" algn="just" defTabSz="914400" rtl="0" eaLnBrk="1" fontAlgn="t" latinLnBrk="0" hangingPunct="1">
                        <a:lnSpc>
                          <a:spcPct val="100000"/>
                        </a:lnSpc>
                        <a:spcBef>
                          <a:spcPts val="0"/>
                        </a:spcBef>
                        <a:spcAft>
                          <a:spcPts val="0"/>
                        </a:spcAft>
                        <a:buClrTx/>
                        <a:buSzTx/>
                        <a:buFontTx/>
                        <a:buNone/>
                        <a:tabLst>
                          <a:tab pos="0" algn="l"/>
                          <a:tab pos="92075" algn="l"/>
                          <a:tab pos="895350" algn="l"/>
                        </a:tabLst>
                        <a:defRPr/>
                      </a:pPr>
                      <a:r>
                        <a:rPr kumimoji="0" lang="en-US" sz="1600" b="0"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rPr>
                        <a:t>54.4%.</a:t>
                      </a:r>
                      <a:endParaRPr lang="en-US" sz="1600" b="0" i="0" u="none" strike="noStrike" kern="1200" dirty="0">
                        <a:solidFill>
                          <a:srgbClr val="000000"/>
                        </a:solidFill>
                        <a:effectLst/>
                        <a:latin typeface="Arial Narrow" panose="020B0606020202030204" pitchFamily="34" charset="0"/>
                        <a:ea typeface="+mn-ea"/>
                        <a:cs typeface="+mn-cs"/>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r>
              <a:tr h="1178787">
                <a:tc vMerge="1">
                  <a:txBody>
                    <a:bodyPr/>
                    <a:lstStyle/>
                    <a:p>
                      <a:pPr marL="0" lvl="0" indent="0" algn="just" fontAlgn="t">
                        <a:buFont typeface="+mj-lt"/>
                        <a:buNone/>
                        <a:tabLst>
                          <a:tab pos="628650" algn="l"/>
                          <a:tab pos="900113" algn="l"/>
                        </a:tabLst>
                      </a:pPr>
                      <a:endParaRPr lang="en-US" sz="1400" b="0" i="0" u="none" strike="noStrike" dirty="0">
                        <a:solidFill>
                          <a:srgbClr val="000000"/>
                        </a:solidFill>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600" b="0" i="0" u="none" strike="noStrike" dirty="0" smtClean="0">
                          <a:solidFill>
                            <a:srgbClr val="000000"/>
                          </a:solidFill>
                          <a:effectLst/>
                          <a:latin typeface="Arial Narrow" panose="020B0606020202030204" pitchFamily="34" charset="0"/>
                        </a:rPr>
                        <a:t>Maintain</a:t>
                      </a:r>
                      <a:r>
                        <a:rPr lang="en-US" sz="1600" b="0" i="0" u="none" strike="noStrike" baseline="0" dirty="0" smtClean="0">
                          <a:solidFill>
                            <a:srgbClr val="000000"/>
                          </a:solidFill>
                          <a:effectLst/>
                          <a:latin typeface="Arial Narrow" panose="020B0606020202030204" pitchFamily="34" charset="0"/>
                        </a:rPr>
                        <a:t> minimum of 3% people with disabilities representation.</a:t>
                      </a:r>
                      <a:endParaRPr lang="en-US" sz="16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ZA" sz="1600" b="0" i="0" u="none" strike="noStrike" kern="1200" dirty="0">
                          <a:solidFill>
                            <a:srgbClr val="000000"/>
                          </a:solidFill>
                          <a:effectLst/>
                          <a:latin typeface="Arial Narrow" panose="020B0606020202030204" pitchFamily="34" charset="0"/>
                          <a:ea typeface="+mn-ea"/>
                          <a:cs typeface="+mn-cs"/>
                        </a:rPr>
                        <a:t>Maintain minimum of 3% people with disabilities representation.</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US" sz="1600" b="0" i="0" u="none" strike="noStrike" kern="1200" noProof="0" dirty="0" smtClean="0">
                          <a:solidFill>
                            <a:srgbClr val="000000"/>
                          </a:solidFill>
                          <a:effectLst/>
                          <a:latin typeface="Arial Narrow" panose="020B0606020202030204" pitchFamily="34" charset="0"/>
                          <a:ea typeface="+mn-ea"/>
                          <a:cs typeface="+mn-cs"/>
                        </a:rPr>
                        <a:t>People with disabilities representation were maintained at 4.5%.</a:t>
                      </a:r>
                      <a:br>
                        <a:rPr lang="en-US" sz="1600" b="0" i="0" u="none" strike="noStrike" kern="1200" noProof="0" dirty="0" smtClean="0">
                          <a:solidFill>
                            <a:srgbClr val="000000"/>
                          </a:solidFill>
                          <a:effectLst/>
                          <a:latin typeface="Arial Narrow" panose="020B0606020202030204" pitchFamily="34" charset="0"/>
                          <a:ea typeface="+mn-ea"/>
                          <a:cs typeface="+mn-cs"/>
                        </a:rPr>
                      </a:br>
                      <a:endParaRPr lang="en-ZA" sz="1600" b="0" i="0" u="none" strike="noStrike" kern="1200" dirty="0">
                        <a:solidFill>
                          <a:srgbClr val="000000"/>
                        </a:solidFill>
                        <a:effectLst/>
                        <a:latin typeface="Arial Narrow" panose="020B0606020202030204" pitchFamily="34" charset="0"/>
                        <a:ea typeface="+mn-ea"/>
                        <a:cs typeface="+mn-cs"/>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4"/>
                  </a:ext>
                </a:extLst>
              </a:tr>
              <a:tr h="981124">
                <a:tc vMerge="1">
                  <a:txBody>
                    <a:bodyPr/>
                    <a:lstStyle/>
                    <a:p>
                      <a:pPr marL="0" lvl="0" indent="0" algn="just" fontAlgn="t">
                        <a:buFont typeface="+mj-lt"/>
                        <a:buNone/>
                        <a:tabLst>
                          <a:tab pos="628650" algn="l"/>
                          <a:tab pos="900113" algn="l"/>
                        </a:tabLst>
                      </a:pPr>
                      <a:endParaRPr lang="en-US" sz="1400" b="0" i="0" u="none" strike="noStrike" dirty="0">
                        <a:solidFill>
                          <a:srgbClr val="000000"/>
                        </a:solidFill>
                        <a:latin typeface="Arial Narrow" panose="020B0606020202030204" pitchFamily="34" charset="0"/>
                      </a:endParaRPr>
                    </a:p>
                  </a:txBody>
                  <a:tcPr marL="86393"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600" b="0" i="0" u="none" strike="noStrike" dirty="0" smtClean="0">
                          <a:solidFill>
                            <a:srgbClr val="000000"/>
                          </a:solidFill>
                          <a:effectLst/>
                          <a:latin typeface="Arial Narrow" panose="020B0606020202030204" pitchFamily="34" charset="0"/>
                        </a:rPr>
                        <a:t>Maintain minimum</a:t>
                      </a:r>
                      <a:r>
                        <a:rPr lang="en-US" sz="1600" b="0" i="0" u="none" strike="noStrike" baseline="0" dirty="0" smtClean="0">
                          <a:solidFill>
                            <a:srgbClr val="000000"/>
                          </a:solidFill>
                          <a:effectLst/>
                          <a:latin typeface="Arial Narrow" panose="020B0606020202030204" pitchFamily="34" charset="0"/>
                        </a:rPr>
                        <a:t> of 91.5% black representation.</a:t>
                      </a:r>
                      <a:endParaRPr lang="en-US" sz="16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ZA" sz="1600" b="0" i="0" u="none" strike="noStrike" kern="1200" dirty="0">
                          <a:solidFill>
                            <a:srgbClr val="000000"/>
                          </a:solidFill>
                          <a:effectLst/>
                          <a:latin typeface="Arial Narrow" panose="020B0606020202030204" pitchFamily="34" charset="0"/>
                          <a:ea typeface="+mn-ea"/>
                          <a:cs typeface="+mn-cs"/>
                        </a:rPr>
                        <a:t>Maintain minimum of 91,5% Black representation.</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US" sz="1600" b="0" i="0" u="none" strike="noStrike" kern="1200" noProof="0" dirty="0" smtClean="0">
                          <a:solidFill>
                            <a:srgbClr val="000000"/>
                          </a:solidFill>
                          <a:effectLst/>
                          <a:latin typeface="Arial Narrow" panose="020B0606020202030204" pitchFamily="34" charset="0"/>
                          <a:ea typeface="+mn-ea"/>
                          <a:cs typeface="+mn-cs"/>
                        </a:rPr>
                        <a:t>Black representation was maintained at 95.5%.</a:t>
                      </a:r>
                      <a:endParaRPr lang="en-ZA" sz="1600" b="0" i="0" u="none" strike="noStrike" kern="1200" dirty="0">
                        <a:solidFill>
                          <a:srgbClr val="000000"/>
                        </a:solidFill>
                        <a:effectLst/>
                        <a:latin typeface="Arial Narrow" panose="020B0606020202030204" pitchFamily="34" charset="0"/>
                        <a:ea typeface="+mn-ea"/>
                        <a:cs typeface="+mn-cs"/>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5"/>
                  </a:ext>
                </a:extLst>
              </a:tr>
            </a:tbl>
          </a:graphicData>
        </a:graphic>
      </p:graphicFrame>
      <p:sp>
        <p:nvSpPr>
          <p:cNvPr id="13" name="Footer Placeholder 1"/>
          <p:cNvSpPr>
            <a:spLocks noGrp="1"/>
          </p:cNvSpPr>
          <p:nvPr>
            <p:ph type="ftr" sz="quarter" idx="11"/>
          </p:nvPr>
        </p:nvSpPr>
        <p:spPr>
          <a:xfrm>
            <a:off x="871152" y="5886794"/>
            <a:ext cx="3078548"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75550883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66</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861379569"/>
              </p:ext>
            </p:extLst>
          </p:nvPr>
        </p:nvGraphicFramePr>
        <p:xfrm>
          <a:off x="234732" y="224005"/>
          <a:ext cx="8731985" cy="5916272"/>
        </p:xfrm>
        <a:graphic>
          <a:graphicData uri="http://schemas.openxmlformats.org/drawingml/2006/table">
            <a:tbl>
              <a:tblPr firstRow="1" bandRow="1">
                <a:tableStyleId>{21E4AEA4-8DFA-4A89-87EB-49C32662AFE0}</a:tableStyleId>
              </a:tblPr>
              <a:tblGrid>
                <a:gridCol w="1530060">
                  <a:extLst>
                    <a:ext uri="{9D8B030D-6E8A-4147-A177-3AD203B41FA5}">
                      <a16:colId xmlns:a16="http://schemas.microsoft.com/office/drawing/2014/main" xmlns="" val="20000"/>
                    </a:ext>
                  </a:extLst>
                </a:gridCol>
                <a:gridCol w="1061535">
                  <a:extLst>
                    <a:ext uri="{9D8B030D-6E8A-4147-A177-3AD203B41FA5}">
                      <a16:colId xmlns:a16="http://schemas.microsoft.com/office/drawing/2014/main" xmlns="" val="20001"/>
                    </a:ext>
                  </a:extLst>
                </a:gridCol>
                <a:gridCol w="1117023">
                  <a:extLst>
                    <a:ext uri="{9D8B030D-6E8A-4147-A177-3AD203B41FA5}">
                      <a16:colId xmlns:a16="http://schemas.microsoft.com/office/drawing/2014/main" xmlns="" val="20003"/>
                    </a:ext>
                  </a:extLst>
                </a:gridCol>
                <a:gridCol w="5023367">
                  <a:extLst>
                    <a:ext uri="{9D8B030D-6E8A-4147-A177-3AD203B41FA5}">
                      <a16:colId xmlns:a16="http://schemas.microsoft.com/office/drawing/2014/main" xmlns="" val="20004"/>
                    </a:ext>
                  </a:extLst>
                </a:gridCol>
              </a:tblGrid>
              <a:tr h="398839">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rPr>
                        <a:t>Strategic Objective: To ensure economic, efficient and effective use of departmental resources.</a:t>
                      </a:r>
                    </a:p>
                  </a:txBody>
                  <a:tcPr marL="86393" marR="86393"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95828">
                <a:tc rowSpan="2">
                  <a:txBody>
                    <a:bodyPr/>
                    <a:lstStyle/>
                    <a:p>
                      <a:pPr algn="ctr">
                        <a:lnSpc>
                          <a:spcPct val="100000"/>
                        </a:lnSpc>
                      </a:pPr>
                      <a:r>
                        <a:rPr lang="en-US" sz="1200" b="1" dirty="0" smtClean="0">
                          <a:latin typeface="Arial Narrow" panose="020B0606020202030204" pitchFamily="34" charset="0"/>
                        </a:rPr>
                        <a:t>Key</a:t>
                      </a:r>
                      <a:r>
                        <a:rPr lang="en-US" sz="1200" b="1" baseline="0" dirty="0" smtClean="0">
                          <a:latin typeface="Arial Narrow" panose="020B0606020202030204" pitchFamily="34" charset="0"/>
                        </a:rPr>
                        <a:t> Performance Indicator</a:t>
                      </a:r>
                      <a:endParaRPr lang="en-US" sz="12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200" b="1" dirty="0" smtClean="0">
                          <a:latin typeface="Arial Narrow" panose="020B0606020202030204" pitchFamily="34" charset="0"/>
                        </a:rPr>
                        <a:t>Annual Target</a:t>
                      </a:r>
                      <a:endParaRPr lang="en-US" sz="12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2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4056">
                <a:tc vMerge="1">
                  <a:txBody>
                    <a:bodyPr/>
                    <a:lstStyle/>
                    <a:p>
                      <a:endParaRPr lang="en-ZA"/>
                    </a:p>
                  </a:txBody>
                  <a:tcPr/>
                </a:tc>
                <a:tc vMerge="1">
                  <a:txBody>
                    <a:bodyPr/>
                    <a:lstStyle/>
                    <a:p>
                      <a:endParaRPr lang="en-ZA"/>
                    </a:p>
                  </a:txBody>
                  <a:tcPr/>
                </a:tc>
                <a:tc>
                  <a:txBody>
                    <a:bodyPr/>
                    <a:lstStyle/>
                    <a:p>
                      <a:pPr algn="ctr">
                        <a:lnSpc>
                          <a:spcPct val="100000"/>
                        </a:lnSpc>
                      </a:pPr>
                      <a:r>
                        <a:rPr lang="en-US" sz="1200" b="1" dirty="0" smtClean="0">
                          <a:latin typeface="Arial Narrow" panose="020B0606020202030204" pitchFamily="34" charset="0"/>
                        </a:rPr>
                        <a:t>Quarter 1 Targets</a:t>
                      </a:r>
                      <a:endParaRPr lang="en-US" sz="12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Narrow" panose="020B0606020202030204" pitchFamily="34" charset="0"/>
                        </a:rPr>
                        <a:t>Quarter 1 Performance – </a:t>
                      </a:r>
                      <a:r>
                        <a:rPr lang="en-ZA" sz="1200" b="1" i="0" dirty="0" smtClean="0">
                          <a:latin typeface="Arial Narrow" panose="020B0606020202030204" pitchFamily="34" charset="0"/>
                        </a:rPr>
                        <a:t>Actual Data </a:t>
                      </a:r>
                      <a:endParaRPr lang="en-US" sz="12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2"/>
                  </a:ext>
                </a:extLst>
              </a:tr>
              <a:tr h="4108413">
                <a:tc>
                  <a:txBody>
                    <a:bodyPr/>
                    <a:lstStyle/>
                    <a:p>
                      <a:pPr marL="111125" indent="-111125" algn="just" fontAlgn="t">
                        <a:buFont typeface="+mj-lt"/>
                        <a:buAutoNum type="arabicPeriod" startAt="5"/>
                      </a:pPr>
                      <a:r>
                        <a:rPr lang="en-US" sz="1300" b="0" i="0" u="none" strike="noStrike" dirty="0" smtClean="0">
                          <a:solidFill>
                            <a:srgbClr val="000000"/>
                          </a:solidFill>
                          <a:latin typeface="Arial Narrow" pitchFamily="34" charset="0"/>
                        </a:rPr>
                        <a:t>Development and percentage implementation of Workplace Skills Plan (WSP) with targeted</a:t>
                      </a:r>
                      <a:r>
                        <a:rPr lang="en-US" sz="1300" b="0" i="0" u="none" strike="noStrike" baseline="0" dirty="0" smtClean="0">
                          <a:solidFill>
                            <a:srgbClr val="000000"/>
                          </a:solidFill>
                          <a:latin typeface="Arial Narrow" pitchFamily="34" charset="0"/>
                        </a:rPr>
                        <a:t> training interventions.</a:t>
                      </a:r>
                      <a:endParaRPr lang="en-US" sz="1300" b="0" i="0" u="none" strike="noStrike" dirty="0">
                        <a:solidFill>
                          <a:srgbClr val="000000"/>
                        </a:solidFill>
                        <a:latin typeface="Arial Narrow" pitchFamily="34" charset="0"/>
                      </a:endParaRPr>
                    </a:p>
                  </a:txBody>
                  <a:tcPr marL="86402" marR="86402"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300" b="0" i="0" u="none" strike="noStrike" dirty="0">
                          <a:solidFill>
                            <a:srgbClr val="000000"/>
                          </a:solidFill>
                          <a:effectLst/>
                          <a:latin typeface="Arial Narrow" panose="020B0606020202030204" pitchFamily="34" charset="0"/>
                        </a:rPr>
                        <a:t>Development and </a:t>
                      </a:r>
                      <a:r>
                        <a:rPr lang="en-US" sz="1300" b="0" i="0" u="none" strike="noStrike" dirty="0" smtClean="0">
                          <a:solidFill>
                            <a:srgbClr val="000000"/>
                          </a:solidFill>
                          <a:effectLst/>
                          <a:latin typeface="Arial Narrow" panose="020B0606020202030204" pitchFamily="34" charset="0"/>
                        </a:rPr>
                        <a:t>100%</a:t>
                      </a:r>
                      <a:r>
                        <a:rPr lang="en-US" sz="1300" b="0" i="0" u="none" strike="noStrike" baseline="0" dirty="0" smtClean="0">
                          <a:solidFill>
                            <a:srgbClr val="000000"/>
                          </a:solidFill>
                          <a:effectLst/>
                          <a:latin typeface="Arial Narrow" panose="020B0606020202030204" pitchFamily="34" charset="0"/>
                        </a:rPr>
                        <a:t> </a:t>
                      </a:r>
                      <a:r>
                        <a:rPr lang="en-US" sz="1300" b="0" i="0" u="none" strike="noStrike" dirty="0" smtClean="0">
                          <a:solidFill>
                            <a:srgbClr val="000000"/>
                          </a:solidFill>
                          <a:effectLst/>
                          <a:latin typeface="Arial Narrow" panose="020B0606020202030204" pitchFamily="34" charset="0"/>
                        </a:rPr>
                        <a:t>implementation </a:t>
                      </a:r>
                      <a:r>
                        <a:rPr lang="en-US" sz="1300" b="0" i="0" u="none" strike="noStrike" dirty="0">
                          <a:solidFill>
                            <a:srgbClr val="000000"/>
                          </a:solidFill>
                          <a:effectLst/>
                          <a:latin typeface="Arial Narrow" panose="020B0606020202030204" pitchFamily="34" charset="0"/>
                        </a:rPr>
                        <a:t>of </a:t>
                      </a:r>
                      <a:r>
                        <a:rPr lang="en-US" sz="1300" b="0" i="0" u="none" strike="noStrike" dirty="0" smtClean="0">
                          <a:solidFill>
                            <a:srgbClr val="000000"/>
                          </a:solidFill>
                          <a:effectLst/>
                          <a:latin typeface="Arial Narrow" panose="020B0606020202030204" pitchFamily="34" charset="0"/>
                        </a:rPr>
                        <a:t>WSP.</a:t>
                      </a:r>
                      <a:endParaRPr lang="en-US" sz="13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ZA" sz="1300" b="0" i="0" u="none" strike="noStrike" kern="1200" dirty="0">
                          <a:solidFill>
                            <a:srgbClr val="000000"/>
                          </a:solidFill>
                          <a:effectLst/>
                          <a:latin typeface="Arial Narrow" panose="020B0606020202030204" pitchFamily="34" charset="0"/>
                          <a:ea typeface="+mn-ea"/>
                          <a:cs typeface="+mn-cs"/>
                        </a:rPr>
                        <a:t>Development and 25% implementation of WSP.</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spcAft>
                          <a:spcPts val="0"/>
                        </a:spcAft>
                      </a:pPr>
                      <a:r>
                        <a:rPr lang="en-US" sz="1300" kern="1200" dirty="0" smtClean="0">
                          <a:solidFill>
                            <a:srgbClr val="000000"/>
                          </a:solidFill>
                          <a:effectLst/>
                          <a:latin typeface="Arial Narrow" panose="020B0606020202030204" pitchFamily="34" charset="0"/>
                          <a:ea typeface="+mn-ea"/>
                          <a:cs typeface="+mn-cs"/>
                        </a:rPr>
                        <a:t>Three (3) </a:t>
                      </a:r>
                      <a:r>
                        <a:rPr lang="en-ZA" sz="1300" kern="1200" dirty="0" smtClean="0">
                          <a:solidFill>
                            <a:srgbClr val="000000"/>
                          </a:solidFill>
                          <a:effectLst/>
                          <a:latin typeface="Arial Narrow" panose="020B0606020202030204" pitchFamily="34" charset="0"/>
                          <a:ea typeface="+mn-ea"/>
                          <a:cs typeface="+mn-cs"/>
                        </a:rPr>
                        <a:t>Skills Programmes which constitute </a:t>
                      </a:r>
                      <a:r>
                        <a:rPr lang="en-US" sz="1300" kern="1200" dirty="0" smtClean="0">
                          <a:solidFill>
                            <a:srgbClr val="000000"/>
                          </a:solidFill>
                          <a:effectLst/>
                          <a:latin typeface="Arial Narrow" panose="020B0606020202030204" pitchFamily="34" charset="0"/>
                          <a:ea typeface="+mn-ea"/>
                          <a:cs typeface="+mn-cs"/>
                        </a:rPr>
                        <a:t>25% of WSP were developed and implemented. These were a) the development and submission of Work Skills Plan to PSETA, b) two (2) skills </a:t>
                      </a:r>
                      <a:r>
                        <a:rPr lang="en-US" sz="1300" kern="1200" dirty="0" err="1" smtClean="0">
                          <a:solidFill>
                            <a:srgbClr val="000000"/>
                          </a:solidFill>
                          <a:effectLst/>
                          <a:latin typeface="Arial Narrow" panose="020B0606020202030204" pitchFamily="34" charset="0"/>
                          <a:ea typeface="+mn-ea"/>
                          <a:cs typeface="+mn-cs"/>
                        </a:rPr>
                        <a:t>programmes</a:t>
                      </a:r>
                      <a:r>
                        <a:rPr lang="en-US" sz="1300" kern="1200" dirty="0" smtClean="0">
                          <a:solidFill>
                            <a:srgbClr val="000000"/>
                          </a:solidFill>
                          <a:effectLst/>
                          <a:latin typeface="Arial Narrow" panose="020B0606020202030204" pitchFamily="34" charset="0"/>
                          <a:ea typeface="+mn-ea"/>
                          <a:cs typeface="+mn-cs"/>
                        </a:rPr>
                        <a:t> facilitated, and c) coordination of Compulsory Induction </a:t>
                      </a:r>
                      <a:r>
                        <a:rPr lang="en-US" sz="1300" kern="1200" dirty="0" err="1" smtClean="0">
                          <a:solidFill>
                            <a:srgbClr val="000000"/>
                          </a:solidFill>
                          <a:effectLst/>
                          <a:latin typeface="Arial Narrow" panose="020B0606020202030204" pitchFamily="34" charset="0"/>
                          <a:ea typeface="+mn-ea"/>
                          <a:cs typeface="+mn-cs"/>
                        </a:rPr>
                        <a:t>Programme</a:t>
                      </a:r>
                      <a:r>
                        <a:rPr lang="en-US" sz="1300" kern="1200" dirty="0" smtClean="0">
                          <a:solidFill>
                            <a:srgbClr val="000000"/>
                          </a:solidFill>
                          <a:effectLst/>
                          <a:latin typeface="Arial Narrow" panose="020B0606020202030204" pitchFamily="34" charset="0"/>
                          <a:ea typeface="+mn-ea"/>
                          <a:cs typeface="+mn-cs"/>
                        </a:rPr>
                        <a:t> in line with National School of Government schedule. The costs for rolling out the WSP are derived from 1% of personnel budget (R2 096 320, 00) as per Skills Development Act, and paid to SETAs as levies fee.</a:t>
                      </a:r>
                    </a:p>
                    <a:p>
                      <a:pPr algn="just" fontAlgn="t">
                        <a:spcAft>
                          <a:spcPts val="0"/>
                        </a:spcAft>
                      </a:pPr>
                      <a:endParaRPr lang="en-ZA" sz="1300" dirty="0" smtClean="0">
                        <a:effectLst/>
                        <a:latin typeface="Times New Roman" panose="02020603050405020304" pitchFamily="18" charset="0"/>
                        <a:ea typeface="Times New Roman" panose="02020603050405020304" pitchFamily="18" charset="0"/>
                      </a:endParaRPr>
                    </a:p>
                    <a:p>
                      <a:pPr marL="171450" indent="-171450" algn="just" fontAlgn="t">
                        <a:spcAft>
                          <a:spcPts val="0"/>
                        </a:spcAft>
                        <a:buFont typeface="Arial" panose="020B0604020202020204" pitchFamily="34" charset="0"/>
                        <a:buChar char="•"/>
                      </a:pPr>
                      <a:r>
                        <a:rPr lang="en-US" sz="1300" b="1" kern="1200" dirty="0" smtClean="0">
                          <a:solidFill>
                            <a:srgbClr val="000000"/>
                          </a:solidFill>
                          <a:effectLst/>
                          <a:latin typeface="Arial Narrow" panose="020B0606020202030204" pitchFamily="34" charset="0"/>
                          <a:ea typeface="+mn-ea"/>
                          <a:cs typeface="+mn-cs"/>
                        </a:rPr>
                        <a:t>Development and submission of Work Skills Plan to PSETA: </a:t>
                      </a:r>
                      <a:r>
                        <a:rPr lang="en-US" sz="1300" kern="1200" dirty="0" smtClean="0">
                          <a:solidFill>
                            <a:srgbClr val="000000"/>
                          </a:solidFill>
                          <a:effectLst/>
                          <a:latin typeface="Arial Narrow" panose="020B0606020202030204" pitchFamily="34" charset="0"/>
                          <a:ea typeface="+mn-ea"/>
                          <a:cs typeface="+mn-cs"/>
                        </a:rPr>
                        <a:t>Submission to request approval of the implementation of WSP, and submission thereof to PSETA. WSP indicates a variety of training and development interventions, which the Department aims to implement in 2017/18 financial year, including the number of targeted beneficiaries and estimated amounts.</a:t>
                      </a:r>
                      <a:endParaRPr lang="en-ZA" sz="1300" dirty="0" smtClean="0">
                        <a:effectLst/>
                        <a:latin typeface="Times New Roman" panose="02020603050405020304" pitchFamily="18" charset="0"/>
                        <a:ea typeface="Times New Roman" panose="02020603050405020304" pitchFamily="18" charset="0"/>
                      </a:endParaRPr>
                    </a:p>
                    <a:p>
                      <a:pPr marL="171450" indent="-171450" algn="just" fontAlgn="t">
                        <a:spcAft>
                          <a:spcPts val="0"/>
                        </a:spcAft>
                        <a:buFont typeface="Arial" panose="020B0604020202020204" pitchFamily="34" charset="0"/>
                        <a:buChar char="•"/>
                      </a:pPr>
                      <a:r>
                        <a:rPr lang="en-US" sz="1300" b="1" kern="1200" dirty="0" smtClean="0">
                          <a:solidFill>
                            <a:srgbClr val="000000"/>
                          </a:solidFill>
                          <a:effectLst/>
                          <a:latin typeface="Arial Narrow" panose="020B0606020202030204" pitchFamily="34" charset="0"/>
                          <a:ea typeface="+mn-ea"/>
                          <a:cs typeface="+mn-cs"/>
                        </a:rPr>
                        <a:t>Two (2) skills </a:t>
                      </a:r>
                      <a:r>
                        <a:rPr lang="en-US" sz="1300" b="1" kern="1200" dirty="0" err="1" smtClean="0">
                          <a:solidFill>
                            <a:srgbClr val="000000"/>
                          </a:solidFill>
                          <a:effectLst/>
                          <a:latin typeface="Arial Narrow" panose="020B0606020202030204" pitchFamily="34" charset="0"/>
                          <a:ea typeface="+mn-ea"/>
                          <a:cs typeface="+mn-cs"/>
                        </a:rPr>
                        <a:t>programmes</a:t>
                      </a:r>
                      <a:r>
                        <a:rPr lang="en-US" sz="1300" b="1" kern="1200" dirty="0" smtClean="0">
                          <a:solidFill>
                            <a:srgbClr val="000000"/>
                          </a:solidFill>
                          <a:effectLst/>
                          <a:latin typeface="Arial Narrow" panose="020B0606020202030204" pitchFamily="34" charset="0"/>
                          <a:ea typeface="+mn-ea"/>
                          <a:cs typeface="+mn-cs"/>
                        </a:rPr>
                        <a:t> facilitated:</a:t>
                      </a:r>
                      <a:r>
                        <a:rPr lang="en-US" sz="1300" kern="1200" dirty="0" smtClean="0">
                          <a:solidFill>
                            <a:srgbClr val="000000"/>
                          </a:solidFill>
                          <a:effectLst/>
                          <a:latin typeface="Arial Narrow" panose="020B0606020202030204" pitchFamily="34" charset="0"/>
                          <a:ea typeface="+mn-ea"/>
                          <a:cs typeface="+mn-cs"/>
                        </a:rPr>
                        <a:t> Twenty officials from different Branches within the Department were nominated to attend the </a:t>
                      </a:r>
                      <a:r>
                        <a:rPr lang="en-US" sz="1300" b="1" kern="1200" dirty="0" smtClean="0">
                          <a:solidFill>
                            <a:srgbClr val="000000"/>
                          </a:solidFill>
                          <a:effectLst/>
                          <a:latin typeface="Arial Narrow" panose="020B0606020202030204" pitchFamily="34" charset="0"/>
                          <a:ea typeface="+mn-ea"/>
                          <a:cs typeface="+mn-cs"/>
                        </a:rPr>
                        <a:t>Policy Development Implementation and Analysis </a:t>
                      </a:r>
                      <a:r>
                        <a:rPr lang="en-US" sz="1300" kern="1200" dirty="0" smtClean="0">
                          <a:solidFill>
                            <a:srgbClr val="000000"/>
                          </a:solidFill>
                          <a:effectLst/>
                          <a:latin typeface="Arial Narrow" panose="020B0606020202030204" pitchFamily="34" charset="0"/>
                          <a:ea typeface="+mn-ea"/>
                          <a:cs typeface="+mn-cs"/>
                        </a:rPr>
                        <a:t>on 26-30 June 2017. The course was designed to provide the officials with the knowledge skills</a:t>
                      </a:r>
                      <a:r>
                        <a:rPr lang="en-US" sz="1300" kern="1200" baseline="0" dirty="0" smtClean="0">
                          <a:solidFill>
                            <a:srgbClr val="000000"/>
                          </a:solidFill>
                          <a:effectLst/>
                          <a:latin typeface="Arial Narrow" panose="020B0606020202030204" pitchFamily="34" charset="0"/>
                          <a:ea typeface="+mn-ea"/>
                          <a:cs typeface="+mn-cs"/>
                        </a:rPr>
                        <a:t> </a:t>
                      </a:r>
                      <a:r>
                        <a:rPr lang="en-US" sz="1300" kern="1200" dirty="0" smtClean="0">
                          <a:solidFill>
                            <a:srgbClr val="FF0000"/>
                          </a:solidFill>
                          <a:effectLst/>
                          <a:latin typeface="Arial Narrow" panose="020B0606020202030204" pitchFamily="34" charset="0"/>
                          <a:ea typeface="+mn-ea"/>
                          <a:cs typeface="+mn-cs"/>
                        </a:rPr>
                        <a:t> </a:t>
                      </a:r>
                      <a:r>
                        <a:rPr lang="en-US" sz="1300" kern="1200" dirty="0" smtClean="0">
                          <a:solidFill>
                            <a:srgbClr val="000000"/>
                          </a:solidFill>
                          <a:effectLst/>
                          <a:latin typeface="Arial Narrow" panose="020B0606020202030204" pitchFamily="34" charset="0"/>
                          <a:ea typeface="+mn-ea"/>
                          <a:cs typeface="+mn-cs"/>
                        </a:rPr>
                        <a:t>and values to formulate and evaluate public sector policies and regulations within the context of South African legislation.</a:t>
                      </a:r>
                      <a:endParaRPr lang="en-ZA" sz="1300" dirty="0" smtClean="0">
                        <a:effectLst/>
                        <a:latin typeface="Times New Roman" panose="02020603050405020304" pitchFamily="18" charset="0"/>
                        <a:ea typeface="Times New Roman" panose="02020603050405020304" pitchFamily="18" charset="0"/>
                      </a:endParaRPr>
                    </a:p>
                    <a:p>
                      <a:pPr marL="171450" lvl="0" indent="-171450" algn="just" fontAlgn="t">
                        <a:spcAft>
                          <a:spcPts val="0"/>
                        </a:spcAft>
                        <a:buFont typeface="Arial" panose="020B0604020202020204" pitchFamily="34" charset="0"/>
                        <a:buChar char="•"/>
                      </a:pPr>
                      <a:r>
                        <a:rPr lang="en-US" sz="1300" b="1" kern="1200" dirty="0" smtClean="0">
                          <a:solidFill>
                            <a:srgbClr val="000000"/>
                          </a:solidFill>
                          <a:effectLst/>
                          <a:latin typeface="Arial Narrow" panose="020B0606020202030204" pitchFamily="34" charset="0"/>
                          <a:ea typeface="+mn-ea"/>
                          <a:cs typeface="+mn-cs"/>
                        </a:rPr>
                        <a:t>Compulsory Induction </a:t>
                      </a:r>
                      <a:r>
                        <a:rPr lang="en-US" sz="1300" b="1" kern="1200" dirty="0" err="1" smtClean="0">
                          <a:solidFill>
                            <a:srgbClr val="000000"/>
                          </a:solidFill>
                          <a:effectLst/>
                          <a:latin typeface="Arial Narrow" panose="020B0606020202030204" pitchFamily="34" charset="0"/>
                          <a:ea typeface="+mn-ea"/>
                          <a:cs typeface="+mn-cs"/>
                        </a:rPr>
                        <a:t>Programme</a:t>
                      </a:r>
                      <a:r>
                        <a:rPr lang="en-US" sz="1300" b="1" kern="1200" dirty="0" smtClean="0">
                          <a:solidFill>
                            <a:srgbClr val="000000"/>
                          </a:solidFill>
                          <a:effectLst/>
                          <a:latin typeface="Arial Narrow" panose="020B0606020202030204" pitchFamily="34" charset="0"/>
                          <a:ea typeface="+mn-ea"/>
                          <a:cs typeface="+mn-cs"/>
                        </a:rPr>
                        <a:t> in line with National School of Government (NSG) schedule: </a:t>
                      </a:r>
                      <a:r>
                        <a:rPr lang="en-US" sz="1300" kern="1200" dirty="0" smtClean="0">
                          <a:solidFill>
                            <a:srgbClr val="000000"/>
                          </a:solidFill>
                          <a:effectLst/>
                          <a:latin typeface="Arial Narrow" panose="020B0606020202030204" pitchFamily="34" charset="0"/>
                          <a:ea typeface="+mn-ea"/>
                          <a:cs typeface="+mn-cs"/>
                        </a:rPr>
                        <a:t>This </a:t>
                      </a:r>
                      <a:r>
                        <a:rPr lang="en-US" sz="1300" kern="1200" dirty="0" err="1" smtClean="0">
                          <a:solidFill>
                            <a:srgbClr val="000000"/>
                          </a:solidFill>
                          <a:effectLst/>
                          <a:latin typeface="Arial Narrow" panose="020B0606020202030204" pitchFamily="34" charset="0"/>
                          <a:ea typeface="+mn-ea"/>
                          <a:cs typeface="+mn-cs"/>
                        </a:rPr>
                        <a:t>Programme</a:t>
                      </a:r>
                      <a:r>
                        <a:rPr lang="en-US" sz="1300" kern="1200" dirty="0" smtClean="0">
                          <a:solidFill>
                            <a:srgbClr val="000000"/>
                          </a:solidFill>
                          <a:effectLst/>
                          <a:latin typeface="Arial Narrow" panose="020B0606020202030204" pitchFamily="34" charset="0"/>
                          <a:ea typeface="+mn-ea"/>
                          <a:cs typeface="+mn-cs"/>
                        </a:rPr>
                        <a:t> is undertaken with the NSG to introduce employees to the workings of government. A total of 34 officials</a:t>
                      </a:r>
                      <a:r>
                        <a:rPr lang="en-US" sz="1300" kern="1200" baseline="0" dirty="0" smtClean="0">
                          <a:solidFill>
                            <a:srgbClr val="000000"/>
                          </a:solidFill>
                          <a:effectLst/>
                          <a:latin typeface="Arial Narrow" panose="020B0606020202030204" pitchFamily="34" charset="0"/>
                          <a:ea typeface="+mn-ea"/>
                          <a:cs typeface="+mn-cs"/>
                        </a:rPr>
                        <a:t> have attended the course.</a:t>
                      </a:r>
                      <a:r>
                        <a:rPr lang="en-US" sz="1300" kern="1200" dirty="0" smtClean="0">
                          <a:solidFill>
                            <a:srgbClr val="000000"/>
                          </a:solidFill>
                          <a:effectLst/>
                          <a:latin typeface="Arial Narrow" panose="020B0606020202030204" pitchFamily="34" charset="0"/>
                          <a:ea typeface="+mn-ea"/>
                          <a:cs typeface="+mn-cs"/>
                        </a:rPr>
                        <a:t> </a:t>
                      </a:r>
                      <a:endParaRPr lang="en-ZA" sz="1300" dirty="0" smtClean="0">
                        <a:effectLst/>
                        <a:latin typeface="Times New Roman" panose="02020603050405020304" pitchFamily="18" charset="0"/>
                        <a:ea typeface="Times New Roman" panose="02020603050405020304" pitchFamily="18" charset="0"/>
                      </a:endParaRPr>
                    </a:p>
                    <a:p>
                      <a:pPr marL="0" algn="just" defTabSz="914400" rtl="0" eaLnBrk="1" fontAlgn="t" latinLnBrk="0" hangingPunct="1"/>
                      <a:endParaRPr lang="en-ZA" sz="1300" b="0" i="0" u="none" strike="noStrike" kern="1200" dirty="0">
                        <a:solidFill>
                          <a:srgbClr val="000000"/>
                        </a:solidFill>
                        <a:effectLst/>
                        <a:latin typeface="Arial Narrow" panose="020B0606020202030204" pitchFamily="34" charset="0"/>
                        <a:ea typeface="+mn-ea"/>
                        <a:cs typeface="+mn-cs"/>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
        <p:nvSpPr>
          <p:cNvPr id="13" name="Footer Placeholder 1"/>
          <p:cNvSpPr>
            <a:spLocks noGrp="1"/>
          </p:cNvSpPr>
          <p:nvPr>
            <p:ph type="ftr" sz="quarter" idx="11"/>
          </p:nvPr>
        </p:nvSpPr>
        <p:spPr>
          <a:xfrm>
            <a:off x="871152" y="6248400"/>
            <a:ext cx="3078548" cy="21907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11675904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67</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984788265"/>
              </p:ext>
            </p:extLst>
          </p:nvPr>
        </p:nvGraphicFramePr>
        <p:xfrm>
          <a:off x="234733" y="224005"/>
          <a:ext cx="8653237" cy="4763879"/>
        </p:xfrm>
        <a:graphic>
          <a:graphicData uri="http://schemas.openxmlformats.org/drawingml/2006/table">
            <a:tbl>
              <a:tblPr firstRow="1" bandRow="1">
                <a:tableStyleId>{21E4AEA4-8DFA-4A89-87EB-49C32662AFE0}</a:tableStyleId>
              </a:tblPr>
              <a:tblGrid>
                <a:gridCol w="1699563">
                  <a:extLst>
                    <a:ext uri="{9D8B030D-6E8A-4147-A177-3AD203B41FA5}">
                      <a16:colId xmlns:a16="http://schemas.microsoft.com/office/drawing/2014/main" xmlns="" val="20000"/>
                    </a:ext>
                  </a:extLst>
                </a:gridCol>
                <a:gridCol w="1880606">
                  <a:extLst>
                    <a:ext uri="{9D8B030D-6E8A-4147-A177-3AD203B41FA5}">
                      <a16:colId xmlns:a16="http://schemas.microsoft.com/office/drawing/2014/main" xmlns="" val="20001"/>
                    </a:ext>
                  </a:extLst>
                </a:gridCol>
                <a:gridCol w="1861705">
                  <a:extLst>
                    <a:ext uri="{9D8B030D-6E8A-4147-A177-3AD203B41FA5}">
                      <a16:colId xmlns:a16="http://schemas.microsoft.com/office/drawing/2014/main" xmlns="" val="20003"/>
                    </a:ext>
                  </a:extLst>
                </a:gridCol>
                <a:gridCol w="3211363">
                  <a:extLst>
                    <a:ext uri="{9D8B030D-6E8A-4147-A177-3AD203B41FA5}">
                      <a16:colId xmlns:a16="http://schemas.microsoft.com/office/drawing/2014/main" xmlns="" val="20004"/>
                    </a:ext>
                  </a:extLst>
                </a:gridCol>
              </a:tblGrid>
              <a:tr h="398839">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rPr>
                        <a:t>Strategic Objective: To ensure economic, efficient and effective use of departmental resources.</a:t>
                      </a:r>
                    </a:p>
                  </a:txBody>
                  <a:tcPr marL="86393" marR="86393"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95828">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36955">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2"/>
                  </a:ext>
                </a:extLst>
              </a:tr>
              <a:tr h="2073351">
                <a:tc>
                  <a:txBody>
                    <a:bodyPr/>
                    <a:lstStyle/>
                    <a:p>
                      <a:pPr marL="342900" indent="-342900" algn="just" fontAlgn="t">
                        <a:buFont typeface="+mj-lt"/>
                        <a:buAutoNum type="arabicPeriod" startAt="6"/>
                      </a:pPr>
                      <a:r>
                        <a:rPr lang="en-US" sz="1600" b="0" i="0" u="none" strike="noStrike" dirty="0" smtClean="0">
                          <a:solidFill>
                            <a:srgbClr val="000000"/>
                          </a:solidFill>
                          <a:latin typeface="Arial Narrow" pitchFamily="34" charset="0"/>
                        </a:rPr>
                        <a:t>Percentage compliance with prescripts on management of labour relations matters.</a:t>
                      </a:r>
                      <a:endParaRPr lang="en-US" sz="1600" b="0" i="0" u="none" strike="noStrike" dirty="0">
                        <a:solidFill>
                          <a:srgbClr val="000000"/>
                        </a:solidFill>
                        <a:latin typeface="Arial Narrow" pitchFamily="34" charset="0"/>
                      </a:endParaRPr>
                    </a:p>
                  </a:txBody>
                  <a:tcPr marL="86402" marR="86402"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600" b="0" i="0" u="none" strike="noStrike" dirty="0">
                          <a:solidFill>
                            <a:srgbClr val="000000"/>
                          </a:solidFill>
                          <a:effectLst/>
                          <a:latin typeface="Arial Narrow" panose="020B0606020202030204" pitchFamily="34" charset="0"/>
                        </a:rPr>
                        <a:t>100% compliance in the management and handling </a:t>
                      </a:r>
                      <a:r>
                        <a:rPr lang="en-US" sz="1600" b="0" i="0" u="none" strike="noStrike" dirty="0" smtClean="0">
                          <a:solidFill>
                            <a:srgbClr val="000000"/>
                          </a:solidFill>
                          <a:effectLst/>
                          <a:latin typeface="Arial Narrow" panose="020B0606020202030204" pitchFamily="34" charset="0"/>
                        </a:rPr>
                        <a:t>of</a:t>
                      </a:r>
                      <a:r>
                        <a:rPr lang="en-US" sz="1600" b="0" i="0" u="none" strike="noStrike" baseline="0" dirty="0" smtClean="0">
                          <a:solidFill>
                            <a:srgbClr val="000000"/>
                          </a:solidFill>
                          <a:effectLst/>
                          <a:latin typeface="Arial Narrow" panose="020B0606020202030204" pitchFamily="34" charset="0"/>
                        </a:rPr>
                        <a:t> </a:t>
                      </a:r>
                      <a:r>
                        <a:rPr lang="en-US" sz="1600" b="0" i="0" u="none" strike="noStrike" dirty="0" smtClean="0">
                          <a:solidFill>
                            <a:srgbClr val="000000"/>
                          </a:solidFill>
                          <a:effectLst/>
                          <a:latin typeface="Arial Narrow" panose="020B0606020202030204" pitchFamily="34" charset="0"/>
                        </a:rPr>
                        <a:t>grievances</a:t>
                      </a:r>
                      <a:r>
                        <a:rPr lang="en-US" sz="1600" b="0" i="0" u="none" strike="noStrike" dirty="0">
                          <a:solidFill>
                            <a:srgbClr val="000000"/>
                          </a:solidFill>
                          <a:effectLst/>
                          <a:latin typeface="Arial Narrow" panose="020B0606020202030204" pitchFamily="34" charset="0"/>
                        </a:rPr>
                        <a:t>, misconduct, disputes and collective </a:t>
                      </a:r>
                      <a:r>
                        <a:rPr lang="en-US" sz="1600" b="0" i="0" u="none" strike="noStrike" dirty="0" smtClean="0">
                          <a:solidFill>
                            <a:srgbClr val="000000"/>
                          </a:solidFill>
                          <a:effectLst/>
                          <a:latin typeface="Arial Narrow" panose="020B0606020202030204" pitchFamily="34" charset="0"/>
                        </a:rPr>
                        <a:t>bargaining.</a:t>
                      </a:r>
                      <a:endParaRPr lang="en-US" sz="16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ZA" sz="1600" b="0" i="0" u="none" strike="noStrike" dirty="0">
                          <a:solidFill>
                            <a:srgbClr val="000000"/>
                          </a:solidFill>
                          <a:effectLst/>
                          <a:latin typeface="Arial Narrow" panose="020B0606020202030204" pitchFamily="34" charset="0"/>
                        </a:rPr>
                        <a:t>100% compliance in the management and handling of grievances, misconduct, disputes and collective bargaining.</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ZA" sz="1600" u="none" strike="noStrike" dirty="0" smtClean="0">
                          <a:solidFill>
                            <a:schemeClr val="tx1"/>
                          </a:solidFill>
                          <a:effectLst/>
                          <a:latin typeface="Arial Narrow" panose="020B0606020202030204" pitchFamily="34" charset="0"/>
                        </a:rPr>
                        <a:t>100% compliance in the management and handling of grievances, misconduct, disputes and collective bargaining</a:t>
                      </a:r>
                      <a:r>
                        <a:rPr lang="en-ZA" sz="1600" u="none" strike="noStrike" baseline="0" dirty="0" smtClean="0">
                          <a:solidFill>
                            <a:schemeClr val="tx1"/>
                          </a:solidFill>
                          <a:effectLst/>
                          <a:latin typeface="Arial Narrow" panose="020B0606020202030204" pitchFamily="34" charset="0"/>
                        </a:rPr>
                        <a:t> in terms of the following: </a:t>
                      </a:r>
                    </a:p>
                    <a:p>
                      <a:pPr algn="just" fontAlgn="t"/>
                      <a:endParaRPr lang="en-ZA" sz="1600" u="none" strike="noStrike" baseline="0" dirty="0" smtClean="0">
                        <a:solidFill>
                          <a:schemeClr val="tx1"/>
                        </a:solidFill>
                        <a:effectLst/>
                        <a:latin typeface="Arial Narrow" panose="020B0606020202030204" pitchFamily="34" charset="0"/>
                      </a:endParaRPr>
                    </a:p>
                    <a:p>
                      <a:pPr marL="285750" indent="-285750" algn="just" fontAlgn="t">
                        <a:buFont typeface="Arial" panose="020B0604020202020204" pitchFamily="34" charset="0"/>
                        <a:buChar char="•"/>
                      </a:pPr>
                      <a:r>
                        <a:rPr lang="en-ZA" sz="1600" u="none" strike="noStrike" baseline="0" dirty="0" smtClean="0">
                          <a:solidFill>
                            <a:schemeClr val="tx1"/>
                          </a:solidFill>
                          <a:effectLst/>
                          <a:latin typeface="Arial Narrow" panose="020B0606020202030204" pitchFamily="34" charset="0"/>
                        </a:rPr>
                        <a:t>Grievances       – 2.</a:t>
                      </a:r>
                    </a:p>
                    <a:p>
                      <a:pPr marL="285750" indent="-285750" algn="just" fontAlgn="t">
                        <a:buFont typeface="Arial" panose="020B0604020202020204" pitchFamily="34" charset="0"/>
                        <a:buChar char="•"/>
                      </a:pPr>
                      <a:r>
                        <a:rPr lang="en-ZA" sz="1600" u="none" strike="noStrike" baseline="0" dirty="0" smtClean="0">
                          <a:solidFill>
                            <a:schemeClr val="tx1"/>
                          </a:solidFill>
                          <a:effectLst/>
                          <a:latin typeface="Arial Narrow" panose="020B0606020202030204" pitchFamily="34" charset="0"/>
                        </a:rPr>
                        <a:t>Misconducts     – 2.</a:t>
                      </a:r>
                    </a:p>
                    <a:p>
                      <a:pPr marL="285750" indent="-285750" algn="just" fontAlgn="t">
                        <a:buFont typeface="Arial" panose="020B0604020202020204" pitchFamily="34" charset="0"/>
                        <a:buChar char="•"/>
                      </a:pPr>
                      <a:r>
                        <a:rPr lang="en-ZA" sz="1600" u="none" strike="noStrike" baseline="0" dirty="0" smtClean="0">
                          <a:solidFill>
                            <a:schemeClr val="tx1"/>
                          </a:solidFill>
                          <a:effectLst/>
                          <a:latin typeface="Arial Narrow" panose="020B0606020202030204" pitchFamily="34" charset="0"/>
                        </a:rPr>
                        <a:t>Conciliation       – 0.</a:t>
                      </a:r>
                    </a:p>
                    <a:p>
                      <a:pPr marL="285750" indent="-285750" algn="just" fontAlgn="t">
                        <a:buFont typeface="Arial" panose="020B0604020202020204" pitchFamily="34" charset="0"/>
                        <a:buChar char="•"/>
                      </a:pPr>
                      <a:r>
                        <a:rPr lang="en-ZA" sz="1600" u="none" strike="noStrike" baseline="0" dirty="0" smtClean="0">
                          <a:solidFill>
                            <a:schemeClr val="tx1"/>
                          </a:solidFill>
                          <a:effectLst/>
                          <a:latin typeface="Arial Narrow" panose="020B0606020202030204" pitchFamily="34" charset="0"/>
                        </a:rPr>
                        <a:t> Arbitration        – 2.</a:t>
                      </a:r>
                    </a:p>
                    <a:p>
                      <a:pPr marL="285750" indent="-285750" algn="just" fontAlgn="t">
                        <a:buFont typeface="Arial" panose="020B0604020202020204" pitchFamily="34" charset="0"/>
                        <a:buChar char="•"/>
                      </a:pPr>
                      <a:r>
                        <a:rPr lang="en-ZA" sz="1600" u="none" strike="noStrike" baseline="0" dirty="0" smtClean="0">
                          <a:solidFill>
                            <a:schemeClr val="tx1"/>
                          </a:solidFill>
                          <a:effectLst/>
                          <a:latin typeface="Arial Narrow" panose="020B0606020202030204" pitchFamily="34" charset="0"/>
                        </a:rPr>
                        <a:t>Matters in court – 1. </a:t>
                      </a:r>
                    </a:p>
                    <a:p>
                      <a:pPr marL="285750" indent="-285750" algn="just" fontAlgn="t">
                        <a:buFont typeface="Arial" panose="020B0604020202020204" pitchFamily="34" charset="0"/>
                        <a:buChar char="•"/>
                      </a:pPr>
                      <a:r>
                        <a:rPr lang="en-ZA" sz="1600" u="none" strike="noStrike" baseline="0" dirty="0" smtClean="0">
                          <a:solidFill>
                            <a:schemeClr val="tx1"/>
                          </a:solidFill>
                          <a:effectLst/>
                          <a:latin typeface="Arial Narrow" panose="020B0606020202030204" pitchFamily="34" charset="0"/>
                        </a:rPr>
                        <a:t>Appeals             – 0. </a:t>
                      </a:r>
                    </a:p>
                    <a:p>
                      <a:pPr marL="285750" indent="-285750" algn="just" fontAlgn="t">
                        <a:buFont typeface="Arial" panose="020B0604020202020204" pitchFamily="34" charset="0"/>
                        <a:buChar char="•"/>
                      </a:pPr>
                      <a:r>
                        <a:rPr lang="en-ZA" sz="1600" u="none" strike="noStrike" baseline="0" dirty="0" smtClean="0">
                          <a:solidFill>
                            <a:schemeClr val="tx1"/>
                          </a:solidFill>
                          <a:effectLst/>
                          <a:latin typeface="Arial Narrow" panose="020B0606020202030204" pitchFamily="34" charset="0"/>
                        </a:rPr>
                        <a:t>Departmental Bargaining Chamber (DBC)                  -1.</a:t>
                      </a:r>
                    </a:p>
                    <a:p>
                      <a:pPr marL="285750" indent="-285750" algn="just" fontAlgn="t">
                        <a:buFont typeface="Arial" panose="020B0604020202020204" pitchFamily="34" charset="0"/>
                        <a:buChar char="•"/>
                      </a:pPr>
                      <a:endParaRPr lang="en-ZA" sz="1600" b="0" i="0" u="none" strike="noStrike" dirty="0">
                        <a:solidFill>
                          <a:srgbClr val="FF0000"/>
                        </a:solidFill>
                        <a:effectLst/>
                        <a:latin typeface="Arial Narrow" panose="020B0606020202030204" pitchFamily="34" charset="0"/>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13" name="Footer Placeholder 1"/>
          <p:cNvSpPr>
            <a:spLocks noGrp="1"/>
          </p:cNvSpPr>
          <p:nvPr>
            <p:ph type="ftr" sz="quarter" idx="11"/>
          </p:nvPr>
        </p:nvSpPr>
        <p:spPr>
          <a:xfrm>
            <a:off x="871152" y="5886794"/>
            <a:ext cx="3078548"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182546991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68</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2" name="Content Placeholder 3"/>
          <p:cNvGraphicFramePr>
            <a:graphicFrameLocks/>
          </p:cNvGraphicFramePr>
          <p:nvPr>
            <p:extLst>
              <p:ext uri="{D42A27DB-BD31-4B8C-83A1-F6EECF244321}">
                <p14:modId xmlns:p14="http://schemas.microsoft.com/office/powerpoint/2010/main" xmlns="" val="2877402135"/>
              </p:ext>
            </p:extLst>
          </p:nvPr>
        </p:nvGraphicFramePr>
        <p:xfrm>
          <a:off x="421345" y="224005"/>
          <a:ext cx="8320319" cy="5548714"/>
        </p:xfrm>
        <a:graphic>
          <a:graphicData uri="http://schemas.openxmlformats.org/drawingml/2006/table">
            <a:tbl>
              <a:tblPr firstRow="1" bandRow="1">
                <a:tableStyleId>{21E4AEA4-8DFA-4A89-87EB-49C32662AFE0}</a:tableStyleId>
              </a:tblPr>
              <a:tblGrid>
                <a:gridCol w="1706869">
                  <a:extLst>
                    <a:ext uri="{9D8B030D-6E8A-4147-A177-3AD203B41FA5}">
                      <a16:colId xmlns:a16="http://schemas.microsoft.com/office/drawing/2014/main" xmlns="" val="20000"/>
                    </a:ext>
                  </a:extLst>
                </a:gridCol>
                <a:gridCol w="1426611">
                  <a:extLst>
                    <a:ext uri="{9D8B030D-6E8A-4147-A177-3AD203B41FA5}">
                      <a16:colId xmlns:a16="http://schemas.microsoft.com/office/drawing/2014/main" xmlns="" val="20001"/>
                    </a:ext>
                  </a:extLst>
                </a:gridCol>
                <a:gridCol w="1499305">
                  <a:extLst>
                    <a:ext uri="{9D8B030D-6E8A-4147-A177-3AD203B41FA5}">
                      <a16:colId xmlns:a16="http://schemas.microsoft.com/office/drawing/2014/main" xmlns="" val="20003"/>
                    </a:ext>
                  </a:extLst>
                </a:gridCol>
                <a:gridCol w="3687534">
                  <a:extLst>
                    <a:ext uri="{9D8B030D-6E8A-4147-A177-3AD203B41FA5}">
                      <a16:colId xmlns:a16="http://schemas.microsoft.com/office/drawing/2014/main" xmlns="" val="20004"/>
                    </a:ext>
                  </a:extLst>
                </a:gridCol>
              </a:tblGrid>
              <a:tr h="395103">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rPr>
                        <a:t>Strategic Objective: To ensure economic, efficient and effective use of departmental resources.</a:t>
                      </a:r>
                    </a:p>
                  </a:txBody>
                  <a:tcPr marL="86393" marR="86393"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01945">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30989">
                <a:tc vMerge="1">
                  <a:txBody>
                    <a:bodyPr/>
                    <a:lstStyle/>
                    <a:p>
                      <a:endParaRPr lang="en-ZA"/>
                    </a:p>
                  </a:txBody>
                  <a:tcPr/>
                </a:tc>
                <a:tc vMerge="1">
                  <a:txBody>
                    <a:bodyPr/>
                    <a:lstStyle/>
                    <a:p>
                      <a:endParaRPr lang="en-ZA"/>
                    </a:p>
                  </a:txBody>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2"/>
                  </a:ext>
                </a:extLst>
              </a:tr>
              <a:tr h="4217822">
                <a:tc>
                  <a:txBody>
                    <a:bodyPr/>
                    <a:lstStyle/>
                    <a:p>
                      <a:pPr marL="342900" indent="-342900" algn="just" fontAlgn="t">
                        <a:buFont typeface="+mj-lt"/>
                        <a:buAutoNum type="arabicPeriod" startAt="7"/>
                      </a:pPr>
                      <a:r>
                        <a:rPr lang="en-US" sz="1600" b="0" i="0" u="none" strike="noStrike" dirty="0" smtClean="0">
                          <a:solidFill>
                            <a:srgbClr val="000000"/>
                          </a:solidFill>
                          <a:latin typeface="Arial Narrow"/>
                        </a:rPr>
                        <a:t>Implementation of Information Communication Technology Strategic Plan (ICTSP).</a:t>
                      </a:r>
                      <a:endParaRPr lang="en-US" sz="1600" b="0" i="0" u="none" strike="noStrike" dirty="0">
                        <a:solidFill>
                          <a:srgbClr val="000000"/>
                        </a:solidFill>
                        <a:latin typeface="Arial Narrow"/>
                      </a:endParaRPr>
                    </a:p>
                  </a:txBody>
                  <a:tcPr marL="86393" marR="8639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600" b="0" i="0" u="none" strike="noStrike" dirty="0">
                          <a:solidFill>
                            <a:srgbClr val="000000"/>
                          </a:solidFill>
                          <a:effectLst/>
                          <a:latin typeface="Arial Narrow" panose="020B0606020202030204" pitchFamily="34" charset="0"/>
                        </a:rPr>
                        <a:t>Implementation of phase </a:t>
                      </a:r>
                      <a:r>
                        <a:rPr lang="en-US" sz="1600" b="0" i="0" u="none" strike="noStrike" dirty="0" smtClean="0">
                          <a:solidFill>
                            <a:srgbClr val="000000"/>
                          </a:solidFill>
                          <a:effectLst/>
                          <a:latin typeface="Arial Narrow" panose="020B0606020202030204" pitchFamily="34" charset="0"/>
                        </a:rPr>
                        <a:t>3 </a:t>
                      </a:r>
                      <a:r>
                        <a:rPr lang="en-US" sz="1600" b="0" i="0" u="none" strike="noStrike" dirty="0">
                          <a:solidFill>
                            <a:srgbClr val="000000"/>
                          </a:solidFill>
                          <a:effectLst/>
                          <a:latin typeface="Arial Narrow" panose="020B0606020202030204" pitchFamily="34" charset="0"/>
                        </a:rPr>
                        <a:t>of the </a:t>
                      </a:r>
                      <a:r>
                        <a:rPr lang="en-US" sz="1600" b="0" i="0" u="none" strike="noStrike" dirty="0" smtClean="0">
                          <a:solidFill>
                            <a:srgbClr val="000000"/>
                          </a:solidFill>
                          <a:effectLst/>
                          <a:latin typeface="Arial Narrow" panose="020B0606020202030204" pitchFamily="34" charset="0"/>
                        </a:rPr>
                        <a:t>ICTSP.</a:t>
                      </a:r>
                      <a:endParaRPr lang="en-US" sz="16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ZA" sz="1600" b="0" i="0" u="none" strike="noStrike" dirty="0">
                          <a:solidFill>
                            <a:srgbClr val="000000"/>
                          </a:solidFill>
                          <a:effectLst/>
                          <a:latin typeface="Arial Narrow" panose="020B0606020202030204" pitchFamily="34" charset="0"/>
                        </a:rPr>
                        <a:t>Implementation of 25% of annual deliverables of the </a:t>
                      </a:r>
                      <a:r>
                        <a:rPr lang="en-ZA" sz="1600" b="0" i="0" u="none" strike="noStrike" dirty="0" smtClean="0">
                          <a:solidFill>
                            <a:srgbClr val="000000"/>
                          </a:solidFill>
                          <a:effectLst/>
                          <a:latin typeface="Arial Narrow" panose="020B0606020202030204" pitchFamily="34" charset="0"/>
                        </a:rPr>
                        <a:t>ICTSP.</a:t>
                      </a:r>
                      <a:endParaRPr lang="en-ZA" sz="1600" b="0" i="0"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US" sz="1600" b="0" i="0" u="none" strike="noStrike" kern="1200" dirty="0" smtClean="0">
                          <a:solidFill>
                            <a:srgbClr val="000000"/>
                          </a:solidFill>
                          <a:effectLst/>
                          <a:latin typeface="Arial Narrow" panose="020B0606020202030204" pitchFamily="34" charset="0"/>
                          <a:ea typeface="+mn-ea"/>
                          <a:cs typeface="+mn-cs"/>
                        </a:rPr>
                        <a:t>19% of annual deliverables of the ICTSP was implemented through the following deliverables:</a:t>
                      </a:r>
                    </a:p>
                    <a:p>
                      <a:pPr marL="0" algn="just" defTabSz="914400" rtl="0" eaLnBrk="1" fontAlgn="t" latinLnBrk="0" hangingPunct="1"/>
                      <a:endParaRPr lang="en-US" sz="1600" b="0" i="0" u="none" strike="noStrike" kern="1200" dirty="0" smtClean="0">
                        <a:solidFill>
                          <a:srgbClr val="000000"/>
                        </a:solidFill>
                        <a:effectLst/>
                        <a:latin typeface="Arial Narrow" panose="020B0606020202030204" pitchFamily="34" charset="0"/>
                        <a:ea typeface="+mn-ea"/>
                        <a:cs typeface="+mn-cs"/>
                      </a:endParaRPr>
                    </a:p>
                    <a:p>
                      <a:pPr marL="285750" indent="-285750" algn="just" defTabSz="914400" rtl="0" eaLnBrk="1" fontAlgn="t" latinLnBrk="0" hangingPunct="1">
                        <a:buFont typeface="Arial" panose="020B0604020202020204" pitchFamily="34" charset="0"/>
                        <a:buChar char="•"/>
                      </a:pPr>
                      <a:r>
                        <a:rPr lang="en-US" sz="1600" b="0" i="0" u="none" strike="noStrike" kern="1200" dirty="0" smtClean="0">
                          <a:solidFill>
                            <a:srgbClr val="000000"/>
                          </a:solidFill>
                          <a:effectLst/>
                          <a:latin typeface="Arial Narrow" panose="020B0606020202030204" pitchFamily="34" charset="0"/>
                          <a:ea typeface="+mn-ea"/>
                          <a:cs typeface="+mn-cs"/>
                        </a:rPr>
                        <a:t>General ICT Services.</a:t>
                      </a:r>
                    </a:p>
                    <a:p>
                      <a:pPr marL="285750" indent="-285750" algn="just" defTabSz="914400" rtl="0" eaLnBrk="1" fontAlgn="t" latinLnBrk="0" hangingPunct="1">
                        <a:buFont typeface="Arial" panose="020B0604020202020204" pitchFamily="34" charset="0"/>
                        <a:buChar char="•"/>
                      </a:pPr>
                      <a:r>
                        <a:rPr lang="en-US" sz="1600" b="0" i="0" u="none" strike="noStrike" kern="1200" dirty="0" smtClean="0">
                          <a:solidFill>
                            <a:srgbClr val="000000"/>
                          </a:solidFill>
                          <a:effectLst/>
                          <a:latin typeface="Arial Narrow" panose="020B0606020202030204" pitchFamily="34" charset="0"/>
                          <a:ea typeface="+mn-ea"/>
                          <a:cs typeface="+mn-cs"/>
                        </a:rPr>
                        <a:t>Tourism Website.</a:t>
                      </a:r>
                    </a:p>
                    <a:p>
                      <a:pPr marL="285750" indent="-285750" algn="just" defTabSz="914400" rtl="0" eaLnBrk="1" fontAlgn="t" latinLnBrk="0" hangingPunct="1">
                        <a:buFont typeface="Arial" panose="020B0604020202020204" pitchFamily="34" charset="0"/>
                        <a:buChar char="•"/>
                      </a:pPr>
                      <a:r>
                        <a:rPr lang="en-US" sz="1600" b="0" i="0" u="none" strike="noStrike" kern="1200" dirty="0" smtClean="0">
                          <a:solidFill>
                            <a:srgbClr val="000000"/>
                          </a:solidFill>
                          <a:effectLst/>
                          <a:latin typeface="Arial Narrow" panose="020B0606020202030204" pitchFamily="34" charset="0"/>
                          <a:ea typeface="+mn-ea"/>
                          <a:cs typeface="+mn-cs"/>
                        </a:rPr>
                        <a:t>Electronic Document Management System (EDMS).</a:t>
                      </a:r>
                      <a:endParaRPr lang="en-ZA" sz="1600" b="0" i="0" u="none" strike="noStrike" kern="1200" dirty="0" smtClean="0">
                        <a:solidFill>
                          <a:srgbClr val="000000"/>
                        </a:solidFill>
                        <a:effectLst/>
                        <a:latin typeface="Arial Narrow" panose="020B0606020202030204" pitchFamily="34" charset="0"/>
                        <a:ea typeface="+mn-ea"/>
                        <a:cs typeface="+mn-cs"/>
                      </a:endParaRPr>
                    </a:p>
                    <a:p>
                      <a:pPr marL="285750" indent="-285750" algn="just" defTabSz="914400" rtl="0" eaLnBrk="1" fontAlgn="t" latinLnBrk="0" hangingPunct="1">
                        <a:buFont typeface="Arial" panose="020B0604020202020204" pitchFamily="34" charset="0"/>
                        <a:buChar char="•"/>
                      </a:pPr>
                      <a:endParaRPr lang="en-ZA" sz="1600" b="0" i="0" u="none" strike="noStrike" kern="1200" dirty="0" smtClean="0">
                        <a:solidFill>
                          <a:srgbClr val="000000"/>
                        </a:solidFill>
                        <a:effectLst/>
                        <a:latin typeface="Arial Narrow" panose="020B0606020202030204" pitchFamily="34" charset="0"/>
                        <a:ea typeface="+mn-ea"/>
                        <a:cs typeface="+mn-cs"/>
                      </a:endParaRPr>
                    </a:p>
                    <a:p>
                      <a:pPr marL="0" indent="0" algn="just" defTabSz="914400" rtl="0" eaLnBrk="1" fontAlgn="t" latinLnBrk="0" hangingPunct="1">
                        <a:buFont typeface="Arial" panose="020B0604020202020204" pitchFamily="34" charset="0"/>
                        <a:buNone/>
                      </a:pPr>
                      <a:r>
                        <a:rPr lang="en-US" sz="1600" b="1" i="1" u="none" strike="noStrike" kern="1200" dirty="0" smtClean="0">
                          <a:solidFill>
                            <a:srgbClr val="000000"/>
                          </a:solidFill>
                          <a:effectLst/>
                          <a:latin typeface="Arial Narrow" panose="020B0606020202030204" pitchFamily="34" charset="0"/>
                          <a:ea typeface="+mn-ea"/>
                          <a:cs typeface="+mn-cs"/>
                        </a:rPr>
                        <a:t>Reason for Variance:</a:t>
                      </a:r>
                    </a:p>
                    <a:p>
                      <a:pPr marL="0" indent="0" algn="just" defTabSz="914400" rtl="0" eaLnBrk="1" fontAlgn="t" latinLnBrk="0" hangingPunct="1">
                        <a:buFont typeface="Arial" panose="020B0604020202020204" pitchFamily="34" charset="0"/>
                        <a:buNone/>
                      </a:pPr>
                      <a:r>
                        <a:rPr lang="en-ZA" sz="1600" b="0" i="0" u="none" strike="noStrike" kern="1200" dirty="0" smtClean="0">
                          <a:solidFill>
                            <a:srgbClr val="000000"/>
                          </a:solidFill>
                          <a:effectLst/>
                          <a:latin typeface="Arial Narrow" panose="020B0606020202030204" pitchFamily="34" charset="0"/>
                          <a:ea typeface="+mn-ea"/>
                          <a:cs typeface="+mn-cs"/>
                        </a:rPr>
                        <a:t>There were still consultations underway with other stakeholders regarding Tourism Knowledge Portal. Therefore user requirement specifications could not be obtained.</a:t>
                      </a:r>
                    </a:p>
                    <a:p>
                      <a:pPr marL="0" indent="0" algn="just" defTabSz="914400" rtl="0" eaLnBrk="1" fontAlgn="t" latinLnBrk="0" hangingPunct="1">
                        <a:buFont typeface="Arial" panose="020B0604020202020204" pitchFamily="34" charset="0"/>
                        <a:buNone/>
                      </a:pPr>
                      <a:endParaRPr lang="en-ZA" sz="1600" b="0" i="0" u="none" strike="noStrike" kern="1200" dirty="0" smtClean="0">
                        <a:solidFill>
                          <a:srgbClr val="000000"/>
                        </a:solidFill>
                        <a:effectLst/>
                        <a:latin typeface="Arial Narrow" panose="020B0606020202030204" pitchFamily="34" charset="0"/>
                        <a:ea typeface="+mn-ea"/>
                        <a:cs typeface="+mn-cs"/>
                      </a:endParaRPr>
                    </a:p>
                    <a:p>
                      <a:pPr marL="0" indent="0" algn="just" defTabSz="914400" rtl="0" eaLnBrk="1" fontAlgn="t" latinLnBrk="0" hangingPunct="1">
                        <a:buFont typeface="Arial" panose="020B0604020202020204" pitchFamily="34" charset="0"/>
                        <a:buNone/>
                      </a:pPr>
                      <a:r>
                        <a:rPr lang="en-ZA" sz="1600" b="1" i="1" u="none" strike="noStrike" kern="1200" dirty="0" smtClean="0">
                          <a:solidFill>
                            <a:srgbClr val="000000"/>
                          </a:solidFill>
                          <a:effectLst/>
                          <a:latin typeface="Arial Narrow" panose="020B0606020202030204" pitchFamily="34" charset="0"/>
                          <a:ea typeface="+mn-ea"/>
                          <a:cs typeface="+mn-cs"/>
                        </a:rPr>
                        <a:t>Corrective Measure:</a:t>
                      </a:r>
                    </a:p>
                    <a:p>
                      <a:pPr marL="0" indent="0" algn="just" defTabSz="914400" rtl="0" eaLnBrk="1" fontAlgn="t" latinLnBrk="0" hangingPunct="1">
                        <a:buFont typeface="Arial" panose="020B0604020202020204" pitchFamily="34" charset="0"/>
                        <a:buNone/>
                      </a:pPr>
                      <a:r>
                        <a:rPr lang="en-ZA" sz="1600" b="0" i="0" u="none" strike="noStrike" kern="1200" dirty="0" smtClean="0">
                          <a:solidFill>
                            <a:srgbClr val="000000"/>
                          </a:solidFill>
                          <a:effectLst/>
                          <a:latin typeface="Arial Narrow" panose="020B0606020202030204" pitchFamily="34" charset="0"/>
                          <a:ea typeface="+mn-ea"/>
                          <a:cs typeface="+mn-cs"/>
                        </a:rPr>
                        <a:t>Consultation will be finalised in the second quarter.</a:t>
                      </a:r>
                      <a:endParaRPr lang="en-US" sz="1600" b="0" i="0" u="none" strike="noStrike" kern="1200" dirty="0" smtClean="0">
                        <a:solidFill>
                          <a:srgbClr val="000000"/>
                        </a:solidFill>
                        <a:effectLst/>
                        <a:latin typeface="Arial Narrow" panose="020B0606020202030204" pitchFamily="34" charset="0"/>
                        <a:ea typeface="+mn-ea"/>
                        <a:cs typeface="+mn-cs"/>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5"/>
                  </a:ext>
                </a:extLst>
              </a:tr>
            </a:tbl>
          </a:graphicData>
        </a:graphic>
      </p:graphicFrame>
      <p:sp>
        <p:nvSpPr>
          <p:cNvPr id="13" name="Footer Placeholder 1"/>
          <p:cNvSpPr>
            <a:spLocks noGrp="1"/>
          </p:cNvSpPr>
          <p:nvPr>
            <p:ph type="ftr" sz="quarter" idx="11"/>
          </p:nvPr>
        </p:nvSpPr>
        <p:spPr>
          <a:xfrm>
            <a:off x="871152" y="5886794"/>
            <a:ext cx="3078548"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275610660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69</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3" name="Content Placeholder 3"/>
          <p:cNvGraphicFramePr>
            <a:graphicFrameLocks/>
          </p:cNvGraphicFramePr>
          <p:nvPr>
            <p:extLst>
              <p:ext uri="{D42A27DB-BD31-4B8C-83A1-F6EECF244321}">
                <p14:modId xmlns:p14="http://schemas.microsoft.com/office/powerpoint/2010/main" xmlns="" val="1026308610"/>
              </p:ext>
            </p:extLst>
          </p:nvPr>
        </p:nvGraphicFramePr>
        <p:xfrm>
          <a:off x="423219" y="452605"/>
          <a:ext cx="8281166" cy="3830146"/>
        </p:xfrm>
        <a:graphic>
          <a:graphicData uri="http://schemas.openxmlformats.org/drawingml/2006/table">
            <a:tbl>
              <a:tblPr firstRow="1" bandRow="1">
                <a:tableStyleId>{21E4AEA4-8DFA-4A89-87EB-49C32662AFE0}</a:tableStyleId>
              </a:tblPr>
              <a:tblGrid>
                <a:gridCol w="1907857">
                  <a:extLst>
                    <a:ext uri="{9D8B030D-6E8A-4147-A177-3AD203B41FA5}">
                      <a16:colId xmlns:a16="http://schemas.microsoft.com/office/drawing/2014/main" xmlns="" val="20000"/>
                    </a:ext>
                  </a:extLst>
                </a:gridCol>
                <a:gridCol w="1783724">
                  <a:extLst>
                    <a:ext uri="{9D8B030D-6E8A-4147-A177-3AD203B41FA5}">
                      <a16:colId xmlns:a16="http://schemas.microsoft.com/office/drawing/2014/main" xmlns="" val="20001"/>
                    </a:ext>
                  </a:extLst>
                </a:gridCol>
                <a:gridCol w="2142936">
                  <a:extLst>
                    <a:ext uri="{9D8B030D-6E8A-4147-A177-3AD203B41FA5}">
                      <a16:colId xmlns:a16="http://schemas.microsoft.com/office/drawing/2014/main" xmlns="" val="20003"/>
                    </a:ext>
                  </a:extLst>
                </a:gridCol>
                <a:gridCol w="2446649">
                  <a:extLst>
                    <a:ext uri="{9D8B030D-6E8A-4147-A177-3AD203B41FA5}">
                      <a16:colId xmlns:a16="http://schemas.microsoft.com/office/drawing/2014/main" xmlns="" val="20004"/>
                    </a:ext>
                  </a:extLst>
                </a:gridCol>
              </a:tblGrid>
              <a:tr h="345162">
                <a:tc gridSpan="4">
                  <a:txBody>
                    <a:bodyPr/>
                    <a:lstStyle/>
                    <a:p>
                      <a:pPr algn="just" fontAlgn="ctr"/>
                      <a:r>
                        <a:rPr lang="en-US" sz="1400" b="1" u="none" strike="noStrike" dirty="0" smtClean="0">
                          <a:solidFill>
                            <a:schemeClr val="tx1"/>
                          </a:solidFill>
                          <a:latin typeface="Arial Narrow" panose="020B0606020202030204" pitchFamily="34" charset="0"/>
                        </a:rPr>
                        <a:t>Strategic Objective: To enhance understanding and awareness of the value of tourism and its opportunities.</a:t>
                      </a:r>
                      <a:endParaRPr lang="en-US" sz="1400" b="1" i="0" u="none" strike="noStrike" dirty="0" smtClean="0">
                        <a:solidFill>
                          <a:schemeClr val="tx1"/>
                        </a:solidFill>
                        <a:latin typeface="Arial Narrow" pitchFamily="34" charset="0"/>
                      </a:endParaRPr>
                    </a:p>
                  </a:txBody>
                  <a:tcPr marL="86393" marR="86393"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99613">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719070">
                <a:tc vMerge="1">
                  <a:txBody>
                    <a:bodyPr/>
                    <a:lstStyle/>
                    <a:p>
                      <a:endParaRPr lang="en-ZA"/>
                    </a:p>
                  </a:txBody>
                  <a:tcPr/>
                </a:tc>
                <a:tc vMerge="1">
                  <a:txBody>
                    <a:bodyPr/>
                    <a:lstStyle/>
                    <a:p>
                      <a:pPr marL="0" indent="0" algn="ctr">
                        <a:lnSpc>
                          <a:spcPct val="100000"/>
                        </a:lnSpc>
                        <a:tabLst>
                          <a:tab pos="534988" algn="l"/>
                          <a:tab pos="1614488" algn="l"/>
                        </a:tabLst>
                      </a:pP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extLst>
                  <a:ext uri="{0D108BD9-81ED-4DB2-BD59-A6C34878D82A}">
                    <a16:rowId xmlns:a16="http://schemas.microsoft.com/office/drawing/2014/main" xmlns="" val="10002"/>
                  </a:ext>
                </a:extLst>
              </a:tr>
              <a:tr h="2461114">
                <a:tc>
                  <a:txBody>
                    <a:bodyPr/>
                    <a:lstStyle/>
                    <a:p>
                      <a:pPr marL="342900" indent="-342900" algn="just" fontAlgn="t">
                        <a:buFont typeface="+mj-lt"/>
                        <a:buAutoNum type="arabicPeriod" startAt="8"/>
                      </a:pPr>
                      <a:r>
                        <a:rPr lang="en-US" sz="1600" b="0" i="0" u="none" strike="noStrike" dirty="0" smtClean="0">
                          <a:solidFill>
                            <a:srgbClr val="000000"/>
                          </a:solidFill>
                          <a:latin typeface="Arial Narrow" pitchFamily="34" charset="0"/>
                        </a:rPr>
                        <a:t>Number of quarterly and annual financial statements compiled and submitted.</a:t>
                      </a:r>
                      <a:endParaRPr lang="en-US" sz="1600" b="0" i="0" u="none" strike="noStrike" dirty="0">
                        <a:solidFill>
                          <a:srgbClr val="000000"/>
                        </a:solidFill>
                        <a:latin typeface="Arial Narrow" pitchFamily="34" charset="0"/>
                      </a:endParaRPr>
                    </a:p>
                  </a:txBody>
                  <a:tcPr marL="86398" marR="86398"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600" b="0" i="0" u="none" strike="noStrike" dirty="0" smtClean="0">
                          <a:solidFill>
                            <a:srgbClr val="000000"/>
                          </a:solidFill>
                          <a:effectLst/>
                          <a:latin typeface="Arial Narrow" panose="020B0606020202030204" pitchFamily="34" charset="0"/>
                        </a:rPr>
                        <a:t>Three quarterly interim financial statements compiled and submitted to NT.</a:t>
                      </a:r>
                      <a:br>
                        <a:rPr lang="en-US" sz="1600" b="0" i="0" u="none" strike="noStrike" dirty="0" smtClean="0">
                          <a:solidFill>
                            <a:srgbClr val="000000"/>
                          </a:solidFill>
                          <a:effectLst/>
                          <a:latin typeface="Arial Narrow" panose="020B0606020202030204" pitchFamily="34" charset="0"/>
                        </a:rPr>
                      </a:br>
                      <a:r>
                        <a:rPr lang="en-US" sz="1600" b="0" i="0" u="none" strike="noStrike" dirty="0" smtClean="0">
                          <a:solidFill>
                            <a:srgbClr val="000000"/>
                          </a:solidFill>
                          <a:effectLst/>
                          <a:latin typeface="Arial Narrow" panose="020B0606020202030204" pitchFamily="34" charset="0"/>
                        </a:rPr>
                        <a:t/>
                      </a:r>
                      <a:br>
                        <a:rPr lang="en-US" sz="1600" b="0" i="0" u="none" strike="noStrike" dirty="0" smtClean="0">
                          <a:solidFill>
                            <a:srgbClr val="000000"/>
                          </a:solidFill>
                          <a:effectLst/>
                          <a:latin typeface="Arial Narrow" panose="020B0606020202030204" pitchFamily="34" charset="0"/>
                        </a:rPr>
                      </a:br>
                      <a:r>
                        <a:rPr lang="en-US" sz="1600" b="0" i="0" u="none" strike="noStrike" dirty="0" smtClean="0">
                          <a:solidFill>
                            <a:srgbClr val="000000"/>
                          </a:solidFill>
                          <a:effectLst/>
                          <a:latin typeface="Arial Narrow" panose="020B0606020202030204" pitchFamily="34" charset="0"/>
                        </a:rPr>
                        <a:t>One</a:t>
                      </a:r>
                      <a:r>
                        <a:rPr lang="en-US" sz="1600" b="0" i="0" u="none" strike="noStrike" baseline="0" dirty="0" smtClean="0">
                          <a:solidFill>
                            <a:srgbClr val="000000"/>
                          </a:solidFill>
                          <a:effectLst/>
                          <a:latin typeface="Arial Narrow" panose="020B0606020202030204" pitchFamily="34" charset="0"/>
                        </a:rPr>
                        <a:t> a</a:t>
                      </a:r>
                      <a:r>
                        <a:rPr lang="en-US" sz="1600" b="0" i="0" u="none" strike="noStrike" dirty="0" smtClean="0">
                          <a:solidFill>
                            <a:srgbClr val="000000"/>
                          </a:solidFill>
                          <a:effectLst/>
                          <a:latin typeface="Arial Narrow" panose="020B0606020202030204" pitchFamily="34" charset="0"/>
                        </a:rPr>
                        <a:t>nnual </a:t>
                      </a:r>
                      <a:r>
                        <a:rPr lang="en-US" sz="1600" b="0" i="0" u="none" strike="noStrike" dirty="0">
                          <a:solidFill>
                            <a:srgbClr val="000000"/>
                          </a:solidFill>
                          <a:effectLst/>
                          <a:latin typeface="Arial Narrow" panose="020B0606020202030204" pitchFamily="34" charset="0"/>
                        </a:rPr>
                        <a:t>financial statement compiled and submitted to NT and </a:t>
                      </a:r>
                      <a:r>
                        <a:rPr lang="en-US" sz="1600" b="0" i="0" u="none" strike="noStrike" dirty="0" smtClean="0">
                          <a:solidFill>
                            <a:srgbClr val="000000"/>
                          </a:solidFill>
                          <a:effectLst/>
                          <a:latin typeface="Arial Narrow" panose="020B0606020202030204" pitchFamily="34" charset="0"/>
                        </a:rPr>
                        <a:t>AGSA.</a:t>
                      </a:r>
                      <a:endParaRPr lang="en-US" sz="1600" b="0" i="0" u="none" strike="noStrike" dirty="0">
                        <a:solidFill>
                          <a:srgbClr val="000000"/>
                        </a:solidFill>
                        <a:effectLst/>
                        <a:latin typeface="Arial Narrow" panose="020B0606020202030204" pitchFamily="34" charset="0"/>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ZA" sz="1600" b="0" i="0" u="none" strike="noStrike" dirty="0">
                          <a:solidFill>
                            <a:srgbClr val="000000"/>
                          </a:solidFill>
                          <a:effectLst/>
                          <a:latin typeface="Arial Narrow" panose="020B0606020202030204" pitchFamily="34" charset="0"/>
                        </a:rPr>
                        <a:t>Third-quarter interim financial statements compiled and submitted to </a:t>
                      </a:r>
                      <a:r>
                        <a:rPr lang="en-ZA" sz="1600" b="0" i="0" u="none" strike="noStrike" dirty="0" smtClean="0">
                          <a:solidFill>
                            <a:srgbClr val="000000"/>
                          </a:solidFill>
                          <a:effectLst/>
                          <a:latin typeface="Arial Narrow" panose="020B0606020202030204" pitchFamily="34" charset="0"/>
                        </a:rPr>
                        <a:t>National Treasury.</a:t>
                      </a:r>
                      <a:endParaRPr lang="en-ZA" sz="1600" b="0" i="0" u="none" strike="noStrike" dirty="0">
                        <a:solidFill>
                          <a:srgbClr val="000000"/>
                        </a:solidFill>
                        <a:effectLst/>
                        <a:latin typeface="Arial Narrow" panose="020B0606020202030204" pitchFamily="34" charset="0"/>
                      </a:endParaRPr>
                    </a:p>
                  </a:txBody>
                  <a:tcPr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US" sz="1600" u="none" strike="noStrike" kern="1200" dirty="0" smtClean="0">
                          <a:solidFill>
                            <a:schemeClr val="dk1"/>
                          </a:solidFill>
                          <a:effectLst/>
                          <a:latin typeface="Arial Narrow" panose="020B0606020202030204" pitchFamily="34" charset="0"/>
                          <a:ea typeface="+mn-ea"/>
                          <a:cs typeface="+mn-cs"/>
                        </a:rPr>
                        <a:t>Third-quarter interim financial statements were compiled and submitted to National Treasury.</a:t>
                      </a:r>
                      <a:endParaRPr lang="en-ZA" sz="1600" u="none" strike="noStrike" kern="1200" dirty="0">
                        <a:solidFill>
                          <a:schemeClr val="dk1"/>
                        </a:solidFill>
                        <a:effectLst/>
                        <a:latin typeface="Arial Narrow" panose="020B0606020202030204" pitchFamily="34" charset="0"/>
                        <a:ea typeface="+mn-ea"/>
                        <a:cs typeface="+mn-cs"/>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
        <p:nvSpPr>
          <p:cNvPr id="12" name="Footer Placeholder 1"/>
          <p:cNvSpPr>
            <a:spLocks noGrp="1"/>
          </p:cNvSpPr>
          <p:nvPr>
            <p:ph type="ftr" sz="quarter" idx="11"/>
          </p:nvPr>
        </p:nvSpPr>
        <p:spPr>
          <a:xfrm>
            <a:off x="423219" y="6173788"/>
            <a:ext cx="299720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1519577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7</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5" name="Footer Placeholder 1"/>
          <p:cNvSpPr>
            <a:spLocks noGrp="1"/>
          </p:cNvSpPr>
          <p:nvPr>
            <p:ph type="ftr" sz="quarter" idx="11"/>
          </p:nvPr>
        </p:nvSpPr>
        <p:spPr>
          <a:xfrm>
            <a:off x="525624" y="5991226"/>
            <a:ext cx="4966241"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3741364347"/>
              </p:ext>
            </p:extLst>
          </p:nvPr>
        </p:nvGraphicFramePr>
        <p:xfrm>
          <a:off x="337456" y="265612"/>
          <a:ext cx="8479972" cy="5428052"/>
        </p:xfrm>
        <a:graphic>
          <a:graphicData uri="http://schemas.openxmlformats.org/drawingml/2006/table">
            <a:tbl>
              <a:tblPr/>
              <a:tblGrid>
                <a:gridCol w="1921112">
                  <a:extLst>
                    <a:ext uri="{9D8B030D-6E8A-4147-A177-3AD203B41FA5}">
                      <a16:colId xmlns:a16="http://schemas.microsoft.com/office/drawing/2014/main" xmlns="" val="20000"/>
                    </a:ext>
                  </a:extLst>
                </a:gridCol>
                <a:gridCol w="1746504">
                  <a:extLst>
                    <a:ext uri="{9D8B030D-6E8A-4147-A177-3AD203B41FA5}">
                      <a16:colId xmlns:a16="http://schemas.microsoft.com/office/drawing/2014/main" xmlns="" val="20001"/>
                    </a:ext>
                  </a:extLst>
                </a:gridCol>
                <a:gridCol w="4812356">
                  <a:extLst>
                    <a:ext uri="{9D8B030D-6E8A-4147-A177-3AD203B41FA5}">
                      <a16:colId xmlns:a16="http://schemas.microsoft.com/office/drawing/2014/main" xmlns="" val="20002"/>
                    </a:ext>
                  </a:extLst>
                </a:gridCol>
              </a:tblGrid>
              <a:tr h="427652">
                <a:tc gridSpan="3">
                  <a:txBody>
                    <a:bodyPr/>
                    <a:lstStyle/>
                    <a:p>
                      <a:pPr algn="ctr">
                        <a:lnSpc>
                          <a:spcPct val="100000"/>
                        </a:lnSpc>
                      </a:pPr>
                      <a:r>
                        <a:rPr lang="en-US" sz="1600" b="1" dirty="0" smtClean="0">
                          <a:solidFill>
                            <a:schemeClr val="tx1"/>
                          </a:solidFill>
                          <a:latin typeface="Arial Narrow" pitchFamily="34" charset="0"/>
                          <a:cs typeface="Arial" pitchFamily="34" charset="0"/>
                        </a:rPr>
                        <a:t>Service Delivery </a:t>
                      </a:r>
                      <a:endParaRPr lang="en-US" sz="1600" b="1" dirty="0">
                        <a:solidFill>
                          <a:schemeClr val="tx1"/>
                        </a:solidFill>
                        <a:latin typeface="Arial Narrow"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995D"/>
                    </a:solidFill>
                  </a:tcPr>
                </a:tc>
                <a:tc hMerge="1">
                  <a:txBody>
                    <a:bodyPr/>
                    <a:lstStyle/>
                    <a:p>
                      <a:pPr marL="0" indent="0" algn="ctr">
                        <a:lnSpc>
                          <a:spcPct val="100000"/>
                        </a:lnSpc>
                        <a:tabLst>
                          <a:tab pos="534988" algn="l"/>
                          <a:tab pos="1614488" algn="l"/>
                        </a:tabLst>
                      </a:pPr>
                      <a:endParaRPr lang="en-US" sz="1800" b="1" dirty="0">
                        <a:solidFill>
                          <a:schemeClr val="tx1"/>
                        </a:solidFill>
                        <a:latin typeface="Arial Narrow"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hMerge="1">
                  <a:txBody>
                    <a:bodyPr/>
                    <a:lstStyle/>
                    <a:p>
                      <a:pPr algn="ctr">
                        <a:lnSpc>
                          <a:spcPct val="100000"/>
                        </a:lnSpc>
                      </a:pPr>
                      <a:endParaRPr lang="en-US" sz="1800" b="1" dirty="0">
                        <a:solidFill>
                          <a:schemeClr val="tx1"/>
                        </a:solidFill>
                        <a:latin typeface="Arial Narrow"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0"/>
                  </a:ext>
                </a:extLst>
              </a:tr>
              <a:tr h="3765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Arial Narrow" pitchFamily="34" charset="0"/>
                          <a:cs typeface="Arial" pitchFamily="34" charset="0"/>
                        </a:rPr>
                        <a:t>Key</a:t>
                      </a:r>
                      <a:r>
                        <a:rPr lang="en-US" sz="1600" b="1" baseline="0" dirty="0" smtClean="0">
                          <a:solidFill>
                            <a:schemeClr val="tx1"/>
                          </a:solidFill>
                          <a:latin typeface="Arial Narrow" pitchFamily="34" charset="0"/>
                          <a:cs typeface="Arial" pitchFamily="34" charset="0"/>
                        </a:rPr>
                        <a:t> Service</a:t>
                      </a:r>
                    </a:p>
                    <a:p>
                      <a:pPr algn="ctr">
                        <a:lnSpc>
                          <a:spcPct val="100000"/>
                        </a:lnSpc>
                      </a:pPr>
                      <a:endParaRPr lang="en-US" sz="1600" b="1" dirty="0">
                        <a:solidFill>
                          <a:schemeClr val="tx1"/>
                        </a:solidFill>
                        <a:latin typeface="Arial Narrow"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534988" algn="l"/>
                          <a:tab pos="1614488" algn="l"/>
                        </a:tabLst>
                        <a:defRPr/>
                      </a:pPr>
                      <a:r>
                        <a:rPr lang="en-US" sz="1600" b="1" dirty="0" smtClean="0">
                          <a:solidFill>
                            <a:schemeClr val="tx1"/>
                          </a:solidFill>
                          <a:latin typeface="Arial Narrow" pitchFamily="34" charset="0"/>
                          <a:cs typeface="Arial" pitchFamily="34" charset="0"/>
                        </a:rPr>
                        <a:t>Service Beneficiary</a:t>
                      </a:r>
                    </a:p>
                    <a:p>
                      <a:pPr marL="0" indent="0" algn="ctr">
                        <a:lnSpc>
                          <a:spcPct val="100000"/>
                        </a:lnSpc>
                        <a:tabLst>
                          <a:tab pos="534988" algn="l"/>
                          <a:tab pos="1614488" algn="l"/>
                        </a:tabLst>
                      </a:pPr>
                      <a:endParaRPr lang="en-US" sz="1600" b="1" dirty="0">
                        <a:solidFill>
                          <a:schemeClr val="tx1"/>
                        </a:solidFill>
                        <a:latin typeface="Arial Narrow"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Arial Narrow" pitchFamily="34" charset="0"/>
                          <a:cs typeface="Arial" pitchFamily="34" charset="0"/>
                        </a:rPr>
                        <a:t>Progress Report</a:t>
                      </a:r>
                    </a:p>
                    <a:p>
                      <a:pPr algn="ctr">
                        <a:lnSpc>
                          <a:spcPct val="100000"/>
                        </a:lnSpc>
                      </a:pPr>
                      <a:endParaRPr lang="en-US" sz="1600" b="1" dirty="0">
                        <a:solidFill>
                          <a:schemeClr val="tx1"/>
                        </a:solidFill>
                        <a:latin typeface="Arial Narrow"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xmlns="" val="10001"/>
                  </a:ext>
                </a:extLst>
              </a:tr>
              <a:tr h="763680">
                <a:tc>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US" sz="1600" b="0" i="0" u="none" strike="noStrike" kern="1200" dirty="0" smtClean="0">
                          <a:solidFill>
                            <a:schemeClr val="tx1"/>
                          </a:solidFill>
                          <a:latin typeface="Arial Narrow" pitchFamily="34" charset="0"/>
                          <a:ea typeface="+mn-ea"/>
                          <a:cs typeface="+mn-cs"/>
                        </a:rPr>
                        <a:t>Tourist Guide Appeals.</a:t>
                      </a:r>
                      <a:endParaRPr lang="en-US" sz="1600" b="0" i="0" u="none" strike="noStrike" kern="1200" dirty="0">
                        <a:solidFill>
                          <a:schemeClr val="tx1"/>
                        </a:solidFill>
                        <a:latin typeface="Arial Narrow" pitchFamily="34" charset="0"/>
                        <a:ea typeface="+mn-ea"/>
                        <a:cs typeface="+mn-cs"/>
                      </a:endParaRPr>
                    </a:p>
                  </a:txBody>
                  <a:tcPr marL="85725" marR="86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US" sz="1600" b="0" i="0" u="none" strike="noStrike" kern="1200" dirty="0" smtClean="0">
                          <a:solidFill>
                            <a:schemeClr val="tx1"/>
                          </a:solidFill>
                          <a:latin typeface="Arial Narrow" pitchFamily="34" charset="0"/>
                          <a:ea typeface="+mn-ea"/>
                          <a:cs typeface="+mn-cs"/>
                        </a:rPr>
                        <a:t>Tourist-guiding Sector.</a:t>
                      </a:r>
                    </a:p>
                  </a:txBody>
                  <a:tcPr marL="85725" marR="86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ZA" sz="1600" b="0" i="0" u="none" strike="noStrike" kern="1200" noProof="0" dirty="0" smtClean="0">
                          <a:solidFill>
                            <a:schemeClr val="tx1"/>
                          </a:solidFill>
                          <a:latin typeface="Arial Narrow" pitchFamily="34" charset="0"/>
                          <a:ea typeface="+mn-ea"/>
                          <a:cs typeface="+mn-cs"/>
                        </a:rPr>
                        <a:t>During quarter one (1), there were </a:t>
                      </a:r>
                      <a:r>
                        <a:rPr lang="en-ZA" sz="1600" b="0" i="0" u="none" strike="noStrike" kern="1200" dirty="0" smtClean="0">
                          <a:solidFill>
                            <a:schemeClr val="tx1"/>
                          </a:solidFill>
                          <a:latin typeface="Arial Narrow" pitchFamily="34" charset="0"/>
                          <a:ea typeface="+mn-ea"/>
                          <a:cs typeface="+mn-cs"/>
                        </a:rPr>
                        <a:t>no appeals received nor processed </a:t>
                      </a:r>
                      <a:r>
                        <a:rPr lang="en-ZA" sz="1600" b="0" i="0" u="none" strike="noStrike" kern="1200" noProof="0" dirty="0" smtClean="0">
                          <a:solidFill>
                            <a:schemeClr val="tx1"/>
                          </a:solidFill>
                          <a:latin typeface="Arial Narrow" pitchFamily="34" charset="0"/>
                          <a:ea typeface="+mn-ea"/>
                          <a:cs typeface="+mn-cs"/>
                        </a:rPr>
                        <a:t>with the National Registrar of Tourist Guides as per Section 56 of the Tourism Act, 2014. </a:t>
                      </a:r>
                      <a:endParaRPr lang="en-US" sz="1600" b="0" i="0" u="none" strike="noStrike" kern="1200" noProof="0" dirty="0" smtClean="0">
                        <a:solidFill>
                          <a:schemeClr val="tx1"/>
                        </a:solidFill>
                        <a:latin typeface="Arial Narrow" pitchFamily="34" charset="0"/>
                        <a:ea typeface="+mn-ea"/>
                        <a:cs typeface="+mn-cs"/>
                      </a:endParaRPr>
                    </a:p>
                  </a:txBody>
                  <a:tcPr marL="85725" marR="86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173362">
                <a:tc>
                  <a:txBody>
                    <a:bodyPr/>
                    <a:lstStyle/>
                    <a:p>
                      <a:pPr marL="0" marR="0" lvl="0" indent="0" algn="just" defTabSz="914400" rtl="0" eaLnBrk="1" fontAlgn="t" latinLnBrk="0" hangingPunct="1">
                        <a:lnSpc>
                          <a:spcPct val="100000"/>
                        </a:lnSpc>
                        <a:spcBef>
                          <a:spcPts val="0"/>
                        </a:spcBef>
                        <a:spcAft>
                          <a:spcPts val="0"/>
                        </a:spcAft>
                        <a:buClrTx/>
                        <a:buSzTx/>
                        <a:buFont typeface="+mj-lt"/>
                        <a:buNone/>
                        <a:tabLst/>
                        <a:defRPr/>
                      </a:pPr>
                      <a:r>
                        <a:rPr lang="en-US" sz="1600" b="0" i="0" u="none" strike="noStrike" dirty="0" smtClean="0">
                          <a:solidFill>
                            <a:schemeClr val="tx1"/>
                          </a:solidFill>
                          <a:latin typeface="Arial Narrow" pitchFamily="34" charset="0"/>
                        </a:rPr>
                        <a:t>National Tourism Information Gateways (NTIGs)</a:t>
                      </a:r>
                      <a:r>
                        <a:rPr lang="en-US" sz="1600" b="0" i="0" u="none" strike="noStrike" baseline="0" dirty="0" smtClean="0">
                          <a:solidFill>
                            <a:schemeClr val="tx1"/>
                          </a:solidFill>
                          <a:latin typeface="Arial Narrow" pitchFamily="34" charset="0"/>
                        </a:rPr>
                        <a:t>.</a:t>
                      </a:r>
                    </a:p>
                  </a:txBody>
                  <a:tcPr marL="85725" marR="86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indent="0" algn="l" fontAlgn="t">
                        <a:buFont typeface="Arial" panose="020B0604020202020204" pitchFamily="34" charset="0"/>
                        <a:buNone/>
                      </a:pPr>
                      <a:r>
                        <a:rPr lang="en-US" sz="1600" b="0" i="0" u="none" strike="noStrike" kern="1200" dirty="0" smtClean="0">
                          <a:solidFill>
                            <a:schemeClr val="tx1"/>
                          </a:solidFill>
                          <a:effectLst/>
                          <a:latin typeface="Arial Narrow" panose="020B0606020202030204" pitchFamily="34" charset="0"/>
                          <a:ea typeface="+mn-ea"/>
                          <a:cs typeface="+mn-cs"/>
                        </a:rPr>
                        <a:t>Public and Tourist.</a:t>
                      </a:r>
                      <a:endParaRPr lang="en-US" sz="1600" b="0" i="0" u="none" strike="noStrike" kern="1200" dirty="0">
                        <a:solidFill>
                          <a:schemeClr val="tx1"/>
                        </a:solidFill>
                        <a:effectLst/>
                        <a:latin typeface="Arial Narrow" panose="020B0606020202030204" pitchFamily="34" charset="0"/>
                        <a:ea typeface="+mn-ea"/>
                        <a:cs typeface="+mn-cs"/>
                      </a:endParaRPr>
                    </a:p>
                  </a:txBody>
                  <a:tcPr marL="85725" marR="86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lvl="0" indent="-285750" algn="just">
                        <a:buFont typeface="Arial" panose="020B0604020202020204" pitchFamily="34" charset="0"/>
                        <a:buChar char="•"/>
                      </a:pPr>
                      <a:r>
                        <a:rPr kumimoji="0" lang="en-ZA" sz="1600" b="0" i="0" u="none" strike="noStrike" kern="1200" cap="none" spc="0" normalizeH="0" baseline="0" noProof="0" dirty="0" smtClean="0">
                          <a:ln>
                            <a:noFill/>
                          </a:ln>
                          <a:solidFill>
                            <a:schemeClr val="tx1"/>
                          </a:solidFill>
                          <a:effectLst/>
                          <a:uLnTx/>
                          <a:uFillTx/>
                          <a:latin typeface="Arial Narrow" pitchFamily="34" charset="0"/>
                          <a:ea typeface="+mn-ea"/>
                          <a:cs typeface="+mn-cs"/>
                        </a:rPr>
                        <a:t>Quarter one (1)  operational reports for King </a:t>
                      </a:r>
                      <a:r>
                        <a:rPr kumimoji="0" lang="en-ZA" sz="1600" b="0" i="0" u="none" strike="noStrike" kern="1200" cap="none" spc="0" normalizeH="0" baseline="0" noProof="0" dirty="0" err="1" smtClean="0">
                          <a:ln>
                            <a:noFill/>
                          </a:ln>
                          <a:solidFill>
                            <a:schemeClr val="tx1"/>
                          </a:solidFill>
                          <a:effectLst/>
                          <a:uLnTx/>
                          <a:uFillTx/>
                          <a:latin typeface="Arial Narrow" pitchFamily="34" charset="0"/>
                          <a:ea typeface="+mn-ea"/>
                          <a:cs typeface="+mn-cs"/>
                        </a:rPr>
                        <a:t>Shaka</a:t>
                      </a:r>
                      <a:r>
                        <a:rPr kumimoji="0" lang="en-ZA" sz="1600" b="0" i="0" u="none" strike="noStrike" kern="1200" cap="none" spc="0" normalizeH="0" baseline="0" noProof="0" dirty="0" smtClean="0">
                          <a:ln>
                            <a:noFill/>
                          </a:ln>
                          <a:solidFill>
                            <a:schemeClr val="tx1"/>
                          </a:solidFill>
                          <a:effectLst/>
                          <a:uLnTx/>
                          <a:uFillTx/>
                          <a:latin typeface="Arial Narrow" pitchFamily="34" charset="0"/>
                          <a:ea typeface="+mn-ea"/>
                          <a:cs typeface="+mn-cs"/>
                        </a:rPr>
                        <a:t> International Airport (KSIA) and Oliver Reginald Tambo International Airport (ORTIA) National Tourism Information Gateways (NTIG) were developed. </a:t>
                      </a:r>
                    </a:p>
                    <a:p>
                      <a:pPr marL="285750" lvl="0" indent="-285750" algn="just">
                        <a:buFont typeface="Arial" panose="020B0604020202020204" pitchFamily="34" charset="0"/>
                        <a:buChar char="•"/>
                      </a:pPr>
                      <a:r>
                        <a:rPr kumimoji="0" lang="en-ZA" sz="1600" b="0" i="0" u="none" strike="noStrike" kern="1200" cap="none" spc="0" normalizeH="0" baseline="0" noProof="0" dirty="0" smtClean="0">
                          <a:ln>
                            <a:noFill/>
                          </a:ln>
                          <a:solidFill>
                            <a:schemeClr val="tx1"/>
                          </a:solidFill>
                          <a:effectLst/>
                          <a:uLnTx/>
                          <a:uFillTx/>
                          <a:latin typeface="Arial Narrow" pitchFamily="34" charset="0"/>
                          <a:ea typeface="+mn-ea"/>
                          <a:cs typeface="+mn-cs"/>
                        </a:rPr>
                        <a:t>These operational reports cover </a:t>
                      </a:r>
                      <a:r>
                        <a:rPr kumimoji="0" lang="en-US" sz="1600" b="0" i="0" u="none" strike="noStrike" kern="1200" cap="none" spc="0" normalizeH="0" baseline="0" dirty="0" smtClean="0">
                          <a:ln>
                            <a:noFill/>
                          </a:ln>
                          <a:solidFill>
                            <a:schemeClr val="tx1"/>
                          </a:solidFill>
                          <a:effectLst/>
                          <a:uLnTx/>
                          <a:uFillTx/>
                          <a:latin typeface="Arial Narrow" pitchFamily="34" charset="0"/>
                          <a:ea typeface="+mn-ea"/>
                          <a:cs typeface="+mn-cs"/>
                        </a:rPr>
                        <a:t>purpose of developing tourism information gateways, purpose of reporting on tourism information gateway operations, objective of tourism information gateways,</a:t>
                      </a:r>
                      <a:r>
                        <a:rPr kumimoji="0" lang="en-ZA" sz="1600" b="0" i="0" u="none" strike="noStrike" kern="1200" cap="none" spc="0" normalizeH="0" baseline="0" dirty="0" smtClean="0">
                          <a:ln>
                            <a:noFill/>
                          </a:ln>
                          <a:solidFill>
                            <a:schemeClr val="tx1"/>
                          </a:solidFill>
                          <a:effectLst/>
                          <a:uLnTx/>
                          <a:uFillTx/>
                          <a:latin typeface="Arial Narrow" pitchFamily="34" charset="0"/>
                          <a:ea typeface="+mn-ea"/>
                          <a:cs typeface="+mn-cs"/>
                        </a:rPr>
                        <a:t> </a:t>
                      </a:r>
                      <a:r>
                        <a:rPr kumimoji="0" lang="en-ZA" sz="1600" b="0" i="0" u="none" strike="noStrike" kern="1200" cap="none" spc="0" normalizeH="0" baseline="0" noProof="0" dirty="0" smtClean="0">
                          <a:ln>
                            <a:noFill/>
                          </a:ln>
                          <a:solidFill>
                            <a:schemeClr val="tx1"/>
                          </a:solidFill>
                          <a:effectLst/>
                          <a:uLnTx/>
                          <a:uFillTx/>
                          <a:latin typeface="Arial Narrow" pitchFamily="34" charset="0"/>
                          <a:ea typeface="+mn-ea"/>
                          <a:cs typeface="+mn-cs"/>
                        </a:rPr>
                        <a:t>general operations progress, capacity-building requirements, </a:t>
                      </a:r>
                      <a:r>
                        <a:rPr kumimoji="0" lang="en-US" sz="1600" b="0" i="0" u="none" strike="noStrike" kern="1200" cap="none" spc="0" normalizeH="0" baseline="0" dirty="0" smtClean="0">
                          <a:ln>
                            <a:noFill/>
                          </a:ln>
                          <a:solidFill>
                            <a:schemeClr val="tx1"/>
                          </a:solidFill>
                          <a:effectLst/>
                          <a:uLnTx/>
                          <a:uFillTx/>
                          <a:latin typeface="Arial Narrow" pitchFamily="34" charset="0"/>
                          <a:ea typeface="+mn-ea"/>
                          <a:cs typeface="+mn-cs"/>
                        </a:rPr>
                        <a:t>progress on enhancements, stakeholder collaborations and visitor statistics, challenges and recommendations,</a:t>
                      </a:r>
                      <a:r>
                        <a:rPr kumimoji="0" lang="en-ZA" sz="1600" b="0" i="0" u="none" strike="noStrike" kern="1200" cap="none" spc="0" normalizeH="0" baseline="0" noProof="0" dirty="0" smtClean="0">
                          <a:ln>
                            <a:noFill/>
                          </a:ln>
                          <a:solidFill>
                            <a:schemeClr val="tx1"/>
                          </a:solidFill>
                          <a:effectLst/>
                          <a:uLnTx/>
                          <a:uFillTx/>
                          <a:latin typeface="Arial Narrow" pitchFamily="34" charset="0"/>
                          <a:ea typeface="+mn-ea"/>
                          <a:cs typeface="+mn-cs"/>
                        </a:rPr>
                        <a:t> etc.</a:t>
                      </a:r>
                    </a:p>
                    <a:p>
                      <a:pPr marL="0" marR="0" lvl="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kumimoji="0" lang="en-ZA" sz="1600" b="0"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ZA" sz="1600" b="0" i="0" u="none" strike="noStrike" kern="1200" cap="none" spc="0" normalizeH="0" baseline="0" dirty="0" smtClean="0">
                          <a:ln>
                            <a:noFill/>
                          </a:ln>
                          <a:solidFill>
                            <a:schemeClr val="tx1"/>
                          </a:solidFill>
                          <a:effectLst/>
                          <a:uLnTx/>
                          <a:uFillTx/>
                          <a:latin typeface="Arial Narrow" pitchFamily="34" charset="0"/>
                          <a:ea typeface="+mn-ea"/>
                          <a:cs typeface="+mn-cs"/>
                        </a:rPr>
                        <a:t>There were no enhancements that were implemented during the reporting period. </a:t>
                      </a:r>
                    </a:p>
                    <a:p>
                      <a:pPr marL="0" marR="0" lvl="0" indent="0" algn="just" defTabSz="914400" rtl="0" eaLnBrk="1" fontAlgn="t" latinLnBrk="0" hangingPunct="1">
                        <a:lnSpc>
                          <a:spcPct val="100000"/>
                        </a:lnSpc>
                        <a:spcBef>
                          <a:spcPts val="0"/>
                        </a:spcBef>
                        <a:spcAft>
                          <a:spcPts val="0"/>
                        </a:spcAft>
                        <a:buClrTx/>
                        <a:buSzTx/>
                        <a:buFont typeface="Arial" panose="020B0604020202020204" pitchFamily="34" charset="0"/>
                        <a:buNone/>
                        <a:tabLst/>
                        <a:defRPr/>
                      </a:pPr>
                      <a:endParaRPr kumimoji="0" lang="en-ZA" sz="1600" b="0" i="0" u="none" strike="noStrike" kern="1200" cap="none" spc="0" normalizeH="0" baseline="0" noProof="0" dirty="0" smtClean="0">
                        <a:ln>
                          <a:noFill/>
                        </a:ln>
                        <a:solidFill>
                          <a:schemeClr val="tx1"/>
                        </a:solidFill>
                        <a:effectLst/>
                        <a:uLnTx/>
                        <a:uFillTx/>
                        <a:latin typeface="Arial Narrow" pitchFamily="34" charset="0"/>
                        <a:ea typeface="+mn-ea"/>
                        <a:cs typeface="+mn-cs"/>
                      </a:endParaRPr>
                    </a:p>
                  </a:txBody>
                  <a:tcPr marL="85725" marR="864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74072886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70</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3" name="Content Placeholder 3"/>
          <p:cNvGraphicFramePr>
            <a:graphicFrameLocks/>
          </p:cNvGraphicFramePr>
          <p:nvPr>
            <p:extLst>
              <p:ext uri="{D42A27DB-BD31-4B8C-83A1-F6EECF244321}">
                <p14:modId xmlns:p14="http://schemas.microsoft.com/office/powerpoint/2010/main" xmlns="" val="1816644282"/>
              </p:ext>
            </p:extLst>
          </p:nvPr>
        </p:nvGraphicFramePr>
        <p:xfrm>
          <a:off x="245938" y="152553"/>
          <a:ext cx="8562161" cy="5616475"/>
        </p:xfrm>
        <a:graphic>
          <a:graphicData uri="http://schemas.openxmlformats.org/drawingml/2006/table">
            <a:tbl>
              <a:tblPr firstRow="1" bandRow="1">
                <a:tableStyleId>{21E4AEA4-8DFA-4A89-87EB-49C32662AFE0}</a:tableStyleId>
              </a:tblPr>
              <a:tblGrid>
                <a:gridCol w="1722821">
                  <a:extLst>
                    <a:ext uri="{9D8B030D-6E8A-4147-A177-3AD203B41FA5}">
                      <a16:colId xmlns:a16="http://schemas.microsoft.com/office/drawing/2014/main" xmlns="" val="20000"/>
                    </a:ext>
                  </a:extLst>
                </a:gridCol>
                <a:gridCol w="1474237">
                  <a:extLst>
                    <a:ext uri="{9D8B030D-6E8A-4147-A177-3AD203B41FA5}">
                      <a16:colId xmlns:a16="http://schemas.microsoft.com/office/drawing/2014/main" xmlns="" val="20001"/>
                    </a:ext>
                  </a:extLst>
                </a:gridCol>
                <a:gridCol w="1726163">
                  <a:extLst>
                    <a:ext uri="{9D8B030D-6E8A-4147-A177-3AD203B41FA5}">
                      <a16:colId xmlns:a16="http://schemas.microsoft.com/office/drawing/2014/main" xmlns="" val="20003"/>
                    </a:ext>
                  </a:extLst>
                </a:gridCol>
                <a:gridCol w="3638940">
                  <a:extLst>
                    <a:ext uri="{9D8B030D-6E8A-4147-A177-3AD203B41FA5}">
                      <a16:colId xmlns:a16="http://schemas.microsoft.com/office/drawing/2014/main" xmlns="" val="20004"/>
                    </a:ext>
                  </a:extLst>
                </a:gridCol>
              </a:tblGrid>
              <a:tr h="304401">
                <a:tc gridSpan="4">
                  <a:txBody>
                    <a:bodyPr/>
                    <a:lstStyle/>
                    <a:p>
                      <a:pPr algn="just" fontAlgn="ctr"/>
                      <a:r>
                        <a:rPr lang="en-US" sz="1400" b="1" u="none" strike="noStrike" dirty="0" smtClean="0">
                          <a:solidFill>
                            <a:schemeClr val="tx1"/>
                          </a:solidFill>
                          <a:latin typeface="Arial Narrow" panose="020B0606020202030204" pitchFamily="34" charset="0"/>
                        </a:rPr>
                        <a:t>Strategic Objective: To enhance understanding and awareness of the value of tourism and its opportunities.</a:t>
                      </a:r>
                      <a:endParaRPr lang="en-US" sz="1400" b="1" i="0" u="none" strike="noStrike" dirty="0" smtClean="0">
                        <a:solidFill>
                          <a:schemeClr val="tx1"/>
                        </a:solidFill>
                        <a:latin typeface="Arial Narrow" pitchFamily="34" charset="0"/>
                      </a:endParaRPr>
                    </a:p>
                  </a:txBody>
                  <a:tcPr marL="86393" marR="86393"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7387">
                <a:tc rowSpan="2">
                  <a:txBody>
                    <a:bodyPr/>
                    <a:lstStyle/>
                    <a:p>
                      <a:pPr algn="ctr">
                        <a:lnSpc>
                          <a:spcPct val="100000"/>
                        </a:lnSpc>
                      </a:pPr>
                      <a:r>
                        <a:rPr lang="en-US" sz="1400" b="1" dirty="0" smtClean="0">
                          <a:latin typeface="Arial Narrow" panose="020B0606020202030204" pitchFamily="34" charset="0"/>
                        </a:rPr>
                        <a:t>Key</a:t>
                      </a:r>
                      <a:r>
                        <a:rPr lang="en-US" sz="1400" b="1" baseline="0" dirty="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dirty="0"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64789">
                <a:tc vMerge="1">
                  <a:txBody>
                    <a:bodyPr/>
                    <a:lstStyle/>
                    <a:p>
                      <a:endParaRPr lang="en-ZA"/>
                    </a:p>
                  </a:txBody>
                  <a:tcPr/>
                </a:tc>
                <a:tc vMerge="1">
                  <a:txBody>
                    <a:bodyPr/>
                    <a:lstStyle/>
                    <a:p>
                      <a:pPr marL="0" indent="0" algn="ctr">
                        <a:lnSpc>
                          <a:spcPct val="100000"/>
                        </a:lnSpc>
                        <a:tabLst>
                          <a:tab pos="534988" algn="l"/>
                          <a:tab pos="1614488" algn="l"/>
                        </a:tabLst>
                      </a:pP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extLst>
                  <a:ext uri="{0D108BD9-81ED-4DB2-BD59-A6C34878D82A}">
                    <a16:rowId xmlns:a16="http://schemas.microsoft.com/office/drawing/2014/main" xmlns="" val="10002"/>
                  </a:ext>
                </a:extLst>
              </a:tr>
              <a:tr h="4377270">
                <a:tc>
                  <a:txBody>
                    <a:bodyPr/>
                    <a:lstStyle/>
                    <a:p>
                      <a:pPr marL="342900" indent="-342900" algn="just" fontAlgn="t">
                        <a:buFont typeface="+mj-lt"/>
                        <a:buAutoNum type="arabicPeriod" startAt="9"/>
                      </a:pPr>
                      <a:r>
                        <a:rPr lang="en-US" sz="1600" b="0" i="0" u="none" strike="noStrike" dirty="0" smtClean="0">
                          <a:solidFill>
                            <a:srgbClr val="000000"/>
                          </a:solidFill>
                          <a:latin typeface="Arial Narrow" pitchFamily="34" charset="0"/>
                        </a:rPr>
                        <a:t>Percentage implementation of the annual internal audit plan.</a:t>
                      </a:r>
                      <a:endParaRPr lang="en-US" sz="1600" b="0" i="0" u="none" strike="noStrike" dirty="0">
                        <a:solidFill>
                          <a:srgbClr val="000000"/>
                        </a:solidFill>
                        <a:latin typeface="Arial Narrow" pitchFamily="34" charset="0"/>
                      </a:endParaRPr>
                    </a:p>
                  </a:txBody>
                  <a:tcPr marL="86398" marR="86398"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600" b="0" i="0" u="none" strike="noStrike" dirty="0">
                          <a:solidFill>
                            <a:srgbClr val="000000"/>
                          </a:solidFill>
                          <a:effectLst/>
                          <a:latin typeface="Arial Narrow" panose="020B0606020202030204" pitchFamily="34" charset="0"/>
                        </a:rPr>
                        <a:t>100% implementation of the annual internal audit </a:t>
                      </a:r>
                      <a:r>
                        <a:rPr lang="en-US" sz="1600" b="0" i="0" u="none" strike="noStrike" dirty="0" smtClean="0">
                          <a:solidFill>
                            <a:srgbClr val="000000"/>
                          </a:solidFill>
                          <a:effectLst/>
                          <a:latin typeface="Arial Narrow" panose="020B0606020202030204" pitchFamily="34" charset="0"/>
                        </a:rPr>
                        <a:t>plan.</a:t>
                      </a:r>
                      <a:endParaRPr lang="en-US" sz="16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ZA" sz="1600" b="0" i="0" u="none" strike="noStrike" dirty="0">
                          <a:solidFill>
                            <a:srgbClr val="000000"/>
                          </a:solidFill>
                          <a:effectLst/>
                          <a:latin typeface="Arial Narrow" panose="020B0606020202030204" pitchFamily="34" charset="0"/>
                        </a:rPr>
                        <a:t>30% implementation of the annual internal audit plan.</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US" sz="1600" u="none" strike="noStrike" kern="1200" dirty="0" smtClean="0">
                          <a:solidFill>
                            <a:schemeClr val="dk1"/>
                          </a:solidFill>
                          <a:effectLst/>
                          <a:latin typeface="Arial Narrow" panose="020B0606020202030204" pitchFamily="34" charset="0"/>
                          <a:ea typeface="+mn-ea"/>
                          <a:cs typeface="+mn-cs"/>
                        </a:rPr>
                        <a:t>7.5% of the annual internal audit plan implemented. </a:t>
                      </a:r>
                    </a:p>
                    <a:p>
                      <a:pPr marL="0" algn="just" defTabSz="914400" rtl="0" eaLnBrk="1" fontAlgn="t" latinLnBrk="0" hangingPunct="1"/>
                      <a:endParaRPr lang="en-US" sz="1600" u="none" strike="noStrike" kern="1200" dirty="0" smtClean="0">
                        <a:solidFill>
                          <a:schemeClr val="dk1"/>
                        </a:solidFill>
                        <a:effectLst/>
                        <a:latin typeface="Arial Narrow" panose="020B0606020202030204" pitchFamily="34" charset="0"/>
                        <a:ea typeface="+mn-ea"/>
                        <a:cs typeface="+mn-cs"/>
                      </a:endParaRPr>
                    </a:p>
                    <a:p>
                      <a:pPr marL="0" algn="just" defTabSz="914400" rtl="0" eaLnBrk="1" fontAlgn="t" latinLnBrk="0" hangingPunct="1"/>
                      <a:r>
                        <a:rPr lang="en-US" sz="1600" b="1" i="1" u="none" strike="noStrike" kern="1200" dirty="0" smtClean="0">
                          <a:solidFill>
                            <a:schemeClr val="dk1"/>
                          </a:solidFill>
                          <a:effectLst/>
                          <a:latin typeface="Arial Narrow" panose="020B0606020202030204" pitchFamily="34" charset="0"/>
                          <a:ea typeface="+mn-ea"/>
                          <a:cs typeface="+mn-cs"/>
                        </a:rPr>
                        <a:t>Reason for Variance:</a:t>
                      </a:r>
                    </a:p>
                    <a:p>
                      <a:pPr marL="0" algn="just" defTabSz="914400" rtl="0" eaLnBrk="1" fontAlgn="t" latinLnBrk="0" hangingPunct="1"/>
                      <a:r>
                        <a:rPr lang="en-ZA" sz="1600" b="0" i="0" u="none" strike="noStrike" kern="1200" dirty="0" smtClean="0">
                          <a:solidFill>
                            <a:schemeClr val="dk1"/>
                          </a:solidFill>
                          <a:effectLst/>
                          <a:latin typeface="Arial Narrow" panose="020B0606020202030204" pitchFamily="34" charset="0"/>
                          <a:ea typeface="+mn-ea"/>
                          <a:cs typeface="+mn-cs"/>
                        </a:rPr>
                        <a:t>There was a delay with the development of the Audit Plan due to the late finalisation of the Risk Register as a result of the restructuring process.</a:t>
                      </a:r>
                    </a:p>
                    <a:p>
                      <a:pPr marL="0" algn="just" defTabSz="914400" rtl="0" eaLnBrk="1" fontAlgn="t" latinLnBrk="0" hangingPunct="1"/>
                      <a:endParaRPr lang="en-US" sz="1600" b="0" i="0" u="none" strike="noStrike" kern="1200" dirty="0" smtClean="0">
                        <a:solidFill>
                          <a:schemeClr val="dk1"/>
                        </a:solidFill>
                        <a:effectLst/>
                        <a:latin typeface="Arial Narrow" panose="020B0606020202030204" pitchFamily="34" charset="0"/>
                        <a:ea typeface="+mn-ea"/>
                        <a:cs typeface="+mn-cs"/>
                      </a:endParaRPr>
                    </a:p>
                    <a:p>
                      <a:pPr marL="0" algn="just" defTabSz="914400" rtl="0" eaLnBrk="1" fontAlgn="t" latinLnBrk="0" hangingPunct="1"/>
                      <a:r>
                        <a:rPr lang="en-US" sz="1600" b="1" i="1" u="none" strike="noStrike" kern="1200" dirty="0" smtClean="0">
                          <a:solidFill>
                            <a:schemeClr val="dk1"/>
                          </a:solidFill>
                          <a:effectLst/>
                          <a:latin typeface="Arial Narrow" panose="020B0606020202030204" pitchFamily="34" charset="0"/>
                          <a:ea typeface="+mn-ea"/>
                          <a:cs typeface="+mn-cs"/>
                        </a:rPr>
                        <a:t>Corrective Measure:</a:t>
                      </a:r>
                    </a:p>
                    <a:p>
                      <a:pPr marL="0" algn="just" defTabSz="914400" rtl="0" eaLnBrk="1" fontAlgn="t" latinLnBrk="0" hangingPunct="1"/>
                      <a:r>
                        <a:rPr lang="en-ZA" sz="1600" b="0" i="0" u="none" strike="noStrike" kern="1200" dirty="0" smtClean="0">
                          <a:solidFill>
                            <a:schemeClr val="dk1"/>
                          </a:solidFill>
                          <a:effectLst/>
                          <a:latin typeface="Arial Narrow" panose="020B0606020202030204" pitchFamily="34" charset="0"/>
                          <a:ea typeface="+mn-ea"/>
                          <a:cs typeface="+mn-cs"/>
                        </a:rPr>
                        <a:t>The following projects which were supposed to have been completed in quarter one will be finalised in quarter two:   </a:t>
                      </a:r>
                    </a:p>
                    <a:p>
                      <a:pPr marL="0" algn="just" defTabSz="914400" rtl="0" eaLnBrk="1" fontAlgn="t" latinLnBrk="0" hangingPunct="1"/>
                      <a:r>
                        <a:rPr lang="en-ZA" sz="1600" b="0" i="0" u="none" strike="noStrike" kern="1200" dirty="0" smtClean="0">
                          <a:solidFill>
                            <a:schemeClr val="dk1"/>
                          </a:solidFill>
                          <a:effectLst/>
                          <a:latin typeface="Arial Narrow" panose="020B0606020202030204" pitchFamily="34" charset="0"/>
                          <a:ea typeface="+mn-ea"/>
                          <a:cs typeface="+mn-cs"/>
                        </a:rPr>
                        <a:t>      </a:t>
                      </a:r>
                    </a:p>
                    <a:p>
                      <a:pPr marL="342900" indent="-342900" algn="just" defTabSz="914400" rtl="0" eaLnBrk="1" fontAlgn="t" latinLnBrk="0" hangingPunct="1">
                        <a:buFont typeface="+mj-lt"/>
                        <a:buAutoNum type="arabicPeriod"/>
                      </a:pPr>
                      <a:r>
                        <a:rPr lang="en-ZA" sz="1600" b="0" i="0" u="none" strike="noStrike" kern="1200" dirty="0" smtClean="0">
                          <a:solidFill>
                            <a:schemeClr val="dk1"/>
                          </a:solidFill>
                          <a:effectLst/>
                          <a:latin typeface="Arial Narrow" panose="020B0606020202030204" pitchFamily="34" charset="0"/>
                          <a:ea typeface="+mn-ea"/>
                          <a:cs typeface="+mn-cs"/>
                        </a:rPr>
                        <a:t>Preparation of the Internal Audit Plan.    </a:t>
                      </a:r>
                    </a:p>
                    <a:p>
                      <a:pPr marL="342900" indent="-342900" algn="just" defTabSz="914400" rtl="0" eaLnBrk="1" fontAlgn="t" latinLnBrk="0" hangingPunct="1">
                        <a:buFont typeface="+mj-lt"/>
                        <a:buAutoNum type="arabicPeriod"/>
                      </a:pPr>
                      <a:r>
                        <a:rPr lang="en-ZA" sz="1600" b="0" i="0" u="none" strike="noStrike" kern="1200" dirty="0" smtClean="0">
                          <a:solidFill>
                            <a:schemeClr val="dk1"/>
                          </a:solidFill>
                          <a:effectLst/>
                          <a:latin typeface="Arial Narrow" panose="020B0606020202030204" pitchFamily="34" charset="0"/>
                          <a:ea typeface="+mn-ea"/>
                          <a:cs typeface="+mn-cs"/>
                        </a:rPr>
                        <a:t>Review of the Internal Audit and Audit Committee Charter.</a:t>
                      </a:r>
                    </a:p>
                    <a:p>
                      <a:pPr marL="342900" indent="-342900" algn="just" defTabSz="914400" rtl="0" eaLnBrk="1" fontAlgn="t" latinLnBrk="0" hangingPunct="1">
                        <a:buFont typeface="+mj-lt"/>
                        <a:buAutoNum type="arabicPeriod"/>
                      </a:pPr>
                      <a:r>
                        <a:rPr lang="en-ZA" sz="1600" b="0" i="0" u="none" strike="noStrike" kern="1200" dirty="0" smtClean="0">
                          <a:solidFill>
                            <a:schemeClr val="dk1"/>
                          </a:solidFill>
                          <a:effectLst/>
                          <a:latin typeface="Arial Narrow" panose="020B0606020202030204" pitchFamily="34" charset="0"/>
                          <a:ea typeface="+mn-ea"/>
                          <a:cs typeface="+mn-cs"/>
                        </a:rPr>
                        <a:t>Liaising with Senior Management on the projects as per the approved Audit Plan.</a:t>
                      </a:r>
                      <a:endParaRPr lang="en-ZA" sz="1600" b="0" i="0" u="none" strike="noStrike" kern="1200" dirty="0">
                        <a:solidFill>
                          <a:schemeClr val="dk1"/>
                        </a:solidFill>
                        <a:effectLst/>
                        <a:latin typeface="Arial Narrow" panose="020B0606020202030204" pitchFamily="34" charset="0"/>
                        <a:ea typeface="+mn-ea"/>
                        <a:cs typeface="+mn-cs"/>
                      </a:endParaRPr>
                    </a:p>
                  </a:txBody>
                  <a:tcPr marL="85725"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12" name="Footer Placeholder 1"/>
          <p:cNvSpPr>
            <a:spLocks noGrp="1"/>
          </p:cNvSpPr>
          <p:nvPr>
            <p:ph type="ftr" sz="quarter" idx="11"/>
          </p:nvPr>
        </p:nvSpPr>
        <p:spPr>
          <a:xfrm>
            <a:off x="423219" y="6173788"/>
            <a:ext cx="299720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350832422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71</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3" name="Content Placeholder 3"/>
          <p:cNvGraphicFramePr>
            <a:graphicFrameLocks/>
          </p:cNvGraphicFramePr>
          <p:nvPr>
            <p:extLst>
              <p:ext uri="{D42A27DB-BD31-4B8C-83A1-F6EECF244321}">
                <p14:modId xmlns:p14="http://schemas.microsoft.com/office/powerpoint/2010/main" xmlns="" val="2782638854"/>
              </p:ext>
            </p:extLst>
          </p:nvPr>
        </p:nvGraphicFramePr>
        <p:xfrm>
          <a:off x="234656" y="318195"/>
          <a:ext cx="8488719" cy="5591427"/>
        </p:xfrm>
        <a:graphic>
          <a:graphicData uri="http://schemas.openxmlformats.org/drawingml/2006/table">
            <a:tbl>
              <a:tblPr firstRow="1" bandRow="1">
                <a:tableStyleId>{21E4AEA4-8DFA-4A89-87EB-49C32662AFE0}</a:tableStyleId>
              </a:tblPr>
              <a:tblGrid>
                <a:gridCol w="1655690">
                  <a:extLst>
                    <a:ext uri="{9D8B030D-6E8A-4147-A177-3AD203B41FA5}">
                      <a16:colId xmlns:a16="http://schemas.microsoft.com/office/drawing/2014/main" xmlns="" val="20000"/>
                    </a:ext>
                  </a:extLst>
                </a:gridCol>
                <a:gridCol w="1529862">
                  <a:extLst>
                    <a:ext uri="{9D8B030D-6E8A-4147-A177-3AD203B41FA5}">
                      <a16:colId xmlns:a16="http://schemas.microsoft.com/office/drawing/2014/main" xmlns="" val="20001"/>
                    </a:ext>
                  </a:extLst>
                </a:gridCol>
                <a:gridCol w="1793630">
                  <a:extLst>
                    <a:ext uri="{9D8B030D-6E8A-4147-A177-3AD203B41FA5}">
                      <a16:colId xmlns:a16="http://schemas.microsoft.com/office/drawing/2014/main" xmlns="" val="20003"/>
                    </a:ext>
                  </a:extLst>
                </a:gridCol>
                <a:gridCol w="3509537">
                  <a:extLst>
                    <a:ext uri="{9D8B030D-6E8A-4147-A177-3AD203B41FA5}">
                      <a16:colId xmlns:a16="http://schemas.microsoft.com/office/drawing/2014/main" xmlns="" val="20004"/>
                    </a:ext>
                  </a:extLst>
                </a:gridCol>
              </a:tblGrid>
              <a:tr h="310320">
                <a:tc gridSpan="4">
                  <a:txBody>
                    <a:bodyPr/>
                    <a:lstStyle/>
                    <a:p>
                      <a:pPr marL="0" marR="0" lvl="0" indent="0" algn="just" defTabSz="914400" rtl="0" eaLnBrk="1" fontAlgn="ctr" latinLnBrk="0" hangingPunct="1">
                        <a:lnSpc>
                          <a:spcPct val="100000"/>
                        </a:lnSpc>
                        <a:spcBef>
                          <a:spcPts val="0"/>
                        </a:spcBef>
                        <a:spcAft>
                          <a:spcPts val="0"/>
                        </a:spcAft>
                        <a:buClrTx/>
                        <a:buSzTx/>
                        <a:buFont typeface="+mj-lt"/>
                        <a:buNone/>
                        <a:tabLst/>
                        <a:defRPr/>
                      </a:pPr>
                      <a:r>
                        <a:rPr kumimoji="0" lang="en-US" sz="1300" b="1" i="0" u="none" strike="noStrike" kern="1200" cap="none" spc="0" normalizeH="0" baseline="0" noProof="0" dirty="0" smtClean="0">
                          <a:ln>
                            <a:noFill/>
                          </a:ln>
                          <a:solidFill>
                            <a:srgbClr val="000000"/>
                          </a:solidFill>
                          <a:effectLst/>
                          <a:uLnTx/>
                          <a:uFillTx/>
                          <a:latin typeface="Arial Narrow" pitchFamily="34" charset="0"/>
                        </a:rPr>
                        <a:t>Strategic Objective: To enhance understanding and awareness of the value of tourism and its opportunities.</a:t>
                      </a:r>
                    </a:p>
                  </a:txBody>
                  <a:tcPr marL="86393" marR="86393"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77491">
                <a:tc rowSpan="2">
                  <a:txBody>
                    <a:bodyPr/>
                    <a:lstStyle/>
                    <a:p>
                      <a:pPr algn="ctr">
                        <a:lnSpc>
                          <a:spcPct val="100000"/>
                        </a:lnSpc>
                      </a:pPr>
                      <a:r>
                        <a:rPr lang="en-US" sz="1300" b="1" dirty="0" smtClean="0">
                          <a:latin typeface="Arial Narrow" panose="020B0606020202030204" pitchFamily="34" charset="0"/>
                        </a:rPr>
                        <a:t>Key</a:t>
                      </a:r>
                      <a:r>
                        <a:rPr lang="en-US" sz="1300" b="1" baseline="0" dirty="0" smtClean="0">
                          <a:latin typeface="Arial Narrow" panose="020B0606020202030204" pitchFamily="34" charset="0"/>
                        </a:rPr>
                        <a:t> Performance Indicator</a:t>
                      </a:r>
                      <a:endParaRPr lang="en-US" sz="13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300" b="1" dirty="0" smtClean="0">
                          <a:latin typeface="Arial Narrow" panose="020B0606020202030204" pitchFamily="34" charset="0"/>
                        </a:rPr>
                        <a:t>Annual Target</a:t>
                      </a:r>
                      <a:endParaRPr lang="en-US" sz="13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3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48147">
                <a:tc vMerge="1">
                  <a:txBody>
                    <a:bodyPr/>
                    <a:lstStyle/>
                    <a:p>
                      <a:endParaRPr lang="en-ZA"/>
                    </a:p>
                  </a:txBody>
                  <a:tcPr/>
                </a:tc>
                <a:tc vMerge="1">
                  <a:txBody>
                    <a:bodyPr/>
                    <a:lstStyle/>
                    <a:p>
                      <a:pPr marL="0" indent="0" algn="ctr">
                        <a:lnSpc>
                          <a:spcPct val="100000"/>
                        </a:lnSpc>
                        <a:tabLst>
                          <a:tab pos="534988" algn="l"/>
                          <a:tab pos="1614488" algn="l"/>
                        </a:tabLst>
                      </a:pP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algn="ctr">
                        <a:lnSpc>
                          <a:spcPct val="100000"/>
                        </a:lnSpc>
                      </a:pPr>
                      <a:r>
                        <a:rPr lang="en-US" sz="1300" b="1" dirty="0" smtClean="0">
                          <a:latin typeface="Arial Narrow" panose="020B0606020202030204" pitchFamily="34" charset="0"/>
                        </a:rPr>
                        <a:t>Quarter 1 Targets</a:t>
                      </a:r>
                      <a:endParaRPr lang="en-US" sz="13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1" dirty="0" smtClean="0">
                          <a:latin typeface="Arial Narrow" panose="020B0606020202030204" pitchFamily="34" charset="0"/>
                        </a:rPr>
                        <a:t>Quarter 1 Performance – </a:t>
                      </a:r>
                      <a:r>
                        <a:rPr lang="en-ZA" sz="1300" b="1" i="0" dirty="0" smtClean="0">
                          <a:latin typeface="Arial Narrow" panose="020B0606020202030204" pitchFamily="34" charset="0"/>
                        </a:rPr>
                        <a:t>Actual Data </a:t>
                      </a:r>
                      <a:endParaRPr lang="en-US" sz="13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extLst>
                  <a:ext uri="{0D108BD9-81ED-4DB2-BD59-A6C34878D82A}">
                    <a16:rowId xmlns:a16="http://schemas.microsoft.com/office/drawing/2014/main" xmlns="" val="10002"/>
                  </a:ext>
                </a:extLst>
              </a:tr>
              <a:tr h="3987111">
                <a:tc>
                  <a:txBody>
                    <a:bodyPr/>
                    <a:lstStyle/>
                    <a:p>
                      <a:pPr marL="228600" indent="-228600" algn="just" fontAlgn="t">
                        <a:buFont typeface="+mj-lt"/>
                        <a:buAutoNum type="arabicPeriod" startAt="10"/>
                        <a:tabLst>
                          <a:tab pos="542925" algn="l"/>
                          <a:tab pos="714375" algn="l"/>
                        </a:tabLst>
                      </a:pPr>
                      <a:r>
                        <a:rPr lang="en-US" sz="1500" b="0" i="0" u="none" strike="noStrike" dirty="0" smtClean="0">
                          <a:solidFill>
                            <a:srgbClr val="000000"/>
                          </a:solidFill>
                          <a:latin typeface="Arial Narrow"/>
                        </a:rPr>
                        <a:t>Percentage implementation of the communication strategy (media engagement, branding, events management, internal and intergovernmental communications and community engagements /</a:t>
                      </a:r>
                      <a:r>
                        <a:rPr lang="en-US" sz="1500" b="0" i="0" u="none" strike="noStrike" dirty="0" err="1" smtClean="0">
                          <a:solidFill>
                            <a:srgbClr val="000000"/>
                          </a:solidFill>
                          <a:latin typeface="Arial Narrow"/>
                        </a:rPr>
                        <a:t>izimbizo</a:t>
                      </a:r>
                      <a:r>
                        <a:rPr lang="en-US" sz="1500" b="0" i="0" u="none" strike="noStrike" dirty="0" smtClean="0">
                          <a:solidFill>
                            <a:srgbClr val="000000"/>
                          </a:solidFill>
                          <a:latin typeface="Arial Narrow"/>
                        </a:rPr>
                        <a:t>).</a:t>
                      </a:r>
                      <a:endParaRPr lang="en-US" sz="1500" b="0" i="0" u="none" strike="noStrike" dirty="0">
                        <a:solidFill>
                          <a:srgbClr val="000000"/>
                        </a:solidFill>
                        <a:latin typeface="Arial Narrow"/>
                      </a:endParaRPr>
                    </a:p>
                  </a:txBody>
                  <a:tcPr marL="86393" marR="8639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500" b="0" i="0" u="none" strike="noStrike" dirty="0" smtClean="0">
                          <a:solidFill>
                            <a:srgbClr val="000000"/>
                          </a:solidFill>
                          <a:effectLst/>
                          <a:latin typeface="Arial Narrow" panose="020B0606020202030204" pitchFamily="34" charset="0"/>
                        </a:rPr>
                        <a:t>100% implementation of the Department’s communication strategy.</a:t>
                      </a:r>
                      <a:endParaRPr lang="en-US" sz="15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ZA" sz="1500" b="0" i="0" u="none" strike="noStrike" dirty="0">
                          <a:solidFill>
                            <a:srgbClr val="000000"/>
                          </a:solidFill>
                          <a:effectLst/>
                          <a:latin typeface="Arial Narrow" panose="020B0606020202030204" pitchFamily="34" charset="0"/>
                        </a:rPr>
                        <a:t>100% implementation of the Q1 requirements of the annual implementation plan of the Department’s communication strategy.</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US" sz="1500" u="none" strike="noStrike" kern="1200" dirty="0" smtClean="0">
                          <a:solidFill>
                            <a:schemeClr val="tx1"/>
                          </a:solidFill>
                          <a:effectLst/>
                          <a:latin typeface="Arial Narrow" panose="020B0606020202030204" pitchFamily="34" charset="0"/>
                          <a:ea typeface="+mn-ea"/>
                          <a:cs typeface="+mn-cs"/>
                        </a:rPr>
                        <a:t>100% implementation of the Q1 requirements of the annual implementation plan of the Department’s communication strategy. This include the following:</a:t>
                      </a:r>
                    </a:p>
                    <a:p>
                      <a:pPr marL="0" algn="just" defTabSz="914400" rtl="0" eaLnBrk="1" fontAlgn="t" latinLnBrk="0" hangingPunct="1"/>
                      <a:endParaRPr lang="en-US" sz="1500" u="none" strike="noStrike" kern="1200" dirty="0" smtClean="0">
                        <a:solidFill>
                          <a:schemeClr val="tx1"/>
                        </a:solidFill>
                        <a:effectLst/>
                        <a:latin typeface="Arial Narrow" panose="020B0606020202030204" pitchFamily="34" charset="0"/>
                        <a:ea typeface="+mn-ea"/>
                        <a:cs typeface="+mn-cs"/>
                      </a:endParaRPr>
                    </a:p>
                    <a:p>
                      <a:pPr marL="285750" indent="-285750" algn="just" defTabSz="914400" rtl="0" eaLnBrk="1" fontAlgn="t" latinLnBrk="0" hangingPunct="1">
                        <a:buFont typeface="Arial" panose="020B0604020202020204" pitchFamily="34" charset="0"/>
                        <a:buChar char="•"/>
                      </a:pPr>
                      <a:r>
                        <a:rPr lang="en-US" sz="1500" u="none" strike="noStrike" kern="1200" dirty="0" smtClean="0">
                          <a:solidFill>
                            <a:schemeClr val="tx1"/>
                          </a:solidFill>
                          <a:effectLst/>
                          <a:latin typeface="Arial Narrow" panose="020B0606020202030204" pitchFamily="34" charset="0"/>
                          <a:ea typeface="+mn-ea"/>
                          <a:cs typeface="+mn-cs"/>
                        </a:rPr>
                        <a:t>Production of Corporate Identity</a:t>
                      </a:r>
                      <a:r>
                        <a:rPr lang="en-US" sz="1500" u="none" strike="noStrike" kern="1200" baseline="0" dirty="0" smtClean="0">
                          <a:solidFill>
                            <a:schemeClr val="tx1"/>
                          </a:solidFill>
                          <a:effectLst/>
                          <a:latin typeface="Arial Narrow" panose="020B0606020202030204" pitchFamily="34" charset="0"/>
                          <a:ea typeface="+mn-ea"/>
                          <a:cs typeface="+mn-cs"/>
                        </a:rPr>
                        <a:t>, Branding and Events Plan for 2017/18.</a:t>
                      </a:r>
                    </a:p>
                    <a:p>
                      <a:pPr marL="285750" indent="-285750" algn="just" defTabSz="914400" rtl="0" eaLnBrk="1" fontAlgn="t" latinLnBrk="0" hangingPunct="1">
                        <a:buFont typeface="Arial" panose="020B0604020202020204" pitchFamily="34" charset="0"/>
                        <a:buChar char="•"/>
                      </a:pPr>
                      <a:r>
                        <a:rPr lang="en-US" sz="1500" u="none" strike="noStrike" kern="1200" baseline="0" dirty="0" smtClean="0">
                          <a:solidFill>
                            <a:schemeClr val="tx1"/>
                          </a:solidFill>
                          <a:effectLst/>
                          <a:latin typeface="Arial Narrow" panose="020B0606020202030204" pitchFamily="34" charset="0"/>
                          <a:ea typeface="+mn-ea"/>
                          <a:cs typeface="+mn-cs"/>
                        </a:rPr>
                        <a:t>Production of corporate and promotional memorabilia plan.</a:t>
                      </a:r>
                    </a:p>
                    <a:p>
                      <a:pPr marL="285750" indent="-285750" algn="just" defTabSz="914400" rtl="0" eaLnBrk="1" fontAlgn="t" latinLnBrk="0" hangingPunct="1">
                        <a:buFont typeface="Arial" panose="020B0604020202020204" pitchFamily="34" charset="0"/>
                        <a:buChar char="•"/>
                      </a:pPr>
                      <a:r>
                        <a:rPr lang="en-US" sz="1500" u="none" strike="noStrike" kern="1200" baseline="0" dirty="0" smtClean="0">
                          <a:solidFill>
                            <a:schemeClr val="tx1"/>
                          </a:solidFill>
                          <a:effectLst/>
                          <a:latin typeface="Arial Narrow" panose="020B0606020202030204" pitchFamily="34" charset="0"/>
                          <a:ea typeface="+mn-ea"/>
                          <a:cs typeface="+mn-cs"/>
                        </a:rPr>
                        <a:t>Production and distribution of stakeholder publications. </a:t>
                      </a: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Production and distribution of three monthly newsletters.  </a:t>
                      </a: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Production and distribution of 2017/18 APP.</a:t>
                      </a: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Monthly analytical reports on social media presence, web portal and intranet.</a:t>
                      </a: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err="1" smtClean="0">
                          <a:ln>
                            <a:noFill/>
                          </a:ln>
                          <a:solidFill>
                            <a:prstClr val="black"/>
                          </a:solidFill>
                          <a:effectLst/>
                          <a:uLnTx/>
                          <a:uFillTx/>
                          <a:latin typeface="Arial Narrow" panose="020B0606020202030204" pitchFamily="34" charset="0"/>
                          <a:ea typeface="+mn-ea"/>
                          <a:cs typeface="+mn-cs"/>
                        </a:rPr>
                        <a:t>Izimbizo’s</a:t>
                      </a:r>
                      <a:endParaRPr kumimoji="0" lang="en-US" sz="15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285750" marR="0" lvl="0" indent="-2857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Departmental Quarterly Media Report  (April to June).</a:t>
                      </a:r>
                    </a:p>
                  </a:txBody>
                  <a:tcPr marL="85725"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12" name="Footer Placeholder 1"/>
          <p:cNvSpPr>
            <a:spLocks noGrp="1"/>
          </p:cNvSpPr>
          <p:nvPr>
            <p:ph type="ftr" sz="quarter" idx="11"/>
          </p:nvPr>
        </p:nvSpPr>
        <p:spPr>
          <a:xfrm>
            <a:off x="423219" y="6173788"/>
            <a:ext cx="299720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78636479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72</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3" name="Content Placeholder 3"/>
          <p:cNvGraphicFramePr>
            <a:graphicFrameLocks/>
          </p:cNvGraphicFramePr>
          <p:nvPr>
            <p:extLst>
              <p:ext uri="{D42A27DB-BD31-4B8C-83A1-F6EECF244321}">
                <p14:modId xmlns:p14="http://schemas.microsoft.com/office/powerpoint/2010/main" xmlns="" val="2552521616"/>
              </p:ext>
            </p:extLst>
          </p:nvPr>
        </p:nvGraphicFramePr>
        <p:xfrm>
          <a:off x="300718" y="132565"/>
          <a:ext cx="8596393" cy="5883930"/>
        </p:xfrm>
        <a:graphic>
          <a:graphicData uri="http://schemas.openxmlformats.org/drawingml/2006/table">
            <a:tbl>
              <a:tblPr firstRow="1" bandRow="1">
                <a:tableStyleId>{21E4AEA4-8DFA-4A89-87EB-49C32662AFE0}</a:tableStyleId>
              </a:tblPr>
              <a:tblGrid>
                <a:gridCol w="1361028">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1125416">
                  <a:extLst>
                    <a:ext uri="{9D8B030D-6E8A-4147-A177-3AD203B41FA5}">
                      <a16:colId xmlns:a16="http://schemas.microsoft.com/office/drawing/2014/main" xmlns="" val="20003"/>
                    </a:ext>
                  </a:extLst>
                </a:gridCol>
                <a:gridCol w="4509749">
                  <a:extLst>
                    <a:ext uri="{9D8B030D-6E8A-4147-A177-3AD203B41FA5}">
                      <a16:colId xmlns:a16="http://schemas.microsoft.com/office/drawing/2014/main" xmlns="" val="20004"/>
                    </a:ext>
                  </a:extLst>
                </a:gridCol>
              </a:tblGrid>
              <a:tr h="331388">
                <a:tc gridSpan="4">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Arial Narrow" pitchFamily="34" charset="0"/>
                        </a:rPr>
                        <a:t>Strategic Objective: To create an enabling legislative and regulatory environment for tourism development and growth.</a:t>
                      </a:r>
                    </a:p>
                  </a:txBody>
                  <a:tcPr marL="86393" marR="86393"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8395">
                <a:tc rowSpan="2">
                  <a:txBody>
                    <a:bodyPr/>
                    <a:lstStyle/>
                    <a:p>
                      <a:pPr algn="ctr">
                        <a:lnSpc>
                          <a:spcPct val="100000"/>
                        </a:lnSpc>
                      </a:pPr>
                      <a:r>
                        <a:rPr lang="en-US" sz="1200" b="1" dirty="0" smtClean="0">
                          <a:latin typeface="Arial Narrow" panose="020B0606020202030204" pitchFamily="34" charset="0"/>
                        </a:rPr>
                        <a:t>Key</a:t>
                      </a:r>
                      <a:r>
                        <a:rPr lang="en-US" sz="1200" b="1" baseline="0" dirty="0" smtClean="0">
                          <a:latin typeface="Arial Narrow" panose="020B0606020202030204" pitchFamily="34" charset="0"/>
                        </a:rPr>
                        <a:t> Performance Indicator</a:t>
                      </a:r>
                      <a:endParaRPr lang="en-US" sz="12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200" b="1" dirty="0" smtClean="0">
                          <a:latin typeface="Arial Narrow" panose="020B0606020202030204" pitchFamily="34" charset="0"/>
                        </a:rPr>
                        <a:t>Annual Target</a:t>
                      </a:r>
                      <a:endParaRPr lang="en-US" sz="12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Quarterly Targets</a:t>
                      </a:r>
                      <a:endParaRPr kumimoji="0" lang="en-US" sz="12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92147">
                <a:tc vMerge="1">
                  <a:txBody>
                    <a:bodyPr/>
                    <a:lstStyle/>
                    <a:p>
                      <a:endParaRPr lang="en-ZA"/>
                    </a:p>
                  </a:txBody>
                  <a:tcPr/>
                </a:tc>
                <a:tc vMerge="1">
                  <a:txBody>
                    <a:bodyPr/>
                    <a:lstStyle/>
                    <a:p>
                      <a:pPr marL="0" indent="0" algn="ctr">
                        <a:lnSpc>
                          <a:spcPct val="100000"/>
                        </a:lnSpc>
                        <a:tabLst>
                          <a:tab pos="534988" algn="l"/>
                          <a:tab pos="1614488" algn="l"/>
                        </a:tabLst>
                      </a:pP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algn="ctr">
                        <a:lnSpc>
                          <a:spcPct val="100000"/>
                        </a:lnSpc>
                      </a:pPr>
                      <a:r>
                        <a:rPr lang="en-US" sz="1400" b="1" dirty="0"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extLst>
                  <a:ext uri="{0D108BD9-81ED-4DB2-BD59-A6C34878D82A}">
                    <a16:rowId xmlns:a16="http://schemas.microsoft.com/office/drawing/2014/main" xmlns="" val="10002"/>
                  </a:ext>
                </a:extLst>
              </a:tr>
              <a:tr h="4224785">
                <a:tc>
                  <a:txBody>
                    <a:bodyPr/>
                    <a:lstStyle/>
                    <a:p>
                      <a:pPr marL="342900" indent="-342900" algn="l" fontAlgn="t">
                        <a:buFont typeface="+mj-lt"/>
                        <a:buAutoNum type="arabicPeriod" startAt="11"/>
                      </a:pPr>
                      <a:r>
                        <a:rPr lang="en-US" sz="1500" b="0" i="0" u="none" strike="noStrike" dirty="0" smtClean="0">
                          <a:solidFill>
                            <a:srgbClr val="000000"/>
                          </a:solidFill>
                          <a:effectLst/>
                          <a:latin typeface="Arial Narrow" panose="020B0606020202030204" pitchFamily="34" charset="0"/>
                        </a:rPr>
                        <a:t>Amendments to the Tourism Act drafted.</a:t>
                      </a:r>
                      <a:endParaRPr lang="en-US" sz="1500" b="0" i="0" u="none" strike="noStrike" dirty="0">
                        <a:solidFill>
                          <a:srgbClr val="000000"/>
                        </a:solidFill>
                        <a:effectLst/>
                        <a:latin typeface="Arial Narrow" panose="020B0606020202030204" pitchFamily="34" charset="0"/>
                      </a:endParaRPr>
                    </a:p>
                  </a:txBody>
                  <a:tcPr marL="86393" marR="86393"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500" b="0" i="0" u="none" strike="noStrike" dirty="0" smtClean="0">
                          <a:solidFill>
                            <a:srgbClr val="000000"/>
                          </a:solidFill>
                          <a:effectLst/>
                          <a:latin typeface="Arial Narrow" panose="020B0606020202030204" pitchFamily="34" charset="0"/>
                        </a:rPr>
                        <a:t>Tourism Amendment</a:t>
                      </a:r>
                      <a:r>
                        <a:rPr lang="en-US" sz="1500" b="0" i="0" u="none" strike="noStrike" baseline="0" dirty="0" smtClean="0">
                          <a:solidFill>
                            <a:srgbClr val="000000"/>
                          </a:solidFill>
                          <a:effectLst/>
                          <a:latin typeface="Arial Narrow" panose="020B0606020202030204" pitchFamily="34" charset="0"/>
                        </a:rPr>
                        <a:t> Bill to improve governance of Tourism governance institutions and the performance of the sector.</a:t>
                      </a:r>
                      <a:endParaRPr lang="en-US" sz="15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ZA" sz="1500" b="0" i="0" u="none" strike="noStrike" dirty="0">
                          <a:solidFill>
                            <a:srgbClr val="000000"/>
                          </a:solidFill>
                          <a:effectLst/>
                          <a:latin typeface="Arial Narrow" panose="020B0606020202030204" pitchFamily="34" charset="0"/>
                        </a:rPr>
                        <a:t>Consultation with Cabinet Clusters on the draft Amendment Bill.</a:t>
                      </a: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ZA" sz="1500" u="none" strike="noStrike" kern="1200" dirty="0" smtClean="0">
                          <a:solidFill>
                            <a:schemeClr val="tx1"/>
                          </a:solidFill>
                          <a:effectLst/>
                          <a:latin typeface="Arial Narrow" panose="020B0606020202030204" pitchFamily="34" charset="0"/>
                          <a:ea typeface="+mn-ea"/>
                          <a:cs typeface="+mn-cs"/>
                        </a:rPr>
                        <a:t>Consultation with Cabinet Clusters on the draft Amendment Bill was not done. </a:t>
                      </a:r>
                    </a:p>
                    <a:p>
                      <a:pPr marL="0" algn="just" defTabSz="914400" rtl="0" eaLnBrk="1" fontAlgn="t" latinLnBrk="0" hangingPunct="1"/>
                      <a:endParaRPr lang="en-US" sz="1500" u="none" strike="noStrike" kern="1200" dirty="0" smtClean="0">
                        <a:solidFill>
                          <a:schemeClr val="tx1"/>
                        </a:solidFill>
                        <a:effectLst/>
                        <a:latin typeface="Arial Narrow" panose="020B0606020202030204" pitchFamily="34" charset="0"/>
                        <a:ea typeface="+mn-ea"/>
                        <a:cs typeface="+mn-cs"/>
                      </a:endParaRPr>
                    </a:p>
                    <a:p>
                      <a:pPr marL="0" algn="just" defTabSz="914400" rtl="0" eaLnBrk="1" fontAlgn="t" latinLnBrk="0" hangingPunct="1"/>
                      <a:r>
                        <a:rPr lang="en-US" sz="1500" b="1" i="1" u="none" strike="noStrike" kern="1200" dirty="0" smtClean="0">
                          <a:solidFill>
                            <a:schemeClr val="tx1"/>
                          </a:solidFill>
                          <a:effectLst/>
                          <a:latin typeface="Arial Narrow" panose="020B0606020202030204" pitchFamily="34" charset="0"/>
                          <a:ea typeface="+mn-ea"/>
                          <a:cs typeface="+mn-cs"/>
                        </a:rPr>
                        <a:t>Reason</a:t>
                      </a:r>
                      <a:r>
                        <a:rPr lang="en-US" sz="1500" b="1" i="1" u="none" strike="noStrike" kern="1200" baseline="0" dirty="0" smtClean="0">
                          <a:solidFill>
                            <a:schemeClr val="tx1"/>
                          </a:solidFill>
                          <a:effectLst/>
                          <a:latin typeface="Arial Narrow" panose="020B0606020202030204" pitchFamily="34" charset="0"/>
                          <a:ea typeface="+mn-ea"/>
                          <a:cs typeface="+mn-cs"/>
                        </a:rPr>
                        <a:t> for Variance:</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5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Although a Draft Amendment Bill was approved last financial year, the Department identified the need to study the impact of the sharing economy on tourism for possible policy stance and amendment of the legislation. </a:t>
                      </a:r>
                    </a:p>
                    <a:p>
                      <a:pPr marL="0" marR="0" lvl="0" indent="0" algn="just" defTabSz="914400" rtl="0" eaLnBrk="1" fontAlgn="t" latinLnBrk="0" hangingPunct="1">
                        <a:lnSpc>
                          <a:spcPct val="100000"/>
                        </a:lnSpc>
                        <a:spcBef>
                          <a:spcPts val="0"/>
                        </a:spcBef>
                        <a:spcAft>
                          <a:spcPts val="0"/>
                        </a:spcAft>
                        <a:buClrTx/>
                        <a:buSzTx/>
                        <a:buFontTx/>
                        <a:buNone/>
                        <a:tabLst/>
                        <a:defRPr/>
                      </a:pPr>
                      <a:r>
                        <a:rPr kumimoji="0" lang="en-ZA" sz="1500" b="0"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Consultation with stakeholders and role players to determine a policy position with regard to the sharing economy was conducted in the 1st quarter. Achievement of this quarterly milestone was dependent on consultation with stakeholders for the determination of a policy stance on the sharing economy,  which was not processed. </a:t>
                      </a:r>
                    </a:p>
                    <a:p>
                      <a:pPr marL="0" marR="0" lvl="0" indent="0" algn="just" defTabSz="914400" rtl="0" eaLnBrk="1" fontAlgn="t" latinLnBrk="0" hangingPunct="1">
                        <a:lnSpc>
                          <a:spcPct val="100000"/>
                        </a:lnSpc>
                        <a:spcBef>
                          <a:spcPts val="0"/>
                        </a:spcBef>
                        <a:spcAft>
                          <a:spcPts val="0"/>
                        </a:spcAft>
                        <a:buClrTx/>
                        <a:buSzTx/>
                        <a:buFontTx/>
                        <a:buNone/>
                        <a:tabLst/>
                        <a:defRPr/>
                      </a:pPr>
                      <a:endParaRPr lang="en-US" sz="1500" b="0" i="0" u="none" strike="noStrike" kern="1200" baseline="0" dirty="0" smtClean="0">
                        <a:solidFill>
                          <a:schemeClr val="tx1"/>
                        </a:solidFill>
                        <a:effectLst/>
                        <a:latin typeface="Arial Narrow" panose="020B0606020202030204" pitchFamily="34" charset="0"/>
                        <a:ea typeface="+mn-ea"/>
                        <a:cs typeface="+mn-cs"/>
                      </a:endParaRPr>
                    </a:p>
                    <a:p>
                      <a:pPr marL="0" algn="just" defTabSz="914400" rtl="0" eaLnBrk="1" fontAlgn="t" latinLnBrk="0" hangingPunct="1"/>
                      <a:r>
                        <a:rPr lang="en-US" sz="1500" b="1" i="1" u="none" strike="noStrike" kern="1200" baseline="0" dirty="0" smtClean="0">
                          <a:solidFill>
                            <a:schemeClr val="tx1"/>
                          </a:solidFill>
                          <a:effectLst/>
                          <a:latin typeface="Arial Narrow" panose="020B0606020202030204" pitchFamily="34" charset="0"/>
                          <a:ea typeface="+mn-ea"/>
                          <a:cs typeface="+mn-cs"/>
                        </a:rPr>
                        <a:t>Corrective Measure:</a:t>
                      </a:r>
                    </a:p>
                    <a:p>
                      <a:pPr marL="0" marR="0" lvl="0" indent="0" algn="just" defTabSz="914400" rtl="0" eaLnBrk="1" fontAlgn="t" latinLnBrk="0" hangingPunct="1">
                        <a:lnSpc>
                          <a:spcPct val="100000"/>
                        </a:lnSpc>
                        <a:spcBef>
                          <a:spcPts val="0"/>
                        </a:spcBef>
                        <a:spcAft>
                          <a:spcPts val="0"/>
                        </a:spcAft>
                        <a:buClrTx/>
                        <a:buSzTx/>
                        <a:buFontTx/>
                        <a:buNone/>
                        <a:tabLst/>
                        <a:defRPr/>
                      </a:pPr>
                      <a:r>
                        <a:rPr lang="en-ZA" sz="1500" b="0" i="0" u="none" strike="noStrike" kern="1200" dirty="0" smtClean="0">
                          <a:solidFill>
                            <a:schemeClr val="tx1"/>
                          </a:solidFill>
                          <a:effectLst/>
                          <a:latin typeface="Arial Narrow" panose="020B0606020202030204" pitchFamily="34" charset="0"/>
                          <a:ea typeface="+mn-ea"/>
                          <a:cs typeface="+mn-cs"/>
                        </a:rPr>
                        <a:t>Request for variation on the implementation timeframes based on Cabinet and Cluster schedule, and shifting of quarter one deliverables to quarter three, will be submitted for approval in quarter 2. </a:t>
                      </a:r>
                    </a:p>
                  </a:txBody>
                  <a:tcPr marL="85725"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12" name="Footer Placeholder 1"/>
          <p:cNvSpPr>
            <a:spLocks noGrp="1"/>
          </p:cNvSpPr>
          <p:nvPr>
            <p:ph type="ftr" sz="quarter" idx="11"/>
          </p:nvPr>
        </p:nvSpPr>
        <p:spPr>
          <a:xfrm>
            <a:off x="423219" y="6173788"/>
            <a:ext cx="299720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9546909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schemeClr val="bg1">
                    <a:lumMod val="65000"/>
                  </a:schemeClr>
                </a:solidFill>
                <a:latin typeface="Arial" panose="020B0604020202020204" pitchFamily="34" charset="0"/>
                <a:cs typeface="Arial" panose="020B0604020202020204" pitchFamily="34" charset="0"/>
              </a:rPr>
              <a:pPr/>
              <a:t>73</a:t>
            </a:fld>
            <a:endParaRPr lang="en-ZA" sz="900" dirty="0">
              <a:solidFill>
                <a:schemeClr val="bg1">
                  <a:lumMod val="65000"/>
                </a:schemeClr>
              </a:solidFill>
              <a:latin typeface="Arial" panose="020B0604020202020204" pitchFamily="34" charset="0"/>
              <a:cs typeface="Arial" panose="020B0604020202020204" pitchFamily="34" charset="0"/>
            </a:endParaRPr>
          </a:p>
        </p:txBody>
      </p:sp>
      <p:sp>
        <p:nvSpPr>
          <p:cNvPr id="17" name="Title 1"/>
          <p:cNvSpPr txBox="1">
            <a:spLocks/>
          </p:cNvSpPr>
          <p:nvPr/>
        </p:nvSpPr>
        <p:spPr bwMode="auto">
          <a:xfrm>
            <a:off x="1501588" y="224005"/>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endParaRPr lang="en-US" sz="2800" b="1" kern="0" dirty="0">
              <a:solidFill>
                <a:prstClr val="black"/>
              </a:solidFill>
              <a:latin typeface="Arial Narrow" pitchFamily="34" charset="0"/>
            </a:endParaRPr>
          </a:p>
        </p:txBody>
      </p:sp>
      <p:graphicFrame>
        <p:nvGraphicFramePr>
          <p:cNvPr id="13" name="Content Placeholder 3"/>
          <p:cNvGraphicFramePr>
            <a:graphicFrameLocks/>
          </p:cNvGraphicFramePr>
          <p:nvPr>
            <p:extLst>
              <p:ext uri="{D42A27DB-BD31-4B8C-83A1-F6EECF244321}">
                <p14:modId xmlns:p14="http://schemas.microsoft.com/office/powerpoint/2010/main" xmlns="" val="593395461"/>
              </p:ext>
            </p:extLst>
          </p:nvPr>
        </p:nvGraphicFramePr>
        <p:xfrm>
          <a:off x="234656" y="318195"/>
          <a:ext cx="8188375" cy="4277631"/>
        </p:xfrm>
        <a:graphic>
          <a:graphicData uri="http://schemas.openxmlformats.org/drawingml/2006/table">
            <a:tbl>
              <a:tblPr firstRow="1" bandRow="1">
                <a:tableStyleId>{21E4AEA4-8DFA-4A89-87EB-49C32662AFE0}</a:tableStyleId>
              </a:tblPr>
              <a:tblGrid>
                <a:gridCol w="2302482">
                  <a:extLst>
                    <a:ext uri="{9D8B030D-6E8A-4147-A177-3AD203B41FA5}">
                      <a16:colId xmlns:a16="http://schemas.microsoft.com/office/drawing/2014/main" xmlns="" val="20000"/>
                    </a:ext>
                  </a:extLst>
                </a:gridCol>
                <a:gridCol w="1496053">
                  <a:extLst>
                    <a:ext uri="{9D8B030D-6E8A-4147-A177-3AD203B41FA5}">
                      <a16:colId xmlns:a16="http://schemas.microsoft.com/office/drawing/2014/main" xmlns="" val="20001"/>
                    </a:ext>
                  </a:extLst>
                </a:gridCol>
                <a:gridCol w="1849653">
                  <a:extLst>
                    <a:ext uri="{9D8B030D-6E8A-4147-A177-3AD203B41FA5}">
                      <a16:colId xmlns:a16="http://schemas.microsoft.com/office/drawing/2014/main" xmlns="" val="20003"/>
                    </a:ext>
                  </a:extLst>
                </a:gridCol>
                <a:gridCol w="2540187">
                  <a:extLst>
                    <a:ext uri="{9D8B030D-6E8A-4147-A177-3AD203B41FA5}">
                      <a16:colId xmlns:a16="http://schemas.microsoft.com/office/drawing/2014/main" xmlns="" val="20004"/>
                    </a:ext>
                  </a:extLst>
                </a:gridCol>
              </a:tblGrid>
              <a:tr h="344278">
                <a:tc gridSpan="4">
                  <a:txBody>
                    <a:bodyPr/>
                    <a:lstStyle/>
                    <a:p>
                      <a:pPr marL="0" marR="0" lvl="0" indent="0" algn="just" defTabSz="914400" rtl="0" eaLnBrk="1" fontAlgn="base" latinLnBrk="0" hangingPunct="1">
                        <a:lnSpc>
                          <a:spcPct val="100000"/>
                        </a:lnSpc>
                        <a:spcBef>
                          <a:spcPct val="0"/>
                        </a:spcBef>
                        <a:spcAft>
                          <a:spcPct val="0"/>
                        </a:spcAft>
                        <a:buClrTx/>
                        <a:buSzTx/>
                        <a:buFontTx/>
                        <a:buNone/>
                        <a:tabLst>
                          <a:tab pos="449263" algn="l"/>
                        </a:tabLst>
                        <a:defRPr/>
                      </a:pPr>
                      <a:r>
                        <a:rPr kumimoji="0" lang="en-US" sz="1600" b="1" i="0" u="none" strike="noStrike" kern="1200" cap="none" spc="0" normalizeH="0" baseline="0" noProof="0" dirty="0" smtClean="0">
                          <a:ln>
                            <a:noFill/>
                          </a:ln>
                          <a:solidFill>
                            <a:prstClr val="black"/>
                          </a:solidFill>
                          <a:effectLst/>
                          <a:uLnTx/>
                          <a:uFillTx/>
                          <a:latin typeface="Arial Narrow" pitchFamily="34" charset="0"/>
                        </a:rPr>
                        <a:t>Strategic Objective: To contribute to economic transformation in South Africa.</a:t>
                      </a:r>
                    </a:p>
                  </a:txBody>
                  <a:tcPr marL="86393" marR="86393" marT="0" marB="0"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rgbClr val="F1995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99613">
                <a:tc rowSpan="2">
                  <a:txBody>
                    <a:bodyPr/>
                    <a:lstStyle/>
                    <a:p>
                      <a:pPr algn="ctr">
                        <a:lnSpc>
                          <a:spcPct val="100000"/>
                        </a:lnSpc>
                      </a:pPr>
                      <a:r>
                        <a:rPr lang="en-US" sz="1400" b="1" smtClean="0">
                          <a:latin typeface="Arial Narrow" panose="020B0606020202030204" pitchFamily="34" charset="0"/>
                        </a:rPr>
                        <a:t>Key</a:t>
                      </a:r>
                      <a:r>
                        <a:rPr lang="en-US" sz="1400" b="1" baseline="0" smtClean="0">
                          <a:latin typeface="Arial Narrow" panose="020B0606020202030204" pitchFamily="34" charset="0"/>
                        </a:rPr>
                        <a:t> Performance Indicator</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rowSpan="2">
                  <a:txBody>
                    <a:bodyPr/>
                    <a:lstStyle/>
                    <a:p>
                      <a:pPr marL="0" indent="0" algn="ctr">
                        <a:lnSpc>
                          <a:spcPct val="100000"/>
                        </a:lnSpc>
                        <a:tabLst>
                          <a:tab pos="534988" algn="l"/>
                          <a:tab pos="1614488" algn="l"/>
                        </a:tabLst>
                      </a:pPr>
                      <a:r>
                        <a:rPr lang="en-US" sz="1400" b="1" smtClean="0">
                          <a:latin typeface="Arial Narrow" panose="020B0606020202030204" pitchFamily="34" charset="0"/>
                        </a:rPr>
                        <a:t>Annual Target</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solidFill>
                      <a:schemeClr val="accent2">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smtClean="0">
                          <a:ln>
                            <a:noFill/>
                          </a:ln>
                          <a:solidFill>
                            <a:prstClr val="black"/>
                          </a:solidFill>
                          <a:effectLst/>
                          <a:uLnTx/>
                          <a:uFillTx/>
                          <a:latin typeface="Arial Narrow" panose="020B0606020202030204" pitchFamily="34" charset="0"/>
                          <a:ea typeface="+mn-ea"/>
                          <a:cs typeface="+mn-cs"/>
                        </a:rPr>
                        <a:t>Quarterly Targets</a:t>
                      </a:r>
                      <a:endParaRPr kumimoji="0" lang="en-US" sz="1400" b="1" i="0" u="none" strike="noStrike" kern="1200" cap="none" spc="0" normalizeH="0" baseline="0" noProof="0" dirty="0" smtClean="0">
                        <a:ln>
                          <a:noFill/>
                        </a:ln>
                        <a:solidFill>
                          <a:prstClr val="black"/>
                        </a:solidFill>
                        <a:effectLst/>
                        <a:uLnTx/>
                        <a:uFillTx/>
                        <a:latin typeface="Arial Narrow" pitchFamily="34" charset="0"/>
                        <a:ea typeface="+mn-ea"/>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ZA" dirty="0"/>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719070">
                <a:tc vMerge="1">
                  <a:txBody>
                    <a:bodyPr/>
                    <a:lstStyle/>
                    <a:p>
                      <a:endParaRPr lang="en-ZA"/>
                    </a:p>
                  </a:txBody>
                  <a:tcPr/>
                </a:tc>
                <a:tc vMerge="1">
                  <a:txBody>
                    <a:bodyPr/>
                    <a:lstStyle/>
                    <a:p>
                      <a:pPr marL="0" indent="0" algn="ctr">
                        <a:lnSpc>
                          <a:spcPct val="100000"/>
                        </a:lnSpc>
                        <a:tabLst>
                          <a:tab pos="534988" algn="l"/>
                          <a:tab pos="1614488" algn="l"/>
                        </a:tabLst>
                      </a:pPr>
                      <a:endParaRPr lang="en-US" sz="16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algn="ctr">
                        <a:lnSpc>
                          <a:spcPct val="100000"/>
                        </a:lnSpc>
                      </a:pPr>
                      <a:r>
                        <a:rPr lang="en-US" sz="1400" b="1" smtClean="0">
                          <a:latin typeface="Arial Narrow" panose="020B0606020202030204" pitchFamily="34" charset="0"/>
                        </a:rPr>
                        <a:t>Quarter 1 Targets</a:t>
                      </a:r>
                      <a:endParaRPr lang="en-US" sz="1400" b="1" dirty="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anose="020B0606020202030204" pitchFamily="34" charset="0"/>
                        </a:rPr>
                        <a:t>Quarter 1 Performance – </a:t>
                      </a:r>
                      <a:r>
                        <a:rPr lang="en-ZA" sz="1400" b="1" i="0" dirty="0" smtClean="0">
                          <a:latin typeface="Arial Narrow" panose="020B0606020202030204" pitchFamily="34" charset="0"/>
                        </a:rPr>
                        <a:t>Actual Data </a:t>
                      </a:r>
                      <a:endParaRPr lang="en-US" sz="1400" b="1" dirty="0" smtClean="0">
                        <a:solidFill>
                          <a:schemeClr val="tx1"/>
                        </a:solidFill>
                        <a:latin typeface="Arial Narrow" pitchFamily="34" charset="0"/>
                        <a:cs typeface="Arial" pitchFamily="34" charset="0"/>
                      </a:endParaRPr>
                    </a:p>
                  </a:txBody>
                  <a:tcPr anchor="ctr">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26500"/>
                      </a:solidFill>
                      <a:prstDash val="solid"/>
                      <a:round/>
                      <a:headEnd type="none" w="med" len="med"/>
                      <a:tailEnd type="none" w="med" len="med"/>
                    </a:lnB>
                  </a:tcPr>
                </a:tc>
                <a:extLst>
                  <a:ext uri="{0D108BD9-81ED-4DB2-BD59-A6C34878D82A}">
                    <a16:rowId xmlns:a16="http://schemas.microsoft.com/office/drawing/2014/main" xmlns="" val="10002"/>
                  </a:ext>
                </a:extLst>
              </a:tr>
              <a:tr h="2909483">
                <a:tc>
                  <a:txBody>
                    <a:bodyPr/>
                    <a:lstStyle/>
                    <a:p>
                      <a:pPr marL="347472" indent="-347472" algn="just" fontAlgn="t">
                        <a:buFont typeface="+mj-lt"/>
                        <a:buAutoNum type="arabicPeriod" startAt="12"/>
                      </a:pPr>
                      <a:r>
                        <a:rPr lang="en-US" sz="1600" b="0" i="0" u="none" strike="noStrike" dirty="0" smtClean="0">
                          <a:solidFill>
                            <a:srgbClr val="000000"/>
                          </a:solidFill>
                          <a:latin typeface="Arial Narrow" pitchFamily="34" charset="0"/>
                        </a:rPr>
                        <a:t>Percentage procurement from B-BBEE</a:t>
                      </a:r>
                      <a:r>
                        <a:rPr lang="en-US" sz="1600" b="0" i="0" u="none" strike="noStrike" baseline="0" dirty="0" smtClean="0">
                          <a:solidFill>
                            <a:srgbClr val="000000"/>
                          </a:solidFill>
                          <a:latin typeface="Arial Narrow" pitchFamily="34" charset="0"/>
                        </a:rPr>
                        <a:t> </a:t>
                      </a:r>
                      <a:r>
                        <a:rPr lang="en-US" sz="1600" b="0" i="0" u="none" strike="noStrike" dirty="0" smtClean="0">
                          <a:solidFill>
                            <a:srgbClr val="000000"/>
                          </a:solidFill>
                          <a:latin typeface="Arial Narrow" pitchFamily="34" charset="0"/>
                        </a:rPr>
                        <a:t>compliant businesses.</a:t>
                      </a:r>
                      <a:endParaRPr lang="en-US" sz="1600" b="0" i="0" u="none" strike="noStrike" dirty="0">
                        <a:solidFill>
                          <a:srgbClr val="000000"/>
                        </a:solidFill>
                        <a:latin typeface="Arial Narrow" pitchFamily="34" charset="0"/>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US" sz="1600" b="0" i="0" u="none" strike="noStrike" dirty="0" smtClean="0">
                          <a:solidFill>
                            <a:srgbClr val="000000"/>
                          </a:solidFill>
                          <a:effectLst/>
                          <a:latin typeface="Arial Narrow" panose="020B0606020202030204" pitchFamily="34" charset="0"/>
                        </a:rPr>
                        <a:t>100% procurement from B-BBEE compliant businesses.</a:t>
                      </a:r>
                      <a:endParaRPr lang="en-US" sz="1600" b="0" i="0" u="none" strike="noStrike" dirty="0">
                        <a:solidFill>
                          <a:srgbClr val="000000"/>
                        </a:solidFill>
                        <a:effectLst/>
                        <a:latin typeface="Arial Narrow" panose="020B0606020202030204" pitchFamily="34" charset="0"/>
                      </a:endParaRPr>
                    </a:p>
                  </a:txBody>
                  <a:tcPr marL="86400" marR="86400" marT="9525"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algn="just" fontAlgn="t"/>
                      <a:r>
                        <a:rPr lang="en-ZA" sz="1600" b="0" i="0" u="none" strike="noStrike" dirty="0" smtClean="0">
                          <a:solidFill>
                            <a:srgbClr val="000000"/>
                          </a:solidFill>
                          <a:effectLst/>
                          <a:latin typeface="Arial Narrow" panose="020B0606020202030204" pitchFamily="34" charset="0"/>
                        </a:rPr>
                        <a:t>100% procurement from B-BBEE-compliant businesses.</a:t>
                      </a:r>
                      <a:endParaRPr lang="en-ZA" sz="1600" b="0" i="0" u="none" strike="noStrike" dirty="0">
                        <a:solidFill>
                          <a:srgbClr val="000000"/>
                        </a:solidFill>
                        <a:effectLst/>
                        <a:latin typeface="Arial Narrow" panose="020B0606020202030204" pitchFamily="34" charset="0"/>
                      </a:endParaRPr>
                    </a:p>
                  </a:txBody>
                  <a:tcPr marL="86400" marR="86400" marT="762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tc>
                  <a:txBody>
                    <a:bodyPr/>
                    <a:lstStyle/>
                    <a:p>
                      <a:pPr marL="0" algn="just" defTabSz="914400" rtl="0" eaLnBrk="1" fontAlgn="t" latinLnBrk="0" hangingPunct="1"/>
                      <a:r>
                        <a:rPr lang="en-US" sz="1600" u="none" strike="noStrike" kern="1200" dirty="0" smtClean="0">
                          <a:solidFill>
                            <a:schemeClr val="tx1"/>
                          </a:solidFill>
                          <a:effectLst/>
                          <a:latin typeface="Arial Narrow" panose="020B0606020202030204" pitchFamily="34" charset="0"/>
                          <a:ea typeface="+mn-ea"/>
                          <a:cs typeface="+mn-cs"/>
                        </a:rPr>
                        <a:t>100% procurement from B-BBEE compliant businesses was achieved.</a:t>
                      </a:r>
                      <a:endParaRPr lang="en-ZA" sz="1600" u="none" strike="noStrike" kern="1200" dirty="0" smtClean="0">
                        <a:solidFill>
                          <a:schemeClr val="tx1"/>
                        </a:solidFill>
                        <a:effectLst/>
                        <a:latin typeface="Arial Narrow" panose="020B0606020202030204" pitchFamily="34" charset="0"/>
                        <a:ea typeface="+mn-ea"/>
                        <a:cs typeface="+mn-cs"/>
                      </a:endParaRPr>
                    </a:p>
                  </a:txBody>
                  <a:tcPr marL="86400" marR="86400" marT="0" marB="0">
                    <a:lnL w="19050" cap="flat" cmpd="sng" algn="ctr">
                      <a:solidFill>
                        <a:srgbClr val="F26500"/>
                      </a:solidFill>
                      <a:prstDash val="solid"/>
                      <a:round/>
                      <a:headEnd type="none" w="med" len="med"/>
                      <a:tailEnd type="none" w="med" len="med"/>
                    </a:lnL>
                    <a:lnR w="19050" cap="flat" cmpd="sng" algn="ctr">
                      <a:solidFill>
                        <a:srgbClr val="F26500"/>
                      </a:solidFill>
                      <a:prstDash val="solid"/>
                      <a:round/>
                      <a:headEnd type="none" w="med" len="med"/>
                      <a:tailEnd type="none" w="med" len="med"/>
                    </a:lnR>
                    <a:lnT w="19050" cap="flat" cmpd="sng" algn="ctr">
                      <a:solidFill>
                        <a:srgbClr val="F26500"/>
                      </a:solidFill>
                      <a:prstDash val="solid"/>
                      <a:round/>
                      <a:headEnd type="none" w="med" len="med"/>
                      <a:tailEnd type="none" w="med" len="med"/>
                    </a:lnT>
                    <a:lnB w="19050" cap="flat" cmpd="sng" algn="ctr">
                      <a:solidFill>
                        <a:srgbClr val="F265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12" name="Footer Placeholder 1"/>
          <p:cNvSpPr>
            <a:spLocks noGrp="1"/>
          </p:cNvSpPr>
          <p:nvPr>
            <p:ph type="ftr" sz="quarter" idx="11"/>
          </p:nvPr>
        </p:nvSpPr>
        <p:spPr>
          <a:xfrm>
            <a:off x="423219" y="6173788"/>
            <a:ext cx="299720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109039441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74</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4" name="Footer Placeholder 1"/>
          <p:cNvSpPr>
            <a:spLocks noGrp="1"/>
          </p:cNvSpPr>
          <p:nvPr>
            <p:ph type="ftr" sz="quarter" idx="11"/>
          </p:nvPr>
        </p:nvSpPr>
        <p:spPr>
          <a:xfrm>
            <a:off x="859972" y="5991226"/>
            <a:ext cx="2318656"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8" name="Title 1"/>
          <p:cNvSpPr txBox="1">
            <a:spLocks/>
          </p:cNvSpPr>
          <p:nvPr/>
        </p:nvSpPr>
        <p:spPr>
          <a:xfrm>
            <a:off x="728444" y="1559858"/>
            <a:ext cx="7982464" cy="3173507"/>
          </a:xfrm>
          <a:prstGeom prst="rect">
            <a:avLst/>
          </a:prstGeom>
          <a:solidFill>
            <a:schemeClr val="accent2">
              <a:lumMod val="40000"/>
              <a:lumOff val="60000"/>
            </a:schemeClr>
          </a:solidFill>
          <a:ln>
            <a:solidFill>
              <a:schemeClr val="accent6">
                <a:lumMod val="75000"/>
              </a:schemeClr>
            </a:solidFill>
          </a:ln>
        </p:spPr>
        <p:txBody>
          <a:bodyPr/>
          <a:lstStyle/>
          <a:p>
            <a:pPr algn="ctr">
              <a:defRPr/>
            </a:pPr>
            <a:endParaRPr lang="en-US" sz="5400" b="1" dirty="0">
              <a:solidFill>
                <a:prstClr val="black"/>
              </a:solidFill>
              <a:latin typeface="Arial Narrow" pitchFamily="34" charset="0"/>
            </a:endParaRPr>
          </a:p>
          <a:p>
            <a:pPr algn="ctr">
              <a:defRPr/>
            </a:pPr>
            <a:r>
              <a:rPr lang="en-US" sz="5400" b="1" dirty="0" smtClean="0">
                <a:solidFill>
                  <a:prstClr val="black"/>
                </a:solidFill>
                <a:latin typeface="Arial Narrow" pitchFamily="34" charset="0"/>
              </a:rPr>
              <a:t> 3.	Human Resource Information</a:t>
            </a:r>
            <a:endParaRPr lang="en-US" sz="5400" b="1" dirty="0">
              <a:solidFill>
                <a:prstClr val="black"/>
              </a:solidFill>
              <a:latin typeface="Arial Narrow" pitchFamily="34" charset="0"/>
            </a:endParaRPr>
          </a:p>
        </p:txBody>
      </p:sp>
    </p:spTree>
    <p:extLst>
      <p:ext uri="{BB962C8B-B14F-4D97-AF65-F5344CB8AC3E}">
        <p14:creationId xmlns:p14="http://schemas.microsoft.com/office/powerpoint/2010/main" xmlns="" val="293004021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75</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4" name="Footer Placeholder 1"/>
          <p:cNvSpPr>
            <a:spLocks noGrp="1"/>
          </p:cNvSpPr>
          <p:nvPr>
            <p:ph type="ftr" sz="quarter" idx="11"/>
          </p:nvPr>
        </p:nvSpPr>
        <p:spPr>
          <a:xfrm>
            <a:off x="222191" y="6079573"/>
            <a:ext cx="3143309" cy="276778"/>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5" name="Title 1"/>
          <p:cNvSpPr>
            <a:spLocks noGrp="1"/>
          </p:cNvSpPr>
          <p:nvPr>
            <p:ph type="title"/>
          </p:nvPr>
        </p:nvSpPr>
        <p:spPr>
          <a:xfrm>
            <a:off x="222191" y="275463"/>
            <a:ext cx="8493441" cy="500448"/>
          </a:xfrm>
          <a:solidFill>
            <a:schemeClr val="accent2">
              <a:lumMod val="40000"/>
              <a:lumOff val="60000"/>
            </a:schemeClr>
          </a:solidFill>
          <a:ln>
            <a:solidFill>
              <a:schemeClr val="accent6">
                <a:lumMod val="75000"/>
              </a:schemeClr>
            </a:solidFill>
          </a:ln>
        </p:spPr>
        <p:txBody>
          <a:bodyPr rtlCol="0">
            <a:normAutofit fontScale="90000"/>
          </a:bodyPr>
          <a:lstStyle/>
          <a:p>
            <a:r>
              <a:rPr lang="en-ZA" dirty="0">
                <a:solidFill>
                  <a:schemeClr val="tx1"/>
                </a:solidFill>
                <a:latin typeface="Arial Narrow" pitchFamily="34" charset="0"/>
              </a:rPr>
              <a:t>Employees per Occupational Bands: </a:t>
            </a:r>
            <a:r>
              <a:rPr lang="en-US" dirty="0" smtClean="0">
                <a:solidFill>
                  <a:schemeClr val="tx1"/>
                </a:solidFill>
                <a:latin typeface="Arial Narrow" panose="020B0606020202030204" pitchFamily="34" charset="0"/>
              </a:rPr>
              <a:t>June </a:t>
            </a:r>
            <a:r>
              <a:rPr lang="en-US" dirty="0">
                <a:solidFill>
                  <a:schemeClr val="tx1"/>
                </a:solidFill>
                <a:latin typeface="Arial Narrow" panose="020B0606020202030204" pitchFamily="34" charset="0"/>
              </a:rPr>
              <a:t>2017</a:t>
            </a:r>
            <a:endParaRPr lang="en-ZA" dirty="0">
              <a:solidFill>
                <a:schemeClr val="tx1"/>
              </a:solidFill>
              <a:latin typeface="Arial Narrow" pitchFamily="34" charset="0"/>
            </a:endParaRPr>
          </a:p>
        </p:txBody>
      </p:sp>
      <p:graphicFrame>
        <p:nvGraphicFramePr>
          <p:cNvPr id="6" name="Content Placeholder 5"/>
          <p:cNvGraphicFramePr>
            <a:graphicFrameLocks/>
          </p:cNvGraphicFramePr>
          <p:nvPr>
            <p:extLst>
              <p:ext uri="{D42A27DB-BD31-4B8C-83A1-F6EECF244321}">
                <p14:modId xmlns:p14="http://schemas.microsoft.com/office/powerpoint/2010/main" xmlns="" val="1643845092"/>
              </p:ext>
            </p:extLst>
          </p:nvPr>
        </p:nvGraphicFramePr>
        <p:xfrm>
          <a:off x="222191" y="871671"/>
          <a:ext cx="8493441" cy="5016382"/>
        </p:xfrm>
        <a:graphic>
          <a:graphicData uri="http://schemas.openxmlformats.org/drawingml/2006/table">
            <a:tbl>
              <a:tblPr firstRow="1" firstCol="1" bandRow="1" bandCol="1">
                <a:tableStyleId>{21E4AEA4-8DFA-4A89-87EB-49C32662AFE0}</a:tableStyleId>
              </a:tblPr>
              <a:tblGrid>
                <a:gridCol w="1991170">
                  <a:extLst>
                    <a:ext uri="{9D8B030D-6E8A-4147-A177-3AD203B41FA5}">
                      <a16:colId xmlns:a16="http://schemas.microsoft.com/office/drawing/2014/main" xmlns="" val="20000"/>
                    </a:ext>
                  </a:extLst>
                </a:gridCol>
                <a:gridCol w="649480">
                  <a:extLst>
                    <a:ext uri="{9D8B030D-6E8A-4147-A177-3AD203B41FA5}">
                      <a16:colId xmlns:a16="http://schemas.microsoft.com/office/drawing/2014/main" xmlns="" val="20001"/>
                    </a:ext>
                  </a:extLst>
                </a:gridCol>
                <a:gridCol w="811851">
                  <a:extLst>
                    <a:ext uri="{9D8B030D-6E8A-4147-A177-3AD203B41FA5}">
                      <a16:colId xmlns:a16="http://schemas.microsoft.com/office/drawing/2014/main" xmlns="" val="20002"/>
                    </a:ext>
                  </a:extLst>
                </a:gridCol>
                <a:gridCol w="675117">
                  <a:extLst>
                    <a:ext uri="{9D8B030D-6E8A-4147-A177-3AD203B41FA5}">
                      <a16:colId xmlns:a16="http://schemas.microsoft.com/office/drawing/2014/main" xmlns="" val="20003"/>
                    </a:ext>
                  </a:extLst>
                </a:gridCol>
                <a:gridCol w="675118">
                  <a:extLst>
                    <a:ext uri="{9D8B030D-6E8A-4147-A177-3AD203B41FA5}">
                      <a16:colId xmlns:a16="http://schemas.microsoft.com/office/drawing/2014/main" xmlns="" val="20004"/>
                    </a:ext>
                  </a:extLst>
                </a:gridCol>
                <a:gridCol w="666572">
                  <a:extLst>
                    <a:ext uri="{9D8B030D-6E8A-4147-A177-3AD203B41FA5}">
                      <a16:colId xmlns:a16="http://schemas.microsoft.com/office/drawing/2014/main" xmlns="" val="20005"/>
                    </a:ext>
                  </a:extLst>
                </a:gridCol>
                <a:gridCol w="897308">
                  <a:extLst>
                    <a:ext uri="{9D8B030D-6E8A-4147-A177-3AD203B41FA5}">
                      <a16:colId xmlns:a16="http://schemas.microsoft.com/office/drawing/2014/main" xmlns="" val="20006"/>
                    </a:ext>
                  </a:extLst>
                </a:gridCol>
                <a:gridCol w="717847">
                  <a:extLst>
                    <a:ext uri="{9D8B030D-6E8A-4147-A177-3AD203B41FA5}">
                      <a16:colId xmlns:a16="http://schemas.microsoft.com/office/drawing/2014/main" xmlns="" val="20007"/>
                    </a:ext>
                  </a:extLst>
                </a:gridCol>
                <a:gridCol w="704685">
                  <a:extLst>
                    <a:ext uri="{9D8B030D-6E8A-4147-A177-3AD203B41FA5}">
                      <a16:colId xmlns:a16="http://schemas.microsoft.com/office/drawing/2014/main" xmlns="" val="20008"/>
                    </a:ext>
                  </a:extLst>
                </a:gridCol>
                <a:gridCol w="704293">
                  <a:extLst>
                    <a:ext uri="{9D8B030D-6E8A-4147-A177-3AD203B41FA5}">
                      <a16:colId xmlns:a16="http://schemas.microsoft.com/office/drawing/2014/main" xmlns="" val="20009"/>
                    </a:ext>
                  </a:extLst>
                </a:gridCol>
              </a:tblGrid>
              <a:tr h="247641">
                <a:tc rowSpan="2">
                  <a:txBody>
                    <a:bodyPr/>
                    <a:lstStyle/>
                    <a:p>
                      <a:pPr algn="ctr">
                        <a:lnSpc>
                          <a:spcPct val="115000"/>
                        </a:lnSpc>
                        <a:spcAft>
                          <a:spcPts val="0"/>
                        </a:spcAft>
                      </a:pPr>
                      <a:r>
                        <a:rPr lang="en-ZA" sz="1400" dirty="0" smtClean="0">
                          <a:effectLst/>
                          <a:latin typeface="Arial Narrow" panose="020B0606020202030204" pitchFamily="34" charset="0"/>
                        </a:rPr>
                        <a:t>OCCUPATIONAL BAND</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lgn="ctr">
                        <a:lnSpc>
                          <a:spcPct val="115000"/>
                        </a:lnSpc>
                        <a:spcAft>
                          <a:spcPts val="0"/>
                        </a:spcAft>
                      </a:pPr>
                      <a:r>
                        <a:rPr lang="en-ZA" sz="1400" dirty="0" smtClean="0">
                          <a:effectLst/>
                          <a:latin typeface="Arial Narrow" panose="020B0606020202030204" pitchFamily="34" charset="0"/>
                        </a:rPr>
                        <a:t>MALE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ZA" sz="1400" dirty="0" smtClean="0">
                          <a:effectLst/>
                          <a:latin typeface="Arial Narrow" panose="020B0606020202030204" pitchFamily="34" charset="0"/>
                        </a:rPr>
                        <a:t>FEMALE</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rowSpan="2">
                  <a:txBody>
                    <a:bodyPr/>
                    <a:lstStyle/>
                    <a:p>
                      <a:pPr algn="ctr">
                        <a:lnSpc>
                          <a:spcPct val="115000"/>
                        </a:lnSpc>
                        <a:spcAft>
                          <a:spcPts val="1000"/>
                        </a:spcAft>
                      </a:pPr>
                      <a:r>
                        <a:rPr lang="en-ZA" sz="1400" dirty="0" smtClean="0">
                          <a:effectLst/>
                          <a:latin typeface="Arial Narrow" panose="020B0606020202030204" pitchFamily="34" charset="0"/>
                        </a:rPr>
                        <a:t>TOTAL</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247641">
                <a:tc vMerge="1">
                  <a:txBody>
                    <a:bodyPr/>
                    <a:lstStyle/>
                    <a:p>
                      <a:endParaRPr lang="en-ZA"/>
                    </a:p>
                  </a:txBody>
                  <a:tcPr/>
                </a:tc>
                <a:tc>
                  <a:txBody>
                    <a:bodyPr/>
                    <a:lstStyle/>
                    <a:p>
                      <a:pPr algn="ctr">
                        <a:lnSpc>
                          <a:spcPct val="115000"/>
                        </a:lnSpc>
                        <a:spcAft>
                          <a:spcPts val="0"/>
                        </a:spcAft>
                      </a:pPr>
                      <a:r>
                        <a:rPr lang="en-ZA" sz="1400" b="1" dirty="0">
                          <a:effectLst/>
                          <a:latin typeface="Arial Narrow" panose="020B0606020202030204" pitchFamily="34" charset="0"/>
                        </a:rPr>
                        <a:t>African</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b="1" dirty="0">
                          <a:effectLst/>
                          <a:latin typeface="Arial Narrow" panose="020B0606020202030204" pitchFamily="34" charset="0"/>
                        </a:rPr>
                        <a:t>Coloured</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b="1" dirty="0">
                          <a:effectLst/>
                          <a:latin typeface="Arial Narrow" panose="020B0606020202030204" pitchFamily="34" charset="0"/>
                        </a:rPr>
                        <a:t>Indian</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b="1" dirty="0">
                          <a:effectLst/>
                          <a:latin typeface="Arial Narrow" panose="020B0606020202030204" pitchFamily="34" charset="0"/>
                        </a:rPr>
                        <a:t>White</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b="1" dirty="0">
                          <a:effectLst/>
                          <a:latin typeface="Arial Narrow" panose="020B0606020202030204" pitchFamily="34" charset="0"/>
                        </a:rPr>
                        <a:t>African</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b="1" dirty="0">
                          <a:effectLst/>
                          <a:latin typeface="Arial Narrow" panose="020B0606020202030204" pitchFamily="34" charset="0"/>
                        </a:rPr>
                        <a:t>Coloured</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b="1" dirty="0">
                          <a:effectLst/>
                          <a:latin typeface="Arial Narrow" panose="020B0606020202030204" pitchFamily="34" charset="0"/>
                        </a:rPr>
                        <a:t>Indian</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400" b="1" dirty="0">
                          <a:effectLst/>
                          <a:latin typeface="Arial Narrow" panose="020B0606020202030204" pitchFamily="34" charset="0"/>
                        </a:rPr>
                        <a:t>White</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ZA"/>
                    </a:p>
                  </a:txBody>
                  <a:tcPr/>
                </a:tc>
                <a:extLst>
                  <a:ext uri="{0D108BD9-81ED-4DB2-BD59-A6C34878D82A}">
                    <a16:rowId xmlns:a16="http://schemas.microsoft.com/office/drawing/2014/main" xmlns="" val="10001"/>
                  </a:ext>
                </a:extLst>
              </a:tr>
              <a:tr h="247641">
                <a:tc>
                  <a:txBody>
                    <a:bodyPr/>
                    <a:lstStyle/>
                    <a:p>
                      <a:pPr>
                        <a:lnSpc>
                          <a:spcPct val="115000"/>
                        </a:lnSpc>
                        <a:spcBef>
                          <a:spcPts val="300"/>
                        </a:spcBef>
                        <a:spcAft>
                          <a:spcPts val="0"/>
                        </a:spcAft>
                      </a:pPr>
                      <a:r>
                        <a:rPr lang="en-ZA" sz="1400" dirty="0" smtClean="0">
                          <a:effectLst/>
                          <a:latin typeface="Arial Narrow" panose="020B0606020202030204" pitchFamily="34" charset="0"/>
                        </a:rPr>
                        <a:t>Top </a:t>
                      </a:r>
                      <a:r>
                        <a:rPr lang="en-ZA" sz="1400" dirty="0">
                          <a:effectLst/>
                          <a:latin typeface="Arial Narrow" panose="020B0606020202030204" pitchFamily="34" charset="0"/>
                        </a:rPr>
                        <a:t>Management </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rPr>
                        <a:t>1</a:t>
                      </a:r>
                      <a:endParaRPr lang="en-ZA" sz="1200" dirty="0">
                        <a:solidFill>
                          <a:schemeClr val="tx1"/>
                        </a:solidFill>
                        <a:effectLst/>
                        <a:latin typeface="Arial Narrow" panose="020B0606020202030204" pitchFamily="34" charset="0"/>
                      </a:endParaRPr>
                    </a:p>
                  </a:txBody>
                  <a:tcPr marL="68580" marR="68580" marT="0" marB="0" anchor="ct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9</a:t>
                      </a:r>
                    </a:p>
                  </a:txBody>
                  <a:tcPr marL="68580" marR="68580" marT="0" marB="0" anchor="ctr"/>
                </a:tc>
                <a:extLst>
                  <a:ext uri="{0D108BD9-81ED-4DB2-BD59-A6C34878D82A}">
                    <a16:rowId xmlns:a16="http://schemas.microsoft.com/office/drawing/2014/main" xmlns="" val="10002"/>
                  </a:ext>
                </a:extLst>
              </a:tr>
              <a:tr h="247641">
                <a:tc>
                  <a:txBody>
                    <a:bodyPr/>
                    <a:lstStyle/>
                    <a:p>
                      <a:pPr>
                        <a:lnSpc>
                          <a:spcPct val="115000"/>
                        </a:lnSpc>
                        <a:spcBef>
                          <a:spcPts val="300"/>
                        </a:spcBef>
                        <a:spcAft>
                          <a:spcPts val="0"/>
                        </a:spcAft>
                      </a:pPr>
                      <a:r>
                        <a:rPr lang="en-ZA" sz="1400" dirty="0">
                          <a:effectLst/>
                          <a:latin typeface="Arial Narrow" panose="020B0606020202030204" pitchFamily="34" charset="0"/>
                        </a:rPr>
                        <a:t>Senior </a:t>
                      </a:r>
                      <a:r>
                        <a:rPr lang="en-ZA" sz="1400" b="1" i="1" dirty="0" smtClean="0">
                          <a:effectLst/>
                          <a:latin typeface="Arial Narrow" panose="020B0606020202030204" pitchFamily="34" charset="0"/>
                        </a:rPr>
                        <a:t>Management</a:t>
                      </a:r>
                      <a:r>
                        <a:rPr lang="en-ZA" sz="1400" b="1" i="0" dirty="0" smtClean="0">
                          <a:effectLst/>
                          <a:latin typeface="Arial Narrow" panose="020B0606020202030204" pitchFamily="34" charset="0"/>
                        </a:rPr>
                        <a:t>.</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22</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23</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59</a:t>
                      </a:r>
                    </a:p>
                  </a:txBody>
                  <a:tcPr marL="68580" marR="68580" marT="0" marB="0" anchor="ctr"/>
                </a:tc>
                <a:extLst>
                  <a:ext uri="{0D108BD9-81ED-4DB2-BD59-A6C34878D82A}">
                    <a16:rowId xmlns:a16="http://schemas.microsoft.com/office/drawing/2014/main" xmlns="" val="10003"/>
                  </a:ext>
                </a:extLst>
              </a:tr>
              <a:tr h="990564">
                <a:tc>
                  <a:txBody>
                    <a:bodyPr/>
                    <a:lstStyle/>
                    <a:p>
                      <a:pPr>
                        <a:lnSpc>
                          <a:spcPct val="115000"/>
                        </a:lnSpc>
                        <a:spcBef>
                          <a:spcPts val="300"/>
                        </a:spcBef>
                        <a:spcAft>
                          <a:spcPts val="0"/>
                        </a:spcAft>
                      </a:pPr>
                      <a:r>
                        <a:rPr lang="en-ZA" sz="1400" dirty="0">
                          <a:effectLst/>
                          <a:latin typeface="Arial Narrow" panose="020B0606020202030204" pitchFamily="34" charset="0"/>
                        </a:rPr>
                        <a:t>Professionally qualified and experienced specialists and </a:t>
                      </a:r>
                      <a:r>
                        <a:rPr lang="en-ZA" sz="1400" dirty="0" smtClean="0">
                          <a:effectLst/>
                          <a:latin typeface="Arial Narrow" panose="020B0606020202030204" pitchFamily="34" charset="0"/>
                        </a:rPr>
                        <a:t>mid-management.</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85</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89</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7</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4</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204</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1485845">
                <a:tc>
                  <a:txBody>
                    <a:bodyPr/>
                    <a:lstStyle/>
                    <a:p>
                      <a:pPr>
                        <a:lnSpc>
                          <a:spcPct val="115000"/>
                        </a:lnSpc>
                        <a:spcBef>
                          <a:spcPts val="300"/>
                        </a:spcBef>
                        <a:spcAft>
                          <a:spcPts val="0"/>
                        </a:spcAft>
                      </a:pPr>
                      <a:r>
                        <a:rPr lang="en-ZA" sz="1400" dirty="0">
                          <a:effectLst/>
                          <a:latin typeface="Arial Narrow" panose="020B0606020202030204" pitchFamily="34" charset="0"/>
                        </a:rPr>
                        <a:t>Skilled technical and academically qualified workers, junior management, supervisors, foreman and </a:t>
                      </a:r>
                      <a:r>
                        <a:rPr lang="en-ZA" sz="1400" dirty="0" smtClean="0">
                          <a:effectLst/>
                          <a:latin typeface="Arial Narrow" panose="020B0606020202030204" pitchFamily="34" charset="0"/>
                        </a:rPr>
                        <a:t>superintendents.</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64</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104</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8</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189</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742923">
                <a:tc>
                  <a:txBody>
                    <a:bodyPr/>
                    <a:lstStyle/>
                    <a:p>
                      <a:pPr>
                        <a:lnSpc>
                          <a:spcPct val="115000"/>
                        </a:lnSpc>
                        <a:spcBef>
                          <a:spcPts val="300"/>
                        </a:spcBef>
                        <a:spcAft>
                          <a:spcPts val="0"/>
                        </a:spcAft>
                      </a:pPr>
                      <a:r>
                        <a:rPr lang="en-ZA" sz="1400" dirty="0">
                          <a:effectLst/>
                          <a:latin typeface="Arial Narrow" panose="020B0606020202030204" pitchFamily="34" charset="0"/>
                        </a:rPr>
                        <a:t>Semi-skilled and discretionary decision </a:t>
                      </a:r>
                      <a:r>
                        <a:rPr lang="en-ZA" sz="1400" dirty="0" smtClean="0">
                          <a:effectLst/>
                          <a:latin typeface="Arial Narrow" panose="020B0606020202030204" pitchFamily="34" charset="0"/>
                        </a:rPr>
                        <a:t>making.</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17</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12</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29</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515441">
                <a:tc>
                  <a:txBody>
                    <a:bodyPr/>
                    <a:lstStyle/>
                    <a:p>
                      <a:pPr>
                        <a:lnSpc>
                          <a:spcPct val="115000"/>
                        </a:lnSpc>
                        <a:spcBef>
                          <a:spcPts val="300"/>
                        </a:spcBef>
                        <a:spcAft>
                          <a:spcPts val="0"/>
                        </a:spcAft>
                      </a:pPr>
                      <a:r>
                        <a:rPr lang="en-ZA" sz="1400" dirty="0" smtClean="0">
                          <a:effectLst/>
                          <a:latin typeface="Arial Narrow" panose="020B0606020202030204" pitchFamily="34" charset="0"/>
                        </a:rPr>
                        <a:t>Unskilled and defined decision making. (Interns)</a:t>
                      </a:r>
                      <a:endParaRPr lang="en-ZA"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21</a:t>
                      </a: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a:t>
                      </a:r>
                      <a:endParaRPr lang="en-ZA"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21</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291045">
                <a:tc>
                  <a:txBody>
                    <a:bodyPr/>
                    <a:lstStyle/>
                    <a:p>
                      <a:pPr>
                        <a:lnSpc>
                          <a:spcPct val="115000"/>
                        </a:lnSpc>
                        <a:spcBef>
                          <a:spcPts val="300"/>
                        </a:spcBef>
                        <a:spcAft>
                          <a:spcPts val="0"/>
                        </a:spcAft>
                      </a:pPr>
                      <a:r>
                        <a:rPr lang="en-ZA" sz="1400" dirty="0" smtClean="0">
                          <a:effectLst/>
                          <a:latin typeface="Arial Narrow" panose="020B0606020202030204" pitchFamily="34" charset="0"/>
                        </a:rPr>
                        <a:t>TOTAL</a:t>
                      </a:r>
                      <a:endParaRPr lang="en-ZA" sz="14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211</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8</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9</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8</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232</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17</a:t>
                      </a:r>
                    </a:p>
                  </a:txBody>
                  <a:tcPr marL="68580" marR="68580" marT="0" marB="0"/>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11</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algn="ctr">
                        <a:lnSpc>
                          <a:spcPct val="115000"/>
                        </a:lnSpc>
                        <a:spcAft>
                          <a:spcPts val="0"/>
                        </a:spcAft>
                      </a:pPr>
                      <a:r>
                        <a:rPr lang="en-ZA" sz="12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511</a:t>
                      </a:r>
                      <a:endParaRPr lang="en-ZA" sz="12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28248362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76</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4" name="Footer Placeholder 1"/>
          <p:cNvSpPr>
            <a:spLocks noGrp="1"/>
          </p:cNvSpPr>
          <p:nvPr>
            <p:ph type="ftr" sz="quarter" idx="11"/>
          </p:nvPr>
        </p:nvSpPr>
        <p:spPr>
          <a:xfrm>
            <a:off x="370699" y="5991226"/>
            <a:ext cx="2882899"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5" name="Title 1"/>
          <p:cNvSpPr>
            <a:spLocks noGrp="1"/>
          </p:cNvSpPr>
          <p:nvPr>
            <p:ph type="title"/>
          </p:nvPr>
        </p:nvSpPr>
        <p:spPr>
          <a:xfrm>
            <a:off x="362464" y="421895"/>
            <a:ext cx="8427310" cy="685800"/>
          </a:xfrm>
          <a:solidFill>
            <a:schemeClr val="accent2">
              <a:lumMod val="40000"/>
              <a:lumOff val="60000"/>
            </a:schemeClr>
          </a:solidFill>
          <a:ln>
            <a:solidFill>
              <a:schemeClr val="accent6">
                <a:lumMod val="75000"/>
              </a:schemeClr>
            </a:solidFill>
          </a:ln>
        </p:spPr>
        <p:txBody>
          <a:bodyPr rtlCol="0">
            <a:normAutofit/>
          </a:bodyPr>
          <a:lstStyle/>
          <a:p>
            <a:r>
              <a:rPr lang="en-US" sz="2800" dirty="0">
                <a:solidFill>
                  <a:schemeClr val="tx1"/>
                </a:solidFill>
                <a:latin typeface="Arial Narrow" pitchFamily="34" charset="0"/>
              </a:rPr>
              <a:t>Workforce Representativity as end of </a:t>
            </a:r>
            <a:r>
              <a:rPr lang="en-US" sz="2800" dirty="0" smtClean="0">
                <a:solidFill>
                  <a:schemeClr val="tx1"/>
                </a:solidFill>
                <a:latin typeface="Arial Narrow" pitchFamily="34" charset="0"/>
              </a:rPr>
              <a:t>30 June </a:t>
            </a:r>
            <a:r>
              <a:rPr lang="en-US" sz="2800" dirty="0">
                <a:solidFill>
                  <a:schemeClr val="tx1"/>
                </a:solidFill>
                <a:latin typeface="Arial Narrow" panose="020B0606020202030204" pitchFamily="34" charset="0"/>
              </a:rPr>
              <a:t>2017</a:t>
            </a:r>
            <a:endParaRPr lang="en-ZA" sz="2800" dirty="0">
              <a:solidFill>
                <a:schemeClr val="tx1"/>
              </a:solidFill>
              <a:latin typeface="Arial Narrow" pitchFamily="34" charset="0"/>
            </a:endParaRPr>
          </a:p>
        </p:txBody>
      </p:sp>
      <p:graphicFrame>
        <p:nvGraphicFramePr>
          <p:cNvPr id="7" name="Content Placeholder 5"/>
          <p:cNvGraphicFramePr>
            <a:graphicFrameLocks/>
          </p:cNvGraphicFramePr>
          <p:nvPr>
            <p:extLst>
              <p:ext uri="{D42A27DB-BD31-4B8C-83A1-F6EECF244321}">
                <p14:modId xmlns:p14="http://schemas.microsoft.com/office/powerpoint/2010/main" xmlns="" val="1491358718"/>
              </p:ext>
            </p:extLst>
          </p:nvPr>
        </p:nvGraphicFramePr>
        <p:xfrm>
          <a:off x="370699" y="1393370"/>
          <a:ext cx="8437124" cy="3773790"/>
        </p:xfrm>
        <a:graphic>
          <a:graphicData uri="http://schemas.openxmlformats.org/drawingml/2006/table">
            <a:tbl>
              <a:tblPr firstRow="1" bandRow="1">
                <a:tableStyleId>{21E4AEA4-8DFA-4A89-87EB-49C32662AFE0}</a:tableStyleId>
              </a:tblPr>
              <a:tblGrid>
                <a:gridCol w="4206391">
                  <a:extLst>
                    <a:ext uri="{9D8B030D-6E8A-4147-A177-3AD203B41FA5}">
                      <a16:colId xmlns:a16="http://schemas.microsoft.com/office/drawing/2014/main" xmlns="" val="20000"/>
                    </a:ext>
                  </a:extLst>
                </a:gridCol>
                <a:gridCol w="1818554">
                  <a:extLst>
                    <a:ext uri="{9D8B030D-6E8A-4147-A177-3AD203B41FA5}">
                      <a16:colId xmlns:a16="http://schemas.microsoft.com/office/drawing/2014/main" xmlns="" val="20001"/>
                    </a:ext>
                  </a:extLst>
                </a:gridCol>
                <a:gridCol w="2412179">
                  <a:extLst>
                    <a:ext uri="{9D8B030D-6E8A-4147-A177-3AD203B41FA5}">
                      <a16:colId xmlns:a16="http://schemas.microsoft.com/office/drawing/2014/main" xmlns="" val="20002"/>
                    </a:ext>
                  </a:extLst>
                </a:gridCol>
              </a:tblGrid>
              <a:tr h="419310">
                <a:tc gridSpan="3">
                  <a:txBody>
                    <a:bodyPr/>
                    <a:lstStyle/>
                    <a:p>
                      <a:pPr algn="ctr"/>
                      <a:r>
                        <a:rPr lang="en-ZA" sz="1600" dirty="0" smtClean="0">
                          <a:latin typeface="Arial Narrow" panose="020B0606020202030204" pitchFamily="34" charset="0"/>
                        </a:rPr>
                        <a:t>TOTAL ESTABLISHMENT</a:t>
                      </a:r>
                      <a:endParaRPr lang="en-ZA" sz="1600" dirty="0">
                        <a:solidFill>
                          <a:schemeClr val="tx1"/>
                        </a:solidFill>
                        <a:latin typeface="Arial Narrow" panose="020B0606020202030204" pitchFamily="34" charset="0"/>
                      </a:endParaRPr>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419310">
                <a:tc>
                  <a:txBody>
                    <a:bodyPr/>
                    <a:lstStyle/>
                    <a:p>
                      <a:r>
                        <a:rPr lang="en-ZA" sz="1600" b="1" dirty="0" smtClean="0">
                          <a:latin typeface="Arial Narrow" panose="020B0606020202030204" pitchFamily="34" charset="0"/>
                        </a:rPr>
                        <a:t>Race</a:t>
                      </a:r>
                      <a:endParaRPr lang="en-ZA" sz="1600" b="1" dirty="0">
                        <a:solidFill>
                          <a:schemeClr val="tx1"/>
                        </a:solidFill>
                        <a:latin typeface="Arial Narrow" panose="020B0606020202030204" pitchFamily="34" charset="0"/>
                      </a:endParaRPr>
                    </a:p>
                  </a:txBody>
                  <a:tcPr/>
                </a:tc>
                <a:tc>
                  <a:txBody>
                    <a:bodyPr/>
                    <a:lstStyle/>
                    <a:p>
                      <a:r>
                        <a:rPr lang="en-ZA" sz="1600" b="1" dirty="0" smtClean="0">
                          <a:latin typeface="Arial Narrow" panose="020B0606020202030204" pitchFamily="34" charset="0"/>
                        </a:rPr>
                        <a:t>Number</a:t>
                      </a:r>
                      <a:endParaRPr lang="en-ZA" sz="1600" b="1" dirty="0">
                        <a:solidFill>
                          <a:schemeClr val="tx1"/>
                        </a:solidFill>
                        <a:latin typeface="Arial Narrow" panose="020B0606020202030204" pitchFamily="34" charset="0"/>
                      </a:endParaRPr>
                    </a:p>
                  </a:txBody>
                  <a:tcPr/>
                </a:tc>
                <a:tc>
                  <a:txBody>
                    <a:bodyPr/>
                    <a:lstStyle/>
                    <a:p>
                      <a:r>
                        <a:rPr lang="en-ZA" sz="1600" b="1" dirty="0" smtClean="0">
                          <a:latin typeface="Arial Narrow" panose="020B0606020202030204" pitchFamily="34" charset="0"/>
                        </a:rPr>
                        <a:t>Percentage</a:t>
                      </a:r>
                      <a:endParaRPr lang="en-ZA" sz="1600" b="1"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1"/>
                  </a:ext>
                </a:extLst>
              </a:tr>
              <a:tr h="419310">
                <a:tc>
                  <a:txBody>
                    <a:bodyPr/>
                    <a:lstStyle/>
                    <a:p>
                      <a:r>
                        <a:rPr lang="en-ZA" sz="1600" dirty="0" smtClean="0">
                          <a:latin typeface="Arial Narrow" panose="020B0606020202030204" pitchFamily="34" charset="0"/>
                        </a:rPr>
                        <a:t>Africans</a:t>
                      </a:r>
                      <a:endParaRPr lang="en-ZA" sz="1600" dirty="0">
                        <a:latin typeface="Arial Narrow" panose="020B0606020202030204" pitchFamily="34" charset="0"/>
                      </a:endParaRPr>
                    </a:p>
                  </a:txBody>
                  <a:tcPr/>
                </a:tc>
                <a:tc>
                  <a:txBody>
                    <a:bodyPr/>
                    <a:lstStyle/>
                    <a:p>
                      <a:pPr algn="l"/>
                      <a:r>
                        <a:rPr lang="en-ZA" sz="1600" dirty="0" smtClean="0">
                          <a:solidFill>
                            <a:schemeClr val="tx1"/>
                          </a:solidFill>
                          <a:latin typeface="Arial Narrow" panose="020B0606020202030204" pitchFamily="34" charset="0"/>
                        </a:rPr>
                        <a:t>422</a:t>
                      </a:r>
                      <a:endParaRPr lang="en-ZA" sz="1600" dirty="0">
                        <a:solidFill>
                          <a:schemeClr val="tx1"/>
                        </a:solidFill>
                        <a:latin typeface="Arial Narrow" panose="020B0606020202030204" pitchFamily="34" charset="0"/>
                      </a:endParaRPr>
                    </a:p>
                  </a:txBody>
                  <a:tcPr/>
                </a:tc>
                <a:tc>
                  <a:txBody>
                    <a:bodyPr/>
                    <a:lstStyle/>
                    <a:p>
                      <a:pPr algn="l"/>
                      <a:r>
                        <a:rPr lang="en-ZA" sz="1600" dirty="0" smtClean="0">
                          <a:solidFill>
                            <a:schemeClr val="tx1"/>
                          </a:solidFill>
                          <a:latin typeface="Arial Narrow" panose="020B0606020202030204" pitchFamily="34" charset="0"/>
                        </a:rPr>
                        <a:t>86.1%</a:t>
                      </a:r>
                      <a:endParaRPr lang="en-ZA" sz="1600"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2"/>
                  </a:ext>
                </a:extLst>
              </a:tr>
              <a:tr h="419310">
                <a:tc>
                  <a:txBody>
                    <a:bodyPr/>
                    <a:lstStyle/>
                    <a:p>
                      <a:r>
                        <a:rPr lang="en-ZA" sz="1600" dirty="0" smtClean="0">
                          <a:latin typeface="Arial Narrow" panose="020B0606020202030204" pitchFamily="34" charset="0"/>
                        </a:rPr>
                        <a:t>Coloureds</a:t>
                      </a:r>
                      <a:endParaRPr lang="en-ZA" sz="1600" dirty="0">
                        <a:latin typeface="Arial Narrow" panose="020B0606020202030204" pitchFamily="34" charset="0"/>
                      </a:endParaRPr>
                    </a:p>
                  </a:txBody>
                  <a:tcPr/>
                </a:tc>
                <a:tc>
                  <a:txBody>
                    <a:bodyPr/>
                    <a:lstStyle/>
                    <a:p>
                      <a:pPr algn="l"/>
                      <a:r>
                        <a:rPr lang="en-ZA" sz="1600" dirty="0" smtClean="0">
                          <a:solidFill>
                            <a:schemeClr val="tx1"/>
                          </a:solidFill>
                          <a:latin typeface="Arial Narrow" panose="020B0606020202030204" pitchFamily="34" charset="0"/>
                        </a:rPr>
                        <a:t>25</a:t>
                      </a:r>
                      <a:endParaRPr lang="en-ZA" sz="1600" dirty="0">
                        <a:solidFill>
                          <a:schemeClr val="tx1"/>
                        </a:solidFill>
                        <a:latin typeface="Arial Narrow" panose="020B0606020202030204" pitchFamily="34" charset="0"/>
                      </a:endParaRPr>
                    </a:p>
                  </a:txBody>
                  <a:tcPr/>
                </a:tc>
                <a:tc>
                  <a:txBody>
                    <a:bodyPr/>
                    <a:lstStyle/>
                    <a:p>
                      <a:pPr algn="l"/>
                      <a:r>
                        <a:rPr lang="en-ZA" sz="1600" dirty="0" smtClean="0">
                          <a:solidFill>
                            <a:schemeClr val="tx1"/>
                          </a:solidFill>
                          <a:latin typeface="Arial Narrow" panose="020B0606020202030204" pitchFamily="34" charset="0"/>
                        </a:rPr>
                        <a:t>5.1%</a:t>
                      </a:r>
                      <a:endParaRPr lang="en-ZA" sz="1600"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3"/>
                  </a:ext>
                </a:extLst>
              </a:tr>
              <a:tr h="419310">
                <a:tc>
                  <a:txBody>
                    <a:bodyPr/>
                    <a:lstStyle/>
                    <a:p>
                      <a:r>
                        <a:rPr lang="en-ZA" sz="1600" dirty="0" smtClean="0">
                          <a:latin typeface="Arial Narrow" panose="020B0606020202030204" pitchFamily="34" charset="0"/>
                        </a:rPr>
                        <a:t>Indians</a:t>
                      </a:r>
                      <a:endParaRPr lang="en-ZA" sz="1600" dirty="0">
                        <a:latin typeface="Arial Narrow" panose="020B0606020202030204" pitchFamily="34" charset="0"/>
                      </a:endParaRPr>
                    </a:p>
                  </a:txBody>
                  <a:tcPr/>
                </a:tc>
                <a:tc>
                  <a:txBody>
                    <a:bodyPr/>
                    <a:lstStyle/>
                    <a:p>
                      <a:pPr algn="l"/>
                      <a:r>
                        <a:rPr lang="en-ZA" sz="1600" dirty="0" smtClean="0">
                          <a:solidFill>
                            <a:schemeClr val="tx1"/>
                          </a:solidFill>
                          <a:latin typeface="Arial Narrow" panose="020B0606020202030204" pitchFamily="34" charset="0"/>
                        </a:rPr>
                        <a:t>20</a:t>
                      </a:r>
                      <a:endParaRPr lang="en-ZA" sz="1600" dirty="0">
                        <a:solidFill>
                          <a:schemeClr val="tx1"/>
                        </a:solidFill>
                        <a:latin typeface="Arial Narrow" panose="020B0606020202030204" pitchFamily="34" charset="0"/>
                      </a:endParaRPr>
                    </a:p>
                  </a:txBody>
                  <a:tcPr/>
                </a:tc>
                <a:tc>
                  <a:txBody>
                    <a:bodyPr/>
                    <a:lstStyle/>
                    <a:p>
                      <a:pPr algn="l"/>
                      <a:r>
                        <a:rPr lang="en-ZA" sz="1600" dirty="0" smtClean="0">
                          <a:solidFill>
                            <a:schemeClr val="tx1"/>
                          </a:solidFill>
                          <a:latin typeface="Arial Narrow" panose="020B0606020202030204" pitchFamily="34" charset="0"/>
                        </a:rPr>
                        <a:t>4%</a:t>
                      </a:r>
                      <a:endParaRPr lang="en-ZA" sz="1600"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4"/>
                  </a:ext>
                </a:extLst>
              </a:tr>
              <a:tr h="419310">
                <a:tc>
                  <a:txBody>
                    <a:bodyPr/>
                    <a:lstStyle/>
                    <a:p>
                      <a:r>
                        <a:rPr lang="en-ZA" sz="1600" dirty="0" smtClean="0">
                          <a:latin typeface="Arial Narrow" panose="020B0606020202030204" pitchFamily="34" charset="0"/>
                        </a:rPr>
                        <a:t>Whites</a:t>
                      </a:r>
                      <a:endParaRPr lang="en-ZA" sz="1600" dirty="0">
                        <a:latin typeface="Arial Narrow" panose="020B0606020202030204" pitchFamily="34" charset="0"/>
                      </a:endParaRPr>
                    </a:p>
                  </a:txBody>
                  <a:tcPr/>
                </a:tc>
                <a:tc>
                  <a:txBody>
                    <a:bodyPr/>
                    <a:lstStyle/>
                    <a:p>
                      <a:pPr algn="l"/>
                      <a:r>
                        <a:rPr lang="en-ZA" sz="1600" dirty="0" smtClean="0">
                          <a:solidFill>
                            <a:schemeClr val="tx1"/>
                          </a:solidFill>
                          <a:latin typeface="Arial Narrow" panose="020B0606020202030204" pitchFamily="34" charset="0"/>
                        </a:rPr>
                        <a:t>23</a:t>
                      </a:r>
                      <a:endParaRPr lang="en-ZA" sz="1600" dirty="0">
                        <a:solidFill>
                          <a:schemeClr val="tx1"/>
                        </a:solidFill>
                        <a:latin typeface="Arial Narrow" panose="020B0606020202030204" pitchFamily="34" charset="0"/>
                      </a:endParaRPr>
                    </a:p>
                  </a:txBody>
                  <a:tcPr/>
                </a:tc>
                <a:tc>
                  <a:txBody>
                    <a:bodyPr/>
                    <a:lstStyle/>
                    <a:p>
                      <a:pPr algn="l"/>
                      <a:r>
                        <a:rPr lang="en-ZA" sz="1600" dirty="0" smtClean="0">
                          <a:solidFill>
                            <a:schemeClr val="tx1"/>
                          </a:solidFill>
                          <a:latin typeface="Arial Narrow" panose="020B0606020202030204" pitchFamily="34" charset="0"/>
                        </a:rPr>
                        <a:t>4.7%</a:t>
                      </a:r>
                      <a:endParaRPr lang="en-ZA" sz="1600"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5"/>
                  </a:ext>
                </a:extLst>
              </a:tr>
              <a:tr h="419310">
                <a:tc>
                  <a:txBody>
                    <a:bodyPr/>
                    <a:lstStyle/>
                    <a:p>
                      <a:r>
                        <a:rPr lang="en-ZA" sz="1600" b="1" dirty="0" smtClean="0">
                          <a:latin typeface="Arial Narrow" panose="020B0606020202030204" pitchFamily="34" charset="0"/>
                        </a:rPr>
                        <a:t>TOTAL</a:t>
                      </a:r>
                      <a:endParaRPr lang="en-ZA" sz="1600" b="1" dirty="0">
                        <a:latin typeface="Arial Narrow" panose="020B0606020202030204" pitchFamily="34" charset="0"/>
                      </a:endParaRPr>
                    </a:p>
                  </a:txBody>
                  <a:tcPr/>
                </a:tc>
                <a:tc>
                  <a:txBody>
                    <a:bodyPr/>
                    <a:lstStyle/>
                    <a:p>
                      <a:pPr algn="l"/>
                      <a:r>
                        <a:rPr lang="en-ZA" sz="1600" b="1" dirty="0" smtClean="0">
                          <a:solidFill>
                            <a:schemeClr val="tx1"/>
                          </a:solidFill>
                          <a:latin typeface="Arial Narrow" panose="020B0606020202030204" pitchFamily="34" charset="0"/>
                        </a:rPr>
                        <a:t>490*</a:t>
                      </a:r>
                      <a:endParaRPr lang="en-ZA" sz="1600" b="1" dirty="0">
                        <a:solidFill>
                          <a:schemeClr val="tx1"/>
                        </a:solidFill>
                        <a:latin typeface="Arial Narrow" panose="020B0606020202030204" pitchFamily="34" charset="0"/>
                      </a:endParaRPr>
                    </a:p>
                  </a:txBody>
                  <a:tcPr/>
                </a:tc>
                <a:tc>
                  <a:txBody>
                    <a:bodyPr/>
                    <a:lstStyle/>
                    <a:p>
                      <a:pPr algn="l"/>
                      <a:r>
                        <a:rPr lang="en-ZA" sz="1600" b="1" dirty="0" smtClean="0">
                          <a:solidFill>
                            <a:schemeClr val="tx1"/>
                          </a:solidFill>
                          <a:latin typeface="Arial Narrow" panose="020B0606020202030204" pitchFamily="34" charset="0"/>
                        </a:rPr>
                        <a:t>100%</a:t>
                      </a:r>
                      <a:endParaRPr lang="en-ZA" sz="1600" b="1"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6"/>
                  </a:ext>
                </a:extLst>
              </a:tr>
              <a:tr h="419310">
                <a:tc>
                  <a:txBody>
                    <a:bodyPr/>
                    <a:lstStyle/>
                    <a:p>
                      <a:r>
                        <a:rPr lang="en-ZA" sz="1600" dirty="0" smtClean="0">
                          <a:latin typeface="Arial Narrow" panose="020B0606020202030204" pitchFamily="34" charset="0"/>
                        </a:rPr>
                        <a:t>Persons with Disabilities</a:t>
                      </a:r>
                      <a:endParaRPr lang="en-ZA" sz="1600" dirty="0">
                        <a:latin typeface="Arial Narrow" panose="020B0606020202030204" pitchFamily="34" charset="0"/>
                      </a:endParaRPr>
                    </a:p>
                  </a:txBody>
                  <a:tcPr/>
                </a:tc>
                <a:tc>
                  <a:txBody>
                    <a:bodyPr/>
                    <a:lstStyle/>
                    <a:p>
                      <a:pPr algn="l"/>
                      <a:r>
                        <a:rPr lang="en-ZA" sz="1600" dirty="0" smtClean="0">
                          <a:solidFill>
                            <a:schemeClr val="tx1"/>
                          </a:solidFill>
                          <a:latin typeface="Arial Narrow" panose="020B0606020202030204" pitchFamily="34" charset="0"/>
                        </a:rPr>
                        <a:t>23</a:t>
                      </a:r>
                      <a:endParaRPr lang="en-ZA" sz="1600" dirty="0">
                        <a:solidFill>
                          <a:schemeClr val="tx1"/>
                        </a:solidFill>
                        <a:latin typeface="Arial Narrow" panose="020B0606020202030204" pitchFamily="34" charset="0"/>
                      </a:endParaRPr>
                    </a:p>
                  </a:txBody>
                  <a:tcPr/>
                </a:tc>
                <a:tc>
                  <a:txBody>
                    <a:bodyPr/>
                    <a:lstStyle/>
                    <a:p>
                      <a:pPr algn="l"/>
                      <a:r>
                        <a:rPr lang="en-ZA" sz="1600" dirty="0" smtClean="0">
                          <a:solidFill>
                            <a:schemeClr val="tx1"/>
                          </a:solidFill>
                          <a:latin typeface="Arial Narrow" panose="020B0606020202030204" pitchFamily="34" charset="0"/>
                        </a:rPr>
                        <a:t>4.7%</a:t>
                      </a:r>
                      <a:endParaRPr lang="en-ZA" sz="1600"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7"/>
                  </a:ext>
                </a:extLst>
              </a:tr>
              <a:tr h="419310">
                <a:tc>
                  <a:txBody>
                    <a:bodyPr/>
                    <a:lstStyle/>
                    <a:p>
                      <a:r>
                        <a:rPr lang="en-ZA" sz="1400" i="1" dirty="0" smtClean="0">
                          <a:latin typeface="Arial Narrow" panose="020B0606020202030204" pitchFamily="34" charset="0"/>
                        </a:rPr>
                        <a:t>*Excludes</a:t>
                      </a:r>
                      <a:r>
                        <a:rPr lang="en-ZA" sz="1400" i="1" baseline="0" dirty="0" smtClean="0">
                          <a:latin typeface="Arial Narrow" panose="020B0606020202030204" pitchFamily="34" charset="0"/>
                        </a:rPr>
                        <a:t> the 21 Interns</a:t>
                      </a:r>
                      <a:r>
                        <a:rPr lang="en-ZA" sz="1400" i="1" dirty="0" smtClean="0">
                          <a:latin typeface="Arial Narrow" panose="020B0606020202030204" pitchFamily="34" charset="0"/>
                        </a:rPr>
                        <a:t>  </a:t>
                      </a:r>
                      <a:endParaRPr lang="en-ZA" sz="1400" i="1" dirty="0">
                        <a:latin typeface="Arial Narrow" panose="020B0606020202030204" pitchFamily="34" charset="0"/>
                      </a:endParaRPr>
                    </a:p>
                  </a:txBody>
                  <a:tcPr/>
                </a:tc>
                <a:tc>
                  <a:txBody>
                    <a:bodyPr/>
                    <a:lstStyle/>
                    <a:p>
                      <a:pPr algn="l"/>
                      <a:endParaRPr lang="en-ZA" sz="1600" dirty="0">
                        <a:solidFill>
                          <a:schemeClr val="tx1"/>
                        </a:solidFill>
                        <a:latin typeface="Arial Narrow" panose="020B0606020202030204" pitchFamily="34" charset="0"/>
                      </a:endParaRPr>
                    </a:p>
                  </a:txBody>
                  <a:tcPr/>
                </a:tc>
                <a:tc>
                  <a:txBody>
                    <a:bodyPr/>
                    <a:lstStyle/>
                    <a:p>
                      <a:pPr algn="l"/>
                      <a:endParaRPr lang="en-ZA" sz="1600" dirty="0">
                        <a:solidFill>
                          <a:schemeClr val="tx1"/>
                        </a:solidFill>
                        <a:latin typeface="Arial Narrow" panose="020B0606020202030204" pitchFamily="34" charset="0"/>
                      </a:endParaRPr>
                    </a:p>
                  </a:txBody>
                  <a:tcPr/>
                </a:tc>
              </a:tr>
            </a:tbl>
          </a:graphicData>
        </a:graphic>
      </p:graphicFrame>
    </p:spTree>
    <p:extLst>
      <p:ext uri="{BB962C8B-B14F-4D97-AF65-F5344CB8AC3E}">
        <p14:creationId xmlns:p14="http://schemas.microsoft.com/office/powerpoint/2010/main" xmlns="" val="372402427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77</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2" name="Content Placeholder 2"/>
          <p:cNvSpPr>
            <a:spLocks noGrp="1"/>
          </p:cNvSpPr>
          <p:nvPr>
            <p:ph idx="1"/>
          </p:nvPr>
        </p:nvSpPr>
        <p:spPr>
          <a:xfrm>
            <a:off x="1095632" y="1066800"/>
            <a:ext cx="7591168" cy="3892378"/>
          </a:xfrm>
        </p:spPr>
        <p:txBody>
          <a:bodyPr>
            <a:noAutofit/>
          </a:bodyPr>
          <a:lstStyle/>
          <a:p>
            <a:pPr marL="0" indent="0" algn="just">
              <a:lnSpc>
                <a:spcPct val="160000"/>
              </a:lnSpc>
              <a:buNone/>
            </a:pPr>
            <a:endParaRPr lang="en-US" sz="2800" dirty="0" smtClean="0">
              <a:latin typeface="Arial Narrow" pitchFamily="34" charset="0"/>
            </a:endParaRPr>
          </a:p>
          <a:p>
            <a:pPr marL="457200" lvl="1" indent="0" algn="just">
              <a:buNone/>
            </a:pPr>
            <a:endParaRPr lang="en-US" dirty="0" smtClean="0">
              <a:latin typeface="Arial Narrow" pitchFamily="34" charset="0"/>
            </a:endParaRPr>
          </a:p>
          <a:p>
            <a:pPr marL="0" indent="0">
              <a:buNone/>
            </a:pPr>
            <a:endParaRPr lang="en-US" sz="2800" dirty="0">
              <a:latin typeface="Arial Narrow" pitchFamily="34" charset="0"/>
            </a:endParaRPr>
          </a:p>
          <a:p>
            <a:endParaRPr lang="en-US" sz="2800" dirty="0" smtClean="0">
              <a:latin typeface="Arial Narrow" pitchFamily="34" charset="0"/>
            </a:endParaRPr>
          </a:p>
          <a:p>
            <a:endParaRPr lang="en-US" sz="2800" dirty="0" smtClean="0">
              <a:latin typeface="Arial Narrow" pitchFamily="34" charset="0"/>
            </a:endParaRPr>
          </a:p>
        </p:txBody>
      </p:sp>
      <p:sp>
        <p:nvSpPr>
          <p:cNvPr id="6" name="Title 1"/>
          <p:cNvSpPr txBox="1">
            <a:spLocks/>
          </p:cNvSpPr>
          <p:nvPr/>
        </p:nvSpPr>
        <p:spPr>
          <a:xfrm>
            <a:off x="1037378" y="2218332"/>
            <a:ext cx="7010400" cy="1589314"/>
          </a:xfrm>
          <a:prstGeom prst="rect">
            <a:avLst/>
          </a:prstGeom>
          <a:solidFill>
            <a:schemeClr val="accent2">
              <a:lumMod val="40000"/>
              <a:lumOff val="60000"/>
            </a:schemeClr>
          </a:solidFill>
          <a:ln>
            <a:solidFill>
              <a:schemeClr val="accent6">
                <a:lumMod val="75000"/>
              </a:schemeClr>
            </a:solidFill>
          </a:ln>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Bef>
                <a:spcPts val="2400"/>
              </a:spcBef>
              <a:buFont typeface="Arial" panose="020B0604020202020204" pitchFamily="34" charset="0"/>
              <a:buNone/>
              <a:defRPr/>
            </a:pPr>
            <a:r>
              <a:rPr lang="en-US" sz="5400" b="1" dirty="0">
                <a:solidFill>
                  <a:prstClr val="black"/>
                </a:solidFill>
                <a:latin typeface="Arial Narrow" pitchFamily="34" charset="0"/>
              </a:rPr>
              <a:t>4</a:t>
            </a:r>
            <a:r>
              <a:rPr lang="en-US" sz="5400" b="1" dirty="0" smtClean="0">
                <a:solidFill>
                  <a:prstClr val="black"/>
                </a:solidFill>
                <a:latin typeface="Arial Narrow" pitchFamily="34" charset="0"/>
              </a:rPr>
              <a:t>.	Financial Information</a:t>
            </a:r>
          </a:p>
          <a:p>
            <a:pPr marL="0" indent="0" algn="ctr">
              <a:spcBef>
                <a:spcPts val="2400"/>
              </a:spcBef>
              <a:buFont typeface="Arial" panose="020B0604020202020204" pitchFamily="34" charset="0"/>
              <a:buNone/>
              <a:defRPr/>
            </a:pPr>
            <a:endParaRPr lang="en-US" sz="5400" b="1" dirty="0" smtClean="0">
              <a:solidFill>
                <a:prstClr val="black"/>
              </a:solidFill>
              <a:latin typeface="Arial Narrow" pitchFamily="34" charset="0"/>
            </a:endParaRPr>
          </a:p>
          <a:p>
            <a:pPr marL="0" indent="0" algn="ctr">
              <a:spcBef>
                <a:spcPts val="2400"/>
              </a:spcBef>
              <a:buFont typeface="Arial" panose="020B0604020202020204" pitchFamily="34" charset="0"/>
              <a:buNone/>
              <a:defRPr/>
            </a:pPr>
            <a:endParaRPr lang="en-US" sz="5400" b="1" dirty="0">
              <a:solidFill>
                <a:prstClr val="black"/>
              </a:solidFill>
              <a:latin typeface="Arial Narrow" pitchFamily="34" charset="0"/>
            </a:endParaRPr>
          </a:p>
        </p:txBody>
      </p:sp>
      <p:sp>
        <p:nvSpPr>
          <p:cNvPr id="7" name="Footer Placeholder 1"/>
          <p:cNvSpPr>
            <a:spLocks noGrp="1"/>
          </p:cNvSpPr>
          <p:nvPr>
            <p:ph type="ftr" sz="quarter" idx="11"/>
          </p:nvPr>
        </p:nvSpPr>
        <p:spPr>
          <a:xfrm>
            <a:off x="1037378" y="5991226"/>
            <a:ext cx="5561130"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55951832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black"/>
                </a:solidFill>
                <a:latin typeface="Arial" panose="020B0604020202020204" pitchFamily="34" charset="0"/>
                <a:cs typeface="Arial" panose="020B0604020202020204" pitchFamily="34" charset="0"/>
              </a:rPr>
              <a:pPr/>
              <a:t>78</a:t>
            </a:fld>
            <a:endParaRPr lang="en-ZA" sz="900" dirty="0">
              <a:solidFill>
                <a:prstClr val="black"/>
              </a:solidFill>
              <a:latin typeface="Arial" panose="020B0604020202020204" pitchFamily="34" charset="0"/>
              <a:cs typeface="Arial" panose="020B0604020202020204" pitchFamily="34" charset="0"/>
            </a:endParaRPr>
          </a:p>
        </p:txBody>
      </p:sp>
      <p:sp>
        <p:nvSpPr>
          <p:cNvPr id="5" name="Footer Placeholder 1"/>
          <p:cNvSpPr>
            <a:spLocks noGrp="1"/>
          </p:cNvSpPr>
          <p:nvPr>
            <p:ph type="ftr" sz="quarter" idx="11"/>
          </p:nvPr>
        </p:nvSpPr>
        <p:spPr>
          <a:xfrm>
            <a:off x="568615" y="5991226"/>
            <a:ext cx="3921211"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7" name="Title 1"/>
          <p:cNvSpPr>
            <a:spLocks noGrp="1"/>
          </p:cNvSpPr>
          <p:nvPr>
            <p:ph type="title"/>
          </p:nvPr>
        </p:nvSpPr>
        <p:spPr>
          <a:xfrm>
            <a:off x="578224" y="447633"/>
            <a:ext cx="8122023" cy="574343"/>
          </a:xfrm>
          <a:solidFill>
            <a:srgbClr val="F1995D"/>
          </a:solidFill>
          <a:ln>
            <a:solidFill>
              <a:schemeClr val="accent6">
                <a:lumMod val="75000"/>
              </a:schemeClr>
            </a:solidFill>
          </a:ln>
        </p:spPr>
        <p:txBody>
          <a:bodyPr rtlCol="0">
            <a:normAutofit/>
          </a:bodyPr>
          <a:lstStyle/>
          <a:p>
            <a:pPr>
              <a:defRPr/>
            </a:pPr>
            <a:r>
              <a:rPr lang="en-US" sz="2500" b="1" dirty="0" smtClean="0">
                <a:solidFill>
                  <a:schemeClr val="tx1"/>
                </a:solidFill>
                <a:latin typeface="Arial Narrow" panose="020B0606020202030204" pitchFamily="34" charset="0"/>
              </a:rPr>
              <a:t>Budget and Expenditure Review as at </a:t>
            </a:r>
            <a:r>
              <a:rPr lang="en-US" sz="2500" dirty="0" smtClean="0">
                <a:solidFill>
                  <a:schemeClr val="tx1"/>
                </a:solidFill>
                <a:latin typeface="Arial Narrow" panose="020B0606020202030204" pitchFamily="34" charset="0"/>
              </a:rPr>
              <a:t>30 June 2017</a:t>
            </a:r>
            <a:endParaRPr lang="en-US" sz="2500" dirty="0">
              <a:solidFill>
                <a:schemeClr val="tx1"/>
              </a:solidFill>
              <a:latin typeface="Arial Narrow" panose="020B0606020202030204" pitchFamily="34" charset="0"/>
            </a:endParaRPr>
          </a:p>
        </p:txBody>
      </p:sp>
      <p:graphicFrame>
        <p:nvGraphicFramePr>
          <p:cNvPr id="8" name="Content Placeholder 8"/>
          <p:cNvGraphicFramePr>
            <a:graphicFrameLocks/>
          </p:cNvGraphicFramePr>
          <p:nvPr>
            <p:extLst>
              <p:ext uri="{D42A27DB-BD31-4B8C-83A1-F6EECF244321}">
                <p14:modId xmlns:p14="http://schemas.microsoft.com/office/powerpoint/2010/main" xmlns="" val="2420969215"/>
              </p:ext>
            </p:extLst>
          </p:nvPr>
        </p:nvGraphicFramePr>
        <p:xfrm>
          <a:off x="578222" y="1290676"/>
          <a:ext cx="8122024" cy="3320898"/>
        </p:xfrm>
        <a:graphic>
          <a:graphicData uri="http://schemas.openxmlformats.org/drawingml/2006/table">
            <a:tbl>
              <a:tblPr>
                <a:tableStyleId>{616DA210-FB5B-4158-B5E0-FEB733F419BA}</a:tableStyleId>
              </a:tblPr>
              <a:tblGrid>
                <a:gridCol w="3392632">
                  <a:extLst>
                    <a:ext uri="{9D8B030D-6E8A-4147-A177-3AD203B41FA5}">
                      <a16:colId xmlns:a16="http://schemas.microsoft.com/office/drawing/2014/main" xmlns="" val="20000"/>
                    </a:ext>
                  </a:extLst>
                </a:gridCol>
                <a:gridCol w="1475205">
                  <a:extLst>
                    <a:ext uri="{9D8B030D-6E8A-4147-A177-3AD203B41FA5}">
                      <a16:colId xmlns:a16="http://schemas.microsoft.com/office/drawing/2014/main" xmlns="" val="20001"/>
                    </a:ext>
                  </a:extLst>
                </a:gridCol>
                <a:gridCol w="1422047">
                  <a:extLst>
                    <a:ext uri="{9D8B030D-6E8A-4147-A177-3AD203B41FA5}">
                      <a16:colId xmlns:a16="http://schemas.microsoft.com/office/drawing/2014/main" xmlns="" val="20002"/>
                    </a:ext>
                  </a:extLst>
                </a:gridCol>
                <a:gridCol w="1832140">
                  <a:extLst>
                    <a:ext uri="{9D8B030D-6E8A-4147-A177-3AD203B41FA5}">
                      <a16:colId xmlns:a16="http://schemas.microsoft.com/office/drawing/2014/main" xmlns="" val="20003"/>
                    </a:ext>
                  </a:extLst>
                </a:gridCol>
              </a:tblGrid>
              <a:tr h="990600">
                <a:tc>
                  <a:txBody>
                    <a:bodyPr/>
                    <a:lstStyle/>
                    <a:p>
                      <a:pPr algn="ctr" fontAlgn="t"/>
                      <a:r>
                        <a:rPr lang="en-ZA" sz="1600" b="1" u="none" strike="noStrike" dirty="0">
                          <a:solidFill>
                            <a:schemeClr val="tx1"/>
                          </a:solidFill>
                          <a:effectLst/>
                          <a:latin typeface="Arial Narrow" panose="020B0606020202030204" pitchFamily="34" charset="0"/>
                        </a:rPr>
                        <a:t>Programme </a:t>
                      </a:r>
                      <a:endParaRPr lang="en-ZA" sz="1600" b="1" i="0" u="none" strike="noStrike" dirty="0">
                        <a:solidFill>
                          <a:schemeClr val="tx1"/>
                        </a:solidFill>
                        <a:effectLst/>
                        <a:latin typeface="Arial Narrow" panose="020B0606020202030204" pitchFamily="34" charset="0"/>
                      </a:endParaRPr>
                    </a:p>
                  </a:txBody>
                  <a:tcPr marL="9525" marR="9525" marT="9525" marB="0" anchor="ctr">
                    <a:solidFill>
                      <a:schemeClr val="accent2">
                        <a:lumMod val="60000"/>
                        <a:lumOff val="40000"/>
                      </a:schemeClr>
                    </a:solidFill>
                  </a:tcPr>
                </a:tc>
                <a:tc>
                  <a:txBody>
                    <a:bodyPr/>
                    <a:lstStyle/>
                    <a:p>
                      <a:pPr algn="ctr" fontAlgn="t"/>
                      <a:r>
                        <a:rPr lang="en-ZA" sz="1600" b="1" u="none" strike="noStrike" dirty="0" smtClean="0">
                          <a:solidFill>
                            <a:schemeClr val="tx1"/>
                          </a:solidFill>
                          <a:effectLst/>
                          <a:latin typeface="Arial Narrow" panose="020B0606020202030204" pitchFamily="34" charset="0"/>
                        </a:rPr>
                        <a:t>ENE</a:t>
                      </a:r>
                      <a:r>
                        <a:rPr lang="en-ZA" sz="1600" b="1" u="none" strike="noStrike" dirty="0" smtClean="0">
                          <a:solidFill>
                            <a:srgbClr val="FF0000"/>
                          </a:solidFill>
                          <a:effectLst/>
                          <a:latin typeface="Arial Narrow" panose="020B0606020202030204" pitchFamily="34" charset="0"/>
                        </a:rPr>
                        <a:t> </a:t>
                      </a:r>
                      <a:r>
                        <a:rPr lang="en-ZA" sz="1600" b="1" u="none" strike="noStrike" dirty="0" smtClean="0">
                          <a:solidFill>
                            <a:schemeClr val="tx1"/>
                          </a:solidFill>
                          <a:effectLst/>
                          <a:latin typeface="Arial Narrow" panose="020B0606020202030204" pitchFamily="34" charset="0"/>
                        </a:rPr>
                        <a:t>Budget (R’000) </a:t>
                      </a:r>
                      <a:endParaRPr lang="en-ZA" sz="1600" b="1" i="0" u="none" strike="noStrike" dirty="0">
                        <a:solidFill>
                          <a:schemeClr val="tx1"/>
                        </a:solidFill>
                        <a:effectLst/>
                        <a:latin typeface="Arial Narrow" panose="020B0606020202030204" pitchFamily="34" charset="0"/>
                      </a:endParaRPr>
                    </a:p>
                  </a:txBody>
                  <a:tcPr marL="9525" marR="9525" marT="9525" marB="0" anchor="ctr">
                    <a:solidFill>
                      <a:schemeClr val="accent2">
                        <a:lumMod val="60000"/>
                        <a:lumOff val="40000"/>
                      </a:schemeClr>
                    </a:solidFill>
                  </a:tcPr>
                </a:tc>
                <a:tc>
                  <a:txBody>
                    <a:bodyPr/>
                    <a:lstStyle/>
                    <a:p>
                      <a:pPr algn="ctr" fontAlgn="t"/>
                      <a:r>
                        <a:rPr lang="en-ZA" sz="1600" b="1" u="none" strike="noStrike" dirty="0" smtClean="0">
                          <a:solidFill>
                            <a:schemeClr val="tx1"/>
                          </a:solidFill>
                          <a:effectLst/>
                          <a:latin typeface="Arial Narrow" panose="020B0606020202030204" pitchFamily="34" charset="0"/>
                        </a:rPr>
                        <a:t>Expenditure (R’000)</a:t>
                      </a:r>
                      <a:endParaRPr lang="en-ZA" sz="1600" b="1" i="0" u="none" strike="noStrike" dirty="0">
                        <a:solidFill>
                          <a:schemeClr val="tx1"/>
                        </a:solidFill>
                        <a:effectLst/>
                        <a:latin typeface="Arial Narrow" panose="020B0606020202030204" pitchFamily="34" charset="0"/>
                      </a:endParaRPr>
                    </a:p>
                  </a:txBody>
                  <a:tcPr marL="9525" marR="9525" marT="9525" marB="0" anchor="ctr">
                    <a:solidFill>
                      <a:schemeClr val="accent2">
                        <a:lumMod val="60000"/>
                        <a:lumOff val="40000"/>
                      </a:schemeClr>
                    </a:solidFill>
                  </a:tcPr>
                </a:tc>
                <a:tc>
                  <a:txBody>
                    <a:bodyPr/>
                    <a:lstStyle/>
                    <a:p>
                      <a:pPr algn="ctr" fontAlgn="t"/>
                      <a:r>
                        <a:rPr lang="en-ZA" sz="1600" b="1" u="none" strike="noStrike" dirty="0">
                          <a:solidFill>
                            <a:schemeClr val="tx1"/>
                          </a:solidFill>
                          <a:effectLst/>
                          <a:latin typeface="Arial Narrow" panose="020B0606020202030204" pitchFamily="34" charset="0"/>
                        </a:rPr>
                        <a:t>Expenditure as per % of </a:t>
                      </a:r>
                      <a:r>
                        <a:rPr lang="en-ZA" sz="1600" b="1" u="none" strike="noStrike" dirty="0" smtClean="0">
                          <a:solidFill>
                            <a:schemeClr val="tx1"/>
                          </a:solidFill>
                          <a:effectLst/>
                          <a:latin typeface="Arial Narrow" panose="020B0606020202030204" pitchFamily="34" charset="0"/>
                        </a:rPr>
                        <a:t>ENE Budget</a:t>
                      </a:r>
                      <a:endParaRPr lang="en-ZA" sz="1600" b="1" i="0" u="none" strike="noStrike" dirty="0">
                        <a:solidFill>
                          <a:schemeClr val="tx1"/>
                        </a:solidFill>
                        <a:effectLst/>
                        <a:latin typeface="Arial Narrow" panose="020B0606020202030204" pitchFamily="34" charset="0"/>
                      </a:endParaRPr>
                    </a:p>
                  </a:txBody>
                  <a:tcPr marL="9525" marR="9525" marT="9525" marB="0" anchor="ctr">
                    <a:solidFill>
                      <a:schemeClr val="accent2">
                        <a:lumMod val="60000"/>
                        <a:lumOff val="40000"/>
                      </a:schemeClr>
                    </a:solidFill>
                  </a:tcPr>
                </a:tc>
                <a:extLst>
                  <a:ext uri="{0D108BD9-81ED-4DB2-BD59-A6C34878D82A}">
                    <a16:rowId xmlns:a16="http://schemas.microsoft.com/office/drawing/2014/main" xmlns="" val="10000"/>
                  </a:ext>
                </a:extLst>
              </a:tr>
              <a:tr h="469375">
                <a:tc>
                  <a:txBody>
                    <a:bodyPr/>
                    <a:lstStyle/>
                    <a:p>
                      <a:pPr marL="429300" indent="-342900" algn="l" fontAlgn="b">
                        <a:spcBef>
                          <a:spcPts val="24"/>
                        </a:spcBef>
                        <a:spcAft>
                          <a:spcPts val="600"/>
                        </a:spcAft>
                        <a:buFont typeface="+mj-lt"/>
                        <a:buAutoNum type="arabicPeriod"/>
                      </a:pPr>
                      <a:r>
                        <a:rPr lang="en-ZA" sz="1600" b="1" u="none" strike="noStrike" dirty="0" smtClean="0">
                          <a:solidFill>
                            <a:schemeClr val="tx1"/>
                          </a:solidFill>
                          <a:effectLst/>
                          <a:latin typeface="Arial Narrow" panose="020B0606020202030204" pitchFamily="34" charset="0"/>
                        </a:rPr>
                        <a:t>Corporate Management (CM)</a:t>
                      </a:r>
                    </a:p>
                  </a:txBody>
                  <a:tcPr marL="9525" marR="9525" marT="9525" marB="0" anchor="b"/>
                </a:tc>
                <a:tc>
                  <a:txBody>
                    <a:bodyPr/>
                    <a:lstStyle/>
                    <a:p>
                      <a:pPr algn="r" fontAlgn="b">
                        <a:spcAft>
                          <a:spcPts val="600"/>
                        </a:spcAft>
                      </a:pPr>
                      <a:r>
                        <a:rPr lang="en-ZA" sz="1600" b="0" i="0" u="none" strike="noStrike" dirty="0" smtClean="0">
                          <a:solidFill>
                            <a:schemeClr val="tx1"/>
                          </a:solidFill>
                          <a:effectLst/>
                          <a:latin typeface="Arial Narrow" panose="020B0606020202030204" pitchFamily="34" charset="0"/>
                        </a:rPr>
                        <a:t> 219,094  </a:t>
                      </a:r>
                      <a:endParaRPr lang="en-ZA" sz="1600" b="0" i="0" u="none" strike="noStrike" dirty="0">
                        <a:solidFill>
                          <a:schemeClr val="tx1"/>
                        </a:solidFill>
                        <a:effectLst/>
                        <a:latin typeface="Arial Narrow" panose="020B0606020202030204" pitchFamily="34" charset="0"/>
                      </a:endParaRPr>
                    </a:p>
                  </a:txBody>
                  <a:tcPr marL="9525" marR="9525" marT="9525" marB="0" anchor="b"/>
                </a:tc>
                <a:tc>
                  <a:txBody>
                    <a:bodyPr/>
                    <a:lstStyle/>
                    <a:p>
                      <a:pPr algn="r" fontAlgn="b">
                        <a:spcAft>
                          <a:spcPts val="600"/>
                        </a:spcAft>
                      </a:pPr>
                      <a:r>
                        <a:rPr lang="en-ZA" sz="1600" b="0" i="0" u="none" strike="noStrike" dirty="0" smtClean="0">
                          <a:solidFill>
                            <a:schemeClr val="tx1"/>
                          </a:solidFill>
                          <a:effectLst/>
                          <a:latin typeface="Arial Narrow" panose="020B0606020202030204" pitchFamily="34" charset="0"/>
                        </a:rPr>
                        <a:t> 44,236  </a:t>
                      </a:r>
                      <a:endParaRPr lang="en-ZA" sz="1600" b="0" i="0" u="none" strike="noStrike" dirty="0">
                        <a:solidFill>
                          <a:schemeClr val="tx1"/>
                        </a:solidFill>
                        <a:effectLst/>
                        <a:latin typeface="Arial Narrow" panose="020B0606020202030204" pitchFamily="34" charset="0"/>
                      </a:endParaRPr>
                    </a:p>
                  </a:txBody>
                  <a:tcPr marL="9525" marR="9525" marT="9525" marB="0" anchor="b"/>
                </a:tc>
                <a:tc>
                  <a:txBody>
                    <a:bodyPr/>
                    <a:lstStyle/>
                    <a:p>
                      <a:pPr algn="ctr" fontAlgn="b">
                        <a:spcAft>
                          <a:spcPts val="600"/>
                        </a:spcAft>
                      </a:pPr>
                      <a:r>
                        <a:rPr lang="en-ZA" sz="1600" b="0" i="0" u="none" strike="noStrike" dirty="0" smtClean="0">
                          <a:solidFill>
                            <a:schemeClr val="tx1"/>
                          </a:solidFill>
                          <a:effectLst/>
                          <a:latin typeface="Arial Narrow" panose="020B0606020202030204" pitchFamily="34" charset="0"/>
                        </a:rPr>
                        <a:t>20%</a:t>
                      </a:r>
                      <a:endParaRPr lang="en-ZA" sz="1600" b="0" i="0" u="none" strike="noStrike" dirty="0">
                        <a:solidFill>
                          <a:schemeClr val="tx1"/>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10001"/>
                  </a:ext>
                </a:extLst>
              </a:tr>
              <a:tr h="445025">
                <a:tc>
                  <a:txBody>
                    <a:bodyPr/>
                    <a:lstStyle/>
                    <a:p>
                      <a:pPr marL="429300" indent="-342900" algn="l" fontAlgn="b">
                        <a:spcBef>
                          <a:spcPts val="24"/>
                        </a:spcBef>
                        <a:spcAft>
                          <a:spcPts val="600"/>
                        </a:spcAft>
                        <a:buFont typeface="+mj-lt"/>
                        <a:buAutoNum type="arabicPeriod" startAt="2"/>
                      </a:pPr>
                      <a:r>
                        <a:rPr lang="en-ZA" sz="1600" b="1" u="none" strike="noStrike" dirty="0" smtClean="0">
                          <a:solidFill>
                            <a:schemeClr val="tx1"/>
                          </a:solidFill>
                          <a:effectLst/>
                          <a:latin typeface="Arial Narrow" panose="020B0606020202030204" pitchFamily="34" charset="0"/>
                        </a:rPr>
                        <a:t>Tourism Policy and Planning (TRP&amp;IR)</a:t>
                      </a:r>
                      <a:endParaRPr lang="en-ZA" sz="1600" b="1" i="0" u="none" strike="noStrike" dirty="0">
                        <a:solidFill>
                          <a:schemeClr val="tx1"/>
                        </a:solidFill>
                        <a:effectLst/>
                        <a:latin typeface="Arial Narrow" panose="020B0606020202030204" pitchFamily="34" charset="0"/>
                      </a:endParaRPr>
                    </a:p>
                  </a:txBody>
                  <a:tcPr marL="9525" marR="9525" marT="9525" marB="0" anchor="b"/>
                </a:tc>
                <a:tc>
                  <a:txBody>
                    <a:bodyPr/>
                    <a:lstStyle/>
                    <a:p>
                      <a:pPr algn="r" fontAlgn="b">
                        <a:spcAft>
                          <a:spcPts val="600"/>
                        </a:spcAft>
                      </a:pPr>
                      <a:r>
                        <a:rPr lang="en-ZA" sz="1600" b="0" i="0" u="none" strike="noStrike" dirty="0" smtClean="0">
                          <a:solidFill>
                            <a:schemeClr val="tx1"/>
                          </a:solidFill>
                          <a:effectLst/>
                          <a:latin typeface="Arial Narrow" panose="020B0606020202030204" pitchFamily="34" charset="0"/>
                        </a:rPr>
                        <a:t>1 208 708</a:t>
                      </a:r>
                      <a:endParaRPr lang="en-ZA" sz="1600" b="0" i="0" u="none" strike="noStrike" dirty="0">
                        <a:solidFill>
                          <a:schemeClr val="tx1"/>
                        </a:solidFill>
                        <a:effectLst/>
                        <a:latin typeface="Arial Narrow" panose="020B0606020202030204" pitchFamily="34" charset="0"/>
                      </a:endParaRPr>
                    </a:p>
                  </a:txBody>
                  <a:tcPr marL="9525" marR="9525" marT="9525" marB="0" anchor="b"/>
                </a:tc>
                <a:tc>
                  <a:txBody>
                    <a:bodyPr/>
                    <a:lstStyle/>
                    <a:p>
                      <a:pPr algn="r" fontAlgn="b">
                        <a:spcAft>
                          <a:spcPts val="600"/>
                        </a:spcAft>
                      </a:pPr>
                      <a:r>
                        <a:rPr lang="en-ZA" sz="1600" b="0" i="0" u="none" strike="noStrike" dirty="0" smtClean="0">
                          <a:solidFill>
                            <a:schemeClr val="tx1"/>
                          </a:solidFill>
                          <a:effectLst/>
                          <a:latin typeface="Arial Narrow" panose="020B0606020202030204" pitchFamily="34" charset="0"/>
                        </a:rPr>
                        <a:t>687,345</a:t>
                      </a:r>
                      <a:endParaRPr lang="en-ZA" sz="1600" b="0" i="0" u="none" strike="noStrike" dirty="0">
                        <a:solidFill>
                          <a:schemeClr val="tx1"/>
                        </a:solidFill>
                        <a:effectLst/>
                        <a:latin typeface="Arial Narrow" panose="020B0606020202030204" pitchFamily="34" charset="0"/>
                      </a:endParaRPr>
                    </a:p>
                  </a:txBody>
                  <a:tcPr marL="9525" marR="9525" marT="9525" marB="0" anchor="b"/>
                </a:tc>
                <a:tc>
                  <a:txBody>
                    <a:bodyPr/>
                    <a:lstStyle/>
                    <a:p>
                      <a:pPr algn="ctr" fontAlgn="b">
                        <a:spcAft>
                          <a:spcPts val="600"/>
                        </a:spcAft>
                      </a:pPr>
                      <a:r>
                        <a:rPr lang="en-ZA" sz="1600" b="0" i="0" u="none" strike="noStrike" dirty="0" smtClean="0">
                          <a:solidFill>
                            <a:schemeClr val="tx1"/>
                          </a:solidFill>
                          <a:effectLst/>
                          <a:latin typeface="Arial Narrow" panose="020B0606020202030204" pitchFamily="34" charset="0"/>
                        </a:rPr>
                        <a:t>57%</a:t>
                      </a:r>
                      <a:endParaRPr lang="en-ZA" sz="1600" b="0" i="0" u="none" strike="noStrike" dirty="0">
                        <a:solidFill>
                          <a:schemeClr val="tx1"/>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10002"/>
                  </a:ext>
                </a:extLst>
              </a:tr>
              <a:tr h="472800">
                <a:tc>
                  <a:txBody>
                    <a:bodyPr/>
                    <a:lstStyle/>
                    <a:p>
                      <a:pPr marL="429300" indent="-342900" algn="l" fontAlgn="b">
                        <a:spcBef>
                          <a:spcPts val="24"/>
                        </a:spcBef>
                        <a:spcAft>
                          <a:spcPts val="600"/>
                        </a:spcAft>
                        <a:buFont typeface="+mj-lt"/>
                        <a:buAutoNum type="arabicPeriod" startAt="3"/>
                      </a:pPr>
                      <a:r>
                        <a:rPr lang="en-ZA" sz="1600" b="1" u="none" strike="noStrike" dirty="0" smtClean="0">
                          <a:solidFill>
                            <a:schemeClr val="tx1"/>
                          </a:solidFill>
                          <a:effectLst/>
                          <a:latin typeface="Arial Narrow" panose="020B0606020202030204" pitchFamily="34" charset="0"/>
                        </a:rPr>
                        <a:t>Destination Development (DD)</a:t>
                      </a:r>
                      <a:endParaRPr lang="en-ZA" sz="1600" b="1" i="0" u="none" strike="noStrike" dirty="0">
                        <a:solidFill>
                          <a:schemeClr val="tx1"/>
                        </a:solidFill>
                        <a:effectLst/>
                        <a:latin typeface="Arial Narrow" panose="020B0606020202030204" pitchFamily="34" charset="0"/>
                      </a:endParaRPr>
                    </a:p>
                  </a:txBody>
                  <a:tcPr marL="9525" marR="9525" marT="9525" marB="0" anchor="b"/>
                </a:tc>
                <a:tc>
                  <a:txBody>
                    <a:bodyPr/>
                    <a:lstStyle/>
                    <a:p>
                      <a:pPr algn="r" fontAlgn="b">
                        <a:spcAft>
                          <a:spcPts val="600"/>
                        </a:spcAft>
                      </a:pPr>
                      <a:r>
                        <a:rPr lang="en-ZA" sz="1600" b="0" i="0" u="none" strike="noStrike" dirty="0" smtClean="0">
                          <a:solidFill>
                            <a:schemeClr val="tx1"/>
                          </a:solidFill>
                          <a:effectLst/>
                          <a:latin typeface="Arial Narrow" panose="020B0606020202030204" pitchFamily="34" charset="0"/>
                        </a:rPr>
                        <a:t>443 953 </a:t>
                      </a:r>
                      <a:endParaRPr lang="en-ZA" sz="1600" b="0" i="0" u="none" strike="noStrike" dirty="0">
                        <a:solidFill>
                          <a:schemeClr val="tx1"/>
                        </a:solidFill>
                        <a:effectLst/>
                        <a:latin typeface="Arial Narrow" panose="020B0606020202030204" pitchFamily="34" charset="0"/>
                      </a:endParaRPr>
                    </a:p>
                  </a:txBody>
                  <a:tcPr marL="9525" marR="9525" marT="9525" marB="0" anchor="b"/>
                </a:tc>
                <a:tc>
                  <a:txBody>
                    <a:bodyPr/>
                    <a:lstStyle/>
                    <a:p>
                      <a:pPr algn="r" fontAlgn="b">
                        <a:spcAft>
                          <a:spcPts val="600"/>
                        </a:spcAft>
                      </a:pPr>
                      <a:r>
                        <a:rPr lang="en-ZA" sz="1600" b="0" i="0" u="none" strike="noStrike" dirty="0" smtClean="0">
                          <a:solidFill>
                            <a:schemeClr val="tx1"/>
                          </a:solidFill>
                          <a:effectLst/>
                          <a:latin typeface="Arial Narrow" panose="020B0606020202030204" pitchFamily="34" charset="0"/>
                        </a:rPr>
                        <a:t>56,076</a:t>
                      </a:r>
                      <a:endParaRPr lang="en-ZA" sz="1600" b="0" i="0" u="none" strike="noStrike" dirty="0">
                        <a:solidFill>
                          <a:schemeClr val="tx1"/>
                        </a:solidFill>
                        <a:effectLst/>
                        <a:latin typeface="Arial Narrow" panose="020B0606020202030204" pitchFamily="34" charset="0"/>
                      </a:endParaRPr>
                    </a:p>
                  </a:txBody>
                  <a:tcPr marL="9525" marR="9525" marT="9525" marB="0" anchor="b"/>
                </a:tc>
                <a:tc>
                  <a:txBody>
                    <a:bodyPr/>
                    <a:lstStyle/>
                    <a:p>
                      <a:pPr algn="ctr" fontAlgn="b">
                        <a:spcAft>
                          <a:spcPts val="600"/>
                        </a:spcAft>
                      </a:pPr>
                      <a:r>
                        <a:rPr lang="en-ZA" sz="1600" b="0" i="0" u="none" strike="noStrike" dirty="0" smtClean="0">
                          <a:solidFill>
                            <a:schemeClr val="tx1"/>
                          </a:solidFill>
                          <a:effectLst/>
                          <a:latin typeface="Arial Narrow" panose="020B0606020202030204" pitchFamily="34" charset="0"/>
                        </a:rPr>
                        <a:t>13%</a:t>
                      </a:r>
                      <a:endParaRPr lang="en-ZA" sz="1600" b="0" i="0" u="none" strike="noStrike" dirty="0">
                        <a:solidFill>
                          <a:schemeClr val="tx1"/>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10003"/>
                  </a:ext>
                </a:extLst>
              </a:tr>
              <a:tr h="472800">
                <a:tc>
                  <a:txBody>
                    <a:bodyPr/>
                    <a:lstStyle/>
                    <a:p>
                      <a:pPr marL="429300" indent="-342900" algn="l" fontAlgn="b">
                        <a:spcBef>
                          <a:spcPts val="24"/>
                        </a:spcBef>
                        <a:spcAft>
                          <a:spcPts val="600"/>
                        </a:spcAft>
                        <a:buFont typeface="+mj-lt"/>
                        <a:buAutoNum type="arabicPeriod" startAt="4"/>
                      </a:pPr>
                      <a:r>
                        <a:rPr lang="en-ZA" sz="1600" b="1" u="none" strike="noStrike" dirty="0" smtClean="0">
                          <a:solidFill>
                            <a:schemeClr val="tx1"/>
                          </a:solidFill>
                          <a:effectLst/>
                          <a:latin typeface="Arial Narrow" panose="020B0606020202030204" pitchFamily="34" charset="0"/>
                        </a:rPr>
                        <a:t>Enterprise and Visitors</a:t>
                      </a:r>
                      <a:r>
                        <a:rPr lang="en-ZA" sz="1600" b="1" u="none" strike="noStrike" baseline="0" dirty="0" smtClean="0">
                          <a:solidFill>
                            <a:schemeClr val="tx1"/>
                          </a:solidFill>
                          <a:effectLst/>
                          <a:latin typeface="Arial Narrow" panose="020B0606020202030204" pitchFamily="34" charset="0"/>
                        </a:rPr>
                        <a:t> Support Services( TSSS)</a:t>
                      </a:r>
                      <a:endParaRPr lang="en-ZA" sz="1600" b="1" i="0" u="none" strike="noStrike" dirty="0">
                        <a:solidFill>
                          <a:schemeClr val="tx1"/>
                        </a:solidFill>
                        <a:effectLst/>
                        <a:latin typeface="Arial Narrow" panose="020B0606020202030204" pitchFamily="34" charset="0"/>
                      </a:endParaRPr>
                    </a:p>
                  </a:txBody>
                  <a:tcPr marL="9525" marR="9525" marT="9525" marB="0" anchor="b"/>
                </a:tc>
                <a:tc>
                  <a:txBody>
                    <a:bodyPr/>
                    <a:lstStyle/>
                    <a:p>
                      <a:pPr algn="r" fontAlgn="b">
                        <a:spcAft>
                          <a:spcPts val="600"/>
                        </a:spcAft>
                      </a:pPr>
                      <a:r>
                        <a:rPr lang="en-ZA" sz="1600" b="0" i="0" u="none" strike="noStrike" dirty="0" smtClean="0">
                          <a:solidFill>
                            <a:schemeClr val="tx1"/>
                          </a:solidFill>
                          <a:effectLst/>
                          <a:latin typeface="Arial Narrow" panose="020B0606020202030204" pitchFamily="34" charset="0"/>
                        </a:rPr>
                        <a:t>268</a:t>
                      </a:r>
                      <a:r>
                        <a:rPr lang="en-ZA" sz="1600" b="0" i="0" u="none" strike="noStrike" baseline="0" dirty="0" smtClean="0">
                          <a:solidFill>
                            <a:schemeClr val="tx1"/>
                          </a:solidFill>
                          <a:effectLst/>
                          <a:latin typeface="Arial Narrow" panose="020B0606020202030204" pitchFamily="34" charset="0"/>
                        </a:rPr>
                        <a:t> 401</a:t>
                      </a:r>
                      <a:endParaRPr lang="en-ZA" sz="1600" b="0" i="0" u="none" strike="noStrike" dirty="0">
                        <a:solidFill>
                          <a:schemeClr val="tx1"/>
                        </a:solidFill>
                        <a:effectLst/>
                        <a:latin typeface="Arial Narrow" panose="020B0606020202030204" pitchFamily="34" charset="0"/>
                      </a:endParaRPr>
                    </a:p>
                  </a:txBody>
                  <a:tcPr marL="9525" marR="9525" marT="9525" marB="0" anchor="b"/>
                </a:tc>
                <a:tc>
                  <a:txBody>
                    <a:bodyPr/>
                    <a:lstStyle/>
                    <a:p>
                      <a:pPr algn="r" fontAlgn="b">
                        <a:spcAft>
                          <a:spcPts val="600"/>
                        </a:spcAft>
                      </a:pPr>
                      <a:r>
                        <a:rPr lang="en-ZA" sz="1600" b="0" i="0" u="none" strike="noStrike" dirty="0" smtClean="0">
                          <a:solidFill>
                            <a:schemeClr val="tx1"/>
                          </a:solidFill>
                          <a:effectLst/>
                          <a:latin typeface="Arial Narrow" panose="020B0606020202030204" pitchFamily="34" charset="0"/>
                        </a:rPr>
                        <a:t>65,780</a:t>
                      </a:r>
                      <a:endParaRPr lang="en-ZA" sz="1600" b="0" i="0" u="none" strike="noStrike" dirty="0">
                        <a:solidFill>
                          <a:schemeClr val="tx1"/>
                        </a:solidFill>
                        <a:effectLst/>
                        <a:latin typeface="Arial Narrow" panose="020B0606020202030204" pitchFamily="34" charset="0"/>
                      </a:endParaRPr>
                    </a:p>
                  </a:txBody>
                  <a:tcPr marL="9525" marR="9525" marT="9525" marB="0" anchor="b"/>
                </a:tc>
                <a:tc>
                  <a:txBody>
                    <a:bodyPr/>
                    <a:lstStyle/>
                    <a:p>
                      <a:pPr algn="ctr" fontAlgn="b">
                        <a:spcAft>
                          <a:spcPts val="600"/>
                        </a:spcAft>
                      </a:pPr>
                      <a:r>
                        <a:rPr lang="en-ZA" sz="1600" b="0" i="0" u="none" strike="noStrike" dirty="0" smtClean="0">
                          <a:solidFill>
                            <a:schemeClr val="tx1"/>
                          </a:solidFill>
                          <a:effectLst/>
                          <a:latin typeface="Arial Narrow" panose="020B0606020202030204" pitchFamily="34" charset="0"/>
                        </a:rPr>
                        <a:t>25%</a:t>
                      </a:r>
                      <a:endParaRPr lang="en-ZA" sz="1600" b="0" i="0" u="none" strike="noStrike" dirty="0">
                        <a:solidFill>
                          <a:schemeClr val="tx1"/>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xmlns="" val="10004"/>
                  </a:ext>
                </a:extLst>
              </a:tr>
              <a:tr h="393713">
                <a:tc>
                  <a:txBody>
                    <a:bodyPr/>
                    <a:lstStyle/>
                    <a:p>
                      <a:pPr marL="86400" algn="l" fontAlgn="b">
                        <a:spcBef>
                          <a:spcPts val="24"/>
                        </a:spcBef>
                        <a:spcAft>
                          <a:spcPts val="600"/>
                        </a:spcAft>
                      </a:pPr>
                      <a:r>
                        <a:rPr lang="en-ZA" sz="1600" b="1" u="none" strike="noStrike" dirty="0">
                          <a:solidFill>
                            <a:schemeClr val="tx1"/>
                          </a:solidFill>
                          <a:effectLst/>
                          <a:latin typeface="Arial Narrow" panose="020B0606020202030204" pitchFamily="34" charset="0"/>
                        </a:rPr>
                        <a:t>Total </a:t>
                      </a:r>
                      <a:endParaRPr lang="en-ZA" sz="1600" b="1" i="0" u="none" strike="noStrike" dirty="0">
                        <a:solidFill>
                          <a:schemeClr val="tx1"/>
                        </a:solidFill>
                        <a:effectLst/>
                        <a:latin typeface="Arial Narrow" panose="020B0606020202030204" pitchFamily="34" charset="0"/>
                      </a:endParaRPr>
                    </a:p>
                  </a:txBody>
                  <a:tcPr marL="9525" marR="9525" marT="9525" marB="0" anchor="b">
                    <a:solidFill>
                      <a:schemeClr val="accent2">
                        <a:lumMod val="40000"/>
                        <a:lumOff val="60000"/>
                      </a:schemeClr>
                    </a:solidFill>
                  </a:tcPr>
                </a:tc>
                <a:tc>
                  <a:txBody>
                    <a:bodyPr/>
                    <a:lstStyle/>
                    <a:p>
                      <a:pPr algn="r" fontAlgn="b">
                        <a:spcAft>
                          <a:spcPts val="600"/>
                        </a:spcAft>
                      </a:pPr>
                      <a:r>
                        <a:rPr lang="en-ZA" sz="1600" b="1" i="0" u="none" strike="noStrike" dirty="0" smtClean="0">
                          <a:solidFill>
                            <a:schemeClr val="tx1"/>
                          </a:solidFill>
                          <a:effectLst/>
                          <a:latin typeface="Arial Narrow" panose="020B0606020202030204" pitchFamily="34" charset="0"/>
                        </a:rPr>
                        <a:t>2 140 156</a:t>
                      </a:r>
                      <a:endParaRPr lang="en-ZA" sz="1600" b="1" i="0" u="none" strike="noStrike" dirty="0">
                        <a:solidFill>
                          <a:schemeClr val="tx1"/>
                        </a:solidFill>
                        <a:effectLst/>
                        <a:latin typeface="Arial Narrow" panose="020B0606020202030204" pitchFamily="34" charset="0"/>
                      </a:endParaRPr>
                    </a:p>
                  </a:txBody>
                  <a:tcPr marL="9525" marR="9525" marT="9525" marB="0" anchor="b">
                    <a:solidFill>
                      <a:schemeClr val="accent2">
                        <a:lumMod val="40000"/>
                        <a:lumOff val="60000"/>
                      </a:schemeClr>
                    </a:solidFill>
                  </a:tcPr>
                </a:tc>
                <a:tc>
                  <a:txBody>
                    <a:bodyPr/>
                    <a:lstStyle/>
                    <a:p>
                      <a:pPr algn="r" fontAlgn="b">
                        <a:spcAft>
                          <a:spcPts val="600"/>
                        </a:spcAft>
                      </a:pPr>
                      <a:r>
                        <a:rPr lang="en-ZA" sz="1600" b="1" i="0" u="none" strike="noStrike" dirty="0" smtClean="0">
                          <a:solidFill>
                            <a:schemeClr val="tx1"/>
                          </a:solidFill>
                          <a:effectLst/>
                          <a:latin typeface="Arial Narrow" panose="020B0606020202030204" pitchFamily="34" charset="0"/>
                        </a:rPr>
                        <a:t> 853,437 </a:t>
                      </a:r>
                    </a:p>
                  </a:txBody>
                  <a:tcPr marL="9525" marR="9525" marT="9525" marB="0" anchor="b">
                    <a:solidFill>
                      <a:schemeClr val="accent2">
                        <a:lumMod val="40000"/>
                        <a:lumOff val="60000"/>
                      </a:schemeClr>
                    </a:solidFill>
                  </a:tcPr>
                </a:tc>
                <a:tc>
                  <a:txBody>
                    <a:bodyPr/>
                    <a:lstStyle/>
                    <a:p>
                      <a:pPr algn="ctr" fontAlgn="b">
                        <a:spcAft>
                          <a:spcPts val="600"/>
                        </a:spcAft>
                      </a:pPr>
                      <a:r>
                        <a:rPr lang="en-ZA" sz="1600" b="1" i="0" u="none" strike="noStrike" dirty="0" smtClean="0">
                          <a:solidFill>
                            <a:schemeClr val="tx1"/>
                          </a:solidFill>
                          <a:effectLst/>
                          <a:latin typeface="Arial Narrow" panose="020B0606020202030204" pitchFamily="34" charset="0"/>
                        </a:rPr>
                        <a:t>40%</a:t>
                      </a:r>
                      <a:endParaRPr lang="en-ZA" sz="1600" b="1" i="0" u="none" strike="noStrike" dirty="0">
                        <a:solidFill>
                          <a:schemeClr val="tx1"/>
                        </a:solidFill>
                        <a:effectLst/>
                        <a:latin typeface="Arial Narrow" panose="020B0606020202030204" pitchFamily="34" charset="0"/>
                      </a:endParaRPr>
                    </a:p>
                  </a:txBody>
                  <a:tcPr marL="9525" marR="9525" marT="9525" marB="0" anchor="b">
                    <a:solidFill>
                      <a:schemeClr val="accent2">
                        <a:lumMod val="40000"/>
                        <a:lumOff val="6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34688245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79</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345988" y="1"/>
            <a:ext cx="8468498" cy="416362"/>
          </a:xfrm>
          <a:solidFill>
            <a:srgbClr val="F1995D"/>
          </a:solidFill>
          <a:ln>
            <a:solidFill>
              <a:srgbClr val="F1995D"/>
            </a:solidFill>
          </a:ln>
        </p:spPr>
        <p:txBody>
          <a:bodyPr rtlCol="0">
            <a:normAutofit/>
          </a:bodyPr>
          <a:lstStyle/>
          <a:p>
            <a:pPr algn="ctr">
              <a:defRPr/>
            </a:pPr>
            <a:r>
              <a:rPr lang="en-US" sz="1600" b="1" dirty="0" smtClean="0">
                <a:solidFill>
                  <a:schemeClr val="tx1"/>
                </a:solidFill>
                <a:latin typeface="Arial Narrow" panose="020B0606020202030204" pitchFamily="34" charset="0"/>
              </a:rPr>
              <a:t>Expenditure per Economical Classification as at </a:t>
            </a:r>
            <a:r>
              <a:rPr lang="en-US" sz="1600" dirty="0" smtClean="0">
                <a:solidFill>
                  <a:schemeClr val="tx1"/>
                </a:solidFill>
                <a:latin typeface="Arial Narrow" panose="020B0606020202030204" pitchFamily="34" charset="0"/>
              </a:rPr>
              <a:t>30 June 2017</a:t>
            </a:r>
            <a:endParaRPr lang="en-US" sz="1600" dirty="0">
              <a:solidFill>
                <a:schemeClr val="tx1"/>
              </a:solidFill>
              <a:latin typeface="Arial Narrow" panose="020B0606020202030204" pitchFamily="34" charset="0"/>
            </a:endParaRPr>
          </a:p>
        </p:txBody>
      </p:sp>
      <p:graphicFrame>
        <p:nvGraphicFramePr>
          <p:cNvPr id="8" name="Content Placeholder 5"/>
          <p:cNvGraphicFramePr>
            <a:graphicFrameLocks noGrp="1"/>
          </p:cNvGraphicFramePr>
          <p:nvPr>
            <p:ph idx="1"/>
            <p:extLst>
              <p:ext uri="{D42A27DB-BD31-4B8C-83A1-F6EECF244321}">
                <p14:modId xmlns:p14="http://schemas.microsoft.com/office/powerpoint/2010/main" xmlns="" val="2238822793"/>
              </p:ext>
            </p:extLst>
          </p:nvPr>
        </p:nvGraphicFramePr>
        <p:xfrm>
          <a:off x="296560" y="416364"/>
          <a:ext cx="8649732" cy="5641080"/>
        </p:xfrm>
        <a:graphic>
          <a:graphicData uri="http://schemas.openxmlformats.org/drawingml/2006/table">
            <a:tbl>
              <a:tblPr/>
              <a:tblGrid>
                <a:gridCol w="2297171">
                  <a:extLst>
                    <a:ext uri="{9D8B030D-6E8A-4147-A177-3AD203B41FA5}">
                      <a16:colId xmlns:a16="http://schemas.microsoft.com/office/drawing/2014/main" xmlns="" val="20000"/>
                    </a:ext>
                  </a:extLst>
                </a:gridCol>
                <a:gridCol w="1037492">
                  <a:extLst>
                    <a:ext uri="{9D8B030D-6E8A-4147-A177-3AD203B41FA5}">
                      <a16:colId xmlns:a16="http://schemas.microsoft.com/office/drawing/2014/main" xmlns="" val="20001"/>
                    </a:ext>
                  </a:extLst>
                </a:gridCol>
                <a:gridCol w="984739">
                  <a:extLst>
                    <a:ext uri="{9D8B030D-6E8A-4147-A177-3AD203B41FA5}">
                      <a16:colId xmlns:a16="http://schemas.microsoft.com/office/drawing/2014/main" xmlns="" val="20002"/>
                    </a:ext>
                  </a:extLst>
                </a:gridCol>
                <a:gridCol w="817684">
                  <a:extLst>
                    <a:ext uri="{9D8B030D-6E8A-4147-A177-3AD203B41FA5}">
                      <a16:colId xmlns:a16="http://schemas.microsoft.com/office/drawing/2014/main" xmlns="" val="20003"/>
                    </a:ext>
                  </a:extLst>
                </a:gridCol>
                <a:gridCol w="861646">
                  <a:extLst>
                    <a:ext uri="{9D8B030D-6E8A-4147-A177-3AD203B41FA5}">
                      <a16:colId xmlns:a16="http://schemas.microsoft.com/office/drawing/2014/main" xmlns="" val="20004"/>
                    </a:ext>
                  </a:extLst>
                </a:gridCol>
                <a:gridCol w="2651000"/>
              </a:tblGrid>
              <a:tr h="453888">
                <a:tc rowSpan="2">
                  <a:txBody>
                    <a:bodyPr/>
                    <a:lstStyle/>
                    <a:p>
                      <a:pPr algn="ctr" rtl="0" fontAlgn="t"/>
                      <a:r>
                        <a:rPr lang="en-ZA" sz="1400" b="1" i="0" u="none" strike="noStrike" dirty="0">
                          <a:solidFill>
                            <a:schemeClr val="tx1"/>
                          </a:solidFill>
                          <a:effectLst/>
                          <a:latin typeface="Arial Narrow" panose="020B0606020202030204" pitchFamily="34" charset="0"/>
                        </a:rPr>
                        <a:t>Economical Classification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en-ZA" sz="1400" b="1" i="0" u="none" strike="noStrike" dirty="0" smtClean="0">
                          <a:solidFill>
                            <a:schemeClr val="tx1"/>
                          </a:solidFill>
                          <a:effectLst/>
                          <a:latin typeface="Arial Narrow" panose="020B0606020202030204" pitchFamily="34" charset="0"/>
                        </a:rPr>
                        <a:t>ENE </a:t>
                      </a:r>
                      <a:r>
                        <a:rPr lang="en-ZA" sz="1400" b="1" i="0" u="none" strike="noStrike" dirty="0">
                          <a:solidFill>
                            <a:schemeClr val="tx1"/>
                          </a:solidFill>
                          <a:effectLst/>
                          <a:latin typeface="Arial Narrow" panose="020B0606020202030204" pitchFamily="34" charset="0"/>
                        </a:rPr>
                        <a:t>Budget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40000"/>
                        <a:lumOff val="60000"/>
                      </a:schemeClr>
                    </a:solidFill>
                  </a:tcPr>
                </a:tc>
                <a:tc>
                  <a:txBody>
                    <a:bodyPr/>
                    <a:lstStyle/>
                    <a:p>
                      <a:pPr algn="ctr" rtl="0" fontAlgn="t"/>
                      <a:r>
                        <a:rPr lang="en-ZA" sz="1400" b="1" i="0" u="none" strike="noStrike" dirty="0">
                          <a:solidFill>
                            <a:schemeClr val="tx1"/>
                          </a:solidFill>
                          <a:effectLst/>
                          <a:latin typeface="Arial Narrow" panose="020B0606020202030204" pitchFamily="34" charset="0"/>
                        </a:rPr>
                        <a:t>Expenditure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40000"/>
                        <a:lumOff val="60000"/>
                      </a:schemeClr>
                    </a:solidFill>
                  </a:tcPr>
                </a:tc>
                <a:tc rowSpan="2">
                  <a:txBody>
                    <a:bodyPr/>
                    <a:lstStyle/>
                    <a:p>
                      <a:pPr algn="ctr" rtl="0" fontAlgn="t"/>
                      <a:r>
                        <a:rPr lang="en-ZA" sz="1400" b="1" i="0" u="none" strike="noStrike" dirty="0">
                          <a:solidFill>
                            <a:schemeClr val="tx1"/>
                          </a:solidFill>
                          <a:effectLst/>
                          <a:latin typeface="Arial Narrow" panose="020B0606020202030204" pitchFamily="34" charset="0"/>
                        </a:rPr>
                        <a:t>% of </a:t>
                      </a:r>
                      <a:r>
                        <a:rPr lang="en-ZA" sz="1400" b="1" i="0" u="none" strike="noStrike" dirty="0" smtClean="0">
                          <a:solidFill>
                            <a:schemeClr val="tx1"/>
                          </a:solidFill>
                          <a:effectLst/>
                          <a:latin typeface="Arial Narrow" panose="020B0606020202030204" pitchFamily="34" charset="0"/>
                        </a:rPr>
                        <a:t>ENE </a:t>
                      </a:r>
                      <a:r>
                        <a:rPr lang="en-ZA" sz="1400" b="1" i="0" u="none" strike="noStrike" dirty="0">
                          <a:solidFill>
                            <a:schemeClr val="tx1"/>
                          </a:solidFill>
                          <a:effectLst/>
                          <a:latin typeface="Arial Narrow" panose="020B0606020202030204" pitchFamily="34" charset="0"/>
                        </a:rPr>
                        <a:t>Budget Spent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en-ZA" sz="1400" b="1" i="0" u="none" strike="noStrike" dirty="0">
                          <a:solidFill>
                            <a:schemeClr val="tx1"/>
                          </a:solidFill>
                          <a:effectLst/>
                          <a:latin typeface="Arial Narrow" panose="020B0606020202030204" pitchFamily="34" charset="0"/>
                        </a:rPr>
                        <a:t>Variance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40000"/>
                        <a:lumOff val="60000"/>
                      </a:schemeClr>
                    </a:solidFill>
                  </a:tcPr>
                </a:tc>
                <a:tc>
                  <a:txBody>
                    <a:bodyPr/>
                    <a:lstStyle/>
                    <a:p>
                      <a:pPr algn="ctr" rtl="0" fontAlgn="t"/>
                      <a:r>
                        <a:rPr lang="en-ZA" sz="1400" b="1" i="0" u="none" strike="noStrike" dirty="0" smtClean="0">
                          <a:solidFill>
                            <a:schemeClr val="tx1"/>
                          </a:solidFill>
                          <a:effectLst/>
                          <a:latin typeface="Arial Narrow" panose="020B0606020202030204" pitchFamily="34" charset="0"/>
                        </a:rPr>
                        <a:t>Explanation of Variances</a:t>
                      </a:r>
                    </a:p>
                    <a:p>
                      <a:pPr algn="ctr" rtl="0" fontAlgn="t"/>
                      <a:endParaRPr lang="en-ZA" sz="1400" b="1" i="0" u="none" strike="noStrike" dirty="0">
                        <a:solidFill>
                          <a:schemeClr val="tx1"/>
                        </a:solidFill>
                        <a:effectLst/>
                        <a:latin typeface="Arial Narrow" panose="020B0606020202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40000"/>
                        <a:lumOff val="60000"/>
                      </a:schemeClr>
                    </a:solidFill>
                  </a:tcPr>
                </a:tc>
                <a:extLst>
                  <a:ext uri="{0D108BD9-81ED-4DB2-BD59-A6C34878D82A}">
                    <a16:rowId xmlns:a16="http://schemas.microsoft.com/office/drawing/2014/main" xmlns="" val="10000"/>
                  </a:ext>
                </a:extLst>
              </a:tr>
              <a:tr h="231899">
                <a:tc vMerge="1">
                  <a:txBody>
                    <a:bodyPr/>
                    <a:lstStyle/>
                    <a:p>
                      <a:endParaRPr lang="en-ZA"/>
                    </a:p>
                  </a:txBody>
                  <a:tcPr/>
                </a:tc>
                <a:tc>
                  <a:txBody>
                    <a:bodyPr/>
                    <a:lstStyle/>
                    <a:p>
                      <a:pPr algn="ctr" rtl="0" fontAlgn="t"/>
                      <a:r>
                        <a:rPr lang="en-ZA" sz="1400" b="1" i="0" u="none" strike="noStrike" dirty="0">
                          <a:solidFill>
                            <a:schemeClr val="tx1"/>
                          </a:solidFill>
                          <a:effectLst/>
                          <a:latin typeface="Arial Narrow" panose="020B0606020202030204" pitchFamily="34" charset="0"/>
                        </a:rPr>
                        <a:t>R’000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r>
                        <a:rPr lang="en-ZA" sz="1400" b="1" i="0" u="none" strike="noStrike" dirty="0">
                          <a:solidFill>
                            <a:schemeClr val="tx1"/>
                          </a:solidFill>
                          <a:effectLst/>
                          <a:latin typeface="Arial Narrow" panose="020B0606020202030204" pitchFamily="34" charset="0"/>
                        </a:rPr>
                        <a:t>R’000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endParaRPr lang="en-ZA"/>
                    </a:p>
                  </a:txBody>
                  <a:tcPr/>
                </a:tc>
                <a:tc>
                  <a:txBody>
                    <a:bodyPr/>
                    <a:lstStyle/>
                    <a:p>
                      <a:pPr algn="ctr" rtl="0" fontAlgn="t"/>
                      <a:r>
                        <a:rPr lang="en-ZA" sz="1400" b="1" i="0" u="none" strike="noStrike" dirty="0">
                          <a:solidFill>
                            <a:schemeClr val="tx1"/>
                          </a:solidFill>
                          <a:effectLst/>
                          <a:latin typeface="Arial Narrow" panose="020B0606020202030204" pitchFamily="34" charset="0"/>
                        </a:rPr>
                        <a:t>R’000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t"/>
                      <a:endParaRPr lang="en-ZA" sz="1400" b="1" i="0" u="none" strike="noStrike" dirty="0">
                        <a:solidFill>
                          <a:schemeClr val="tx1"/>
                        </a:solidFill>
                        <a:effectLst/>
                        <a:latin typeface="Arial Narrow" panose="020B0606020202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236926">
                <a:tc>
                  <a:txBody>
                    <a:bodyPr/>
                    <a:lstStyle/>
                    <a:p>
                      <a:pPr algn="l" rtl="0" fontAlgn="t"/>
                      <a:r>
                        <a:rPr lang="en-ZA" sz="1200" b="1" i="0" u="none" strike="noStrike" dirty="0">
                          <a:solidFill>
                            <a:schemeClr val="tx1"/>
                          </a:solidFill>
                          <a:effectLst/>
                          <a:latin typeface="Arial Narrow" panose="020B0606020202030204" pitchFamily="34" charset="0"/>
                        </a:rPr>
                        <a:t>Current Payments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t"/>
                      <a:r>
                        <a:rPr lang="en-ZA" sz="1200" b="1" i="0" u="none" strike="noStrike" dirty="0" smtClean="0">
                          <a:solidFill>
                            <a:schemeClr val="tx1"/>
                          </a:solidFill>
                          <a:effectLst/>
                          <a:latin typeface="Arial" panose="020B0604020202020204" pitchFamily="34" charset="0"/>
                        </a:rPr>
                        <a:t> 635</a:t>
                      </a:r>
                      <a:r>
                        <a:rPr lang="en-ZA" sz="1200" b="1" i="0" u="none" strike="noStrike" baseline="0" dirty="0" smtClean="0">
                          <a:solidFill>
                            <a:schemeClr val="tx1"/>
                          </a:solidFill>
                          <a:effectLst/>
                          <a:latin typeface="Arial" panose="020B0604020202020204" pitchFamily="34" charset="0"/>
                        </a:rPr>
                        <a:t> </a:t>
                      </a:r>
                      <a:r>
                        <a:rPr lang="en-ZA" sz="1200" b="1" i="0" u="none" strike="noStrike" dirty="0" smtClean="0">
                          <a:solidFill>
                            <a:schemeClr val="tx1"/>
                          </a:solidFill>
                          <a:effectLst/>
                          <a:latin typeface="Arial" panose="020B0604020202020204" pitchFamily="34" charset="0"/>
                        </a:rPr>
                        <a:t>930 </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t"/>
                      <a:r>
                        <a:rPr lang="en-ZA" sz="1200" b="1" i="0" u="none" strike="noStrike" dirty="0" smtClean="0">
                          <a:solidFill>
                            <a:schemeClr val="tx1"/>
                          </a:solidFill>
                          <a:effectLst/>
                          <a:latin typeface="Arial" panose="020B0604020202020204" pitchFamily="34" charset="0"/>
                        </a:rPr>
                        <a:t> 91</a:t>
                      </a:r>
                      <a:r>
                        <a:rPr lang="en-ZA" sz="1200" b="1" i="0" u="none" strike="noStrike" baseline="0" dirty="0" smtClean="0">
                          <a:solidFill>
                            <a:schemeClr val="tx1"/>
                          </a:solidFill>
                          <a:effectLst/>
                          <a:latin typeface="Arial" panose="020B0604020202020204" pitchFamily="34" charset="0"/>
                        </a:rPr>
                        <a:t> </a:t>
                      </a:r>
                      <a:r>
                        <a:rPr lang="en-ZA" sz="1200" b="1" i="0" u="none" strike="noStrike" dirty="0" smtClean="0">
                          <a:solidFill>
                            <a:schemeClr val="tx1"/>
                          </a:solidFill>
                          <a:effectLst/>
                          <a:latin typeface="Arial" panose="020B0604020202020204" pitchFamily="34" charset="0"/>
                        </a:rPr>
                        <a:t>493 </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ZA" sz="1200" b="1" i="0" u="none" strike="noStrike" dirty="0" smtClean="0">
                          <a:solidFill>
                            <a:schemeClr val="tx1"/>
                          </a:solidFill>
                          <a:effectLst/>
                          <a:latin typeface="Arial" panose="020B0604020202020204" pitchFamily="34" charset="0"/>
                        </a:rPr>
                        <a:t>14%</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ZA" sz="1200" b="1" i="0" u="none" strike="noStrike" dirty="0" smtClean="0">
                          <a:solidFill>
                            <a:schemeClr val="tx1"/>
                          </a:solidFill>
                          <a:effectLst/>
                          <a:latin typeface="Arial" panose="020B0604020202020204" pitchFamily="34" charset="0"/>
                        </a:rPr>
                        <a:t>544 437</a:t>
                      </a:r>
                      <a:endParaRPr lang="en-ZA" sz="1200" b="1" i="0" u="none" strike="noStrike" dirty="0">
                        <a:solidFill>
                          <a:schemeClr val="tx1"/>
                        </a:solidFill>
                        <a:effectLst/>
                        <a:latin typeface="Arial" panose="020B0604020202020204" pitchFamily="34" charset="0"/>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endParaRPr lang="en-ZA" sz="1200" b="1" i="0" u="none" strike="noStrike" dirty="0">
                        <a:solidFill>
                          <a:schemeClr val="tx1"/>
                        </a:solidFill>
                        <a:effectLst/>
                        <a:latin typeface="Arial" panose="020B0604020202020204" pitchFamily="34" charset="0"/>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2"/>
                  </a:ext>
                </a:extLst>
              </a:tr>
              <a:tr h="390462">
                <a:tc>
                  <a:txBody>
                    <a:bodyPr/>
                    <a:lstStyle/>
                    <a:p>
                      <a:pPr algn="l" rtl="0" fontAlgn="t"/>
                      <a:r>
                        <a:rPr lang="en-ZA" sz="1200" b="0" i="0" u="none" strike="noStrike" dirty="0">
                          <a:solidFill>
                            <a:schemeClr val="tx1"/>
                          </a:solidFill>
                          <a:effectLst/>
                          <a:latin typeface="Arial Narrow" panose="020B0606020202030204" pitchFamily="34" charset="0"/>
                        </a:rPr>
                        <a:t>- Compensation of Employees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271</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853</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70</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401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26%</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201 452</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Spending</a:t>
                      </a:r>
                      <a:r>
                        <a:rPr lang="en-ZA" sz="1200" b="0" i="0" u="none" strike="noStrike" baseline="0" dirty="0" smtClean="0">
                          <a:solidFill>
                            <a:schemeClr val="tx1"/>
                          </a:solidFill>
                          <a:effectLst/>
                          <a:latin typeface="Arial Narrow" panose="020B0606020202030204" pitchFamily="34" charset="0"/>
                        </a:rPr>
                        <a:t> for first quarter should be 25 %</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90462">
                <a:tc>
                  <a:txBody>
                    <a:bodyPr/>
                    <a:lstStyle/>
                    <a:p>
                      <a:pPr algn="l" rtl="0" fontAlgn="t"/>
                      <a:r>
                        <a:rPr lang="en-ZA" sz="1200" b="0" i="0" u="none" strike="noStrike" dirty="0">
                          <a:solidFill>
                            <a:schemeClr val="tx1"/>
                          </a:solidFill>
                          <a:effectLst/>
                          <a:latin typeface="Arial Narrow" panose="020B0606020202030204" pitchFamily="34" charset="0"/>
                        </a:rPr>
                        <a:t>- Goods and Services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364</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077</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21</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092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6%</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342 985</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smtClean="0">
                          <a:solidFill>
                            <a:schemeClr val="tx1"/>
                          </a:solidFill>
                          <a:effectLst/>
                          <a:latin typeface="Arial Narrow" panose="020B0606020202030204" pitchFamily="34" charset="0"/>
                        </a:rPr>
                        <a:t>Low</a:t>
                      </a:r>
                      <a:r>
                        <a:rPr lang="en-ZA" sz="1200" b="0" i="0" u="none" strike="noStrike" baseline="0" dirty="0" smtClean="0">
                          <a:solidFill>
                            <a:schemeClr val="tx1"/>
                          </a:solidFill>
                          <a:effectLst/>
                          <a:latin typeface="Arial Narrow" panose="020B0606020202030204" pitchFamily="34" charset="0"/>
                        </a:rPr>
                        <a:t> spending – await invoices from Public Works and SITA.</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63063">
                <a:tc>
                  <a:txBody>
                    <a:bodyPr/>
                    <a:lstStyle/>
                    <a:p>
                      <a:pPr algn="l" rtl="0" fontAlgn="t"/>
                      <a:r>
                        <a:rPr lang="en-ZA" sz="1200" b="1" i="0" u="none" strike="noStrike" dirty="0">
                          <a:solidFill>
                            <a:schemeClr val="tx1"/>
                          </a:solidFill>
                          <a:effectLst/>
                          <a:latin typeface="Arial Narrow" panose="020B0606020202030204" pitchFamily="34" charset="0"/>
                        </a:rPr>
                        <a:t>Transfers and Subsidies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t"/>
                      <a:r>
                        <a:rPr lang="en-ZA" sz="1200" b="1" i="0" u="none" strike="noStrike" dirty="0" smtClean="0">
                          <a:solidFill>
                            <a:schemeClr val="tx1"/>
                          </a:solidFill>
                          <a:effectLst/>
                          <a:latin typeface="Arial Narrow" panose="020B0606020202030204" pitchFamily="34" charset="0"/>
                        </a:rPr>
                        <a:t> 1</a:t>
                      </a:r>
                      <a:r>
                        <a:rPr lang="en-ZA" sz="1200" b="1" i="0" u="none" strike="noStrike" baseline="0" dirty="0" smtClean="0">
                          <a:solidFill>
                            <a:schemeClr val="tx1"/>
                          </a:solidFill>
                          <a:effectLst/>
                          <a:latin typeface="Arial Narrow" panose="020B0606020202030204" pitchFamily="34" charset="0"/>
                        </a:rPr>
                        <a:t> </a:t>
                      </a:r>
                      <a:r>
                        <a:rPr lang="en-ZA" sz="1200" b="1" i="0" u="none" strike="noStrike" dirty="0" smtClean="0">
                          <a:solidFill>
                            <a:schemeClr val="tx1"/>
                          </a:solidFill>
                          <a:effectLst/>
                          <a:latin typeface="Arial Narrow" panose="020B0606020202030204" pitchFamily="34" charset="0"/>
                        </a:rPr>
                        <a:t>392</a:t>
                      </a:r>
                      <a:r>
                        <a:rPr lang="en-ZA" sz="1200" b="1" i="0" u="none" strike="noStrike" baseline="0" dirty="0" smtClean="0">
                          <a:solidFill>
                            <a:schemeClr val="tx1"/>
                          </a:solidFill>
                          <a:effectLst/>
                          <a:latin typeface="Arial Narrow" panose="020B0606020202030204" pitchFamily="34" charset="0"/>
                        </a:rPr>
                        <a:t> </a:t>
                      </a:r>
                      <a:r>
                        <a:rPr lang="en-ZA" sz="1200" b="1" i="0" u="none" strike="noStrike" dirty="0" smtClean="0">
                          <a:solidFill>
                            <a:schemeClr val="tx1"/>
                          </a:solidFill>
                          <a:effectLst/>
                          <a:latin typeface="Arial Narrow" panose="020B0606020202030204" pitchFamily="34" charset="0"/>
                        </a:rPr>
                        <a:t>033 </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t"/>
                      <a:r>
                        <a:rPr lang="en-ZA" sz="1200" b="1" i="0" u="none" strike="noStrike" dirty="0" smtClean="0">
                          <a:solidFill>
                            <a:schemeClr val="tx1"/>
                          </a:solidFill>
                          <a:effectLst/>
                          <a:latin typeface="Arial Narrow" panose="020B0606020202030204" pitchFamily="34" charset="0"/>
                        </a:rPr>
                        <a:t> 716</a:t>
                      </a:r>
                      <a:r>
                        <a:rPr lang="en-ZA" sz="1200" b="1" i="0" u="none" strike="noStrike" baseline="0" dirty="0" smtClean="0">
                          <a:solidFill>
                            <a:schemeClr val="tx1"/>
                          </a:solidFill>
                          <a:effectLst/>
                          <a:latin typeface="Arial Narrow" panose="020B0606020202030204" pitchFamily="34" charset="0"/>
                        </a:rPr>
                        <a:t> </a:t>
                      </a:r>
                      <a:r>
                        <a:rPr lang="en-ZA" sz="1200" b="1" i="0" u="none" strike="noStrike" dirty="0" smtClean="0">
                          <a:solidFill>
                            <a:schemeClr val="tx1"/>
                          </a:solidFill>
                          <a:effectLst/>
                          <a:latin typeface="Arial Narrow" panose="020B0606020202030204" pitchFamily="34" charset="0"/>
                        </a:rPr>
                        <a:t>965 </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ZA" sz="1200" b="1" i="0" u="none" strike="noStrike" dirty="0" smtClean="0">
                          <a:solidFill>
                            <a:schemeClr val="tx1"/>
                          </a:solidFill>
                          <a:effectLst/>
                          <a:latin typeface="Arial Narrow" panose="020B0606020202030204" pitchFamily="34" charset="0"/>
                        </a:rPr>
                        <a:t>52%</a:t>
                      </a:r>
                      <a:endParaRPr lang="en-ZA" sz="1200" b="1" i="0" u="none" strike="noStrike" dirty="0">
                        <a:solidFill>
                          <a:schemeClr val="tx1"/>
                        </a:solidFill>
                        <a:effectLst/>
                        <a:latin typeface="Arial Narrow" panose="020B0606020202030204" pitchFamily="34" charset="0"/>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ZA" sz="1200" b="1" i="0" u="none" strike="noStrike" dirty="0" smtClean="0">
                          <a:solidFill>
                            <a:schemeClr val="tx1"/>
                          </a:solidFill>
                          <a:effectLst/>
                          <a:latin typeface="Arial Narrow" panose="020B0606020202030204" pitchFamily="34" charset="0"/>
                        </a:rPr>
                        <a:t>675 068</a:t>
                      </a:r>
                      <a:endParaRPr lang="en-ZA" sz="1200" b="1" i="0" u="none" strike="noStrike" dirty="0">
                        <a:solidFill>
                          <a:schemeClr val="tx1"/>
                        </a:solidFill>
                        <a:effectLst/>
                        <a:latin typeface="Arial Narrow" panose="020B0606020202030204" pitchFamily="34" charset="0"/>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endParaRPr lang="en-ZA" sz="1200" b="1" i="0" u="none" strike="noStrike" dirty="0">
                        <a:solidFill>
                          <a:schemeClr val="tx1"/>
                        </a:solidFill>
                        <a:effectLst/>
                        <a:latin typeface="Arial Narrow" panose="020B0606020202030204" pitchFamily="34" charset="0"/>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5"/>
                  </a:ext>
                </a:extLst>
              </a:tr>
              <a:tr h="407620">
                <a:tc>
                  <a:txBody>
                    <a:bodyPr/>
                    <a:lstStyle/>
                    <a:p>
                      <a:pPr algn="l" rtl="0" fontAlgn="t"/>
                      <a:r>
                        <a:rPr lang="en-ZA" sz="1200" b="0" i="0" u="none" strike="noStrike" dirty="0">
                          <a:solidFill>
                            <a:schemeClr val="tx1"/>
                          </a:solidFill>
                          <a:effectLst/>
                          <a:latin typeface="Arial Narrow" panose="020B0606020202030204" pitchFamily="34" charset="0"/>
                        </a:rPr>
                        <a:t>- Departmental Agencies and  Accounts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1</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139</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097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712</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097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63%</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427 000</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smtClean="0">
                          <a:solidFill>
                            <a:schemeClr val="tx1"/>
                          </a:solidFill>
                          <a:effectLst/>
                          <a:latin typeface="Arial Narrow" panose="020B0606020202030204" pitchFamily="34" charset="0"/>
                        </a:rPr>
                        <a:t>International</a:t>
                      </a:r>
                      <a:r>
                        <a:rPr lang="en-ZA" sz="1200" b="0" i="0" u="none" strike="noStrike" baseline="0" dirty="0" smtClean="0">
                          <a:solidFill>
                            <a:schemeClr val="tx1"/>
                          </a:solidFill>
                          <a:effectLst/>
                          <a:latin typeface="Arial Narrow" panose="020B0606020202030204" pitchFamily="34" charset="0"/>
                        </a:rPr>
                        <a:t> Marketing budget allocation paid to SA Tourism in April 2017.</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73685">
                <a:tc>
                  <a:txBody>
                    <a:bodyPr/>
                    <a:lstStyle/>
                    <a:p>
                      <a:pPr algn="l" rtl="0" fontAlgn="t"/>
                      <a:r>
                        <a:rPr lang="en-ZA" sz="1200" b="0" i="0" u="none" strike="noStrike" dirty="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Higher</a:t>
                      </a:r>
                      <a:r>
                        <a:rPr lang="en-ZA" sz="1200" b="0" i="0" u="none" strike="noStrike" baseline="0" dirty="0" smtClean="0">
                          <a:solidFill>
                            <a:schemeClr val="tx1"/>
                          </a:solidFill>
                          <a:effectLst/>
                          <a:latin typeface="Arial Narrow" panose="020B0606020202030204" pitchFamily="34" charset="0"/>
                        </a:rPr>
                        <a:t> Education Institutions</a:t>
                      </a:r>
                      <a:endParaRPr lang="en-ZA" sz="1200" b="0" i="0" u="none" strike="noStrike" dirty="0">
                        <a:solidFill>
                          <a:schemeClr val="tx1"/>
                        </a:solidFill>
                        <a:effectLst/>
                        <a:latin typeface="Arial Narrow" panose="020B0606020202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90462">
                <a:tc>
                  <a:txBody>
                    <a:bodyPr/>
                    <a:lstStyle/>
                    <a:p>
                      <a:pPr algn="l" rtl="0" fontAlgn="t"/>
                      <a:r>
                        <a:rPr lang="en-ZA" sz="1200" b="0" i="0" u="none" strike="noStrike" dirty="0">
                          <a:solidFill>
                            <a:schemeClr val="tx1"/>
                          </a:solidFill>
                          <a:effectLst/>
                          <a:latin typeface="Arial Narrow" panose="020B0606020202030204" pitchFamily="34" charset="0"/>
                        </a:rPr>
                        <a:t>- Foreign </a:t>
                      </a:r>
                      <a:r>
                        <a:rPr lang="en-ZA" sz="1200" b="0" i="0" u="none" strike="noStrike" dirty="0" smtClean="0">
                          <a:solidFill>
                            <a:schemeClr val="tx1"/>
                          </a:solidFill>
                          <a:effectLst/>
                          <a:latin typeface="Arial Narrow" panose="020B0606020202030204" pitchFamily="34" charset="0"/>
                        </a:rPr>
                        <a:t>Governments and International Organisations</a:t>
                      </a:r>
                      <a:endParaRPr lang="en-ZA" sz="1200" b="0" i="0" u="none" strike="noStrike" dirty="0">
                        <a:solidFill>
                          <a:schemeClr val="tx1"/>
                        </a:solidFill>
                        <a:effectLst/>
                        <a:latin typeface="Arial Narrow" panose="020B0606020202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6</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638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2</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337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35%</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4 301</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smtClean="0">
                          <a:solidFill>
                            <a:schemeClr val="tx1"/>
                          </a:solidFill>
                          <a:effectLst/>
                          <a:latin typeface="Arial Narrow" panose="020B0606020202030204" pitchFamily="34" charset="0"/>
                        </a:rPr>
                        <a:t>United Nations</a:t>
                      </a:r>
                      <a:r>
                        <a:rPr lang="en-ZA" sz="1200" b="0" i="0" u="none" strike="noStrike" baseline="0" dirty="0" smtClean="0">
                          <a:solidFill>
                            <a:schemeClr val="tx1"/>
                          </a:solidFill>
                          <a:effectLst/>
                          <a:latin typeface="Arial Narrow" panose="020B0606020202030204" pitchFamily="34" charset="0"/>
                        </a:rPr>
                        <a:t> World Tourism Organisation membership paid. </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390462">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ZA" sz="1200" b="0" i="0" u="none" strike="noStrike" dirty="0" smtClean="0">
                          <a:solidFill>
                            <a:schemeClr val="tx1"/>
                          </a:solidFill>
                          <a:effectLst/>
                          <a:latin typeface="Arial Narrow" panose="020B0606020202030204" pitchFamily="34" charset="0"/>
                        </a:rPr>
                        <a:t>- Public Corporations and Private Enterprises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88</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279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298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0%</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87 981</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Tenders,</a:t>
                      </a:r>
                      <a:r>
                        <a:rPr lang="en-ZA" sz="1200" b="0" i="0" u="none" strike="noStrike" baseline="0" dirty="0" smtClean="0">
                          <a:solidFill>
                            <a:schemeClr val="tx1"/>
                          </a:solidFill>
                          <a:effectLst/>
                          <a:latin typeface="Arial Narrow" panose="020B0606020202030204" pitchFamily="34" charset="0"/>
                        </a:rPr>
                        <a:t> contracts and MoU’s in process.</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47302">
                <a:tc>
                  <a:txBody>
                    <a:bodyPr/>
                    <a:lstStyle/>
                    <a:p>
                      <a:pPr algn="l" rtl="0" fontAlgn="t"/>
                      <a:r>
                        <a:rPr lang="en-ZA" sz="1200" b="0" i="0" u="none" strike="noStrike" dirty="0">
                          <a:solidFill>
                            <a:schemeClr val="tx1"/>
                          </a:solidFill>
                          <a:effectLst/>
                          <a:latin typeface="Arial Narrow" panose="020B0606020202030204" pitchFamily="34" charset="0"/>
                        </a:rPr>
                        <a:t>- Non-Profit Institutions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500</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0%</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500</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89055">
                <a:tc>
                  <a:txBody>
                    <a:bodyPr/>
                    <a:lstStyle/>
                    <a:p>
                      <a:pPr algn="l" rtl="0" fontAlgn="t"/>
                      <a:r>
                        <a:rPr lang="en-ZA" sz="1200" b="0" i="0" u="none" strike="noStrike" dirty="0">
                          <a:solidFill>
                            <a:schemeClr val="tx1"/>
                          </a:solidFill>
                          <a:effectLst/>
                          <a:latin typeface="Arial Narrow" panose="020B0606020202030204" pitchFamily="34" charset="0"/>
                        </a:rPr>
                        <a:t>- Households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157</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519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2</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233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1%</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155 286</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Salary payments for</a:t>
                      </a:r>
                      <a:r>
                        <a:rPr lang="en-ZA" sz="1200" b="0" i="0" u="none" strike="noStrike" baseline="0" dirty="0" smtClean="0">
                          <a:solidFill>
                            <a:schemeClr val="tx1"/>
                          </a:solidFill>
                          <a:effectLst/>
                          <a:latin typeface="Arial Narrow" panose="020B0606020202030204" pitchFamily="34" charset="0"/>
                        </a:rPr>
                        <a:t> Working for Tourism</a:t>
                      </a:r>
                    </a:p>
                    <a:p>
                      <a:pPr algn="l" fontAlgn="b"/>
                      <a:r>
                        <a:rPr lang="en-ZA" sz="1200" b="0" i="0" u="none" strike="noStrike" baseline="0" dirty="0" smtClean="0">
                          <a:solidFill>
                            <a:schemeClr val="tx1"/>
                          </a:solidFill>
                          <a:effectLst/>
                          <a:latin typeface="Arial Narrow" panose="020B0606020202030204" pitchFamily="34" charset="0"/>
                        </a:rPr>
                        <a:t>projects included in Capital Assets.</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99465">
                <a:tc>
                  <a:txBody>
                    <a:bodyPr/>
                    <a:lstStyle/>
                    <a:p>
                      <a:pPr algn="l" rtl="0" fontAlgn="t"/>
                      <a:r>
                        <a:rPr lang="en-ZA" sz="1200" b="1" i="0" u="none" strike="noStrike" dirty="0">
                          <a:solidFill>
                            <a:schemeClr val="tx1"/>
                          </a:solidFill>
                          <a:effectLst/>
                          <a:latin typeface="Arial Narrow" panose="020B0606020202030204" pitchFamily="34" charset="0"/>
                        </a:rPr>
                        <a:t>Capital Assets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t"/>
                      <a:r>
                        <a:rPr lang="en-ZA" sz="1200" b="1" i="0" u="none" strike="noStrike" dirty="0" smtClean="0">
                          <a:solidFill>
                            <a:schemeClr val="tx1"/>
                          </a:solidFill>
                          <a:effectLst/>
                          <a:latin typeface="Arial Narrow" panose="020B0606020202030204" pitchFamily="34" charset="0"/>
                        </a:rPr>
                        <a:t> 112</a:t>
                      </a:r>
                      <a:r>
                        <a:rPr lang="en-ZA" sz="1200" b="1" i="0" u="none" strike="noStrike" baseline="0" dirty="0" smtClean="0">
                          <a:solidFill>
                            <a:schemeClr val="tx1"/>
                          </a:solidFill>
                          <a:effectLst/>
                          <a:latin typeface="Arial Narrow" panose="020B0606020202030204" pitchFamily="34" charset="0"/>
                        </a:rPr>
                        <a:t> </a:t>
                      </a:r>
                      <a:r>
                        <a:rPr lang="en-ZA" sz="1200" b="1" i="0" u="none" strike="noStrike" dirty="0" smtClean="0">
                          <a:solidFill>
                            <a:schemeClr val="tx1"/>
                          </a:solidFill>
                          <a:effectLst/>
                          <a:latin typeface="Arial Narrow" panose="020B0606020202030204" pitchFamily="34" charset="0"/>
                        </a:rPr>
                        <a:t>193 </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t"/>
                      <a:r>
                        <a:rPr lang="en-ZA" sz="1200" b="1" i="0" u="none" strike="noStrike" dirty="0" smtClean="0">
                          <a:solidFill>
                            <a:schemeClr val="tx1"/>
                          </a:solidFill>
                          <a:effectLst/>
                          <a:latin typeface="Arial Narrow" panose="020B0606020202030204" pitchFamily="34" charset="0"/>
                        </a:rPr>
                        <a:t> 44</a:t>
                      </a:r>
                      <a:r>
                        <a:rPr lang="en-ZA" sz="1200" b="1" i="0" u="none" strike="noStrike" baseline="0" dirty="0" smtClean="0">
                          <a:solidFill>
                            <a:schemeClr val="tx1"/>
                          </a:solidFill>
                          <a:effectLst/>
                          <a:latin typeface="Arial Narrow" panose="020B0606020202030204" pitchFamily="34" charset="0"/>
                        </a:rPr>
                        <a:t> </a:t>
                      </a:r>
                      <a:r>
                        <a:rPr lang="en-ZA" sz="1200" b="1" i="0" u="none" strike="noStrike" dirty="0" smtClean="0">
                          <a:solidFill>
                            <a:schemeClr val="tx1"/>
                          </a:solidFill>
                          <a:effectLst/>
                          <a:latin typeface="Arial Narrow" panose="020B0606020202030204" pitchFamily="34" charset="0"/>
                        </a:rPr>
                        <a:t>976 </a:t>
                      </a: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ZA" sz="1200" b="1" i="0" u="none" strike="noStrike" dirty="0" smtClean="0">
                          <a:solidFill>
                            <a:schemeClr val="tx1"/>
                          </a:solidFill>
                          <a:effectLst/>
                          <a:latin typeface="Arial Narrow" panose="020B0606020202030204" pitchFamily="34" charset="0"/>
                        </a:rPr>
                        <a:t>40%</a:t>
                      </a:r>
                      <a:endParaRPr lang="en-ZA" sz="1200" b="1" i="0" u="none" strike="noStrike" dirty="0">
                        <a:solidFill>
                          <a:schemeClr val="tx1"/>
                        </a:solidFill>
                        <a:effectLst/>
                        <a:latin typeface="Arial Narrow" panose="020B0606020202030204" pitchFamily="34" charset="0"/>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ZA" sz="1200" b="1" i="0" u="none" strike="noStrike" dirty="0" smtClean="0">
                          <a:solidFill>
                            <a:schemeClr val="tx1"/>
                          </a:solidFill>
                          <a:effectLst/>
                          <a:latin typeface="Arial Narrow" panose="020B0606020202030204" pitchFamily="34" charset="0"/>
                        </a:rPr>
                        <a:t>67 217</a:t>
                      </a:r>
                      <a:endParaRPr lang="en-ZA" sz="1200" b="1" i="0" u="none" strike="noStrike" dirty="0">
                        <a:solidFill>
                          <a:schemeClr val="tx1"/>
                        </a:solidFill>
                        <a:effectLst/>
                        <a:latin typeface="Arial Narrow" panose="020B0606020202030204" pitchFamily="34" charset="0"/>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endParaRPr lang="en-ZA" sz="1200" b="1" i="0" u="none" strike="noStrike" dirty="0">
                        <a:solidFill>
                          <a:schemeClr val="tx1"/>
                        </a:solidFill>
                        <a:effectLst/>
                        <a:latin typeface="Arial Narrow" panose="020B0606020202030204" pitchFamily="34" charset="0"/>
                      </a:endParaRPr>
                    </a:p>
                  </a:txBody>
                  <a:tcPr marL="6350" marR="6350" marT="635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12"/>
                  </a:ext>
                </a:extLst>
              </a:tr>
              <a:tr h="262621">
                <a:tc>
                  <a:txBody>
                    <a:bodyPr/>
                    <a:lstStyle/>
                    <a:p>
                      <a:pPr algn="l" rtl="0" fontAlgn="t"/>
                      <a:r>
                        <a:rPr lang="en-ZA" sz="1200" b="0" i="0" u="none" strike="noStrike" dirty="0">
                          <a:solidFill>
                            <a:schemeClr val="tx1"/>
                          </a:solidFill>
                          <a:effectLst/>
                          <a:latin typeface="Arial Narrow" panose="020B0606020202030204" pitchFamily="34" charset="0"/>
                        </a:rPr>
                        <a:t>- Buildings and other fixed structures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107</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493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44</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350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41%</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63 143</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Payment</a:t>
                      </a:r>
                      <a:r>
                        <a:rPr lang="en-ZA" sz="1200" b="0" i="0" u="none" strike="noStrike" baseline="0" dirty="0" smtClean="0">
                          <a:solidFill>
                            <a:schemeClr val="tx1"/>
                          </a:solidFill>
                          <a:effectLst/>
                          <a:latin typeface="Arial Narrow" panose="020B0606020202030204" pitchFamily="34" charset="0"/>
                        </a:rPr>
                        <a:t> for capital projects completed. </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82843">
                <a:tc>
                  <a:txBody>
                    <a:bodyPr/>
                    <a:lstStyle/>
                    <a:p>
                      <a:pPr algn="l" rtl="0" fontAlgn="t"/>
                      <a:r>
                        <a:rPr lang="en-ZA" sz="1200" b="0" i="0" u="none" strike="noStrike" dirty="0">
                          <a:solidFill>
                            <a:schemeClr val="tx1"/>
                          </a:solidFill>
                          <a:effectLst/>
                          <a:latin typeface="Arial Narrow" panose="020B0606020202030204" pitchFamily="34" charset="0"/>
                        </a:rPr>
                        <a:t>- Machinery and Equipment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4</a:t>
                      </a:r>
                      <a:r>
                        <a:rPr lang="en-ZA" sz="1200" b="0" i="0" u="none" strike="noStrike" baseline="0" dirty="0" smtClean="0">
                          <a:solidFill>
                            <a:schemeClr val="tx1"/>
                          </a:solidFill>
                          <a:effectLst/>
                          <a:latin typeface="Arial Narrow" panose="020B0606020202030204" pitchFamily="34" charset="0"/>
                        </a:rPr>
                        <a:t> </a:t>
                      </a:r>
                      <a:r>
                        <a:rPr lang="en-ZA" sz="1200" b="0" i="0" u="none" strike="noStrike" dirty="0" smtClean="0">
                          <a:solidFill>
                            <a:schemeClr val="tx1"/>
                          </a:solidFill>
                          <a:effectLst/>
                          <a:latin typeface="Arial Narrow" panose="020B0606020202030204" pitchFamily="34" charset="0"/>
                        </a:rPr>
                        <a:t>700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 626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13%</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4 074</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74271">
                <a:tc>
                  <a:txBody>
                    <a:bodyPr/>
                    <a:lstStyle/>
                    <a:p>
                      <a:pPr algn="l" rtl="0" fontAlgn="t"/>
                      <a:r>
                        <a:rPr lang="en-ZA" sz="1200" b="0" i="0" u="none" strike="noStrike" dirty="0">
                          <a:solidFill>
                            <a:schemeClr val="tx1"/>
                          </a:solidFill>
                          <a:effectLst/>
                          <a:latin typeface="Arial Narrow" panose="020B0606020202030204" pitchFamily="34" charset="0"/>
                        </a:rPr>
                        <a:t>- Software and other intangible </a:t>
                      </a:r>
                      <a:r>
                        <a:rPr lang="en-ZA" sz="1200" b="0" i="0" u="none" strike="noStrike" dirty="0" smtClean="0">
                          <a:solidFill>
                            <a:schemeClr val="tx1"/>
                          </a:solidFill>
                          <a:effectLst/>
                          <a:latin typeface="Arial Narrow" panose="020B0606020202030204" pitchFamily="34" charset="0"/>
                        </a:rPr>
                        <a:t>assets</a:t>
                      </a:r>
                      <a:endParaRPr lang="en-ZA" sz="1200" b="0" i="0" u="none" strike="noStrike" dirty="0">
                        <a:solidFill>
                          <a:schemeClr val="tx1"/>
                        </a:solidFill>
                        <a:effectLst/>
                        <a:latin typeface="Arial Narrow" panose="020B0606020202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0%</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57129">
                <a:tc>
                  <a:txBody>
                    <a:bodyPr/>
                    <a:lstStyle/>
                    <a:p>
                      <a:pPr algn="l" rtl="0" fontAlgn="t"/>
                      <a:r>
                        <a:rPr lang="en-ZA" sz="1200" b="1" i="0" u="none" strike="noStrike" dirty="0">
                          <a:solidFill>
                            <a:schemeClr val="tx1"/>
                          </a:solidFill>
                          <a:effectLst/>
                          <a:latin typeface="Arial Narrow" panose="020B0606020202030204" pitchFamily="34" charset="0"/>
                        </a:rPr>
                        <a:t>Payment for Financial Assets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1" i="0" u="none" strike="noStrike" dirty="0" smtClean="0">
                          <a:solidFill>
                            <a:schemeClr val="tx1"/>
                          </a:solidFill>
                          <a:effectLst/>
                          <a:latin typeface="Arial Narrow" panose="020B0606020202030204" pitchFamily="34" charset="0"/>
                        </a:rPr>
                        <a:t>3</a:t>
                      </a:r>
                      <a:endParaRPr lang="en-ZA" sz="1200" b="1"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smtClean="0">
                          <a:solidFill>
                            <a:schemeClr val="tx1"/>
                          </a:solidFill>
                          <a:effectLst/>
                          <a:latin typeface="Arial Narrow" panose="020B0606020202030204" pitchFamily="34" charset="0"/>
                        </a:rPr>
                        <a:t>-</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smtClean="0">
                          <a:solidFill>
                            <a:schemeClr val="tx1"/>
                          </a:solidFill>
                          <a:effectLst/>
                          <a:latin typeface="Arial Narrow" panose="020B0606020202030204" pitchFamily="34" charset="0"/>
                        </a:rPr>
                        <a:t>(3)</a:t>
                      </a:r>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ZA" sz="1200" b="0"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99465">
                <a:tc>
                  <a:txBody>
                    <a:bodyPr/>
                    <a:lstStyle/>
                    <a:p>
                      <a:pPr algn="l" rtl="0" fontAlgn="t"/>
                      <a:r>
                        <a:rPr lang="en-ZA" sz="1200" b="1" i="0" u="none" strike="noStrike" dirty="0">
                          <a:solidFill>
                            <a:schemeClr val="tx1"/>
                          </a:solidFill>
                          <a:effectLst/>
                          <a:latin typeface="Arial Narrow" panose="020B0606020202030204" pitchFamily="34" charset="0"/>
                        </a:rPr>
                        <a:t>Total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ZA" sz="1200" b="1" i="0" u="none" strike="noStrike" dirty="0" smtClean="0">
                          <a:solidFill>
                            <a:schemeClr val="tx1"/>
                          </a:solidFill>
                          <a:effectLst/>
                          <a:latin typeface="Arial Narrow" panose="020B0606020202030204" pitchFamily="34" charset="0"/>
                        </a:rPr>
                        <a:t>2</a:t>
                      </a:r>
                      <a:r>
                        <a:rPr lang="en-ZA" sz="1200" b="1" i="0" u="none" strike="noStrike" baseline="0" dirty="0" smtClean="0">
                          <a:solidFill>
                            <a:schemeClr val="tx1"/>
                          </a:solidFill>
                          <a:effectLst/>
                          <a:latin typeface="Arial Narrow" panose="020B0606020202030204" pitchFamily="34" charset="0"/>
                        </a:rPr>
                        <a:t> </a:t>
                      </a:r>
                      <a:r>
                        <a:rPr lang="en-ZA" sz="1200" b="1" i="0" u="none" strike="noStrike" dirty="0" smtClean="0">
                          <a:solidFill>
                            <a:schemeClr val="tx1"/>
                          </a:solidFill>
                          <a:effectLst/>
                          <a:latin typeface="Arial Narrow" panose="020B0606020202030204" pitchFamily="34" charset="0"/>
                        </a:rPr>
                        <a:t>40</a:t>
                      </a:r>
                      <a:r>
                        <a:rPr lang="en-ZA" sz="1200" b="1" i="0" u="none" strike="noStrike" baseline="0" dirty="0" smtClean="0">
                          <a:solidFill>
                            <a:schemeClr val="tx1"/>
                          </a:solidFill>
                          <a:effectLst/>
                          <a:latin typeface="Arial Narrow" panose="020B0606020202030204" pitchFamily="34" charset="0"/>
                        </a:rPr>
                        <a:t> </a:t>
                      </a:r>
                      <a:r>
                        <a:rPr lang="en-ZA" sz="1200" b="1" i="0" u="none" strike="noStrike" dirty="0" smtClean="0">
                          <a:solidFill>
                            <a:schemeClr val="tx1"/>
                          </a:solidFill>
                          <a:effectLst/>
                          <a:latin typeface="Arial Narrow" panose="020B0606020202030204" pitchFamily="34" charset="0"/>
                        </a:rPr>
                        <a:t>156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ZA" sz="1200" b="1" i="0" u="none" strike="noStrike" dirty="0" smtClean="0">
                          <a:solidFill>
                            <a:schemeClr val="tx1"/>
                          </a:solidFill>
                          <a:effectLst/>
                          <a:latin typeface="Arial Narrow" panose="020B0606020202030204" pitchFamily="34" charset="0"/>
                        </a:rPr>
                        <a:t>853 437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ZA" sz="1200" b="1" i="0" u="none" strike="noStrike" dirty="0" smtClean="0">
                          <a:solidFill>
                            <a:schemeClr val="tx1"/>
                          </a:solidFill>
                          <a:effectLst/>
                          <a:latin typeface="Arial Narrow" panose="020B0606020202030204" pitchFamily="34" charset="0"/>
                        </a:rPr>
                        <a:t>40%</a:t>
                      </a:r>
                      <a:endParaRPr lang="en-ZA" sz="1200" b="1"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ZA" sz="1200" b="1" i="0" u="none" strike="noStrike" dirty="0" smtClean="0">
                          <a:solidFill>
                            <a:schemeClr val="tx1"/>
                          </a:solidFill>
                          <a:effectLst/>
                          <a:latin typeface="Arial Narrow" panose="020B0606020202030204" pitchFamily="34" charset="0"/>
                        </a:rPr>
                        <a:t>1 286 719</a:t>
                      </a:r>
                      <a:endParaRPr lang="en-ZA" sz="1200" b="1"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endParaRPr lang="en-ZA" sz="1200" b="1" i="0" u="none" strike="noStrike" dirty="0">
                        <a:solidFill>
                          <a:schemeClr val="tx1"/>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17"/>
                  </a:ext>
                </a:extLst>
              </a:tr>
            </a:tbl>
          </a:graphicData>
        </a:graphic>
      </p:graphicFrame>
      <p:sp>
        <p:nvSpPr>
          <p:cNvPr id="2" name="Footer Placeholder 1"/>
          <p:cNvSpPr>
            <a:spLocks noGrp="1"/>
          </p:cNvSpPr>
          <p:nvPr>
            <p:ph type="ftr" sz="quarter" idx="11"/>
          </p:nvPr>
        </p:nvSpPr>
        <p:spPr>
          <a:xfrm>
            <a:off x="345988" y="6356351"/>
            <a:ext cx="3050721" cy="293121"/>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1228511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8</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2" name="Content Placeholder 2"/>
          <p:cNvSpPr>
            <a:spLocks noGrp="1"/>
          </p:cNvSpPr>
          <p:nvPr>
            <p:ph idx="1"/>
          </p:nvPr>
        </p:nvSpPr>
        <p:spPr>
          <a:xfrm>
            <a:off x="1095632" y="1066800"/>
            <a:ext cx="7591168" cy="3892378"/>
          </a:xfrm>
        </p:spPr>
        <p:txBody>
          <a:bodyPr>
            <a:noAutofit/>
          </a:bodyPr>
          <a:lstStyle/>
          <a:p>
            <a:pPr marL="0" indent="0" algn="just">
              <a:lnSpc>
                <a:spcPct val="160000"/>
              </a:lnSpc>
              <a:buNone/>
            </a:pPr>
            <a:endParaRPr lang="en-US" sz="2800" dirty="0" smtClean="0">
              <a:latin typeface="Arial Narrow" pitchFamily="34" charset="0"/>
            </a:endParaRPr>
          </a:p>
          <a:p>
            <a:pPr marL="457200" lvl="1" indent="0" algn="just">
              <a:buNone/>
            </a:pPr>
            <a:endParaRPr lang="en-US" dirty="0" smtClean="0">
              <a:latin typeface="Arial Narrow" pitchFamily="34" charset="0"/>
            </a:endParaRPr>
          </a:p>
          <a:p>
            <a:pPr marL="0" indent="0">
              <a:buNone/>
            </a:pPr>
            <a:endParaRPr lang="en-US" sz="2800" dirty="0">
              <a:latin typeface="Arial Narrow" pitchFamily="34" charset="0"/>
            </a:endParaRPr>
          </a:p>
          <a:p>
            <a:endParaRPr lang="en-US" sz="2800" dirty="0" smtClean="0">
              <a:latin typeface="Arial Narrow" pitchFamily="34" charset="0"/>
            </a:endParaRPr>
          </a:p>
          <a:p>
            <a:endParaRPr lang="en-US" sz="2800" dirty="0" smtClean="0">
              <a:latin typeface="Arial Narrow" pitchFamily="34" charset="0"/>
            </a:endParaRPr>
          </a:p>
        </p:txBody>
      </p:sp>
      <p:sp>
        <p:nvSpPr>
          <p:cNvPr id="4" name="Title 1"/>
          <p:cNvSpPr txBox="1">
            <a:spLocks/>
          </p:cNvSpPr>
          <p:nvPr/>
        </p:nvSpPr>
        <p:spPr>
          <a:xfrm>
            <a:off x="514865" y="1813632"/>
            <a:ext cx="8171935" cy="2398713"/>
          </a:xfrm>
          <a:prstGeom prst="rect">
            <a:avLst/>
          </a:prstGeom>
          <a:solidFill>
            <a:schemeClr val="accent2">
              <a:lumMod val="40000"/>
              <a:lumOff val="60000"/>
            </a:schemeClr>
          </a:solidFill>
          <a:ln>
            <a:solidFill>
              <a:schemeClr val="accent6">
                <a:lumMod val="75000"/>
              </a:schemeClr>
            </a:solidFill>
          </a:ln>
        </p:spPr>
        <p:txBody>
          <a:bodyPr/>
          <a:lstStyle/>
          <a:p>
            <a:pPr algn="ctr">
              <a:defRPr/>
            </a:pPr>
            <a:endParaRPr lang="en-US" sz="4000" b="1" dirty="0">
              <a:solidFill>
                <a:prstClr val="black"/>
              </a:solidFill>
              <a:latin typeface="Arial Narrow" pitchFamily="34" charset="0"/>
            </a:endParaRPr>
          </a:p>
          <a:p>
            <a:pPr algn="ctr">
              <a:defRPr/>
            </a:pPr>
            <a:r>
              <a:rPr lang="en-US" sz="5400" b="1" dirty="0" smtClean="0">
                <a:solidFill>
                  <a:prstClr val="black"/>
                </a:solidFill>
                <a:latin typeface="Arial Narrow" pitchFamily="34" charset="0"/>
              </a:rPr>
              <a:t> 2.	Programme </a:t>
            </a:r>
            <a:r>
              <a:rPr lang="en-US" sz="5400" b="1" dirty="0">
                <a:solidFill>
                  <a:prstClr val="black"/>
                </a:solidFill>
                <a:latin typeface="Arial Narrow" pitchFamily="34" charset="0"/>
              </a:rPr>
              <a:t>Performance Information</a:t>
            </a:r>
          </a:p>
        </p:txBody>
      </p:sp>
      <p:sp>
        <p:nvSpPr>
          <p:cNvPr id="5" name="Footer Placeholder 1"/>
          <p:cNvSpPr>
            <a:spLocks noGrp="1"/>
          </p:cNvSpPr>
          <p:nvPr>
            <p:ph type="ftr" sz="quarter" idx="11"/>
          </p:nvPr>
        </p:nvSpPr>
        <p:spPr>
          <a:xfrm>
            <a:off x="660400" y="5895032"/>
            <a:ext cx="5526216"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282158631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28650" y="6173788"/>
            <a:ext cx="6577693"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80</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4" name="Title 3"/>
          <p:cNvSpPr>
            <a:spLocks noGrp="1"/>
          </p:cNvSpPr>
          <p:nvPr>
            <p:ph type="title"/>
          </p:nvPr>
        </p:nvSpPr>
        <p:spPr>
          <a:xfrm>
            <a:off x="628650" y="365126"/>
            <a:ext cx="8152885" cy="298903"/>
          </a:xfrm>
          <a:solidFill>
            <a:srgbClr val="F1995D"/>
          </a:solidFill>
        </p:spPr>
        <p:txBody>
          <a:bodyPr>
            <a:noAutofit/>
          </a:bodyPr>
          <a:lstStyle/>
          <a:p>
            <a:pPr algn="ctr"/>
            <a:r>
              <a:rPr lang="en-ZA" sz="2000" dirty="0">
                <a:solidFill>
                  <a:schemeClr val="tx1"/>
                </a:solidFill>
                <a:latin typeface="Arial Narrow" panose="020B0606020202030204" pitchFamily="34" charset="0"/>
              </a:rPr>
              <a:t>LIST OF ACRONYMS AND ABBREVIATIONS</a:t>
            </a:r>
            <a:endParaRPr lang="en-ZA" sz="2000"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604699174"/>
              </p:ext>
            </p:extLst>
          </p:nvPr>
        </p:nvGraphicFramePr>
        <p:xfrm>
          <a:off x="628650" y="772651"/>
          <a:ext cx="8152885" cy="4909693"/>
        </p:xfrm>
        <a:graphic>
          <a:graphicData uri="http://schemas.openxmlformats.org/drawingml/2006/table">
            <a:tbl>
              <a:tblPr firstRow="1" bandRow="1">
                <a:tableStyleId>{F5AB1C69-6EDB-4FF4-983F-18BD219EF322}</a:tableStyleId>
              </a:tblPr>
              <a:tblGrid>
                <a:gridCol w="4065189">
                  <a:extLst>
                    <a:ext uri="{9D8B030D-6E8A-4147-A177-3AD203B41FA5}">
                      <a16:colId xmlns:a16="http://schemas.microsoft.com/office/drawing/2014/main" xmlns="" val="20000"/>
                    </a:ext>
                  </a:extLst>
                </a:gridCol>
                <a:gridCol w="4087696">
                  <a:extLst>
                    <a:ext uri="{9D8B030D-6E8A-4147-A177-3AD203B41FA5}">
                      <a16:colId xmlns:a16="http://schemas.microsoft.com/office/drawing/2014/main" xmlns="" val="20001"/>
                    </a:ext>
                  </a:extLst>
                </a:gridCol>
              </a:tblGrid>
              <a:tr h="4814334">
                <a:tc>
                  <a:txBody>
                    <a:bodyPr/>
                    <a:lstStyle/>
                    <a:p>
                      <a:pPr algn="just" fontAlgn="base">
                        <a:lnSpc>
                          <a:spcPct val="115000"/>
                        </a:lnSpc>
                        <a:spcAft>
                          <a:spcPts val="0"/>
                        </a:spcAft>
                      </a:pPr>
                      <a:r>
                        <a:rPr lang="en-ZA" sz="1200" dirty="0" smtClean="0">
                          <a:solidFill>
                            <a:schemeClr val="tx1"/>
                          </a:solidFill>
                          <a:effectLst/>
                          <a:latin typeface="Arial Narrow" panose="020B0606020202030204" pitchFamily="34" charset="0"/>
                        </a:rPr>
                        <a:t>AGSA:	Auditor-General of South Africa</a:t>
                      </a:r>
                    </a:p>
                    <a:p>
                      <a:pPr algn="just" fontAlgn="base">
                        <a:lnSpc>
                          <a:spcPct val="115000"/>
                        </a:lnSpc>
                        <a:spcAft>
                          <a:spcPts val="0"/>
                        </a:spcAft>
                      </a:pPr>
                      <a:r>
                        <a:rPr lang="en-ZA" sz="1200" dirty="0" smtClean="0">
                          <a:solidFill>
                            <a:schemeClr val="tx1"/>
                          </a:solidFill>
                          <a:effectLst/>
                          <a:latin typeface="Arial Narrow" panose="020B0606020202030204" pitchFamily="34" charset="0"/>
                        </a:rPr>
                        <a:t>APP:	Annual Performance Plan</a:t>
                      </a:r>
                    </a:p>
                    <a:p>
                      <a:pPr marL="914400" indent="-914400" algn="just" fontAlgn="base">
                        <a:lnSpc>
                          <a:spcPct val="115000"/>
                        </a:lnSpc>
                        <a:spcAft>
                          <a:spcPts val="0"/>
                        </a:spcAft>
                      </a:pPr>
                      <a:r>
                        <a:rPr lang="en-ZA" sz="1200" dirty="0" smtClean="0">
                          <a:solidFill>
                            <a:schemeClr val="tx1"/>
                          </a:solidFill>
                          <a:effectLst/>
                          <a:latin typeface="Arial Narrow" panose="020B0606020202030204" pitchFamily="34" charset="0"/>
                        </a:rPr>
                        <a:t>B-BBEE: 	broad-based black economic empowerment</a:t>
                      </a:r>
                    </a:p>
                    <a:p>
                      <a:pPr marL="914400" indent="-914400" algn="just" fontAlgn="base">
                        <a:lnSpc>
                          <a:spcPct val="115000"/>
                        </a:lnSpc>
                        <a:spcAft>
                          <a:spcPts val="0"/>
                        </a:spcAft>
                      </a:pPr>
                      <a:r>
                        <a:rPr lang="en-ZA" sz="1200" dirty="0" smtClean="0">
                          <a:solidFill>
                            <a:schemeClr val="tx1"/>
                          </a:solidFill>
                          <a:effectLst/>
                          <a:latin typeface="Arial Narrow" panose="020B0606020202030204" pitchFamily="34" charset="0"/>
                        </a:rPr>
                        <a:t>BRICS:              Brazil,</a:t>
                      </a:r>
                      <a:r>
                        <a:rPr lang="en-ZA" sz="1200" baseline="0" dirty="0" smtClean="0">
                          <a:solidFill>
                            <a:schemeClr val="tx1"/>
                          </a:solidFill>
                          <a:effectLst/>
                          <a:latin typeface="Arial Narrow" panose="020B0606020202030204" pitchFamily="34" charset="0"/>
                        </a:rPr>
                        <a:t> Russia, India, China and South Africa.</a:t>
                      </a:r>
                      <a:endParaRPr lang="en-ZA" sz="1200" dirty="0" smtClean="0">
                        <a:solidFill>
                          <a:schemeClr val="tx1"/>
                        </a:solidFill>
                        <a:effectLst/>
                        <a:latin typeface="Arial Narrow" panose="020B0606020202030204" pitchFamily="34" charset="0"/>
                      </a:endParaRPr>
                    </a:p>
                    <a:p>
                      <a:pPr marL="914400" marR="0" lvl="0" indent="-91440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BSC: 	Bid Specification Committee</a:t>
                      </a:r>
                    </a:p>
                    <a:p>
                      <a:pPr marL="914400" marR="0" lvl="0" indent="-914400" algn="just" defTabSz="914400" rtl="0" eaLnBrk="1" fontAlgn="base" latinLnBrk="0" hangingPunct="1">
                        <a:lnSpc>
                          <a:spcPct val="115000"/>
                        </a:lnSpc>
                        <a:spcBef>
                          <a:spcPts val="0"/>
                        </a:spcBef>
                        <a:spcAft>
                          <a:spcPts val="0"/>
                        </a:spcAft>
                        <a:buClrTx/>
                        <a:buSzTx/>
                        <a:buFontTx/>
                        <a:buNone/>
                        <a:tabLst/>
                        <a:defRPr/>
                      </a:pPr>
                      <a:r>
                        <a:rPr lang="en-ZA" sz="1200" dirty="0" smtClean="0">
                          <a:solidFill>
                            <a:schemeClr val="tx1"/>
                          </a:solidFill>
                          <a:effectLst/>
                          <a:latin typeface="Arial Narrow" panose="020B0606020202030204" pitchFamily="34" charset="0"/>
                        </a:rPr>
                        <a:t>CTIA:	Cape</a:t>
                      </a:r>
                      <a:r>
                        <a:rPr lang="en-ZA" sz="1200" baseline="0" dirty="0" smtClean="0">
                          <a:solidFill>
                            <a:schemeClr val="tx1"/>
                          </a:solidFill>
                          <a:effectLst/>
                          <a:latin typeface="Arial Narrow" panose="020B0606020202030204" pitchFamily="34" charset="0"/>
                        </a:rPr>
                        <a:t> Town International Airport</a:t>
                      </a:r>
                      <a:endParaRPr lang="en-ZA" sz="1200" dirty="0" smtClean="0">
                        <a:solidFill>
                          <a:schemeClr val="tx1"/>
                        </a:solidFill>
                        <a:effectLst/>
                        <a:latin typeface="Arial Narrow" panose="020B0606020202030204" pitchFamily="34" charset="0"/>
                      </a:endParaRPr>
                    </a:p>
                    <a:p>
                      <a:pPr algn="just" fontAlgn="base">
                        <a:lnSpc>
                          <a:spcPct val="115000"/>
                        </a:lnSpc>
                        <a:spcAft>
                          <a:spcPts val="0"/>
                        </a:spcAft>
                      </a:pPr>
                      <a:r>
                        <a:rPr lang="en-ZA" sz="1200" kern="1200" dirty="0" smtClean="0">
                          <a:solidFill>
                            <a:schemeClr val="tx1"/>
                          </a:solidFill>
                          <a:effectLst/>
                          <a:latin typeface="Arial Narrow" panose="020B0606020202030204" pitchFamily="34" charset="0"/>
                        </a:rPr>
                        <a:t>CTP:	chefs training programme</a:t>
                      </a:r>
                    </a:p>
                    <a:p>
                      <a:pPr algn="just" fontAlgn="base">
                        <a:lnSpc>
                          <a:spcPct val="115000"/>
                        </a:lnSpc>
                        <a:spcAft>
                          <a:spcPts val="0"/>
                        </a:spcAft>
                      </a:pPr>
                      <a:r>
                        <a:rPr lang="en-ZA" sz="1200" kern="1200" dirty="0" smtClean="0">
                          <a:solidFill>
                            <a:schemeClr val="tx1"/>
                          </a:solidFill>
                          <a:effectLst/>
                          <a:latin typeface="Arial Narrow" panose="020B0606020202030204" pitchFamily="34" charset="0"/>
                        </a:rPr>
                        <a:t>DBC:	Departmental</a:t>
                      </a:r>
                      <a:r>
                        <a:rPr lang="en-ZA" sz="1200" kern="1200" baseline="0" dirty="0" smtClean="0">
                          <a:solidFill>
                            <a:schemeClr val="tx1"/>
                          </a:solidFill>
                          <a:effectLst/>
                          <a:latin typeface="Arial Narrow" panose="020B0606020202030204" pitchFamily="34" charset="0"/>
                        </a:rPr>
                        <a:t> Bargaining Chamber</a:t>
                      </a:r>
                      <a:endParaRPr lang="en-ZA" sz="1200" kern="1200" dirty="0" smtClean="0">
                        <a:solidFill>
                          <a:schemeClr val="tx1"/>
                        </a:solidFill>
                        <a:effectLst/>
                        <a:latin typeface="Arial Narrow" panose="020B0606020202030204" pitchFamily="34" charset="0"/>
                      </a:endParaRPr>
                    </a:p>
                    <a:p>
                      <a:pPr marL="914400" marR="0" lvl="0" indent="-91440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DFI:                   development finance institutions</a:t>
                      </a:r>
                    </a:p>
                    <a:p>
                      <a:pPr marL="914400" marR="0" lvl="0" indent="-91440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DPME:	Department of Planning, Monitoring and Evaluation</a:t>
                      </a: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EPWP:	Expanded Public Works Programme</a:t>
                      </a: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FTE:	full-time equivalent</a:t>
                      </a: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HR:                    Human Resources </a:t>
                      </a:r>
                    </a:p>
                    <a:p>
                      <a:pPr marL="914400" marR="0" lvl="0" indent="-91440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ICTSP:	Information Communication Technology Strategic Plan</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IORA:                Indian Ocean Rim Association</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KSIA:	King Shaka International Airport</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LP:	Limpopo </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NEF:                  National Empowerment Fund</a:t>
                      </a: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NT:	National Treasury</a:t>
                      </a: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NW:	North West </a:t>
                      </a: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NC:	Northern Cape </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NTCE:               National Tourism Careers Expo</a:t>
                      </a: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NTIG:	national tourism information gateway</a:t>
                      </a:r>
                    </a:p>
                    <a:p>
                      <a:pPr marL="914400" marR="0" lvl="0" indent="-91440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NTIMS:	National Tourism Information and Monitoring System</a:t>
                      </a:r>
                    </a:p>
                    <a:p>
                      <a:pPr marL="914400" marR="0" lvl="0" indent="-91440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NTSF:	National Tourism Stakeholder Forum</a:t>
                      </a: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NTSS:	National Tourism Sector Strategy</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ORTIA:	OR Tambo International Airport</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PFMA:               Public Finance Management Act</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PPI:                   Programme Performance Indicator</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RMC:	Risk Management Committee</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SAT:	South African Tourism</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SEDA:               Small Enterprise Development Agency</a:t>
                      </a: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SMS:	senior management service</a:t>
                      </a: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SMMEs:            s</a:t>
                      </a:r>
                      <a:r>
                        <a:rPr lang="en-ZA" sz="1200" b="1" i="0" kern="1200" dirty="0" smtClean="0">
                          <a:solidFill>
                            <a:schemeClr val="tx1"/>
                          </a:solidFill>
                          <a:effectLst/>
                          <a:latin typeface="Arial Narrow" panose="020B0606020202030204" pitchFamily="34" charset="0"/>
                          <a:ea typeface="+mn-ea"/>
                          <a:cs typeface="+mn-cs"/>
                        </a:rPr>
                        <a:t>mall, medium &amp; micro enterprises</a:t>
                      </a:r>
                      <a:endPar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endParaRPr>
                    </a:p>
                    <a:p>
                      <a:pPr marL="0" marR="0" lvl="0" indent="0" algn="just"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SP:	Strategic Plan</a:t>
                      </a: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STR:	State of Tourism Report</a:t>
                      </a: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TIP:                   Tourism Incentive Programme</a:t>
                      </a:r>
                    </a:p>
                    <a:p>
                      <a:pPr marL="0" marR="0" lvl="0" indent="0" algn="l" defTabSz="914400" rtl="0" eaLnBrk="1" fontAlgn="base"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TOR:                  terms of reference</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UNWTO:           United Nations World Tourism Organisation</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VIC:                   Visitor Information Centre</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chemeClr val="tx1"/>
                          </a:solidFill>
                          <a:effectLst/>
                          <a:uLnTx/>
                          <a:uFillTx/>
                          <a:latin typeface="Arial Narrow" panose="020B0606020202030204" pitchFamily="34" charset="0"/>
                          <a:ea typeface="+mn-ea"/>
                          <a:cs typeface="+mn-cs"/>
                        </a:rPr>
                        <a:t>WSP:	Workplace Skills Plan</a:t>
                      </a:r>
                    </a:p>
                    <a:p>
                      <a:pPr marL="0" marR="0" lvl="0" indent="0" algn="just" defTabSz="914400" rtl="0" eaLnBrk="1" fontAlgn="auto" latinLnBrk="0" hangingPunct="1">
                        <a:lnSpc>
                          <a:spcPct val="115000"/>
                        </a:lnSpc>
                        <a:spcBef>
                          <a:spcPts val="0"/>
                        </a:spcBef>
                        <a:spcAft>
                          <a:spcPts val="0"/>
                        </a:spcAft>
                        <a:buClrTx/>
                        <a:buSzTx/>
                        <a:buFontTx/>
                        <a:buNone/>
                        <a:tabLst/>
                        <a:defRPr/>
                      </a:pPr>
                      <a:endParaRPr lang="en-ZA" sz="1200" dirty="0">
                        <a:solidFill>
                          <a:schemeClr val="tx1"/>
                        </a:solidFill>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164466722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81</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6" name="Content Placeholder 6"/>
          <p:cNvSpPr txBox="1">
            <a:spLocks/>
          </p:cNvSpPr>
          <p:nvPr/>
        </p:nvSpPr>
        <p:spPr bwMode="auto">
          <a:xfrm>
            <a:off x="3012141" y="2726286"/>
            <a:ext cx="3267635" cy="9044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342900" lvl="1" indent="0">
              <a:buFont typeface="Arial" panose="020B0604020202020204" pitchFamily="34" charset="0"/>
              <a:buNone/>
            </a:pPr>
            <a:r>
              <a:rPr lang="en-US" sz="4800" b="1" dirty="0" smtClean="0">
                <a:solidFill>
                  <a:sysClr val="windowText" lastClr="000000"/>
                </a:solidFill>
                <a:latin typeface="Arial Narrow" panose="020B0606020202030204" pitchFamily="34" charset="0"/>
              </a:rPr>
              <a:t>Thank You</a:t>
            </a:r>
          </a:p>
          <a:p>
            <a:pPr marL="0" indent="0">
              <a:buNone/>
            </a:pPr>
            <a:endParaRPr lang="en-US" sz="4800" b="1" dirty="0" smtClean="0">
              <a:solidFill>
                <a:sysClr val="windowText" lastClr="000000"/>
              </a:solidFill>
              <a:latin typeface="Arial Narrow" panose="020B0606020202030204" pitchFamily="34" charset="0"/>
            </a:endParaRPr>
          </a:p>
          <a:p>
            <a:endParaRPr lang="en-US" sz="4800" b="1" dirty="0">
              <a:solidFill>
                <a:sysClr val="windowText" lastClr="000000"/>
              </a:solidFill>
              <a:latin typeface="Arial Narrow" panose="020B0606020202030204" pitchFamily="34" charset="0"/>
            </a:endParaRPr>
          </a:p>
        </p:txBody>
      </p:sp>
      <p:sp>
        <p:nvSpPr>
          <p:cNvPr id="4" name="Footer Placeholder 1"/>
          <p:cNvSpPr>
            <a:spLocks noGrp="1"/>
          </p:cNvSpPr>
          <p:nvPr>
            <p:ph type="ftr" sz="quarter" idx="11"/>
          </p:nvPr>
        </p:nvSpPr>
        <p:spPr>
          <a:xfrm>
            <a:off x="720013" y="5991226"/>
            <a:ext cx="2704322"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Tree>
    <p:extLst>
      <p:ext uri="{BB962C8B-B14F-4D97-AF65-F5344CB8AC3E}">
        <p14:creationId xmlns:p14="http://schemas.microsoft.com/office/powerpoint/2010/main" xmlns="" val="7694259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0FEAE8-3F87-4A99-BAF2-EE59B96B6E72}" type="slidenum">
              <a:rPr lang="en-ZA" sz="900" smtClean="0">
                <a:solidFill>
                  <a:prstClr val="white">
                    <a:lumMod val="65000"/>
                  </a:prstClr>
                </a:solidFill>
                <a:latin typeface="Arial" panose="020B0604020202020204" pitchFamily="34" charset="0"/>
                <a:cs typeface="Arial" panose="020B0604020202020204" pitchFamily="34" charset="0"/>
              </a:rPr>
              <a:pPr/>
              <a:t>9</a:t>
            </a:fld>
            <a:endParaRPr lang="en-ZA" sz="900" dirty="0">
              <a:solidFill>
                <a:prstClr val="white">
                  <a:lumMod val="65000"/>
                </a:prstClr>
              </a:solidFill>
              <a:latin typeface="Arial" panose="020B0604020202020204" pitchFamily="34" charset="0"/>
              <a:cs typeface="Arial" panose="020B0604020202020204" pitchFamily="34" charset="0"/>
            </a:endParaRPr>
          </a:p>
        </p:txBody>
      </p:sp>
      <p:sp>
        <p:nvSpPr>
          <p:cNvPr id="13" name="Footer Placeholder 1"/>
          <p:cNvSpPr>
            <a:spLocks noGrp="1"/>
          </p:cNvSpPr>
          <p:nvPr>
            <p:ph type="ftr" sz="quarter" idx="11"/>
          </p:nvPr>
        </p:nvSpPr>
        <p:spPr>
          <a:xfrm>
            <a:off x="774357" y="5895032"/>
            <a:ext cx="5717059" cy="365125"/>
          </a:xfrm>
        </p:spPr>
        <p:txBody>
          <a:bodyPr/>
          <a:lstStyle/>
          <a:p>
            <a:pPr>
              <a:defRPr/>
            </a:pPr>
            <a:r>
              <a:rPr lang="en-ZA" sz="1000" i="1" dirty="0">
                <a:latin typeface="Arial Narrow" panose="020B0606020202030204" pitchFamily="34" charset="0"/>
              </a:rPr>
              <a:t>2017-18 Quarter 1 Report </a:t>
            </a:r>
            <a:r>
              <a:rPr lang="en-ZA" sz="1000" i="1" dirty="0" smtClean="0">
                <a:latin typeface="Arial Narrow" panose="020B0606020202030204" pitchFamily="34" charset="0"/>
              </a:rPr>
              <a:t>– Actual Data</a:t>
            </a:r>
            <a:endParaRPr lang="en-ZA" sz="1000" i="1" dirty="0">
              <a:latin typeface="Arial Narrow" panose="020B0606020202030204" pitchFamily="34" charset="0"/>
            </a:endParaRPr>
          </a:p>
        </p:txBody>
      </p:sp>
      <p:sp>
        <p:nvSpPr>
          <p:cNvPr id="4" name="Rectangle 3"/>
          <p:cNvSpPr/>
          <p:nvPr/>
        </p:nvSpPr>
        <p:spPr>
          <a:xfrm>
            <a:off x="393108" y="1370739"/>
            <a:ext cx="8426152" cy="2554545"/>
          </a:xfrm>
          <a:prstGeom prst="rect">
            <a:avLst/>
          </a:prstGeom>
          <a:noFill/>
        </p:spPr>
        <p:txBody>
          <a:bodyPr wrap="square">
            <a:spAutoFit/>
          </a:bodyPr>
          <a:lstStyle/>
          <a:p>
            <a:pPr algn="ctr" eaLnBrk="0" hangingPunct="0">
              <a:defRPr/>
            </a:pPr>
            <a:r>
              <a:rPr lang="en-US" sz="4000" b="1" kern="0" dirty="0">
                <a:solidFill>
                  <a:prstClr val="black"/>
                </a:solidFill>
                <a:latin typeface="Arial Narrow" pitchFamily="34" charset="0"/>
              </a:rPr>
              <a:t>2</a:t>
            </a:r>
            <a:r>
              <a:rPr lang="en-US" sz="4000" b="1" kern="0" dirty="0" smtClean="0">
                <a:solidFill>
                  <a:prstClr val="black"/>
                </a:solidFill>
                <a:latin typeface="Arial Narrow" pitchFamily="34" charset="0"/>
              </a:rPr>
              <a:t>.2	PROGRAMME 2</a:t>
            </a:r>
          </a:p>
          <a:p>
            <a:pPr algn="ctr" eaLnBrk="0" hangingPunct="0">
              <a:defRPr/>
            </a:pPr>
            <a:endParaRPr lang="en-US" sz="4000" b="1" kern="0" dirty="0">
              <a:solidFill>
                <a:prstClr val="black"/>
              </a:solidFill>
              <a:latin typeface="Arial Narrow" pitchFamily="34" charset="0"/>
            </a:endParaRPr>
          </a:p>
          <a:p>
            <a:pPr algn="ctr" eaLnBrk="0" hangingPunct="0">
              <a:defRPr/>
            </a:pPr>
            <a:r>
              <a:rPr lang="en-US" sz="4000" b="1" kern="0" dirty="0" smtClean="0">
                <a:solidFill>
                  <a:prstClr val="black"/>
                </a:solidFill>
                <a:latin typeface="Arial Narrow" pitchFamily="34" charset="0"/>
              </a:rPr>
              <a:t>Tourism,  Research, Policy and International Relations</a:t>
            </a:r>
            <a:endParaRPr lang="en-US" sz="4000" b="1" kern="0" dirty="0">
              <a:solidFill>
                <a:prstClr val="black"/>
              </a:solidFill>
              <a:latin typeface="Arial Narrow" pitchFamily="34" charset="0"/>
            </a:endParaRPr>
          </a:p>
        </p:txBody>
      </p:sp>
    </p:spTree>
    <p:extLst>
      <p:ext uri="{BB962C8B-B14F-4D97-AF65-F5344CB8AC3E}">
        <p14:creationId xmlns:p14="http://schemas.microsoft.com/office/powerpoint/2010/main" xmlns="" val="2585683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2016_PowerPoint presentation template - Natasja" id="{22987BA8-4858-45AC-8900-05AEBF4A0D74}" vid="{2A23038E-6967-4626-8262-3BA12A5D924B}"/>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4" id="{5B2BDCB8-2D38-4E51-A163-8CCC057C192A}" vid="{364663F6-3048-4148-8A89-BCA10B84007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2016_PowerPoint presentation template - Natasja (official)</Template>
  <TotalTime>15197</TotalTime>
  <Words>10531</Words>
  <Application>Microsoft Office PowerPoint</Application>
  <PresentationFormat>On-screen Show (4:3)</PresentationFormat>
  <Paragraphs>1544</Paragraphs>
  <Slides>81</Slides>
  <Notes>3</Notes>
  <HiddenSlides>0</HiddenSlides>
  <MMClips>0</MMClips>
  <ScaleCrop>false</ScaleCrop>
  <HeadingPairs>
    <vt:vector size="4" baseType="variant">
      <vt:variant>
        <vt:lpstr>Theme</vt:lpstr>
      </vt:variant>
      <vt:variant>
        <vt:i4>2</vt:i4>
      </vt:variant>
      <vt:variant>
        <vt:lpstr>Slide Titles</vt:lpstr>
      </vt:variant>
      <vt:variant>
        <vt:i4>81</vt:i4>
      </vt:variant>
    </vt:vector>
  </HeadingPairs>
  <TitlesOfParts>
    <vt:vector size="83"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INTERNATIONAL  AND DOMESTIC</vt:lpstr>
      <vt:lpstr>NATURE OF COMPLAINTS </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Employees per Occupational Bands: June 2017</vt:lpstr>
      <vt:lpstr>Workforce Representativity as end of 30 June 2017</vt:lpstr>
      <vt:lpstr>Slide 77</vt:lpstr>
      <vt:lpstr>Budget and Expenditure Review as at 30 June 2017</vt:lpstr>
      <vt:lpstr>Expenditure per Economical Classification as at 30 June 2017</vt:lpstr>
      <vt:lpstr>LIST OF ACRONYMS AND ABBREVIATIONS</vt:lpstr>
      <vt:lpstr>Slide 81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 Presentation - 2016-17 Quarter 1 Performance Report as at 14 August 2017</dc:title>
  <dc:creator>SMME</dc:creator>
  <cp:lastModifiedBy>PUMZA</cp:lastModifiedBy>
  <cp:revision>2265</cp:revision>
  <cp:lastPrinted>2017-10-12T12:31:50Z</cp:lastPrinted>
  <dcterms:created xsi:type="dcterms:W3CDTF">2016-09-21T07:18:03Z</dcterms:created>
  <dcterms:modified xsi:type="dcterms:W3CDTF">2017-10-20T09:52:22Z</dcterms:modified>
</cp:coreProperties>
</file>