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6"/>
  </p:notesMasterIdLst>
  <p:handoutMasterIdLst>
    <p:handoutMasterId r:id="rId17"/>
  </p:handoutMasterIdLst>
  <p:sldIdLst>
    <p:sldId id="345" r:id="rId2"/>
    <p:sldId id="409" r:id="rId3"/>
    <p:sldId id="413" r:id="rId4"/>
    <p:sldId id="411" r:id="rId5"/>
    <p:sldId id="412" r:id="rId6"/>
    <p:sldId id="414" r:id="rId7"/>
    <p:sldId id="417" r:id="rId8"/>
    <p:sldId id="420" r:id="rId9"/>
    <p:sldId id="440" r:id="rId10"/>
    <p:sldId id="441" r:id="rId11"/>
    <p:sldId id="442" r:id="rId12"/>
    <p:sldId id="445" r:id="rId13"/>
    <p:sldId id="446" r:id="rId14"/>
    <p:sldId id="444"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BDC22EBB-4088-4BAC-9D80-0B323AD6A309}">
          <p14:sldIdLst>
            <p14:sldId id="345"/>
            <p14:sldId id="409"/>
            <p14:sldId id="413"/>
            <p14:sldId id="411"/>
            <p14:sldId id="412"/>
            <p14:sldId id="414"/>
            <p14:sldId id="417"/>
            <p14:sldId id="420"/>
            <p14:sldId id="440"/>
            <p14:sldId id="441"/>
            <p14:sldId id="442"/>
            <p14:sldId id="445"/>
            <p14:sldId id="446"/>
            <p14:sldId id="44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0583" autoAdjust="0"/>
  </p:normalViewPr>
  <p:slideViewPr>
    <p:cSldViewPr>
      <p:cViewPr varScale="1">
        <p:scale>
          <a:sx n="93" d="100"/>
          <a:sy n="93" d="100"/>
        </p:scale>
        <p:origin x="-216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8909235-FCA6-450F-8FD8-1E8A0B670632}" type="datetimeFigureOut">
              <a:rPr lang="en-ZA" smtClean="0"/>
              <a:pPr/>
              <a:t>2017/10/24</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187764B-F05B-4CC8-A903-941B2B0740E6}" type="slidenum">
              <a:rPr lang="en-ZA" smtClean="0"/>
              <a:pPr/>
              <a:t>‹#›</a:t>
            </a:fld>
            <a:endParaRPr lang="en-ZA"/>
          </a:p>
        </p:txBody>
      </p:sp>
    </p:spTree>
    <p:extLst>
      <p:ext uri="{BB962C8B-B14F-4D97-AF65-F5344CB8AC3E}">
        <p14:creationId xmlns:p14="http://schemas.microsoft.com/office/powerpoint/2010/main" xmlns="" val="2606825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752E1D-8BE2-4332-A66A-C2DAD400BFB7}" type="datetimeFigureOut">
              <a:rPr lang="en-US" smtClean="0"/>
              <a:pPr/>
              <a:t>10/24/2017</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2119FE5-4F05-48AB-AD02-C052AC1BA296}" type="slidenum">
              <a:rPr lang="en-US" smtClean="0"/>
              <a:pPr/>
              <a:t>‹#›</a:t>
            </a:fld>
            <a:endParaRPr lang="en-US"/>
          </a:p>
        </p:txBody>
      </p:sp>
    </p:spTree>
    <p:extLst>
      <p:ext uri="{BB962C8B-B14F-4D97-AF65-F5344CB8AC3E}">
        <p14:creationId xmlns:p14="http://schemas.microsoft.com/office/powerpoint/2010/main" xmlns="" val="4178832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41C2A2-1C13-4244-B500-615490F0303C}" type="slidenum">
              <a:rPr lang="en-US" smtClean="0"/>
              <a:pPr/>
              <a:t>1</a:t>
            </a:fld>
            <a:endParaRPr lang="en-US"/>
          </a:p>
        </p:txBody>
      </p:sp>
    </p:spTree>
    <p:extLst>
      <p:ext uri="{BB962C8B-B14F-4D97-AF65-F5344CB8AC3E}">
        <p14:creationId xmlns:p14="http://schemas.microsoft.com/office/powerpoint/2010/main" xmlns="" val="265357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3</a:t>
            </a:fld>
            <a:endParaRPr lang="en-US"/>
          </a:p>
        </p:txBody>
      </p:sp>
    </p:spTree>
    <p:extLst>
      <p:ext uri="{BB962C8B-B14F-4D97-AF65-F5344CB8AC3E}">
        <p14:creationId xmlns:p14="http://schemas.microsoft.com/office/powerpoint/2010/main" xmlns="" val="341285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5</a:t>
            </a:fld>
            <a:endParaRPr lang="en-US"/>
          </a:p>
        </p:txBody>
      </p:sp>
    </p:spTree>
    <p:extLst>
      <p:ext uri="{BB962C8B-B14F-4D97-AF65-F5344CB8AC3E}">
        <p14:creationId xmlns:p14="http://schemas.microsoft.com/office/powerpoint/2010/main" xmlns="" val="899656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7</a:t>
            </a:fld>
            <a:endParaRPr lang="en-US"/>
          </a:p>
        </p:txBody>
      </p:sp>
    </p:spTree>
    <p:extLst>
      <p:ext uri="{BB962C8B-B14F-4D97-AF65-F5344CB8AC3E}">
        <p14:creationId xmlns:p14="http://schemas.microsoft.com/office/powerpoint/2010/main" xmlns="" val="345562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8</a:t>
            </a:fld>
            <a:endParaRPr lang="en-US"/>
          </a:p>
        </p:txBody>
      </p:sp>
    </p:spTree>
    <p:extLst>
      <p:ext uri="{BB962C8B-B14F-4D97-AF65-F5344CB8AC3E}">
        <p14:creationId xmlns:p14="http://schemas.microsoft.com/office/powerpoint/2010/main" xmlns="" val="1268660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9</a:t>
            </a:fld>
            <a:endParaRPr lang="en-US"/>
          </a:p>
        </p:txBody>
      </p:sp>
    </p:spTree>
    <p:extLst>
      <p:ext uri="{BB962C8B-B14F-4D97-AF65-F5344CB8AC3E}">
        <p14:creationId xmlns:p14="http://schemas.microsoft.com/office/powerpoint/2010/main" xmlns="" val="953193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10</a:t>
            </a:fld>
            <a:endParaRPr lang="en-US"/>
          </a:p>
        </p:txBody>
      </p:sp>
    </p:spTree>
    <p:extLst>
      <p:ext uri="{BB962C8B-B14F-4D97-AF65-F5344CB8AC3E}">
        <p14:creationId xmlns:p14="http://schemas.microsoft.com/office/powerpoint/2010/main" xmlns="" val="29059280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11</a:t>
            </a:fld>
            <a:endParaRPr lang="en-US"/>
          </a:p>
        </p:txBody>
      </p:sp>
    </p:spTree>
    <p:extLst>
      <p:ext uri="{BB962C8B-B14F-4D97-AF65-F5344CB8AC3E}">
        <p14:creationId xmlns:p14="http://schemas.microsoft.com/office/powerpoint/2010/main" xmlns="" val="2171506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19FE5-4F05-48AB-AD02-C052AC1BA296}" type="slidenum">
              <a:rPr lang="en-US" smtClean="0"/>
              <a:pPr/>
              <a:t>14</a:t>
            </a:fld>
            <a:endParaRPr lang="en-US"/>
          </a:p>
        </p:txBody>
      </p:sp>
    </p:spTree>
    <p:extLst>
      <p:ext uri="{BB962C8B-B14F-4D97-AF65-F5344CB8AC3E}">
        <p14:creationId xmlns:p14="http://schemas.microsoft.com/office/powerpoint/2010/main" xmlns="" val="1018721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0EF0A3-23FE-42DE-9DC4-CD469FB79F2F}"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6547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229FA9-4C86-4CBE-8DA8-DDE822B25B85}"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1640114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5F027-EDAE-42B1-8DC5-A26D15E25324}"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00441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78CD1-D643-4B34-9F7B-0AF615D19F1A}"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
        <p:nvSpPr>
          <p:cNvPr id="7" name="Title 1"/>
          <p:cNvSpPr txBox="1">
            <a:spLocks/>
          </p:cNvSpPr>
          <p:nvPr userDrawn="1"/>
        </p:nvSpPr>
        <p:spPr>
          <a:xfrm>
            <a:off x="0" y="0"/>
            <a:ext cx="9144000" cy="990600"/>
          </a:xfrm>
          <a:prstGeom prst="rect">
            <a:avLst/>
          </a:prstGeom>
          <a:solidFill>
            <a:srgbClr val="FFC000"/>
          </a:solidFill>
          <a:ln w="9525">
            <a:noFill/>
            <a:miter lim="800000"/>
            <a:headEnd/>
            <a:tailEnd/>
          </a:ln>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363538" lvl="1" algn="l" rtl="0">
              <a:lnSpc>
                <a:spcPct val="95000"/>
              </a:lnSpc>
              <a:spcBef>
                <a:spcPct val="0"/>
              </a:spcBef>
              <a:defRPr/>
            </a:pPr>
            <a:endParaRPr lang="en-ZA" sz="3200" b="1" dirty="0">
              <a:ln w="1905"/>
              <a:solidFill>
                <a:schemeClr val="accent6">
                  <a:lumMod val="50000"/>
                </a:schemeClr>
              </a:solidFill>
              <a:effectLst>
                <a:reflection blurRad="6350" stA="60000" endA="900" endPos="58000" dir="5400000" sy="-100000" algn="bl" rotWithShape="0"/>
              </a:effectLst>
              <a:latin typeface="Arial" pitchFamily="34" charset="0"/>
              <a:cs typeface="Arial" pitchFamily="34" charset="0"/>
            </a:endParaRPr>
          </a:p>
        </p:txBody>
      </p:sp>
      <p:sp>
        <p:nvSpPr>
          <p:cNvPr id="2" name="Title 1"/>
          <p:cNvSpPr>
            <a:spLocks noGrp="1"/>
          </p:cNvSpPr>
          <p:nvPr>
            <p:ph type="title"/>
          </p:nvPr>
        </p:nvSpPr>
        <p:spPr>
          <a:xfrm>
            <a:off x="457200" y="0"/>
            <a:ext cx="8229600" cy="990600"/>
          </a:xfrm>
        </p:spPr>
        <p:txBody>
          <a:bodyPr>
            <a:normAutofit/>
          </a:bodyPr>
          <a:lstStyle>
            <a:lvl1pPr algn="l">
              <a:defRPr sz="2000">
                <a:solidFill>
                  <a:schemeClr val="accent6">
                    <a:lumMod val="50000"/>
                  </a:schemeClr>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xmlns="" val="337081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9C026-33DC-4FE1-84ED-FF660258700A}" type="datetime1">
              <a:rPr lang="en-US" smtClean="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63401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BD0B8-FAF9-4077-A324-85EDA9970CD5}"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3321517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F3709-DB2E-4596-AC07-0F1E8C4BB222}" type="datetime1">
              <a:rPr lang="en-US" smtClean="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21862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AA123-9862-466B-BF9D-1398E0E0C66D}" type="datetime1">
              <a:rPr lang="en-US" smtClean="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58726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701015-F471-4802-8E13-E8939E8B9674}" type="datetime1">
              <a:rPr lang="en-US" smtClean="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07855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FF17F-CE1B-4BCF-AEA8-B8CF7501D546}"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414394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131E8D-6B6D-40A8-86F9-F49298259B12}" type="datetime1">
              <a:rPr lang="en-US" smtClean="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116368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D2CBA-24D1-4591-BCC7-2351676B7C27}" type="datetime1">
              <a:rPr lang="en-US" smtClean="0"/>
              <a:pPr/>
              <a:t>10/24/2017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B901-4B89-400A-9326-FD413AFBC764}" type="slidenum">
              <a:rPr lang="en-US" smtClean="0"/>
              <a:pPr/>
              <a:t>‹#›</a:t>
            </a:fld>
            <a:endParaRPr lang="en-US"/>
          </a:p>
        </p:txBody>
      </p:sp>
    </p:spTree>
    <p:extLst>
      <p:ext uri="{BB962C8B-B14F-4D97-AF65-F5344CB8AC3E}">
        <p14:creationId xmlns:p14="http://schemas.microsoft.com/office/powerpoint/2010/main" xmlns="" val="2969534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type="title"/>
          </p:nvPr>
        </p:nvSpPr>
        <p:spPr>
          <a:xfrm>
            <a:off x="2971800" y="854075"/>
            <a:ext cx="6172200" cy="6003925"/>
          </a:xfrm>
          <a:solidFill>
            <a:srgbClr val="FFC000"/>
          </a:solidFill>
        </p:spPr>
        <p:txBody>
          <a:bodyPr>
            <a:normAutofit/>
          </a:bodyPr>
          <a:lstStyle/>
          <a:p>
            <a:pPr marL="174625">
              <a:lnSpc>
                <a:spcPct val="95000"/>
              </a:lnSpc>
              <a:spcBef>
                <a:spcPct val="50000"/>
              </a:spcBef>
              <a:defRPr/>
            </a:pPr>
            <a:r>
              <a:rPr lang="en-US" sz="2400" b="1" dirty="0" smtClean="0"/>
              <a:t>DEPARTMENT </a:t>
            </a:r>
            <a:r>
              <a:rPr lang="en-US" sz="2400" b="1" dirty="0"/>
              <a:t>OF PUBLIC WORKS</a:t>
            </a:r>
            <a:r>
              <a:rPr lang="en-US" sz="2400" b="1" dirty="0" smtClean="0"/>
              <a:t> </a:t>
            </a:r>
            <a:r>
              <a:rPr lang="en-US" b="1" dirty="0" smtClean="0"/>
              <a:t/>
            </a:r>
            <a:br>
              <a:rPr lang="en-US" b="1" dirty="0" smtClean="0"/>
            </a:br>
            <a:r>
              <a:rPr lang="en-US" b="1" dirty="0"/>
              <a:t/>
            </a:r>
            <a:br>
              <a:rPr lang="en-US" b="1" dirty="0"/>
            </a:br>
            <a:r>
              <a:rPr lang="en-US" b="1" dirty="0"/>
              <a:t/>
            </a:r>
            <a:br>
              <a:rPr lang="en-US" b="1" dirty="0"/>
            </a:br>
            <a:r>
              <a:rPr lang="en-US" b="1" dirty="0"/>
              <a:t/>
            </a:r>
            <a:br>
              <a:rPr lang="en-US" b="1" dirty="0"/>
            </a:br>
            <a:r>
              <a:rPr lang="en-US" b="1" dirty="0" smtClean="0"/>
              <a:t>PRESENTATION: COMMENTS  ON THE</a:t>
            </a:r>
            <a:br>
              <a:rPr lang="en-US" b="1" dirty="0" smtClean="0"/>
            </a:br>
            <a:r>
              <a:rPr lang="en-US" b="1" dirty="0"/>
              <a:t> </a:t>
            </a:r>
            <a:r>
              <a:rPr lang="en-US" b="1" dirty="0" smtClean="0"/>
              <a:t>                              </a:t>
            </a:r>
            <a:r>
              <a:rPr lang="en-US" b="1" dirty="0"/>
              <a:t>FOREIGN SERVICE </a:t>
            </a:r>
            <a:r>
              <a:rPr lang="en-US" b="1" dirty="0" smtClean="0"/>
              <a:t>BILL</a:t>
            </a:r>
            <a:br>
              <a:rPr lang="en-US" b="1" dirty="0" smtClean="0"/>
            </a:br>
            <a:r>
              <a:rPr lang="en-US" b="1" dirty="0"/>
              <a:t> </a:t>
            </a:r>
            <a:r>
              <a:rPr lang="en-US" b="1" dirty="0" smtClean="0"/>
              <a:t>                              </a:t>
            </a:r>
            <a:r>
              <a:rPr lang="en-US" b="1" dirty="0"/>
              <a:t>[B35-2015] </a:t>
            </a:r>
            <a:br>
              <a:rPr lang="en-US" b="1" dirty="0"/>
            </a:br>
            <a:r>
              <a:rPr lang="en-US" b="1" dirty="0" smtClean="0"/>
              <a:t/>
            </a:r>
            <a:br>
              <a:rPr lang="en-US" b="1" dirty="0" smtClean="0"/>
            </a:br>
            <a:r>
              <a:rPr lang="en-US" b="1" dirty="0" smtClean="0"/>
              <a:t>FORUM:                PORTFOLIO COMMITTEE ON          		       INTERNATIONAL RELATIONS 	                    AND CO-OPERATION</a:t>
            </a:r>
            <a:br>
              <a:rPr lang="en-US" b="1" dirty="0" smtClean="0"/>
            </a:br>
            <a:r>
              <a:rPr lang="en-US" b="1" dirty="0" smtClean="0"/>
              <a:t/>
            </a:r>
            <a:br>
              <a:rPr lang="en-US" b="1" dirty="0" smtClean="0"/>
            </a:br>
            <a:r>
              <a:rPr lang="en-US" b="1" dirty="0" smtClean="0"/>
              <a:t>DATE:                    20 OCTOBER 2017</a:t>
            </a:r>
            <a:r>
              <a:rPr lang="en-US" sz="1600" b="1" dirty="0" smtClean="0"/>
              <a:t/>
            </a:r>
            <a:br>
              <a:rPr lang="en-US" sz="1600" b="1" dirty="0" smtClean="0"/>
            </a:br>
            <a:r>
              <a:rPr lang="en-ZA" sz="2200" baseline="30000" dirty="0" smtClean="0">
                <a:latin typeface="+mn-lt"/>
              </a:rPr>
              <a:t> </a:t>
            </a:r>
            <a:r>
              <a:rPr lang="en-ZA" sz="2200" dirty="0" smtClean="0">
                <a:latin typeface="+mn-lt"/>
              </a:rPr>
              <a:t> </a:t>
            </a:r>
            <a:endParaRPr lang="en-US" sz="2200" dirty="0" smtClean="0">
              <a:latin typeface="+mn-lt"/>
            </a:endParaRPr>
          </a:p>
        </p:txBody>
      </p:sp>
      <p:pic>
        <p:nvPicPr>
          <p:cNvPr id="2051" name="Picture 1" descr="Description: C:\Users\Nkululeko Mahlangu\Pictures\public-works-logo.gif"/>
          <p:cNvPicPr>
            <a:picLocks noChangeAspect="1" noChangeArrowheads="1"/>
          </p:cNvPicPr>
          <p:nvPr/>
        </p:nvPicPr>
        <p:blipFill>
          <a:blip r:embed="rId3" cstate="print"/>
          <a:srcRect/>
          <a:stretch>
            <a:fillRect/>
          </a:stretch>
        </p:blipFill>
        <p:spPr bwMode="auto">
          <a:xfrm>
            <a:off x="1" y="-1"/>
            <a:ext cx="2971800" cy="1638759"/>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6D88B901-4B89-400A-9326-FD413AFBC764}" type="slidenum">
              <a:rPr lang="en-US" smtClean="0"/>
              <a:pPr/>
              <a:t>1</a:t>
            </a:fld>
            <a:endParaRPr lang="en-US"/>
          </a:p>
        </p:txBody>
      </p:sp>
    </p:spTree>
    <p:extLst>
      <p:ext uri="{BB962C8B-B14F-4D97-AF65-F5344CB8AC3E}">
        <p14:creationId xmlns:p14="http://schemas.microsoft.com/office/powerpoint/2010/main" xmlns="" val="21050232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2856"/>
            <a:ext cx="8229600" cy="4496544"/>
          </a:xfrm>
        </p:spPr>
        <p:txBody>
          <a:bodyPr>
            <a:noAutofit/>
          </a:bodyPr>
          <a:lstStyle/>
          <a:p>
            <a:pPr marL="541338" indent="-541338" algn="just">
              <a:lnSpc>
                <a:spcPct val="90000"/>
              </a:lnSpc>
              <a:spcBef>
                <a:spcPts val="1200"/>
              </a:spcBef>
              <a:buNone/>
            </a:pPr>
            <a:r>
              <a:rPr lang="en-ZA" sz="2000" dirty="0" smtClean="0">
                <a:latin typeface="Arial" panose="020B0604020202020204" pitchFamily="34" charset="0"/>
                <a:cs typeface="Arial" panose="020B0604020202020204" pitchFamily="34" charset="0"/>
              </a:rPr>
              <a:t>8.1 In essence, disposal forms part of the immovable asset life cycle management hence the requirement to comply with the State Land Disposal Act, 1961.</a:t>
            </a:r>
          </a:p>
          <a:p>
            <a:pPr marL="541338" indent="-541338" algn="just">
              <a:lnSpc>
                <a:spcPct val="90000"/>
              </a:lnSpc>
              <a:spcBef>
                <a:spcPts val="1200"/>
              </a:spcBef>
              <a:buNone/>
            </a:pPr>
            <a:endParaRPr lang="en-ZA" sz="2000" dirty="0" smtClean="0">
              <a:latin typeface="Arial" panose="020B0604020202020204" pitchFamily="34" charset="0"/>
              <a:cs typeface="Arial" panose="020B0604020202020204" pitchFamily="34" charset="0"/>
            </a:endParaRPr>
          </a:p>
          <a:p>
            <a:pPr marL="541338" indent="-541338" algn="just">
              <a:lnSpc>
                <a:spcPct val="90000"/>
              </a:lnSpc>
              <a:spcBef>
                <a:spcPts val="1200"/>
              </a:spcBef>
              <a:buNone/>
            </a:pPr>
            <a:r>
              <a:rPr lang="en-ZA" sz="2000" dirty="0" smtClean="0">
                <a:latin typeface="Arial" panose="020B0604020202020204" pitchFamily="34" charset="0"/>
                <a:cs typeface="Arial" panose="020B0604020202020204" pitchFamily="34" charset="0"/>
              </a:rPr>
              <a:t>8.2  The wording of clause 8 in respect of the nature of the discretion granted to the Minister appears to oust the requirement to observe the principles of immovable asset management enshrined in section 5 of GIAMA.</a:t>
            </a:r>
          </a:p>
          <a:p>
            <a:pPr marL="0" indent="0" algn="just">
              <a:lnSpc>
                <a:spcPct val="200000"/>
              </a:lnSpc>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smtClean="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20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52400"/>
            <a:ext cx="8229600" cy="838200"/>
          </a:xfrm>
        </p:spPr>
        <p:txBody>
          <a:bodyPr>
            <a:normAutofit/>
          </a:bodyPr>
          <a:lstStyle/>
          <a:p>
            <a:pPr algn="ctr"/>
            <a:r>
              <a:rPr lang="en-ZA" b="1" dirty="0" smtClean="0"/>
              <a:t>8. </a:t>
            </a:r>
            <a:r>
              <a:rPr lang="en-ZA" b="1" dirty="0"/>
              <a:t>FOREIGN SERVICE BILL [B35-2015]</a:t>
            </a:r>
          </a:p>
        </p:txBody>
      </p:sp>
      <p:sp>
        <p:nvSpPr>
          <p:cNvPr id="8" name="Slide Number Placeholder 7"/>
          <p:cNvSpPr>
            <a:spLocks noGrp="1"/>
          </p:cNvSpPr>
          <p:nvPr>
            <p:ph type="sldNum" sz="quarter" idx="12"/>
          </p:nvPr>
        </p:nvSpPr>
        <p:spPr/>
        <p:txBody>
          <a:bodyPr/>
          <a:lstStyle/>
          <a:p>
            <a:fld id="{6D88B901-4B89-400A-9326-FD413AFBC764}" type="slidenum">
              <a:rPr lang="en-US" smtClean="0"/>
              <a:pPr/>
              <a:t>10</a:t>
            </a:fld>
            <a:endParaRPr lang="en-US"/>
          </a:p>
        </p:txBody>
      </p:sp>
    </p:spTree>
    <p:extLst>
      <p:ext uri="{BB962C8B-B14F-4D97-AF65-F5344CB8AC3E}">
        <p14:creationId xmlns:p14="http://schemas.microsoft.com/office/powerpoint/2010/main" xmlns="" val="377905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452714"/>
          </a:xfrm>
        </p:spPr>
        <p:txBody>
          <a:bodyPr>
            <a:noAutofit/>
          </a:bodyPr>
          <a:lstStyle/>
          <a:p>
            <a:pPr marL="633413" indent="-633413" algn="just">
              <a:lnSpc>
                <a:spcPct val="90000"/>
              </a:lnSpc>
              <a:spcBef>
                <a:spcPts val="1200"/>
              </a:spcBef>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9.1 A complete overhaul of clause 8 of the Foreign Service Bill is </a:t>
            </a:r>
          </a:p>
          <a:p>
            <a:pPr marL="0" indent="0" algn="just">
              <a:buNone/>
            </a:pPr>
            <a:r>
              <a:rPr lang="en-ZA" sz="2000" dirty="0" smtClean="0">
                <a:latin typeface="Arial" panose="020B0604020202020204" pitchFamily="34" charset="0"/>
                <a:cs typeface="Arial" panose="020B0604020202020204" pitchFamily="34" charset="0"/>
              </a:rPr>
              <a:t>      proposed taking into account some of the suggestions already</a:t>
            </a:r>
          </a:p>
          <a:p>
            <a:pPr marL="0" indent="0" algn="just">
              <a:buNone/>
            </a:pPr>
            <a:r>
              <a:rPr lang="en-ZA" sz="2000" dirty="0" smtClean="0">
                <a:latin typeface="Arial" panose="020B0604020202020204" pitchFamily="34" charset="0"/>
                <a:cs typeface="Arial" panose="020B0604020202020204" pitchFamily="34" charset="0"/>
              </a:rPr>
              <a:t>      made by </a:t>
            </a:r>
            <a:r>
              <a:rPr lang="en-ZA" sz="2000" dirty="0">
                <a:latin typeface="Arial" panose="020B0604020202020204" pitchFamily="34" charset="0"/>
                <a:cs typeface="Arial" panose="020B0604020202020204" pitchFamily="34" charset="0"/>
              </a:rPr>
              <a:t>Dirco in order to bring </a:t>
            </a:r>
            <a:r>
              <a:rPr lang="en-ZA" sz="2000" dirty="0" smtClean="0">
                <a:latin typeface="Arial" panose="020B0604020202020204" pitchFamily="34" charset="0"/>
                <a:cs typeface="Arial" panose="020B0604020202020204" pitchFamily="34" charset="0"/>
              </a:rPr>
              <a:t>the Bill </a:t>
            </a:r>
            <a:r>
              <a:rPr lang="en-ZA" sz="2000" dirty="0">
                <a:latin typeface="Arial" panose="020B0604020202020204" pitchFamily="34" charset="0"/>
                <a:cs typeface="Arial" panose="020B0604020202020204" pitchFamily="34" charset="0"/>
              </a:rPr>
              <a:t>in line </a:t>
            </a:r>
            <a:r>
              <a:rPr lang="en-ZA" sz="2000" dirty="0" smtClean="0">
                <a:latin typeface="Arial" panose="020B0604020202020204" pitchFamily="34" charset="0"/>
                <a:cs typeface="Arial" panose="020B0604020202020204" pitchFamily="34" charset="0"/>
              </a:rPr>
              <a:t>with GIAMA.</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9.2 The department has on previous discussions with Dirco agreed to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the following proposed changes being inserted into the Bill: </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a) “acquire”  in relation to an immovable asset, means acquisition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through construction, purchase, lease and acceptance of a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gift outside the Republic, for use by the </a:t>
            </a:r>
            <a:r>
              <a:rPr lang="en-ZA" sz="2000" dirty="0">
                <a:latin typeface="Arial" panose="020B0604020202020204" pitchFamily="34" charset="0"/>
                <a:cs typeface="Arial" panose="020B0604020202020204" pitchFamily="34" charset="0"/>
              </a:rPr>
              <a:t>F</a:t>
            </a:r>
            <a:r>
              <a:rPr lang="en-ZA" sz="2000" dirty="0" smtClean="0">
                <a:latin typeface="Arial" panose="020B0604020202020204" pitchFamily="34" charset="0"/>
                <a:cs typeface="Arial" panose="020B0604020202020204" pitchFamily="34" charset="0"/>
              </a:rPr>
              <a:t>oreign Service;</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        b) “immovable asset” means land or an immovable structure on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the land, or rights in such land or immovable structure;</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 </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      </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smtClean="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endParaRPr lang="en-ZA" sz="20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539552" y="116632"/>
            <a:ext cx="8229600" cy="720080"/>
          </a:xfrm>
        </p:spPr>
        <p:txBody>
          <a:bodyPr>
            <a:normAutofit/>
          </a:bodyPr>
          <a:lstStyle/>
          <a:p>
            <a:pPr algn="ctr"/>
            <a:r>
              <a:rPr lang="en-ZA" b="1" dirty="0" smtClean="0"/>
              <a:t>9. RECOMMENDATIONS</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11</a:t>
            </a:fld>
            <a:endParaRPr lang="en-US"/>
          </a:p>
        </p:txBody>
      </p:sp>
    </p:spTree>
    <p:extLst>
      <p:ext uri="{BB962C8B-B14F-4D97-AF65-F5344CB8AC3E}">
        <p14:creationId xmlns:p14="http://schemas.microsoft.com/office/powerpoint/2010/main" xmlns="" val="1174494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buNone/>
            </a:pPr>
            <a:r>
              <a:rPr lang="en-ZA" sz="2000" dirty="0" smtClean="0">
                <a:latin typeface="Arial" panose="020B0604020202020204" pitchFamily="34" charset="0"/>
                <a:cs typeface="Arial" panose="020B0604020202020204" pitchFamily="34" charset="0"/>
              </a:rPr>
              <a:t>9.3  In relation to clause 8 of the Bill, the department of Public Works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      proposes that the clause be worded as follows:</a:t>
            </a:r>
          </a:p>
          <a:p>
            <a:pPr marL="0" indent="0" algn="just">
              <a:buNone/>
            </a:pPr>
            <a:endParaRPr lang="en-ZA" sz="2000" dirty="0">
              <a:latin typeface="Arial" panose="020B0604020202020204" pitchFamily="34" charset="0"/>
              <a:cs typeface="Arial" panose="020B0604020202020204" pitchFamily="34" charset="0"/>
            </a:endParaRPr>
          </a:p>
          <a:p>
            <a:pPr marL="457200" indent="-457200" algn="just">
              <a:buAutoNum type="arabicParenBoth"/>
            </a:pPr>
            <a:r>
              <a:rPr lang="en-ZA" sz="2400" i="1" dirty="0" smtClean="0">
                <a:latin typeface="Arial" panose="020B0604020202020204" pitchFamily="34" charset="0"/>
                <a:cs typeface="Arial" panose="020B0604020202020204" pitchFamily="34" charset="0"/>
              </a:rPr>
              <a:t>Notwithstanding the provisions of section 4 (1) (a) of GIAMA, the Minister is the custodian of immovable assets outside the Republic, acquired for use by the </a:t>
            </a:r>
            <a:r>
              <a:rPr lang="en-ZA" sz="2400" i="1" dirty="0">
                <a:latin typeface="Arial" panose="020B0604020202020204" pitchFamily="34" charset="0"/>
                <a:cs typeface="Arial" panose="020B0604020202020204" pitchFamily="34" charset="0"/>
              </a:rPr>
              <a:t>F</a:t>
            </a:r>
            <a:r>
              <a:rPr lang="en-ZA" sz="2400" i="1" dirty="0" smtClean="0">
                <a:latin typeface="Arial" panose="020B0604020202020204" pitchFamily="34" charset="0"/>
                <a:cs typeface="Arial" panose="020B0604020202020204" pitchFamily="34" charset="0"/>
              </a:rPr>
              <a:t>oreign Service;</a:t>
            </a:r>
          </a:p>
          <a:p>
            <a:pPr marL="0" indent="0" algn="just">
              <a:buNone/>
            </a:pPr>
            <a:endParaRPr lang="en-ZA" sz="2000" i="1" dirty="0" smtClean="0">
              <a:latin typeface="Arial" panose="020B0604020202020204" pitchFamily="34" charset="0"/>
              <a:cs typeface="Arial" panose="020B0604020202020204" pitchFamily="34" charset="0"/>
            </a:endParaRPr>
          </a:p>
          <a:p>
            <a:pPr marL="0" indent="0" algn="just">
              <a:buNone/>
            </a:pPr>
            <a:r>
              <a:rPr lang="en-ZA" sz="2000" i="1" dirty="0" smtClean="0">
                <a:latin typeface="Arial" panose="020B0604020202020204" pitchFamily="34" charset="0"/>
                <a:cs typeface="Arial" panose="020B0604020202020204" pitchFamily="34" charset="0"/>
              </a:rPr>
              <a:t> </a:t>
            </a:r>
            <a:r>
              <a:rPr lang="en-ZA" sz="2400" i="1" dirty="0" smtClean="0">
                <a:latin typeface="Arial" panose="020B0604020202020204" pitchFamily="34" charset="0"/>
                <a:cs typeface="Arial" panose="020B0604020202020204" pitchFamily="34" charset="0"/>
              </a:rPr>
              <a:t>(2) The Minister must exercise his or her custodianship in accordance with the provisions of GIAMA:</a:t>
            </a:r>
          </a:p>
          <a:p>
            <a:pPr marL="0" indent="0" algn="just">
              <a:buNone/>
            </a:pPr>
            <a:r>
              <a:rPr lang="en-ZA" sz="2000" i="1" dirty="0">
                <a:latin typeface="Arial" panose="020B0604020202020204" pitchFamily="34" charset="0"/>
                <a:cs typeface="Arial" panose="020B0604020202020204" pitchFamily="34" charset="0"/>
              </a:rPr>
              <a:t> </a:t>
            </a:r>
            <a:r>
              <a:rPr lang="en-ZA" sz="2000" i="1" dirty="0" smtClean="0">
                <a:latin typeface="Arial" panose="020B0604020202020204" pitchFamily="34" charset="0"/>
                <a:cs typeface="Arial" panose="020B0604020202020204" pitchFamily="34" charset="0"/>
              </a:rPr>
              <a:t>                                           </a:t>
            </a:r>
            <a:r>
              <a:rPr lang="en-ZA" sz="2400" i="1" dirty="0" smtClean="0">
                <a:latin typeface="Arial" panose="020B0604020202020204" pitchFamily="34" charset="0"/>
                <a:cs typeface="Arial" panose="020B0604020202020204" pitchFamily="34" charset="0"/>
              </a:rPr>
              <a:t>or</a:t>
            </a:r>
          </a:p>
          <a:p>
            <a:pPr marL="0" indent="0" algn="just">
              <a:buNone/>
            </a:pPr>
            <a:endParaRPr lang="en-ZA" sz="2400" i="1" dirty="0">
              <a:latin typeface="Arial" panose="020B0604020202020204" pitchFamily="34" charset="0"/>
              <a:cs typeface="Arial" panose="020B0604020202020204" pitchFamily="34" charset="0"/>
            </a:endParaRPr>
          </a:p>
          <a:p>
            <a:pPr marL="0" indent="0" algn="just">
              <a:buNone/>
            </a:pPr>
            <a:endParaRPr lang="en-ZA" sz="2000" dirty="0" smtClean="0">
              <a:latin typeface="Arial" panose="020B0604020202020204" pitchFamily="34" charset="0"/>
              <a:cs typeface="Arial" panose="020B0604020202020204" pitchFamily="34" charset="0"/>
            </a:endParaRPr>
          </a:p>
          <a:p>
            <a:endParaRPr lang="en-ZA" dirty="0"/>
          </a:p>
        </p:txBody>
      </p:sp>
      <p:sp>
        <p:nvSpPr>
          <p:cNvPr id="3" name="Slide Number Placeholder 2"/>
          <p:cNvSpPr>
            <a:spLocks noGrp="1"/>
          </p:cNvSpPr>
          <p:nvPr>
            <p:ph type="sldNum" sz="quarter" idx="12"/>
          </p:nvPr>
        </p:nvSpPr>
        <p:spPr/>
        <p:txBody>
          <a:bodyPr/>
          <a:lstStyle/>
          <a:p>
            <a:fld id="{6D88B901-4B89-400A-9326-FD413AFBC764}" type="slidenum">
              <a:rPr lang="en-US" smtClean="0"/>
              <a:pPr/>
              <a:t>12</a:t>
            </a:fld>
            <a:endParaRPr lang="en-US"/>
          </a:p>
        </p:txBody>
      </p:sp>
      <p:sp>
        <p:nvSpPr>
          <p:cNvPr id="4" name="Title 3"/>
          <p:cNvSpPr>
            <a:spLocks noGrp="1"/>
          </p:cNvSpPr>
          <p:nvPr>
            <p:ph type="title"/>
          </p:nvPr>
        </p:nvSpPr>
        <p:spPr/>
        <p:txBody>
          <a:bodyPr/>
          <a:lstStyle/>
          <a:p>
            <a:r>
              <a:rPr lang="en-ZA" b="1" dirty="0" smtClean="0"/>
              <a:t>			RECOMMENDATIONS</a:t>
            </a:r>
            <a:endParaRPr lang="en-ZA" dirty="0"/>
          </a:p>
        </p:txBody>
      </p:sp>
    </p:spTree>
    <p:extLst>
      <p:ext uri="{BB962C8B-B14F-4D97-AF65-F5344CB8AC3E}">
        <p14:creationId xmlns:p14="http://schemas.microsoft.com/office/powerpoint/2010/main" xmlns="" val="23331949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buNone/>
            </a:pPr>
            <a:r>
              <a:rPr lang="en-ZA" sz="2000" i="1" dirty="0" smtClean="0">
                <a:latin typeface="Arial" panose="020B0604020202020204" pitchFamily="34" charset="0"/>
                <a:cs typeface="Arial" panose="020B0604020202020204" pitchFamily="34" charset="0"/>
              </a:rPr>
              <a:t>(2</a:t>
            </a:r>
            <a:r>
              <a:rPr lang="en-ZA" sz="2000" i="1" dirty="0">
                <a:latin typeface="Arial" panose="020B0604020202020204" pitchFamily="34" charset="0"/>
                <a:cs typeface="Arial" panose="020B0604020202020204" pitchFamily="34" charset="0"/>
              </a:rPr>
              <a:t>) The Minister  must exercise his or her custodianship in accordance </a:t>
            </a:r>
            <a:r>
              <a:rPr lang="en-ZA" sz="2000" i="1" dirty="0" smtClean="0">
                <a:latin typeface="Arial" panose="020B0604020202020204" pitchFamily="34" charset="0"/>
                <a:cs typeface="Arial" panose="020B0604020202020204" pitchFamily="34" charset="0"/>
              </a:rPr>
              <a:t>  with </a:t>
            </a:r>
            <a:r>
              <a:rPr lang="en-ZA" sz="2000" i="1" dirty="0">
                <a:latin typeface="Arial" panose="020B0604020202020204" pitchFamily="34" charset="0"/>
                <a:cs typeface="Arial" panose="020B0604020202020204" pitchFamily="34" charset="0"/>
              </a:rPr>
              <a:t>section 13 (1) and (2) of GIAMA; and</a:t>
            </a:r>
          </a:p>
          <a:p>
            <a:pPr marL="0" indent="0" algn="just">
              <a:buNone/>
            </a:pPr>
            <a:endParaRPr lang="en-ZA" sz="2000" i="1" dirty="0" smtClean="0">
              <a:latin typeface="Arial" panose="020B0604020202020204" pitchFamily="34" charset="0"/>
              <a:cs typeface="Arial" panose="020B0604020202020204" pitchFamily="34" charset="0"/>
            </a:endParaRPr>
          </a:p>
          <a:p>
            <a:pPr marL="0" indent="0" algn="just">
              <a:buNone/>
            </a:pPr>
            <a:r>
              <a:rPr lang="en-ZA" sz="2000" i="1" dirty="0" smtClean="0">
                <a:latin typeface="Arial" panose="020B0604020202020204" pitchFamily="34" charset="0"/>
                <a:cs typeface="Arial" panose="020B0604020202020204" pitchFamily="34" charset="0"/>
              </a:rPr>
              <a:t>(3)The </a:t>
            </a:r>
            <a:r>
              <a:rPr lang="en-ZA" sz="2000" i="1" dirty="0">
                <a:latin typeface="Arial" panose="020B0604020202020204" pitchFamily="34" charset="0"/>
                <a:cs typeface="Arial" panose="020B0604020202020204" pitchFamily="34" charset="0"/>
              </a:rPr>
              <a:t>Minister must exercise his or her power to dispose of an </a:t>
            </a:r>
            <a:endParaRPr lang="en-ZA" sz="2000" i="1" dirty="0" smtClean="0">
              <a:latin typeface="Arial" panose="020B0604020202020204" pitchFamily="34" charset="0"/>
              <a:cs typeface="Arial" panose="020B0604020202020204" pitchFamily="34" charset="0"/>
            </a:endParaRPr>
          </a:p>
          <a:p>
            <a:pPr marL="0" indent="0" algn="just">
              <a:buNone/>
            </a:pPr>
            <a:r>
              <a:rPr lang="en-ZA" sz="2000" i="1" dirty="0">
                <a:latin typeface="Arial" panose="020B0604020202020204" pitchFamily="34" charset="0"/>
                <a:cs typeface="Arial" panose="020B0604020202020204" pitchFamily="34" charset="0"/>
              </a:rPr>
              <a:t> </a:t>
            </a:r>
            <a:r>
              <a:rPr lang="en-ZA" sz="2000" i="1" dirty="0" smtClean="0">
                <a:latin typeface="Arial" panose="020B0604020202020204" pitchFamily="34" charset="0"/>
                <a:cs typeface="Arial" panose="020B0604020202020204" pitchFamily="34" charset="0"/>
              </a:rPr>
              <a:t>     immovable asset  </a:t>
            </a:r>
            <a:r>
              <a:rPr lang="en-ZA" sz="2000" i="1" dirty="0">
                <a:latin typeface="Arial" panose="020B0604020202020204" pitchFamily="34" charset="0"/>
                <a:cs typeface="Arial" panose="020B0604020202020204" pitchFamily="34" charset="0"/>
              </a:rPr>
              <a:t>in accordance with the provisions of GIAMA</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r>
              <a:rPr lang="en-ZA" sz="2000" dirty="0" smtClean="0">
                <a:latin typeface="Arial" panose="020B0604020202020204" pitchFamily="34" charset="0"/>
                <a:cs typeface="Arial" panose="020B0604020202020204" pitchFamily="34" charset="0"/>
              </a:rPr>
              <a:t>We further propose that the definition of immovable asset be further strengthened in the following manner:</a:t>
            </a:r>
          </a:p>
          <a:p>
            <a:pPr marL="0" indent="0" algn="just">
              <a:buNone/>
            </a:pPr>
            <a:endParaRPr lang="en-ZA" sz="2000" dirty="0" smtClean="0">
              <a:latin typeface="Arial" panose="020B0604020202020204" pitchFamily="34" charset="0"/>
              <a:cs typeface="Arial" panose="020B0604020202020204" pitchFamily="34" charset="0"/>
            </a:endParaRPr>
          </a:p>
          <a:p>
            <a:pPr marL="0" indent="0" algn="just">
              <a:buNone/>
            </a:pPr>
            <a:r>
              <a:rPr lang="en-ZA" sz="2000" dirty="0">
                <a:latin typeface="Arial" panose="020B0604020202020204" pitchFamily="34" charset="0"/>
                <a:cs typeface="Arial" panose="020B0604020202020204" pitchFamily="34" charset="0"/>
              </a:rPr>
              <a:t>“immovable asset” means land or an immovable structure on </a:t>
            </a:r>
          </a:p>
          <a:p>
            <a:pPr marL="0" indent="0" algn="just">
              <a:buNone/>
            </a:pPr>
            <a:r>
              <a:rPr lang="en-ZA" sz="2000" dirty="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the </a:t>
            </a:r>
            <a:r>
              <a:rPr lang="en-ZA" sz="2000" dirty="0">
                <a:latin typeface="Arial" panose="020B0604020202020204" pitchFamily="34" charset="0"/>
                <a:cs typeface="Arial" panose="020B0604020202020204" pitchFamily="34" charset="0"/>
              </a:rPr>
              <a:t>land, or rights in such land or immovable </a:t>
            </a:r>
            <a:r>
              <a:rPr lang="en-ZA" sz="2000" dirty="0" smtClean="0">
                <a:latin typeface="Arial" panose="020B0604020202020204" pitchFamily="34" charset="0"/>
                <a:cs typeface="Arial" panose="020B0604020202020204" pitchFamily="34" charset="0"/>
              </a:rPr>
              <a:t>structure outside the Republic, for the use by Foreign Service.</a:t>
            </a: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endParaRPr lang="en-ZA" dirty="0"/>
          </a:p>
        </p:txBody>
      </p:sp>
      <p:sp>
        <p:nvSpPr>
          <p:cNvPr id="3" name="Slide Number Placeholder 2"/>
          <p:cNvSpPr>
            <a:spLocks noGrp="1"/>
          </p:cNvSpPr>
          <p:nvPr>
            <p:ph type="sldNum" sz="quarter" idx="12"/>
          </p:nvPr>
        </p:nvSpPr>
        <p:spPr/>
        <p:txBody>
          <a:bodyPr/>
          <a:lstStyle/>
          <a:p>
            <a:fld id="{6D88B901-4B89-400A-9326-FD413AFBC764}" type="slidenum">
              <a:rPr lang="en-US" smtClean="0"/>
              <a:pPr/>
              <a:t>13</a:t>
            </a:fld>
            <a:endParaRPr lang="en-US"/>
          </a:p>
        </p:txBody>
      </p:sp>
      <p:sp>
        <p:nvSpPr>
          <p:cNvPr id="4" name="Title 3"/>
          <p:cNvSpPr>
            <a:spLocks noGrp="1"/>
          </p:cNvSpPr>
          <p:nvPr>
            <p:ph type="title"/>
          </p:nvPr>
        </p:nvSpPr>
        <p:spPr/>
        <p:txBody>
          <a:bodyPr/>
          <a:lstStyle/>
          <a:p>
            <a:r>
              <a:rPr lang="en-ZA" dirty="0" smtClean="0"/>
              <a:t>		</a:t>
            </a:r>
            <a:r>
              <a:rPr lang="en-ZA" b="1" dirty="0"/>
              <a:t>9. RECOMMENDATIONS</a:t>
            </a:r>
            <a:endParaRPr lang="en-ZA" dirty="0"/>
          </a:p>
        </p:txBody>
      </p:sp>
    </p:spTree>
    <p:extLst>
      <p:ext uri="{BB962C8B-B14F-4D97-AF65-F5344CB8AC3E}">
        <p14:creationId xmlns:p14="http://schemas.microsoft.com/office/powerpoint/2010/main" xmlns="" val="52411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6712"/>
            <a:ext cx="8229600" cy="6021287"/>
          </a:xfrm>
        </p:spPr>
        <p:txBody>
          <a:bodyPr>
            <a:noAutofit/>
          </a:bodyPr>
          <a:lstStyle/>
          <a:p>
            <a:pPr marL="633413" indent="-633413" algn="just">
              <a:lnSpc>
                <a:spcPct val="90000"/>
              </a:lnSpc>
              <a:spcBef>
                <a:spcPts val="1200"/>
              </a:spcBef>
              <a:buNone/>
            </a:pPr>
            <a:endParaRPr lang="en-ZA" sz="2000" dirty="0">
              <a:latin typeface="Arial" panose="020B0604020202020204" pitchFamily="34" charset="0"/>
              <a:cs typeface="Arial" panose="020B0604020202020204" pitchFamily="34" charset="0"/>
            </a:endParaRPr>
          </a:p>
          <a:p>
            <a:pPr marL="541338" indent="-541338" algn="just">
              <a:lnSpc>
                <a:spcPct val="90000"/>
              </a:lnSpc>
              <a:spcBef>
                <a:spcPts val="1200"/>
              </a:spcBef>
              <a:buNone/>
            </a:pPr>
            <a:r>
              <a:rPr lang="en-ZA" sz="2000" dirty="0" smtClean="0">
                <a:latin typeface="Arial" panose="020B0604020202020204" pitchFamily="34" charset="0"/>
                <a:cs typeface="Arial" panose="020B0604020202020204" pitchFamily="34" charset="0"/>
              </a:rPr>
              <a:t>;</a:t>
            </a:r>
          </a:p>
          <a:p>
            <a:pPr marL="541338" indent="-541338" algn="just">
              <a:lnSpc>
                <a:spcPct val="90000"/>
              </a:lnSpc>
              <a:spcBef>
                <a:spcPts val="1200"/>
              </a:spcBef>
              <a:buNone/>
            </a:pPr>
            <a:endParaRPr lang="en-ZA" sz="2000" dirty="0">
              <a:latin typeface="Arial" panose="020B0604020202020204" pitchFamily="34" charset="0"/>
              <a:cs typeface="Arial" panose="020B0604020202020204" pitchFamily="34" charset="0"/>
            </a:endParaRPr>
          </a:p>
          <a:p>
            <a:pPr marL="450850" indent="-450850" algn="just">
              <a:lnSpc>
                <a:spcPct val="90000"/>
              </a:lnSpc>
              <a:spcBef>
                <a:spcPts val="1200"/>
              </a:spcBef>
              <a:buNone/>
            </a:pPr>
            <a:r>
              <a:rPr lang="en-ZA" sz="2000" dirty="0">
                <a:latin typeface="Arial" panose="020B0604020202020204" pitchFamily="34" charset="0"/>
                <a:cs typeface="Arial" panose="020B0604020202020204" pitchFamily="34" charset="0"/>
              </a:rPr>
              <a:t> </a:t>
            </a:r>
          </a:p>
          <a:p>
            <a:pPr marL="0" indent="0">
              <a:buNone/>
            </a:pPr>
            <a:endParaRPr lang="en-ZA" sz="2000" dirty="0" smtClean="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r>
              <a:rPr lang="en-ZA" sz="2800" dirty="0" smtClean="0">
                <a:latin typeface="Algerian" panose="04020705040A02060702" pitchFamily="82" charset="0"/>
                <a:cs typeface="Arial" panose="020B0604020202020204" pitchFamily="34" charset="0"/>
              </a:rPr>
              <a:t>Thank you</a:t>
            </a:r>
          </a:p>
          <a:p>
            <a:pPr marL="0" indent="0" algn="just">
              <a:lnSpc>
                <a:spcPct val="200000"/>
              </a:lnSpc>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smtClean="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20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16632"/>
            <a:ext cx="8229600" cy="576064"/>
          </a:xfrm>
        </p:spPr>
        <p:txBody>
          <a:bodyPr>
            <a:normAutofit/>
          </a:bodyPr>
          <a:lstStyle/>
          <a:p>
            <a:pPr algn="ctr"/>
            <a:r>
              <a:rPr lang="en-ZA" b="1" dirty="0" smtClean="0"/>
              <a:t> </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14</a:t>
            </a:fld>
            <a:endParaRPr lang="en-US"/>
          </a:p>
        </p:txBody>
      </p:sp>
    </p:spTree>
    <p:extLst>
      <p:ext uri="{BB962C8B-B14F-4D97-AF65-F5344CB8AC3E}">
        <p14:creationId xmlns:p14="http://schemas.microsoft.com/office/powerpoint/2010/main" xmlns="" val="3571239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lnSpc>
                <a:spcPct val="115000"/>
              </a:lnSpc>
              <a:spcAft>
                <a:spcPts val="1000"/>
              </a:spcAft>
            </a:pPr>
            <a:r>
              <a:rPr lang="en-ZA" b="1" dirty="0">
                <a:latin typeface="Arial"/>
                <a:ea typeface="Times New Roman"/>
                <a:cs typeface="Times New Roman"/>
              </a:rPr>
              <a:t>TABLE OF CONTENTS</a:t>
            </a:r>
            <a:r>
              <a:rPr lang="en-ZA" sz="1800" dirty="0">
                <a:latin typeface="Calibri"/>
                <a:ea typeface="Calibri"/>
                <a:cs typeface="Times New Roman"/>
              </a:rPr>
              <a:t/>
            </a:r>
            <a:br>
              <a:rPr lang="en-ZA" sz="1800" dirty="0">
                <a:latin typeface="Calibri"/>
                <a:ea typeface="Calibri"/>
                <a:cs typeface="Times New Roman"/>
              </a:rPr>
            </a:br>
            <a:endParaRPr lang="en-ZA" dirty="0"/>
          </a:p>
        </p:txBody>
      </p:sp>
      <p:sp>
        <p:nvSpPr>
          <p:cNvPr id="6" name="Content Placeholder 5"/>
          <p:cNvSpPr>
            <a:spLocks noGrp="1"/>
          </p:cNvSpPr>
          <p:nvPr>
            <p:ph idx="1"/>
          </p:nvPr>
        </p:nvSpPr>
        <p:spPr/>
        <p:txBody>
          <a:bodyPr>
            <a:normAutofit/>
          </a:bodyPr>
          <a:lstStyle/>
          <a:p>
            <a:pPr marL="0" indent="0">
              <a:buNone/>
            </a:pP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514350" indent="-514350">
              <a:lnSpc>
                <a:spcPct val="200000"/>
              </a:lnSpc>
              <a:buAutoNum type="arabicPeriod"/>
            </a:pPr>
            <a:r>
              <a:rPr lang="en-US" sz="2000" dirty="0" smtClean="0">
                <a:latin typeface="Arial" panose="020B0604020202020204" pitchFamily="34" charset="0"/>
                <a:cs typeface="Arial" panose="020B0604020202020204" pitchFamily="34" charset="0"/>
              </a:rPr>
              <a:t>Purpose</a:t>
            </a:r>
            <a:endParaRPr lang="en-US" sz="2000" dirty="0">
              <a:latin typeface="Arial" panose="020B0604020202020204" pitchFamily="34" charset="0"/>
              <a:cs typeface="Arial" panose="020B0604020202020204" pitchFamily="34" charset="0"/>
            </a:endParaRPr>
          </a:p>
          <a:p>
            <a:pPr marL="514350" indent="-514350">
              <a:lnSpc>
                <a:spcPct val="200000"/>
              </a:lnSpc>
              <a:buFont typeface="Arial" pitchFamily="34" charset="0"/>
              <a:buAutoNum type="arabicPeriod"/>
            </a:pPr>
            <a:r>
              <a:rPr lang="en-US" sz="2000" dirty="0" smtClean="0">
                <a:latin typeface="Arial" panose="020B0604020202020204" pitchFamily="34" charset="0"/>
                <a:cs typeface="Arial" panose="020B0604020202020204" pitchFamily="34" charset="0"/>
              </a:rPr>
              <a:t>Constitution</a:t>
            </a:r>
            <a:r>
              <a:rPr lang="en-US" sz="2000" dirty="0">
                <a:latin typeface="Arial" panose="020B0604020202020204" pitchFamily="34" charset="0"/>
                <a:cs typeface="Arial" panose="020B0604020202020204" pitchFamily="34" charset="0"/>
              </a:rPr>
              <a:t>, 1996  </a:t>
            </a:r>
            <a:endParaRPr lang="en-US" sz="2000" dirty="0" smtClean="0">
              <a:latin typeface="Arial" panose="020B0604020202020204" pitchFamily="34" charset="0"/>
              <a:cs typeface="Arial" panose="020B0604020202020204" pitchFamily="34" charset="0"/>
            </a:endParaRPr>
          </a:p>
          <a:p>
            <a:pPr marL="514350" indent="-514350">
              <a:lnSpc>
                <a:spcPct val="200000"/>
              </a:lnSpc>
              <a:buFont typeface="Arial" pitchFamily="34" charset="0"/>
              <a:buAutoNum type="arabicPeriod"/>
            </a:pPr>
            <a:r>
              <a:rPr lang="en-US" sz="2000" dirty="0">
                <a:latin typeface="Arial" panose="020B0604020202020204" pitchFamily="34" charset="0"/>
                <a:cs typeface="Arial" panose="020B0604020202020204" pitchFamily="34" charset="0"/>
              </a:rPr>
              <a:t>GIAMA, 2007</a:t>
            </a:r>
          </a:p>
          <a:p>
            <a:pPr marL="514350" indent="-514350">
              <a:lnSpc>
                <a:spcPct val="200000"/>
              </a:lnSpc>
              <a:buFont typeface="Arial" pitchFamily="34" charset="0"/>
              <a:buAutoNum type="arabicPeriod"/>
            </a:pPr>
            <a:r>
              <a:rPr lang="en-US" sz="2000" dirty="0" smtClean="0">
                <a:latin typeface="Arial" panose="020B0604020202020204" pitchFamily="34" charset="0"/>
                <a:cs typeface="Arial" panose="020B0604020202020204" pitchFamily="34" charset="0"/>
              </a:rPr>
              <a:t>Foreign Service Bill, 2015</a:t>
            </a:r>
          </a:p>
          <a:p>
            <a:pPr marL="514350" indent="-514350">
              <a:lnSpc>
                <a:spcPct val="200000"/>
              </a:lnSpc>
              <a:buAutoNum type="arabicPeriod"/>
            </a:pPr>
            <a:r>
              <a:rPr lang="en-US" sz="2000" dirty="0" smtClean="0">
                <a:latin typeface="Arial" panose="020B0604020202020204" pitchFamily="34" charset="0"/>
                <a:cs typeface="Arial" panose="020B0604020202020204" pitchFamily="34" charset="0"/>
              </a:rPr>
              <a:t>Recommendations</a:t>
            </a:r>
          </a:p>
          <a:p>
            <a:pPr marL="0" indent="0">
              <a:lnSpc>
                <a:spcPct val="200000"/>
              </a:lnSpc>
              <a:buNone/>
            </a:pPr>
            <a:endParaRPr lang="en-US" sz="2000" dirty="0" smtClean="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p:txBody>
          <a:bodyPr/>
          <a:lstStyle/>
          <a:p>
            <a:fld id="{6D88B901-4B89-400A-9326-FD413AFBC764}" type="slidenum">
              <a:rPr lang="en-US" smtClean="0"/>
              <a:pPr/>
              <a:t>2</a:t>
            </a:fld>
            <a:endParaRPr lang="en-US"/>
          </a:p>
        </p:txBody>
      </p:sp>
    </p:spTree>
    <p:extLst>
      <p:ext uri="{BB962C8B-B14F-4D97-AF65-F5344CB8AC3E}">
        <p14:creationId xmlns:p14="http://schemas.microsoft.com/office/powerpoint/2010/main" xmlns="" val="2767160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495800"/>
          </a:xfrm>
        </p:spPr>
        <p:txBody>
          <a:bodyPr>
            <a:normAutofit/>
          </a:bodyPr>
          <a:lstStyle/>
          <a:p>
            <a:pPr marL="0" indent="0">
              <a:buNone/>
            </a:pPr>
            <a:endParaRPr lang="en-ZA" sz="2000" dirty="0" smtClean="0">
              <a:latin typeface="Arial" panose="020B0604020202020204" pitchFamily="34" charset="0"/>
              <a:cs typeface="Arial" panose="020B0604020202020204" pitchFamily="34" charset="0"/>
            </a:endParaRPr>
          </a:p>
          <a:p>
            <a:pPr marL="0" indent="0">
              <a:lnSpc>
                <a:spcPct val="150000"/>
              </a:lnSpc>
              <a:buNone/>
            </a:pPr>
            <a:r>
              <a:rPr lang="en-ZA" sz="2000" dirty="0" smtClean="0">
                <a:latin typeface="Arial" panose="020B0604020202020204" pitchFamily="34" charset="0"/>
                <a:cs typeface="Arial" panose="020B0604020202020204" pitchFamily="34" charset="0"/>
              </a:rPr>
              <a:t>This presentation aims to achieve the following objectives;</a:t>
            </a:r>
          </a:p>
          <a:p>
            <a:pPr>
              <a:lnSpc>
                <a:spcPct val="150000"/>
              </a:lnSpc>
              <a:buFont typeface="Wingdings" panose="05000000000000000000" pitchFamily="2" charset="2"/>
              <a:buChar char="§"/>
            </a:pPr>
            <a:r>
              <a:rPr lang="en-ZA" sz="2000" dirty="0">
                <a:latin typeface="Arial" panose="020B0604020202020204" pitchFamily="34" charset="0"/>
                <a:cs typeface="Arial" panose="020B0604020202020204" pitchFamily="34" charset="0"/>
              </a:rPr>
              <a:t>Briefly </a:t>
            </a:r>
            <a:r>
              <a:rPr lang="en-ZA" sz="2000" dirty="0" smtClean="0">
                <a:latin typeface="Arial" panose="020B0604020202020204" pitchFamily="34" charset="0"/>
                <a:cs typeface="Arial" panose="020B0604020202020204" pitchFamily="34" charset="0"/>
              </a:rPr>
              <a:t>explain the nature and significance of the Government Immovable Asset Management Act 19 2007 (GIAMA);</a:t>
            </a:r>
            <a:endParaRPr lang="en-ZA" sz="2000" dirty="0">
              <a:latin typeface="Arial" panose="020B0604020202020204" pitchFamily="34" charset="0"/>
              <a:cs typeface="Arial" panose="020B0604020202020204" pitchFamily="34" charset="0"/>
            </a:endParaRPr>
          </a:p>
          <a:p>
            <a:pPr>
              <a:lnSpc>
                <a:spcPct val="150000"/>
              </a:lnSpc>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Succinctly contextualise section 8 of the Foreign Service Bill [B35-2015] to GIAMA principles;</a:t>
            </a:r>
          </a:p>
          <a:p>
            <a:pPr>
              <a:lnSpc>
                <a:spcPct val="150000"/>
              </a:lnSpc>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Reflect on possible unintended consequences; and</a:t>
            </a:r>
          </a:p>
          <a:p>
            <a:pPr>
              <a:lnSpc>
                <a:spcPct val="150000"/>
              </a:lnSpc>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Recommend a remedial course of action.</a:t>
            </a:r>
          </a:p>
          <a:p>
            <a:pPr marL="0" indent="0">
              <a:buNone/>
            </a:pPr>
            <a:endParaRPr lang="en-ZA"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dirty="0" smtClean="0">
                <a:solidFill>
                  <a:srgbClr val="F79646">
                    <a:lumMod val="50000"/>
                  </a:srgbClr>
                </a:solidFill>
                <a:ea typeface="Calibri"/>
              </a:rPr>
              <a:t/>
            </a:r>
            <a:br>
              <a:rPr lang="en-ZA" dirty="0" smtClean="0">
                <a:solidFill>
                  <a:srgbClr val="F79646">
                    <a:lumMod val="50000"/>
                  </a:srgbClr>
                </a:solidFill>
                <a:ea typeface="Calibri"/>
              </a:rPr>
            </a:br>
            <a:r>
              <a:rPr lang="en-ZA" b="1" dirty="0" smtClean="0">
                <a:solidFill>
                  <a:srgbClr val="F79646">
                    <a:lumMod val="50000"/>
                  </a:srgbClr>
                </a:solidFill>
                <a:ea typeface="Calibri"/>
              </a:rPr>
              <a:t>1. PURPOSE</a:t>
            </a:r>
            <a:endParaRPr lang="en-ZA" b="1" dirty="0"/>
          </a:p>
        </p:txBody>
      </p:sp>
      <p:sp>
        <p:nvSpPr>
          <p:cNvPr id="4" name="Slide Number Placeholder 3"/>
          <p:cNvSpPr>
            <a:spLocks noGrp="1"/>
          </p:cNvSpPr>
          <p:nvPr>
            <p:ph type="sldNum" sz="quarter" idx="12"/>
          </p:nvPr>
        </p:nvSpPr>
        <p:spPr/>
        <p:txBody>
          <a:bodyPr/>
          <a:lstStyle/>
          <a:p>
            <a:fld id="{6D88B901-4B89-400A-9326-FD413AFBC764}" type="slidenum">
              <a:rPr lang="en-US" smtClean="0"/>
              <a:pPr/>
              <a:t>3</a:t>
            </a:fld>
            <a:endParaRPr lang="en-US"/>
          </a:p>
        </p:txBody>
      </p:sp>
    </p:spTree>
    <p:extLst>
      <p:ext uri="{BB962C8B-B14F-4D97-AF65-F5344CB8AC3E}">
        <p14:creationId xmlns:p14="http://schemas.microsoft.com/office/powerpoint/2010/main" xmlns="" val="225885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0338" y="990600"/>
            <a:ext cx="8229600" cy="5715000"/>
          </a:xfrm>
        </p:spPr>
        <p:txBody>
          <a:bodyPr>
            <a:noAutofit/>
          </a:bodyPr>
          <a:lstStyle/>
          <a:p>
            <a:pPr marL="342900" lvl="1" indent="-342900" algn="just">
              <a:spcAft>
                <a:spcPts val="1000"/>
              </a:spcAft>
              <a:buFont typeface="Wingdings" panose="05000000000000000000" pitchFamily="2" charset="2"/>
              <a:buChar char="§"/>
            </a:pPr>
            <a:r>
              <a:rPr lang="en-ZA" sz="2000" dirty="0">
                <a:latin typeface="Arial" panose="020B0604020202020204" pitchFamily="34" charset="0"/>
                <a:cs typeface="Arial" panose="020B0604020202020204" pitchFamily="34" charset="0"/>
              </a:rPr>
              <a:t>Section 2 of the Constitution, 1996 lays the foundation by providing that it is the supreme law of the Republic, that law or conduct inconsistent with it is invalid and the obligations imposed by it must be fulfilled;</a:t>
            </a:r>
          </a:p>
          <a:p>
            <a:pPr algn="just">
              <a:spcAft>
                <a:spcPts val="1000"/>
              </a:spcAft>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Section 41 (1) of the Constitution further provides</a:t>
            </a:r>
            <a:r>
              <a:rPr lang="en-ZA" sz="2000" b="1" dirty="0" smtClean="0">
                <a:latin typeface="Arial" panose="020B0604020202020204" pitchFamily="34" charset="0"/>
                <a:cs typeface="Arial" panose="020B0604020202020204" pitchFamily="34" charset="0"/>
              </a:rPr>
              <a:t> </a:t>
            </a:r>
            <a:r>
              <a:rPr lang="en-ZA" sz="2000" dirty="0" smtClean="0">
                <a:latin typeface="Arial" panose="020B0604020202020204" pitchFamily="34" charset="0"/>
                <a:cs typeface="Arial" panose="020B0604020202020204" pitchFamily="34" charset="0"/>
              </a:rPr>
              <a:t>that all spheres of government and all organs of state within each sphere must-</a:t>
            </a:r>
          </a:p>
          <a:p>
            <a:pPr marL="354013" indent="0" algn="just">
              <a:spcAft>
                <a:spcPts val="1000"/>
              </a:spcAft>
              <a:buNone/>
            </a:pPr>
            <a:r>
              <a:rPr lang="en-ZA" sz="2000" b="1" i="1" dirty="0" smtClean="0">
                <a:latin typeface="Arial" panose="020B0604020202020204" pitchFamily="34" charset="0"/>
                <a:cs typeface="Arial" panose="020B0604020202020204" pitchFamily="34" charset="0"/>
              </a:rPr>
              <a:t>“ a) preserve the peace, national unity and the indivisibility of 	the Republic;</a:t>
            </a:r>
          </a:p>
          <a:p>
            <a:pPr marL="354013" indent="0" algn="just">
              <a:spcAft>
                <a:spcPts val="1000"/>
              </a:spcAft>
              <a:buNone/>
            </a:pPr>
            <a:r>
              <a:rPr lang="en-ZA" sz="2000" b="1" i="1" dirty="0" smtClean="0">
                <a:latin typeface="Arial" panose="020B0604020202020204" pitchFamily="34" charset="0"/>
                <a:cs typeface="Arial" panose="020B0604020202020204" pitchFamily="34" charset="0"/>
              </a:rPr>
              <a:t>   b) …</a:t>
            </a:r>
          </a:p>
          <a:p>
            <a:pPr marL="354013" indent="176213" algn="just">
              <a:spcAft>
                <a:spcPts val="1000"/>
              </a:spcAft>
              <a:buNone/>
            </a:pPr>
            <a:r>
              <a:rPr lang="en-ZA" sz="2000" b="1" i="1" dirty="0" smtClean="0">
                <a:latin typeface="Arial" panose="020B0604020202020204" pitchFamily="34" charset="0"/>
                <a:cs typeface="Arial" panose="020B0604020202020204" pitchFamily="34" charset="0"/>
              </a:rPr>
              <a:t>c) …</a:t>
            </a:r>
          </a:p>
          <a:p>
            <a:pPr marL="354013" indent="176213" algn="just">
              <a:spcAft>
                <a:spcPts val="1000"/>
              </a:spcAft>
              <a:buNone/>
            </a:pPr>
            <a:r>
              <a:rPr lang="en-ZA" sz="2000" b="1" i="1" dirty="0" smtClean="0">
                <a:latin typeface="Arial" panose="020B0604020202020204" pitchFamily="34" charset="0"/>
                <a:cs typeface="Arial" panose="020B0604020202020204" pitchFamily="34" charset="0"/>
              </a:rPr>
              <a:t>d) …</a:t>
            </a:r>
          </a:p>
          <a:p>
            <a:pPr marL="354013" indent="176213" algn="just">
              <a:spcAft>
                <a:spcPts val="1000"/>
              </a:spcAft>
              <a:buNone/>
            </a:pPr>
            <a:r>
              <a:rPr lang="en-ZA" sz="2000" b="1" i="1" dirty="0" smtClean="0">
                <a:latin typeface="Arial" panose="020B0604020202020204" pitchFamily="34" charset="0"/>
                <a:cs typeface="Arial" panose="020B0604020202020204" pitchFamily="34" charset="0"/>
              </a:rPr>
              <a:t>e) …</a:t>
            </a:r>
          </a:p>
          <a:p>
            <a:pPr marL="811213" indent="-280988" algn="just">
              <a:spcAft>
                <a:spcPts val="1000"/>
              </a:spcAft>
              <a:buNone/>
            </a:pPr>
            <a:r>
              <a:rPr lang="en-ZA" sz="2000" b="1" i="1" dirty="0" smtClean="0">
                <a:latin typeface="Arial" panose="020B0604020202020204" pitchFamily="34" charset="0"/>
                <a:cs typeface="Arial" panose="020B0604020202020204" pitchFamily="34" charset="0"/>
              </a:rPr>
              <a:t>f) not assume any power or function except those conferred         on them in terms of the Constitution…”</a:t>
            </a:r>
          </a:p>
          <a:p>
            <a:pPr marL="457200" indent="-457200" algn="just">
              <a:spcAft>
                <a:spcPts val="1000"/>
              </a:spcAft>
              <a:buFont typeface="+mj-lt"/>
              <a:buAutoNum type="alphaLcParenR"/>
            </a:pPr>
            <a:endParaRPr lang="en-ZA"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smtClean="0"/>
              <a:t>2. CONSTITUTION,1996</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4</a:t>
            </a:fld>
            <a:endParaRPr lang="en-US"/>
          </a:p>
        </p:txBody>
      </p:sp>
    </p:spTree>
    <p:extLst>
      <p:ext uri="{BB962C8B-B14F-4D97-AF65-F5344CB8AC3E}">
        <p14:creationId xmlns:p14="http://schemas.microsoft.com/office/powerpoint/2010/main" xmlns="" val="312911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813649"/>
          </a:xfrm>
        </p:spPr>
        <p:txBody>
          <a:bodyPr>
            <a:noAutofit/>
          </a:bodyPr>
          <a:lstStyle/>
          <a:p>
            <a:pPr marL="0" lvl="1" indent="0" algn="just">
              <a:lnSpc>
                <a:spcPct val="80000"/>
              </a:lnSpc>
              <a:spcBef>
                <a:spcPts val="600"/>
              </a:spcBef>
              <a:buClr>
                <a:schemeClr val="accent1"/>
              </a:buClr>
              <a:buSzPct val="100000"/>
              <a:buNone/>
            </a:pPr>
            <a:endParaRPr lang="en-ZA" sz="2000" dirty="0" smtClean="0">
              <a:latin typeface="Arial" panose="020B0604020202020204" pitchFamily="34" charset="0"/>
              <a:cs typeface="Arial" panose="020B0604020202020204" pitchFamily="34" charset="0"/>
            </a:endParaRPr>
          </a:p>
          <a:p>
            <a:pPr marL="342900" lvl="1" indent="-342900" algn="just">
              <a:lnSpc>
                <a:spcPct val="80000"/>
              </a:lnSpc>
              <a:spcBef>
                <a:spcPts val="600"/>
              </a:spcBef>
              <a:buClr>
                <a:schemeClr val="accent1"/>
              </a:buClr>
              <a:buSzPct val="100000"/>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Item 28 (1) of Schedule 6 to the Constitution provides that;</a:t>
            </a:r>
          </a:p>
          <a:p>
            <a:pPr marL="0" lvl="1" indent="0" algn="just">
              <a:lnSpc>
                <a:spcPct val="80000"/>
              </a:lnSpc>
              <a:spcBef>
                <a:spcPts val="600"/>
              </a:spcBef>
              <a:buClr>
                <a:schemeClr val="accent1"/>
              </a:buClr>
              <a:buSzPct val="100000"/>
              <a:buNone/>
            </a:pPr>
            <a:endParaRPr lang="en-ZA" sz="2000" dirty="0">
              <a:latin typeface="Arial" panose="020B0604020202020204" pitchFamily="34" charset="0"/>
              <a:cs typeface="Arial" panose="020B0604020202020204" pitchFamily="34" charset="0"/>
            </a:endParaRPr>
          </a:p>
          <a:p>
            <a:pPr marL="530225" lvl="1" indent="-176213" algn="just">
              <a:lnSpc>
                <a:spcPct val="80000"/>
              </a:lnSpc>
              <a:spcBef>
                <a:spcPts val="600"/>
              </a:spcBef>
              <a:buClr>
                <a:schemeClr val="accent1"/>
              </a:buClr>
              <a:buSzPct val="100000"/>
              <a:buNone/>
            </a:pPr>
            <a:r>
              <a:rPr lang="en-ZA" sz="2000" b="1" i="1" dirty="0" smtClean="0">
                <a:latin typeface="Arial" panose="020B0604020202020204" pitchFamily="34" charset="0"/>
                <a:cs typeface="Arial" panose="020B0604020202020204" pitchFamily="34" charset="0"/>
              </a:rPr>
              <a:t>“ On the production of a certificate by a competent authority   that immovable property owned by the state is vested in a particular government in terms of section 239 of the previous Constitution , a registrar of deeds must make such entries or endorsements in or on any relevant register, title deed or other document to register that immovable property in the name of that government.”</a:t>
            </a:r>
          </a:p>
          <a:p>
            <a:pPr marL="530225" lvl="1" indent="-176213" algn="just">
              <a:lnSpc>
                <a:spcPct val="80000"/>
              </a:lnSpc>
              <a:spcBef>
                <a:spcPts val="600"/>
              </a:spcBef>
              <a:buClr>
                <a:schemeClr val="accent1"/>
              </a:buClr>
              <a:buSzPct val="100000"/>
              <a:buNone/>
            </a:pPr>
            <a:endParaRPr lang="en-ZA" sz="2000" b="1" i="1" dirty="0">
              <a:latin typeface="Arial" panose="020B0604020202020204" pitchFamily="34" charset="0"/>
              <a:cs typeface="Arial" panose="020B0604020202020204" pitchFamily="34" charset="0"/>
            </a:endParaRPr>
          </a:p>
          <a:p>
            <a:pPr marL="354013" lvl="1" indent="-354013" algn="just">
              <a:lnSpc>
                <a:spcPct val="80000"/>
              </a:lnSpc>
              <a:spcBef>
                <a:spcPts val="600"/>
              </a:spcBef>
              <a:buClr>
                <a:schemeClr val="accent1"/>
              </a:buClr>
              <a:buSzPct val="100000"/>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It is now a requirement in terms of the Chief Registrar of Deeds Circular (CRC) No. 2 of 2013 issued on this matter that immovable property can only be registered in the name of the National or Provincial Government of the Republic of South Africa.</a:t>
            </a:r>
          </a:p>
          <a:p>
            <a:pPr marL="354013" lvl="1" indent="-354013" algn="just">
              <a:lnSpc>
                <a:spcPct val="80000"/>
              </a:lnSpc>
              <a:spcBef>
                <a:spcPts val="600"/>
              </a:spcBef>
              <a:buClr>
                <a:schemeClr val="accent1"/>
              </a:buClr>
              <a:buSzPct val="100000"/>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a:p>
            <a:pPr marL="354013" lvl="1" indent="-354013" algn="just">
              <a:lnSpc>
                <a:spcPct val="80000"/>
              </a:lnSpc>
              <a:spcBef>
                <a:spcPts val="600"/>
              </a:spcBef>
              <a:buClr>
                <a:schemeClr val="accent1"/>
              </a:buClr>
              <a:buSzPct val="100000"/>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Chief Registrar’s Circular No. 2 of 2013 repeals CRC No. 9 of 2008 also dealing with the vesting of state immovable assets.</a:t>
            </a:r>
          </a:p>
        </p:txBody>
      </p:sp>
      <p:sp>
        <p:nvSpPr>
          <p:cNvPr id="3" name="Title 2"/>
          <p:cNvSpPr>
            <a:spLocks noGrp="1"/>
          </p:cNvSpPr>
          <p:nvPr>
            <p:ph type="title"/>
          </p:nvPr>
        </p:nvSpPr>
        <p:spPr/>
        <p:txBody>
          <a:bodyPr/>
          <a:lstStyle/>
          <a:p>
            <a:pPr algn="ctr"/>
            <a:r>
              <a:rPr lang="en-ZA" b="1" dirty="0" smtClean="0">
                <a:solidFill>
                  <a:srgbClr val="F79646">
                    <a:lumMod val="50000"/>
                  </a:srgbClr>
                </a:solidFill>
              </a:rPr>
              <a:t>3. CONSTITUTION, 1996 (continued)</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5</a:t>
            </a:fld>
            <a:endParaRPr lang="en-US"/>
          </a:p>
        </p:txBody>
      </p:sp>
    </p:spTree>
    <p:extLst>
      <p:ext uri="{BB962C8B-B14F-4D97-AF65-F5344CB8AC3E}">
        <p14:creationId xmlns:p14="http://schemas.microsoft.com/office/powerpoint/2010/main" xmlns="" val="637703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688632"/>
          </a:xfrm>
        </p:spPr>
        <p:txBody>
          <a:bodyPr>
            <a:normAutofit/>
          </a:bodyPr>
          <a:lstStyle/>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One of the objects of GIAMA  is to provide a uniform immovable asset management framework to promote accountability and transparency within government;</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This object forms part of the long title of this Act;</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GIAMA applies to departments of state in the national and provincial governments;</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The Act designates the Minister of Public Works as custodian to immovable assets that vest in the national government;</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The Act further designates the Minister of Rural Development and Land Reform as custodian to immovable assets that vest in the national government situated within the former homelands and immovable assets acquired for land reform; and</a:t>
            </a:r>
          </a:p>
          <a:p>
            <a:pPr>
              <a:buFont typeface="Wingdings" panose="05000000000000000000" pitchFamily="2" charset="2"/>
              <a:buChar char="§"/>
            </a:pPr>
            <a:r>
              <a:rPr lang="en-US" sz="2000" dirty="0" smtClean="0">
                <a:latin typeface="Arial" panose="020B0604020202020204" pitchFamily="34" charset="0"/>
                <a:cs typeface="Arial" panose="020B0604020202020204" pitchFamily="34" charset="0"/>
              </a:rPr>
              <a:t>Finally designates a Premier or an MEC designated by the Premier in respect of an immovable asset that vests in a provincial government.</a:t>
            </a:r>
          </a:p>
          <a:p>
            <a:pPr>
              <a:buFont typeface="Wingdings" panose="05000000000000000000" pitchFamily="2" charset="2"/>
              <a:buChar char="§"/>
            </a:pPr>
            <a:r>
              <a:rPr lang="en-US" sz="2000" b="1" dirty="0" smtClean="0">
                <a:latin typeface="Arial" panose="020B0604020202020204" pitchFamily="34" charset="0"/>
                <a:cs typeface="Arial" panose="020B0604020202020204" pitchFamily="34" charset="0"/>
              </a:rPr>
              <a:t>Exception</a:t>
            </a:r>
            <a:r>
              <a:rPr lang="en-US" sz="2000" dirty="0" smtClean="0">
                <a:latin typeface="Arial" panose="020B0604020202020204" pitchFamily="34" charset="0"/>
                <a:cs typeface="Arial" panose="020B0604020202020204" pitchFamily="34" charset="0"/>
              </a:rPr>
              <a:t>: Where custodial functions were assigned to other Ministers by virtue of legislation </a:t>
            </a:r>
            <a:r>
              <a:rPr lang="en-US" sz="2000" b="1" u="sng" dirty="0" smtClean="0">
                <a:latin typeface="Arial" panose="020B0604020202020204" pitchFamily="34" charset="0"/>
                <a:cs typeface="Arial" panose="020B0604020202020204" pitchFamily="34" charset="0"/>
              </a:rPr>
              <a:t>before the </a:t>
            </a:r>
            <a:r>
              <a:rPr lang="en-US" sz="2000" b="1" u="sng" dirty="0" err="1" smtClean="0">
                <a:latin typeface="Arial" panose="020B0604020202020204" pitchFamily="34" charset="0"/>
                <a:cs typeface="Arial" panose="020B0604020202020204" pitchFamily="34" charset="0"/>
              </a:rPr>
              <a:t>commencent</a:t>
            </a:r>
            <a:r>
              <a:rPr lang="en-US" sz="2000" b="1" u="sng" dirty="0" smtClean="0">
                <a:latin typeface="Arial" panose="020B0604020202020204" pitchFamily="34" charset="0"/>
                <a:cs typeface="Arial" panose="020B0604020202020204" pitchFamily="34" charset="0"/>
              </a:rPr>
              <a:t> of GIAMA</a:t>
            </a:r>
            <a:r>
              <a:rPr lang="en-US" sz="2000" dirty="0" smtClean="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smtClean="0">
                <a:solidFill>
                  <a:srgbClr val="F79646">
                    <a:lumMod val="50000"/>
                  </a:srgbClr>
                </a:solidFill>
              </a:rPr>
              <a:t>4. GIAMA 19 OF 2007</a:t>
            </a:r>
            <a:endParaRPr lang="en-ZA" b="1" dirty="0"/>
          </a:p>
        </p:txBody>
      </p:sp>
      <p:sp>
        <p:nvSpPr>
          <p:cNvPr id="8" name="Slide Number Placeholder 7"/>
          <p:cNvSpPr>
            <a:spLocks noGrp="1"/>
          </p:cNvSpPr>
          <p:nvPr>
            <p:ph type="sldNum" sz="quarter" idx="12"/>
          </p:nvPr>
        </p:nvSpPr>
        <p:spPr/>
        <p:txBody>
          <a:bodyPr/>
          <a:lstStyle/>
          <a:p>
            <a:r>
              <a:rPr lang="en-US" dirty="0" smtClean="0"/>
              <a:t>.</a:t>
            </a:r>
            <a:fld id="{6D88B901-4B89-400A-9326-FD413AFBC764}" type="slidenum">
              <a:rPr lang="en-US" smtClean="0"/>
              <a:pPr/>
              <a:t>6</a:t>
            </a:fld>
            <a:endParaRPr lang="en-US" dirty="0"/>
          </a:p>
        </p:txBody>
      </p:sp>
    </p:spTree>
    <p:extLst>
      <p:ext uri="{BB962C8B-B14F-4D97-AF65-F5344CB8AC3E}">
        <p14:creationId xmlns:p14="http://schemas.microsoft.com/office/powerpoint/2010/main" xmlns="" val="40674752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5184576"/>
          </a:xfrm>
        </p:spPr>
        <p:txBody>
          <a:bodyPr>
            <a:normAutofit/>
          </a:bodyPr>
          <a:lstStyle/>
          <a:p>
            <a:pPr>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GIAMA requires custodians and users to observe Principles of immovable asset management (s 5);</a:t>
            </a:r>
          </a:p>
          <a:p>
            <a:pPr>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It is compulsory for a custodian </a:t>
            </a:r>
            <a:r>
              <a:rPr lang="en-ZA" sz="2000" dirty="0">
                <a:latin typeface="Arial" panose="020B0604020202020204" pitchFamily="34" charset="0"/>
                <a:cs typeface="Arial" panose="020B0604020202020204" pitchFamily="34" charset="0"/>
              </a:rPr>
              <a:t>to prepare </a:t>
            </a:r>
            <a:r>
              <a:rPr lang="en-ZA" sz="2000" dirty="0" smtClean="0">
                <a:latin typeface="Arial" panose="020B0604020202020204" pitchFamily="34" charset="0"/>
                <a:cs typeface="Arial" panose="020B0604020202020204" pitchFamily="34" charset="0"/>
              </a:rPr>
              <a:t>a custodian </a:t>
            </a:r>
            <a:r>
              <a:rPr lang="en-ZA" sz="2000" dirty="0">
                <a:latin typeface="Arial" panose="020B0604020202020204" pitchFamily="34" charset="0"/>
                <a:cs typeface="Arial" panose="020B0604020202020204" pitchFamily="34" charset="0"/>
              </a:rPr>
              <a:t>immovable asset management </a:t>
            </a:r>
            <a:r>
              <a:rPr lang="en-ZA" sz="2000" dirty="0" smtClean="0">
                <a:latin typeface="Arial" panose="020B0604020202020204" pitchFamily="34" charset="0"/>
                <a:cs typeface="Arial" panose="020B0604020202020204" pitchFamily="34" charset="0"/>
              </a:rPr>
              <a:t>plan and/or a user to prepare user immovable asset management plan;</a:t>
            </a:r>
          </a:p>
          <a:p>
            <a:pPr>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These plans are regarded as part of  a custodian and/or a user’s strategic planning process contemplated in the Public Service Regulations, 2001(s6);</a:t>
            </a:r>
          </a:p>
          <a:p>
            <a:pPr>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A user immovable asset management plan is the </a:t>
            </a:r>
            <a:r>
              <a:rPr lang="en-ZA" sz="2000" b="1" dirty="0" smtClean="0">
                <a:latin typeface="Arial" panose="020B0604020202020204" pitchFamily="34" charset="0"/>
                <a:cs typeface="Arial" panose="020B0604020202020204" pitchFamily="34" charset="0"/>
              </a:rPr>
              <a:t>principal </a:t>
            </a:r>
            <a:r>
              <a:rPr lang="en-ZA" sz="2000" dirty="0" smtClean="0">
                <a:latin typeface="Arial" panose="020B0604020202020204" pitchFamily="34" charset="0"/>
                <a:cs typeface="Arial" panose="020B0604020202020204" pitchFamily="34" charset="0"/>
              </a:rPr>
              <a:t>immovable asset strategic planning instrument which guides and informs all immovable asset management decisions by the user (s10 (1);</a:t>
            </a:r>
          </a:p>
          <a:p>
            <a:pPr>
              <a:buFont typeface="Wingdings" panose="05000000000000000000" pitchFamily="2" charset="2"/>
              <a:buChar char="§"/>
            </a:pPr>
            <a:r>
              <a:rPr lang="en-ZA" sz="2000" dirty="0" smtClean="0">
                <a:latin typeface="Arial" panose="020B0604020202020204" pitchFamily="34" charset="0"/>
                <a:cs typeface="Arial" panose="020B0604020202020204" pitchFamily="34" charset="0"/>
              </a:rPr>
              <a:t>The custodian may dispose of a surplus immovable asset </a:t>
            </a:r>
            <a:r>
              <a:rPr lang="en-ZA" sz="2000" b="1" dirty="0" smtClean="0">
                <a:latin typeface="Arial" panose="020B0604020202020204" pitchFamily="34" charset="0"/>
                <a:cs typeface="Arial" panose="020B0604020202020204" pitchFamily="34" charset="0"/>
              </a:rPr>
              <a:t>subject</a:t>
            </a:r>
            <a:r>
              <a:rPr lang="en-ZA" sz="2000" dirty="0" smtClean="0">
                <a:latin typeface="Arial" panose="020B0604020202020204" pitchFamily="34" charset="0"/>
                <a:cs typeface="Arial" panose="020B0604020202020204" pitchFamily="34" charset="0"/>
              </a:rPr>
              <a:t> </a:t>
            </a:r>
            <a:r>
              <a:rPr lang="en-ZA" sz="2000" b="1" dirty="0" smtClean="0">
                <a:latin typeface="Arial" panose="020B0604020202020204" pitchFamily="34" charset="0"/>
                <a:cs typeface="Arial" panose="020B0604020202020204" pitchFamily="34" charset="0"/>
              </a:rPr>
              <a:t>to</a:t>
            </a:r>
            <a:r>
              <a:rPr lang="en-ZA" sz="2000" dirty="0" smtClean="0">
                <a:latin typeface="Arial" panose="020B0604020202020204" pitchFamily="34" charset="0"/>
                <a:cs typeface="Arial" panose="020B0604020202020204" pitchFamily="34" charset="0"/>
              </a:rPr>
              <a:t> the State Land Disposal Act 48 of 1961.</a:t>
            </a:r>
          </a:p>
          <a:p>
            <a:pPr>
              <a:buFont typeface="Wingdings" panose="05000000000000000000" pitchFamily="2" charset="2"/>
              <a:buChar char="§"/>
            </a:pPr>
            <a:endParaRPr lang="en-ZA"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ZA" sz="2000" dirty="0" smtClean="0">
              <a:latin typeface="Arial" panose="020B0604020202020204" pitchFamily="34" charset="0"/>
              <a:cs typeface="Arial" panose="020B0604020202020204" pitchFamily="34" charset="0"/>
            </a:endParaRPr>
          </a:p>
          <a:p>
            <a:pPr>
              <a:buFont typeface="Wingdings" panose="05000000000000000000" pitchFamily="2" charset="2"/>
              <a:buChar char="§"/>
            </a:pPr>
            <a:endParaRPr lang="en-ZA" sz="2000" dirty="0" smtClean="0">
              <a:latin typeface="Arial" panose="020B0604020202020204" pitchFamily="34" charset="0"/>
              <a:cs typeface="Arial" panose="020B0604020202020204" pitchFamily="34" charset="0"/>
            </a:endParaRPr>
          </a:p>
          <a:p>
            <a:pPr algn="just">
              <a:lnSpc>
                <a:spcPct val="120000"/>
              </a:lnSpc>
              <a:buFont typeface="Wingdings" panose="05000000000000000000" pitchFamily="2" charset="2"/>
              <a:buChar char="§"/>
            </a:pPr>
            <a:endParaRPr lang="en-ZA" sz="20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
            </a:pPr>
            <a:endParaRPr lang="en-ZA" sz="8000" dirty="0">
              <a:latin typeface="Arial" panose="020B0604020202020204" pitchFamily="34" charset="0"/>
              <a:cs typeface="Arial" panose="020B0604020202020204" pitchFamily="34" charset="0"/>
            </a:endParaRPr>
          </a:p>
          <a:p>
            <a:pPr marL="0" indent="0">
              <a:lnSpc>
                <a:spcPct val="200000"/>
              </a:lnSpc>
              <a:buNone/>
            </a:pPr>
            <a:endParaRPr lang="en-ZA" sz="8000" dirty="0" smtClean="0">
              <a:latin typeface="Arial" panose="020B0604020202020204" pitchFamily="34" charset="0"/>
              <a:cs typeface="Arial" panose="020B0604020202020204" pitchFamily="34" charset="0"/>
            </a:endParaRPr>
          </a:p>
          <a:p>
            <a:pPr marL="0" indent="0">
              <a:lnSpc>
                <a:spcPct val="200000"/>
              </a:lnSpc>
              <a:buNone/>
            </a:pPr>
            <a:endParaRPr lang="en-ZA" sz="8000" dirty="0">
              <a:latin typeface="Arial" panose="020B0604020202020204" pitchFamily="34" charset="0"/>
              <a:cs typeface="Arial" panose="020B0604020202020204" pitchFamily="34" charset="0"/>
            </a:endParaRPr>
          </a:p>
          <a:p>
            <a:pPr marL="0" indent="0">
              <a:buNone/>
            </a:pPr>
            <a:endParaRPr lang="en-ZA" sz="8000" dirty="0" smtClean="0">
              <a:latin typeface="Arial" panose="020B0604020202020204" pitchFamily="34" charset="0"/>
              <a:cs typeface="Arial" panose="020B0604020202020204" pitchFamily="34" charset="0"/>
            </a:endParaRPr>
          </a:p>
          <a:p>
            <a:pPr marL="0" indent="0">
              <a:buNone/>
            </a:pPr>
            <a:endParaRPr lang="en-ZA" sz="8000" dirty="0">
              <a:latin typeface="Arial" panose="020B0604020202020204" pitchFamily="34" charset="0"/>
              <a:cs typeface="Arial" panose="020B0604020202020204" pitchFamily="34" charset="0"/>
            </a:endParaRPr>
          </a:p>
          <a:p>
            <a:pPr marL="0" indent="0" algn="ctr">
              <a:buNone/>
            </a:pPr>
            <a:endParaRPr lang="en-ZA" sz="36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smtClean="0">
                <a:solidFill>
                  <a:srgbClr val="F79646">
                    <a:lumMod val="50000"/>
                  </a:srgbClr>
                </a:solidFill>
              </a:rPr>
              <a:t>5. </a:t>
            </a:r>
            <a:r>
              <a:rPr lang="en-ZA" b="1" dirty="0">
                <a:solidFill>
                  <a:srgbClr val="F79646">
                    <a:lumMod val="50000"/>
                  </a:srgbClr>
                </a:solidFill>
              </a:rPr>
              <a:t>GIAMA 19 OF </a:t>
            </a:r>
            <a:r>
              <a:rPr lang="en-ZA" b="1" dirty="0" smtClean="0">
                <a:solidFill>
                  <a:srgbClr val="F79646">
                    <a:lumMod val="50000"/>
                  </a:srgbClr>
                </a:solidFill>
              </a:rPr>
              <a:t>2007 (continued)</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7</a:t>
            </a:fld>
            <a:endParaRPr lang="en-US"/>
          </a:p>
        </p:txBody>
      </p:sp>
    </p:spTree>
    <p:extLst>
      <p:ext uri="{BB962C8B-B14F-4D97-AF65-F5344CB8AC3E}">
        <p14:creationId xmlns:p14="http://schemas.microsoft.com/office/powerpoint/2010/main" xmlns="" val="578905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599"/>
            <a:ext cx="8229600" cy="5730875"/>
          </a:xfrm>
        </p:spPr>
        <p:txBody>
          <a:bodyPr>
            <a:normAutofit fontScale="25000" lnSpcReduction="20000"/>
          </a:bodyPr>
          <a:lstStyle/>
          <a:p>
            <a:pPr marL="442913" indent="-442913" algn="just">
              <a:lnSpc>
                <a:spcPct val="120000"/>
              </a:lnSpc>
              <a:buNone/>
            </a:pPr>
            <a:r>
              <a:rPr lang="en-ZA" sz="8000" dirty="0" smtClean="0">
                <a:latin typeface="Arial" panose="020B0604020202020204" pitchFamily="34" charset="0"/>
                <a:cs typeface="Arial" panose="020B0604020202020204" pitchFamily="34" charset="0"/>
              </a:rPr>
              <a:t>6.1 The Department of Public Works is directly affected by clause 8 of the Foreign Service Bill.</a:t>
            </a:r>
          </a:p>
          <a:p>
            <a:pPr marL="442913" indent="-442913" algn="just">
              <a:lnSpc>
                <a:spcPct val="120000"/>
              </a:lnSpc>
              <a:buNone/>
            </a:pPr>
            <a:r>
              <a:rPr lang="en-ZA" sz="8000" dirty="0" smtClean="0">
                <a:latin typeface="Arial" panose="020B0604020202020204" pitchFamily="34" charset="0"/>
                <a:cs typeface="Arial" panose="020B0604020202020204" pitchFamily="34" charset="0"/>
              </a:rPr>
              <a:t>6.2 Clause 8 of the Bill provides as follows – </a:t>
            </a:r>
            <a:endParaRPr lang="en-ZA" sz="8000" dirty="0">
              <a:latin typeface="Arial" panose="020B0604020202020204" pitchFamily="34" charset="0"/>
              <a:cs typeface="Arial" panose="020B0604020202020204" pitchFamily="34" charset="0"/>
            </a:endParaRPr>
          </a:p>
          <a:p>
            <a:pPr marL="442913" indent="-442913" algn="just" defTabSz="900113">
              <a:lnSpc>
                <a:spcPct val="120000"/>
              </a:lnSpc>
              <a:buNone/>
            </a:pPr>
            <a:r>
              <a:rPr lang="en-ZA" sz="8000" dirty="0" smtClean="0">
                <a:latin typeface="Arial" panose="020B0604020202020204" pitchFamily="34" charset="0"/>
                <a:cs typeface="Arial" panose="020B0604020202020204" pitchFamily="34" charset="0"/>
              </a:rPr>
              <a:t>	“ (1) Notwithstanding the provisions of the Government Immovable</a:t>
            </a:r>
            <a:endParaRPr lang="en-ZA" sz="8000" dirty="0">
              <a:latin typeface="Arial" panose="020B0604020202020204" pitchFamily="34" charset="0"/>
              <a:cs typeface="Arial" panose="020B0604020202020204" pitchFamily="34" charset="0"/>
            </a:endParaRPr>
          </a:p>
          <a:p>
            <a:pPr marL="0" indent="0" algn="just">
              <a:lnSpc>
                <a:spcPct val="120000"/>
              </a:lnSpc>
              <a:buNone/>
            </a:pPr>
            <a:r>
              <a:rPr lang="en-ZA" sz="8000" dirty="0">
                <a:latin typeface="Arial" panose="020B0604020202020204" pitchFamily="34" charset="0"/>
                <a:cs typeface="Arial" panose="020B0604020202020204" pitchFamily="34" charset="0"/>
              </a:rPr>
              <a:t> </a:t>
            </a:r>
            <a:r>
              <a:rPr lang="en-ZA" sz="8000" dirty="0" smtClean="0">
                <a:latin typeface="Arial" panose="020B0604020202020204" pitchFamily="34" charset="0"/>
                <a:cs typeface="Arial" panose="020B0604020202020204" pitchFamily="34" charset="0"/>
              </a:rPr>
              <a:t>             Asset </a:t>
            </a:r>
            <a:r>
              <a:rPr lang="en-ZA" sz="8000" dirty="0">
                <a:latin typeface="Arial" panose="020B0604020202020204" pitchFamily="34" charset="0"/>
                <a:cs typeface="Arial" panose="020B0604020202020204" pitchFamily="34" charset="0"/>
              </a:rPr>
              <a:t>Management Act, 2007(Act No. 19 </a:t>
            </a:r>
            <a:r>
              <a:rPr lang="en-ZA" sz="8000" dirty="0" smtClean="0">
                <a:latin typeface="Arial" panose="020B0604020202020204" pitchFamily="34" charset="0"/>
                <a:cs typeface="Arial" panose="020B0604020202020204" pitchFamily="34" charset="0"/>
              </a:rPr>
              <a:t>of </a:t>
            </a:r>
            <a:r>
              <a:rPr lang="en-ZA" sz="8000" dirty="0">
                <a:latin typeface="Arial" panose="020B0604020202020204" pitchFamily="34" charset="0"/>
                <a:cs typeface="Arial" panose="020B0604020202020204" pitchFamily="34" charset="0"/>
              </a:rPr>
              <a:t>2007</a:t>
            </a:r>
            <a:r>
              <a:rPr lang="en-ZA" sz="8000" dirty="0" smtClean="0">
                <a:latin typeface="Arial" panose="020B0604020202020204" pitchFamily="34" charset="0"/>
                <a:cs typeface="Arial" panose="020B0604020202020204" pitchFamily="34" charset="0"/>
              </a:rPr>
              <a:t>),or any       	 other law, all immovable property utilised by the Foreign 	 Service outside the Republic, any right in respect of such 	 property and the management and accountability thereof must 	 vest in the Minister. </a:t>
            </a:r>
          </a:p>
          <a:p>
            <a:pPr marL="0" indent="0" algn="just" defTabSz="900113">
              <a:lnSpc>
                <a:spcPct val="120000"/>
              </a:lnSpc>
              <a:buNone/>
              <a:tabLst>
                <a:tab pos="722313" algn="l"/>
              </a:tabLst>
            </a:pPr>
            <a:r>
              <a:rPr lang="en-ZA" sz="8000" dirty="0" smtClean="0">
                <a:latin typeface="Arial" panose="020B0604020202020204" pitchFamily="34" charset="0"/>
                <a:cs typeface="Arial" panose="020B0604020202020204" pitchFamily="34" charset="0"/>
              </a:rPr>
              <a:t>         (2) Notwithstanding any other law, the Minister may on such terms 	    and conditions as he or she may deem fit-</a:t>
            </a:r>
          </a:p>
          <a:p>
            <a:pPr marL="0" indent="0" algn="just" defTabSz="900113">
              <a:lnSpc>
                <a:spcPct val="120000"/>
              </a:lnSpc>
              <a:buNone/>
              <a:tabLst>
                <a:tab pos="722313" algn="l"/>
              </a:tabLst>
            </a:pPr>
            <a:r>
              <a:rPr lang="en-ZA" sz="8000" dirty="0">
                <a:latin typeface="Arial" panose="020B0604020202020204" pitchFamily="34" charset="0"/>
                <a:cs typeface="Arial" panose="020B0604020202020204" pitchFamily="34" charset="0"/>
              </a:rPr>
              <a:t>	</a:t>
            </a:r>
            <a:r>
              <a:rPr lang="en-ZA" sz="8000" dirty="0" smtClean="0">
                <a:latin typeface="Arial" panose="020B0604020202020204" pitchFamily="34" charset="0"/>
                <a:cs typeface="Arial" panose="020B0604020202020204" pitchFamily="34" charset="0"/>
              </a:rPr>
              <a:t>	 (a) acquire and dispose of; and </a:t>
            </a:r>
          </a:p>
          <a:p>
            <a:pPr marL="0" indent="0" algn="just" defTabSz="900113">
              <a:lnSpc>
                <a:spcPct val="120000"/>
              </a:lnSpc>
              <a:buNone/>
              <a:tabLst>
                <a:tab pos="722313" algn="l"/>
              </a:tabLst>
            </a:pPr>
            <a:r>
              <a:rPr lang="en-ZA" sz="8000" dirty="0">
                <a:latin typeface="Arial" panose="020B0604020202020204" pitchFamily="34" charset="0"/>
                <a:cs typeface="Arial" panose="020B0604020202020204" pitchFamily="34" charset="0"/>
              </a:rPr>
              <a:t>	</a:t>
            </a:r>
            <a:r>
              <a:rPr lang="en-ZA" sz="8000" dirty="0" smtClean="0">
                <a:latin typeface="Arial" panose="020B0604020202020204" pitchFamily="34" charset="0"/>
                <a:cs typeface="Arial" panose="020B0604020202020204" pitchFamily="34" charset="0"/>
              </a:rPr>
              <a:t>	 (b) lease, rent, maintain or construct structures or installations 		       on or refurbish any immovable property belonging to the 		       Department for the use of the South African Missions or for </a:t>
            </a:r>
          </a:p>
          <a:p>
            <a:pPr marL="0" indent="0" algn="just" defTabSz="900113">
              <a:lnSpc>
                <a:spcPct val="120000"/>
              </a:lnSpc>
              <a:buNone/>
              <a:tabLst>
                <a:tab pos="722313" algn="l"/>
              </a:tabLst>
            </a:pPr>
            <a:r>
              <a:rPr lang="en-ZA" sz="8000" dirty="0">
                <a:latin typeface="Arial" panose="020B0604020202020204" pitchFamily="34" charset="0"/>
                <a:cs typeface="Arial" panose="020B0604020202020204" pitchFamily="34" charset="0"/>
              </a:rPr>
              <a:t>	</a:t>
            </a:r>
            <a:r>
              <a:rPr lang="en-ZA" sz="8000" dirty="0" smtClean="0">
                <a:latin typeface="Arial" panose="020B0604020202020204" pitchFamily="34" charset="0"/>
                <a:cs typeface="Arial" panose="020B0604020202020204" pitchFamily="34" charset="0"/>
              </a:rPr>
              <a:t>	       any other purpose he or she may deem necessary for the 	          efficient functioning of the Foreign Service.”</a:t>
            </a:r>
          </a:p>
          <a:p>
            <a:pPr marL="0" indent="0" algn="just" defTabSz="900113">
              <a:lnSpc>
                <a:spcPct val="120000"/>
              </a:lnSpc>
              <a:buNone/>
              <a:tabLst>
                <a:tab pos="722313" algn="l"/>
              </a:tabLst>
            </a:pPr>
            <a:r>
              <a:rPr lang="en-ZA" sz="8000" dirty="0">
                <a:latin typeface="Arial" panose="020B0604020202020204" pitchFamily="34" charset="0"/>
                <a:cs typeface="Arial" panose="020B0604020202020204" pitchFamily="34" charset="0"/>
              </a:rPr>
              <a:t>	</a:t>
            </a:r>
            <a:r>
              <a:rPr lang="en-ZA" sz="8000" dirty="0" smtClean="0">
                <a:latin typeface="Arial" panose="020B0604020202020204" pitchFamily="34" charset="0"/>
                <a:cs typeface="Arial" panose="020B0604020202020204" pitchFamily="34" charset="0"/>
              </a:rPr>
              <a:t>	        		       	 </a:t>
            </a:r>
            <a:endParaRPr lang="en-ZA" sz="8000" dirty="0">
              <a:latin typeface="Arial" panose="020B0604020202020204" pitchFamily="34" charset="0"/>
              <a:cs typeface="Arial" panose="020B0604020202020204" pitchFamily="34" charset="0"/>
            </a:endParaRPr>
          </a:p>
          <a:p>
            <a:pPr marL="0" indent="0" algn="just">
              <a:lnSpc>
                <a:spcPct val="120000"/>
              </a:lnSpc>
              <a:buNone/>
            </a:pPr>
            <a:endParaRPr lang="en-ZA" sz="8000" dirty="0" smtClean="0">
              <a:latin typeface="Arial" panose="020B0604020202020204" pitchFamily="34" charset="0"/>
              <a:cs typeface="Arial" panose="020B0604020202020204" pitchFamily="34" charset="0"/>
            </a:endParaRPr>
          </a:p>
          <a:p>
            <a:pPr marL="0" indent="0" algn="just">
              <a:lnSpc>
                <a:spcPct val="120000"/>
              </a:lnSpc>
              <a:buNone/>
            </a:pPr>
            <a:endParaRPr lang="en-ZA" sz="8000" dirty="0">
              <a:latin typeface="Arial" panose="020B0604020202020204" pitchFamily="34" charset="0"/>
              <a:cs typeface="Arial" panose="020B0604020202020204" pitchFamily="34" charset="0"/>
            </a:endParaRPr>
          </a:p>
          <a:p>
            <a:pPr marL="0" indent="0" algn="ctr">
              <a:lnSpc>
                <a:spcPct val="120000"/>
              </a:lnSpc>
              <a:buNone/>
            </a:pPr>
            <a:endParaRPr lang="en-ZA" sz="36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lstStyle/>
          <a:p>
            <a:pPr algn="ctr"/>
            <a:r>
              <a:rPr lang="en-ZA" b="1" dirty="0" smtClean="0"/>
              <a:t>6. FOREIGN SERVICE BILL [B35-2015]</a:t>
            </a:r>
            <a:endParaRPr lang="en-ZA" b="1" dirty="0"/>
          </a:p>
        </p:txBody>
      </p:sp>
      <p:sp>
        <p:nvSpPr>
          <p:cNvPr id="8" name="Slide Number Placeholder 7"/>
          <p:cNvSpPr>
            <a:spLocks noGrp="1"/>
          </p:cNvSpPr>
          <p:nvPr>
            <p:ph type="sldNum" sz="quarter" idx="12"/>
          </p:nvPr>
        </p:nvSpPr>
        <p:spPr/>
        <p:txBody>
          <a:bodyPr/>
          <a:lstStyle/>
          <a:p>
            <a:fld id="{6D88B901-4B89-400A-9326-FD413AFBC764}" type="slidenum">
              <a:rPr lang="en-US" smtClean="0"/>
              <a:pPr/>
              <a:t>8</a:t>
            </a:fld>
            <a:endParaRPr lang="en-US"/>
          </a:p>
        </p:txBody>
      </p:sp>
    </p:spTree>
    <p:extLst>
      <p:ext uri="{BB962C8B-B14F-4D97-AF65-F5344CB8AC3E}">
        <p14:creationId xmlns:p14="http://schemas.microsoft.com/office/powerpoint/2010/main" xmlns="" val="8143672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23428"/>
            <a:ext cx="8229600" cy="5867400"/>
          </a:xfrm>
        </p:spPr>
        <p:txBody>
          <a:bodyPr>
            <a:noAutofit/>
          </a:bodyPr>
          <a:lstStyle/>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7.1 The misgivings expressed in respect of clause 8 of the Bill in the DPW presentation of 25 November 2016 are somewhat watered down by proposed amendments contained in </a:t>
            </a:r>
            <a:r>
              <a:rPr lang="en-ZA" sz="2000" dirty="0" err="1" smtClean="0">
                <a:latin typeface="Arial" panose="020B0604020202020204" pitchFamily="34" charset="0"/>
                <a:cs typeface="Arial" panose="020B0604020202020204" pitchFamily="34" charset="0"/>
              </a:rPr>
              <a:t>Dirco’s</a:t>
            </a:r>
            <a:r>
              <a:rPr lang="en-ZA" sz="2000" dirty="0" smtClean="0">
                <a:latin typeface="Arial" panose="020B0604020202020204" pitchFamily="34" charset="0"/>
                <a:cs typeface="Arial" panose="020B0604020202020204" pitchFamily="34" charset="0"/>
              </a:rPr>
              <a:t> e-mail of 1 September 2017.</a:t>
            </a:r>
          </a:p>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7.2 It is the Department’s respectful view that the wording of clause 8     should expressly recognise GIAMA as legislation applicable to  National and Provincial governments’ immovable assets.</a:t>
            </a:r>
          </a:p>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7.3 This will obviate possible ambiguities, uncertainty and unintended consequences in this proposed legislation.</a:t>
            </a:r>
          </a:p>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7.4  For instance, clause 8(1) suggests that immovable property utilised    by the Foreign Service </a:t>
            </a:r>
            <a:r>
              <a:rPr lang="en-ZA" sz="2000" b="1" dirty="0" smtClean="0">
                <a:latin typeface="Arial" panose="020B0604020202020204" pitchFamily="34" charset="0"/>
                <a:cs typeface="Arial" panose="020B0604020202020204" pitchFamily="34" charset="0"/>
              </a:rPr>
              <a:t>must vest in the Minister</a:t>
            </a:r>
            <a:r>
              <a:rPr lang="en-ZA" sz="2000" dirty="0" smtClean="0">
                <a:latin typeface="Arial" panose="020B0604020202020204" pitchFamily="34" charset="0"/>
                <a:cs typeface="Arial" panose="020B0604020202020204" pitchFamily="34" charset="0"/>
              </a:rPr>
              <a:t>. </a:t>
            </a:r>
            <a:endParaRPr lang="en-ZA" sz="2000" dirty="0">
              <a:latin typeface="Arial" panose="020B0604020202020204" pitchFamily="34" charset="0"/>
              <a:cs typeface="Arial" panose="020B0604020202020204" pitchFamily="34" charset="0"/>
            </a:endParaRPr>
          </a:p>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7.5	The vesting of property in the Minister is inimical to Item 28(1) of Schedule 6 to the Constitution and Chief Registrar’s Circular 2 of 2013 dealing with the registration of Government Immovable Assets.  </a:t>
            </a:r>
          </a:p>
          <a:p>
            <a:pPr marL="442913" indent="-442913" algn="just">
              <a:lnSpc>
                <a:spcPct val="90000"/>
              </a:lnSpc>
              <a:spcBef>
                <a:spcPts val="1200"/>
              </a:spcBef>
              <a:buNone/>
            </a:pPr>
            <a:r>
              <a:rPr lang="en-ZA" sz="2000" dirty="0" smtClean="0">
                <a:latin typeface="Arial" panose="020B0604020202020204" pitchFamily="34" charset="0"/>
                <a:cs typeface="Arial" panose="020B0604020202020204" pitchFamily="34" charset="0"/>
              </a:rPr>
              <a:t>7.6 GIAMA requires a custodian to comply with the State Land Disposal Act 48 of 1961 when disposing of surplus immovable assets.</a:t>
            </a:r>
          </a:p>
          <a:p>
            <a:pPr marL="442913" indent="-442913" algn="just">
              <a:lnSpc>
                <a:spcPct val="90000"/>
              </a:lnSpc>
              <a:spcBef>
                <a:spcPts val="1200"/>
              </a:spcBef>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smtClean="0">
              <a:latin typeface="Arial" panose="020B0604020202020204" pitchFamily="34" charset="0"/>
              <a:cs typeface="Arial" panose="020B0604020202020204" pitchFamily="34" charset="0"/>
            </a:endParaRPr>
          </a:p>
          <a:p>
            <a:pPr marL="0" indent="0">
              <a:buNone/>
            </a:pPr>
            <a:endParaRPr lang="en-ZA" sz="2000" dirty="0">
              <a:latin typeface="Arial" panose="020B0604020202020204" pitchFamily="34" charset="0"/>
              <a:cs typeface="Arial" panose="020B0604020202020204" pitchFamily="34" charset="0"/>
            </a:endParaRPr>
          </a:p>
          <a:p>
            <a:pPr marL="0" indent="0" algn="ctr">
              <a:buNone/>
            </a:pPr>
            <a:endParaRPr lang="en-ZA" sz="2000" b="1"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ZA" b="1" dirty="0" smtClean="0"/>
              <a:t>7. </a:t>
            </a:r>
            <a:r>
              <a:rPr lang="en-ZA" b="1" dirty="0"/>
              <a:t>FOREIGN SERVICE BILL [B35-2015]</a:t>
            </a:r>
          </a:p>
        </p:txBody>
      </p:sp>
      <p:sp>
        <p:nvSpPr>
          <p:cNvPr id="8" name="Slide Number Placeholder 7"/>
          <p:cNvSpPr>
            <a:spLocks noGrp="1"/>
          </p:cNvSpPr>
          <p:nvPr>
            <p:ph type="sldNum" sz="quarter" idx="12"/>
          </p:nvPr>
        </p:nvSpPr>
        <p:spPr/>
        <p:txBody>
          <a:bodyPr/>
          <a:lstStyle/>
          <a:p>
            <a:fld id="{6D88B901-4B89-400A-9326-FD413AFBC764}" type="slidenum">
              <a:rPr lang="en-US" smtClean="0"/>
              <a:pPr/>
              <a:t>9</a:t>
            </a:fld>
            <a:endParaRPr lang="en-US"/>
          </a:p>
        </p:txBody>
      </p:sp>
    </p:spTree>
    <p:extLst>
      <p:ext uri="{BB962C8B-B14F-4D97-AF65-F5344CB8AC3E}">
        <p14:creationId xmlns:p14="http://schemas.microsoft.com/office/powerpoint/2010/main" xmlns="" val="126916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26-07-2017) Information sharing session on the Expropriation Bill" id="{41F17C10-3689-4274-AC62-F6D2055CA175}" vid="{92FE86B3-49DE-48E6-90BE-5B01373978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((21-08-2017) ANC Study Group Briefing on the Expropriation Bill[B4D-2015]</Template>
  <TotalTime>870</TotalTime>
  <Words>1153</Words>
  <Application>Microsoft Office PowerPoint</Application>
  <PresentationFormat>On-screen Show (4:3)</PresentationFormat>
  <Paragraphs>154</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DEPARTMENT OF PUBLIC WORKS     PRESENTATION: COMMENTS  ON THE                                FOREIGN SERVICE BILL                                [B35-2015]   FORUM:                PORTFOLIO COMMITTEE ON                   INTERNATIONAL RELATIONS                      AND CO-OPERATION  DATE:                    20 OCTOBER 2017   </vt:lpstr>
      <vt:lpstr>TABLE OF CONTENTS </vt:lpstr>
      <vt:lpstr> 1. PURPOSE</vt:lpstr>
      <vt:lpstr>2. CONSTITUTION,1996</vt:lpstr>
      <vt:lpstr>3. CONSTITUTION, 1996 (continued)</vt:lpstr>
      <vt:lpstr>4. GIAMA 19 OF 2007</vt:lpstr>
      <vt:lpstr>5. GIAMA 19 OF 2007 (continued)</vt:lpstr>
      <vt:lpstr>6. FOREIGN SERVICE BILL [B35-2015]</vt:lpstr>
      <vt:lpstr>7. FOREIGN SERVICE BILL [B35-2015]</vt:lpstr>
      <vt:lpstr>8. FOREIGN SERVICE BILL [B35-2015]</vt:lpstr>
      <vt:lpstr>9. RECOMMENDATIONS</vt:lpstr>
      <vt:lpstr>   RECOMMENDATIONS</vt:lpstr>
      <vt:lpstr>  9. RECOMMENDATIONS</vt:lpstr>
      <vt:lpstr> </vt:lpstr>
    </vt:vector>
  </TitlesOfParts>
  <Company>Department of Public 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PUBLIC WORKS     PRESENTATION: EXPROPRIATION BILL [B4D-                     2015]   BRANCH NAME: POLICY, RESEARCH AND                                REGULATION  PRESENTER:       MS. LYDIA BICI- DDG/CPPR DATE:                   26 JULY 2017</dc:title>
  <dc:creator>Johannes Lekala</dc:creator>
  <cp:lastModifiedBy>PUMZA</cp:lastModifiedBy>
  <cp:revision>200</cp:revision>
  <cp:lastPrinted>2017-10-17T12:20:39Z</cp:lastPrinted>
  <dcterms:created xsi:type="dcterms:W3CDTF">2017-08-21T10:16:32Z</dcterms:created>
  <dcterms:modified xsi:type="dcterms:W3CDTF">2017-10-24T13:49:45Z</dcterms:modified>
</cp:coreProperties>
</file>