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2" r:id="rId3"/>
    <p:sldId id="301" r:id="rId4"/>
    <p:sldId id="297" r:id="rId5"/>
    <p:sldId id="298" r:id="rId6"/>
    <p:sldId id="300" r:id="rId7"/>
    <p:sldId id="299" r:id="rId8"/>
    <p:sldId id="293" r:id="rId9"/>
    <p:sldId id="294" r:id="rId10"/>
    <p:sldId id="296" r:id="rId11"/>
    <p:sldId id="292" r:id="rId12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>
      <p:cViewPr varScale="1">
        <p:scale>
          <a:sx n="116" d="100"/>
          <a:sy n="116" d="100"/>
        </p:scale>
        <p:origin x="-17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275" cy="4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1"/>
            <a:ext cx="2946275" cy="4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15"/>
            <a:ext cx="2946275" cy="4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378515"/>
            <a:ext cx="2946275" cy="4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A528E41-02BC-4E08-9B3A-CF2B414105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920456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75" cy="4940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1"/>
            <a:ext cx="2946275" cy="4940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4" y="4690945"/>
            <a:ext cx="5436909" cy="444307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515"/>
            <a:ext cx="2946275" cy="4940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378515"/>
            <a:ext cx="2946275" cy="4940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4CFA6B7C-D03E-46B1-A3B5-B48C2379A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7732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FA6B7C-D03E-46B1-A3B5-B48C2379A09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925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05A18A7-7015-4690-8EE0-9A8A89C74AD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808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sp>
        <p:nvSpPr>
          <p:cNvPr id="174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1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E5995-CBF7-4B7D-B78D-E89237BF83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751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6D43B-8B89-4599-B6AB-5E02C7CFF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166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6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FCCD2-0F11-417C-AC8A-317854EE1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355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562C6-40A3-4472-930C-4CFDE88078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406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9164-E320-4FDC-A0ED-B9FFF65D17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011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4007-A451-4DBE-9124-198F240A7B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615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8BEE2-14AD-497F-8EF4-BFEDD14408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987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D0AE-51D0-4C79-827D-08B61FB7D5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422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51D30-5977-4BB5-894A-3F15CF7384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24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F6807-ACA6-49D0-827A-0D47324C1A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770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A48D1-CE87-4AE1-BD15-91145BC377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5636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6D5512-23FE-4603-B18E-B48AB596D9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6" r:id="rId2"/>
    <p:sldLayoutId id="2147483995" r:id="rId3"/>
    <p:sldLayoutId id="2147483994" r:id="rId4"/>
    <p:sldLayoutId id="2147483993" r:id="rId5"/>
    <p:sldLayoutId id="2147483992" r:id="rId6"/>
    <p:sldLayoutId id="2147483991" r:id="rId7"/>
    <p:sldLayoutId id="2147483990" r:id="rId8"/>
    <p:sldLayoutId id="2147483989" r:id="rId9"/>
    <p:sldLayoutId id="2147483988" r:id="rId10"/>
    <p:sldLayoutId id="21474839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980729"/>
            <a:ext cx="8172400" cy="1444625"/>
          </a:xfrm>
        </p:spPr>
        <p:txBody>
          <a:bodyPr/>
          <a:lstStyle/>
          <a:p>
            <a:pPr algn="ctr" eaLnBrk="1" hangingPunct="1"/>
            <a:r>
              <a:rPr lang="en-ZA" sz="3600" b="1" dirty="0" smtClean="0"/>
              <a:t>Information Brief to the </a:t>
            </a:r>
            <a:br>
              <a:rPr lang="en-ZA" sz="3600" b="1" dirty="0" smtClean="0"/>
            </a:br>
            <a:r>
              <a:rPr lang="en-ZA" sz="3600" b="1" dirty="0" smtClean="0"/>
              <a:t>Portfolio Committee on Defence</a:t>
            </a:r>
            <a:br>
              <a:rPr lang="en-ZA" sz="3600" b="1" dirty="0" smtClean="0"/>
            </a:br>
            <a:r>
              <a:rPr lang="en-ZA" sz="3600" b="1" dirty="0" smtClean="0"/>
              <a:t>18 October 2017</a:t>
            </a:r>
            <a:endParaRPr lang="en-GB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708275"/>
            <a:ext cx="8172400" cy="182245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ZA" sz="2800" b="1" dirty="0">
                <a:latin typeface="Arial" charset="0"/>
              </a:rPr>
              <a:t>Status of Policies of the Department of Defence </a:t>
            </a:r>
            <a:endParaRPr lang="en-ZA" sz="2800" b="1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ZA" sz="2800" b="1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ZA" sz="2400" b="1" dirty="0" smtClean="0">
                <a:latin typeface="Arial" charset="0"/>
              </a:rPr>
              <a:t/>
            </a:r>
            <a:br>
              <a:rPr lang="en-ZA" sz="2400" b="1" dirty="0" smtClean="0">
                <a:latin typeface="Arial" charset="0"/>
              </a:rPr>
            </a:br>
            <a:endParaRPr lang="en-GB" sz="24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Policies awaiting Corporate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2" y="1827213"/>
            <a:ext cx="7773988" cy="4114800"/>
          </a:xfrm>
        </p:spPr>
        <p:txBody>
          <a:bodyPr/>
          <a:lstStyle/>
          <a:p>
            <a:r>
              <a:rPr lang="en-ZA" sz="1800" dirty="0" smtClean="0"/>
              <a:t>DODI/00027 </a:t>
            </a:r>
            <a:r>
              <a:rPr lang="en-ZA" sz="1800" dirty="0"/>
              <a:t>– Intangible Assets </a:t>
            </a:r>
            <a:r>
              <a:rPr lang="en-ZA" sz="1800" dirty="0" smtClean="0"/>
              <a:t>(PDSC)</a:t>
            </a:r>
            <a:endParaRPr lang="en-ZA" sz="1800" dirty="0"/>
          </a:p>
          <a:p>
            <a:r>
              <a:rPr lang="en-ZA" sz="1800" dirty="0" smtClean="0"/>
              <a:t>DODI/00121 </a:t>
            </a:r>
            <a:r>
              <a:rPr lang="en-ZA" sz="1800" dirty="0"/>
              <a:t>– Acquisition of </a:t>
            </a:r>
            <a:r>
              <a:rPr lang="en-ZA" sz="1800" dirty="0" smtClean="0"/>
              <a:t>Armaments (DAP 1000) (PDSC)</a:t>
            </a:r>
            <a:endParaRPr lang="en-ZA" sz="1800" dirty="0"/>
          </a:p>
          <a:p>
            <a:r>
              <a:rPr lang="en-ZA" sz="1800" dirty="0"/>
              <a:t>DODI/00215 – IT Corporate Governance (PDSC)</a:t>
            </a:r>
          </a:p>
          <a:p>
            <a:r>
              <a:rPr lang="en-ZA" sz="1800" dirty="0" smtClean="0"/>
              <a:t>DODI/00127 </a:t>
            </a:r>
            <a:r>
              <a:rPr lang="en-ZA" sz="1800" dirty="0"/>
              <a:t>- Creditor Payments (PDSC</a:t>
            </a:r>
            <a:r>
              <a:rPr lang="en-ZA" sz="1800" dirty="0" smtClean="0"/>
              <a:t>)</a:t>
            </a:r>
          </a:p>
          <a:p>
            <a:r>
              <a:rPr lang="en-ZA" sz="1800" dirty="0" smtClean="0"/>
              <a:t>DODI/00155 </a:t>
            </a:r>
            <a:r>
              <a:rPr lang="en-ZA" sz="1800" dirty="0"/>
              <a:t>- Transformation Management (PDSC)</a:t>
            </a:r>
          </a:p>
          <a:p>
            <a:r>
              <a:rPr lang="en-ZA" sz="1800" dirty="0" smtClean="0"/>
              <a:t>DODI/00213 </a:t>
            </a:r>
            <a:r>
              <a:rPr lang="en-ZA" sz="1800" dirty="0"/>
              <a:t>- HR </a:t>
            </a:r>
            <a:r>
              <a:rPr lang="en-ZA" sz="1800" dirty="0" smtClean="0"/>
              <a:t>Structure </a:t>
            </a:r>
            <a:r>
              <a:rPr lang="en-ZA" sz="1800" dirty="0"/>
              <a:t>Management (PDSC)</a:t>
            </a:r>
          </a:p>
          <a:p>
            <a:r>
              <a:rPr lang="en-ZA" sz="1800" dirty="0" smtClean="0"/>
              <a:t>DODI/00175 </a:t>
            </a:r>
            <a:r>
              <a:rPr lang="en-ZA" sz="1800" dirty="0"/>
              <a:t>- Verification of Qualifications (C SANDF</a:t>
            </a:r>
            <a:r>
              <a:rPr lang="en-ZA" sz="1800" dirty="0" smtClean="0"/>
              <a:t>)</a:t>
            </a:r>
          </a:p>
          <a:p>
            <a:r>
              <a:rPr lang="en-ZA" sz="1800" dirty="0" smtClean="0"/>
              <a:t>DODI/00077 </a:t>
            </a:r>
            <a:r>
              <a:rPr lang="en-ZA" sz="1800" dirty="0"/>
              <a:t>- Foreign Relations Gifts (C SANDF</a:t>
            </a:r>
            <a:r>
              <a:rPr lang="en-ZA" sz="1800" dirty="0" smtClean="0"/>
              <a:t>)</a:t>
            </a:r>
          </a:p>
          <a:p>
            <a:r>
              <a:rPr lang="en-ZA" sz="1800" dirty="0"/>
              <a:t>DODI/00055 - Library Policy (C SANDF)</a:t>
            </a:r>
          </a:p>
          <a:p>
            <a:r>
              <a:rPr lang="en-ZA" sz="1800" dirty="0"/>
              <a:t>DODI/00152 – IM Policy (C SANDF)</a:t>
            </a:r>
          </a:p>
          <a:p>
            <a:r>
              <a:rPr lang="en-ZA" sz="1800" dirty="0"/>
              <a:t>DODI/00202 - Fixed-line Communications (C SANDF) </a:t>
            </a:r>
          </a:p>
          <a:p>
            <a:endParaRPr lang="en-ZA" sz="1800" dirty="0"/>
          </a:p>
          <a:p>
            <a:endParaRPr lang="en-ZA" sz="1800" dirty="0"/>
          </a:p>
          <a:p>
            <a:pPr marL="0" indent="0">
              <a:buNone/>
            </a:pPr>
            <a:endParaRPr lang="en-ZA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562C6-40A3-4472-930C-4CFDE88078EC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590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ZA" b="1" smtClean="0"/>
              <a:t>Questions</a:t>
            </a: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xmlns="" val="13613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Aim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To present the Status of Policies of the Department of Defence to the Portfolio Committee on Defence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562C6-40A3-4472-930C-4CFDE88078E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523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Scope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Background: Policy Performance Indicator </a:t>
            </a:r>
            <a:r>
              <a:rPr lang="en-ZA" dirty="0" smtClean="0"/>
              <a:t>Datasheet</a:t>
            </a:r>
          </a:p>
          <a:p>
            <a:r>
              <a:rPr lang="en-ZA" dirty="0"/>
              <a:t>Status: Policy Performance Indicator </a:t>
            </a:r>
            <a:r>
              <a:rPr lang="en-ZA" dirty="0" smtClean="0"/>
              <a:t>Datasheet</a:t>
            </a:r>
          </a:p>
          <a:p>
            <a:r>
              <a:rPr lang="en-ZA" dirty="0" smtClean="0"/>
              <a:t>DOD Policy Status Report</a:t>
            </a:r>
          </a:p>
          <a:p>
            <a:r>
              <a:rPr lang="en-ZA" dirty="0" smtClean="0"/>
              <a:t>SANDF Policy Status Report</a:t>
            </a:r>
          </a:p>
          <a:p>
            <a:r>
              <a:rPr lang="en-ZA" dirty="0"/>
              <a:t>Policies awaiting Corporate Approval</a:t>
            </a:r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562C6-40A3-4472-930C-4CFDE88078E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403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Background: Policy Performance Indicator Datasheet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370013" y="1700808"/>
          <a:ext cx="7313612" cy="3666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2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53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27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26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Indicator Id: </a:t>
                      </a:r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D3_01A</a:t>
                      </a:r>
                      <a:endParaRPr lang="en-ZA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98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Indicator Title: </a:t>
                      </a:r>
                      <a:endParaRPr lang="en-ZA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Percentage adherence to DOD governance schedule (Policy)</a:t>
                      </a:r>
                      <a:endParaRPr lang="en-ZA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96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Method of Calculation:</a:t>
                      </a:r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Phase 1 - </a:t>
                      </a:r>
                      <a:r>
                        <a:rPr lang="en-ZA" sz="1600" u="none" strike="noStrike" dirty="0" smtClean="0">
                          <a:effectLst/>
                        </a:rPr>
                        <a:t>Registration </a:t>
                      </a:r>
                      <a:r>
                        <a:rPr lang="en-ZA" sz="1600" u="none" strike="noStrike" dirty="0">
                          <a:effectLst/>
                        </a:rPr>
                        <a:t>of the Policy (1)</a:t>
                      </a:r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Phase 2 - Development of the Policy (1)</a:t>
                      </a:r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Phase 3 - Functionally Approved Policy (1)</a:t>
                      </a:r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Phase 4 - Corporate Approved Policy (1)</a:t>
                      </a:r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Phase 5 - Authorised by Sec Def &amp; C SANDF (1)</a:t>
                      </a:r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669"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Score = Actual/5*100 = %</a:t>
                      </a:r>
                      <a:endParaRPr lang="en-Z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562C6-40A3-4472-930C-4CFDE88078E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54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Status: Policy </a:t>
            </a:r>
            <a:r>
              <a:rPr lang="en-ZA" dirty="0"/>
              <a:t>Performance Indicator </a:t>
            </a:r>
            <a:r>
              <a:rPr lang="en-ZA" dirty="0" smtClean="0"/>
              <a:t>Datasheet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562C6-40A3-4472-930C-4CFDE88078E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0695573"/>
              </p:ext>
            </p:extLst>
          </p:nvPr>
        </p:nvGraphicFramePr>
        <p:xfrm>
          <a:off x="107504" y="1628800"/>
          <a:ext cx="8928992" cy="4442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9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72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04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77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7567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S/N</a:t>
                      </a:r>
                      <a:endParaRPr lang="en-ZA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Level 1</a:t>
                      </a:r>
                      <a:endParaRPr lang="en-ZA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Config Nr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RA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Status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Score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567"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a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b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c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d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e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1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Internship Policy Status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>
                          <a:effectLst/>
                        </a:rPr>
                        <a:t>DODI/00174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Human Resources </a:t>
                      </a:r>
                      <a:r>
                        <a:rPr lang="en-ZA" sz="1800" u="none" strike="noStrike" dirty="0" smtClean="0">
                          <a:effectLst/>
                        </a:rPr>
                        <a:t>Div</a:t>
                      </a:r>
                    </a:p>
                    <a:p>
                      <a:pPr algn="l" fontAlgn="t"/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40%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Human Resource Development Policy Status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DODI/00065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Human Resources </a:t>
                      </a:r>
                      <a:r>
                        <a:rPr lang="en-ZA" sz="1800" u="none" strike="noStrike" dirty="0" smtClean="0">
                          <a:effectLst/>
                        </a:rPr>
                        <a:t>Div</a:t>
                      </a:r>
                    </a:p>
                    <a:p>
                      <a:pPr algn="l" fontAlgn="t"/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40%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3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 smtClean="0">
                          <a:effectLst/>
                        </a:rPr>
                        <a:t>Min Directive on the Execution of Defence Diplomacy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 smtClean="0">
                          <a:effectLst/>
                        </a:rPr>
                        <a:t>MODD/00002/2016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Defence International Affairs </a:t>
                      </a:r>
                      <a:r>
                        <a:rPr lang="en-ZA" sz="1800" u="none" strike="noStrike" dirty="0" smtClean="0">
                          <a:effectLst/>
                        </a:rPr>
                        <a:t>Division</a:t>
                      </a:r>
                    </a:p>
                    <a:p>
                      <a:pPr algn="l" fontAlgn="t"/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 smtClean="0">
                          <a:effectLst/>
                        </a:rPr>
                        <a:t>100%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4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Defence International Affairs Policy Status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DODI/00011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Defence International Affairs </a:t>
                      </a:r>
                      <a:r>
                        <a:rPr lang="en-ZA" sz="1800" u="none" strike="noStrike" dirty="0" smtClean="0">
                          <a:effectLst/>
                        </a:rPr>
                        <a:t>Division</a:t>
                      </a: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5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100%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90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Status: Policy </a:t>
            </a:r>
            <a:r>
              <a:rPr lang="en-ZA" dirty="0"/>
              <a:t>Performance Indicator </a:t>
            </a:r>
            <a:r>
              <a:rPr lang="en-ZA" dirty="0" smtClean="0"/>
              <a:t>Datasheet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562C6-40A3-4472-930C-4CFDE88078E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0807725"/>
              </p:ext>
            </p:extLst>
          </p:nvPr>
        </p:nvGraphicFramePr>
        <p:xfrm>
          <a:off x="107504" y="1628800"/>
          <a:ext cx="8928992" cy="3954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9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72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04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77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7567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S/N</a:t>
                      </a:r>
                      <a:endParaRPr lang="en-ZA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Level 1</a:t>
                      </a:r>
                      <a:endParaRPr lang="en-ZA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Config Nr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RA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Status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Score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567"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a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b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c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d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e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Policy Products in Pursuit of Defence Diplomacy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DODI/00050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Defence International Affairs </a:t>
                      </a:r>
                      <a:r>
                        <a:rPr lang="en-ZA" sz="1800" u="none" strike="noStrike" dirty="0" smtClean="0">
                          <a:effectLst/>
                        </a:rPr>
                        <a:t>Division</a:t>
                      </a: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2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40%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Promulgated Acquisition of Armaments in the DOD Policy (DAP 1000 Policy) </a:t>
                      </a:r>
                      <a:r>
                        <a:rPr lang="en-ZA" sz="1800" u="none" strike="noStrike" dirty="0" smtClean="0">
                          <a:effectLst/>
                        </a:rPr>
                        <a:t>Status</a:t>
                      </a: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DODI/00121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Defence </a:t>
                      </a:r>
                      <a:r>
                        <a:rPr lang="en-ZA" sz="1800" u="none" strike="noStrike" dirty="0" smtClean="0">
                          <a:effectLst/>
                        </a:rPr>
                        <a:t>Mat</a:t>
                      </a:r>
                      <a:r>
                        <a:rPr lang="en-ZA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é</a:t>
                      </a:r>
                      <a:r>
                        <a:rPr lang="en-ZA" sz="1800" u="none" strike="noStrike" dirty="0" smtClean="0">
                          <a:effectLst/>
                        </a:rPr>
                        <a:t>riel </a:t>
                      </a:r>
                      <a:r>
                        <a:rPr lang="en-ZA" sz="1800" u="none" strike="noStrike" dirty="0" err="1">
                          <a:effectLst/>
                        </a:rPr>
                        <a:t>Div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4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80%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>
                          <a:effectLst/>
                        </a:rPr>
                        <a:t>Defence Intangible Assets Management Policy Status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DODI/00027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Defence </a:t>
                      </a:r>
                      <a:r>
                        <a:rPr lang="en-ZA" sz="1800" u="none" strike="noStrike" dirty="0" smtClean="0">
                          <a:effectLst/>
                        </a:rPr>
                        <a:t>Mat</a:t>
                      </a:r>
                      <a:r>
                        <a:rPr lang="en-ZA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é</a:t>
                      </a:r>
                      <a:r>
                        <a:rPr lang="en-ZA" sz="1800" u="none" strike="noStrike" dirty="0" smtClean="0">
                          <a:effectLst/>
                        </a:rPr>
                        <a:t>riel Div</a:t>
                      </a: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4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80%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effectLst/>
                          <a:latin typeface="+mn-lt"/>
                        </a:rPr>
                        <a:t>8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DOD Procurement Policy Status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DODI/00008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>
                          <a:effectLst/>
                        </a:rPr>
                        <a:t>Defence </a:t>
                      </a:r>
                      <a:r>
                        <a:rPr lang="en-ZA" sz="1800" u="none" strike="noStrike" dirty="0" smtClean="0">
                          <a:effectLst/>
                        </a:rPr>
                        <a:t>Mat</a:t>
                      </a:r>
                      <a:r>
                        <a:rPr lang="en-ZA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é</a:t>
                      </a:r>
                      <a:r>
                        <a:rPr lang="en-ZA" sz="1800" u="none" strike="noStrike" dirty="0" smtClean="0">
                          <a:effectLst/>
                        </a:rPr>
                        <a:t>riel Div</a:t>
                      </a: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2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40%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29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Status: Policy </a:t>
            </a:r>
            <a:r>
              <a:rPr lang="en-ZA" dirty="0"/>
              <a:t>Performance Indicator </a:t>
            </a:r>
            <a:r>
              <a:rPr lang="en-ZA" dirty="0" smtClean="0"/>
              <a:t>Datasheet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562C6-40A3-4472-930C-4CFDE88078E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5022819"/>
              </p:ext>
            </p:extLst>
          </p:nvPr>
        </p:nvGraphicFramePr>
        <p:xfrm>
          <a:off x="107504" y="1628800"/>
          <a:ext cx="8928992" cy="1672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9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72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04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77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7567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S/N</a:t>
                      </a:r>
                      <a:endParaRPr lang="en-ZA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Level 1</a:t>
                      </a:r>
                      <a:endParaRPr lang="en-ZA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Config Nr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RA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Status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Score</a:t>
                      </a:r>
                      <a:endParaRPr lang="en-ZA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567"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>
                          <a:effectLst/>
                        </a:rPr>
                        <a:t>a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b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c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d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>
                          <a:effectLst/>
                        </a:rPr>
                        <a:t>e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708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effectLst/>
                          <a:latin typeface="+mn-lt"/>
                        </a:rPr>
                        <a:t>9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>
                          <a:effectLst/>
                        </a:rPr>
                        <a:t>Compliance to the DOD Corporate Governance of ICT Policy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>
                          <a:effectLst/>
                        </a:rPr>
                        <a:t>DODI/00215</a:t>
                      </a:r>
                      <a:endParaRPr lang="en-ZA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u="none" strike="noStrike" dirty="0" smtClean="0">
                          <a:effectLst/>
                        </a:rPr>
                        <a:t>DEISM </a:t>
                      </a:r>
                      <a:r>
                        <a:rPr lang="en-ZA" sz="1800" u="none" strike="noStrike" dirty="0">
                          <a:effectLst/>
                        </a:rPr>
                        <a:t>Div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u="none" strike="noStrike" dirty="0" smtClean="0">
                          <a:effectLst/>
                        </a:rPr>
                        <a:t>80</a:t>
                      </a:r>
                      <a:r>
                        <a:rPr lang="en-ZA" sz="1800" u="none" strike="noStrike" dirty="0">
                          <a:effectLst/>
                        </a:rPr>
                        <a:t>%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3" marR="8943" marT="8943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0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412776"/>
            <a:ext cx="741682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5" name="Group 4"/>
          <p:cNvGrpSpPr/>
          <p:nvPr/>
        </p:nvGrpSpPr>
        <p:grpSpPr>
          <a:xfrm>
            <a:off x="899592" y="0"/>
            <a:ext cx="7632848" cy="6882051"/>
            <a:chOff x="899592" y="0"/>
            <a:chExt cx="7632848" cy="688205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9592" y="0"/>
              <a:ext cx="7632848" cy="6882051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 flipV="1">
              <a:off x="3275856" y="50799"/>
              <a:ext cx="2160240" cy="1608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</p:spTree>
    <p:extLst>
      <p:ext uri="{BB962C8B-B14F-4D97-AF65-F5344CB8AC3E}">
        <p14:creationId xmlns:p14="http://schemas.microsoft.com/office/powerpoint/2010/main" xmlns="" val="208054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1412776"/>
            <a:ext cx="741682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3" name="Group 2"/>
          <p:cNvGrpSpPr/>
          <p:nvPr/>
        </p:nvGrpSpPr>
        <p:grpSpPr>
          <a:xfrm>
            <a:off x="899592" y="0"/>
            <a:ext cx="7782718" cy="6858000"/>
            <a:chOff x="899592" y="0"/>
            <a:chExt cx="7782718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9592" y="0"/>
              <a:ext cx="7782718" cy="68580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 flipV="1">
              <a:off x="3539067" y="50795"/>
              <a:ext cx="2041045" cy="1270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</p:spTree>
    <p:extLst>
      <p:ext uri="{BB962C8B-B14F-4D97-AF65-F5344CB8AC3E}">
        <p14:creationId xmlns:p14="http://schemas.microsoft.com/office/powerpoint/2010/main" xmlns="" val="35260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5237</TotalTime>
  <Words>434</Words>
  <Application>Microsoft Office PowerPoint</Application>
  <PresentationFormat>On-screen Show (4:3)</PresentationFormat>
  <Paragraphs>140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Eclipse</vt:lpstr>
      <vt:lpstr>Information Brief to the  Portfolio Committee on Defence 18 October 2017</vt:lpstr>
      <vt:lpstr>Aim</vt:lpstr>
      <vt:lpstr>Scope</vt:lpstr>
      <vt:lpstr>Background: Policy Performance Indicator Datasheet</vt:lpstr>
      <vt:lpstr>Status: Policy Performance Indicator Datasheet</vt:lpstr>
      <vt:lpstr>Status: Policy Performance Indicator Datasheet</vt:lpstr>
      <vt:lpstr>Status: Policy Performance Indicator Datasheet</vt:lpstr>
      <vt:lpstr>Slide 8</vt:lpstr>
      <vt:lpstr>Slide 9</vt:lpstr>
      <vt:lpstr>Policies awaiting Corporate Approval</vt:lpstr>
      <vt:lpstr>Questions</vt:lpstr>
    </vt:vector>
  </TitlesOfParts>
  <Company>SANDF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DIRECTORATE STORES SERVICES AND RELATED PAYMENTS</dc:title>
  <dc:creator>89756522</dc:creator>
  <cp:lastModifiedBy>PUMZA</cp:lastModifiedBy>
  <cp:revision>177</cp:revision>
  <cp:lastPrinted>2017-10-05T12:42:54Z</cp:lastPrinted>
  <dcterms:created xsi:type="dcterms:W3CDTF">2011-10-24T11:38:26Z</dcterms:created>
  <dcterms:modified xsi:type="dcterms:W3CDTF">2017-10-20T07:57:30Z</dcterms:modified>
</cp:coreProperties>
</file>