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commentAuthors.xml" ContentType="application/vnd.openxmlformats-officedocument.presentationml.commentAuthors+xml"/>
  <Override PartName="/ppt/slideLayouts/slideLayout10.xml" ContentType="application/vnd.openxmlformats-officedocument.presentationml.slideLayout+xml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diagrams/drawing1.xml" ContentType="application/vnd.ms-office.drawingml.diagramDrawing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6" r:id="rId2"/>
    <p:sldId id="306" r:id="rId3"/>
    <p:sldId id="307" r:id="rId4"/>
    <p:sldId id="271" r:id="rId5"/>
    <p:sldId id="257" r:id="rId6"/>
    <p:sldId id="308" r:id="rId7"/>
    <p:sldId id="312" r:id="rId8"/>
    <p:sldId id="309" r:id="rId9"/>
    <p:sldId id="310" r:id="rId10"/>
    <p:sldId id="311" r:id="rId11"/>
    <p:sldId id="304" r:id="rId12"/>
    <p:sldId id="305" r:id="rId13"/>
    <p:sldId id="265" r:id="rId14"/>
    <p:sldId id="261" r:id="rId15"/>
    <p:sldId id="262" r:id="rId16"/>
    <p:sldId id="267" r:id="rId17"/>
    <p:sldId id="313" r:id="rId18"/>
    <p:sldId id="289" r:id="rId19"/>
    <p:sldId id="290" r:id="rId20"/>
    <p:sldId id="291" r:id="rId21"/>
    <p:sldId id="294" r:id="rId22"/>
    <p:sldId id="292" r:id="rId23"/>
    <p:sldId id="295" r:id="rId24"/>
    <p:sldId id="293" r:id="rId25"/>
    <p:sldId id="296" r:id="rId26"/>
    <p:sldId id="297" r:id="rId27"/>
    <p:sldId id="284" r:id="rId28"/>
    <p:sldId id="285" r:id="rId29"/>
    <p:sldId id="274" r:id="rId30"/>
  </p:sldIdLst>
  <p:sldSz cx="9144000" cy="6858000" type="screen4x3"/>
  <p:notesSz cx="6797675" cy="9928225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arius Van Niekerk" initials="MVN" lastIdx="2" clrIdx="0">
    <p:extLst>
      <p:ext uri="{19B8F6BF-5375-455C-9EA6-DF929625EA0E}">
        <p15:presenceInfo xmlns:p15="http://schemas.microsoft.com/office/powerpoint/2012/main" xmlns="" userId="S-1-5-21-2380184862-309048139-2695422336-32345" providerId="AD"/>
      </p:ext>
    </p:extLst>
  </p:cmAuthor>
  <p:cmAuthor id="2" name="CEO" initials="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A5BE4C"/>
    <a:srgbClr val="343434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9386" autoAdjust="0"/>
    <p:restoredTop sz="96552" autoAdjust="0"/>
  </p:normalViewPr>
  <p:slideViewPr>
    <p:cSldViewPr snapToGrid="0" snapToObjects="1">
      <p:cViewPr varScale="1">
        <p:scale>
          <a:sx n="116" d="100"/>
          <a:sy n="116" d="100"/>
        </p:scale>
        <p:origin x="-1824" y="-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9DCA09E-FE64-BB46-9E39-5A45329556C6}" type="doc">
      <dgm:prSet loTypeId="urn:microsoft.com/office/officeart/2009/3/layout/CircleRelationship" loCatId="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45226F6A-C267-0242-9A02-8137AD25C39B}">
      <dgm:prSet phldrT="[Text]" custT="1"/>
      <dgm:spPr>
        <a:solidFill>
          <a:srgbClr val="A5BE4C"/>
        </a:solidFill>
      </dgm:spPr>
      <dgm:t>
        <a:bodyPr/>
        <a:lstStyle/>
        <a:p>
          <a:r>
            <a:rPr lang="en-US" sz="1500" b="1" dirty="0" smtClean="0">
              <a:solidFill>
                <a:srgbClr val="343434"/>
              </a:solidFill>
            </a:rPr>
            <a:t>NEMISA (changing to  INeSI)</a:t>
          </a:r>
          <a:endParaRPr lang="en-US" sz="1500" b="1" dirty="0">
            <a:solidFill>
              <a:srgbClr val="343434"/>
            </a:solidFill>
          </a:endParaRPr>
        </a:p>
      </dgm:t>
    </dgm:pt>
    <dgm:pt modelId="{41A32BA4-49CE-0C48-9206-333F70468FD2}" type="parTrans" cxnId="{6ACEA8FF-07BE-4542-A3E2-104B43B6A948}">
      <dgm:prSet/>
      <dgm:spPr/>
      <dgm:t>
        <a:bodyPr/>
        <a:lstStyle/>
        <a:p>
          <a:endParaRPr lang="en-US"/>
        </a:p>
      </dgm:t>
    </dgm:pt>
    <dgm:pt modelId="{7E80459F-2719-3544-AEF3-B62707A4CCBE}" type="sibTrans" cxnId="{6ACEA8FF-07BE-4542-A3E2-104B43B6A948}">
      <dgm:prSet/>
      <dgm:spPr/>
      <dgm:t>
        <a:bodyPr/>
        <a:lstStyle/>
        <a:p>
          <a:endParaRPr lang="en-US"/>
        </a:p>
      </dgm:t>
    </dgm:pt>
    <dgm:pt modelId="{C3470350-EF11-544F-B00F-5C8E9D5B62AC}">
      <dgm:prSet phldrT="[Text]" custT="1"/>
      <dgm:spPr>
        <a:solidFill>
          <a:schemeClr val="tx2">
            <a:lumMod val="60000"/>
            <a:lumOff val="40000"/>
          </a:schemeClr>
        </a:solidFill>
      </dgm:spPr>
      <dgm:t>
        <a:bodyPr/>
        <a:lstStyle/>
        <a:p>
          <a:r>
            <a:rPr lang="en-US" sz="1000" b="1" dirty="0" smtClean="0">
              <a:solidFill>
                <a:srgbClr val="000000"/>
              </a:solidFill>
            </a:rPr>
            <a:t>Globally </a:t>
          </a:r>
          <a:endParaRPr lang="en-US" sz="1000" b="1" dirty="0">
            <a:solidFill>
              <a:srgbClr val="000000"/>
            </a:solidFill>
          </a:endParaRPr>
        </a:p>
      </dgm:t>
    </dgm:pt>
    <dgm:pt modelId="{BFF80739-4DF4-744B-B9B6-EB22EEE251C5}" type="parTrans" cxnId="{89E2CD8F-EF0A-F047-AFF6-516497B5A3C5}">
      <dgm:prSet/>
      <dgm:spPr/>
      <dgm:t>
        <a:bodyPr/>
        <a:lstStyle/>
        <a:p>
          <a:endParaRPr lang="en-US"/>
        </a:p>
      </dgm:t>
    </dgm:pt>
    <dgm:pt modelId="{EFCF60C1-57A5-944D-81C6-E3120B439C92}" type="sibTrans" cxnId="{89E2CD8F-EF0A-F047-AFF6-516497B5A3C5}">
      <dgm:prSet/>
      <dgm:spPr/>
      <dgm:t>
        <a:bodyPr/>
        <a:lstStyle/>
        <a:p>
          <a:endParaRPr lang="en-US"/>
        </a:p>
      </dgm:t>
    </dgm:pt>
    <dgm:pt modelId="{D4CB4CD0-BD1F-A94B-9D9F-7B9ECC8758B8}">
      <dgm:prSet phldrT="[Text]" custT="1"/>
      <dgm:spPr>
        <a:solidFill>
          <a:schemeClr val="tx2">
            <a:lumMod val="60000"/>
            <a:lumOff val="40000"/>
          </a:schemeClr>
        </a:solidFill>
      </dgm:spPr>
      <dgm:t>
        <a:bodyPr/>
        <a:lstStyle/>
        <a:p>
          <a:r>
            <a:rPr lang="en-US" sz="1000" b="1" dirty="0" smtClean="0">
              <a:solidFill>
                <a:srgbClr val="000000"/>
              </a:solidFill>
            </a:rPr>
            <a:t>NDP</a:t>
          </a:r>
          <a:endParaRPr lang="en-US" sz="1000" b="1" dirty="0">
            <a:solidFill>
              <a:srgbClr val="000000"/>
            </a:solidFill>
          </a:endParaRPr>
        </a:p>
      </dgm:t>
    </dgm:pt>
    <dgm:pt modelId="{550D6814-733E-E04D-A20C-8EAC9E7178A0}" type="parTrans" cxnId="{69F848BA-C9A2-C946-8C01-C9E222E789A4}">
      <dgm:prSet/>
      <dgm:spPr/>
      <dgm:t>
        <a:bodyPr/>
        <a:lstStyle/>
        <a:p>
          <a:endParaRPr lang="en-US"/>
        </a:p>
      </dgm:t>
    </dgm:pt>
    <dgm:pt modelId="{3FE2A680-288F-DA44-B5ED-FFDA751C5B84}" type="sibTrans" cxnId="{69F848BA-C9A2-C946-8C01-C9E222E789A4}">
      <dgm:prSet/>
      <dgm:spPr/>
      <dgm:t>
        <a:bodyPr/>
        <a:lstStyle/>
        <a:p>
          <a:endParaRPr lang="en-US"/>
        </a:p>
      </dgm:t>
    </dgm:pt>
    <dgm:pt modelId="{F21D817C-30CF-5A41-8FA8-8844EF9DDCC3}">
      <dgm:prSet phldrT="[Text]" custT="1"/>
      <dgm:spPr>
        <a:solidFill>
          <a:schemeClr val="tx2">
            <a:lumMod val="60000"/>
            <a:lumOff val="40000"/>
          </a:schemeClr>
        </a:solidFill>
        <a:effectLst/>
      </dgm:spPr>
      <dgm:t>
        <a:bodyPr/>
        <a:lstStyle/>
        <a:p>
          <a:r>
            <a:rPr lang="en-US" sz="1000" b="1" dirty="0" smtClean="0">
              <a:solidFill>
                <a:srgbClr val="000000"/>
              </a:solidFill>
            </a:rPr>
            <a:t>SA Connect</a:t>
          </a:r>
          <a:endParaRPr lang="en-US" sz="1000" b="1" dirty="0">
            <a:solidFill>
              <a:srgbClr val="000000"/>
            </a:solidFill>
          </a:endParaRPr>
        </a:p>
      </dgm:t>
    </dgm:pt>
    <dgm:pt modelId="{8A5CE5DF-C655-A348-AB1F-4416594DE96A}" type="parTrans" cxnId="{F0C07DC3-BC9B-5B4E-AAEE-BD51D3EFE823}">
      <dgm:prSet/>
      <dgm:spPr/>
      <dgm:t>
        <a:bodyPr/>
        <a:lstStyle/>
        <a:p>
          <a:endParaRPr lang="en-US"/>
        </a:p>
      </dgm:t>
    </dgm:pt>
    <dgm:pt modelId="{FDCE88F0-D1E1-0A4F-8FB1-331057DC3994}" type="sibTrans" cxnId="{F0C07DC3-BC9B-5B4E-AAEE-BD51D3EFE823}">
      <dgm:prSet/>
      <dgm:spPr/>
      <dgm:t>
        <a:bodyPr/>
        <a:lstStyle/>
        <a:p>
          <a:endParaRPr lang="en-US"/>
        </a:p>
      </dgm:t>
    </dgm:pt>
    <dgm:pt modelId="{16B58C45-22CF-A842-861A-60D2C9A924F0}">
      <dgm:prSet phldrT="[Text]" custT="1"/>
      <dgm:spPr>
        <a:solidFill>
          <a:schemeClr val="tx2">
            <a:lumMod val="60000"/>
            <a:lumOff val="40000"/>
          </a:schemeClr>
        </a:solidFill>
        <a:effectLst/>
      </dgm:spPr>
      <dgm:t>
        <a:bodyPr/>
        <a:lstStyle/>
        <a:p>
          <a:r>
            <a:rPr lang="en-US" sz="1000" b="1" dirty="0" smtClean="0">
              <a:solidFill>
                <a:srgbClr val="000000"/>
              </a:solidFill>
            </a:rPr>
            <a:t>Digital SA</a:t>
          </a:r>
          <a:endParaRPr lang="en-US" sz="1000" b="1" dirty="0">
            <a:solidFill>
              <a:srgbClr val="000000"/>
            </a:solidFill>
          </a:endParaRPr>
        </a:p>
      </dgm:t>
    </dgm:pt>
    <dgm:pt modelId="{66236DB3-508E-C34F-8036-2D8A3C40E3DB}" type="parTrans" cxnId="{88943958-F406-9743-85DF-30D7BBB3D4C2}">
      <dgm:prSet/>
      <dgm:spPr/>
      <dgm:t>
        <a:bodyPr/>
        <a:lstStyle/>
        <a:p>
          <a:endParaRPr lang="en-US"/>
        </a:p>
      </dgm:t>
    </dgm:pt>
    <dgm:pt modelId="{4909F29B-4464-C94B-9AE0-1D572BE1FF33}" type="sibTrans" cxnId="{88943958-F406-9743-85DF-30D7BBB3D4C2}">
      <dgm:prSet/>
      <dgm:spPr/>
      <dgm:t>
        <a:bodyPr/>
        <a:lstStyle/>
        <a:p>
          <a:endParaRPr lang="en-US"/>
        </a:p>
      </dgm:t>
    </dgm:pt>
    <dgm:pt modelId="{050F8217-E087-7042-B641-2B91097AE71C}">
      <dgm:prSet phldrT="[Text]" custT="1"/>
      <dgm:spPr>
        <a:solidFill>
          <a:schemeClr val="tx2">
            <a:lumMod val="60000"/>
            <a:lumOff val="40000"/>
          </a:schemeClr>
        </a:solidFill>
        <a:effectLst/>
      </dgm:spPr>
      <dgm:t>
        <a:bodyPr/>
        <a:lstStyle/>
        <a:p>
          <a:r>
            <a:rPr lang="en-US" sz="1000" b="1" dirty="0" smtClean="0">
              <a:solidFill>
                <a:schemeClr val="tx1"/>
              </a:solidFill>
            </a:rPr>
            <a:t>Local Evidence – CoLabs </a:t>
          </a:r>
          <a:endParaRPr lang="en-US" sz="1000" b="1" dirty="0">
            <a:solidFill>
              <a:schemeClr val="tx1"/>
            </a:solidFill>
          </a:endParaRPr>
        </a:p>
      </dgm:t>
    </dgm:pt>
    <dgm:pt modelId="{39EC15FC-1629-614A-917E-0C54E7C24E1A}" type="parTrans" cxnId="{51126F2E-84CA-6647-B79B-6F1DB0265052}">
      <dgm:prSet/>
      <dgm:spPr/>
      <dgm:t>
        <a:bodyPr/>
        <a:lstStyle/>
        <a:p>
          <a:endParaRPr lang="en-US"/>
        </a:p>
      </dgm:t>
    </dgm:pt>
    <dgm:pt modelId="{88E1A0A6-1C32-DA43-A925-8C4880F52A8B}" type="sibTrans" cxnId="{51126F2E-84CA-6647-B79B-6F1DB0265052}">
      <dgm:prSet/>
      <dgm:spPr/>
      <dgm:t>
        <a:bodyPr/>
        <a:lstStyle/>
        <a:p>
          <a:endParaRPr lang="en-US"/>
        </a:p>
      </dgm:t>
    </dgm:pt>
    <dgm:pt modelId="{7E618A95-1067-CD42-9312-943CDB1D43B8}" type="pres">
      <dgm:prSet presAssocID="{B9DCA09E-FE64-BB46-9E39-5A45329556C6}" presName="Name0" presStyleCnt="0">
        <dgm:presLayoutVars>
          <dgm:chMax val="1"/>
          <dgm:chPref val="1"/>
        </dgm:presLayoutVars>
      </dgm:prSet>
      <dgm:spPr/>
      <dgm:t>
        <a:bodyPr/>
        <a:lstStyle/>
        <a:p>
          <a:endParaRPr lang="en-US"/>
        </a:p>
      </dgm:t>
    </dgm:pt>
    <dgm:pt modelId="{BCA2AC9B-E1AF-3D41-B2C9-24C379AE4785}" type="pres">
      <dgm:prSet presAssocID="{45226F6A-C267-0242-9A02-8137AD25C39B}" presName="Parent" presStyleLbl="node0" presStyleIdx="0" presStyleCnt="1">
        <dgm:presLayoutVars>
          <dgm:chMax val="5"/>
          <dgm:chPref val="5"/>
        </dgm:presLayoutVars>
      </dgm:prSet>
      <dgm:spPr/>
      <dgm:t>
        <a:bodyPr/>
        <a:lstStyle/>
        <a:p>
          <a:endParaRPr lang="en-US"/>
        </a:p>
      </dgm:t>
    </dgm:pt>
    <dgm:pt modelId="{214B9D04-E273-9D45-9B41-DBA28763925C}" type="pres">
      <dgm:prSet presAssocID="{45226F6A-C267-0242-9A02-8137AD25C39B}" presName="Accent2" presStyleLbl="node1" presStyleIdx="0" presStyleCnt="19"/>
      <dgm:spPr/>
    </dgm:pt>
    <dgm:pt modelId="{6B0F62F2-AE7D-464A-A041-DF8956310F55}" type="pres">
      <dgm:prSet presAssocID="{45226F6A-C267-0242-9A02-8137AD25C39B}" presName="Accent3" presStyleLbl="node1" presStyleIdx="1" presStyleCnt="19"/>
      <dgm:spPr/>
    </dgm:pt>
    <dgm:pt modelId="{670A728F-D913-0E46-85FE-E7DAD8990B3B}" type="pres">
      <dgm:prSet presAssocID="{45226F6A-C267-0242-9A02-8137AD25C39B}" presName="Accent4" presStyleLbl="node1" presStyleIdx="2" presStyleCnt="19"/>
      <dgm:spPr/>
    </dgm:pt>
    <dgm:pt modelId="{A5E7C106-BD78-F64E-B797-08C00EE5708C}" type="pres">
      <dgm:prSet presAssocID="{45226F6A-C267-0242-9A02-8137AD25C39B}" presName="Accent5" presStyleLbl="node1" presStyleIdx="3" presStyleCnt="19"/>
      <dgm:spPr/>
    </dgm:pt>
    <dgm:pt modelId="{A7284BAD-FA00-4945-A83E-E9D320A574D0}" type="pres">
      <dgm:prSet presAssocID="{45226F6A-C267-0242-9A02-8137AD25C39B}" presName="Accent6" presStyleLbl="node1" presStyleIdx="4" presStyleCnt="19"/>
      <dgm:spPr/>
    </dgm:pt>
    <dgm:pt modelId="{C72966AB-0AAC-0947-871C-2869E4ACBDBC}" type="pres">
      <dgm:prSet presAssocID="{050F8217-E087-7042-B641-2B91097AE71C}" presName="Child1" presStyleLbl="node1" presStyleIdx="5" presStyleCnt="19" custScaleX="141176" custLinFactNeighborX="-18523" custLinFactNeighborY="2058">
        <dgm:presLayoutVars>
          <dgm:chMax val="0"/>
          <dgm:chPref val="0"/>
        </dgm:presLayoutVars>
      </dgm:prSet>
      <dgm:spPr/>
      <dgm:t>
        <a:bodyPr/>
        <a:lstStyle/>
        <a:p>
          <a:endParaRPr lang="en-US"/>
        </a:p>
      </dgm:t>
    </dgm:pt>
    <dgm:pt modelId="{6CE77681-5E1B-5C4B-912D-5FD0E36F7B9E}" type="pres">
      <dgm:prSet presAssocID="{050F8217-E087-7042-B641-2B91097AE71C}" presName="Accent7" presStyleCnt="0"/>
      <dgm:spPr/>
    </dgm:pt>
    <dgm:pt modelId="{A4D5FDB5-111A-4B42-85A2-B8B98EA8ADFD}" type="pres">
      <dgm:prSet presAssocID="{050F8217-E087-7042-B641-2B91097AE71C}" presName="AccentHold1" presStyleLbl="node1" presStyleIdx="6" presStyleCnt="19"/>
      <dgm:spPr/>
    </dgm:pt>
    <dgm:pt modelId="{4CF3ED67-F87D-264E-9582-B41512F38172}" type="pres">
      <dgm:prSet presAssocID="{050F8217-E087-7042-B641-2B91097AE71C}" presName="Accent8" presStyleCnt="0"/>
      <dgm:spPr/>
    </dgm:pt>
    <dgm:pt modelId="{1240CC3C-8CCF-5B46-B989-B5DA1C054638}" type="pres">
      <dgm:prSet presAssocID="{050F8217-E087-7042-B641-2B91097AE71C}" presName="AccentHold2" presStyleLbl="node1" presStyleIdx="7" presStyleCnt="19"/>
      <dgm:spPr/>
    </dgm:pt>
    <dgm:pt modelId="{617D11E6-46B4-874E-82AC-2FD38F715991}" type="pres">
      <dgm:prSet presAssocID="{D4CB4CD0-BD1F-A94B-9D9F-7B9ECC8758B8}" presName="Child2" presStyleLbl="node1" presStyleIdx="8" presStyleCnt="19">
        <dgm:presLayoutVars>
          <dgm:chMax val="0"/>
          <dgm:chPref val="0"/>
        </dgm:presLayoutVars>
      </dgm:prSet>
      <dgm:spPr/>
      <dgm:t>
        <a:bodyPr/>
        <a:lstStyle/>
        <a:p>
          <a:endParaRPr lang="en-US"/>
        </a:p>
      </dgm:t>
    </dgm:pt>
    <dgm:pt modelId="{CD414003-D91A-374B-8052-30D4EB9EB519}" type="pres">
      <dgm:prSet presAssocID="{D4CB4CD0-BD1F-A94B-9D9F-7B9ECC8758B8}" presName="Accent9" presStyleCnt="0"/>
      <dgm:spPr/>
    </dgm:pt>
    <dgm:pt modelId="{0AD416C3-259C-C14D-942F-3139AE22245F}" type="pres">
      <dgm:prSet presAssocID="{D4CB4CD0-BD1F-A94B-9D9F-7B9ECC8758B8}" presName="AccentHold1" presStyleLbl="node1" presStyleIdx="9" presStyleCnt="19"/>
      <dgm:spPr/>
    </dgm:pt>
    <dgm:pt modelId="{E4E0A6E7-4840-E446-B374-486F639EF241}" type="pres">
      <dgm:prSet presAssocID="{D4CB4CD0-BD1F-A94B-9D9F-7B9ECC8758B8}" presName="Accent10" presStyleCnt="0"/>
      <dgm:spPr/>
    </dgm:pt>
    <dgm:pt modelId="{49B5104B-5FC1-704F-BF3C-5BE2B1898ACA}" type="pres">
      <dgm:prSet presAssocID="{D4CB4CD0-BD1F-A94B-9D9F-7B9ECC8758B8}" presName="AccentHold2" presStyleLbl="node1" presStyleIdx="10" presStyleCnt="19"/>
      <dgm:spPr/>
    </dgm:pt>
    <dgm:pt modelId="{3A06D569-B28B-FA44-902A-878B04516BC8}" type="pres">
      <dgm:prSet presAssocID="{D4CB4CD0-BD1F-A94B-9D9F-7B9ECC8758B8}" presName="Accent11" presStyleCnt="0"/>
      <dgm:spPr/>
    </dgm:pt>
    <dgm:pt modelId="{B2E72F33-A67E-0C4A-87EF-89886D644670}" type="pres">
      <dgm:prSet presAssocID="{D4CB4CD0-BD1F-A94B-9D9F-7B9ECC8758B8}" presName="AccentHold3" presStyleLbl="node1" presStyleIdx="11" presStyleCnt="19"/>
      <dgm:spPr/>
    </dgm:pt>
    <dgm:pt modelId="{E1751B84-9D31-F44D-AD0A-B21F55D08F68}" type="pres">
      <dgm:prSet presAssocID="{C3470350-EF11-544F-B00F-5C8E9D5B62AC}" presName="Child3" presStyleLbl="node1" presStyleIdx="12" presStyleCnt="19" custScaleX="135171">
        <dgm:presLayoutVars>
          <dgm:chMax val="0"/>
          <dgm:chPref val="0"/>
        </dgm:presLayoutVars>
      </dgm:prSet>
      <dgm:spPr/>
      <dgm:t>
        <a:bodyPr/>
        <a:lstStyle/>
        <a:p>
          <a:endParaRPr lang="en-US"/>
        </a:p>
      </dgm:t>
    </dgm:pt>
    <dgm:pt modelId="{05BD8698-DEB6-AF41-9FAC-694BE5E73CBC}" type="pres">
      <dgm:prSet presAssocID="{C3470350-EF11-544F-B00F-5C8E9D5B62AC}" presName="Accent12" presStyleCnt="0"/>
      <dgm:spPr/>
    </dgm:pt>
    <dgm:pt modelId="{2C9A9F91-2295-4B4B-81FD-B68CDD42F9D2}" type="pres">
      <dgm:prSet presAssocID="{C3470350-EF11-544F-B00F-5C8E9D5B62AC}" presName="AccentHold1" presStyleLbl="node1" presStyleIdx="13" presStyleCnt="19"/>
      <dgm:spPr/>
    </dgm:pt>
    <dgm:pt modelId="{7E739F65-262B-D240-ADCC-B7F7494C625E}" type="pres">
      <dgm:prSet presAssocID="{F21D817C-30CF-5A41-8FA8-8844EF9DDCC3}" presName="Child4" presStyleLbl="node1" presStyleIdx="14" presStyleCnt="19" custScaleX="127179">
        <dgm:presLayoutVars>
          <dgm:chMax val="0"/>
          <dgm:chPref val="0"/>
        </dgm:presLayoutVars>
      </dgm:prSet>
      <dgm:spPr/>
      <dgm:t>
        <a:bodyPr/>
        <a:lstStyle/>
        <a:p>
          <a:endParaRPr lang="en-US"/>
        </a:p>
      </dgm:t>
    </dgm:pt>
    <dgm:pt modelId="{41ED1C07-3A4D-F440-BB27-58E9FD15B92D}" type="pres">
      <dgm:prSet presAssocID="{F21D817C-30CF-5A41-8FA8-8844EF9DDCC3}" presName="Accent13" presStyleCnt="0"/>
      <dgm:spPr/>
    </dgm:pt>
    <dgm:pt modelId="{49D07556-2802-494C-9B70-B571876B8AB8}" type="pres">
      <dgm:prSet presAssocID="{F21D817C-30CF-5A41-8FA8-8844EF9DDCC3}" presName="AccentHold1" presStyleLbl="node1" presStyleIdx="15" presStyleCnt="19"/>
      <dgm:spPr/>
    </dgm:pt>
    <dgm:pt modelId="{7810DE5F-DBF8-6344-8375-E98EFAC2A597}" type="pres">
      <dgm:prSet presAssocID="{16B58C45-22CF-A842-861A-60D2C9A924F0}" presName="Child5" presStyleLbl="node1" presStyleIdx="16" presStyleCnt="19">
        <dgm:presLayoutVars>
          <dgm:chMax val="0"/>
          <dgm:chPref val="0"/>
        </dgm:presLayoutVars>
      </dgm:prSet>
      <dgm:spPr/>
      <dgm:t>
        <a:bodyPr/>
        <a:lstStyle/>
        <a:p>
          <a:endParaRPr lang="en-US"/>
        </a:p>
      </dgm:t>
    </dgm:pt>
    <dgm:pt modelId="{E5264BC4-6159-3342-8AD4-D4E7D0687D22}" type="pres">
      <dgm:prSet presAssocID="{16B58C45-22CF-A842-861A-60D2C9A924F0}" presName="Accent15" presStyleCnt="0"/>
      <dgm:spPr/>
    </dgm:pt>
    <dgm:pt modelId="{F961745D-7275-7A4D-8D91-4B8A119C2C43}" type="pres">
      <dgm:prSet presAssocID="{16B58C45-22CF-A842-861A-60D2C9A924F0}" presName="AccentHold2" presStyleLbl="node1" presStyleIdx="17" presStyleCnt="19"/>
      <dgm:spPr/>
    </dgm:pt>
    <dgm:pt modelId="{BBF6560A-BB9A-374A-9A94-B7AF6BAA7635}" type="pres">
      <dgm:prSet presAssocID="{16B58C45-22CF-A842-861A-60D2C9A924F0}" presName="Accent16" presStyleCnt="0"/>
      <dgm:spPr/>
    </dgm:pt>
    <dgm:pt modelId="{DD087498-FF46-DA43-A707-1A064D89CAD8}" type="pres">
      <dgm:prSet presAssocID="{16B58C45-22CF-A842-861A-60D2C9A924F0}" presName="AccentHold3" presStyleLbl="node1" presStyleIdx="18" presStyleCnt="19"/>
      <dgm:spPr/>
    </dgm:pt>
  </dgm:ptLst>
  <dgm:cxnLst>
    <dgm:cxn modelId="{6ACEA8FF-07BE-4542-A3E2-104B43B6A948}" srcId="{B9DCA09E-FE64-BB46-9E39-5A45329556C6}" destId="{45226F6A-C267-0242-9A02-8137AD25C39B}" srcOrd="0" destOrd="0" parTransId="{41A32BA4-49CE-0C48-9206-333F70468FD2}" sibTransId="{7E80459F-2719-3544-AEF3-B62707A4CCBE}"/>
    <dgm:cxn modelId="{18D89687-2A6F-441F-9B61-C93150B5B06E}" type="presOf" srcId="{C3470350-EF11-544F-B00F-5C8E9D5B62AC}" destId="{E1751B84-9D31-F44D-AD0A-B21F55D08F68}" srcOrd="0" destOrd="0" presId="urn:microsoft.com/office/officeart/2009/3/layout/CircleRelationship"/>
    <dgm:cxn modelId="{88943958-F406-9743-85DF-30D7BBB3D4C2}" srcId="{45226F6A-C267-0242-9A02-8137AD25C39B}" destId="{16B58C45-22CF-A842-861A-60D2C9A924F0}" srcOrd="4" destOrd="0" parTransId="{66236DB3-508E-C34F-8036-2D8A3C40E3DB}" sibTransId="{4909F29B-4464-C94B-9AE0-1D572BE1FF33}"/>
    <dgm:cxn modelId="{89E2CD8F-EF0A-F047-AFF6-516497B5A3C5}" srcId="{45226F6A-C267-0242-9A02-8137AD25C39B}" destId="{C3470350-EF11-544F-B00F-5C8E9D5B62AC}" srcOrd="2" destOrd="0" parTransId="{BFF80739-4DF4-744B-B9B6-EB22EEE251C5}" sibTransId="{EFCF60C1-57A5-944D-81C6-E3120B439C92}"/>
    <dgm:cxn modelId="{F0C07DC3-BC9B-5B4E-AAEE-BD51D3EFE823}" srcId="{45226F6A-C267-0242-9A02-8137AD25C39B}" destId="{F21D817C-30CF-5A41-8FA8-8844EF9DDCC3}" srcOrd="3" destOrd="0" parTransId="{8A5CE5DF-C655-A348-AB1F-4416594DE96A}" sibTransId="{FDCE88F0-D1E1-0A4F-8FB1-331057DC3994}"/>
    <dgm:cxn modelId="{654E85AE-D56C-4243-8768-0F2026B2637E}" type="presOf" srcId="{45226F6A-C267-0242-9A02-8137AD25C39B}" destId="{BCA2AC9B-E1AF-3D41-B2C9-24C379AE4785}" srcOrd="0" destOrd="0" presId="urn:microsoft.com/office/officeart/2009/3/layout/CircleRelationship"/>
    <dgm:cxn modelId="{21DBE2D7-3809-4B6B-8B96-B416DD4930E9}" type="presOf" srcId="{16B58C45-22CF-A842-861A-60D2C9A924F0}" destId="{7810DE5F-DBF8-6344-8375-E98EFAC2A597}" srcOrd="0" destOrd="0" presId="urn:microsoft.com/office/officeart/2009/3/layout/CircleRelationship"/>
    <dgm:cxn modelId="{247644CC-8D8C-4894-B2AD-BC31ECCAEDB3}" type="presOf" srcId="{B9DCA09E-FE64-BB46-9E39-5A45329556C6}" destId="{7E618A95-1067-CD42-9312-943CDB1D43B8}" srcOrd="0" destOrd="0" presId="urn:microsoft.com/office/officeart/2009/3/layout/CircleRelationship"/>
    <dgm:cxn modelId="{7B48806D-D7A4-4021-90A6-369783B23272}" type="presOf" srcId="{D4CB4CD0-BD1F-A94B-9D9F-7B9ECC8758B8}" destId="{617D11E6-46B4-874E-82AC-2FD38F715991}" srcOrd="0" destOrd="0" presId="urn:microsoft.com/office/officeart/2009/3/layout/CircleRelationship"/>
    <dgm:cxn modelId="{EDBB3D09-967B-408A-B7A1-A318D464FCDF}" type="presOf" srcId="{050F8217-E087-7042-B641-2B91097AE71C}" destId="{C72966AB-0AAC-0947-871C-2869E4ACBDBC}" srcOrd="0" destOrd="0" presId="urn:microsoft.com/office/officeart/2009/3/layout/CircleRelationship"/>
    <dgm:cxn modelId="{51126F2E-84CA-6647-B79B-6F1DB0265052}" srcId="{45226F6A-C267-0242-9A02-8137AD25C39B}" destId="{050F8217-E087-7042-B641-2B91097AE71C}" srcOrd="0" destOrd="0" parTransId="{39EC15FC-1629-614A-917E-0C54E7C24E1A}" sibTransId="{88E1A0A6-1C32-DA43-A925-8C4880F52A8B}"/>
    <dgm:cxn modelId="{83AFFEF6-A289-49A3-9A9B-7FF0C24BC123}" type="presOf" srcId="{F21D817C-30CF-5A41-8FA8-8844EF9DDCC3}" destId="{7E739F65-262B-D240-ADCC-B7F7494C625E}" srcOrd="0" destOrd="0" presId="urn:microsoft.com/office/officeart/2009/3/layout/CircleRelationship"/>
    <dgm:cxn modelId="{69F848BA-C9A2-C946-8C01-C9E222E789A4}" srcId="{45226F6A-C267-0242-9A02-8137AD25C39B}" destId="{D4CB4CD0-BD1F-A94B-9D9F-7B9ECC8758B8}" srcOrd="1" destOrd="0" parTransId="{550D6814-733E-E04D-A20C-8EAC9E7178A0}" sibTransId="{3FE2A680-288F-DA44-B5ED-FFDA751C5B84}"/>
    <dgm:cxn modelId="{D1B1B079-4061-4EB8-9557-681E12696538}" type="presParOf" srcId="{7E618A95-1067-CD42-9312-943CDB1D43B8}" destId="{BCA2AC9B-E1AF-3D41-B2C9-24C379AE4785}" srcOrd="0" destOrd="0" presId="urn:microsoft.com/office/officeart/2009/3/layout/CircleRelationship"/>
    <dgm:cxn modelId="{FE3D1A96-CF4D-4790-86C5-FF4965B261A2}" type="presParOf" srcId="{7E618A95-1067-CD42-9312-943CDB1D43B8}" destId="{214B9D04-E273-9D45-9B41-DBA28763925C}" srcOrd="1" destOrd="0" presId="urn:microsoft.com/office/officeart/2009/3/layout/CircleRelationship"/>
    <dgm:cxn modelId="{4C12C074-D910-410A-98DF-A53DDFE6CB77}" type="presParOf" srcId="{7E618A95-1067-CD42-9312-943CDB1D43B8}" destId="{6B0F62F2-AE7D-464A-A041-DF8956310F55}" srcOrd="2" destOrd="0" presId="urn:microsoft.com/office/officeart/2009/3/layout/CircleRelationship"/>
    <dgm:cxn modelId="{B75F8D16-2E40-4D88-9827-C8584C770A9D}" type="presParOf" srcId="{7E618A95-1067-CD42-9312-943CDB1D43B8}" destId="{670A728F-D913-0E46-85FE-E7DAD8990B3B}" srcOrd="3" destOrd="0" presId="urn:microsoft.com/office/officeart/2009/3/layout/CircleRelationship"/>
    <dgm:cxn modelId="{D105FC24-D4F9-48D2-9E3D-ECDDB3339D6A}" type="presParOf" srcId="{7E618A95-1067-CD42-9312-943CDB1D43B8}" destId="{A5E7C106-BD78-F64E-B797-08C00EE5708C}" srcOrd="4" destOrd="0" presId="urn:microsoft.com/office/officeart/2009/3/layout/CircleRelationship"/>
    <dgm:cxn modelId="{871BCD2B-736D-4EFD-AE0A-4FBC6DBA09C8}" type="presParOf" srcId="{7E618A95-1067-CD42-9312-943CDB1D43B8}" destId="{A7284BAD-FA00-4945-A83E-E9D320A574D0}" srcOrd="5" destOrd="0" presId="urn:microsoft.com/office/officeart/2009/3/layout/CircleRelationship"/>
    <dgm:cxn modelId="{E3CC744C-7CD4-4419-9F1A-5871665F24D9}" type="presParOf" srcId="{7E618A95-1067-CD42-9312-943CDB1D43B8}" destId="{C72966AB-0AAC-0947-871C-2869E4ACBDBC}" srcOrd="6" destOrd="0" presId="urn:microsoft.com/office/officeart/2009/3/layout/CircleRelationship"/>
    <dgm:cxn modelId="{F77D2731-ECF9-4DF3-BBE5-C4B811B1A956}" type="presParOf" srcId="{7E618A95-1067-CD42-9312-943CDB1D43B8}" destId="{6CE77681-5E1B-5C4B-912D-5FD0E36F7B9E}" srcOrd="7" destOrd="0" presId="urn:microsoft.com/office/officeart/2009/3/layout/CircleRelationship"/>
    <dgm:cxn modelId="{C089B126-7512-4180-808A-B7D9C219382E}" type="presParOf" srcId="{6CE77681-5E1B-5C4B-912D-5FD0E36F7B9E}" destId="{A4D5FDB5-111A-4B42-85A2-B8B98EA8ADFD}" srcOrd="0" destOrd="0" presId="urn:microsoft.com/office/officeart/2009/3/layout/CircleRelationship"/>
    <dgm:cxn modelId="{05646764-B5FD-4013-B2D4-D5FA433A4909}" type="presParOf" srcId="{7E618A95-1067-CD42-9312-943CDB1D43B8}" destId="{4CF3ED67-F87D-264E-9582-B41512F38172}" srcOrd="8" destOrd="0" presId="urn:microsoft.com/office/officeart/2009/3/layout/CircleRelationship"/>
    <dgm:cxn modelId="{DC0C8BAD-E763-4A08-9682-CB6C713B0EC5}" type="presParOf" srcId="{4CF3ED67-F87D-264E-9582-B41512F38172}" destId="{1240CC3C-8CCF-5B46-B989-B5DA1C054638}" srcOrd="0" destOrd="0" presId="urn:microsoft.com/office/officeart/2009/3/layout/CircleRelationship"/>
    <dgm:cxn modelId="{3E1DC202-150D-4296-9F84-2FBAE87344B3}" type="presParOf" srcId="{7E618A95-1067-CD42-9312-943CDB1D43B8}" destId="{617D11E6-46B4-874E-82AC-2FD38F715991}" srcOrd="9" destOrd="0" presId="urn:microsoft.com/office/officeart/2009/3/layout/CircleRelationship"/>
    <dgm:cxn modelId="{0E314A40-6CD6-47D9-98BF-FB4FB8A31E6B}" type="presParOf" srcId="{7E618A95-1067-CD42-9312-943CDB1D43B8}" destId="{CD414003-D91A-374B-8052-30D4EB9EB519}" srcOrd="10" destOrd="0" presId="urn:microsoft.com/office/officeart/2009/3/layout/CircleRelationship"/>
    <dgm:cxn modelId="{E1FFC740-ED66-48CF-B0F6-B3D51ABF3896}" type="presParOf" srcId="{CD414003-D91A-374B-8052-30D4EB9EB519}" destId="{0AD416C3-259C-C14D-942F-3139AE22245F}" srcOrd="0" destOrd="0" presId="urn:microsoft.com/office/officeart/2009/3/layout/CircleRelationship"/>
    <dgm:cxn modelId="{832EAB31-1541-4A78-9BC8-0FFE762B2DE4}" type="presParOf" srcId="{7E618A95-1067-CD42-9312-943CDB1D43B8}" destId="{E4E0A6E7-4840-E446-B374-486F639EF241}" srcOrd="11" destOrd="0" presId="urn:microsoft.com/office/officeart/2009/3/layout/CircleRelationship"/>
    <dgm:cxn modelId="{501C7785-160C-467A-BFCE-1890AF681E34}" type="presParOf" srcId="{E4E0A6E7-4840-E446-B374-486F639EF241}" destId="{49B5104B-5FC1-704F-BF3C-5BE2B1898ACA}" srcOrd="0" destOrd="0" presId="urn:microsoft.com/office/officeart/2009/3/layout/CircleRelationship"/>
    <dgm:cxn modelId="{2257279B-FC5A-4677-B81B-1CD24727BFFD}" type="presParOf" srcId="{7E618A95-1067-CD42-9312-943CDB1D43B8}" destId="{3A06D569-B28B-FA44-902A-878B04516BC8}" srcOrd="12" destOrd="0" presId="urn:microsoft.com/office/officeart/2009/3/layout/CircleRelationship"/>
    <dgm:cxn modelId="{6A7D3669-8B3A-466E-8E22-C6E0B0583568}" type="presParOf" srcId="{3A06D569-B28B-FA44-902A-878B04516BC8}" destId="{B2E72F33-A67E-0C4A-87EF-89886D644670}" srcOrd="0" destOrd="0" presId="urn:microsoft.com/office/officeart/2009/3/layout/CircleRelationship"/>
    <dgm:cxn modelId="{6DEF6459-A69E-4BD2-B81C-4EC7EF5A03DC}" type="presParOf" srcId="{7E618A95-1067-CD42-9312-943CDB1D43B8}" destId="{E1751B84-9D31-F44D-AD0A-B21F55D08F68}" srcOrd="13" destOrd="0" presId="urn:microsoft.com/office/officeart/2009/3/layout/CircleRelationship"/>
    <dgm:cxn modelId="{16978527-B35B-42FF-A42E-D55D794D6F26}" type="presParOf" srcId="{7E618A95-1067-CD42-9312-943CDB1D43B8}" destId="{05BD8698-DEB6-AF41-9FAC-694BE5E73CBC}" srcOrd="14" destOrd="0" presId="urn:microsoft.com/office/officeart/2009/3/layout/CircleRelationship"/>
    <dgm:cxn modelId="{E89F7872-0B59-48B1-9BA9-9FB0535F7A0C}" type="presParOf" srcId="{05BD8698-DEB6-AF41-9FAC-694BE5E73CBC}" destId="{2C9A9F91-2295-4B4B-81FD-B68CDD42F9D2}" srcOrd="0" destOrd="0" presId="urn:microsoft.com/office/officeart/2009/3/layout/CircleRelationship"/>
    <dgm:cxn modelId="{2BE9B0D6-A536-49FF-8FCB-74A48920F01F}" type="presParOf" srcId="{7E618A95-1067-CD42-9312-943CDB1D43B8}" destId="{7E739F65-262B-D240-ADCC-B7F7494C625E}" srcOrd="15" destOrd="0" presId="urn:microsoft.com/office/officeart/2009/3/layout/CircleRelationship"/>
    <dgm:cxn modelId="{784BE77C-925E-42BE-A8BB-AB20A2F83819}" type="presParOf" srcId="{7E618A95-1067-CD42-9312-943CDB1D43B8}" destId="{41ED1C07-3A4D-F440-BB27-58E9FD15B92D}" srcOrd="16" destOrd="0" presId="urn:microsoft.com/office/officeart/2009/3/layout/CircleRelationship"/>
    <dgm:cxn modelId="{4756953E-B317-412E-BF2E-BA489222136B}" type="presParOf" srcId="{41ED1C07-3A4D-F440-BB27-58E9FD15B92D}" destId="{49D07556-2802-494C-9B70-B571876B8AB8}" srcOrd="0" destOrd="0" presId="urn:microsoft.com/office/officeart/2009/3/layout/CircleRelationship"/>
    <dgm:cxn modelId="{4639ED3A-7216-4343-8370-1D215FF2B4D1}" type="presParOf" srcId="{7E618A95-1067-CD42-9312-943CDB1D43B8}" destId="{7810DE5F-DBF8-6344-8375-E98EFAC2A597}" srcOrd="17" destOrd="0" presId="urn:microsoft.com/office/officeart/2009/3/layout/CircleRelationship"/>
    <dgm:cxn modelId="{E8F88F9A-3E15-4ECC-B7C0-B8DB968BB8AB}" type="presParOf" srcId="{7E618A95-1067-CD42-9312-943CDB1D43B8}" destId="{E5264BC4-6159-3342-8AD4-D4E7D0687D22}" srcOrd="18" destOrd="0" presId="urn:microsoft.com/office/officeart/2009/3/layout/CircleRelationship"/>
    <dgm:cxn modelId="{9B298FC7-5403-4AC3-915C-F7051BD81CC7}" type="presParOf" srcId="{E5264BC4-6159-3342-8AD4-D4E7D0687D22}" destId="{F961745D-7275-7A4D-8D91-4B8A119C2C43}" srcOrd="0" destOrd="0" presId="urn:microsoft.com/office/officeart/2009/3/layout/CircleRelationship"/>
    <dgm:cxn modelId="{6DF2EC22-505B-46AE-92BA-C83A89DCB030}" type="presParOf" srcId="{7E618A95-1067-CD42-9312-943CDB1D43B8}" destId="{BBF6560A-BB9A-374A-9A94-B7AF6BAA7635}" srcOrd="19" destOrd="0" presId="urn:microsoft.com/office/officeart/2009/3/layout/CircleRelationship"/>
    <dgm:cxn modelId="{05B2BC12-AA10-40BA-ACC2-B0DC4405306E}" type="presParOf" srcId="{BBF6560A-BB9A-374A-9A94-B7AF6BAA7635}" destId="{DD087498-FF46-DA43-A707-1A064D89CAD8}" srcOrd="0" destOrd="0" presId="urn:microsoft.com/office/officeart/2009/3/layout/CircleRelationship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BCA2AC9B-E1AF-3D41-B2C9-24C379AE4785}">
      <dsp:nvSpPr>
        <dsp:cNvPr id="0" name=""/>
        <dsp:cNvSpPr/>
      </dsp:nvSpPr>
      <dsp:spPr>
        <a:xfrm>
          <a:off x="1376756" y="705310"/>
          <a:ext cx="2069343" cy="2069699"/>
        </a:xfrm>
        <a:prstGeom prst="ellipse">
          <a:avLst/>
        </a:prstGeom>
        <a:solidFill>
          <a:srgbClr val="A5BE4C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b="1" kern="1200" dirty="0" smtClean="0">
              <a:solidFill>
                <a:srgbClr val="343434"/>
              </a:solidFill>
            </a:rPr>
            <a:t>NEMISA (changing to  INeSI)</a:t>
          </a:r>
          <a:endParaRPr lang="en-US" sz="1500" b="1" kern="1200" dirty="0">
            <a:solidFill>
              <a:srgbClr val="343434"/>
            </a:solidFill>
          </a:endParaRPr>
        </a:p>
      </dsp:txBody>
      <dsp:txXfrm>
        <a:off x="1376756" y="705310"/>
        <a:ext cx="2069343" cy="2069699"/>
      </dsp:txXfrm>
    </dsp:sp>
    <dsp:sp modelId="{214B9D04-E273-9D45-9B41-DBA28763925C}">
      <dsp:nvSpPr>
        <dsp:cNvPr id="0" name=""/>
        <dsp:cNvSpPr/>
      </dsp:nvSpPr>
      <dsp:spPr>
        <a:xfrm>
          <a:off x="2013052" y="2621150"/>
          <a:ext cx="166820" cy="166803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6B0F62F2-AE7D-464A-A041-DF8956310F55}">
      <dsp:nvSpPr>
        <dsp:cNvPr id="0" name=""/>
        <dsp:cNvSpPr/>
      </dsp:nvSpPr>
      <dsp:spPr>
        <a:xfrm>
          <a:off x="3579386" y="1545247"/>
          <a:ext cx="166820" cy="166803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670A728F-D913-0E46-85FE-E7DAD8990B3B}">
      <dsp:nvSpPr>
        <dsp:cNvPr id="0" name=""/>
        <dsp:cNvSpPr/>
      </dsp:nvSpPr>
      <dsp:spPr>
        <a:xfrm>
          <a:off x="2782211" y="2798679"/>
          <a:ext cx="230068" cy="230418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A5E7C106-BD78-F64E-B797-08C00EE5708C}">
      <dsp:nvSpPr>
        <dsp:cNvPr id="0" name=""/>
        <dsp:cNvSpPr/>
      </dsp:nvSpPr>
      <dsp:spPr>
        <a:xfrm>
          <a:off x="2059745" y="937947"/>
          <a:ext cx="166820" cy="166803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A7284BAD-FA00-4945-A83E-E9D320A574D0}">
      <dsp:nvSpPr>
        <dsp:cNvPr id="0" name=""/>
        <dsp:cNvSpPr/>
      </dsp:nvSpPr>
      <dsp:spPr>
        <a:xfrm>
          <a:off x="1534663" y="1892539"/>
          <a:ext cx="166820" cy="166803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C72966AB-0AAC-0947-871C-2869E4ACBDBC}">
      <dsp:nvSpPr>
        <dsp:cNvPr id="0" name=""/>
        <dsp:cNvSpPr/>
      </dsp:nvSpPr>
      <dsp:spPr>
        <a:xfrm>
          <a:off x="400798" y="1096178"/>
          <a:ext cx="1187742" cy="841416"/>
        </a:xfrm>
        <a:prstGeom prst="ellipse">
          <a:avLst/>
        </a:prstGeom>
        <a:solidFill>
          <a:schemeClr val="tx2">
            <a:lumMod val="60000"/>
            <a:lumOff val="40000"/>
          </a:schemeClr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b="1" kern="1200" dirty="0" smtClean="0">
              <a:solidFill>
                <a:schemeClr val="tx1"/>
              </a:solidFill>
            </a:rPr>
            <a:t>Local Evidence – CoLabs </a:t>
          </a:r>
          <a:endParaRPr lang="en-US" sz="1000" b="1" kern="1200" dirty="0">
            <a:solidFill>
              <a:schemeClr val="tx1"/>
            </a:solidFill>
          </a:endParaRPr>
        </a:p>
      </dsp:txBody>
      <dsp:txXfrm>
        <a:off x="400798" y="1096178"/>
        <a:ext cx="1187742" cy="841416"/>
      </dsp:txXfrm>
    </dsp:sp>
    <dsp:sp modelId="{A4D5FDB5-111A-4B42-85A2-B8B98EA8ADFD}">
      <dsp:nvSpPr>
        <dsp:cNvPr id="0" name=""/>
        <dsp:cNvSpPr/>
      </dsp:nvSpPr>
      <dsp:spPr>
        <a:xfrm>
          <a:off x="2325046" y="945345"/>
          <a:ext cx="230068" cy="230418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1240CC3C-8CCF-5B46-B989-B5DA1C054638}">
      <dsp:nvSpPr>
        <dsp:cNvPr id="0" name=""/>
        <dsp:cNvSpPr/>
      </dsp:nvSpPr>
      <dsp:spPr>
        <a:xfrm>
          <a:off x="809225" y="2166600"/>
          <a:ext cx="415991" cy="416084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617D11E6-46B4-874E-82AC-2FD38F715991}">
      <dsp:nvSpPr>
        <dsp:cNvPr id="0" name=""/>
        <dsp:cNvSpPr/>
      </dsp:nvSpPr>
      <dsp:spPr>
        <a:xfrm>
          <a:off x="3658764" y="683119"/>
          <a:ext cx="841320" cy="841416"/>
        </a:xfrm>
        <a:prstGeom prst="ellipse">
          <a:avLst/>
        </a:prstGeom>
        <a:solidFill>
          <a:schemeClr val="tx2">
            <a:lumMod val="60000"/>
            <a:lumOff val="4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b="1" kern="1200" dirty="0" smtClean="0">
              <a:solidFill>
                <a:srgbClr val="000000"/>
              </a:solidFill>
            </a:rPr>
            <a:t>NDP</a:t>
          </a:r>
          <a:endParaRPr lang="en-US" sz="1000" b="1" kern="1200" dirty="0">
            <a:solidFill>
              <a:srgbClr val="000000"/>
            </a:solidFill>
          </a:endParaRPr>
        </a:p>
      </dsp:txBody>
      <dsp:txXfrm>
        <a:off x="3658764" y="683119"/>
        <a:ext cx="841320" cy="841416"/>
      </dsp:txXfrm>
    </dsp:sp>
    <dsp:sp modelId="{0AD416C3-259C-C14D-942F-3139AE22245F}">
      <dsp:nvSpPr>
        <dsp:cNvPr id="0" name=""/>
        <dsp:cNvSpPr/>
      </dsp:nvSpPr>
      <dsp:spPr>
        <a:xfrm>
          <a:off x="3283098" y="1263788"/>
          <a:ext cx="230068" cy="230418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49B5104B-5FC1-704F-BF3C-5BE2B1898ACA}">
      <dsp:nvSpPr>
        <dsp:cNvPr id="0" name=""/>
        <dsp:cNvSpPr/>
      </dsp:nvSpPr>
      <dsp:spPr>
        <a:xfrm>
          <a:off x="650894" y="2661834"/>
          <a:ext cx="166820" cy="166803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B2E72F33-A67E-0C4A-87EF-89886D644670}">
      <dsp:nvSpPr>
        <dsp:cNvPr id="0" name=""/>
        <dsp:cNvSpPr/>
      </dsp:nvSpPr>
      <dsp:spPr>
        <a:xfrm>
          <a:off x="2313160" y="2424388"/>
          <a:ext cx="166820" cy="166803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E1751B84-9D31-F44D-AD0A-B21F55D08F68}">
      <dsp:nvSpPr>
        <dsp:cNvPr id="0" name=""/>
        <dsp:cNvSpPr/>
      </dsp:nvSpPr>
      <dsp:spPr>
        <a:xfrm>
          <a:off x="3906429" y="2137012"/>
          <a:ext cx="1137221" cy="841416"/>
        </a:xfrm>
        <a:prstGeom prst="ellipse">
          <a:avLst/>
        </a:prstGeom>
        <a:solidFill>
          <a:schemeClr val="tx2">
            <a:lumMod val="60000"/>
            <a:lumOff val="4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b="1" kern="1200" dirty="0" smtClean="0">
              <a:solidFill>
                <a:srgbClr val="000000"/>
              </a:solidFill>
            </a:rPr>
            <a:t>Globally </a:t>
          </a:r>
          <a:endParaRPr lang="en-US" sz="1000" b="1" kern="1200" dirty="0">
            <a:solidFill>
              <a:srgbClr val="000000"/>
            </a:solidFill>
          </a:endParaRPr>
        </a:p>
      </dsp:txBody>
      <dsp:txXfrm>
        <a:off x="3906429" y="2137012"/>
        <a:ext cx="1137221" cy="841416"/>
      </dsp:txXfrm>
    </dsp:sp>
    <dsp:sp modelId="{2C9A9F91-2295-4B4B-81FD-B68CDD42F9D2}">
      <dsp:nvSpPr>
        <dsp:cNvPr id="0" name=""/>
        <dsp:cNvSpPr/>
      </dsp:nvSpPr>
      <dsp:spPr>
        <a:xfrm>
          <a:off x="3817095" y="2107793"/>
          <a:ext cx="166820" cy="166803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7E739F65-262B-D240-ADCC-B7F7494C625E}">
      <dsp:nvSpPr>
        <dsp:cNvPr id="0" name=""/>
        <dsp:cNvSpPr/>
      </dsp:nvSpPr>
      <dsp:spPr>
        <a:xfrm>
          <a:off x="1525178" y="2857116"/>
          <a:ext cx="1069983" cy="841416"/>
        </a:xfrm>
        <a:prstGeom prst="ellipse">
          <a:avLst/>
        </a:prstGeom>
        <a:solidFill>
          <a:schemeClr val="tx2">
            <a:lumMod val="60000"/>
            <a:lumOff val="40000"/>
          </a:schemeClr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b="1" kern="1200" dirty="0" smtClean="0">
              <a:solidFill>
                <a:srgbClr val="000000"/>
              </a:solidFill>
            </a:rPr>
            <a:t>SA Connect</a:t>
          </a:r>
          <a:endParaRPr lang="en-US" sz="1000" b="1" kern="1200" dirty="0">
            <a:solidFill>
              <a:srgbClr val="000000"/>
            </a:solidFill>
          </a:endParaRPr>
        </a:p>
      </dsp:txBody>
      <dsp:txXfrm>
        <a:off x="1525178" y="2857116"/>
        <a:ext cx="1069983" cy="841416"/>
      </dsp:txXfrm>
    </dsp:sp>
    <dsp:sp modelId="{49D07556-2802-494C-9B70-B571876B8AB8}">
      <dsp:nvSpPr>
        <dsp:cNvPr id="0" name=""/>
        <dsp:cNvSpPr/>
      </dsp:nvSpPr>
      <dsp:spPr>
        <a:xfrm>
          <a:off x="2390840" y="2828638"/>
          <a:ext cx="166820" cy="166803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7810DE5F-DBF8-6344-8375-E98EFAC2A597}">
      <dsp:nvSpPr>
        <dsp:cNvPr id="0" name=""/>
        <dsp:cNvSpPr/>
      </dsp:nvSpPr>
      <dsp:spPr>
        <a:xfrm>
          <a:off x="2441778" y="0"/>
          <a:ext cx="841320" cy="841416"/>
        </a:xfrm>
        <a:prstGeom prst="ellipse">
          <a:avLst/>
        </a:prstGeom>
        <a:solidFill>
          <a:schemeClr val="tx2">
            <a:lumMod val="60000"/>
            <a:lumOff val="40000"/>
          </a:schemeClr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b="1" kern="1200" dirty="0" smtClean="0">
              <a:solidFill>
                <a:srgbClr val="000000"/>
              </a:solidFill>
            </a:rPr>
            <a:t>Digital SA</a:t>
          </a:r>
          <a:endParaRPr lang="en-US" sz="1000" b="1" kern="1200" dirty="0">
            <a:solidFill>
              <a:srgbClr val="000000"/>
            </a:solidFill>
          </a:endParaRPr>
        </a:p>
      </dsp:txBody>
      <dsp:txXfrm>
        <a:off x="2441778" y="0"/>
        <a:ext cx="841320" cy="841416"/>
      </dsp:txXfrm>
    </dsp:sp>
    <dsp:sp modelId="{F961745D-7275-7A4D-8D91-4B8A119C2C43}">
      <dsp:nvSpPr>
        <dsp:cNvPr id="0" name=""/>
        <dsp:cNvSpPr/>
      </dsp:nvSpPr>
      <dsp:spPr>
        <a:xfrm>
          <a:off x="1404347" y="912058"/>
          <a:ext cx="166820" cy="166803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DD087498-FF46-DA43-A707-1A064D89CAD8}">
      <dsp:nvSpPr>
        <dsp:cNvPr id="0" name=""/>
        <dsp:cNvSpPr/>
      </dsp:nvSpPr>
      <dsp:spPr>
        <a:xfrm>
          <a:off x="3346770" y="207117"/>
          <a:ext cx="166820" cy="166803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9/3/layout/CircleRelationship">
  <dgm:title val=""/>
  <dgm:desc val=""/>
  <dgm:catLst>
    <dgm:cat type="relationship" pri="1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0" srcId="0" destId="10" srcOrd="0" destOrd="0"/>
        <dgm:cxn modelId="21" srcId="10" destId="11" srcOrd="0" destOrd="0"/>
        <dgm:cxn modelId="22" srcId="10" destId="12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0" srcId="0" destId="10" srcOrd="0" destOrd="0"/>
        <dgm:cxn modelId="21" srcId="10" destId="11" srcOrd="0" destOrd="0"/>
        <dgm:cxn modelId="22" srcId="10" destId="12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0" srcId="0" destId="10" srcOrd="0" destOrd="0"/>
        <dgm:cxn modelId="21" srcId="10" destId="11" srcOrd="0" destOrd="0"/>
        <dgm:cxn modelId="22" srcId="10" destId="12" srcOrd="0" destOrd="0"/>
      </dgm:cxnLst>
      <dgm:bg/>
      <dgm:whole/>
    </dgm:dataModel>
  </dgm:clrData>
  <dgm:layoutNode name="Name0">
    <dgm:varLst>
      <dgm:chMax val="1"/>
      <dgm:chPref val="1"/>
    </dgm:varLst>
    <dgm:shape xmlns:r="http://schemas.openxmlformats.org/officeDocument/2006/relationships" r:blip="">
      <dgm:adjLst/>
    </dgm:shape>
    <dgm:choose name="Name1">
      <dgm:if name="Name2" axis="ch ch" ptType="node node" func="cnt" op="equ" val="0">
        <dgm:alg type="composite">
          <dgm:param type="ar" val="0.98"/>
        </dgm:alg>
        <dgm:constrLst>
          <dgm:constr type="primFontSz" for="des" ptType="node" op="equ" val="65"/>
          <dgm:constr type="l" for="ch" forName="Parent" refType="w" fact="0"/>
          <dgm:constr type="t" for="ch" forName="Parent" refType="h" fact="0.039"/>
          <dgm:constr type="w" for="ch" forName="Parent" refType="w" fact="0.8734"/>
          <dgm:constr type="h" for="ch" forName="Parent" refType="h" fact="0.856"/>
          <dgm:constr type="l" for="ch" forName="Accent1" refType="w" fact="0.4984"/>
          <dgm:constr type="t" for="ch" forName="Accent1" refType="h" fact="0"/>
          <dgm:constr type="w" for="ch" forName="Accent1" refType="w" fact="0.0972"/>
          <dgm:constr type="h" for="ch" forName="Accent1" refType="h" fact="0.0952"/>
          <dgm:constr type="l" for="ch" forName="Accent2" refType="w" fact="0.2684"/>
          <dgm:constr type="t" for="ch" forName="Accent2" refType="h" fact="0.8314"/>
          <dgm:constr type="w" for="ch" forName="Accent2" refType="w" fact="0.0704"/>
          <dgm:constr type="h" for="ch" forName="Accent2" refType="h" fact="0.069"/>
          <dgm:constr type="l" for="ch" forName="Accent3" refType="w" fact="0.9296"/>
          <dgm:constr type="t" for="ch" forName="Accent3" refType="h" fact="0.3864"/>
          <dgm:constr type="w" for="ch" forName="Accent3" refType="w" fact="0.0704"/>
          <dgm:constr type="h" for="ch" forName="Accent3" refType="h" fact="0.069"/>
          <dgm:constr type="l" for="ch" forName="Accent4" refType="w" fact="0.5931"/>
          <dgm:constr type="t" for="ch" forName="Accent4" refType="h" fact="0.9048"/>
          <dgm:constr type="w" for="ch" forName="Accent4" refType="w" fact="0.0972"/>
          <dgm:constr type="h" for="ch" forName="Accent4" refType="h" fact="0.0952"/>
          <dgm:constr type="l" for="ch" forName="Accent5" refType="w" fact="0.2883"/>
          <dgm:constr type="t" for="ch" forName="Accent5" refType="h" fact="0.1353"/>
          <dgm:constr type="w" for="ch" forName="Accent5" refType="w" fact="0.0704"/>
          <dgm:constr type="h" for="ch" forName="Accent5" refType="h" fact="0.069"/>
          <dgm:constr type="l" for="ch" forName="Accent6" refType="w" fact="0.0666"/>
          <dgm:constr type="t" for="ch" forName="Accent6" refType="h" fact="0.53"/>
          <dgm:constr type="w" for="ch" forName="Accent6" refType="w" fact="0.0704"/>
          <dgm:constr type="h" for="ch" forName="Accent6" refType="h" fact="0.069"/>
        </dgm:constrLst>
      </dgm:if>
      <dgm:if name="Name3" axis="ch ch" ptType="node node" func="cnt" op="equ" val="1">
        <dgm:alg type="composite">
          <dgm:param type="ar" val="1.2476"/>
        </dgm:alg>
        <dgm:constrLst>
          <dgm:constr type="primFontSz" for="des" ptType="node" op="equ" val="65"/>
          <dgm:constr type="l" for="ch" forName="Parent" refType="w" fact="0.2145"/>
          <dgm:constr type="t" for="ch" forName="Parent" refType="h" fact="0.039"/>
          <dgm:constr type="w" for="ch" forName="Parent" refType="w" fact="0.6861"/>
          <dgm:constr type="h" for="ch" forName="Parent" refType="h" fact="0.856"/>
          <dgm:constr type="l" for="ch" forName="Accent8" refType="w" fact="0.0262"/>
          <dgm:constr type="t" for="ch" forName="Accent8" refType="h" fact="0.6434"/>
          <dgm:constr type="w" for="ch" forName="Accent8" refType="w" fact="0.138"/>
          <dgm:constr type="h" for="ch" forName="Accent8" refType="h" fact="0.1721"/>
          <dgm:constr type="l" for="ch" forName="Accent1" refType="w" fact="0.6059"/>
          <dgm:constr type="t" for="ch" forName="Accent1" refType="h" fact="0"/>
          <dgm:constr type="w" for="ch" forName="Accent1" refType="w" fact="0.0763"/>
          <dgm:constr type="h" for="ch" forName="Accent1" refType="h" fact="0.0952"/>
          <dgm:constr type="l" for="ch" forName="Accent2" refType="w" fact="0.4253"/>
          <dgm:constr type="t" for="ch" forName="Accent2" refType="h" fact="0.8314"/>
          <dgm:constr type="w" for="ch" forName="Accent2" refType="w" fact="0.0553"/>
          <dgm:constr type="h" for="ch" forName="Accent2" refType="h" fact="0.069"/>
          <dgm:constr type="l" for="ch" forName="Accent3" refType="w" fact="0.9447"/>
          <dgm:constr type="t" for="ch" forName="Accent3" refType="h" fact="0.3864"/>
          <dgm:constr type="w" for="ch" forName="Accent3" refType="w" fact="0.0553"/>
          <dgm:constr type="h" for="ch" forName="Accent3" refType="h" fact="0.069"/>
          <dgm:constr type="l" for="ch" forName="Child1" refType="w" fact="0"/>
          <dgm:constr type="t" for="ch" forName="Child1" refType="h" fact="0.1935"/>
          <dgm:constr type="w" for="ch" forName="Child1" refType="w" fact="0.2789"/>
          <dgm:constr type="h" for="ch" forName="Child1" refType="h" fact="0.3479"/>
          <dgm:constr type="l" for="ch" forName="Accent4" refType="w" fact="0.6803"/>
          <dgm:constr type="t" for="ch" forName="Accent4" refType="h" fact="0.9048"/>
          <dgm:constr type="w" for="ch" forName="Accent4" refType="w" fact="0.0763"/>
          <dgm:constr type="h" for="ch" forName="Accent4" refType="h" fact="0.0952"/>
          <dgm:constr type="l" for="ch" forName="Accent7" refType="w" fact="0.5287"/>
          <dgm:constr type="t" for="ch" forName="Accent7" refType="h" fact="0.1383"/>
          <dgm:constr type="w" for="ch" forName="Accent7" refType="w" fact="0.0763"/>
          <dgm:constr type="h" for="ch" forName="Accent7" refType="h" fact="0.0952"/>
          <dgm:constr type="l" for="ch" forName="Accent5" refType="w" fact="0.4409"/>
          <dgm:constr type="t" for="ch" forName="Accent5" refType="h" fact="0.1353"/>
          <dgm:constr type="w" for="ch" forName="Accent5" refType="w" fact="0.0553"/>
          <dgm:constr type="h" for="ch" forName="Accent5" refType="h" fact="0.069"/>
          <dgm:constr type="l" for="ch" forName="Accent6" refType="w" fact="0.2668"/>
          <dgm:constr type="t" for="ch" forName="Accent6" refType="h" fact="0.53"/>
          <dgm:constr type="w" for="ch" forName="Accent6" refType="w" fact="0.0553"/>
          <dgm:constr type="h" for="ch" forName="Accent6" refType="h" fact="0.069"/>
        </dgm:constrLst>
      </dgm:if>
      <dgm:if name="Name4" axis="ch ch" ptType="node node" func="cnt" op="equ" val="2">
        <dgm:alg type="composite">
          <dgm:param type="ar" val="1.592"/>
        </dgm:alg>
        <dgm:constrLst>
          <dgm:constr type="primFontSz" for="des" ptType="node" op="equ" val="65"/>
          <dgm:constr type="l" for="ch" forName="Parent" refType="w" fact="0.1886"/>
          <dgm:constr type="t" for="ch" forName="Parent" refType="h" fact="0.039"/>
          <dgm:constr type="w" for="ch" forName="Parent" refType="w" fact="0.5377"/>
          <dgm:constr type="h" for="ch" forName="Parent" refType="h" fact="0.856"/>
          <dgm:constr type="l" for="ch" forName="Accent8" refType="w" fact="0.0411"/>
          <dgm:constr type="t" for="ch" forName="Accent8" refType="h" fact="0.6434"/>
          <dgm:constr type="w" for="ch" forName="Accent8" refType="w" fact="0.1081"/>
          <dgm:constr type="h" for="ch" forName="Accent8" refType="h" fact="0.1721"/>
          <dgm:constr type="l" for="ch" forName="Accent1" refType="w" fact="0.4954"/>
          <dgm:constr type="t" for="ch" forName="Accent1" refType="h" fact="0"/>
          <dgm:constr type="w" for="ch" forName="Accent1" refType="w" fact="0.0598"/>
          <dgm:constr type="h" for="ch" forName="Accent1" refType="h" fact="0.0952"/>
          <dgm:constr type="l" for="ch" forName="Accent2" refType="w" fact="0.3538"/>
          <dgm:constr type="t" for="ch" forName="Accent2" refType="h" fact="0.8314"/>
          <dgm:constr type="w" for="ch" forName="Accent2" refType="w" fact="0.0433"/>
          <dgm:constr type="h" for="ch" forName="Accent2" refType="h" fact="0.069"/>
          <dgm:constr type="l" for="ch" forName="Accent3" refType="w" fact="0.7609"/>
          <dgm:constr type="t" for="ch" forName="Accent3" refType="h" fact="0.3864"/>
          <dgm:constr type="w" for="ch" forName="Accent3" refType="w" fact="0.0433"/>
          <dgm:constr type="h" for="ch" forName="Accent3" refType="h" fact="0.069"/>
          <dgm:constr type="l" for="ch" forName="Accent9" refType="w" fact="0.6839"/>
          <dgm:constr type="t" for="ch" forName="Accent9" refType="h" fact="0.27"/>
          <dgm:constr type="w" for="ch" forName="Accent9" refType="w" fact="0.0598"/>
          <dgm:constr type="h" for="ch" forName="Accent9" refType="h" fact="0.0952"/>
          <dgm:constr type="l" for="ch" forName="Child1" refType="w" fact="0.0206"/>
          <dgm:constr type="t" for="ch" forName="Child1" refType="h" fact="0.1935"/>
          <dgm:constr type="w" for="ch" forName="Child1" refType="w" fact="0.2186"/>
          <dgm:constr type="h" for="ch" forName="Child1" refType="h" fact="0.3479"/>
          <dgm:constr type="l" for="ch" forName="Child2" refType="w" fact="0.7814"/>
          <dgm:constr type="t" for="ch" forName="Child2" refType="h" fact="0.0298"/>
          <dgm:constr type="w" for="ch" forName="Child2" refType="w" fact="0.2186"/>
          <dgm:constr type="h" for="ch" forName="Child2" refType="h" fact="0.3479"/>
          <dgm:constr type="l" for="ch" forName="Accent10" refType="w" fact="0"/>
          <dgm:constr type="t" for="ch" forName="Accent10" refType="h" fact="0.8482"/>
          <dgm:constr type="w" for="ch" forName="Accent10" refType="w" fact="0.0433"/>
          <dgm:constr type="h" for="ch" forName="Accent10" refType="h" fact="0.069"/>
          <dgm:constr type="l" for="ch" forName="Accent11" refType="w" fact="0.4318"/>
          <dgm:constr type="t" for="ch" forName="Accent11" refType="h" fact="0.75"/>
          <dgm:constr type="w" for="ch" forName="Accent11" refType="w" fact="0.0433"/>
          <dgm:constr type="h" for="ch" forName="Accent11" refType="h" fact="0.069"/>
          <dgm:constr type="l" for="ch" forName="Accent7" refType="w" fact="0.4349"/>
          <dgm:constr type="t" for="ch" forName="Accent7" refType="h" fact="0.1383"/>
          <dgm:constr type="w" for="ch" forName="Accent7" refType="w" fact="0.0598"/>
          <dgm:constr type="h" for="ch" forName="Accent7" refType="h" fact="0.0952"/>
          <dgm:constr type="l" for="ch" forName="Accent5" refType="w" fact="0.3661"/>
          <dgm:constr type="t" for="ch" forName="Accent5" refType="h" fact="0.1353"/>
          <dgm:constr type="w" for="ch" forName="Accent5" refType="w" fact="0.0433"/>
          <dgm:constr type="h" for="ch" forName="Accent5" refType="h" fact="0.069"/>
          <dgm:constr type="l" for="ch" forName="Accent6" refType="w" fact="0.2296"/>
          <dgm:constr type="t" for="ch" forName="Accent6" refType="h" fact="0.53"/>
          <dgm:constr type="w" for="ch" forName="Accent6" refType="w" fact="0.0433"/>
          <dgm:constr type="h" for="ch" forName="Accent6" refType="h" fact="0.069"/>
          <dgm:constr type="l" for="ch" forName="Accent4" refType="w" fact="0.5537"/>
          <dgm:constr type="t" for="ch" forName="Accent4" refType="h" fact="0.9048"/>
          <dgm:constr type="w" for="ch" forName="Accent4" refType="w" fact="0.0598"/>
          <dgm:constr type="h" for="ch" forName="Accent4" refType="h" fact="0.0952"/>
        </dgm:constrLst>
      </dgm:if>
      <dgm:if name="Name5" axis="ch ch" ptType="node node" func="cnt" op="equ" val="3">
        <dgm:alg type="composite">
          <dgm:param type="ar" val="1.7557"/>
        </dgm:alg>
        <dgm:constrLst>
          <dgm:constr type="primFontSz" for="des" ptType="node" op="equ" val="65"/>
          <dgm:constr type="l" for="ch" forName="Parent" refType="w" fact="0.171"/>
          <dgm:constr type="t" for="ch" forName="Parent" refType="h" fact="0.039"/>
          <dgm:constr type="w" for="ch" forName="Parent" refType="w" fact="0.4875"/>
          <dgm:constr type="h" for="ch" forName="Parent" refType="h" fact="0.856"/>
          <dgm:constr type="l" for="ch" forName="Accent8" refType="w" fact="0.0373"/>
          <dgm:constr type="t" for="ch" forName="Accent8" refType="h" fact="0.6434"/>
          <dgm:constr type="w" for="ch" forName="Accent8" refType="w" fact="0.098"/>
          <dgm:constr type="h" for="ch" forName="Accent8" refType="h" fact="0.1721"/>
          <dgm:constr type="l" for="ch" forName="Accent1" refType="w" fact="0.4492"/>
          <dgm:constr type="t" for="ch" forName="Accent1" refType="h" fact="0"/>
          <dgm:constr type="w" for="ch" forName="Accent1" refType="w" fact="0.0542"/>
          <dgm:constr type="h" for="ch" forName="Accent1" refType="h" fact="0.0952"/>
          <dgm:constr type="l" for="ch" forName="Accent2" refType="w" fact="0.3209"/>
          <dgm:constr type="t" for="ch" forName="Accent2" refType="h" fact="0.8314"/>
          <dgm:constr type="w" for="ch" forName="Accent2" refType="w" fact="0.0393"/>
          <dgm:constr type="h" for="ch" forName="Accent2" refType="h" fact="0.069"/>
          <dgm:constr type="l" for="ch" forName="Accent3" refType="w" fact="0.6899"/>
          <dgm:constr type="t" for="ch" forName="Accent3" refType="h" fact="0.3864"/>
          <dgm:constr type="w" for="ch" forName="Accent3" refType="w" fact="0.0393"/>
          <dgm:constr type="h" for="ch" forName="Accent3" refType="h" fact="0.069"/>
          <dgm:constr type="l" for="ch" forName="Accent9" refType="w" fact="0.6201"/>
          <dgm:constr type="t" for="ch" forName="Accent9" refType="h" fact="0.27"/>
          <dgm:constr type="w" for="ch" forName="Accent9" refType="w" fact="0.0542"/>
          <dgm:constr type="h" for="ch" forName="Accent9" refType="h" fact="0.0952"/>
          <dgm:constr type="l" for="ch" forName="Child1" refType="w" fact="0.0186"/>
          <dgm:constr type="t" for="ch" forName="Child1" refType="h" fact="0.1935"/>
          <dgm:constr type="w" for="ch" forName="Child1" refType="w" fact="0.1982"/>
          <dgm:constr type="h" for="ch" forName="Child1" refType="h" fact="0.3479"/>
          <dgm:constr type="l" for="ch" forName="Child2" refType="w" fact="0.7086"/>
          <dgm:constr type="t" for="ch" forName="Child2" refType="h" fact="0.0298"/>
          <dgm:constr type="w" for="ch" forName="Child2" refType="w" fact="0.1982"/>
          <dgm:constr type="h" for="ch" forName="Child2" refType="h" fact="0.3479"/>
          <dgm:constr type="l" for="ch" forName="Child3" refType="w" fact="0.8018"/>
          <dgm:constr type="t" for="ch" forName="Child3" refType="h" fact="0.6312"/>
          <dgm:constr type="w" for="ch" forName="Child3" refType="w" fact="0.1982"/>
          <dgm:constr type="h" for="ch" forName="Child3" refType="h" fact="0.3479"/>
          <dgm:constr type="l" for="ch" forName="Accent12" refType="w" fact="0.7459"/>
          <dgm:constr type="t" for="ch" forName="Accent12" refType="h" fact="0.619"/>
          <dgm:constr type="w" for="ch" forName="Accent12" refType="w" fact="0.0393"/>
          <dgm:constr type="h" for="ch" forName="Accent12" refType="h" fact="0.069"/>
          <dgm:constr type="l" for="ch" forName="Accent4" refType="w" fact="0.5021"/>
          <dgm:constr type="t" for="ch" forName="Accent4" refType="h" fact="0.9048"/>
          <dgm:constr type="w" for="ch" forName="Accent4" refType="w" fact="0.0542"/>
          <dgm:constr type="h" for="ch" forName="Accent4" refType="h" fact="0.0952"/>
          <dgm:constr type="l" for="ch" forName="Accent10" refType="w" fact="0"/>
          <dgm:constr type="t" for="ch" forName="Accent10" refType="h" fact="0.8482"/>
          <dgm:constr type="w" for="ch" forName="Accent10" refType="w" fact="0.0393"/>
          <dgm:constr type="h" for="ch" forName="Accent10" refType="h" fact="0.069"/>
          <dgm:constr type="l" for="ch" forName="Accent11" refType="w" fact="0.3916"/>
          <dgm:constr type="t" for="ch" forName="Accent11" refType="h" fact="0.75"/>
          <dgm:constr type="w" for="ch" forName="Accent11" refType="w" fact="0.0393"/>
          <dgm:constr type="h" for="ch" forName="Accent11" refType="h" fact="0.069"/>
          <dgm:constr type="l" for="ch" forName="Accent7" refType="w" fact="0.3944"/>
          <dgm:constr type="t" for="ch" forName="Accent7" refType="h" fact="0.1383"/>
          <dgm:constr type="w" for="ch" forName="Accent7" refType="w" fact="0.0542"/>
          <dgm:constr type="h" for="ch" forName="Accent7" refType="h" fact="0.0952"/>
          <dgm:constr type="l" for="ch" forName="Accent5" refType="w" fact="0.3319"/>
          <dgm:constr type="t" for="ch" forName="Accent5" refType="h" fact="0.1353"/>
          <dgm:constr type="w" for="ch" forName="Accent5" refType="w" fact="0.0393"/>
          <dgm:constr type="h" for="ch" forName="Accent5" refType="h" fact="0.069"/>
          <dgm:constr type="l" for="ch" forName="Accent6" refType="w" fact="0.2082"/>
          <dgm:constr type="t" for="ch" forName="Accent6" refType="h" fact="0.53"/>
          <dgm:constr type="w" for="ch" forName="Accent6" refType="w" fact="0.0393"/>
          <dgm:constr type="h" for="ch" forName="Accent6" refType="h" fact="0.069"/>
        </dgm:constrLst>
      </dgm:if>
      <dgm:if name="Name6" axis="ch ch" ptType="node node" func="cnt" op="equ" val="4">
        <dgm:alg type="composite">
          <dgm:param type="ar" val="1.3749"/>
        </dgm:alg>
        <dgm:constrLst>
          <dgm:constr type="primFontSz" for="des" ptType="node" op="equ" val="65"/>
          <dgm:constr type="l" for="ch" forName="Parent" refType="w" fact="0.171"/>
          <dgm:constr type="t" for="ch" forName="Parent" refType="h" fact="0.0306"/>
          <dgm:constr type="w" for="ch" forName="Parent" refType="w" fact="0.4875"/>
          <dgm:constr type="h" for="ch" forName="Parent" refType="h" fact="0.6703"/>
          <dgm:constr type="l" for="ch" forName="Accent8" refType="w" fact="0.0373"/>
          <dgm:constr type="t" for="ch" forName="Accent8" refType="h" fact="0.5038"/>
          <dgm:constr type="w" for="ch" forName="Accent8" refType="w" fact="0.098"/>
          <dgm:constr type="h" for="ch" forName="Accent8" refType="h" fact="0.1348"/>
          <dgm:constr type="l" for="ch" forName="Accent1" refType="w" fact="0.4492"/>
          <dgm:constr type="t" for="ch" forName="Accent1" refType="h" fact="0"/>
          <dgm:constr type="w" for="ch" forName="Accent1" refType="w" fact="0.0542"/>
          <dgm:constr type="h" for="ch" forName="Accent1" refType="h" fact="0.0746"/>
          <dgm:constr type="l" for="ch" forName="Accent2" refType="w" fact="0.3209"/>
          <dgm:constr type="t" for="ch" forName="Accent2" refType="h" fact="0.6511"/>
          <dgm:constr type="w" for="ch" forName="Accent2" refType="w" fact="0.0393"/>
          <dgm:constr type="h" for="ch" forName="Accent2" refType="h" fact="0.054"/>
          <dgm:constr type="l" for="ch" forName="Accent3" refType="w" fact="0.6899"/>
          <dgm:constr type="t" for="ch" forName="Accent3" refType="h" fact="0.3026"/>
          <dgm:constr type="w" for="ch" forName="Accent3" refType="w" fact="0.0393"/>
          <dgm:constr type="h" for="ch" forName="Accent3" refType="h" fact="0.054"/>
          <dgm:constr type="l" for="ch" forName="Accent9" refType="w" fact="0.6201"/>
          <dgm:constr type="t" for="ch" forName="Accent9" refType="h" fact="0.2115"/>
          <dgm:constr type="w" for="ch" forName="Accent9" refType="w" fact="0.0542"/>
          <dgm:constr type="h" for="ch" forName="Accent9" refType="h" fact="0.0746"/>
          <dgm:constr type="l" for="ch" forName="Child1" refType="w" fact="0.0186"/>
          <dgm:constr type="t" for="ch" forName="Child1" refType="h" fact="0.1515"/>
          <dgm:constr type="w" for="ch" forName="Child1" refType="w" fact="0.1982"/>
          <dgm:constr type="h" for="ch" forName="Child1" refType="h" fact="0.2725"/>
          <dgm:constr type="l" for="ch" forName="Child2" refType="w" fact="0.7086"/>
          <dgm:constr type="t" for="ch" forName="Child2" refType="h" fact="0.0233"/>
          <dgm:constr type="w" for="ch" forName="Child2" refType="w" fact="0.1982"/>
          <dgm:constr type="h" for="ch" forName="Child2" refType="h" fact="0.2725"/>
          <dgm:constr type="l" for="ch" forName="Child3" refType="w" fact="0.8018"/>
          <dgm:constr type="t" for="ch" forName="Child3" refType="h" fact="0.4943"/>
          <dgm:constr type="w" for="ch" forName="Child3" refType="w" fact="0.1982"/>
          <dgm:constr type="h" for="ch" forName="Child3" refType="h" fact="0.2725"/>
          <dgm:constr type="l" for="ch" forName="Accent12" refType="w" fact="0.7459"/>
          <dgm:constr type="t" for="ch" forName="Accent12" refType="h" fact="0.4848"/>
          <dgm:constr type="w" for="ch" forName="Accent12" refType="w" fact="0.0393"/>
          <dgm:constr type="h" for="ch" forName="Accent12" refType="h" fact="0.054"/>
          <dgm:constr type="l" for="ch" forName="Accent4" refType="w" fact="0.5021"/>
          <dgm:constr type="t" for="ch" forName="Accent4" refType="h" fact="0.7085"/>
          <dgm:constr type="w" for="ch" forName="Accent4" refType="w" fact="0.0542"/>
          <dgm:constr type="h" for="ch" forName="Accent4" refType="h" fact="0.0746"/>
          <dgm:constr type="l" for="ch" forName="Accent10" refType="w" fact="0"/>
          <dgm:constr type="t" for="ch" forName="Accent10" refType="h" fact="0.6642"/>
          <dgm:constr type="w" for="ch" forName="Accent10" refType="w" fact="0.0393"/>
          <dgm:constr type="h" for="ch" forName="Accent10" refType="h" fact="0.054"/>
          <dgm:constr type="l" for="ch" forName="Accent11" refType="w" fact="0.3916"/>
          <dgm:constr type="t" for="ch" forName="Accent11" refType="h" fact="0.5873"/>
          <dgm:constr type="w" for="ch" forName="Accent11" refType="w" fact="0.0393"/>
          <dgm:constr type="h" for="ch" forName="Accent11" refType="h" fact="0.054"/>
          <dgm:constr type="l" for="ch" forName="Accent7" refType="w" fact="0.3944"/>
          <dgm:constr type="t" for="ch" forName="Accent7" refType="h" fact="0.1083"/>
          <dgm:constr type="w" for="ch" forName="Accent7" refType="w" fact="0.0542"/>
          <dgm:constr type="h" for="ch" forName="Accent7" refType="h" fact="0.0746"/>
          <dgm:constr type="l" for="ch" forName="Accent5" refType="w" fact="0.3319"/>
          <dgm:constr type="t" for="ch" forName="Accent5" refType="h" fact="0.1059"/>
          <dgm:constr type="w" for="ch" forName="Accent5" refType="w" fact="0.0393"/>
          <dgm:constr type="h" for="ch" forName="Accent5" refType="h" fact="0.054"/>
          <dgm:constr type="l" for="ch" forName="Accent6" refType="w" fact="0.2082"/>
          <dgm:constr type="t" for="ch" forName="Accent6" refType="h" fact="0.4151"/>
          <dgm:constr type="w" for="ch" forName="Accent6" refType="w" fact="0.0393"/>
          <dgm:constr type="h" for="ch" forName="Accent6" refType="h" fact="0.054"/>
          <dgm:constr type="l" for="ch" forName="Child4" refType="w" fact="0.2329"/>
          <dgm:constr type="t" for="ch" forName="Child4" refType="h" fact="0.7275"/>
          <dgm:constr type="w" for="ch" forName="Child4" refType="w" fact="0.1982"/>
          <dgm:constr type="h" for="ch" forName="Child4" refType="h" fact="0.2725"/>
          <dgm:constr type="l" for="ch" forName="Accent13" refType="w" fact="0.4099"/>
          <dgm:constr type="t" for="ch" forName="Accent13" refType="h" fact="0.7183"/>
          <dgm:constr type="w" for="ch" forName="Accent13" refType="w" fact="0.0393"/>
          <dgm:constr type="h" for="ch" forName="Accent13" refType="h" fact="0.054"/>
        </dgm:constrLst>
      </dgm:if>
      <dgm:else name="Name7">
        <dgm:alg type="composite">
          <dgm:param type="ar" val="1.1477"/>
        </dgm:alg>
        <dgm:constrLst>
          <dgm:constr type="primFontSz" for="des" ptType="node" op="equ" val="65"/>
          <dgm:constr type="l" for="ch" forName="Parent" refType="w" fact="0.171"/>
          <dgm:constr type="t" for="ch" forName="Parent" refType="h" fact="0.1907"/>
          <dgm:constr type="w" for="ch" forName="Parent" refType="w" fact="0.4875"/>
          <dgm:constr type="h" for="ch" forName="Parent" refType="h" fact="0.5596"/>
          <dgm:constr type="l" for="ch" forName="Accent8" refType="w" fact="0.0373"/>
          <dgm:constr type="t" for="ch" forName="Accent8" refType="h" fact="0.5858"/>
          <dgm:constr type="w" for="ch" forName="Accent8" refType="w" fact="0.098"/>
          <dgm:constr type="h" for="ch" forName="Accent8" refType="h" fact="0.1125"/>
          <dgm:constr type="l" for="ch" forName="Accent1" refType="w" fact="0.4492"/>
          <dgm:constr type="t" for="ch" forName="Accent1" refType="h" fact="0.1652"/>
          <dgm:constr type="w" for="ch" forName="Accent1" refType="w" fact="0.0542"/>
          <dgm:constr type="h" for="ch" forName="Accent1" refType="h" fact="0.0623"/>
          <dgm:constr type="l" for="ch" forName="Accent2" refType="w" fact="0.3209"/>
          <dgm:constr type="t" for="ch" forName="Accent2" refType="h" fact="0.7087"/>
          <dgm:constr type="w" for="ch" forName="Accent2" refType="w" fact="0.0393"/>
          <dgm:constr type="h" for="ch" forName="Accent2" refType="h" fact="0.0451"/>
          <dgm:constr type="l" for="ch" forName="Accent3" refType="w" fact="0.6899"/>
          <dgm:constr type="t" for="ch" forName="Accent3" refType="h" fact="0.4178"/>
          <dgm:constr type="w" for="ch" forName="Accent3" refType="w" fact="0.0393"/>
          <dgm:constr type="h" for="ch" forName="Accent3" refType="h" fact="0.0451"/>
          <dgm:constr type="l" for="ch" forName="Accent9" refType="w" fact="0.6201"/>
          <dgm:constr type="t" for="ch" forName="Accent9" refType="h" fact="0.3417"/>
          <dgm:constr type="w" for="ch" forName="Accent9" refType="w" fact="0.0542"/>
          <dgm:constr type="h" for="ch" forName="Accent9" refType="h" fact="0.0623"/>
          <dgm:constr type="l" for="ch" forName="Child1" refType="w" fact="0.0186"/>
          <dgm:constr type="t" for="ch" forName="Child1" refType="h" fact="0.2917"/>
          <dgm:constr type="w" for="ch" forName="Child1" refType="w" fact="0.1982"/>
          <dgm:constr type="h" for="ch" forName="Child1" refType="h" fact="0.2275"/>
          <dgm:constr type="l" for="ch" forName="Child2" refType="w" fact="0.7086"/>
          <dgm:constr type="t" for="ch" forName="Child2" refType="h" fact="0.1847"/>
          <dgm:constr type="w" for="ch" forName="Child2" refType="w" fact="0.1982"/>
          <dgm:constr type="h" for="ch" forName="Child2" refType="h" fact="0.2275"/>
          <dgm:constr type="l" for="ch" forName="Child3" refType="w" fact="0.8018"/>
          <dgm:constr type="t" for="ch" forName="Child3" refType="h" fact="0.5778"/>
          <dgm:constr type="w" for="ch" forName="Child3" refType="w" fact="0.1982"/>
          <dgm:constr type="h" for="ch" forName="Child3" refType="h" fact="0.2275"/>
          <dgm:constr type="l" for="ch" forName="Accent12" refType="w" fact="0.7459"/>
          <dgm:constr type="t" for="ch" forName="Accent12" refType="h" fact="0.5699"/>
          <dgm:constr type="w" for="ch" forName="Accent12" refType="w" fact="0.0393"/>
          <dgm:constr type="h" for="ch" forName="Accent12" refType="h" fact="0.0451"/>
          <dgm:constr type="l" for="ch" forName="Accent4" refType="w" fact="0.5021"/>
          <dgm:constr type="t" for="ch" forName="Accent4" refType="h" fact="0.7567"/>
          <dgm:constr type="w" for="ch" forName="Accent4" refType="w" fact="0.0542"/>
          <dgm:constr type="h" for="ch" forName="Accent4" refType="h" fact="0.0623"/>
          <dgm:constr type="l" for="ch" forName="Accent10" refType="w" fact="0"/>
          <dgm:constr type="t" for="ch" forName="Accent10" refType="h" fact="0.7197"/>
          <dgm:constr type="w" for="ch" forName="Accent10" refType="w" fact="0.0393"/>
          <dgm:constr type="h" for="ch" forName="Accent10" refType="h" fact="0.0451"/>
          <dgm:constr type="l" for="ch" forName="Accent11" refType="w" fact="0.3916"/>
          <dgm:constr type="t" for="ch" forName="Accent11" refType="h" fact="0.6555"/>
          <dgm:constr type="w" for="ch" forName="Accent11" refType="w" fact="0.0393"/>
          <dgm:constr type="h" for="ch" forName="Accent11" refType="h" fact="0.0451"/>
          <dgm:constr type="l" for="ch" forName="Accent7" refType="w" fact="0.3944"/>
          <dgm:constr type="t" for="ch" forName="Accent7" refType="h" fact="0.2556"/>
          <dgm:constr type="w" for="ch" forName="Accent7" refType="w" fact="0.0542"/>
          <dgm:constr type="h" for="ch" forName="Accent7" refType="h" fact="0.0623"/>
          <dgm:constr type="l" for="ch" forName="Accent5" refType="w" fact="0.3319"/>
          <dgm:constr type="t" for="ch" forName="Accent5" refType="h" fact="0.2536"/>
          <dgm:constr type="w" for="ch" forName="Accent5" refType="w" fact="0.0393"/>
          <dgm:constr type="h" for="ch" forName="Accent5" refType="h" fact="0.0451"/>
          <dgm:constr type="l" for="ch" forName="Accent6" refType="w" fact="0.2082"/>
          <dgm:constr type="t" for="ch" forName="Accent6" refType="h" fact="0.5117"/>
          <dgm:constr type="w" for="ch" forName="Accent6" refType="w" fact="0.0393"/>
          <dgm:constr type="h" for="ch" forName="Accent6" refType="h" fact="0.0451"/>
          <dgm:constr type="l" for="ch" forName="Child5" refType="w" fact="0.4219"/>
          <dgm:constr type="t" for="ch" forName="Child5" refType="h" fact="0"/>
          <dgm:constr type="w" for="ch" forName="Child5" refType="w" fact="0.1982"/>
          <dgm:constr type="h" for="ch" forName="Child5" refType="h" fact="0.2275"/>
          <dgm:constr type="l" for="ch" forName="Child4" refType="w" fact="0.2329"/>
          <dgm:constr type="t" for="ch" forName="Child4" refType="h" fact="0.7725"/>
          <dgm:constr type="w" for="ch" forName="Child4" refType="w" fact="0.1982"/>
          <dgm:constr type="h" for="ch" forName="Child4" refType="h" fact="0.2275"/>
          <dgm:constr type="l" for="ch" forName="Accent15" refType="w" fact="0.1775"/>
          <dgm:constr type="t" for="ch" forName="Accent15" refType="h" fact="0.2466"/>
          <dgm:constr type="w" for="ch" forName="Accent15" refType="w" fact="0.0393"/>
          <dgm:constr type="h" for="ch" forName="Accent15" refType="h" fact="0.0451"/>
          <dgm:constr type="l" for="ch" forName="Accent16" refType="w" fact="0.6351"/>
          <dgm:constr type="t" for="ch" forName="Accent16" refType="h" fact="0.056"/>
          <dgm:constr type="w" for="ch" forName="Accent16" refType="w" fact="0.0393"/>
          <dgm:constr type="h" for="ch" forName="Accent16" refType="h" fact="0.0451"/>
          <dgm:constr type="l" for="ch" forName="Accent13" refType="w" fact="0.4099"/>
          <dgm:constr type="t" for="ch" forName="Accent13" refType="h" fact="0.7648"/>
          <dgm:constr type="w" for="ch" forName="Accent13" refType="w" fact="0.0393"/>
          <dgm:constr type="h" for="ch" forName="Accent13" refType="h" fact="0.0451"/>
        </dgm:constrLst>
      </dgm:else>
    </dgm:choose>
    <dgm:forEach name="wrapper" axis="self" ptType="parTrans">
      <dgm:forEach name="accentRepeat1" axis="self">
        <dgm:layoutNode name="AccentHold1" styleLbl="node1">
          <dgm:alg type="sp"/>
          <dgm:shape xmlns:r="http://schemas.openxmlformats.org/officeDocument/2006/relationships" type="ellipse" r:blip="">
            <dgm:adjLst/>
          </dgm:shape>
          <dgm:presOf/>
        </dgm:layoutNode>
      </dgm:forEach>
      <dgm:forEach name="accentRepeat2" axis="self">
        <dgm:layoutNode name="AccentHold2" styleLbl="node1">
          <dgm:alg type="sp"/>
          <dgm:shape xmlns:r="http://schemas.openxmlformats.org/officeDocument/2006/relationships" type="ellipse" r:blip="">
            <dgm:adjLst/>
          </dgm:shape>
          <dgm:presOf/>
        </dgm:layoutNode>
      </dgm:forEach>
      <dgm:forEach name="accentRepeat3" axis="self">
        <dgm:layoutNode name="AccentHold3" styleLbl="node1">
          <dgm:alg type="sp"/>
          <dgm:shape xmlns:r="http://schemas.openxmlformats.org/officeDocument/2006/relationships" type="ellipse" r:blip="">
            <dgm:adjLst/>
          </dgm:shape>
          <dgm:presOf/>
        </dgm:layoutNode>
      </dgm:forEach>
    </dgm:forEach>
    <dgm:forEach name="Name8" axis="ch" ptType="node" cnt="1">
      <dgm:layoutNode name="Parent" styleLbl="node0">
        <dgm:varLst>
          <dgm:chMax val="5"/>
          <dgm:chPref val="5"/>
        </dgm:varLst>
        <dgm:alg type="tx"/>
        <dgm:shape xmlns:r="http://schemas.openxmlformats.org/officeDocument/2006/relationships" type="ellipse" r:blip="">
          <dgm:adjLst/>
        </dgm:shape>
        <dgm:presOf axis="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choose name="Name9">
        <dgm:if name="Name10" axis="ch" ptType="node" func="cnt" op="lte" val="4">
          <dgm:layoutNode name="Accent1" styleLbl="node1">
            <dgm:alg type="sp"/>
            <dgm:shape xmlns:r="http://schemas.openxmlformats.org/officeDocument/2006/relationships" type="ellipse" r:blip="">
              <dgm:adjLst/>
            </dgm:shape>
            <dgm:presOf/>
            <dgm:constrLst/>
          </dgm:layoutNode>
        </dgm:if>
        <dgm:else name="Name11"/>
      </dgm:choose>
      <dgm:layoutNode name="Accent2" styleLbl="node1">
        <dgm:alg type="sp"/>
        <dgm:shape xmlns:r="http://schemas.openxmlformats.org/officeDocument/2006/relationships" type="ellipse" r:blip="">
          <dgm:adjLst/>
        </dgm:shape>
        <dgm:presOf/>
        <dgm:constrLst/>
      </dgm:layoutNode>
      <dgm:layoutNode name="Accent3" styleLbl="node1">
        <dgm:alg type="sp"/>
        <dgm:shape xmlns:r="http://schemas.openxmlformats.org/officeDocument/2006/relationships" type="ellipse" r:blip="">
          <dgm:adjLst/>
        </dgm:shape>
        <dgm:presOf/>
        <dgm:constrLst/>
      </dgm:layoutNode>
      <dgm:layoutNode name="Accent4" styleLbl="node1">
        <dgm:alg type="sp"/>
        <dgm:shape xmlns:r="http://schemas.openxmlformats.org/officeDocument/2006/relationships" type="ellipse" r:blip="">
          <dgm:adjLst/>
        </dgm:shape>
        <dgm:presOf/>
        <dgm:constrLst/>
      </dgm:layoutNode>
      <dgm:layoutNode name="Accent5" styleLbl="node1">
        <dgm:alg type="sp"/>
        <dgm:shape xmlns:r="http://schemas.openxmlformats.org/officeDocument/2006/relationships" type="ellipse" r:blip="">
          <dgm:adjLst/>
        </dgm:shape>
        <dgm:presOf/>
        <dgm:constrLst/>
      </dgm:layoutNode>
      <dgm:layoutNode name="Accent6" styleLbl="node1">
        <dgm:alg type="sp"/>
        <dgm:shape xmlns:r="http://schemas.openxmlformats.org/officeDocument/2006/relationships" type="ellipse" r:blip="">
          <dgm:adjLst/>
        </dgm:shape>
        <dgm:presOf/>
        <dgm:constrLst/>
      </dgm:layoutNode>
    </dgm:forEach>
    <dgm:forEach name="Name12" axis="ch ch" ptType="node node" st="1 1" cnt="1 1">
      <dgm:layoutNode name="Child1" styleLbl="node1">
        <dgm:varLst>
          <dgm:chMax val="0"/>
          <dgm:chPref val="0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ellipse" r:blip="">
          <dgm:adjLst/>
        </dgm:shape>
        <dgm:presOf axis="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7">
        <dgm:alg type="sp"/>
        <dgm:shape xmlns:r="http://schemas.openxmlformats.org/officeDocument/2006/relationships" r:blip="">
          <dgm:adjLst/>
        </dgm:shape>
        <dgm:presOf/>
        <dgm:constrLst/>
        <dgm:forEach name="Name13" ref="accentRepeat1"/>
      </dgm:layoutNode>
      <dgm:layoutNode name="Accent8">
        <dgm:alg type="sp"/>
        <dgm:shape xmlns:r="http://schemas.openxmlformats.org/officeDocument/2006/relationships" r:blip="">
          <dgm:adjLst/>
        </dgm:shape>
        <dgm:presOf/>
        <dgm:constrLst/>
        <dgm:forEach name="Name14" ref="accentRepeat2"/>
      </dgm:layoutNode>
    </dgm:forEach>
    <dgm:forEach name="Name15" axis="ch ch" ptType="node node" st="1 2" cnt="1 1">
      <dgm:layoutNode name="Child2" styleLbl="node1">
        <dgm:varLst>
          <dgm:chMax val="0"/>
          <dgm:chPref val="0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ellipse" r:blip="">
          <dgm:adjLst/>
        </dgm:shape>
        <dgm:presOf axis="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9">
        <dgm:alg type="sp"/>
        <dgm:shape xmlns:r="http://schemas.openxmlformats.org/officeDocument/2006/relationships" r:blip="">
          <dgm:adjLst/>
        </dgm:shape>
        <dgm:presOf/>
        <dgm:constrLst/>
        <dgm:forEach name="Name16" ref="accentRepeat1"/>
      </dgm:layoutNode>
      <dgm:layoutNode name="Accent10">
        <dgm:alg type="sp"/>
        <dgm:shape xmlns:r="http://schemas.openxmlformats.org/officeDocument/2006/relationships" r:blip="">
          <dgm:adjLst/>
        </dgm:shape>
        <dgm:presOf/>
        <dgm:constrLst/>
        <dgm:forEach name="Name17" ref="accentRepeat2"/>
      </dgm:layoutNode>
      <dgm:layoutNode name="Accent11">
        <dgm:alg type="sp"/>
        <dgm:shape xmlns:r="http://schemas.openxmlformats.org/officeDocument/2006/relationships" r:blip="">
          <dgm:adjLst/>
        </dgm:shape>
        <dgm:presOf/>
        <dgm:constrLst/>
        <dgm:forEach name="Name18" ref="accentRepeat3"/>
      </dgm:layoutNode>
    </dgm:forEach>
    <dgm:forEach name="Name19" axis="ch ch" ptType="node node" st="1 3" cnt="1 1">
      <dgm:layoutNode name="Child3" styleLbl="node1">
        <dgm:varLst>
          <dgm:chMax val="0"/>
          <dgm:chPref val="0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ellipse" r:blip="">
          <dgm:adjLst/>
        </dgm:shape>
        <dgm:presOf axis="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12">
        <dgm:alg type="sp"/>
        <dgm:shape xmlns:r="http://schemas.openxmlformats.org/officeDocument/2006/relationships" r:blip="">
          <dgm:adjLst/>
        </dgm:shape>
        <dgm:presOf/>
        <dgm:constrLst/>
        <dgm:forEach name="Name20" ref="accentRepeat1"/>
      </dgm:layoutNode>
    </dgm:forEach>
    <dgm:forEach name="Name21" axis="ch ch" ptType="node node" st="1 4" cnt="1 1">
      <dgm:layoutNode name="Child4" styleLbl="node1">
        <dgm:varLst>
          <dgm:chMax val="0"/>
          <dgm:chPref val="0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ellipse" r:blip="">
          <dgm:adjLst/>
        </dgm:shape>
        <dgm:presOf axis="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13">
        <dgm:alg type="sp"/>
        <dgm:shape xmlns:r="http://schemas.openxmlformats.org/officeDocument/2006/relationships" r:blip="">
          <dgm:adjLst/>
        </dgm:shape>
        <dgm:presOf/>
        <dgm:constrLst/>
        <dgm:forEach name="Name22" ref="accentRepeat1"/>
      </dgm:layoutNode>
    </dgm:forEach>
    <dgm:forEach name="Name23" axis="ch ch" ptType="node node" st="1 5" cnt="1 1">
      <dgm:layoutNode name="Child5" styleLbl="node1">
        <dgm:varLst>
          <dgm:chMax val="0"/>
          <dgm:chPref val="0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ellipse" r:blip="">
          <dgm:adjLst/>
        </dgm:shape>
        <dgm:presOf axis="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15">
        <dgm:alg type="sp"/>
        <dgm:shape xmlns:r="http://schemas.openxmlformats.org/officeDocument/2006/relationships" r:blip="">
          <dgm:adjLst/>
        </dgm:shape>
        <dgm:presOf/>
        <dgm:constrLst/>
        <dgm:forEach name="Name24" ref="accentRepeat2"/>
      </dgm:layoutNode>
      <dgm:layoutNode name="Accent16">
        <dgm:alg type="sp"/>
        <dgm:shape xmlns:r="http://schemas.openxmlformats.org/officeDocument/2006/relationships" r:blip="">
          <dgm:adjLst/>
        </dgm:shape>
        <dgm:presOf/>
        <dgm:constrLst/>
        <dgm:forEach name="Name25" ref="accentRepeat3"/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A1F1C3-EA96-7F41-9927-714CDD301748}" type="datetimeFigureOut">
              <a:rPr lang="en-US" smtClean="0"/>
              <a:pPr/>
              <a:t>10/20/2017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E71502-2E98-FF42-B2EE-B22F3C76B46D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189471" y="97335"/>
            <a:ext cx="3204433" cy="6493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Picture 2"/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189471" y="97335"/>
            <a:ext cx="3204433" cy="6493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41080385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A1F1C3-EA96-7F41-9927-714CDD301748}" type="datetimeFigureOut">
              <a:rPr lang="en-US" smtClean="0"/>
              <a:pPr/>
              <a:t>10/20/2017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E71502-2E98-FF42-B2EE-B22F3C76B46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5995034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A1F1C3-EA96-7F41-9927-714CDD301748}" type="datetimeFigureOut">
              <a:rPr lang="en-US" smtClean="0"/>
              <a:pPr/>
              <a:t>10/20/2017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E71502-2E98-FF42-B2EE-B22F3C76B46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9450372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A1F1C3-EA96-7F41-9927-714CDD301748}" type="datetimeFigureOut">
              <a:rPr lang="en-US" smtClean="0"/>
              <a:pPr/>
              <a:t>10/20/2017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E71502-2E98-FF42-B2EE-B22F3C76B46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6577999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A1F1C3-EA96-7F41-9927-714CDD301748}" type="datetimeFigureOut">
              <a:rPr lang="en-US" smtClean="0"/>
              <a:pPr/>
              <a:t>10/20/2017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E71502-2E98-FF42-B2EE-B22F3C76B46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6872854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A1F1C3-EA96-7F41-9927-714CDD301748}" type="datetimeFigureOut">
              <a:rPr lang="en-US" smtClean="0"/>
              <a:pPr/>
              <a:t>10/20/2017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E71502-2E98-FF42-B2EE-B22F3C76B46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6723451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A1F1C3-EA96-7F41-9927-714CDD301748}" type="datetimeFigureOut">
              <a:rPr lang="en-US" smtClean="0"/>
              <a:pPr/>
              <a:t>10/20/2017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E71502-2E98-FF42-B2EE-B22F3C76B46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0724691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A1F1C3-EA96-7F41-9927-714CDD301748}" type="datetimeFigureOut">
              <a:rPr lang="en-US" smtClean="0"/>
              <a:pPr/>
              <a:t>10/20/2017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E71502-2E98-FF42-B2EE-B22F3C76B46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6925159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A1F1C3-EA96-7F41-9927-714CDD301748}" type="datetimeFigureOut">
              <a:rPr lang="en-US" smtClean="0"/>
              <a:pPr/>
              <a:t>10/20/2017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E71502-2E98-FF42-B2EE-B22F3C76B46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4468110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A1F1C3-EA96-7F41-9927-714CDD301748}" type="datetimeFigureOut">
              <a:rPr lang="en-US" smtClean="0"/>
              <a:pPr/>
              <a:t>10/20/2017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E71502-2E98-FF42-B2EE-B22F3C76B46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2447070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A1F1C3-EA96-7F41-9927-714CDD301748}" type="datetimeFigureOut">
              <a:rPr lang="en-US" smtClean="0"/>
              <a:pPr/>
              <a:t>10/20/2017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E71502-2E98-FF42-B2EE-B22F3C76B46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9152978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A1F1C3-EA96-7F41-9927-714CDD301748}" type="datetimeFigureOut">
              <a:rPr lang="en-US" smtClean="0"/>
              <a:pPr/>
              <a:t>10/20/2017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E71502-2E98-FF42-B2EE-B22F3C76B46D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189471" y="97335"/>
            <a:ext cx="3204433" cy="6493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Picture 2"/>
          <p:cNvPicPr>
            <a:picLocks noChangeAspect="1" noChangeArrowheads="1"/>
          </p:cNvPicPr>
          <p:nvPr userDrawn="1"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189471" y="97335"/>
            <a:ext cx="3204433" cy="6493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869899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13" Type="http://schemas.openxmlformats.org/officeDocument/2006/relationships/image" Target="../media/image16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12" Type="http://schemas.openxmlformats.org/officeDocument/2006/relationships/image" Target="../media/image15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11" Type="http://schemas.openxmlformats.org/officeDocument/2006/relationships/image" Target="../media/image14.png"/><Relationship Id="rId5" Type="http://schemas.openxmlformats.org/officeDocument/2006/relationships/image" Target="../media/image8.png"/><Relationship Id="rId10" Type="http://schemas.openxmlformats.org/officeDocument/2006/relationships/image" Target="../media/image13.png"/><Relationship Id="rId4" Type="http://schemas.openxmlformats.org/officeDocument/2006/relationships/image" Target="../media/image7.png"/><Relationship Id="rId9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2538868"/>
            <a:ext cx="9144000" cy="1470025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>NEMISA</a:t>
            </a:r>
            <a:br>
              <a:rPr lang="en-US" b="1" dirty="0" smtClean="0"/>
            </a:br>
            <a:r>
              <a:rPr lang="en-US" sz="2800" b="1" dirty="0" smtClean="0"/>
              <a:t>(changing to iNeSI)</a:t>
            </a:r>
            <a:r>
              <a:rPr lang="en-US" sz="2800" b="1" i="1" dirty="0" smtClean="0"/>
              <a:t/>
            </a:r>
            <a:br>
              <a:rPr lang="en-US" sz="2800" b="1" i="1" dirty="0" smtClean="0"/>
            </a:br>
            <a:endParaRPr lang="en-US" sz="2800" b="1" i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3909368"/>
            <a:ext cx="9144000" cy="1338006"/>
          </a:xfrm>
        </p:spPr>
        <p:txBody>
          <a:bodyPr/>
          <a:lstStyle/>
          <a:p>
            <a:r>
              <a:rPr lang="en-US" b="1" dirty="0" smtClean="0">
                <a:solidFill>
                  <a:srgbClr val="A5BE4C"/>
                </a:solidFill>
              </a:rPr>
              <a:t>Contribution to the Broadcasting Industry </a:t>
            </a:r>
          </a:p>
          <a:p>
            <a:r>
              <a:rPr lang="en-US" b="1" dirty="0" smtClean="0">
                <a:solidFill>
                  <a:srgbClr val="A5BE4C"/>
                </a:solidFill>
              </a:rPr>
              <a:t>Annual Performance Plan 2017/18</a:t>
            </a:r>
            <a:endParaRPr lang="en-US" b="1" dirty="0">
              <a:solidFill>
                <a:srgbClr val="A5BE4C"/>
              </a:solidFill>
            </a:endParaRPr>
          </a:p>
        </p:txBody>
      </p:sp>
      <p:sp>
        <p:nvSpPr>
          <p:cNvPr id="4" name="Line 12"/>
          <p:cNvSpPr>
            <a:spLocks noChangeShapeType="1"/>
          </p:cNvSpPr>
          <p:nvPr/>
        </p:nvSpPr>
        <p:spPr bwMode="auto">
          <a:xfrm>
            <a:off x="0" y="2413686"/>
            <a:ext cx="9144000" cy="1587"/>
          </a:xfrm>
          <a:prstGeom prst="line">
            <a:avLst/>
          </a:prstGeom>
          <a:noFill/>
          <a:ln w="50800">
            <a:solidFill>
              <a:srgbClr val="A5BE4C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en-ZA"/>
          </a:p>
        </p:txBody>
      </p:sp>
      <p:sp>
        <p:nvSpPr>
          <p:cNvPr id="5" name="Line 12"/>
          <p:cNvSpPr>
            <a:spLocks noChangeShapeType="1"/>
          </p:cNvSpPr>
          <p:nvPr/>
        </p:nvSpPr>
        <p:spPr bwMode="auto">
          <a:xfrm>
            <a:off x="0" y="4530811"/>
            <a:ext cx="9144000" cy="1587"/>
          </a:xfrm>
          <a:prstGeom prst="line">
            <a:avLst/>
          </a:prstGeom>
          <a:noFill/>
          <a:ln w="50800">
            <a:solidFill>
              <a:srgbClr val="A5BE4C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en-ZA"/>
          </a:p>
        </p:txBody>
      </p:sp>
      <p:pic>
        <p:nvPicPr>
          <p:cNvPr id="7" name="Content Placeholder 7" descr="iNeSI.logo.Org.Sml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1080736" y="6021888"/>
            <a:ext cx="1436542" cy="5574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1" descr="approved-logo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4891088" y="562018"/>
            <a:ext cx="2859087" cy="960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ectangle 8"/>
          <p:cNvSpPr/>
          <p:nvPr/>
        </p:nvSpPr>
        <p:spPr>
          <a:xfrm>
            <a:off x="247135" y="98854"/>
            <a:ext cx="3599935" cy="700216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pic>
        <p:nvPicPr>
          <p:cNvPr id="6" name="Picture 1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838200" y="430213"/>
            <a:ext cx="2193099" cy="12450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36955684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46302" y="584818"/>
            <a:ext cx="8642829" cy="59298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ZA" sz="3200" b="1" dirty="0">
                <a:solidFill>
                  <a:srgbClr val="000000"/>
                </a:solidFill>
              </a:rPr>
              <a:t>l</a:t>
            </a:r>
            <a:r>
              <a:rPr lang="en-ZA" sz="3200" b="1" dirty="0" smtClean="0">
                <a:solidFill>
                  <a:srgbClr val="000000"/>
                </a:solidFill>
              </a:rPr>
              <a:t>earning pathway|e-astuteness</a:t>
            </a:r>
          </a:p>
          <a:p>
            <a:r>
              <a:rPr lang="en-ZA" sz="2400" b="1" dirty="0" smtClean="0">
                <a:solidFill>
                  <a:srgbClr val="000000"/>
                </a:solidFill>
              </a:rPr>
              <a:t>Further Education </a:t>
            </a:r>
            <a:r>
              <a:rPr lang="en-ZA" sz="2400" b="1" dirty="0">
                <a:solidFill>
                  <a:srgbClr val="000000"/>
                </a:solidFill>
              </a:rPr>
              <a:t>&amp;</a:t>
            </a:r>
            <a:r>
              <a:rPr lang="en-ZA" sz="2400" b="1" dirty="0" smtClean="0">
                <a:solidFill>
                  <a:srgbClr val="000000"/>
                </a:solidFill>
              </a:rPr>
              <a:t> Training Certificate: Film &amp; Television Production Operations </a:t>
            </a:r>
            <a:r>
              <a:rPr lang="en-ZA" sz="1400" dirty="0" smtClean="0">
                <a:solidFill>
                  <a:srgbClr val="000000"/>
                </a:solidFill>
              </a:rPr>
              <a:t>(SAQA ID	61450	 NQF Level 4	 157 Minimum Credits)		</a:t>
            </a:r>
          </a:p>
          <a:p>
            <a:pPr marL="447675" lvl="1" indent="-447675">
              <a:spcBef>
                <a:spcPct val="20000"/>
              </a:spcBef>
              <a:buFont typeface="Arial"/>
              <a:buChar char="–"/>
            </a:pPr>
            <a:r>
              <a:rPr lang="en-ZA" dirty="0">
                <a:solidFill>
                  <a:srgbClr val="000000"/>
                </a:solidFill>
              </a:rPr>
              <a:t>learner obtains the necessary competence to enter the film and television industry</a:t>
            </a:r>
          </a:p>
          <a:p>
            <a:pPr marL="447675" lvl="1" indent="-447675">
              <a:spcBef>
                <a:spcPct val="20000"/>
              </a:spcBef>
              <a:buFont typeface="Arial"/>
              <a:buChar char="–"/>
            </a:pPr>
            <a:r>
              <a:rPr lang="en-ZA" dirty="0">
                <a:solidFill>
                  <a:srgbClr val="000000"/>
                </a:solidFill>
              </a:rPr>
              <a:t>learner understand the context and is able to function within the context of film and television productions</a:t>
            </a:r>
            <a:r>
              <a:rPr lang="en-ZA" b="1" dirty="0">
                <a:solidFill>
                  <a:srgbClr val="000000"/>
                </a:solidFill>
              </a:rPr>
              <a:t>.  </a:t>
            </a:r>
          </a:p>
          <a:p>
            <a:pPr marL="0" lvl="1">
              <a:lnSpc>
                <a:spcPct val="150000"/>
              </a:lnSpc>
              <a:spcBef>
                <a:spcPct val="20000"/>
              </a:spcBef>
            </a:pPr>
            <a:r>
              <a:rPr lang="en-ZA" b="1" dirty="0">
                <a:solidFill>
                  <a:srgbClr val="000000"/>
                </a:solidFill>
              </a:rPr>
              <a:t>Job Pathway - Producer Assistant; Camera Operator; Digital Editor; Script and Research 	Assistant </a:t>
            </a:r>
          </a:p>
          <a:p>
            <a:pPr>
              <a:lnSpc>
                <a:spcPct val="150000"/>
              </a:lnSpc>
            </a:pPr>
            <a:r>
              <a:rPr lang="en-ZA" sz="2400" b="1" dirty="0" smtClean="0">
                <a:solidFill>
                  <a:srgbClr val="000000"/>
                </a:solidFill>
              </a:rPr>
              <a:t>National Certificate: Broadcast Engineering </a:t>
            </a:r>
            <a:r>
              <a:rPr lang="en-ZA" sz="1400" dirty="0">
                <a:solidFill>
                  <a:srgbClr val="000000"/>
                </a:solidFill>
              </a:rPr>
              <a:t>(SAQA </a:t>
            </a:r>
            <a:r>
              <a:rPr lang="en-ZA" sz="1400" dirty="0" smtClean="0">
                <a:solidFill>
                  <a:srgbClr val="000000"/>
                </a:solidFill>
              </a:rPr>
              <a:t>ID48792 NQF </a:t>
            </a:r>
            <a:r>
              <a:rPr lang="en-ZA" sz="1400" dirty="0">
                <a:solidFill>
                  <a:srgbClr val="000000"/>
                </a:solidFill>
              </a:rPr>
              <a:t>Level </a:t>
            </a:r>
            <a:r>
              <a:rPr lang="en-ZA" sz="1400" dirty="0" smtClean="0">
                <a:solidFill>
                  <a:srgbClr val="000000"/>
                </a:solidFill>
              </a:rPr>
              <a:t>5 120 </a:t>
            </a:r>
            <a:r>
              <a:rPr lang="en-ZA" sz="1400" dirty="0">
                <a:solidFill>
                  <a:srgbClr val="000000"/>
                </a:solidFill>
              </a:rPr>
              <a:t>Minimum Credits)	</a:t>
            </a:r>
          </a:p>
          <a:p>
            <a:pPr marL="447675" lvl="1" indent="-447675">
              <a:spcBef>
                <a:spcPct val="20000"/>
              </a:spcBef>
              <a:buFont typeface="Arial"/>
              <a:buChar char="–"/>
            </a:pPr>
            <a:r>
              <a:rPr lang="en-ZA" dirty="0">
                <a:solidFill>
                  <a:srgbClr val="000000"/>
                </a:solidFill>
              </a:rPr>
              <a:t>learner obtains the competencies required in broadcast engineering</a:t>
            </a:r>
          </a:p>
          <a:p>
            <a:pPr marL="447675" lvl="1" indent="-447675">
              <a:spcBef>
                <a:spcPct val="20000"/>
              </a:spcBef>
              <a:buFont typeface="Arial"/>
              <a:buChar char="–"/>
            </a:pPr>
            <a:r>
              <a:rPr lang="en-ZA" dirty="0">
                <a:solidFill>
                  <a:srgbClr val="000000"/>
                </a:solidFill>
              </a:rPr>
              <a:t>learner able to use methods in Broadcast Engineering to install, set-up, operate, fault find, maintain and repair broadcasting equipment in one of the above mentioned disciplines. </a:t>
            </a:r>
          </a:p>
          <a:p>
            <a:pPr>
              <a:lnSpc>
                <a:spcPct val="150000"/>
              </a:lnSpc>
            </a:pPr>
            <a:r>
              <a:rPr lang="en-ZA" sz="2000" b="1" dirty="0" smtClean="0">
                <a:solidFill>
                  <a:srgbClr val="000000"/>
                </a:solidFill>
              </a:rPr>
              <a:t>Job Pathway - </a:t>
            </a:r>
            <a:r>
              <a:rPr lang="en-ZA" sz="2000" dirty="0" smtClean="0">
                <a:solidFill>
                  <a:srgbClr val="000000"/>
                </a:solidFill>
              </a:rPr>
              <a:t>Transmitter Operators; Transmitter Distribution; Studio Repairs</a:t>
            </a:r>
            <a:endParaRPr lang="en-ZA" sz="2000" dirty="0">
              <a:solidFill>
                <a:srgbClr val="000000"/>
              </a:solidFill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864912" y="97335"/>
            <a:ext cx="8229600" cy="58401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39688" algn="r"/>
            <a:r>
              <a:rPr lang="en-US" altLang="en-US" sz="3200" b="1" dirty="0">
                <a:solidFill>
                  <a:srgbClr val="A5BE4C"/>
                </a:solidFill>
                <a:latin typeface="Arial Bold"/>
                <a:sym typeface="Arial Bold"/>
              </a:rPr>
              <a:t>t</a:t>
            </a:r>
            <a:r>
              <a:rPr lang="en-US" altLang="en-US" sz="3200" b="1" dirty="0" smtClean="0">
                <a:solidFill>
                  <a:srgbClr val="A5BE4C"/>
                </a:solidFill>
                <a:latin typeface="Arial Bold"/>
                <a:sym typeface="Arial Bold"/>
              </a:rPr>
              <a:t>argeted intervention</a:t>
            </a:r>
            <a:endParaRPr lang="en-US" altLang="en-US" sz="3200" b="1" dirty="0">
              <a:solidFill>
                <a:srgbClr val="A5BE4C"/>
              </a:solidFill>
              <a:latin typeface="Arial Bold"/>
              <a:sym typeface="Arial Bold"/>
            </a:endParaRPr>
          </a:p>
        </p:txBody>
      </p:sp>
      <p:sp>
        <p:nvSpPr>
          <p:cNvPr id="7" name="Line 4"/>
          <p:cNvSpPr>
            <a:spLocks noChangeShapeType="1"/>
          </p:cNvSpPr>
          <p:nvPr/>
        </p:nvSpPr>
        <p:spPr bwMode="auto">
          <a:xfrm>
            <a:off x="0" y="836613"/>
            <a:ext cx="9144000" cy="1587"/>
          </a:xfrm>
          <a:prstGeom prst="line">
            <a:avLst/>
          </a:prstGeom>
          <a:noFill/>
          <a:ln w="9525">
            <a:solidFill>
              <a:srgbClr val="A5BE4C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en-ZA"/>
          </a:p>
        </p:txBody>
      </p:sp>
    </p:spTree>
    <p:extLst>
      <p:ext uri="{BB962C8B-B14F-4D97-AF65-F5344CB8AC3E}">
        <p14:creationId xmlns:p14="http://schemas.microsoft.com/office/powerpoint/2010/main" xmlns="" val="33978829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Line 4"/>
          <p:cNvSpPr>
            <a:spLocks noChangeShapeType="1"/>
          </p:cNvSpPr>
          <p:nvPr/>
        </p:nvSpPr>
        <p:spPr bwMode="auto">
          <a:xfrm>
            <a:off x="0" y="836613"/>
            <a:ext cx="9144000" cy="1587"/>
          </a:xfrm>
          <a:prstGeom prst="line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endParaRPr lang="en-ZA"/>
          </a:p>
        </p:txBody>
      </p:sp>
      <p:sp>
        <p:nvSpPr>
          <p:cNvPr id="8" name="Rectangle 7"/>
          <p:cNvSpPr/>
          <p:nvPr/>
        </p:nvSpPr>
        <p:spPr>
          <a:xfrm>
            <a:off x="134246" y="784685"/>
            <a:ext cx="8829533" cy="7027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b="1" dirty="0">
                <a:solidFill>
                  <a:srgbClr val="000000"/>
                </a:solidFill>
              </a:rPr>
              <a:t>l</a:t>
            </a:r>
            <a:r>
              <a:rPr lang="en-US" sz="2800" b="1" dirty="0" smtClean="0">
                <a:solidFill>
                  <a:srgbClr val="000000"/>
                </a:solidFill>
              </a:rPr>
              <a:t>earning pathway </a:t>
            </a:r>
            <a:r>
              <a:rPr lang="en-US" sz="2800" b="1" dirty="0">
                <a:solidFill>
                  <a:srgbClr val="000000"/>
                </a:solidFill>
              </a:rPr>
              <a:t>| e-astuteness 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27625" y="1515181"/>
            <a:ext cx="8736153" cy="51475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ZA" sz="2000" b="1" dirty="0" smtClean="0">
                <a:solidFill>
                  <a:srgbClr val="000000"/>
                </a:solidFill>
              </a:rPr>
              <a:t>National Certificate: Radio Production </a:t>
            </a:r>
            <a:r>
              <a:rPr lang="en-ZA" b="1" dirty="0" smtClean="0">
                <a:solidFill>
                  <a:srgbClr val="000000"/>
                </a:solidFill>
              </a:rPr>
              <a:t>(</a:t>
            </a:r>
            <a:r>
              <a:rPr lang="en-ZA" sz="1050" dirty="0" smtClean="0">
                <a:solidFill>
                  <a:srgbClr val="000000"/>
                </a:solidFill>
              </a:rPr>
              <a:t>SAQA ID 62069	NQF Level5	159 Minimum Credits)	</a:t>
            </a:r>
            <a:r>
              <a:rPr lang="en-ZA" dirty="0" smtClean="0">
                <a:solidFill>
                  <a:srgbClr val="000000"/>
                </a:solidFill>
              </a:rPr>
              <a:t>	</a:t>
            </a:r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en-ZA" dirty="0" smtClean="0">
                <a:solidFill>
                  <a:srgbClr val="000000"/>
                </a:solidFill>
              </a:rPr>
              <a:t>learners are equipped for production of radio programmes across commercial, public and community service fields.</a:t>
            </a:r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en-ZA" dirty="0" smtClean="0">
                <a:solidFill>
                  <a:srgbClr val="000000"/>
                </a:solidFill>
              </a:rPr>
              <a:t>learners not required to make products and develop content for radio broadcasts</a:t>
            </a:r>
          </a:p>
          <a:p>
            <a:pPr>
              <a:lnSpc>
                <a:spcPct val="150000"/>
              </a:lnSpc>
            </a:pPr>
            <a:r>
              <a:rPr lang="en-ZA" b="1" dirty="0" smtClean="0">
                <a:solidFill>
                  <a:srgbClr val="000000"/>
                </a:solidFill>
              </a:rPr>
              <a:t>Job Pathway - </a:t>
            </a:r>
            <a:r>
              <a:rPr lang="en-ZA" dirty="0" smtClean="0">
                <a:solidFill>
                  <a:srgbClr val="000000"/>
                </a:solidFill>
              </a:rPr>
              <a:t>Content Producers; Technical and Sound Management; Research and Script Writers; Audio Production; On Air Presenters</a:t>
            </a:r>
          </a:p>
          <a:p>
            <a:pPr>
              <a:lnSpc>
                <a:spcPct val="150000"/>
              </a:lnSpc>
            </a:pPr>
            <a:r>
              <a:rPr lang="en-ZA" sz="2000" b="1" dirty="0" smtClean="0">
                <a:solidFill>
                  <a:srgbClr val="000000"/>
                </a:solidFill>
              </a:rPr>
              <a:t>National Certificate: Film and Television Production </a:t>
            </a:r>
            <a:r>
              <a:rPr lang="en-ZA" b="1" dirty="0" smtClean="0">
                <a:solidFill>
                  <a:srgbClr val="000000"/>
                </a:solidFill>
              </a:rPr>
              <a:t>(</a:t>
            </a:r>
            <a:r>
              <a:rPr lang="en-ZA" sz="1050" dirty="0" smtClean="0">
                <a:solidFill>
                  <a:srgbClr val="000000"/>
                </a:solidFill>
              </a:rPr>
              <a:t>SAQA ID 58394	NQF Level5 	122 Minimum Credits)</a:t>
            </a:r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en-ZA" dirty="0" smtClean="0">
                <a:solidFill>
                  <a:srgbClr val="000000"/>
                </a:solidFill>
              </a:rPr>
              <a:t>learners receive specialist competence in all the disciplines related to film and television production, including camera, lighting, vision control, vision mixing, editing, recording, sound and captioning competence.</a:t>
            </a:r>
          </a:p>
          <a:p>
            <a:pPr>
              <a:lnSpc>
                <a:spcPct val="150000"/>
              </a:lnSpc>
            </a:pPr>
            <a:r>
              <a:rPr lang="en-ZA" b="1" dirty="0" smtClean="0">
                <a:solidFill>
                  <a:srgbClr val="000000"/>
                </a:solidFill>
              </a:rPr>
              <a:t>Job Pathway - </a:t>
            </a:r>
            <a:r>
              <a:rPr lang="en-ZA" dirty="0" smtClean="0">
                <a:solidFill>
                  <a:srgbClr val="000000"/>
                </a:solidFill>
              </a:rPr>
              <a:t>Content Producers; Camera Specialists; Digital Editor; Sound and Lighting Specialist; Vision and Control Room Operator</a:t>
            </a:r>
            <a:endParaRPr lang="en-ZA" dirty="0">
              <a:solidFill>
                <a:srgbClr val="000000"/>
              </a:solidFill>
            </a:endParaRPr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1017312" y="112617"/>
            <a:ext cx="7946467" cy="58401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39688" algn="r"/>
            <a:r>
              <a:rPr lang="en-US" altLang="en-US" sz="3200" b="1" dirty="0">
                <a:solidFill>
                  <a:srgbClr val="A5BE4C"/>
                </a:solidFill>
                <a:latin typeface="Arial Bold"/>
                <a:sym typeface="Arial Bold"/>
              </a:rPr>
              <a:t>t</a:t>
            </a:r>
            <a:r>
              <a:rPr lang="en-US" altLang="en-US" sz="3200" b="1" dirty="0" smtClean="0">
                <a:solidFill>
                  <a:srgbClr val="A5BE4C"/>
                </a:solidFill>
                <a:latin typeface="Arial Bold"/>
                <a:sym typeface="Arial Bold"/>
              </a:rPr>
              <a:t>argeted intervention</a:t>
            </a:r>
            <a:endParaRPr lang="en-US" altLang="en-US" sz="3200" b="1" dirty="0">
              <a:solidFill>
                <a:srgbClr val="A5BE4C"/>
              </a:solidFill>
              <a:latin typeface="Arial Bold"/>
              <a:sym typeface="Arial Bold"/>
            </a:endParaRPr>
          </a:p>
        </p:txBody>
      </p:sp>
      <p:sp>
        <p:nvSpPr>
          <p:cNvPr id="11" name="Line 4"/>
          <p:cNvSpPr>
            <a:spLocks noChangeShapeType="1"/>
          </p:cNvSpPr>
          <p:nvPr/>
        </p:nvSpPr>
        <p:spPr bwMode="auto">
          <a:xfrm>
            <a:off x="152400" y="868180"/>
            <a:ext cx="8945625" cy="1587"/>
          </a:xfrm>
          <a:prstGeom prst="line">
            <a:avLst/>
          </a:prstGeom>
          <a:noFill/>
          <a:ln w="9525">
            <a:solidFill>
              <a:srgbClr val="A5BE4C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en-ZA"/>
          </a:p>
        </p:txBody>
      </p:sp>
    </p:spTree>
    <p:extLst>
      <p:ext uri="{BB962C8B-B14F-4D97-AF65-F5344CB8AC3E}">
        <p14:creationId xmlns:p14="http://schemas.microsoft.com/office/powerpoint/2010/main" xmlns="" val="12533579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283655" y="1433996"/>
            <a:ext cx="8576566" cy="53809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ZA" b="1" dirty="0" smtClean="0">
                <a:solidFill>
                  <a:srgbClr val="000000"/>
                </a:solidFill>
              </a:rPr>
              <a:t>National Certificate: 2D Animation </a:t>
            </a:r>
            <a:r>
              <a:rPr lang="en-ZA" sz="1600" b="1" dirty="0" smtClean="0">
                <a:solidFill>
                  <a:srgbClr val="000000"/>
                </a:solidFill>
              </a:rPr>
              <a:t>(</a:t>
            </a:r>
            <a:r>
              <a:rPr lang="en-ZA" sz="1000" dirty="0" smtClean="0">
                <a:solidFill>
                  <a:srgbClr val="000000"/>
                </a:solidFill>
              </a:rPr>
              <a:t>SAQA ID	57611	NQF Level5	136 Minimum Credits)</a:t>
            </a:r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en-ZA" sz="1600" dirty="0" smtClean="0">
                <a:solidFill>
                  <a:srgbClr val="000000"/>
                </a:solidFill>
              </a:rPr>
              <a:t>Learners develop local 2D animation competence: a local form of expression is developed, with a local graphic style, as a local art form</a:t>
            </a:r>
            <a:r>
              <a:rPr lang="en-ZA" sz="1600" b="1" dirty="0" smtClean="0">
                <a:solidFill>
                  <a:srgbClr val="000000"/>
                </a:solidFill>
              </a:rPr>
              <a:t>.</a:t>
            </a:r>
            <a:r>
              <a:rPr lang="en-ZA" sz="1600" dirty="0" smtClean="0">
                <a:solidFill>
                  <a:srgbClr val="000000"/>
                </a:solidFill>
              </a:rPr>
              <a:t> </a:t>
            </a:r>
          </a:p>
          <a:p>
            <a:pPr>
              <a:lnSpc>
                <a:spcPct val="150000"/>
              </a:lnSpc>
            </a:pPr>
            <a:r>
              <a:rPr lang="en-ZA" sz="1600" b="1" dirty="0" smtClean="0">
                <a:solidFill>
                  <a:srgbClr val="000000"/>
                </a:solidFill>
              </a:rPr>
              <a:t>Job Pathway - </a:t>
            </a:r>
            <a:r>
              <a:rPr lang="en-ZA" sz="1600" dirty="0" smtClean="0">
                <a:solidFill>
                  <a:srgbClr val="000000"/>
                </a:solidFill>
              </a:rPr>
              <a:t>Traditional 2D Animation, Digital 2D Animation, Animator, Background Design, Animation Producer, Animation Director, Scriptwriter, Illustrator, Storyboard Artist, Digital Painter, </a:t>
            </a:r>
          </a:p>
          <a:p>
            <a:pPr>
              <a:lnSpc>
                <a:spcPct val="150000"/>
              </a:lnSpc>
            </a:pPr>
            <a:endParaRPr lang="en-ZA" b="1" dirty="0" smtClean="0">
              <a:solidFill>
                <a:srgbClr val="000000"/>
              </a:solidFill>
            </a:endParaRPr>
          </a:p>
          <a:p>
            <a:pPr>
              <a:lnSpc>
                <a:spcPct val="150000"/>
              </a:lnSpc>
            </a:pPr>
            <a:r>
              <a:rPr lang="en-ZA" b="1" dirty="0" smtClean="0">
                <a:solidFill>
                  <a:srgbClr val="000000"/>
                </a:solidFill>
              </a:rPr>
              <a:t>National Certificate: 3D Animation &amp; Visual Effects </a:t>
            </a:r>
            <a:r>
              <a:rPr lang="en-ZA" sz="1600" b="1" dirty="0" smtClean="0">
                <a:solidFill>
                  <a:srgbClr val="000000"/>
                </a:solidFill>
              </a:rPr>
              <a:t>(</a:t>
            </a:r>
            <a:r>
              <a:rPr lang="en-ZA" sz="1000" dirty="0" smtClean="0">
                <a:solidFill>
                  <a:srgbClr val="000000"/>
                </a:solidFill>
              </a:rPr>
              <a:t>SAQA ID 57607 	NQF Level 5  149 Minimum Credits)</a:t>
            </a:r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en-ZA" sz="1600" dirty="0" smtClean="0">
                <a:solidFill>
                  <a:srgbClr val="000000"/>
                </a:solidFill>
              </a:rPr>
              <a:t>learners attain knowledge about the history of animation, forms, styles and technology, characterisation and story boarding, the production process, procedures for storyboarding, conceptualising, copyright, intellectual property, editing principles, film/video/camera language and cinematography.</a:t>
            </a:r>
          </a:p>
          <a:p>
            <a:pPr>
              <a:lnSpc>
                <a:spcPct val="150000"/>
              </a:lnSpc>
            </a:pPr>
            <a:r>
              <a:rPr lang="en-ZA" sz="1600" b="1" dirty="0" smtClean="0">
                <a:solidFill>
                  <a:srgbClr val="000000"/>
                </a:solidFill>
              </a:rPr>
              <a:t>Job Pathway - </a:t>
            </a:r>
            <a:r>
              <a:rPr lang="en-ZA" sz="1600" dirty="0" smtClean="0">
                <a:solidFill>
                  <a:srgbClr val="000000"/>
                </a:solidFill>
              </a:rPr>
              <a:t>3D Animation, Animator, Background Design, Animation Producer, Animation Director, Scriptwriter, Illustrator, Storyboard Artist, Digital Painter, Lighting, Modelling, Rigging, Social Media Marketing</a:t>
            </a:r>
            <a:endParaRPr lang="en-ZA" sz="1600" dirty="0">
              <a:solidFill>
                <a:srgbClr val="000000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83654" y="1027447"/>
            <a:ext cx="882953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lvl="0" indent="-514350"/>
            <a:r>
              <a:rPr lang="en-US" sz="3200" b="1" dirty="0">
                <a:solidFill>
                  <a:srgbClr val="000000"/>
                </a:solidFill>
              </a:rPr>
              <a:t>l</a:t>
            </a:r>
            <a:r>
              <a:rPr lang="en-US" sz="3200" b="1" dirty="0" smtClean="0">
                <a:solidFill>
                  <a:srgbClr val="000000"/>
                </a:solidFill>
              </a:rPr>
              <a:t>earning </a:t>
            </a:r>
            <a:r>
              <a:rPr lang="en-US" sz="3200" b="1" dirty="0">
                <a:solidFill>
                  <a:srgbClr val="000000"/>
                </a:solidFill>
              </a:rPr>
              <a:t>p</a:t>
            </a:r>
            <a:r>
              <a:rPr lang="en-US" sz="3200" b="1" dirty="0" smtClean="0">
                <a:solidFill>
                  <a:srgbClr val="000000"/>
                </a:solidFill>
              </a:rPr>
              <a:t>athway | e-astuteness</a:t>
            </a: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1017312" y="249735"/>
            <a:ext cx="8095875" cy="58401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39688" algn="r"/>
            <a:r>
              <a:rPr lang="en-US" altLang="en-US" sz="3200" b="1" dirty="0">
                <a:solidFill>
                  <a:srgbClr val="A5BE4C"/>
                </a:solidFill>
                <a:latin typeface="Arial Bold"/>
                <a:sym typeface="Arial Bold"/>
              </a:rPr>
              <a:t>t</a:t>
            </a:r>
            <a:r>
              <a:rPr lang="en-US" altLang="en-US" sz="3200" b="1" dirty="0" smtClean="0">
                <a:solidFill>
                  <a:srgbClr val="A5BE4C"/>
                </a:solidFill>
                <a:latin typeface="Arial Bold"/>
                <a:sym typeface="Arial Bold"/>
              </a:rPr>
              <a:t>argeted intervention</a:t>
            </a:r>
            <a:endParaRPr lang="en-US" altLang="en-US" sz="3200" b="1" dirty="0">
              <a:solidFill>
                <a:srgbClr val="A5BE4C"/>
              </a:solidFill>
              <a:latin typeface="Arial Bold"/>
              <a:sym typeface="Arial Bold"/>
            </a:endParaRPr>
          </a:p>
        </p:txBody>
      </p:sp>
      <p:sp>
        <p:nvSpPr>
          <p:cNvPr id="11" name="Line 4"/>
          <p:cNvSpPr>
            <a:spLocks noChangeShapeType="1"/>
          </p:cNvSpPr>
          <p:nvPr/>
        </p:nvSpPr>
        <p:spPr bwMode="auto">
          <a:xfrm flipV="1">
            <a:off x="152400" y="989012"/>
            <a:ext cx="8859715" cy="0"/>
          </a:xfrm>
          <a:prstGeom prst="line">
            <a:avLst/>
          </a:prstGeom>
          <a:noFill/>
          <a:ln w="9525">
            <a:solidFill>
              <a:srgbClr val="A5BE4C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en-ZA"/>
          </a:p>
        </p:txBody>
      </p:sp>
    </p:spTree>
    <p:extLst>
      <p:ext uri="{BB962C8B-B14F-4D97-AF65-F5344CB8AC3E}">
        <p14:creationId xmlns:p14="http://schemas.microsoft.com/office/powerpoint/2010/main" xmlns="" val="9750516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Line 4"/>
          <p:cNvSpPr>
            <a:spLocks noChangeShapeType="1"/>
          </p:cNvSpPr>
          <p:nvPr/>
        </p:nvSpPr>
        <p:spPr bwMode="auto">
          <a:xfrm>
            <a:off x="0" y="836613"/>
            <a:ext cx="9144000" cy="1587"/>
          </a:xfrm>
          <a:prstGeom prst="line">
            <a:avLst/>
          </a:prstGeom>
          <a:noFill/>
          <a:ln w="9525">
            <a:solidFill>
              <a:srgbClr val="A5BE4C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en-ZA"/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883588" y="134683"/>
            <a:ext cx="8229600" cy="58401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39688" algn="r"/>
            <a:r>
              <a:rPr lang="en-US" altLang="en-US" sz="3200" b="1" dirty="0">
                <a:solidFill>
                  <a:srgbClr val="A5BE4C"/>
                </a:solidFill>
                <a:latin typeface="Arial Bold"/>
                <a:sym typeface="Arial Bold"/>
              </a:rPr>
              <a:t>e</a:t>
            </a:r>
            <a:r>
              <a:rPr lang="en-US" altLang="en-US" sz="3200" b="1" dirty="0" smtClean="0">
                <a:solidFill>
                  <a:srgbClr val="A5BE4C"/>
                </a:solidFill>
                <a:latin typeface="Arial Bold"/>
                <a:sym typeface="Arial Bold"/>
              </a:rPr>
              <a:t>-skills </a:t>
            </a:r>
            <a:endParaRPr lang="en-US" altLang="en-US" sz="3200" b="1" dirty="0">
              <a:solidFill>
                <a:srgbClr val="A5BE4C"/>
              </a:solidFill>
              <a:latin typeface="Arial Bold"/>
              <a:sym typeface="Arial Bold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0" y="1128792"/>
            <a:ext cx="9174813" cy="5502861"/>
            <a:chOff x="0" y="1128792"/>
            <a:chExt cx="9174813" cy="5502861"/>
          </a:xfrm>
        </p:grpSpPr>
        <p:sp>
          <p:nvSpPr>
            <p:cNvPr id="19" name="Rectangle 18"/>
            <p:cNvSpPr/>
            <p:nvPr/>
          </p:nvSpPr>
          <p:spPr>
            <a:xfrm>
              <a:off x="0" y="5222685"/>
              <a:ext cx="9150099" cy="1367273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ZA"/>
            </a:p>
          </p:txBody>
        </p:sp>
        <p:sp>
          <p:nvSpPr>
            <p:cNvPr id="18" name="Rectangle 17"/>
            <p:cNvSpPr/>
            <p:nvPr/>
          </p:nvSpPr>
          <p:spPr>
            <a:xfrm>
              <a:off x="0" y="2496065"/>
              <a:ext cx="9144000" cy="1367273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ZA"/>
            </a:p>
          </p:txBody>
        </p:sp>
        <p:sp>
          <p:nvSpPr>
            <p:cNvPr id="16" name="Rectangle 15"/>
            <p:cNvSpPr/>
            <p:nvPr/>
          </p:nvSpPr>
          <p:spPr>
            <a:xfrm>
              <a:off x="2140" y="3855412"/>
              <a:ext cx="9144000" cy="1367273"/>
            </a:xfrm>
            <a:prstGeom prst="rect">
              <a:avLst/>
            </a:prstGeom>
            <a:solidFill>
              <a:srgbClr val="A5BE4C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ZA"/>
            </a:p>
          </p:txBody>
        </p:sp>
        <p:sp>
          <p:nvSpPr>
            <p:cNvPr id="15" name="Rectangle 14"/>
            <p:cNvSpPr/>
            <p:nvPr/>
          </p:nvSpPr>
          <p:spPr>
            <a:xfrm>
              <a:off x="0" y="1128792"/>
              <a:ext cx="9143999" cy="1367273"/>
            </a:xfrm>
            <a:prstGeom prst="rect">
              <a:avLst/>
            </a:prstGeom>
            <a:solidFill>
              <a:srgbClr val="A5BE4C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ZA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0" y="1486985"/>
              <a:ext cx="9113187" cy="5847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ctr"/>
              <a:r>
                <a:rPr lang="en-US" sz="3200" b="1" dirty="0" smtClean="0"/>
                <a:t>e-literacy or digital literacy</a:t>
              </a:r>
              <a:endParaRPr lang="en-US" sz="3200" dirty="0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30813" y="2636108"/>
              <a:ext cx="9113187" cy="107721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ctr"/>
              <a:r>
                <a:rPr lang="en-US" sz="3200" b="1" dirty="0" smtClean="0"/>
                <a:t>user digital skills </a:t>
              </a:r>
              <a:br>
                <a:rPr lang="en-US" sz="3200" b="1" dirty="0" smtClean="0"/>
              </a:br>
              <a:r>
                <a:rPr lang="en-US" sz="3200" b="1" dirty="0" smtClean="0"/>
                <a:t>(sector)</a:t>
              </a:r>
            </a:p>
          </p:txBody>
        </p:sp>
        <p:sp>
          <p:nvSpPr>
            <p:cNvPr id="12" name="Rectangle 11"/>
            <p:cNvSpPr/>
            <p:nvPr/>
          </p:nvSpPr>
          <p:spPr>
            <a:xfrm>
              <a:off x="0" y="3937686"/>
              <a:ext cx="9144000" cy="107721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ctr"/>
              <a:r>
                <a:rPr lang="en-US" sz="3200" b="1" dirty="0" smtClean="0"/>
                <a:t>ICT </a:t>
              </a:r>
              <a:br>
                <a:rPr lang="en-US" sz="3200" b="1" dirty="0" smtClean="0"/>
              </a:br>
              <a:r>
                <a:rPr lang="en-US" sz="3200" b="1" dirty="0" smtClean="0"/>
                <a:t>practitioner</a:t>
              </a:r>
            </a:p>
          </p:txBody>
        </p:sp>
        <p:sp>
          <p:nvSpPr>
            <p:cNvPr id="17" name="Isosceles Triangle 16"/>
            <p:cNvSpPr/>
            <p:nvPr/>
          </p:nvSpPr>
          <p:spPr>
            <a:xfrm rot="10800000">
              <a:off x="1406393" y="1128792"/>
              <a:ext cx="6261630" cy="5502861"/>
            </a:xfrm>
            <a:prstGeom prst="triangle">
              <a:avLst/>
            </a:prstGeom>
            <a:noFill/>
            <a:ln w="25400">
              <a:solidFill>
                <a:srgbClr val="343434"/>
              </a:solidFill>
              <a:prstDash val="sysDash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ZA"/>
            </a:p>
          </p:txBody>
        </p:sp>
        <p:sp>
          <p:nvSpPr>
            <p:cNvPr id="13" name="Rectangle 12"/>
            <p:cNvSpPr/>
            <p:nvPr/>
          </p:nvSpPr>
          <p:spPr>
            <a:xfrm>
              <a:off x="30813" y="5453449"/>
              <a:ext cx="9144000" cy="5847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ctr"/>
              <a:r>
                <a:rPr lang="en-US" sz="3200" b="1" dirty="0" smtClean="0"/>
                <a:t>e-leader or digital leader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xmlns="" val="38091177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Line 4"/>
          <p:cNvSpPr>
            <a:spLocks noChangeShapeType="1"/>
          </p:cNvSpPr>
          <p:nvPr/>
        </p:nvSpPr>
        <p:spPr bwMode="auto">
          <a:xfrm>
            <a:off x="0" y="836613"/>
            <a:ext cx="9144000" cy="1587"/>
          </a:xfrm>
          <a:prstGeom prst="line">
            <a:avLst/>
          </a:prstGeom>
          <a:noFill/>
          <a:ln w="9525">
            <a:solidFill>
              <a:srgbClr val="A5BE4C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en-ZA"/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883588" y="116009"/>
            <a:ext cx="8229600" cy="58401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39688" algn="r"/>
            <a:r>
              <a:rPr lang="en-US" altLang="en-US" sz="3200" b="1" dirty="0">
                <a:solidFill>
                  <a:srgbClr val="A5BE4C"/>
                </a:solidFill>
                <a:latin typeface="Arial Bold"/>
                <a:sym typeface="Arial Bold"/>
              </a:rPr>
              <a:t>c</a:t>
            </a:r>
            <a:r>
              <a:rPr lang="en-US" altLang="en-US" sz="3200" b="1" dirty="0" smtClean="0">
                <a:solidFill>
                  <a:srgbClr val="A5BE4C"/>
                </a:solidFill>
                <a:latin typeface="Arial Bold"/>
                <a:sym typeface="Arial Bold"/>
              </a:rPr>
              <a:t>ore </a:t>
            </a:r>
            <a:r>
              <a:rPr lang="en-US" altLang="en-US" sz="3200" b="1" dirty="0" err="1" smtClean="0">
                <a:solidFill>
                  <a:srgbClr val="A5BE4C"/>
                </a:solidFill>
                <a:latin typeface="Arial Bold"/>
                <a:sym typeface="Arial Bold"/>
              </a:rPr>
              <a:t>programmes</a:t>
            </a:r>
            <a:endParaRPr lang="en-US" altLang="en-US" sz="3200" b="1" dirty="0">
              <a:solidFill>
                <a:srgbClr val="A5BE4C"/>
              </a:solidFill>
              <a:latin typeface="Arial Bold"/>
              <a:sym typeface="Arial Bold"/>
            </a:endParaRPr>
          </a:p>
        </p:txBody>
      </p:sp>
      <p:pic>
        <p:nvPicPr>
          <p:cNvPr id="6145" name="Picture 1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0" y="1152183"/>
            <a:ext cx="9144000" cy="54271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1017755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1" name="Picture 1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1148980" y="1235049"/>
            <a:ext cx="6965291" cy="47836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Line 4"/>
          <p:cNvSpPr>
            <a:spLocks noChangeShapeType="1"/>
          </p:cNvSpPr>
          <p:nvPr/>
        </p:nvSpPr>
        <p:spPr bwMode="auto">
          <a:xfrm>
            <a:off x="0" y="836613"/>
            <a:ext cx="9144000" cy="1587"/>
          </a:xfrm>
          <a:prstGeom prst="line">
            <a:avLst/>
          </a:prstGeom>
          <a:noFill/>
          <a:ln w="9525">
            <a:solidFill>
              <a:srgbClr val="A5BE4C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en-ZA"/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883588" y="116009"/>
            <a:ext cx="8229600" cy="58401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39688" algn="r"/>
            <a:r>
              <a:rPr lang="en-US" altLang="en-US" sz="3000" b="1" dirty="0">
                <a:solidFill>
                  <a:srgbClr val="A5BE4C"/>
                </a:solidFill>
                <a:latin typeface="Arial Bold"/>
                <a:sym typeface="Arial Bold"/>
              </a:rPr>
              <a:t>c</a:t>
            </a:r>
            <a:r>
              <a:rPr lang="en-US" altLang="en-US" sz="3000" b="1" dirty="0" smtClean="0">
                <a:solidFill>
                  <a:srgbClr val="A5BE4C"/>
                </a:solidFill>
                <a:latin typeface="Arial Bold"/>
                <a:sym typeface="Arial Bold"/>
              </a:rPr>
              <a:t>ollaboration for acceleration</a:t>
            </a:r>
            <a:endParaRPr lang="en-US" altLang="en-US" sz="3000" b="1" dirty="0">
              <a:solidFill>
                <a:srgbClr val="A5BE4C"/>
              </a:solidFill>
              <a:latin typeface="Arial Bold"/>
              <a:sym typeface="Arial Bold"/>
            </a:endParaRPr>
          </a:p>
        </p:txBody>
      </p:sp>
      <p:sp>
        <p:nvSpPr>
          <p:cNvPr id="13" name="Line 4"/>
          <p:cNvSpPr>
            <a:spLocks noChangeShapeType="1"/>
          </p:cNvSpPr>
          <p:nvPr/>
        </p:nvSpPr>
        <p:spPr bwMode="auto">
          <a:xfrm>
            <a:off x="1148980" y="6858001"/>
            <a:ext cx="6965291" cy="0"/>
          </a:xfrm>
          <a:prstGeom prst="line">
            <a:avLst/>
          </a:prstGeom>
          <a:noFill/>
          <a:ln w="9525">
            <a:solidFill>
              <a:srgbClr val="A5BE4C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en-ZA"/>
          </a:p>
        </p:txBody>
      </p:sp>
      <p:sp>
        <p:nvSpPr>
          <p:cNvPr id="14" name="Line 4"/>
          <p:cNvSpPr>
            <a:spLocks noChangeShapeType="1"/>
          </p:cNvSpPr>
          <p:nvPr/>
        </p:nvSpPr>
        <p:spPr bwMode="auto">
          <a:xfrm flipV="1">
            <a:off x="1148980" y="838201"/>
            <a:ext cx="0" cy="6019800"/>
          </a:xfrm>
          <a:prstGeom prst="line">
            <a:avLst/>
          </a:prstGeom>
          <a:noFill/>
          <a:ln w="9525">
            <a:solidFill>
              <a:srgbClr val="A5BE4C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en-ZA"/>
          </a:p>
        </p:txBody>
      </p:sp>
      <p:sp>
        <p:nvSpPr>
          <p:cNvPr id="16" name="Line 4"/>
          <p:cNvSpPr>
            <a:spLocks noChangeShapeType="1"/>
          </p:cNvSpPr>
          <p:nvPr/>
        </p:nvSpPr>
        <p:spPr bwMode="auto">
          <a:xfrm flipV="1">
            <a:off x="8114271" y="836613"/>
            <a:ext cx="0" cy="5112495"/>
          </a:xfrm>
          <a:prstGeom prst="line">
            <a:avLst/>
          </a:prstGeom>
          <a:noFill/>
          <a:ln w="9525">
            <a:solidFill>
              <a:srgbClr val="A5BE4C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en-ZA"/>
          </a:p>
        </p:txBody>
      </p:sp>
    </p:spTree>
    <p:extLst>
      <p:ext uri="{BB962C8B-B14F-4D97-AF65-F5344CB8AC3E}">
        <p14:creationId xmlns:p14="http://schemas.microsoft.com/office/powerpoint/2010/main" xmlns="" val="27213398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Line 4"/>
          <p:cNvSpPr>
            <a:spLocks noChangeShapeType="1"/>
          </p:cNvSpPr>
          <p:nvPr/>
        </p:nvSpPr>
        <p:spPr bwMode="auto">
          <a:xfrm>
            <a:off x="0" y="836613"/>
            <a:ext cx="9144000" cy="1587"/>
          </a:xfrm>
          <a:prstGeom prst="line">
            <a:avLst/>
          </a:prstGeom>
          <a:noFill/>
          <a:ln w="9525">
            <a:solidFill>
              <a:srgbClr val="A5BE4C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en-ZA"/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883588" y="116009"/>
            <a:ext cx="8229600" cy="58401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39688" algn="r"/>
            <a:r>
              <a:rPr lang="en-US" altLang="en-US" sz="2800" b="1" dirty="0">
                <a:solidFill>
                  <a:srgbClr val="A5BE4C"/>
                </a:solidFill>
                <a:latin typeface="Arial Bold"/>
                <a:sym typeface="Arial Bold"/>
              </a:rPr>
              <a:t>o</a:t>
            </a:r>
            <a:r>
              <a:rPr lang="en-US" altLang="en-US" sz="2800" b="1" dirty="0" smtClean="0">
                <a:solidFill>
                  <a:srgbClr val="A5BE4C"/>
                </a:solidFill>
                <a:latin typeface="Arial Bold"/>
                <a:sym typeface="Arial Bold"/>
              </a:rPr>
              <a:t>rganisational functional </a:t>
            </a:r>
          </a:p>
          <a:p>
            <a:pPr marL="39688" algn="r"/>
            <a:r>
              <a:rPr lang="en-US" altLang="en-US" sz="2800" b="1" dirty="0" smtClean="0">
                <a:solidFill>
                  <a:srgbClr val="A5BE4C"/>
                </a:solidFill>
                <a:latin typeface="Arial Bold"/>
                <a:sym typeface="Arial Bold"/>
              </a:rPr>
              <a:t>structure</a:t>
            </a:r>
            <a:endParaRPr lang="en-US" altLang="en-US" sz="2800" b="1" dirty="0">
              <a:solidFill>
                <a:srgbClr val="A5BE4C"/>
              </a:solidFill>
              <a:latin typeface="Arial Bold"/>
              <a:sym typeface="Arial Bold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>
            <a:off x="1688941" y="-519421"/>
            <a:ext cx="5829968" cy="85452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6640805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283655" y="2234096"/>
            <a:ext cx="8576566" cy="6718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ZA" sz="2800" b="1" dirty="0" smtClean="0">
                <a:solidFill>
                  <a:srgbClr val="000000"/>
                </a:solidFill>
              </a:rPr>
              <a:t>ANNUAL PERFORMANCE PLAN FOR 2017/18</a:t>
            </a:r>
            <a:endParaRPr lang="en-ZA" sz="2400" dirty="0">
              <a:solidFill>
                <a:srgbClr val="000000"/>
              </a:solidFill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1017312" y="249735"/>
            <a:ext cx="8095875" cy="58401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39688" algn="r"/>
            <a:r>
              <a:rPr lang="en-US" altLang="en-US" sz="3200" b="1" dirty="0" smtClean="0">
                <a:solidFill>
                  <a:srgbClr val="A5BE4C"/>
                </a:solidFill>
                <a:latin typeface="Arial Bold"/>
                <a:sym typeface="Arial Bold"/>
              </a:rPr>
              <a:t>app</a:t>
            </a:r>
            <a:endParaRPr lang="en-US" altLang="en-US" sz="3200" b="1" dirty="0">
              <a:solidFill>
                <a:srgbClr val="A5BE4C"/>
              </a:solidFill>
              <a:latin typeface="Arial Bold"/>
              <a:sym typeface="Arial Bold"/>
            </a:endParaRPr>
          </a:p>
        </p:txBody>
      </p:sp>
      <p:sp>
        <p:nvSpPr>
          <p:cNvPr id="11" name="Line 4"/>
          <p:cNvSpPr>
            <a:spLocks noChangeShapeType="1"/>
          </p:cNvSpPr>
          <p:nvPr/>
        </p:nvSpPr>
        <p:spPr bwMode="auto">
          <a:xfrm flipV="1">
            <a:off x="152400" y="989012"/>
            <a:ext cx="8859715" cy="0"/>
          </a:xfrm>
          <a:prstGeom prst="line">
            <a:avLst/>
          </a:prstGeom>
          <a:noFill/>
          <a:ln w="9525">
            <a:solidFill>
              <a:srgbClr val="A5BE4C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en-ZA"/>
          </a:p>
        </p:txBody>
      </p:sp>
    </p:spTree>
    <p:extLst>
      <p:ext uri="{BB962C8B-B14F-4D97-AF65-F5344CB8AC3E}">
        <p14:creationId xmlns:p14="http://schemas.microsoft.com/office/powerpoint/2010/main" xmlns="" val="1479881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Line 4"/>
          <p:cNvSpPr>
            <a:spLocks noChangeShapeType="1"/>
          </p:cNvSpPr>
          <p:nvPr/>
        </p:nvSpPr>
        <p:spPr bwMode="auto">
          <a:xfrm>
            <a:off x="0" y="836613"/>
            <a:ext cx="9144000" cy="1587"/>
          </a:xfrm>
          <a:prstGeom prst="line">
            <a:avLst/>
          </a:prstGeom>
          <a:noFill/>
          <a:ln w="9525">
            <a:solidFill>
              <a:srgbClr val="A5BE4C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en-ZA"/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883588" y="134683"/>
            <a:ext cx="7697703" cy="70193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39688" algn="r"/>
            <a:endParaRPr lang="en-US" altLang="en-US" sz="3200" b="1" dirty="0">
              <a:solidFill>
                <a:srgbClr val="A5BE4C"/>
              </a:solidFill>
              <a:latin typeface="Arial Bold"/>
              <a:sym typeface="Arial Bold"/>
            </a:endParaRPr>
          </a:p>
        </p:txBody>
      </p:sp>
      <p:graphicFrame>
        <p:nvGraphicFramePr>
          <p:cNvPr id="11" name="Tab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040805225"/>
              </p:ext>
            </p:extLst>
          </p:nvPr>
        </p:nvGraphicFramePr>
        <p:xfrm>
          <a:off x="226151" y="1266091"/>
          <a:ext cx="8750409" cy="4536832"/>
        </p:xfrm>
        <a:graphic>
          <a:graphicData uri="http://schemas.openxmlformats.org/drawingml/2006/table">
            <a:tbl>
              <a:tblPr/>
              <a:tblGrid>
                <a:gridCol w="571948"/>
                <a:gridCol w="2015439"/>
                <a:gridCol w="916410"/>
                <a:gridCol w="1012874"/>
                <a:gridCol w="1061106"/>
                <a:gridCol w="1028951"/>
                <a:gridCol w="1109338"/>
                <a:gridCol w="1034343"/>
              </a:tblGrid>
              <a:tr h="665001"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200" b="1" dirty="0">
                          <a:latin typeface="Arial"/>
                          <a:ea typeface="Calibri"/>
                          <a:cs typeface="Times New Roman"/>
                        </a:rPr>
                        <a:t>No</a:t>
                      </a:r>
                      <a:endParaRPr lang="en-ZA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200" b="1" dirty="0">
                          <a:latin typeface="Arial"/>
                          <a:ea typeface="Calibri"/>
                          <a:cs typeface="Times New Roman"/>
                        </a:rPr>
                        <a:t>Performance Indicator</a:t>
                      </a:r>
                      <a:endParaRPr lang="en-ZA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200" b="1" dirty="0">
                          <a:latin typeface="Arial"/>
                          <a:ea typeface="Calibri"/>
                          <a:cs typeface="Times New Roman"/>
                        </a:rPr>
                        <a:t>Reporting Period</a:t>
                      </a:r>
                      <a:endParaRPr lang="en-ZA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200" b="1" dirty="0">
                          <a:latin typeface="Arial"/>
                          <a:ea typeface="Calibri"/>
                          <a:cs typeface="Times New Roman"/>
                        </a:rPr>
                        <a:t>Annual Target 2017/18</a:t>
                      </a:r>
                      <a:endParaRPr lang="en-ZA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200" b="1" dirty="0">
                          <a:latin typeface="Arial"/>
                          <a:ea typeface="Calibri"/>
                          <a:cs typeface="Times New Roman"/>
                        </a:rPr>
                        <a:t>Quarterly Targets</a:t>
                      </a:r>
                      <a:endParaRPr lang="en-ZA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22824"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200" b="1">
                          <a:latin typeface="Arial"/>
                          <a:ea typeface="Calibri"/>
                          <a:cs typeface="Times New Roman"/>
                        </a:rPr>
                        <a:t>1</a:t>
                      </a:r>
                      <a:r>
                        <a:rPr lang="en-ZA" sz="1200" b="1" baseline="30000">
                          <a:latin typeface="Arial"/>
                          <a:ea typeface="Calibri"/>
                          <a:cs typeface="Times New Roman"/>
                        </a:rPr>
                        <a:t>st</a:t>
                      </a:r>
                      <a:endParaRPr lang="en-ZA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200" b="1" dirty="0">
                          <a:latin typeface="Arial"/>
                          <a:ea typeface="Calibri"/>
                          <a:cs typeface="Times New Roman"/>
                        </a:rPr>
                        <a:t>2</a:t>
                      </a:r>
                      <a:r>
                        <a:rPr lang="en-ZA" sz="1200" b="1" baseline="30000" dirty="0">
                          <a:latin typeface="Arial"/>
                          <a:ea typeface="Calibri"/>
                          <a:cs typeface="Times New Roman"/>
                        </a:rPr>
                        <a:t>nd</a:t>
                      </a:r>
                      <a:endParaRPr lang="en-ZA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200" b="1">
                          <a:latin typeface="Arial"/>
                          <a:ea typeface="Calibri"/>
                          <a:cs typeface="Times New Roman"/>
                        </a:rPr>
                        <a:t>3</a:t>
                      </a:r>
                      <a:r>
                        <a:rPr lang="en-ZA" sz="1200" b="1" baseline="30000">
                          <a:latin typeface="Arial"/>
                          <a:ea typeface="Calibri"/>
                          <a:cs typeface="Times New Roman"/>
                        </a:rPr>
                        <a:t>rd</a:t>
                      </a:r>
                      <a:endParaRPr lang="en-ZA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200" b="1">
                          <a:latin typeface="Arial"/>
                          <a:ea typeface="Calibri"/>
                          <a:cs typeface="Times New Roman"/>
                        </a:rPr>
                        <a:t>4</a:t>
                      </a:r>
                      <a:r>
                        <a:rPr lang="en-ZA" sz="1200" b="1" baseline="30000">
                          <a:latin typeface="Arial"/>
                          <a:ea typeface="Calibri"/>
                          <a:cs typeface="Times New Roman"/>
                        </a:rPr>
                        <a:t>th</a:t>
                      </a:r>
                      <a:endParaRPr lang="en-ZA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</a:tr>
              <a:tr h="2535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200" b="1">
                          <a:latin typeface="Arial"/>
                          <a:ea typeface="Calibri"/>
                          <a:cs typeface="Times New Roman"/>
                        </a:rPr>
                        <a:t>1.1</a:t>
                      </a:r>
                      <a:endParaRPr lang="en-ZA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ACA"/>
                    </a:solidFill>
                  </a:tcPr>
                </a:tc>
                <a:tc gridSpan="7">
                  <a:txBody>
                    <a:bodyPr/>
                    <a:lstStyle/>
                    <a:p>
                      <a:pPr marR="5016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200" b="1" dirty="0">
                          <a:latin typeface="Arial"/>
                          <a:ea typeface="Calibri"/>
                          <a:cs typeface="Times New Roman"/>
                        </a:rPr>
                        <a:t>Corporate governance</a:t>
                      </a:r>
                      <a:endParaRPr lang="en-ZA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AC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26750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200">
                          <a:latin typeface="Arial"/>
                          <a:ea typeface="Calibri"/>
                          <a:cs typeface="Times New Roman"/>
                        </a:rPr>
                        <a:t>1.1.1</a:t>
                      </a:r>
                      <a:endParaRPr lang="en-ZA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14300" marR="92075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en-ZA" sz="1200">
                          <a:latin typeface="Arial"/>
                          <a:ea typeface="Calibri"/>
                          <a:cs typeface="Times New Roman"/>
                        </a:rPr>
                        <a:t>Number of Quarterly Performance Reporting</a:t>
                      </a:r>
                      <a:endParaRPr lang="en-ZA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4295" marR="5016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200">
                          <a:latin typeface="Arial"/>
                          <a:ea typeface="Calibri"/>
                          <a:cs typeface="Times New Roman"/>
                        </a:rPr>
                        <a:t>Quarterly</a:t>
                      </a:r>
                      <a:endParaRPr lang="en-ZA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93980" marR="92075"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ZA" sz="1200" dirty="0">
                          <a:latin typeface="Arial"/>
                          <a:ea typeface="Calibri"/>
                          <a:cs typeface="Times New Roman"/>
                        </a:rPr>
                        <a:t>4</a:t>
                      </a:r>
                      <a:endParaRPr lang="en-ZA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4295" marR="50165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13203D"/>
                          </a:solidFill>
                          <a:latin typeface="Arial"/>
                          <a:ea typeface="ヒラギノ角ゴ Pro W3"/>
                          <a:cs typeface="Times New Roman"/>
                        </a:rPr>
                        <a:t>4</a:t>
                      </a:r>
                      <a:r>
                        <a:rPr lang="en-US" sz="1200" baseline="30000">
                          <a:solidFill>
                            <a:srgbClr val="13203D"/>
                          </a:solidFill>
                          <a:latin typeface="Arial"/>
                          <a:ea typeface="ヒラギノ角ゴ Pro W3"/>
                          <a:cs typeface="Times New Roman"/>
                        </a:rPr>
                        <a:t>th</a:t>
                      </a:r>
                      <a:r>
                        <a:rPr lang="en-US" sz="1200">
                          <a:solidFill>
                            <a:srgbClr val="13203D"/>
                          </a:solidFill>
                          <a:latin typeface="Arial"/>
                          <a:ea typeface="ヒラギノ角ゴ Pro W3"/>
                          <a:cs typeface="Times New Roman"/>
                        </a:rPr>
                        <a:t> Quarter performance Report developed and submitted </a:t>
                      </a:r>
                      <a:endParaRPr lang="en-ZA" sz="1400">
                        <a:solidFill>
                          <a:srgbClr val="13203D"/>
                        </a:solidFill>
                        <a:latin typeface="Lucida Grande"/>
                        <a:ea typeface="ヒラギノ角ゴ Pro W3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4295" marR="5016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200">
                          <a:latin typeface="Arial"/>
                          <a:ea typeface="Calibri"/>
                          <a:cs typeface="Times New Roman"/>
                        </a:rPr>
                        <a:t>1</a:t>
                      </a:r>
                      <a:r>
                        <a:rPr lang="en-ZA" sz="1200" baseline="30000">
                          <a:latin typeface="Arial"/>
                          <a:ea typeface="Calibri"/>
                          <a:cs typeface="Times New Roman"/>
                        </a:rPr>
                        <a:t>st </a:t>
                      </a:r>
                      <a:r>
                        <a:rPr lang="en-ZA" sz="1200">
                          <a:latin typeface="Arial"/>
                          <a:ea typeface="Calibri"/>
                          <a:cs typeface="Times New Roman"/>
                        </a:rPr>
                        <a:t>Quarter   Performance Report developed and submitted</a:t>
                      </a:r>
                      <a:endParaRPr lang="en-ZA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4295" marR="5016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200" dirty="0">
                          <a:latin typeface="Arial"/>
                          <a:ea typeface="Calibri"/>
                          <a:cs typeface="Times New Roman"/>
                        </a:rPr>
                        <a:t> 2</a:t>
                      </a:r>
                      <a:r>
                        <a:rPr lang="en-ZA" sz="1200" baseline="30000" dirty="0">
                          <a:latin typeface="Arial"/>
                          <a:ea typeface="Calibri"/>
                          <a:cs typeface="Times New Roman"/>
                        </a:rPr>
                        <a:t>nd</a:t>
                      </a:r>
                      <a:r>
                        <a:rPr lang="en-ZA" sz="1200" dirty="0">
                          <a:latin typeface="Arial"/>
                          <a:ea typeface="Calibri"/>
                          <a:cs typeface="Times New Roman"/>
                        </a:rPr>
                        <a:t> Quarter Performance Report developed and submitted</a:t>
                      </a:r>
                      <a:endParaRPr lang="en-ZA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4295" marR="5016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200" dirty="0">
                          <a:latin typeface="Arial"/>
                          <a:ea typeface="Calibri"/>
                          <a:cs typeface="Times New Roman"/>
                        </a:rPr>
                        <a:t>3</a:t>
                      </a:r>
                      <a:r>
                        <a:rPr lang="en-ZA" sz="1200" baseline="30000" dirty="0">
                          <a:latin typeface="Arial"/>
                          <a:ea typeface="Calibri"/>
                          <a:cs typeface="Times New Roman"/>
                        </a:rPr>
                        <a:t>rd </a:t>
                      </a:r>
                      <a:r>
                        <a:rPr lang="en-ZA" sz="1200" dirty="0">
                          <a:latin typeface="Arial"/>
                          <a:ea typeface="Calibri"/>
                          <a:cs typeface="Times New Roman"/>
                        </a:rPr>
                        <a:t>Quarter  Performance Report developed and submitted</a:t>
                      </a:r>
                      <a:endParaRPr lang="en-ZA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35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200" b="1">
                          <a:latin typeface="Arial"/>
                          <a:ea typeface="Calibri"/>
                          <a:cs typeface="Times New Roman"/>
                        </a:rPr>
                        <a:t>1.2</a:t>
                      </a:r>
                      <a:endParaRPr lang="en-ZA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ACA"/>
                    </a:solidFill>
                  </a:tcPr>
                </a:tc>
                <a:tc gridSpan="7">
                  <a:txBody>
                    <a:bodyPr/>
                    <a:lstStyle/>
                    <a:p>
                      <a:pPr marR="5016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200" b="1" dirty="0">
                          <a:latin typeface="Arial"/>
                          <a:ea typeface="Calibri"/>
                          <a:cs typeface="Times New Roman"/>
                        </a:rPr>
                        <a:t>Business process support</a:t>
                      </a:r>
                      <a:endParaRPr lang="en-ZA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AC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77450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200" dirty="0">
                          <a:latin typeface="Arial"/>
                          <a:ea typeface="Calibri"/>
                          <a:cs typeface="Times New Roman"/>
                        </a:rPr>
                        <a:t>1.2.1</a:t>
                      </a:r>
                      <a:endParaRPr lang="en-ZA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14300" marR="92075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en-ZA" sz="1200">
                          <a:latin typeface="Arial"/>
                          <a:ea typeface="Calibri"/>
                          <a:cs typeface="Times New Roman"/>
                        </a:rPr>
                        <a:t>Organisational structure, processes and systems redesign (incl. Change Management)</a:t>
                      </a:r>
                      <a:endParaRPr lang="en-ZA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4295" marR="5016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200">
                          <a:latin typeface="Arial"/>
                          <a:ea typeface="Calibri"/>
                          <a:cs typeface="Times New Roman"/>
                        </a:rPr>
                        <a:t>Annually</a:t>
                      </a:r>
                      <a:endParaRPr lang="en-ZA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4295" marR="5016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200">
                          <a:latin typeface="Arial"/>
                          <a:ea typeface="Calibri"/>
                          <a:cs typeface="Times New Roman"/>
                        </a:rPr>
                        <a:t>Revised organizational structure, processes and systems finalised</a:t>
                      </a:r>
                      <a:endParaRPr lang="en-ZA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4295" marR="5016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200">
                          <a:latin typeface="Arial"/>
                          <a:ea typeface="Calibri"/>
                          <a:cs typeface="Times New Roman"/>
                        </a:rPr>
                        <a:t>Consultation with DTPS on iNeSI Business model undertaken</a:t>
                      </a:r>
                      <a:endParaRPr lang="en-ZA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4295" marR="5016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200">
                          <a:latin typeface="Arial"/>
                          <a:ea typeface="Calibri"/>
                          <a:cs typeface="Times New Roman"/>
                        </a:rPr>
                        <a:t>Consultation with internal structures on iNeSI Business model concluded</a:t>
                      </a:r>
                      <a:endParaRPr lang="en-ZA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4295" marR="5016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200">
                          <a:latin typeface="Arial"/>
                          <a:ea typeface="Calibri"/>
                          <a:cs typeface="Times New Roman"/>
                        </a:rPr>
                        <a:t>Implementation of the structure</a:t>
                      </a:r>
                      <a:endParaRPr lang="en-ZA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4295" marR="5016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200" dirty="0">
                          <a:latin typeface="Arial"/>
                          <a:ea typeface="Calibri"/>
                          <a:cs typeface="Times New Roman"/>
                        </a:rPr>
                        <a:t>Migration of staff</a:t>
                      </a:r>
                      <a:endParaRPr lang="en-ZA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2" name="Rectangle 1"/>
          <p:cNvSpPr>
            <a:spLocks noChangeArrowheads="1"/>
          </p:cNvSpPr>
          <p:nvPr/>
        </p:nvSpPr>
        <p:spPr bwMode="auto">
          <a:xfrm>
            <a:off x="3054699" y="-22690"/>
            <a:ext cx="5921861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39688" marR="0" lvl="0" indent="0" algn="r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en-US" sz="2800" b="1" dirty="0" bmk="_Toc473643550">
                <a:solidFill>
                  <a:srgbClr val="A5BE4C"/>
                </a:solidFill>
                <a:latin typeface="Arial Bold"/>
                <a:ea typeface="+mj-ea"/>
                <a:cs typeface="+mj-cs"/>
              </a:rPr>
              <a:t>programme 1: institutional development (administration)</a:t>
            </a:r>
          </a:p>
        </p:txBody>
      </p:sp>
    </p:spTree>
    <p:extLst>
      <p:ext uri="{BB962C8B-B14F-4D97-AF65-F5344CB8AC3E}">
        <p14:creationId xmlns:p14="http://schemas.microsoft.com/office/powerpoint/2010/main" xmlns="" val="30644470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Line 4"/>
          <p:cNvSpPr>
            <a:spLocks noChangeShapeType="1"/>
          </p:cNvSpPr>
          <p:nvPr/>
        </p:nvSpPr>
        <p:spPr bwMode="auto">
          <a:xfrm>
            <a:off x="0" y="836613"/>
            <a:ext cx="9144000" cy="1587"/>
          </a:xfrm>
          <a:prstGeom prst="line">
            <a:avLst/>
          </a:prstGeom>
          <a:noFill/>
          <a:ln w="9525">
            <a:solidFill>
              <a:srgbClr val="A5BE4C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en-ZA"/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883588" y="134683"/>
            <a:ext cx="7697703" cy="70193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39688" algn="r"/>
            <a:endParaRPr lang="en-US" altLang="en-US" sz="3200" b="1" dirty="0">
              <a:solidFill>
                <a:srgbClr val="A5BE4C"/>
              </a:solidFill>
              <a:latin typeface="Arial Bold"/>
              <a:sym typeface="Arial Bold"/>
            </a:endParaRPr>
          </a:p>
        </p:txBody>
      </p:sp>
      <p:graphicFrame>
        <p:nvGraphicFramePr>
          <p:cNvPr id="11" name="Tab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675041746"/>
              </p:ext>
            </p:extLst>
          </p:nvPr>
        </p:nvGraphicFramePr>
        <p:xfrm>
          <a:off x="191365" y="950000"/>
          <a:ext cx="8767797" cy="5573880"/>
        </p:xfrm>
        <a:graphic>
          <a:graphicData uri="http://schemas.openxmlformats.org/drawingml/2006/table">
            <a:tbl>
              <a:tblPr/>
              <a:tblGrid>
                <a:gridCol w="521889"/>
                <a:gridCol w="2017986"/>
                <a:gridCol w="869822"/>
                <a:gridCol w="1093528"/>
                <a:gridCol w="836023"/>
                <a:gridCol w="1167014"/>
                <a:gridCol w="1099894"/>
                <a:gridCol w="1161641"/>
              </a:tblGrid>
              <a:tr h="331127"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200" b="1" dirty="0">
                          <a:latin typeface="Arial"/>
                          <a:ea typeface="Calibri"/>
                          <a:cs typeface="Times New Roman"/>
                        </a:rPr>
                        <a:t>No</a:t>
                      </a:r>
                      <a:endParaRPr lang="en-ZA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200" b="1" dirty="0">
                          <a:latin typeface="Arial"/>
                          <a:ea typeface="Calibri"/>
                          <a:cs typeface="Times New Roman"/>
                        </a:rPr>
                        <a:t>Performance Indicator</a:t>
                      </a:r>
                      <a:endParaRPr lang="en-ZA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200" b="1" dirty="0">
                          <a:latin typeface="Arial"/>
                          <a:ea typeface="Calibri"/>
                          <a:cs typeface="Times New Roman"/>
                        </a:rPr>
                        <a:t>Reporting Period</a:t>
                      </a:r>
                      <a:endParaRPr lang="en-ZA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200" b="1" dirty="0">
                          <a:latin typeface="Arial"/>
                          <a:ea typeface="Calibri"/>
                          <a:cs typeface="Times New Roman"/>
                        </a:rPr>
                        <a:t>Annual Target 2017/18</a:t>
                      </a:r>
                      <a:endParaRPr lang="en-ZA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200" b="1">
                          <a:latin typeface="Arial"/>
                          <a:ea typeface="Calibri"/>
                          <a:cs typeface="Times New Roman"/>
                        </a:rPr>
                        <a:t>Quarterly Targets</a:t>
                      </a:r>
                      <a:endParaRPr lang="en-ZA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25023"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200">
                          <a:latin typeface="Arial"/>
                          <a:ea typeface="Calibri"/>
                          <a:cs typeface="Times New Roman"/>
                        </a:rPr>
                        <a:t>1</a:t>
                      </a:r>
                      <a:r>
                        <a:rPr lang="en-ZA" sz="1200" baseline="30000">
                          <a:latin typeface="Arial"/>
                          <a:ea typeface="Calibri"/>
                          <a:cs typeface="Times New Roman"/>
                        </a:rPr>
                        <a:t>st</a:t>
                      </a:r>
                      <a:endParaRPr lang="en-ZA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200">
                          <a:latin typeface="Arial"/>
                          <a:ea typeface="Calibri"/>
                          <a:cs typeface="Times New Roman"/>
                        </a:rPr>
                        <a:t>2</a:t>
                      </a:r>
                      <a:r>
                        <a:rPr lang="en-ZA" sz="1200" baseline="30000">
                          <a:latin typeface="Arial"/>
                          <a:ea typeface="Calibri"/>
                          <a:cs typeface="Times New Roman"/>
                        </a:rPr>
                        <a:t>nd</a:t>
                      </a:r>
                      <a:endParaRPr lang="en-ZA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200">
                          <a:latin typeface="Arial"/>
                          <a:ea typeface="Calibri"/>
                          <a:cs typeface="Times New Roman"/>
                        </a:rPr>
                        <a:t>3</a:t>
                      </a:r>
                      <a:r>
                        <a:rPr lang="en-ZA" sz="1200" baseline="30000">
                          <a:latin typeface="Arial"/>
                          <a:ea typeface="Calibri"/>
                          <a:cs typeface="Times New Roman"/>
                        </a:rPr>
                        <a:t>rd</a:t>
                      </a:r>
                      <a:endParaRPr lang="en-ZA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200">
                          <a:latin typeface="Arial"/>
                          <a:ea typeface="Calibri"/>
                          <a:cs typeface="Times New Roman"/>
                        </a:rPr>
                        <a:t>4</a:t>
                      </a:r>
                      <a:r>
                        <a:rPr lang="en-ZA" sz="1200" baseline="30000">
                          <a:latin typeface="Arial"/>
                          <a:ea typeface="Calibri"/>
                          <a:cs typeface="Times New Roman"/>
                        </a:rPr>
                        <a:t>th</a:t>
                      </a:r>
                      <a:endParaRPr lang="en-ZA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</a:tr>
              <a:tr h="13408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200">
                          <a:latin typeface="Arial"/>
                          <a:ea typeface="Calibri"/>
                          <a:cs typeface="Times New Roman"/>
                        </a:rPr>
                        <a:t>2.1</a:t>
                      </a:r>
                      <a:endParaRPr lang="en-ZA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E3BC"/>
                    </a:solidFill>
                  </a:tcPr>
                </a:tc>
                <a:tc gridSpan="7">
                  <a:txBody>
                    <a:bodyPr/>
                    <a:lstStyle/>
                    <a:p>
                      <a:pPr marL="74295" marR="5016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200" b="1" dirty="0">
                          <a:latin typeface="Arial"/>
                          <a:ea typeface="Calibri"/>
                          <a:cs typeface="Times New Roman"/>
                        </a:rPr>
                        <a:t>Advocacy</a:t>
                      </a:r>
                      <a:r>
                        <a:rPr lang="en-ZA" sz="1200" dirty="0">
                          <a:latin typeface="Arial"/>
                          <a:ea typeface="Calibri"/>
                          <a:cs typeface="Times New Roman"/>
                        </a:rPr>
                        <a:t> and awareness (campaigns = all media e.g. broadcasts, social media, web sites, seminars, publications etc.)</a:t>
                      </a:r>
                      <a:endParaRPr lang="en-ZA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E3B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7506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200" dirty="0">
                          <a:latin typeface="Arial"/>
                          <a:ea typeface="Calibri"/>
                          <a:cs typeface="Times New Roman"/>
                        </a:rPr>
                        <a:t>2.1.1</a:t>
                      </a:r>
                      <a:endParaRPr lang="en-ZA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90170" marR="8953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solidFill>
                            <a:srgbClr val="000000"/>
                          </a:solidFill>
                          <a:latin typeface="Arial"/>
                          <a:ea typeface="ヒラギノ角ゴ Pro W3"/>
                          <a:cs typeface="Times New Roman"/>
                        </a:rPr>
                        <a:t>Number of Campaigns</a:t>
                      </a:r>
                      <a:endParaRPr lang="en-ZA" sz="1200" dirty="0">
                        <a:solidFill>
                          <a:srgbClr val="000000"/>
                        </a:solidFill>
                        <a:latin typeface="Helvetica"/>
                        <a:ea typeface="ヒラギノ角ゴ Pro W3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90170" marR="8953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latin typeface="Arial"/>
                          <a:ea typeface="ヒラギノ角ゴ Pro W3"/>
                          <a:cs typeface="Times New Roman"/>
                        </a:rPr>
                        <a:t>Annually</a:t>
                      </a:r>
                      <a:endParaRPr lang="en-ZA" sz="1200" dirty="0">
                        <a:solidFill>
                          <a:srgbClr val="000000"/>
                        </a:solidFill>
                        <a:latin typeface="Helvetica"/>
                        <a:ea typeface="ヒラギノ角ゴ Pro W3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90170" marR="8953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solidFill>
                            <a:srgbClr val="000000"/>
                          </a:solidFill>
                          <a:latin typeface="Arial"/>
                          <a:ea typeface="ヒラギノ角ゴ Pro W3"/>
                          <a:cs typeface="Times New Roman"/>
                        </a:rPr>
                        <a:t>12</a:t>
                      </a:r>
                      <a:endParaRPr lang="en-ZA" sz="1200" dirty="0">
                        <a:solidFill>
                          <a:srgbClr val="000000"/>
                        </a:solidFill>
                        <a:latin typeface="Helvetica"/>
                        <a:ea typeface="ヒラギノ角ゴ Pro W3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90170" marR="8953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solidFill>
                            <a:srgbClr val="000000"/>
                          </a:solidFill>
                          <a:latin typeface="Arial"/>
                          <a:ea typeface="ヒラギノ角ゴ Pro W3"/>
                          <a:cs typeface="Times New Roman"/>
                        </a:rPr>
                        <a:t>2</a:t>
                      </a:r>
                      <a:endParaRPr lang="en-US" sz="1200" dirty="0">
                        <a:solidFill>
                          <a:srgbClr val="000000"/>
                        </a:solidFill>
                        <a:latin typeface="Arial"/>
                        <a:ea typeface="ヒラギノ角ゴ Pro W3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90170" marR="8953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solidFill>
                            <a:srgbClr val="000000"/>
                          </a:solidFill>
                          <a:latin typeface="Arial"/>
                          <a:ea typeface="ヒラギノ角ゴ Pro W3"/>
                          <a:cs typeface="Times New Roman"/>
                        </a:rPr>
                        <a:t>3</a:t>
                      </a:r>
                      <a:endParaRPr lang="en-US" sz="1200" dirty="0">
                        <a:solidFill>
                          <a:srgbClr val="000000"/>
                        </a:solidFill>
                        <a:latin typeface="Arial"/>
                        <a:ea typeface="ヒラギノ角ゴ Pro W3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90170" marR="8953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solidFill>
                            <a:srgbClr val="000000"/>
                          </a:solidFill>
                          <a:latin typeface="Arial"/>
                          <a:ea typeface="ヒラギノ角ゴ Pro W3"/>
                          <a:cs typeface="Times New Roman"/>
                        </a:rPr>
                        <a:t>3</a:t>
                      </a:r>
                      <a:endParaRPr lang="en-US" sz="1200" dirty="0">
                        <a:solidFill>
                          <a:srgbClr val="000000"/>
                        </a:solidFill>
                        <a:latin typeface="Arial"/>
                        <a:ea typeface="ヒラギノ角ゴ Pro W3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90170" marR="8953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solidFill>
                            <a:srgbClr val="000000"/>
                          </a:solidFill>
                          <a:latin typeface="Arial"/>
                          <a:ea typeface="ヒラギノ角ゴ Pro W3"/>
                          <a:cs typeface="Times New Roman"/>
                        </a:rPr>
                        <a:t>4</a:t>
                      </a:r>
                      <a:endParaRPr lang="en-ZA" sz="1200" dirty="0">
                        <a:solidFill>
                          <a:srgbClr val="000000"/>
                        </a:solidFill>
                        <a:latin typeface="Helvetica"/>
                        <a:ea typeface="ヒラギノ角ゴ Pro W3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50068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200">
                          <a:latin typeface="Arial"/>
                          <a:ea typeface="Calibri"/>
                          <a:cs typeface="Times New Roman"/>
                        </a:rPr>
                        <a:t>2.1.2</a:t>
                      </a:r>
                      <a:endParaRPr lang="en-ZA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90170" marR="8953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latin typeface="Arial"/>
                          <a:ea typeface="ヒラギノ角ゴ Pro W3"/>
                          <a:cs typeface="Times New Roman"/>
                        </a:rPr>
                        <a:t>Institute brand visibility platforms leveraged</a:t>
                      </a:r>
                      <a:endParaRPr lang="en-ZA" sz="1200" dirty="0">
                        <a:solidFill>
                          <a:srgbClr val="000000"/>
                        </a:solidFill>
                        <a:latin typeface="Helvetica"/>
                        <a:ea typeface="ヒラギノ角ゴ Pro W3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90170" marR="8953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latin typeface="Arial"/>
                          <a:ea typeface="ヒラギノ角ゴ Pro W3"/>
                          <a:cs typeface="Times New Roman"/>
                        </a:rPr>
                        <a:t>Quarterly</a:t>
                      </a:r>
                      <a:endParaRPr lang="en-ZA" sz="1200" dirty="0">
                        <a:solidFill>
                          <a:srgbClr val="000000"/>
                        </a:solidFill>
                        <a:latin typeface="Helvetica"/>
                        <a:ea typeface="ヒラギノ角ゴ Pro W3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90170" marR="8953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latin typeface="Arial"/>
                          <a:ea typeface="ヒラギノ角ゴ Pro W3"/>
                          <a:cs typeface="Times New Roman"/>
                        </a:rPr>
                        <a:t>20</a:t>
                      </a:r>
                      <a:endParaRPr lang="en-ZA" sz="1200" dirty="0">
                        <a:solidFill>
                          <a:srgbClr val="000000"/>
                        </a:solidFill>
                        <a:latin typeface="Helvetica"/>
                        <a:ea typeface="ヒラギノ角ゴ Pro W3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90170" marR="8953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latin typeface="Arial"/>
                          <a:ea typeface="ヒラギノ角ゴ Pro W3"/>
                          <a:cs typeface="Times New Roman"/>
                        </a:rPr>
                        <a:t>5</a:t>
                      </a:r>
                      <a:endParaRPr lang="en-ZA" sz="1200" dirty="0">
                        <a:solidFill>
                          <a:srgbClr val="000000"/>
                        </a:solidFill>
                        <a:latin typeface="Helvetica"/>
                        <a:ea typeface="ヒラギノ角ゴ Pro W3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90170" marR="8953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latin typeface="Arial"/>
                          <a:ea typeface="ヒラギノ角ゴ Pro W3"/>
                          <a:cs typeface="Times New Roman"/>
                        </a:rPr>
                        <a:t>5</a:t>
                      </a:r>
                      <a:endParaRPr lang="en-ZA" sz="1200" dirty="0">
                        <a:solidFill>
                          <a:srgbClr val="000000"/>
                        </a:solidFill>
                        <a:latin typeface="Helvetica"/>
                        <a:ea typeface="ヒラギノ角ゴ Pro W3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90170" marR="8953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latin typeface="Arial"/>
                          <a:ea typeface="ヒラギノ角ゴ Pro W3"/>
                          <a:cs typeface="Times New Roman"/>
                        </a:rPr>
                        <a:t>5</a:t>
                      </a:r>
                      <a:endParaRPr lang="en-ZA" sz="1200">
                        <a:solidFill>
                          <a:srgbClr val="000000"/>
                        </a:solidFill>
                        <a:latin typeface="Helvetica"/>
                        <a:ea typeface="ヒラギノ角ゴ Pro W3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90170" marR="8953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latin typeface="Arial"/>
                          <a:ea typeface="ヒラギノ角ゴ Pro W3"/>
                          <a:cs typeface="Times New Roman"/>
                        </a:rPr>
                        <a:t>5</a:t>
                      </a:r>
                      <a:endParaRPr lang="en-ZA" sz="1200" dirty="0">
                        <a:solidFill>
                          <a:srgbClr val="000000"/>
                        </a:solidFill>
                        <a:latin typeface="Helvetica"/>
                        <a:ea typeface="ヒラギノ角ゴ Pro W3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62511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200" dirty="0" smtClean="0">
                          <a:latin typeface="Arial"/>
                          <a:ea typeface="Calibri"/>
                          <a:cs typeface="Times New Roman"/>
                        </a:rPr>
                        <a:t>2.1.3</a:t>
                      </a:r>
                      <a:endParaRPr lang="en-ZA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90170" marR="8953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latin typeface="Arial"/>
                          <a:ea typeface="ヒラギノ角ゴ Pro W3"/>
                          <a:cs typeface="Times New Roman"/>
                        </a:rPr>
                        <a:t>Number of public awareness survey report provided</a:t>
                      </a:r>
                      <a:endParaRPr lang="en-ZA" sz="1200" dirty="0">
                        <a:solidFill>
                          <a:srgbClr val="000000"/>
                        </a:solidFill>
                        <a:latin typeface="Helvetica"/>
                        <a:ea typeface="ヒラギノ角ゴ Pro W3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90170" marR="8953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latin typeface="Arial"/>
                          <a:ea typeface="ヒラギノ角ゴ Pro W3"/>
                          <a:cs typeface="Times New Roman"/>
                        </a:rPr>
                        <a:t>Annually </a:t>
                      </a:r>
                      <a:endParaRPr lang="en-ZA" sz="1200" dirty="0">
                        <a:solidFill>
                          <a:srgbClr val="000000"/>
                        </a:solidFill>
                        <a:latin typeface="Helvetica"/>
                        <a:ea typeface="ヒラギノ角ゴ Pro W3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90170" marR="8953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latin typeface="Arial"/>
                          <a:ea typeface="ヒラギノ角ゴ Pro W3"/>
                          <a:cs typeface="Times New Roman"/>
                        </a:rPr>
                        <a:t>1</a:t>
                      </a:r>
                      <a:endParaRPr lang="en-ZA" sz="1200" dirty="0">
                        <a:solidFill>
                          <a:srgbClr val="000000"/>
                        </a:solidFill>
                        <a:latin typeface="Helvetica"/>
                        <a:ea typeface="ヒラギノ角ゴ Pro W3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90170" marR="8953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latin typeface="Arial"/>
                          <a:ea typeface="ヒラギノ角ゴ Pro W3"/>
                          <a:cs typeface="Times New Roman"/>
                        </a:rPr>
                        <a:t>-</a:t>
                      </a:r>
                      <a:endParaRPr lang="en-ZA" sz="1200" dirty="0">
                        <a:solidFill>
                          <a:srgbClr val="000000"/>
                        </a:solidFill>
                        <a:latin typeface="Helvetica"/>
                        <a:ea typeface="ヒラギノ角ゴ Pro W3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90170" marR="8953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latin typeface="Arial"/>
                          <a:ea typeface="ヒラギノ角ゴ Pro W3"/>
                          <a:cs typeface="Times New Roman"/>
                        </a:rPr>
                        <a:t>Distribution of survey questionnaires to the public</a:t>
                      </a:r>
                      <a:endParaRPr lang="en-ZA" sz="1200" dirty="0">
                        <a:solidFill>
                          <a:srgbClr val="000000"/>
                        </a:solidFill>
                        <a:latin typeface="Helvetica"/>
                        <a:ea typeface="ヒラギノ角ゴ Pro W3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90170" marR="8953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latin typeface="Arial"/>
                          <a:ea typeface="ヒラギノ角ゴ Pro W3"/>
                          <a:cs typeface="Times New Roman"/>
                        </a:rPr>
                        <a:t>Consolidation of received survey forms from the public</a:t>
                      </a:r>
                      <a:endParaRPr lang="en-ZA" sz="1200" dirty="0">
                        <a:solidFill>
                          <a:srgbClr val="000000"/>
                        </a:solidFill>
                        <a:latin typeface="Helvetica"/>
                        <a:ea typeface="ヒラギノ角ゴ Pro W3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90170" marR="8953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latin typeface="Arial"/>
                          <a:ea typeface="ヒラギノ角ゴ Pro W3"/>
                          <a:cs typeface="Times New Roman"/>
                        </a:rPr>
                        <a:t>Produce a public awareness report</a:t>
                      </a:r>
                      <a:endParaRPr lang="en-ZA" sz="1200" dirty="0">
                        <a:solidFill>
                          <a:srgbClr val="000000"/>
                        </a:solidFill>
                        <a:latin typeface="Helvetica"/>
                        <a:ea typeface="ヒラギノ角ゴ Pro W3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40190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200" dirty="0">
                          <a:latin typeface="Arial"/>
                          <a:ea typeface="Calibri"/>
                          <a:cs typeface="Times New Roman"/>
                        </a:rPr>
                        <a:t>2.1.4</a:t>
                      </a:r>
                      <a:endParaRPr lang="en-ZA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90170" marR="8953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solidFill>
                            <a:srgbClr val="000000"/>
                          </a:solidFill>
                          <a:latin typeface="Arial"/>
                          <a:ea typeface="ヒラギノ角ゴ Pro W3"/>
                          <a:cs typeface="Times New Roman"/>
                        </a:rPr>
                        <a:t>Consolidated</a:t>
                      </a:r>
                      <a:r>
                        <a:rPr lang="en-US" sz="1200" baseline="0" dirty="0" smtClean="0">
                          <a:solidFill>
                            <a:srgbClr val="000000"/>
                          </a:solidFill>
                          <a:latin typeface="Arial"/>
                          <a:ea typeface="ヒラギノ角ゴ Pro W3"/>
                          <a:cs typeface="Times New Roman"/>
                        </a:rPr>
                        <a:t> campaign report</a:t>
                      </a:r>
                      <a:endParaRPr lang="en-ZA" sz="1200" dirty="0">
                        <a:solidFill>
                          <a:srgbClr val="000000"/>
                        </a:solidFill>
                        <a:latin typeface="Helvetica"/>
                        <a:ea typeface="ヒラギノ角ゴ Pro W3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90170" marR="8953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latin typeface="Arial"/>
                          <a:ea typeface="ヒラギノ角ゴ Pro W3"/>
                          <a:cs typeface="Times New Roman"/>
                        </a:rPr>
                        <a:t>Annually</a:t>
                      </a:r>
                      <a:endParaRPr lang="en-ZA" sz="1200">
                        <a:solidFill>
                          <a:srgbClr val="000000"/>
                        </a:solidFill>
                        <a:latin typeface="Helvetica"/>
                        <a:ea typeface="ヒラギノ角ゴ Pro W3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90170" marR="8953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latin typeface="Arial"/>
                          <a:ea typeface="ヒラギノ角ゴ Pro W3"/>
                          <a:cs typeface="Times New Roman"/>
                        </a:rPr>
                        <a:t>1</a:t>
                      </a:r>
                      <a:endParaRPr lang="en-ZA" sz="1200" dirty="0">
                        <a:solidFill>
                          <a:srgbClr val="000000"/>
                        </a:solidFill>
                        <a:latin typeface="Helvetica"/>
                        <a:ea typeface="ヒラギノ角ゴ Pro W3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90170" marR="8953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latin typeface="Arial"/>
                          <a:ea typeface="ヒラギノ角ゴ Pro W3"/>
                          <a:cs typeface="Times New Roman"/>
                        </a:rPr>
                        <a:t>-</a:t>
                      </a:r>
                      <a:endParaRPr lang="en-ZA" sz="1200">
                        <a:solidFill>
                          <a:srgbClr val="000000"/>
                        </a:solidFill>
                        <a:latin typeface="Helvetica"/>
                        <a:ea typeface="ヒラギノ角ゴ Pro W3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90170" marR="8953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latin typeface="Arial"/>
                          <a:ea typeface="ヒラギノ角ゴ Pro W3"/>
                          <a:cs typeface="Times New Roman"/>
                        </a:rPr>
                        <a:t>-</a:t>
                      </a:r>
                      <a:endParaRPr lang="en-ZA" sz="1200" dirty="0">
                        <a:solidFill>
                          <a:srgbClr val="000000"/>
                        </a:solidFill>
                        <a:latin typeface="Helvetica"/>
                        <a:ea typeface="ヒラギノ角ゴ Pro W3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90170" marR="8953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latin typeface="Arial"/>
                          <a:ea typeface="ヒラギノ角ゴ Pro W3"/>
                          <a:cs typeface="Times New Roman"/>
                        </a:rPr>
                        <a:t>-</a:t>
                      </a:r>
                      <a:endParaRPr lang="en-ZA" sz="1200" dirty="0">
                        <a:solidFill>
                          <a:srgbClr val="000000"/>
                        </a:solidFill>
                        <a:latin typeface="Helvetica"/>
                        <a:ea typeface="ヒラギノ角ゴ Pro W3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90170" marR="8953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latin typeface="Arial"/>
                          <a:ea typeface="ヒラギノ角ゴ Pro W3"/>
                          <a:cs typeface="Times New Roman"/>
                        </a:rPr>
                        <a:t>1</a:t>
                      </a:r>
                      <a:endParaRPr lang="en-ZA" sz="1200" dirty="0">
                        <a:solidFill>
                          <a:srgbClr val="000000"/>
                        </a:solidFill>
                        <a:latin typeface="Helvetica"/>
                        <a:ea typeface="ヒラギノ角ゴ Pro W3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2502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200">
                          <a:latin typeface="Arial"/>
                          <a:ea typeface="Calibri"/>
                          <a:cs typeface="Times New Roman"/>
                        </a:rPr>
                        <a:t>2.2</a:t>
                      </a:r>
                      <a:endParaRPr lang="en-ZA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E3BC"/>
                    </a:solidFill>
                  </a:tcPr>
                </a:tc>
                <a:tc gridSpan="7">
                  <a:txBody>
                    <a:bodyPr/>
                    <a:lstStyle/>
                    <a:p>
                      <a:pPr marL="74295" marR="5016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200" b="1" dirty="0">
                          <a:latin typeface="Arial"/>
                          <a:ea typeface="Calibri"/>
                          <a:cs typeface="Times New Roman"/>
                        </a:rPr>
                        <a:t>Partnership</a:t>
                      </a:r>
                      <a:r>
                        <a:rPr lang="en-ZA" sz="1200" dirty="0">
                          <a:latin typeface="Arial"/>
                          <a:ea typeface="Calibri"/>
                          <a:cs typeface="Times New Roman"/>
                        </a:rPr>
                        <a:t> development (International, national, provincial, local across all sectors)</a:t>
                      </a:r>
                      <a:endParaRPr lang="en-ZA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E3B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57777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200" dirty="0">
                          <a:latin typeface="Arial"/>
                          <a:ea typeface="Calibri"/>
                          <a:cs typeface="Times New Roman"/>
                        </a:rPr>
                        <a:t>2.2.1</a:t>
                      </a:r>
                      <a:endParaRPr lang="en-ZA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90170" marR="8953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latin typeface="Arial"/>
                          <a:ea typeface="ヒラギノ角ゴ Pro W3"/>
                          <a:cs typeface="Times New Roman"/>
                        </a:rPr>
                        <a:t>Number of new partnerships </a:t>
                      </a:r>
                      <a:r>
                        <a:rPr lang="en-US" sz="1200" dirty="0" err="1">
                          <a:solidFill>
                            <a:srgbClr val="000000"/>
                          </a:solidFill>
                          <a:latin typeface="Arial"/>
                          <a:ea typeface="ヒラギノ角ゴ Pro W3"/>
                          <a:cs typeface="Times New Roman"/>
                        </a:rPr>
                        <a:t>formalised</a:t>
                      </a:r>
                      <a:endParaRPr lang="en-ZA" sz="1200" dirty="0">
                        <a:solidFill>
                          <a:srgbClr val="000000"/>
                        </a:solidFill>
                        <a:latin typeface="Helvetica"/>
                        <a:ea typeface="ヒラギノ角ゴ Pro W3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90170" marR="8953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latin typeface="Arial"/>
                          <a:ea typeface="ヒラギノ角ゴ Pro W3"/>
                          <a:cs typeface="Times New Roman"/>
                        </a:rPr>
                        <a:t>Annually</a:t>
                      </a:r>
                      <a:endParaRPr lang="en-ZA" sz="1200" dirty="0">
                        <a:solidFill>
                          <a:srgbClr val="000000"/>
                        </a:solidFill>
                        <a:latin typeface="Helvetica"/>
                        <a:ea typeface="ヒラギノ角ゴ Pro W3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90170" marR="8953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latin typeface="Arial"/>
                          <a:ea typeface="ヒラギノ角ゴ Pro W3"/>
                          <a:cs typeface="Times New Roman"/>
                        </a:rPr>
                        <a:t>4 MOA signed with identified partners</a:t>
                      </a:r>
                      <a:endParaRPr lang="en-ZA" sz="1200" dirty="0">
                        <a:solidFill>
                          <a:srgbClr val="000000"/>
                        </a:solidFill>
                        <a:latin typeface="Helvetica"/>
                        <a:ea typeface="ヒラギノ角ゴ Pro W3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90170" marR="8953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latin typeface="Arial"/>
                          <a:ea typeface="ヒラギノ角ゴ Pro W3"/>
                          <a:cs typeface="Times New Roman"/>
                        </a:rPr>
                        <a:t>MOA signed with identified partner</a:t>
                      </a:r>
                      <a:endParaRPr lang="en-ZA" sz="1200" dirty="0">
                        <a:solidFill>
                          <a:srgbClr val="000000"/>
                        </a:solidFill>
                        <a:latin typeface="Helvetica"/>
                        <a:ea typeface="ヒラギノ角ゴ Pro W3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90170" marR="8953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latin typeface="Arial"/>
                          <a:ea typeface="ヒラギノ角ゴ Pro W3"/>
                          <a:cs typeface="Times New Roman"/>
                        </a:rPr>
                        <a:t>MOA signed with additional identified partner</a:t>
                      </a:r>
                      <a:endParaRPr lang="en-ZA" sz="1200" dirty="0">
                        <a:solidFill>
                          <a:srgbClr val="000000"/>
                        </a:solidFill>
                        <a:latin typeface="Helvetica"/>
                        <a:ea typeface="ヒラギノ角ゴ Pro W3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90170" marR="8953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latin typeface="Arial"/>
                          <a:ea typeface="ヒラギノ角ゴ Pro W3"/>
                          <a:cs typeface="Times New Roman"/>
                        </a:rPr>
                        <a:t>MOA signed with additional identified partner</a:t>
                      </a:r>
                      <a:endParaRPr lang="en-ZA" sz="1200" dirty="0">
                        <a:solidFill>
                          <a:srgbClr val="000000"/>
                        </a:solidFill>
                        <a:latin typeface="Helvetica"/>
                        <a:ea typeface="ヒラギノ角ゴ Pro W3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90170" marR="89535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42925" algn="l"/>
                          <a:tab pos="582295" algn="ctr"/>
                        </a:tabLst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latin typeface="Arial"/>
                          <a:ea typeface="ヒラギノ角ゴ Pro W3"/>
                          <a:cs typeface="Times New Roman"/>
                        </a:rPr>
                        <a:t>MOA signed with additional identified partner</a:t>
                      </a:r>
                      <a:endParaRPr lang="en-ZA" sz="1200" dirty="0">
                        <a:solidFill>
                          <a:srgbClr val="000000"/>
                        </a:solidFill>
                        <a:latin typeface="Helvetica"/>
                        <a:ea typeface="ヒラギノ角ゴ Pro W3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50008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200">
                          <a:latin typeface="Arial"/>
                          <a:ea typeface="Calibri"/>
                          <a:cs typeface="Times New Roman"/>
                        </a:rPr>
                        <a:t>2.2.2</a:t>
                      </a:r>
                      <a:endParaRPr lang="en-ZA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90170" marR="8953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latin typeface="Arial"/>
                          <a:ea typeface="ヒラギノ角ゴ Pro W3"/>
                          <a:cs typeface="Times New Roman"/>
                        </a:rPr>
                        <a:t>Number of Formal Partnerships renewed</a:t>
                      </a:r>
                      <a:endParaRPr lang="en-ZA" sz="1200">
                        <a:solidFill>
                          <a:srgbClr val="000000"/>
                        </a:solidFill>
                        <a:latin typeface="Helvetica"/>
                        <a:ea typeface="ヒラギノ角ゴ Pro W3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90170" marR="8953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latin typeface="Arial"/>
                          <a:ea typeface="ヒラギノ角ゴ Pro W3"/>
                          <a:cs typeface="Times New Roman"/>
                        </a:rPr>
                        <a:t>Annually</a:t>
                      </a:r>
                      <a:endParaRPr lang="en-ZA" sz="1200">
                        <a:solidFill>
                          <a:srgbClr val="000000"/>
                        </a:solidFill>
                        <a:latin typeface="Helvetica"/>
                        <a:ea typeface="ヒラギノ角ゴ Pro W3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90170" marR="8953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solidFill>
                            <a:srgbClr val="000000"/>
                          </a:solidFill>
                          <a:latin typeface="Arial"/>
                          <a:ea typeface="ヒラギノ角ゴ Pro W3"/>
                          <a:cs typeface="Times New Roman"/>
                        </a:rPr>
                        <a:t>4</a:t>
                      </a:r>
                      <a:endParaRPr lang="en-US" sz="1200" dirty="0">
                        <a:solidFill>
                          <a:srgbClr val="000000"/>
                        </a:solidFill>
                        <a:latin typeface="Arial"/>
                        <a:ea typeface="ヒラギノ角ゴ Pro W3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90170" marR="89535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42925" algn="l"/>
                          <a:tab pos="582295" algn="ctr"/>
                        </a:tabLst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latin typeface="Arial"/>
                          <a:ea typeface="ヒラギノ角ゴ Pro W3"/>
                          <a:cs typeface="Times New Roman"/>
                        </a:rPr>
                        <a:t>4 Formal Partnerships renewed</a:t>
                      </a:r>
                      <a:endParaRPr lang="en-ZA" sz="1200" dirty="0">
                        <a:solidFill>
                          <a:srgbClr val="000000"/>
                        </a:solidFill>
                        <a:latin typeface="Helvetica"/>
                        <a:ea typeface="ヒラギノ角ゴ Pro W3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69333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200">
                          <a:latin typeface="Arial"/>
                          <a:ea typeface="Calibri"/>
                          <a:cs typeface="Times New Roman"/>
                        </a:rPr>
                        <a:t>2.2.3</a:t>
                      </a:r>
                      <a:endParaRPr lang="en-ZA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90170" marR="8953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latin typeface="Arial"/>
                          <a:ea typeface="ヒラギノ角ゴ Pro W3"/>
                          <a:cs typeface="Times New Roman"/>
                        </a:rPr>
                        <a:t>Partnership performance report  against MoU/MoA agreements</a:t>
                      </a:r>
                      <a:endParaRPr lang="en-ZA" sz="1200">
                        <a:solidFill>
                          <a:srgbClr val="000000"/>
                        </a:solidFill>
                        <a:latin typeface="Helvetica"/>
                        <a:ea typeface="ヒラギノ角ゴ Pro W3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90170" marR="8953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latin typeface="Arial"/>
                          <a:ea typeface="ヒラギノ角ゴ Pro W3"/>
                          <a:cs typeface="Times New Roman"/>
                        </a:rPr>
                        <a:t>Annually</a:t>
                      </a:r>
                      <a:endParaRPr lang="en-ZA" sz="1200">
                        <a:solidFill>
                          <a:srgbClr val="000000"/>
                        </a:solidFill>
                        <a:latin typeface="Helvetica"/>
                        <a:ea typeface="ヒラギノ角ゴ Pro W3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90170" marR="8953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latin typeface="Arial"/>
                          <a:ea typeface="ヒラギノ角ゴ Pro W3"/>
                          <a:cs typeface="Times New Roman"/>
                        </a:rPr>
                        <a:t>1</a:t>
                      </a:r>
                      <a:endParaRPr lang="en-ZA" sz="1200">
                        <a:solidFill>
                          <a:srgbClr val="000000"/>
                        </a:solidFill>
                        <a:latin typeface="Helvetica"/>
                        <a:ea typeface="ヒラギノ角ゴ Pro W3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90170" marR="8953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latin typeface="Arial"/>
                          <a:ea typeface="ヒラギノ角ゴ Pro W3"/>
                          <a:cs typeface="Times New Roman"/>
                        </a:rPr>
                        <a:t>1 Partnership performance report</a:t>
                      </a:r>
                      <a:endParaRPr lang="en-ZA" sz="1200" dirty="0">
                        <a:solidFill>
                          <a:srgbClr val="000000"/>
                        </a:solidFill>
                        <a:latin typeface="Helvetica"/>
                        <a:ea typeface="ヒラギノ角ゴ Pro W3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sp>
        <p:nvSpPr>
          <p:cNvPr id="12" name="Rectangle 1"/>
          <p:cNvSpPr>
            <a:spLocks noChangeArrowheads="1"/>
          </p:cNvSpPr>
          <p:nvPr/>
        </p:nvSpPr>
        <p:spPr bwMode="auto">
          <a:xfrm>
            <a:off x="3199395" y="-13447"/>
            <a:ext cx="5775844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39688" algn="r" fontAlgn="base">
              <a:spcBef>
                <a:spcPct val="0"/>
              </a:spcBef>
              <a:spcAft>
                <a:spcPct val="0"/>
              </a:spcAft>
            </a:pPr>
            <a:r>
              <a:rPr lang="en-US" sz="2800" b="1" dirty="0" bmk="_Toc473643550">
                <a:solidFill>
                  <a:srgbClr val="A5BE4C"/>
                </a:solidFill>
                <a:latin typeface="Arial Bold"/>
                <a:ea typeface="+mj-ea"/>
                <a:cs typeface="+mj-cs"/>
              </a:rPr>
              <a:t>programme 2: multi-stakeholder collaboration</a:t>
            </a:r>
          </a:p>
        </p:txBody>
      </p:sp>
    </p:spTree>
    <p:extLst>
      <p:ext uri="{BB962C8B-B14F-4D97-AF65-F5344CB8AC3E}">
        <p14:creationId xmlns:p14="http://schemas.microsoft.com/office/powerpoint/2010/main" xmlns="" val="33741998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26976"/>
            <a:ext cx="8229600" cy="5294992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Contribution to the Broadcasting Industry</a:t>
            </a:r>
          </a:p>
          <a:p>
            <a:pPr lvl="1"/>
            <a:r>
              <a:rPr lang="en-US" dirty="0"/>
              <a:t>s</a:t>
            </a:r>
            <a:r>
              <a:rPr lang="en-US" dirty="0" smtClean="0"/>
              <a:t>trategic positioning</a:t>
            </a:r>
          </a:p>
          <a:p>
            <a:pPr lvl="1"/>
            <a:r>
              <a:rPr lang="en-US" dirty="0"/>
              <a:t>m</a:t>
            </a:r>
            <a:r>
              <a:rPr lang="en-US" dirty="0" smtClean="0"/>
              <a:t>ulti-stakeholder collaboration</a:t>
            </a:r>
          </a:p>
          <a:p>
            <a:pPr lvl="1"/>
            <a:r>
              <a:rPr lang="en-US" dirty="0" smtClean="0"/>
              <a:t>Impact to-date</a:t>
            </a:r>
          </a:p>
          <a:p>
            <a:pPr lvl="1"/>
            <a:r>
              <a:rPr lang="en-US" dirty="0" smtClean="0"/>
              <a:t>digital opportunities</a:t>
            </a:r>
          </a:p>
          <a:p>
            <a:pPr lvl="1"/>
            <a:r>
              <a:rPr lang="en-US" dirty="0"/>
              <a:t>e</a:t>
            </a:r>
            <a:r>
              <a:rPr lang="en-US" dirty="0" smtClean="0"/>
              <a:t>nvisaged impact</a:t>
            </a:r>
          </a:p>
          <a:p>
            <a:pPr lvl="1"/>
            <a:r>
              <a:rPr lang="en-US" dirty="0" smtClean="0"/>
              <a:t>Targeted intervention </a:t>
            </a:r>
          </a:p>
          <a:p>
            <a:pPr lvl="1"/>
            <a:r>
              <a:rPr lang="en-US" dirty="0" smtClean="0"/>
              <a:t>e-Skills</a:t>
            </a:r>
          </a:p>
          <a:p>
            <a:pPr lvl="1"/>
            <a:r>
              <a:rPr lang="en-US" dirty="0" smtClean="0"/>
              <a:t>core </a:t>
            </a:r>
            <a:r>
              <a:rPr lang="en-US" dirty="0" err="1" smtClean="0"/>
              <a:t>programmes</a:t>
            </a:r>
            <a:endParaRPr lang="en-US" dirty="0" smtClean="0"/>
          </a:p>
          <a:p>
            <a:pPr lvl="1"/>
            <a:r>
              <a:rPr lang="en-US" dirty="0" smtClean="0"/>
              <a:t>structure</a:t>
            </a:r>
          </a:p>
          <a:p>
            <a:pPr marL="0" indent="0">
              <a:buNone/>
            </a:pPr>
            <a:endParaRPr lang="en-US" sz="2800" dirty="0" smtClean="0"/>
          </a:p>
          <a:p>
            <a:r>
              <a:rPr lang="en-US" dirty="0" smtClean="0"/>
              <a:t>Approved APP 2017/8</a:t>
            </a:r>
          </a:p>
          <a:p>
            <a:pPr lvl="1"/>
            <a:r>
              <a:rPr lang="en-US" dirty="0" smtClean="0"/>
              <a:t>Budget</a:t>
            </a:r>
            <a:endParaRPr lang="en-US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864912" y="97335"/>
            <a:ext cx="8229600" cy="58401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39688" algn="r"/>
            <a:r>
              <a:rPr lang="en-US" altLang="en-US" sz="3200" b="1" dirty="0" smtClean="0">
                <a:solidFill>
                  <a:srgbClr val="A5BE4C"/>
                </a:solidFill>
                <a:latin typeface="Arial Bold"/>
                <a:sym typeface="Arial Bold"/>
              </a:rPr>
              <a:t>outline</a:t>
            </a:r>
            <a:endParaRPr lang="en-US" altLang="en-US" sz="3200" b="1" dirty="0">
              <a:solidFill>
                <a:srgbClr val="A5BE4C"/>
              </a:solidFill>
              <a:latin typeface="Arial Bold"/>
              <a:sym typeface="Arial Bold"/>
            </a:endParaRPr>
          </a:p>
        </p:txBody>
      </p:sp>
      <p:sp>
        <p:nvSpPr>
          <p:cNvPr id="5" name="Line 4"/>
          <p:cNvSpPr>
            <a:spLocks noChangeShapeType="1"/>
          </p:cNvSpPr>
          <p:nvPr/>
        </p:nvSpPr>
        <p:spPr bwMode="auto">
          <a:xfrm>
            <a:off x="0" y="836613"/>
            <a:ext cx="9144000" cy="1587"/>
          </a:xfrm>
          <a:prstGeom prst="line">
            <a:avLst/>
          </a:prstGeom>
          <a:noFill/>
          <a:ln w="9525">
            <a:solidFill>
              <a:srgbClr val="A5BE4C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en-ZA"/>
          </a:p>
        </p:txBody>
      </p:sp>
    </p:spTree>
    <p:extLst>
      <p:ext uri="{BB962C8B-B14F-4D97-AF65-F5344CB8AC3E}">
        <p14:creationId xmlns:p14="http://schemas.microsoft.com/office/powerpoint/2010/main" xmlns="" val="20059536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Line 4"/>
          <p:cNvSpPr>
            <a:spLocks noChangeShapeType="1"/>
          </p:cNvSpPr>
          <p:nvPr/>
        </p:nvSpPr>
        <p:spPr bwMode="auto">
          <a:xfrm>
            <a:off x="0" y="836613"/>
            <a:ext cx="9144000" cy="1587"/>
          </a:xfrm>
          <a:prstGeom prst="line">
            <a:avLst/>
          </a:prstGeom>
          <a:noFill/>
          <a:ln w="9525">
            <a:solidFill>
              <a:srgbClr val="A5BE4C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en-ZA"/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883588" y="134683"/>
            <a:ext cx="7697703" cy="70193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39688" algn="r"/>
            <a:endParaRPr lang="en-US" altLang="en-US" sz="3200" b="1" dirty="0">
              <a:solidFill>
                <a:srgbClr val="A5BE4C"/>
              </a:solidFill>
              <a:latin typeface="Arial Bold"/>
              <a:sym typeface="Arial Bold"/>
            </a:endParaRPr>
          </a:p>
        </p:txBody>
      </p:sp>
      <p:pic>
        <p:nvPicPr>
          <p:cNvPr id="8" name="Content Placeholder 7" descr="iNeSI.logo.Org.Sml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155409" y="121851"/>
            <a:ext cx="1665962" cy="6469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1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1821371" y="196547"/>
            <a:ext cx="1420513" cy="5722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968784340"/>
              </p:ext>
            </p:extLst>
          </p:nvPr>
        </p:nvGraphicFramePr>
        <p:xfrm>
          <a:off x="385763" y="1079923"/>
          <a:ext cx="8590797" cy="4125661"/>
        </p:xfrm>
        <a:graphic>
          <a:graphicData uri="http://schemas.openxmlformats.org/drawingml/2006/table">
            <a:tbl>
              <a:tblPr/>
              <a:tblGrid>
                <a:gridCol w="571041"/>
                <a:gridCol w="1391714"/>
                <a:gridCol w="956629"/>
                <a:gridCol w="869997"/>
                <a:gridCol w="1379651"/>
                <a:gridCol w="1294161"/>
                <a:gridCol w="943229"/>
                <a:gridCol w="1184375"/>
              </a:tblGrid>
              <a:tr h="245404">
                <a:tc row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200" b="1" dirty="0">
                          <a:latin typeface="Arial"/>
                          <a:ea typeface="Calibri"/>
                          <a:cs typeface="Times New Roman"/>
                        </a:rPr>
                        <a:t>NO</a:t>
                      </a:r>
                      <a:endParaRPr lang="en-ZA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200" b="1">
                          <a:latin typeface="Arial"/>
                          <a:ea typeface="Calibri"/>
                          <a:cs typeface="Times New Roman"/>
                        </a:rPr>
                        <a:t>Performance Indicator</a:t>
                      </a:r>
                      <a:endParaRPr lang="en-ZA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200" b="1">
                          <a:latin typeface="Arial"/>
                          <a:ea typeface="Calibri"/>
                          <a:cs typeface="Times New Roman"/>
                        </a:rPr>
                        <a:t>Reporting Period</a:t>
                      </a:r>
                      <a:endParaRPr lang="en-ZA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200" b="1">
                          <a:latin typeface="Arial"/>
                          <a:ea typeface="Calibri"/>
                          <a:cs typeface="Times New Roman"/>
                        </a:rPr>
                        <a:t>Annual Target 2017/18</a:t>
                      </a:r>
                      <a:endParaRPr lang="en-ZA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200" b="1" dirty="0">
                          <a:latin typeface="Arial"/>
                          <a:ea typeface="Calibri"/>
                          <a:cs typeface="Times New Roman"/>
                        </a:rPr>
                        <a:t>Quarterly Targets</a:t>
                      </a:r>
                      <a:endParaRPr lang="en-ZA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</a:tr>
              <a:tr h="247084"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200" b="1">
                          <a:latin typeface="Arial"/>
                          <a:ea typeface="Calibri"/>
                          <a:cs typeface="Times New Roman"/>
                        </a:rPr>
                        <a:t>1</a:t>
                      </a:r>
                      <a:r>
                        <a:rPr lang="en-ZA" sz="1200" b="1" baseline="30000">
                          <a:latin typeface="Arial"/>
                          <a:ea typeface="Calibri"/>
                          <a:cs typeface="Times New Roman"/>
                        </a:rPr>
                        <a:t>st</a:t>
                      </a:r>
                      <a:endParaRPr lang="en-ZA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200" b="1" dirty="0">
                          <a:latin typeface="Arial"/>
                          <a:ea typeface="Calibri"/>
                          <a:cs typeface="Times New Roman"/>
                        </a:rPr>
                        <a:t>2</a:t>
                      </a:r>
                      <a:r>
                        <a:rPr lang="en-ZA" sz="1200" b="1" baseline="30000" dirty="0">
                          <a:latin typeface="Arial"/>
                          <a:ea typeface="Calibri"/>
                          <a:cs typeface="Times New Roman"/>
                        </a:rPr>
                        <a:t>nd</a:t>
                      </a:r>
                      <a:endParaRPr lang="en-ZA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200" b="1">
                          <a:latin typeface="Arial"/>
                          <a:ea typeface="Calibri"/>
                          <a:cs typeface="Times New Roman"/>
                        </a:rPr>
                        <a:t>3</a:t>
                      </a:r>
                      <a:r>
                        <a:rPr lang="en-ZA" sz="1200" b="1" baseline="30000">
                          <a:latin typeface="Arial"/>
                          <a:ea typeface="Calibri"/>
                          <a:cs typeface="Times New Roman"/>
                        </a:rPr>
                        <a:t>rd</a:t>
                      </a:r>
                      <a:endParaRPr lang="en-ZA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200" b="1">
                          <a:latin typeface="Arial"/>
                          <a:ea typeface="Calibri"/>
                          <a:cs typeface="Times New Roman"/>
                        </a:rPr>
                        <a:t>4</a:t>
                      </a:r>
                      <a:r>
                        <a:rPr lang="en-ZA" sz="1200" b="1" baseline="30000">
                          <a:latin typeface="Arial"/>
                          <a:ea typeface="Calibri"/>
                          <a:cs typeface="Times New Roman"/>
                        </a:rPr>
                        <a:t>th</a:t>
                      </a:r>
                      <a:endParaRPr lang="en-ZA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</a:tr>
              <a:tr h="9937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200" b="1">
                          <a:latin typeface="Arial"/>
                          <a:ea typeface="Calibri"/>
                          <a:cs typeface="Times New Roman"/>
                        </a:rPr>
                        <a:t>3.1</a:t>
                      </a:r>
                      <a:endParaRPr lang="en-ZA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E3BC"/>
                    </a:solidFill>
                  </a:tcPr>
                </a:tc>
                <a:tc gridSpan="7">
                  <a:txBody>
                    <a:bodyPr/>
                    <a:lstStyle/>
                    <a:p>
                      <a:pPr marR="5016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200" b="1" dirty="0">
                          <a:latin typeface="Arial"/>
                          <a:ea typeface="Calibri"/>
                          <a:cs typeface="Times New Roman"/>
                        </a:rPr>
                        <a:t>Curriculum development</a:t>
                      </a:r>
                      <a:endParaRPr lang="en-ZA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E3B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</a:tr>
              <a:tr h="64859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200">
                          <a:latin typeface="Arial"/>
                          <a:ea typeface="Calibri"/>
                          <a:cs typeface="Times New Roman"/>
                        </a:rPr>
                        <a:t>3.1.1</a:t>
                      </a:r>
                      <a:endParaRPr lang="en-ZA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90170" marR="8953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latin typeface="Arial"/>
                          <a:ea typeface="ヒラギノ角ゴ Pro W3"/>
                          <a:cs typeface="Times New Roman"/>
                        </a:rPr>
                        <a:t>Number of new targeted courses available (developed / acquired / customised) </a:t>
                      </a:r>
                      <a:endParaRPr lang="en-ZA" sz="1200" dirty="0">
                        <a:solidFill>
                          <a:srgbClr val="000000"/>
                        </a:solidFill>
                        <a:latin typeface="Helvetica"/>
                        <a:ea typeface="ヒラギノ角ゴ Pro W3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90170" marR="8953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latin typeface="Arial"/>
                          <a:ea typeface="ヒラギノ角ゴ Pro W3"/>
                          <a:cs typeface="Times New Roman"/>
                        </a:rPr>
                        <a:t>Annually</a:t>
                      </a:r>
                      <a:endParaRPr lang="en-ZA" sz="1200" dirty="0">
                        <a:solidFill>
                          <a:srgbClr val="000000"/>
                        </a:solidFill>
                        <a:latin typeface="Helvetica"/>
                        <a:ea typeface="ヒラギノ角ゴ Pro W3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90170" marR="8953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latin typeface="Arial"/>
                          <a:ea typeface="ヒラギノ角ゴ Pro W3"/>
                          <a:cs typeface="Times New Roman"/>
                        </a:rPr>
                        <a:t>8</a:t>
                      </a:r>
                      <a:endParaRPr lang="en-ZA" sz="1200">
                        <a:solidFill>
                          <a:srgbClr val="000000"/>
                        </a:solidFill>
                        <a:latin typeface="Helvetica"/>
                        <a:ea typeface="ヒラギノ角ゴ Pro W3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90170" marR="8953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latin typeface="Arial"/>
                          <a:ea typeface="ヒラギノ角ゴ Pro W3"/>
                          <a:cs typeface="Times New Roman"/>
                        </a:rPr>
                        <a:t>Engage with CoLabs on a number of courses to be developed/acquired/ customised</a:t>
                      </a:r>
                      <a:endParaRPr lang="en-ZA" sz="1200" dirty="0">
                        <a:solidFill>
                          <a:srgbClr val="000000"/>
                        </a:solidFill>
                        <a:latin typeface="Helvetica"/>
                        <a:ea typeface="ヒラギノ角ゴ Pro W3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90170" marR="8953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latin typeface="Arial"/>
                          <a:ea typeface="ヒラギノ角ゴ Pro W3"/>
                          <a:cs typeface="Times New Roman"/>
                        </a:rPr>
                        <a:t>Monitor implementation of the development, acquisition and customization of the new courses</a:t>
                      </a:r>
                      <a:endParaRPr lang="en-ZA" sz="1200">
                        <a:solidFill>
                          <a:srgbClr val="000000"/>
                        </a:solidFill>
                        <a:latin typeface="Helvetica"/>
                        <a:ea typeface="ヒラギノ角ゴ Pro W3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90170" marR="8953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latin typeface="Arial"/>
                          <a:ea typeface="ヒラギノ角ゴ Pro W3"/>
                          <a:cs typeface="Times New Roman"/>
                        </a:rPr>
                        <a:t>-</a:t>
                      </a:r>
                      <a:endParaRPr lang="en-ZA" sz="1200">
                        <a:solidFill>
                          <a:srgbClr val="000000"/>
                        </a:solidFill>
                        <a:latin typeface="Helvetica"/>
                        <a:ea typeface="ヒラギノ角ゴ Pro W3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90170" marR="8953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latin typeface="Arial"/>
                          <a:ea typeface="ヒラギノ角ゴ Pro W3"/>
                          <a:cs typeface="Times New Roman"/>
                        </a:rPr>
                        <a:t>Report on new targeted courses available/developed/ acquired/customized.</a:t>
                      </a:r>
                      <a:endParaRPr lang="en-ZA" sz="1200">
                        <a:solidFill>
                          <a:srgbClr val="000000"/>
                        </a:solidFill>
                        <a:latin typeface="Helvetica"/>
                        <a:ea typeface="ヒラギノ角ゴ Pro W3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62161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200">
                          <a:latin typeface="Arial"/>
                          <a:ea typeface="Calibri"/>
                          <a:cs typeface="Times New Roman"/>
                        </a:rPr>
                        <a:t>3.1.2</a:t>
                      </a:r>
                      <a:endParaRPr lang="en-ZA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90170" marR="8953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latin typeface="Arial"/>
                          <a:ea typeface="ヒラギノ角ゴ Pro W3"/>
                          <a:cs typeface="Times New Roman"/>
                        </a:rPr>
                        <a:t>National e-skills curriculum competency framework reviewed (n)</a:t>
                      </a:r>
                      <a:endParaRPr lang="en-ZA" sz="1200">
                        <a:solidFill>
                          <a:srgbClr val="000000"/>
                        </a:solidFill>
                        <a:latin typeface="Helvetica"/>
                        <a:ea typeface="ヒラギノ角ゴ Pro W3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90170" marR="8953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latin typeface="Arial"/>
                          <a:ea typeface="ヒラギノ角ゴ Pro W3"/>
                          <a:cs typeface="Times New Roman"/>
                        </a:rPr>
                        <a:t>Annually</a:t>
                      </a:r>
                      <a:endParaRPr lang="en-ZA" sz="1200">
                        <a:solidFill>
                          <a:srgbClr val="000000"/>
                        </a:solidFill>
                        <a:latin typeface="Helvetica"/>
                        <a:ea typeface="ヒラギノ角ゴ Pro W3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90170" marR="8953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latin typeface="Arial"/>
                          <a:ea typeface="ヒラギノ角ゴ Pro W3"/>
                          <a:cs typeface="Times New Roman"/>
                        </a:rPr>
                        <a:t>1</a:t>
                      </a:r>
                      <a:endParaRPr lang="en-ZA" sz="1200">
                        <a:solidFill>
                          <a:srgbClr val="000000"/>
                        </a:solidFill>
                        <a:latin typeface="Helvetica"/>
                        <a:ea typeface="ヒラギノ角ゴ Pro W3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90170" marR="8953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latin typeface="Arial"/>
                          <a:ea typeface="ヒラギノ角ゴ Pro W3"/>
                          <a:cs typeface="Times New Roman"/>
                        </a:rPr>
                        <a:t>Engage with CoLabs on the curriculum on the competency framework review process</a:t>
                      </a:r>
                      <a:endParaRPr lang="en-ZA" sz="1200" dirty="0">
                        <a:solidFill>
                          <a:srgbClr val="000000"/>
                        </a:solidFill>
                        <a:latin typeface="Helvetica"/>
                        <a:ea typeface="ヒラギノ角ゴ Pro W3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90170" marR="8953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latin typeface="Arial"/>
                          <a:ea typeface="ヒラギノ角ゴ Pro W3"/>
                          <a:cs typeface="Times New Roman"/>
                        </a:rPr>
                        <a:t>Monitor the curriculum competency framework review process</a:t>
                      </a:r>
                      <a:endParaRPr lang="en-ZA" sz="1200">
                        <a:solidFill>
                          <a:srgbClr val="000000"/>
                        </a:solidFill>
                        <a:latin typeface="Helvetica"/>
                        <a:ea typeface="ヒラギノ角ゴ Pro W3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90170" marR="8953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latin typeface="Arial"/>
                          <a:ea typeface="ヒラギノ角ゴ Pro W3"/>
                          <a:cs typeface="Times New Roman"/>
                        </a:rPr>
                        <a:t>-</a:t>
                      </a:r>
                      <a:endParaRPr lang="en-ZA" sz="1200">
                        <a:solidFill>
                          <a:srgbClr val="000000"/>
                        </a:solidFill>
                        <a:latin typeface="Helvetica"/>
                        <a:ea typeface="ヒラギノ角ゴ Pro W3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90170" marR="8953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latin typeface="Arial"/>
                          <a:ea typeface="ヒラギノ角ゴ Pro W3"/>
                          <a:cs typeface="Times New Roman"/>
                        </a:rPr>
                        <a:t>Report on curriculum competency framework review</a:t>
                      </a:r>
                      <a:endParaRPr lang="en-ZA" sz="1200">
                        <a:solidFill>
                          <a:srgbClr val="000000"/>
                        </a:solidFill>
                        <a:latin typeface="Helvetica"/>
                        <a:ea typeface="ヒラギノ角ゴ Pro W3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7796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200">
                          <a:latin typeface="Arial"/>
                          <a:ea typeface="Calibri"/>
                          <a:cs typeface="Times New Roman"/>
                        </a:rPr>
                        <a:t>3.1.3</a:t>
                      </a:r>
                      <a:endParaRPr lang="en-ZA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90170" marR="8953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latin typeface="Arial"/>
                          <a:ea typeface="ヒラギノ角ゴ Pro W3"/>
                          <a:cs typeface="Times New Roman"/>
                        </a:rPr>
                        <a:t>Courses revision report (n)</a:t>
                      </a:r>
                      <a:endParaRPr lang="en-ZA" sz="1200">
                        <a:solidFill>
                          <a:srgbClr val="000000"/>
                        </a:solidFill>
                        <a:latin typeface="Helvetica"/>
                        <a:ea typeface="ヒラギノ角ゴ Pro W3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90170" marR="8953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latin typeface="Arial"/>
                          <a:ea typeface="ヒラギノ角ゴ Pro W3"/>
                          <a:cs typeface="Times New Roman"/>
                        </a:rPr>
                        <a:t>Annually</a:t>
                      </a:r>
                      <a:endParaRPr lang="en-ZA" sz="1200">
                        <a:solidFill>
                          <a:srgbClr val="000000"/>
                        </a:solidFill>
                        <a:latin typeface="Helvetica"/>
                        <a:ea typeface="ヒラギノ角ゴ Pro W3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90170" marR="8953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latin typeface="Arial"/>
                          <a:ea typeface="ヒラギノ角ゴ Pro W3"/>
                          <a:cs typeface="Times New Roman"/>
                        </a:rPr>
                        <a:t>1</a:t>
                      </a:r>
                      <a:endParaRPr lang="en-ZA" sz="1200">
                        <a:solidFill>
                          <a:srgbClr val="000000"/>
                        </a:solidFill>
                        <a:latin typeface="Helvetica"/>
                        <a:ea typeface="ヒラギノ角ゴ Pro W3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90170" marR="8953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latin typeface="Arial"/>
                          <a:ea typeface="ヒラギノ角ゴ Pro W3"/>
                          <a:cs typeface="Times New Roman"/>
                        </a:rPr>
                        <a:t>Identify courses that need to be revised </a:t>
                      </a:r>
                      <a:endParaRPr lang="en-ZA" sz="1200">
                        <a:solidFill>
                          <a:srgbClr val="000000"/>
                        </a:solidFill>
                        <a:latin typeface="Helvetica"/>
                        <a:ea typeface="ヒラギノ角ゴ Pro W3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90170" marR="8953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latin typeface="Arial"/>
                          <a:ea typeface="ヒラギノ角ゴ Pro W3"/>
                          <a:cs typeface="Times New Roman"/>
                        </a:rPr>
                        <a:t>Implementation of the revision of the courses</a:t>
                      </a:r>
                      <a:endParaRPr lang="en-ZA" sz="1200">
                        <a:solidFill>
                          <a:srgbClr val="000000"/>
                        </a:solidFill>
                        <a:latin typeface="Helvetica"/>
                        <a:ea typeface="ヒラギノ角ゴ Pro W3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90170" marR="8953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latin typeface="Arial"/>
                          <a:ea typeface="ヒラギノ角ゴ Pro W3"/>
                          <a:cs typeface="Times New Roman"/>
                        </a:rPr>
                        <a:t>-</a:t>
                      </a:r>
                      <a:endParaRPr lang="en-ZA" sz="1200">
                        <a:solidFill>
                          <a:srgbClr val="000000"/>
                        </a:solidFill>
                        <a:latin typeface="Helvetica"/>
                        <a:ea typeface="ヒラギノ角ゴ Pro W3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90170" marR="8953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latin typeface="Arial"/>
                          <a:ea typeface="ヒラギノ角ゴ Pro W3"/>
                          <a:cs typeface="Times New Roman"/>
                        </a:rPr>
                        <a:t>Courses Revision Report</a:t>
                      </a:r>
                      <a:endParaRPr lang="en-ZA" sz="1200" dirty="0">
                        <a:solidFill>
                          <a:srgbClr val="000000"/>
                        </a:solidFill>
                        <a:latin typeface="Helvetica"/>
                        <a:ea typeface="ヒラギノ角ゴ Pro W3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sp>
        <p:nvSpPr>
          <p:cNvPr id="11" name="Rectangle 1"/>
          <p:cNvSpPr>
            <a:spLocks noChangeArrowheads="1"/>
          </p:cNvSpPr>
          <p:nvPr/>
        </p:nvSpPr>
        <p:spPr bwMode="auto">
          <a:xfrm>
            <a:off x="3241884" y="-29521"/>
            <a:ext cx="5847215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39688" algn="r" fontAlgn="base">
              <a:spcBef>
                <a:spcPct val="0"/>
              </a:spcBef>
              <a:spcAft>
                <a:spcPct val="0"/>
              </a:spcAft>
            </a:pPr>
            <a:r>
              <a:rPr lang="en-US" sz="2800" b="1" dirty="0" bmk="_Toc473643550">
                <a:solidFill>
                  <a:srgbClr val="A5BE4C"/>
                </a:solidFill>
                <a:latin typeface="Arial Bold"/>
                <a:ea typeface="+mj-ea"/>
                <a:cs typeface="+mj-cs"/>
              </a:rPr>
              <a:t>programme 3: e-astuteness development</a:t>
            </a:r>
          </a:p>
        </p:txBody>
      </p:sp>
    </p:spTree>
    <p:extLst>
      <p:ext uri="{BB962C8B-B14F-4D97-AF65-F5344CB8AC3E}">
        <p14:creationId xmlns:p14="http://schemas.microsoft.com/office/powerpoint/2010/main" xmlns="" val="12380067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Line 4"/>
          <p:cNvSpPr>
            <a:spLocks noChangeShapeType="1"/>
          </p:cNvSpPr>
          <p:nvPr/>
        </p:nvSpPr>
        <p:spPr bwMode="auto">
          <a:xfrm>
            <a:off x="0" y="836613"/>
            <a:ext cx="9144000" cy="1587"/>
          </a:xfrm>
          <a:prstGeom prst="line">
            <a:avLst/>
          </a:prstGeom>
          <a:noFill/>
          <a:ln w="9525">
            <a:solidFill>
              <a:srgbClr val="A5BE4C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en-ZA"/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883588" y="134683"/>
            <a:ext cx="7697703" cy="70193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39688" algn="r"/>
            <a:endParaRPr lang="en-US" altLang="en-US" sz="3200" b="1" dirty="0">
              <a:solidFill>
                <a:srgbClr val="A5BE4C"/>
              </a:solidFill>
              <a:latin typeface="Arial Bold"/>
              <a:sym typeface="Arial Bold"/>
            </a:endParaRPr>
          </a:p>
        </p:txBody>
      </p:sp>
      <p:pic>
        <p:nvPicPr>
          <p:cNvPr id="8" name="Content Placeholder 7" descr="iNeSI.logo.Org.Sml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155409" y="121851"/>
            <a:ext cx="1665962" cy="6469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1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1821371" y="196547"/>
            <a:ext cx="1420513" cy="5722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648266118"/>
              </p:ext>
            </p:extLst>
          </p:nvPr>
        </p:nvGraphicFramePr>
        <p:xfrm>
          <a:off x="155409" y="1079923"/>
          <a:ext cx="8821151" cy="3513060"/>
        </p:xfrm>
        <a:graphic>
          <a:graphicData uri="http://schemas.openxmlformats.org/drawingml/2006/table">
            <a:tbl>
              <a:tblPr/>
              <a:tblGrid>
                <a:gridCol w="586353"/>
                <a:gridCol w="1429031"/>
                <a:gridCol w="202722"/>
                <a:gridCol w="779558"/>
                <a:gridCol w="1092261"/>
                <a:gridCol w="1217709"/>
                <a:gridCol w="1081251"/>
                <a:gridCol w="1216133"/>
                <a:gridCol w="1216133"/>
              </a:tblGrid>
              <a:tr h="245404">
                <a:tc row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200" b="1" dirty="0">
                          <a:latin typeface="Arial"/>
                          <a:ea typeface="Calibri"/>
                          <a:cs typeface="Times New Roman"/>
                        </a:rPr>
                        <a:t>NO</a:t>
                      </a:r>
                      <a:endParaRPr lang="en-ZA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200" b="1">
                          <a:latin typeface="Arial"/>
                          <a:ea typeface="Calibri"/>
                          <a:cs typeface="Times New Roman"/>
                        </a:rPr>
                        <a:t>Performance Indicator</a:t>
                      </a:r>
                      <a:endParaRPr lang="en-ZA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 rowSpan="2"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200" b="1">
                          <a:latin typeface="Arial"/>
                          <a:ea typeface="Calibri"/>
                          <a:cs typeface="Times New Roman"/>
                        </a:rPr>
                        <a:t>Reporting Period</a:t>
                      </a:r>
                      <a:endParaRPr lang="en-ZA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ZA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200" b="1">
                          <a:latin typeface="Arial"/>
                          <a:ea typeface="Calibri"/>
                          <a:cs typeface="Times New Roman"/>
                        </a:rPr>
                        <a:t>Annual Target 2017/18</a:t>
                      </a:r>
                      <a:endParaRPr lang="en-ZA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200" b="1" dirty="0">
                          <a:latin typeface="Arial"/>
                          <a:ea typeface="Calibri"/>
                          <a:cs typeface="Times New Roman"/>
                        </a:rPr>
                        <a:t>Quarterly Targets</a:t>
                      </a:r>
                      <a:endParaRPr lang="en-ZA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</a:tr>
              <a:tr h="247084"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200" b="1">
                          <a:latin typeface="Arial"/>
                          <a:ea typeface="Calibri"/>
                          <a:cs typeface="Times New Roman"/>
                        </a:rPr>
                        <a:t>1</a:t>
                      </a:r>
                      <a:r>
                        <a:rPr lang="en-ZA" sz="1200" b="1" baseline="30000">
                          <a:latin typeface="Arial"/>
                          <a:ea typeface="Calibri"/>
                          <a:cs typeface="Times New Roman"/>
                        </a:rPr>
                        <a:t>st</a:t>
                      </a:r>
                      <a:endParaRPr lang="en-ZA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200" b="1" dirty="0">
                          <a:latin typeface="Arial"/>
                          <a:ea typeface="Calibri"/>
                          <a:cs typeface="Times New Roman"/>
                        </a:rPr>
                        <a:t>2</a:t>
                      </a:r>
                      <a:r>
                        <a:rPr lang="en-ZA" sz="1200" b="1" baseline="30000" dirty="0">
                          <a:latin typeface="Arial"/>
                          <a:ea typeface="Calibri"/>
                          <a:cs typeface="Times New Roman"/>
                        </a:rPr>
                        <a:t>nd</a:t>
                      </a:r>
                      <a:endParaRPr lang="en-ZA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200" b="1">
                          <a:latin typeface="Arial"/>
                          <a:ea typeface="Calibri"/>
                          <a:cs typeface="Times New Roman"/>
                        </a:rPr>
                        <a:t>3</a:t>
                      </a:r>
                      <a:r>
                        <a:rPr lang="en-ZA" sz="1200" b="1" baseline="30000">
                          <a:latin typeface="Arial"/>
                          <a:ea typeface="Calibri"/>
                          <a:cs typeface="Times New Roman"/>
                        </a:rPr>
                        <a:t>rd</a:t>
                      </a:r>
                      <a:endParaRPr lang="en-ZA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200" b="1">
                          <a:latin typeface="Arial"/>
                          <a:ea typeface="Calibri"/>
                          <a:cs typeface="Times New Roman"/>
                        </a:rPr>
                        <a:t>4</a:t>
                      </a:r>
                      <a:r>
                        <a:rPr lang="en-ZA" sz="1200" b="1" baseline="30000">
                          <a:latin typeface="Arial"/>
                          <a:ea typeface="Calibri"/>
                          <a:cs typeface="Times New Roman"/>
                        </a:rPr>
                        <a:t>th</a:t>
                      </a:r>
                      <a:endParaRPr lang="en-ZA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</a:tr>
              <a:tr h="9265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200" b="1" dirty="0">
                          <a:latin typeface="Arial"/>
                          <a:ea typeface="Calibri"/>
                          <a:cs typeface="Times New Roman"/>
                        </a:rPr>
                        <a:t>3.2</a:t>
                      </a:r>
                      <a:endParaRPr lang="en-ZA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E3BC"/>
                    </a:solidFill>
                  </a:tcPr>
                </a:tc>
                <a:tc gridSpan="8">
                  <a:txBody>
                    <a:bodyPr/>
                    <a:lstStyle/>
                    <a:p>
                      <a:pPr marL="74295" marR="5016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200" b="1" dirty="0">
                          <a:latin typeface="Arial"/>
                          <a:ea typeface="Calibri"/>
                          <a:cs typeface="Times New Roman"/>
                        </a:rPr>
                        <a:t>e</a:t>
                      </a:r>
                      <a:r>
                        <a:rPr lang="en-ZA" sz="1200" b="1" dirty="0" smtClean="0">
                          <a:latin typeface="Arial"/>
                          <a:ea typeface="Calibri"/>
                          <a:cs typeface="Times New Roman"/>
                        </a:rPr>
                        <a:t>-</a:t>
                      </a:r>
                      <a:r>
                        <a:rPr lang="en-ZA" sz="1200" b="1" dirty="0">
                          <a:latin typeface="Arial"/>
                          <a:ea typeface="Calibri"/>
                          <a:cs typeface="Times New Roman"/>
                        </a:rPr>
                        <a:t>competence development / learning (e.g. formal education, internships, learnerships)</a:t>
                      </a:r>
                      <a:endParaRPr lang="en-ZA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E3B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</a:tr>
              <a:tr h="37062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200">
                          <a:latin typeface="Arial"/>
                          <a:ea typeface="Calibri"/>
                          <a:cs typeface="Times New Roman"/>
                        </a:rPr>
                        <a:t>3.2.1</a:t>
                      </a:r>
                      <a:endParaRPr lang="en-ZA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90170" marR="8953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latin typeface="Arial"/>
                          <a:ea typeface="ヒラギノ角ゴ Pro W3"/>
                          <a:cs typeface="Times New Roman"/>
                        </a:rPr>
                        <a:t>Number of e-literacy learners trained (n)</a:t>
                      </a:r>
                      <a:endParaRPr lang="en-ZA" sz="1200">
                        <a:solidFill>
                          <a:srgbClr val="000000"/>
                        </a:solidFill>
                        <a:latin typeface="Helvetica"/>
                        <a:ea typeface="ヒラギノ角ゴ Pro W3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90170" marR="8953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latin typeface="Arial"/>
                          <a:ea typeface="ヒラギノ角ゴ Pro W3"/>
                          <a:cs typeface="Times New Roman"/>
                        </a:rPr>
                        <a:t>Annually</a:t>
                      </a:r>
                      <a:endParaRPr lang="en-ZA" sz="1200">
                        <a:solidFill>
                          <a:srgbClr val="000000"/>
                        </a:solidFill>
                        <a:latin typeface="Helvetica"/>
                        <a:ea typeface="ヒラギノ角ゴ Pro W3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200">
                          <a:latin typeface="Arial"/>
                          <a:ea typeface="Calibri"/>
                          <a:cs typeface="Times New Roman"/>
                        </a:rPr>
                        <a:t>3000</a:t>
                      </a:r>
                      <a:endParaRPr lang="en-ZA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90170" marR="8953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latin typeface="Arial"/>
                          <a:ea typeface="ヒラギノ角ゴ Pro W3"/>
                          <a:cs typeface="Times New Roman"/>
                        </a:rPr>
                        <a:t>-</a:t>
                      </a:r>
                      <a:endParaRPr lang="en-ZA" sz="1200" dirty="0">
                        <a:solidFill>
                          <a:srgbClr val="000000"/>
                        </a:solidFill>
                        <a:latin typeface="Helvetica"/>
                        <a:ea typeface="ヒラギノ角ゴ Pro W3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8953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latin typeface="Arial"/>
                          <a:ea typeface="ヒラギノ角ゴ Pro W3"/>
                          <a:cs typeface="Times New Roman"/>
                        </a:rPr>
                        <a:t>1500</a:t>
                      </a:r>
                      <a:endParaRPr lang="en-ZA" sz="1200">
                        <a:solidFill>
                          <a:srgbClr val="000000"/>
                        </a:solidFill>
                        <a:latin typeface="Helvetica"/>
                        <a:ea typeface="ヒラギノ角ゴ Pro W3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90170" marR="8953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latin typeface="Arial"/>
                          <a:ea typeface="ヒラギノ角ゴ Pro W3"/>
                          <a:cs typeface="Times New Roman"/>
                        </a:rPr>
                        <a:t>-</a:t>
                      </a:r>
                      <a:endParaRPr lang="en-ZA" sz="1200">
                        <a:solidFill>
                          <a:srgbClr val="000000"/>
                        </a:solidFill>
                        <a:latin typeface="Helvetica"/>
                        <a:ea typeface="ヒラギノ角ゴ Pro W3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131445"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en-ZA" sz="1200">
                          <a:latin typeface="Arial"/>
                          <a:ea typeface="Calibri"/>
                          <a:cs typeface="Times New Roman"/>
                        </a:rPr>
                        <a:t>1500</a:t>
                      </a:r>
                      <a:endParaRPr lang="en-ZA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7796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200" dirty="0">
                          <a:latin typeface="Arial"/>
                          <a:ea typeface="Calibri"/>
                          <a:cs typeface="Times New Roman"/>
                        </a:rPr>
                        <a:t>3.2.2</a:t>
                      </a:r>
                      <a:endParaRPr lang="en-ZA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90170" marR="8953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latin typeface="Arial"/>
                          <a:ea typeface="ヒラギノ角ゴ Pro W3"/>
                          <a:cs typeface="Times New Roman"/>
                        </a:rPr>
                        <a:t>Number of sector users trained (n)</a:t>
                      </a:r>
                      <a:endParaRPr lang="en-ZA" sz="1200" dirty="0">
                        <a:solidFill>
                          <a:srgbClr val="000000"/>
                        </a:solidFill>
                        <a:latin typeface="Helvetica"/>
                        <a:ea typeface="ヒラギノ角ゴ Pro W3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90170" marR="8953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latin typeface="Arial"/>
                          <a:ea typeface="ヒラギノ角ゴ Pro W3"/>
                          <a:cs typeface="Times New Roman"/>
                        </a:rPr>
                        <a:t>Annually</a:t>
                      </a:r>
                      <a:endParaRPr lang="en-ZA" sz="1200" dirty="0">
                        <a:solidFill>
                          <a:srgbClr val="000000"/>
                        </a:solidFill>
                        <a:latin typeface="Helvetica"/>
                        <a:ea typeface="ヒラギノ角ゴ Pro W3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200" dirty="0">
                          <a:latin typeface="Arial"/>
                          <a:ea typeface="Calibri"/>
                          <a:cs typeface="Times New Roman"/>
                        </a:rPr>
                        <a:t>1300</a:t>
                      </a:r>
                      <a:endParaRPr lang="en-ZA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ZA" sz="1200" dirty="0">
                          <a:latin typeface="Arial"/>
                          <a:ea typeface="Calibri"/>
                          <a:cs typeface="Times New Roman"/>
                        </a:rPr>
                        <a:t>-</a:t>
                      </a:r>
                      <a:endParaRPr lang="en-ZA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ZA" sz="1200" dirty="0">
                          <a:latin typeface="Arial"/>
                          <a:ea typeface="Calibri"/>
                          <a:cs typeface="Times New Roman"/>
                        </a:rPr>
                        <a:t>650</a:t>
                      </a:r>
                      <a:endParaRPr lang="en-ZA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ZA" sz="1200" dirty="0">
                          <a:latin typeface="Arial"/>
                          <a:ea typeface="Calibri"/>
                          <a:cs typeface="Times New Roman"/>
                        </a:rPr>
                        <a:t>-</a:t>
                      </a:r>
                      <a:endParaRPr lang="en-ZA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R="131445"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en-ZA" sz="1200" dirty="0">
                          <a:latin typeface="Arial"/>
                          <a:ea typeface="Calibri"/>
                          <a:cs typeface="Times New Roman"/>
                        </a:rPr>
                        <a:t>650</a:t>
                      </a:r>
                      <a:endParaRPr lang="en-ZA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37062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200">
                          <a:latin typeface="Arial"/>
                          <a:ea typeface="Calibri"/>
                          <a:cs typeface="Times New Roman"/>
                        </a:rPr>
                        <a:t>3.2.3</a:t>
                      </a:r>
                      <a:endParaRPr lang="en-ZA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90170" marR="8953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latin typeface="Arial"/>
                          <a:ea typeface="ヒラギノ角ゴ Pro W3"/>
                          <a:cs typeface="Times New Roman"/>
                        </a:rPr>
                        <a:t>Number of ICT practitioners trained (n)</a:t>
                      </a:r>
                      <a:endParaRPr lang="en-ZA" sz="1200">
                        <a:solidFill>
                          <a:srgbClr val="000000"/>
                        </a:solidFill>
                        <a:latin typeface="Helvetica"/>
                        <a:ea typeface="ヒラギノ角ゴ Pro W3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90170" marR="8953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latin typeface="Arial"/>
                          <a:ea typeface="ヒラギノ角ゴ Pro W3"/>
                          <a:cs typeface="Times New Roman"/>
                        </a:rPr>
                        <a:t>Annually</a:t>
                      </a:r>
                      <a:endParaRPr lang="en-ZA" sz="1200">
                        <a:solidFill>
                          <a:srgbClr val="000000"/>
                        </a:solidFill>
                        <a:latin typeface="Helvetica"/>
                        <a:ea typeface="ヒラギノ角ゴ Pro W3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200">
                          <a:latin typeface="Arial"/>
                          <a:ea typeface="Calibri"/>
                          <a:cs typeface="Times New Roman"/>
                        </a:rPr>
                        <a:t>600</a:t>
                      </a:r>
                      <a:endParaRPr lang="en-ZA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ZA" sz="1200" dirty="0">
                          <a:latin typeface="Arial"/>
                          <a:ea typeface="Calibri"/>
                          <a:cs typeface="Times New Roman"/>
                        </a:rPr>
                        <a:t>-</a:t>
                      </a:r>
                      <a:endParaRPr lang="en-ZA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ZA" sz="1200">
                          <a:latin typeface="Arial"/>
                          <a:ea typeface="Calibri"/>
                          <a:cs typeface="Times New Roman"/>
                        </a:rPr>
                        <a:t>300</a:t>
                      </a:r>
                      <a:endParaRPr lang="en-ZA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ZA" sz="1200">
                          <a:latin typeface="Arial"/>
                          <a:ea typeface="Calibri"/>
                          <a:cs typeface="Times New Roman"/>
                        </a:rPr>
                        <a:t>-</a:t>
                      </a:r>
                      <a:endParaRPr lang="en-ZA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8953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latin typeface="Arial"/>
                          <a:ea typeface="ヒラギノ角ゴ Pro W3"/>
                          <a:cs typeface="Times New Roman"/>
                        </a:rPr>
                        <a:t>300</a:t>
                      </a:r>
                      <a:endParaRPr lang="en-ZA" sz="1200">
                        <a:solidFill>
                          <a:srgbClr val="000000"/>
                        </a:solidFill>
                        <a:latin typeface="Helvetica"/>
                        <a:ea typeface="ヒラギノ角ゴ Pro W3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7796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200">
                          <a:latin typeface="Arial"/>
                          <a:ea typeface="Calibri"/>
                          <a:cs typeface="Times New Roman"/>
                        </a:rPr>
                        <a:t>3.2.4</a:t>
                      </a:r>
                      <a:endParaRPr lang="en-ZA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90170" marR="8953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latin typeface="Arial"/>
                          <a:ea typeface="ヒラギノ角ゴ Pro W3"/>
                          <a:cs typeface="Times New Roman"/>
                        </a:rPr>
                        <a:t>Number of e-leaders trained (n)</a:t>
                      </a:r>
                      <a:endParaRPr lang="en-ZA" sz="1200">
                        <a:solidFill>
                          <a:srgbClr val="000000"/>
                        </a:solidFill>
                        <a:latin typeface="Helvetica"/>
                        <a:ea typeface="ヒラギノ角ゴ Pro W3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90170" marR="8953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latin typeface="Arial"/>
                          <a:ea typeface="ヒラギノ角ゴ Pro W3"/>
                          <a:cs typeface="Times New Roman"/>
                        </a:rPr>
                        <a:t>Annually</a:t>
                      </a:r>
                      <a:endParaRPr lang="en-ZA" sz="1200">
                        <a:solidFill>
                          <a:srgbClr val="000000"/>
                        </a:solidFill>
                        <a:latin typeface="Helvetica"/>
                        <a:ea typeface="ヒラギノ角ゴ Pro W3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200">
                          <a:latin typeface="Arial"/>
                          <a:ea typeface="Calibri"/>
                          <a:cs typeface="Times New Roman"/>
                        </a:rPr>
                        <a:t>140</a:t>
                      </a:r>
                      <a:endParaRPr lang="en-ZA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ZA" sz="1200" dirty="0">
                          <a:latin typeface="Arial"/>
                          <a:ea typeface="Calibri"/>
                          <a:cs typeface="Times New Roman"/>
                        </a:rPr>
                        <a:t>-</a:t>
                      </a:r>
                      <a:endParaRPr lang="en-ZA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ZA" sz="1200">
                          <a:latin typeface="Arial"/>
                          <a:ea typeface="Calibri"/>
                          <a:cs typeface="Times New Roman"/>
                        </a:rPr>
                        <a:t>70</a:t>
                      </a:r>
                      <a:endParaRPr lang="en-ZA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ZA" sz="1200">
                          <a:latin typeface="Arial"/>
                          <a:ea typeface="Calibri"/>
                          <a:cs typeface="Times New Roman"/>
                        </a:rPr>
                        <a:t>-</a:t>
                      </a:r>
                      <a:endParaRPr lang="en-ZA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8953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latin typeface="Arial"/>
                          <a:ea typeface="ヒラギノ角ゴ Pro W3"/>
                          <a:cs typeface="Times New Roman"/>
                        </a:rPr>
                        <a:t>70</a:t>
                      </a:r>
                      <a:endParaRPr lang="en-ZA" sz="1200">
                        <a:solidFill>
                          <a:srgbClr val="000000"/>
                        </a:solidFill>
                        <a:latin typeface="Helvetica"/>
                        <a:ea typeface="ヒラギノ角ゴ Pro W3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9265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200" b="1">
                          <a:latin typeface="Arial"/>
                          <a:ea typeface="Calibri"/>
                          <a:cs typeface="Times New Roman"/>
                        </a:rPr>
                        <a:t>3.3</a:t>
                      </a:r>
                      <a:endParaRPr lang="en-ZA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E3BC"/>
                    </a:solidFill>
                  </a:tcPr>
                </a:tc>
                <a:tc gridSpan="8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200" b="1" dirty="0">
                          <a:latin typeface="Arial"/>
                          <a:ea typeface="Calibri"/>
                          <a:cs typeface="Times New Roman"/>
                        </a:rPr>
                        <a:t>Access to learning</a:t>
                      </a:r>
                      <a:endParaRPr lang="en-ZA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E3B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</a:tr>
              <a:tr h="37062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200">
                          <a:latin typeface="Arial"/>
                          <a:ea typeface="Calibri"/>
                          <a:cs typeface="Times New Roman"/>
                        </a:rPr>
                        <a:t>3.3.1</a:t>
                      </a:r>
                      <a:endParaRPr lang="en-ZA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90170" marR="8953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latin typeface="Arial"/>
                          <a:ea typeface="ヒラギノ角ゴ Pro W3"/>
                          <a:cs typeface="Times New Roman"/>
                        </a:rPr>
                        <a:t>Number of smart community centers</a:t>
                      </a:r>
                      <a:endParaRPr lang="en-ZA" sz="1200">
                        <a:solidFill>
                          <a:srgbClr val="000000"/>
                        </a:solidFill>
                        <a:latin typeface="Helvetica"/>
                        <a:ea typeface="ヒラギノ角ゴ Pro W3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7940" marR="90170" algn="ctr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13203D"/>
                          </a:solidFill>
                          <a:latin typeface="Arial"/>
                          <a:ea typeface="ヒラギノ角ゴ Pro W3"/>
                          <a:cs typeface="Times New Roman"/>
                        </a:rPr>
                        <a:t>Annually</a:t>
                      </a:r>
                      <a:endParaRPr lang="en-ZA" sz="1200">
                        <a:solidFill>
                          <a:srgbClr val="13203D"/>
                        </a:solidFill>
                        <a:latin typeface="Lucida Grande"/>
                        <a:ea typeface="ヒラギノ角ゴ Pro W3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27940" marR="90170" algn="ctr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13203D"/>
                          </a:solidFill>
                          <a:latin typeface="Arial"/>
                          <a:ea typeface="ヒラギノ角ゴ Pro W3"/>
                          <a:cs typeface="Times New Roman"/>
                        </a:rPr>
                        <a:t>10</a:t>
                      </a:r>
                      <a:endParaRPr lang="en-ZA" sz="1200">
                        <a:solidFill>
                          <a:srgbClr val="13203D"/>
                        </a:solidFill>
                        <a:latin typeface="Lucida Grande"/>
                        <a:ea typeface="ヒラギノ角ゴ Pro W3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ZA" sz="1200" dirty="0">
                          <a:latin typeface="Arial"/>
                          <a:ea typeface="Calibri"/>
                          <a:cs typeface="Times New Roman"/>
                        </a:rPr>
                        <a:t>-</a:t>
                      </a:r>
                      <a:endParaRPr lang="en-ZA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ZA" sz="1200">
                          <a:latin typeface="Arial"/>
                          <a:ea typeface="Calibri"/>
                          <a:cs typeface="Times New Roman"/>
                        </a:rPr>
                        <a:t>-</a:t>
                      </a:r>
                      <a:endParaRPr lang="en-ZA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ZA" sz="1200">
                          <a:latin typeface="Arial"/>
                          <a:ea typeface="Calibri"/>
                          <a:cs typeface="Times New Roman"/>
                        </a:rPr>
                        <a:t>-</a:t>
                      </a:r>
                      <a:endParaRPr lang="en-ZA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8953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latin typeface="Arial"/>
                          <a:ea typeface="ヒラギノ角ゴ Pro W3"/>
                          <a:cs typeface="Times New Roman"/>
                        </a:rPr>
                        <a:t>10</a:t>
                      </a:r>
                      <a:endParaRPr lang="en-ZA" sz="1200">
                        <a:solidFill>
                          <a:srgbClr val="000000"/>
                        </a:solidFill>
                        <a:latin typeface="Helvetica"/>
                        <a:ea typeface="ヒラギノ角ゴ Pro W3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7796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200" dirty="0">
                          <a:latin typeface="Arial"/>
                          <a:ea typeface="Calibri"/>
                          <a:cs typeface="Times New Roman"/>
                        </a:rPr>
                        <a:t>3.3.2</a:t>
                      </a:r>
                      <a:endParaRPr lang="en-ZA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90170" marR="8953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latin typeface="Arial"/>
                          <a:ea typeface="ヒラギノ角ゴ Pro W3"/>
                          <a:cs typeface="Times New Roman"/>
                        </a:rPr>
                        <a:t>Number of online courses available</a:t>
                      </a:r>
                      <a:endParaRPr lang="en-ZA" sz="1200">
                        <a:solidFill>
                          <a:srgbClr val="000000"/>
                        </a:solidFill>
                        <a:latin typeface="Helvetica"/>
                        <a:ea typeface="ヒラギノ角ゴ Pro W3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7940" marR="90170" algn="ctr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13203D"/>
                          </a:solidFill>
                          <a:latin typeface="Arial"/>
                          <a:ea typeface="ヒラギノ角ゴ Pro W3"/>
                          <a:cs typeface="Times New Roman"/>
                        </a:rPr>
                        <a:t>Annually</a:t>
                      </a:r>
                      <a:endParaRPr lang="en-ZA" sz="1200">
                        <a:solidFill>
                          <a:srgbClr val="13203D"/>
                        </a:solidFill>
                        <a:latin typeface="Lucida Grande"/>
                        <a:ea typeface="ヒラギノ角ゴ Pro W3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27940" marR="90170" algn="ctr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13203D"/>
                          </a:solidFill>
                          <a:latin typeface="Arial"/>
                          <a:ea typeface="ヒラギノ角ゴ Pro W3"/>
                          <a:cs typeface="Times New Roman"/>
                        </a:rPr>
                        <a:t>10</a:t>
                      </a:r>
                      <a:endParaRPr lang="en-ZA" sz="1200">
                        <a:solidFill>
                          <a:srgbClr val="13203D"/>
                        </a:solidFill>
                        <a:latin typeface="Lucida Grande"/>
                        <a:ea typeface="ヒラギノ角ゴ Pro W3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ZA" sz="1200" dirty="0">
                          <a:latin typeface="Arial"/>
                          <a:ea typeface="Calibri"/>
                          <a:cs typeface="Times New Roman"/>
                        </a:rPr>
                        <a:t>-</a:t>
                      </a:r>
                      <a:endParaRPr lang="en-ZA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ZA" sz="1200">
                          <a:latin typeface="Arial"/>
                          <a:ea typeface="Calibri"/>
                          <a:cs typeface="Times New Roman"/>
                        </a:rPr>
                        <a:t>-</a:t>
                      </a:r>
                      <a:endParaRPr lang="en-ZA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ZA" sz="1200">
                          <a:latin typeface="Arial"/>
                          <a:ea typeface="Calibri"/>
                          <a:cs typeface="Times New Roman"/>
                        </a:rPr>
                        <a:t>-</a:t>
                      </a:r>
                      <a:endParaRPr lang="en-ZA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8953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latin typeface="Arial"/>
                          <a:ea typeface="ヒラギノ角ゴ Pro W3"/>
                          <a:cs typeface="Times New Roman"/>
                        </a:rPr>
                        <a:t>10</a:t>
                      </a:r>
                      <a:endParaRPr lang="en-ZA" sz="1200" dirty="0">
                        <a:solidFill>
                          <a:srgbClr val="000000"/>
                        </a:solidFill>
                        <a:latin typeface="Helvetica"/>
                        <a:ea typeface="ヒラギノ角ゴ Pro W3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sp>
        <p:nvSpPr>
          <p:cNvPr id="11" name="Rectangle 1"/>
          <p:cNvSpPr>
            <a:spLocks noChangeArrowheads="1"/>
          </p:cNvSpPr>
          <p:nvPr/>
        </p:nvSpPr>
        <p:spPr bwMode="auto">
          <a:xfrm>
            <a:off x="3241884" y="-77746"/>
            <a:ext cx="5734676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39688" marR="0" lvl="0" indent="0" algn="r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800" b="1" dirty="0" bmk="_Toc473643550">
                <a:solidFill>
                  <a:srgbClr val="A5BE4C"/>
                </a:solidFill>
                <a:latin typeface="Arial Bold"/>
                <a:ea typeface="+mj-ea"/>
                <a:cs typeface="+mj-cs"/>
              </a:rPr>
              <a:t>programme 3: e-astuteness development (2)</a:t>
            </a:r>
          </a:p>
        </p:txBody>
      </p:sp>
    </p:spTree>
    <p:extLst>
      <p:ext uri="{BB962C8B-B14F-4D97-AF65-F5344CB8AC3E}">
        <p14:creationId xmlns:p14="http://schemas.microsoft.com/office/powerpoint/2010/main" xmlns="" val="41463679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Line 4"/>
          <p:cNvSpPr>
            <a:spLocks noChangeShapeType="1"/>
          </p:cNvSpPr>
          <p:nvPr/>
        </p:nvSpPr>
        <p:spPr bwMode="auto">
          <a:xfrm>
            <a:off x="0" y="836613"/>
            <a:ext cx="9144000" cy="1587"/>
          </a:xfrm>
          <a:prstGeom prst="line">
            <a:avLst/>
          </a:prstGeom>
          <a:noFill/>
          <a:ln w="9525">
            <a:solidFill>
              <a:srgbClr val="A5BE4C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en-ZA"/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883588" y="134683"/>
            <a:ext cx="7697703" cy="70193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39688" algn="r"/>
            <a:endParaRPr lang="en-US" altLang="en-US" sz="3200" b="1" dirty="0">
              <a:solidFill>
                <a:srgbClr val="A5BE4C"/>
              </a:solidFill>
              <a:latin typeface="Arial Bold"/>
              <a:sym typeface="Arial Bold"/>
            </a:endParaRPr>
          </a:p>
        </p:txBody>
      </p:sp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4183434650"/>
              </p:ext>
            </p:extLst>
          </p:nvPr>
        </p:nvGraphicFramePr>
        <p:xfrm>
          <a:off x="421481" y="1049047"/>
          <a:ext cx="8159810" cy="3908132"/>
        </p:xfrm>
        <a:graphic>
          <a:graphicData uri="http://schemas.openxmlformats.org/drawingml/2006/table">
            <a:tbl>
              <a:tblPr/>
              <a:tblGrid>
                <a:gridCol w="396151"/>
                <a:gridCol w="2139762"/>
                <a:gridCol w="873237"/>
                <a:gridCol w="635436"/>
                <a:gridCol w="1048468"/>
                <a:gridCol w="1157570"/>
                <a:gridCol w="739643"/>
                <a:gridCol w="1169543"/>
              </a:tblGrid>
              <a:tr h="300174"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200" b="1" dirty="0">
                          <a:latin typeface="Arial"/>
                          <a:ea typeface="Calibri"/>
                          <a:cs typeface="Times New Roman"/>
                        </a:rPr>
                        <a:t>No</a:t>
                      </a:r>
                      <a:endParaRPr lang="en-ZA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200" b="1">
                          <a:latin typeface="Arial"/>
                          <a:ea typeface="Calibri"/>
                          <a:cs typeface="Times New Roman"/>
                        </a:rPr>
                        <a:t>Performance Indicator</a:t>
                      </a:r>
                      <a:endParaRPr lang="en-ZA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200" b="1">
                          <a:latin typeface="Arial"/>
                          <a:ea typeface="Calibri"/>
                          <a:cs typeface="Times New Roman"/>
                        </a:rPr>
                        <a:t>Reporting Period</a:t>
                      </a:r>
                      <a:endParaRPr lang="en-ZA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200" b="1">
                          <a:latin typeface="Arial"/>
                          <a:ea typeface="Calibri"/>
                          <a:cs typeface="Times New Roman"/>
                        </a:rPr>
                        <a:t>Annual Target 2017/18</a:t>
                      </a:r>
                      <a:endParaRPr lang="en-ZA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200" b="1">
                          <a:latin typeface="Arial"/>
                          <a:ea typeface="Calibri"/>
                          <a:cs typeface="Times New Roman"/>
                        </a:rPr>
                        <a:t>Quarterly Targets</a:t>
                      </a:r>
                      <a:endParaRPr lang="en-ZA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</a:tr>
              <a:tr h="120706"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200" b="1">
                          <a:latin typeface="Arial"/>
                          <a:ea typeface="Calibri"/>
                          <a:cs typeface="Times New Roman"/>
                        </a:rPr>
                        <a:t>1</a:t>
                      </a:r>
                      <a:r>
                        <a:rPr lang="en-ZA" sz="1200" b="1" baseline="30000">
                          <a:latin typeface="Arial"/>
                          <a:ea typeface="Calibri"/>
                          <a:cs typeface="Times New Roman"/>
                        </a:rPr>
                        <a:t>st</a:t>
                      </a:r>
                      <a:endParaRPr lang="en-ZA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200" b="1">
                          <a:latin typeface="Arial"/>
                          <a:ea typeface="Calibri"/>
                          <a:cs typeface="Times New Roman"/>
                        </a:rPr>
                        <a:t>2</a:t>
                      </a:r>
                      <a:r>
                        <a:rPr lang="en-ZA" sz="1200" b="1" baseline="30000">
                          <a:latin typeface="Arial"/>
                          <a:ea typeface="Calibri"/>
                          <a:cs typeface="Times New Roman"/>
                        </a:rPr>
                        <a:t>nd</a:t>
                      </a:r>
                      <a:endParaRPr lang="en-ZA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200" b="1">
                          <a:latin typeface="Arial"/>
                          <a:ea typeface="Calibri"/>
                          <a:cs typeface="Times New Roman"/>
                        </a:rPr>
                        <a:t>3</a:t>
                      </a:r>
                      <a:r>
                        <a:rPr lang="en-ZA" sz="1200" b="1" baseline="30000">
                          <a:latin typeface="Arial"/>
                          <a:ea typeface="Calibri"/>
                          <a:cs typeface="Times New Roman"/>
                        </a:rPr>
                        <a:t>rd</a:t>
                      </a:r>
                      <a:endParaRPr lang="en-ZA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200" b="1">
                          <a:latin typeface="Arial"/>
                          <a:ea typeface="Calibri"/>
                          <a:cs typeface="Times New Roman"/>
                        </a:rPr>
                        <a:t>4</a:t>
                      </a:r>
                      <a:r>
                        <a:rPr lang="en-ZA" sz="1200" b="1" baseline="30000">
                          <a:latin typeface="Arial"/>
                          <a:ea typeface="Calibri"/>
                          <a:cs typeface="Times New Roman"/>
                        </a:rPr>
                        <a:t>th</a:t>
                      </a:r>
                      <a:endParaRPr lang="en-ZA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</a:tr>
              <a:tr h="12070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200" b="1">
                          <a:latin typeface="Arial"/>
                          <a:ea typeface="Calibri"/>
                          <a:cs typeface="Times New Roman"/>
                        </a:rPr>
                        <a:t>4.1</a:t>
                      </a:r>
                      <a:endParaRPr lang="en-ZA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ACA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R="5016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200" b="1">
                          <a:latin typeface="Arial"/>
                          <a:ea typeface="Calibri"/>
                          <a:cs typeface="Times New Roman"/>
                        </a:rPr>
                        <a:t>Research programmes</a:t>
                      </a:r>
                      <a:endParaRPr lang="en-ZA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AC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marR="5016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ZA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939" marR="429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AC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</a:tr>
              <a:tr h="54866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400" dirty="0" smtClean="0">
                          <a:latin typeface="Calibri"/>
                          <a:ea typeface="Calibri"/>
                          <a:cs typeface="Times New Roman"/>
                        </a:rPr>
                        <a:t>4.1.1</a:t>
                      </a:r>
                      <a:endParaRPr lang="en-ZA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4295" marR="5016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400" dirty="0" smtClean="0">
                          <a:latin typeface="Calibri"/>
                          <a:ea typeface="Calibri"/>
                          <a:cs typeface="Times New Roman"/>
                        </a:rPr>
                        <a:t>Number of research chairs allocated</a:t>
                      </a:r>
                      <a:endParaRPr lang="en-ZA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8740" marR="9969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400" dirty="0" smtClean="0">
                          <a:latin typeface="Calibri"/>
                          <a:ea typeface="Calibri"/>
                          <a:cs typeface="Times New Roman"/>
                        </a:rPr>
                        <a:t>Annually</a:t>
                      </a:r>
                      <a:endParaRPr lang="en-ZA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7945" marR="4318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400" dirty="0" smtClean="0">
                          <a:latin typeface="Calibri"/>
                          <a:ea typeface="Calibri"/>
                          <a:cs typeface="Times New Roman"/>
                        </a:rPr>
                        <a:t>1</a:t>
                      </a:r>
                      <a:endParaRPr lang="en-ZA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8740" marR="9969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400" dirty="0" smtClean="0">
                          <a:latin typeface="Calibri"/>
                          <a:ea typeface="Calibri"/>
                          <a:cs typeface="Times New Roman"/>
                        </a:rPr>
                        <a:t>1</a:t>
                      </a:r>
                      <a:endParaRPr lang="en-ZA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99695" marR="2349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ZA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4866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200" dirty="0">
                          <a:latin typeface="Arial"/>
                          <a:ea typeface="Calibri"/>
                          <a:cs typeface="Times New Roman"/>
                        </a:rPr>
                        <a:t>4.1.2</a:t>
                      </a:r>
                      <a:endParaRPr lang="en-ZA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4295" marR="5016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200">
                          <a:latin typeface="Arial"/>
                          <a:ea typeface="Calibri"/>
                          <a:cs typeface="Times New Roman"/>
                        </a:rPr>
                        <a:t>Number of non-degree research and postgraduate research funded  </a:t>
                      </a:r>
                      <a:endParaRPr lang="en-ZA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8740" marR="9969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200">
                          <a:latin typeface="Arial"/>
                          <a:ea typeface="Calibri"/>
                          <a:cs typeface="Times New Roman"/>
                        </a:rPr>
                        <a:t>Annually </a:t>
                      </a:r>
                      <a:endParaRPr lang="en-ZA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7945" marR="4318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200">
                          <a:latin typeface="Arial"/>
                          <a:ea typeface="Calibri"/>
                          <a:cs typeface="Times New Roman"/>
                        </a:rPr>
                        <a:t>8</a:t>
                      </a:r>
                      <a:endParaRPr lang="en-ZA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8740" marR="9969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200" dirty="0">
                          <a:latin typeface="Arial"/>
                          <a:ea typeface="Calibri"/>
                          <a:cs typeface="Times New Roman"/>
                        </a:rPr>
                        <a:t>Initiate consultation with </a:t>
                      </a:r>
                      <a:r>
                        <a:rPr lang="en-ZA" sz="1200" dirty="0" err="1">
                          <a:latin typeface="Arial"/>
                          <a:ea typeface="Calibri"/>
                          <a:cs typeface="Times New Roman"/>
                        </a:rPr>
                        <a:t>CoLabs</a:t>
                      </a:r>
                      <a:r>
                        <a:rPr lang="en-ZA" sz="1200" dirty="0">
                          <a:latin typeface="Arial"/>
                          <a:ea typeface="Calibri"/>
                          <a:cs typeface="Times New Roman"/>
                        </a:rPr>
                        <a:t> on research areas to be conducted</a:t>
                      </a:r>
                      <a:endParaRPr lang="en-ZA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8740" marR="9969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200" dirty="0">
                          <a:latin typeface="Arial"/>
                          <a:ea typeface="Calibri"/>
                          <a:cs typeface="Times New Roman"/>
                        </a:rPr>
                        <a:t>Agreement with the CoLabs on research areas to be conducted</a:t>
                      </a:r>
                      <a:endParaRPr lang="en-ZA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8740" marR="9969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200">
                          <a:latin typeface="Arial"/>
                          <a:ea typeface="Calibri"/>
                          <a:cs typeface="Times New Roman"/>
                        </a:rPr>
                        <a:t>- </a:t>
                      </a:r>
                      <a:endParaRPr lang="en-ZA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99695" marR="2349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200">
                          <a:latin typeface="Arial"/>
                          <a:ea typeface="Calibri"/>
                          <a:cs typeface="Times New Roman"/>
                        </a:rPr>
                        <a:t> Report on 8 Non-degree and Post-graduate Research conducted </a:t>
                      </a:r>
                      <a:endParaRPr lang="en-ZA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5839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200" dirty="0">
                          <a:latin typeface="Arial"/>
                          <a:ea typeface="Calibri"/>
                          <a:cs typeface="Times New Roman"/>
                        </a:rPr>
                        <a:t>4.1.3</a:t>
                      </a:r>
                      <a:endParaRPr lang="en-ZA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74295" marR="5016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200" dirty="0">
                          <a:latin typeface="Arial"/>
                          <a:ea typeface="Calibri"/>
                          <a:cs typeface="Times New Roman"/>
                        </a:rPr>
                        <a:t>Number of national e-Skills/ ICT environmental scans conducted </a:t>
                      </a:r>
                      <a:endParaRPr lang="en-ZA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78740" marR="9969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200" dirty="0">
                          <a:latin typeface="Arial"/>
                          <a:ea typeface="Calibri"/>
                          <a:cs typeface="Times New Roman"/>
                        </a:rPr>
                        <a:t>Annually </a:t>
                      </a:r>
                      <a:endParaRPr lang="en-ZA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67945" marR="4318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200" dirty="0">
                          <a:latin typeface="Arial"/>
                          <a:ea typeface="Calibri"/>
                          <a:cs typeface="Times New Roman"/>
                        </a:rPr>
                        <a:t>1</a:t>
                      </a:r>
                      <a:endParaRPr lang="en-ZA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78740" marR="9969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200" dirty="0">
                          <a:latin typeface="Arial"/>
                          <a:ea typeface="Calibri"/>
                          <a:cs typeface="Times New Roman"/>
                        </a:rPr>
                        <a:t>-</a:t>
                      </a:r>
                      <a:endParaRPr lang="en-ZA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78740" marR="9969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200" dirty="0">
                          <a:latin typeface="Arial"/>
                          <a:ea typeface="Calibri"/>
                          <a:cs typeface="Times New Roman"/>
                        </a:rPr>
                        <a:t>Appointment  of a service provider to do the an environmental scan</a:t>
                      </a:r>
                      <a:endParaRPr lang="en-ZA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78740" marR="9969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200" dirty="0">
                          <a:latin typeface="Arial"/>
                          <a:ea typeface="Calibri"/>
                          <a:cs typeface="Times New Roman"/>
                        </a:rPr>
                        <a:t>-</a:t>
                      </a:r>
                      <a:endParaRPr lang="en-ZA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99695" marR="2349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200" dirty="0">
                          <a:latin typeface="Arial"/>
                          <a:ea typeface="Calibri"/>
                          <a:cs typeface="Times New Roman"/>
                        </a:rPr>
                        <a:t>Environmental scan conducted</a:t>
                      </a:r>
                      <a:endParaRPr lang="en-ZA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</a:tbl>
          </a:graphicData>
        </a:graphic>
      </p:graphicFrame>
      <p:sp>
        <p:nvSpPr>
          <p:cNvPr id="31745" name="Rectangle 1"/>
          <p:cNvSpPr>
            <a:spLocks noChangeArrowheads="1"/>
          </p:cNvSpPr>
          <p:nvPr/>
        </p:nvSpPr>
        <p:spPr bwMode="auto">
          <a:xfrm>
            <a:off x="3548872" y="-7314"/>
            <a:ext cx="5422296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39688" algn="r" fontAlgn="base">
              <a:spcBef>
                <a:spcPct val="0"/>
              </a:spcBef>
              <a:spcAft>
                <a:spcPct val="0"/>
              </a:spcAft>
            </a:pPr>
            <a:r>
              <a:rPr lang="en-US" sz="2800" b="1" dirty="0" bmk="_Toc473643550">
                <a:solidFill>
                  <a:srgbClr val="A5BE4C"/>
                </a:solidFill>
                <a:latin typeface="Arial Bold"/>
                <a:ea typeface="+mj-ea"/>
                <a:cs typeface="+mj-cs"/>
              </a:rPr>
              <a:t>programme 4: knowledge for innovation</a:t>
            </a:r>
          </a:p>
        </p:txBody>
      </p:sp>
    </p:spTree>
    <p:extLst>
      <p:ext uri="{BB962C8B-B14F-4D97-AF65-F5344CB8AC3E}">
        <p14:creationId xmlns:p14="http://schemas.microsoft.com/office/powerpoint/2010/main" xmlns="" val="25774512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Line 4"/>
          <p:cNvSpPr>
            <a:spLocks noChangeShapeType="1"/>
          </p:cNvSpPr>
          <p:nvPr/>
        </p:nvSpPr>
        <p:spPr bwMode="auto">
          <a:xfrm>
            <a:off x="0" y="836613"/>
            <a:ext cx="9144000" cy="1587"/>
          </a:xfrm>
          <a:prstGeom prst="line">
            <a:avLst/>
          </a:prstGeom>
          <a:noFill/>
          <a:ln w="9525">
            <a:solidFill>
              <a:srgbClr val="A5BE4C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en-ZA"/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883588" y="134683"/>
            <a:ext cx="7697703" cy="70193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39688" algn="r"/>
            <a:endParaRPr lang="en-US" altLang="en-US" sz="3200" b="1" dirty="0">
              <a:solidFill>
                <a:srgbClr val="A5BE4C"/>
              </a:solidFill>
              <a:latin typeface="Arial Bold"/>
              <a:sym typeface="Arial Bold"/>
            </a:endParaRPr>
          </a:p>
        </p:txBody>
      </p:sp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668227485"/>
              </p:ext>
            </p:extLst>
          </p:nvPr>
        </p:nvGraphicFramePr>
        <p:xfrm>
          <a:off x="208757" y="904372"/>
          <a:ext cx="8698217" cy="5762693"/>
        </p:xfrm>
        <a:graphic>
          <a:graphicData uri="http://schemas.openxmlformats.org/drawingml/2006/table">
            <a:tbl>
              <a:tblPr/>
              <a:tblGrid>
                <a:gridCol w="422291"/>
                <a:gridCol w="2280949"/>
                <a:gridCol w="930856"/>
                <a:gridCol w="677364"/>
                <a:gridCol w="997159"/>
                <a:gridCol w="997159"/>
                <a:gridCol w="1145726"/>
                <a:gridCol w="1246713"/>
              </a:tblGrid>
              <a:tr h="300174"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200" b="1" dirty="0">
                          <a:latin typeface="Arial"/>
                          <a:ea typeface="Calibri"/>
                          <a:cs typeface="Times New Roman"/>
                        </a:rPr>
                        <a:t>No</a:t>
                      </a:r>
                      <a:endParaRPr lang="en-ZA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200" b="1" dirty="0">
                          <a:latin typeface="Arial"/>
                          <a:ea typeface="Calibri"/>
                          <a:cs typeface="Times New Roman"/>
                        </a:rPr>
                        <a:t>Performance Indicator</a:t>
                      </a:r>
                      <a:endParaRPr lang="en-ZA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200" b="1">
                          <a:latin typeface="Arial"/>
                          <a:ea typeface="Calibri"/>
                          <a:cs typeface="Times New Roman"/>
                        </a:rPr>
                        <a:t>Reporting Period</a:t>
                      </a:r>
                      <a:endParaRPr lang="en-ZA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200" b="1">
                          <a:latin typeface="Arial"/>
                          <a:ea typeface="Calibri"/>
                          <a:cs typeface="Times New Roman"/>
                        </a:rPr>
                        <a:t>Annual Target 2017/18</a:t>
                      </a:r>
                      <a:endParaRPr lang="en-ZA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200" b="1">
                          <a:latin typeface="Arial"/>
                          <a:ea typeface="Calibri"/>
                          <a:cs typeface="Times New Roman"/>
                        </a:rPr>
                        <a:t>Quarterly Targets</a:t>
                      </a:r>
                      <a:endParaRPr lang="en-ZA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</a:tr>
              <a:tr h="120706"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200" b="1">
                          <a:latin typeface="Arial"/>
                          <a:ea typeface="Calibri"/>
                          <a:cs typeface="Times New Roman"/>
                        </a:rPr>
                        <a:t>1</a:t>
                      </a:r>
                      <a:r>
                        <a:rPr lang="en-ZA" sz="1200" b="1" baseline="30000">
                          <a:latin typeface="Arial"/>
                          <a:ea typeface="Calibri"/>
                          <a:cs typeface="Times New Roman"/>
                        </a:rPr>
                        <a:t>st</a:t>
                      </a:r>
                      <a:endParaRPr lang="en-ZA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200" b="1">
                          <a:latin typeface="Arial"/>
                          <a:ea typeface="Calibri"/>
                          <a:cs typeface="Times New Roman"/>
                        </a:rPr>
                        <a:t>2</a:t>
                      </a:r>
                      <a:r>
                        <a:rPr lang="en-ZA" sz="1200" b="1" baseline="30000">
                          <a:latin typeface="Arial"/>
                          <a:ea typeface="Calibri"/>
                          <a:cs typeface="Times New Roman"/>
                        </a:rPr>
                        <a:t>nd</a:t>
                      </a:r>
                      <a:endParaRPr lang="en-ZA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200" b="1">
                          <a:latin typeface="Arial"/>
                          <a:ea typeface="Calibri"/>
                          <a:cs typeface="Times New Roman"/>
                        </a:rPr>
                        <a:t>3</a:t>
                      </a:r>
                      <a:r>
                        <a:rPr lang="en-ZA" sz="1200" b="1" baseline="30000">
                          <a:latin typeface="Arial"/>
                          <a:ea typeface="Calibri"/>
                          <a:cs typeface="Times New Roman"/>
                        </a:rPr>
                        <a:t>rd</a:t>
                      </a:r>
                      <a:endParaRPr lang="en-ZA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200" b="1">
                          <a:latin typeface="Arial"/>
                          <a:ea typeface="Calibri"/>
                          <a:cs typeface="Times New Roman"/>
                        </a:rPr>
                        <a:t>4</a:t>
                      </a:r>
                      <a:r>
                        <a:rPr lang="en-ZA" sz="1200" b="1" baseline="30000">
                          <a:latin typeface="Arial"/>
                          <a:ea typeface="Calibri"/>
                          <a:cs typeface="Times New Roman"/>
                        </a:rPr>
                        <a:t>th</a:t>
                      </a:r>
                      <a:endParaRPr lang="en-ZA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</a:tr>
              <a:tr h="21946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200" b="1" dirty="0">
                          <a:latin typeface="Arial"/>
                          <a:ea typeface="Calibri"/>
                          <a:cs typeface="Times New Roman"/>
                        </a:rPr>
                        <a:t>4.2</a:t>
                      </a:r>
                      <a:endParaRPr lang="en-ZA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E3BC"/>
                    </a:solidFill>
                  </a:tcPr>
                </a:tc>
                <a:tc gridSpan="4">
                  <a:txBody>
                    <a:bodyPr/>
                    <a:lstStyle/>
                    <a:p>
                      <a:pPr marL="78740" marR="9969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200" b="1">
                          <a:latin typeface="Arial"/>
                          <a:ea typeface="Calibri"/>
                          <a:cs typeface="Times New Roman"/>
                        </a:rPr>
                        <a:t>Knowledge assimilation / production (e-products, e.g. mobile applications, documentaries)</a:t>
                      </a:r>
                      <a:endParaRPr lang="en-ZA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E3B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78740" marR="9969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ZA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E3BC"/>
                    </a:solidFill>
                  </a:tcPr>
                </a:tc>
                <a:tc>
                  <a:txBody>
                    <a:bodyPr/>
                    <a:lstStyle/>
                    <a:p>
                      <a:pPr marL="78740" marR="9969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ZA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E3BC"/>
                    </a:solidFill>
                  </a:tcPr>
                </a:tc>
                <a:tc>
                  <a:txBody>
                    <a:bodyPr/>
                    <a:lstStyle/>
                    <a:p>
                      <a:pPr marL="99695" marR="2349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ZA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E3BC"/>
                    </a:solidFill>
                  </a:tcPr>
                </a:tc>
              </a:tr>
              <a:tr h="21946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200">
                          <a:latin typeface="Arial"/>
                          <a:ea typeface="Calibri"/>
                          <a:cs typeface="Times New Roman"/>
                        </a:rPr>
                        <a:t>4.2.1</a:t>
                      </a:r>
                      <a:endParaRPr lang="en-ZA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4295" marR="5016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200">
                          <a:latin typeface="Arial"/>
                          <a:ea typeface="Calibri"/>
                          <a:cs typeface="Times New Roman"/>
                        </a:rPr>
                        <a:t>Number of Scholar/Researcher exchanged (n)</a:t>
                      </a:r>
                      <a:endParaRPr lang="en-ZA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8740" marR="9969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200">
                          <a:latin typeface="Arial"/>
                          <a:ea typeface="Calibri"/>
                          <a:cs typeface="Times New Roman"/>
                        </a:rPr>
                        <a:t>Annually </a:t>
                      </a:r>
                      <a:endParaRPr lang="en-ZA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8740" marR="9969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200">
                          <a:latin typeface="Arial"/>
                          <a:ea typeface="Calibri"/>
                          <a:cs typeface="Times New Roman"/>
                        </a:rPr>
                        <a:t>1</a:t>
                      </a:r>
                      <a:endParaRPr lang="en-ZA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8740" marR="9969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200">
                          <a:latin typeface="Arial"/>
                          <a:ea typeface="Calibri"/>
                          <a:cs typeface="Times New Roman"/>
                        </a:rPr>
                        <a:t>-</a:t>
                      </a:r>
                      <a:endParaRPr lang="en-ZA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8740" marR="9969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200">
                          <a:latin typeface="Arial"/>
                          <a:ea typeface="Calibri"/>
                          <a:cs typeface="Times New Roman"/>
                        </a:rPr>
                        <a:t>Research Publication</a:t>
                      </a:r>
                      <a:endParaRPr lang="en-ZA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8740" marR="9969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200">
                          <a:latin typeface="Arial"/>
                          <a:ea typeface="Calibri"/>
                          <a:cs typeface="Times New Roman"/>
                        </a:rPr>
                        <a:t>-</a:t>
                      </a:r>
                      <a:endParaRPr lang="en-ZA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99695" marR="2349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200">
                          <a:latin typeface="Arial"/>
                          <a:ea typeface="Calibri"/>
                          <a:cs typeface="Times New Roman"/>
                        </a:rPr>
                        <a:t>Completion of Masters thesis</a:t>
                      </a:r>
                      <a:endParaRPr lang="en-ZA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3893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200">
                          <a:latin typeface="Arial"/>
                          <a:ea typeface="Calibri"/>
                          <a:cs typeface="Times New Roman"/>
                        </a:rPr>
                        <a:t>.2.2</a:t>
                      </a:r>
                      <a:endParaRPr lang="en-ZA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4295" marR="5016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200">
                          <a:latin typeface="Arial"/>
                          <a:ea typeface="Calibri"/>
                          <a:cs typeface="Times New Roman"/>
                        </a:rPr>
                        <a:t>New products developed (n)</a:t>
                      </a:r>
                      <a:endParaRPr lang="en-ZA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8740" marR="9969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200">
                          <a:latin typeface="Arial"/>
                          <a:ea typeface="Calibri"/>
                          <a:cs typeface="Times New Roman"/>
                        </a:rPr>
                        <a:t>Annually</a:t>
                      </a:r>
                      <a:endParaRPr lang="en-ZA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8740" marR="9969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200">
                          <a:latin typeface="Arial"/>
                          <a:ea typeface="Calibri"/>
                          <a:cs typeface="Times New Roman"/>
                        </a:rPr>
                        <a:t>6</a:t>
                      </a:r>
                      <a:endParaRPr lang="en-ZA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8740" marR="9969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200">
                          <a:latin typeface="Arial"/>
                          <a:ea typeface="Calibri"/>
                          <a:cs typeface="Times New Roman"/>
                        </a:rPr>
                        <a:t> -</a:t>
                      </a:r>
                      <a:endParaRPr lang="en-ZA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8740" marR="9969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200">
                          <a:latin typeface="Arial"/>
                          <a:ea typeface="Calibri"/>
                          <a:cs typeface="Times New Roman"/>
                        </a:rPr>
                        <a:t>Identify ICT products to be developed</a:t>
                      </a:r>
                      <a:endParaRPr lang="en-ZA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8740" marR="9969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200" dirty="0">
                          <a:latin typeface="Arial"/>
                          <a:ea typeface="Calibri"/>
                          <a:cs typeface="Times New Roman"/>
                        </a:rPr>
                        <a:t>Provide report on ICT  identified products developed  </a:t>
                      </a:r>
                      <a:endParaRPr lang="en-ZA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99695" marR="2349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200">
                          <a:latin typeface="Arial"/>
                          <a:ea typeface="Calibri"/>
                          <a:cs typeface="Times New Roman"/>
                        </a:rPr>
                        <a:t>6 ICT identified products developed</a:t>
                      </a:r>
                      <a:endParaRPr lang="en-ZA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070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200" b="1">
                          <a:latin typeface="Arial"/>
                          <a:ea typeface="Calibri"/>
                          <a:cs typeface="Times New Roman"/>
                        </a:rPr>
                        <a:t>4.3</a:t>
                      </a:r>
                      <a:endParaRPr lang="en-ZA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E3BC"/>
                    </a:solidFill>
                  </a:tcPr>
                </a:tc>
                <a:tc gridSpan="7">
                  <a:txBody>
                    <a:bodyPr/>
                    <a:lstStyle/>
                    <a:p>
                      <a:pPr marL="99695" marR="2349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200" b="1">
                          <a:latin typeface="Arial"/>
                          <a:ea typeface="Calibri"/>
                          <a:cs typeface="Times New Roman"/>
                        </a:rPr>
                        <a:t>Knowledge transfer</a:t>
                      </a:r>
                      <a:endParaRPr lang="en-ZA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E3B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</a:tr>
              <a:tr h="32919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200">
                          <a:latin typeface="Arial"/>
                          <a:ea typeface="Calibri"/>
                          <a:cs typeface="Times New Roman"/>
                        </a:rPr>
                        <a:t>4.3.1</a:t>
                      </a:r>
                      <a:endParaRPr lang="en-ZA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4295" marR="5016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200">
                          <a:latin typeface="Arial"/>
                          <a:ea typeface="Calibri"/>
                          <a:cs typeface="Times New Roman"/>
                        </a:rPr>
                        <a:t>Number of research colloquium hosted in eSkills/ ICT</a:t>
                      </a:r>
                      <a:endParaRPr lang="en-ZA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8740" marR="9969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200">
                          <a:latin typeface="Arial"/>
                          <a:ea typeface="Calibri"/>
                          <a:cs typeface="Times New Roman"/>
                        </a:rPr>
                        <a:t>Annually </a:t>
                      </a:r>
                      <a:endParaRPr lang="en-ZA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8740" marR="9969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200" dirty="0" smtClean="0">
                          <a:latin typeface="Arial"/>
                          <a:ea typeface="Calibri"/>
                          <a:cs typeface="Times New Roman"/>
                        </a:rPr>
                        <a:t>4</a:t>
                      </a:r>
                      <a:endParaRPr lang="en-ZA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8740" marR="9969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200">
                          <a:latin typeface="Arial"/>
                          <a:ea typeface="Calibri"/>
                          <a:cs typeface="Times New Roman"/>
                        </a:rPr>
                        <a:t>Identify CoLab to convene an ICT colloquium</a:t>
                      </a:r>
                      <a:endParaRPr lang="en-ZA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8740" marR="9969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200">
                          <a:latin typeface="Arial"/>
                          <a:ea typeface="Calibri"/>
                          <a:cs typeface="Times New Roman"/>
                        </a:rPr>
                        <a:t>-</a:t>
                      </a:r>
                      <a:endParaRPr lang="en-ZA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8740" marR="9969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200">
                          <a:latin typeface="Arial"/>
                          <a:ea typeface="Calibri"/>
                          <a:cs typeface="Times New Roman"/>
                        </a:rPr>
                        <a:t> Convene an ICT research colloquium</a:t>
                      </a:r>
                      <a:endParaRPr lang="en-ZA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99695" marR="2349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200">
                          <a:latin typeface="Arial"/>
                          <a:ea typeface="Calibri"/>
                          <a:cs typeface="Times New Roman"/>
                        </a:rPr>
                        <a:t> -</a:t>
                      </a:r>
                      <a:endParaRPr lang="en-ZA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3893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200">
                          <a:latin typeface="Arial"/>
                          <a:ea typeface="Calibri"/>
                          <a:cs typeface="Times New Roman"/>
                        </a:rPr>
                        <a:t>4.3.2</a:t>
                      </a:r>
                      <a:endParaRPr lang="en-ZA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4295" marR="5016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200" dirty="0">
                          <a:latin typeface="Arial"/>
                          <a:ea typeface="Calibri"/>
                          <a:cs typeface="Times New Roman"/>
                        </a:rPr>
                        <a:t>Number of research papers in </a:t>
                      </a:r>
                      <a:r>
                        <a:rPr lang="en-ZA" sz="1200" dirty="0" err="1">
                          <a:latin typeface="Arial"/>
                          <a:ea typeface="Calibri"/>
                          <a:cs typeface="Times New Roman"/>
                        </a:rPr>
                        <a:t>eSkills</a:t>
                      </a:r>
                      <a:r>
                        <a:rPr lang="en-ZA" sz="1200" dirty="0">
                          <a:latin typeface="Arial"/>
                          <a:ea typeface="Calibri"/>
                          <a:cs typeface="Times New Roman"/>
                        </a:rPr>
                        <a:t>/ ICT delivered / presented </a:t>
                      </a:r>
                      <a:endParaRPr lang="en-ZA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8740" marR="9969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200">
                          <a:latin typeface="Arial"/>
                          <a:ea typeface="Calibri"/>
                          <a:cs typeface="Times New Roman"/>
                        </a:rPr>
                        <a:t>Annually</a:t>
                      </a:r>
                      <a:endParaRPr lang="en-ZA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8740" marR="9969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200" dirty="0" smtClean="0">
                          <a:latin typeface="Arial"/>
                          <a:ea typeface="Calibri"/>
                          <a:cs typeface="Times New Roman"/>
                        </a:rPr>
                        <a:t>5</a:t>
                      </a:r>
                      <a:endParaRPr lang="en-ZA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8740" marR="9969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200">
                          <a:latin typeface="Arial"/>
                          <a:ea typeface="Calibri"/>
                          <a:cs typeface="Times New Roman"/>
                        </a:rPr>
                        <a:t>Identify research papers to be delivered</a:t>
                      </a:r>
                      <a:endParaRPr lang="en-ZA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8740" marR="9969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200">
                          <a:latin typeface="Arial"/>
                          <a:ea typeface="Calibri"/>
                          <a:cs typeface="Times New Roman"/>
                        </a:rPr>
                        <a:t>Report on research papers to be delivered</a:t>
                      </a:r>
                      <a:endParaRPr lang="en-ZA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8740" marR="9969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200">
                          <a:latin typeface="Arial"/>
                          <a:ea typeface="Calibri"/>
                          <a:cs typeface="Times New Roman"/>
                        </a:rPr>
                        <a:t>-</a:t>
                      </a:r>
                      <a:endParaRPr lang="en-ZA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99695" marR="2349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200">
                          <a:latin typeface="Arial"/>
                          <a:ea typeface="Calibri"/>
                          <a:cs typeface="Times New Roman"/>
                        </a:rPr>
                        <a:t>Final report on 5 research papers delivered</a:t>
                      </a:r>
                      <a:endParaRPr lang="en-ZA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919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200">
                          <a:latin typeface="Arial"/>
                          <a:ea typeface="Calibri"/>
                          <a:cs typeface="Times New Roman"/>
                        </a:rPr>
                        <a:t>4.3.3</a:t>
                      </a:r>
                      <a:endParaRPr lang="en-ZA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4295" marR="5016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200">
                          <a:latin typeface="Arial"/>
                          <a:ea typeface="Calibri"/>
                          <a:cs typeface="Times New Roman"/>
                        </a:rPr>
                        <a:t>Number of eSkills/ ICT thought leaders engagements</a:t>
                      </a:r>
                      <a:endParaRPr lang="en-ZA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8740" marR="9969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200">
                          <a:latin typeface="Arial"/>
                          <a:ea typeface="Calibri"/>
                          <a:cs typeface="Times New Roman"/>
                        </a:rPr>
                        <a:t>Annually</a:t>
                      </a:r>
                      <a:endParaRPr lang="en-ZA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8740" marR="9969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200" dirty="0">
                          <a:latin typeface="Arial"/>
                          <a:ea typeface="Calibri"/>
                          <a:cs typeface="Times New Roman"/>
                        </a:rPr>
                        <a:t>6</a:t>
                      </a:r>
                      <a:endParaRPr lang="en-ZA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8740" marR="9969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200">
                          <a:latin typeface="Arial"/>
                          <a:ea typeface="Calibri"/>
                          <a:cs typeface="Times New Roman"/>
                        </a:rPr>
                        <a:t>-</a:t>
                      </a:r>
                      <a:endParaRPr lang="en-ZA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8740" marR="9969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200">
                          <a:latin typeface="Arial"/>
                          <a:ea typeface="Calibri"/>
                          <a:cs typeface="Times New Roman"/>
                        </a:rPr>
                        <a:t>-</a:t>
                      </a:r>
                      <a:endParaRPr lang="en-ZA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8740" marR="9969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200">
                          <a:latin typeface="Arial"/>
                          <a:ea typeface="Calibri"/>
                          <a:cs typeface="Times New Roman"/>
                        </a:rPr>
                        <a:t>-</a:t>
                      </a:r>
                      <a:endParaRPr lang="en-ZA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99695" marR="2349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200">
                          <a:latin typeface="Arial"/>
                          <a:ea typeface="Calibri"/>
                          <a:cs typeface="Times New Roman"/>
                        </a:rPr>
                        <a:t>Final Report on thought leader engagements </a:t>
                      </a:r>
                      <a:endParaRPr lang="en-ZA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9465">
                <a:tc>
                  <a:txBody>
                    <a:bodyPr/>
                    <a:lstStyle/>
                    <a:p>
                      <a:pPr marL="317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latin typeface="Arial"/>
                          <a:ea typeface="ヒラギノ角ゴ Pro W3"/>
                          <a:cs typeface="Times New Roman"/>
                        </a:rPr>
                        <a:t>4.3.4</a:t>
                      </a:r>
                      <a:endParaRPr lang="en-ZA" sz="1600">
                        <a:solidFill>
                          <a:srgbClr val="000000"/>
                        </a:solidFill>
                        <a:latin typeface="Helvetica"/>
                        <a:ea typeface="ヒラギノ角ゴ Pro W3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90170" marR="8953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latin typeface="Arial"/>
                          <a:ea typeface="ヒラギノ角ゴ Pro W3"/>
                          <a:cs typeface="Times New Roman"/>
                        </a:rPr>
                        <a:t>Number of e-Skills/ ICT thought leaders engagements</a:t>
                      </a:r>
                      <a:endParaRPr lang="en-ZA" sz="1600">
                        <a:solidFill>
                          <a:srgbClr val="000000"/>
                        </a:solidFill>
                        <a:latin typeface="Helvetica"/>
                        <a:ea typeface="ヒラギノ角ゴ Pro W3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90170" marR="8953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latin typeface="Arial"/>
                          <a:ea typeface="ヒラギノ角ゴ Pro W3"/>
                          <a:cs typeface="Times New Roman"/>
                        </a:rPr>
                        <a:t>Annually</a:t>
                      </a:r>
                      <a:endParaRPr lang="en-ZA" sz="1600">
                        <a:solidFill>
                          <a:srgbClr val="000000"/>
                        </a:solidFill>
                        <a:latin typeface="Helvetica"/>
                        <a:ea typeface="ヒラギノ角ゴ Pro W3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8740" marR="9969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200">
                          <a:latin typeface="Arial"/>
                          <a:ea typeface="Calibri"/>
                          <a:cs typeface="Times New Roman"/>
                        </a:rPr>
                        <a:t>6</a:t>
                      </a:r>
                      <a:endParaRPr lang="en-ZA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8740" marR="9969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200">
                          <a:latin typeface="Arial"/>
                          <a:ea typeface="Calibri"/>
                          <a:cs typeface="Times New Roman"/>
                        </a:rPr>
                        <a:t>-</a:t>
                      </a:r>
                      <a:endParaRPr lang="en-ZA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8740" marR="9969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200">
                          <a:latin typeface="Arial"/>
                          <a:ea typeface="Calibri"/>
                          <a:cs typeface="Times New Roman"/>
                        </a:rPr>
                        <a:t>-</a:t>
                      </a:r>
                      <a:endParaRPr lang="en-ZA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8740" marR="9969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200">
                          <a:latin typeface="Arial"/>
                          <a:ea typeface="Calibri"/>
                          <a:cs typeface="Times New Roman"/>
                        </a:rPr>
                        <a:t>-</a:t>
                      </a:r>
                      <a:endParaRPr lang="en-ZA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99695" marR="2349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200" dirty="0">
                          <a:latin typeface="Arial"/>
                          <a:ea typeface="Calibri"/>
                          <a:cs typeface="Times New Roman"/>
                        </a:rPr>
                        <a:t>6</a:t>
                      </a:r>
                      <a:endParaRPr lang="en-ZA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31745" name="Rectangle 1"/>
          <p:cNvSpPr>
            <a:spLocks noChangeArrowheads="1"/>
          </p:cNvSpPr>
          <p:nvPr/>
        </p:nvSpPr>
        <p:spPr bwMode="auto">
          <a:xfrm>
            <a:off x="3548872" y="-23388"/>
            <a:ext cx="5358102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39688" marR="0" lvl="0" indent="0" algn="r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800" b="1" dirty="0" bmk="_Toc473643550">
                <a:solidFill>
                  <a:srgbClr val="A5BE4C"/>
                </a:solidFill>
                <a:latin typeface="Arial Bold"/>
                <a:ea typeface="+mj-ea"/>
                <a:cs typeface="+mj-cs"/>
              </a:rPr>
              <a:t>programme 4: knowledge for innovation (2)</a:t>
            </a:r>
          </a:p>
        </p:txBody>
      </p:sp>
    </p:spTree>
    <p:extLst>
      <p:ext uri="{BB962C8B-B14F-4D97-AF65-F5344CB8AC3E}">
        <p14:creationId xmlns:p14="http://schemas.microsoft.com/office/powerpoint/2010/main" xmlns="" val="2199385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Line 4"/>
          <p:cNvSpPr>
            <a:spLocks noChangeShapeType="1"/>
          </p:cNvSpPr>
          <p:nvPr/>
        </p:nvSpPr>
        <p:spPr bwMode="auto">
          <a:xfrm>
            <a:off x="0" y="836613"/>
            <a:ext cx="9144000" cy="1587"/>
          </a:xfrm>
          <a:prstGeom prst="line">
            <a:avLst/>
          </a:prstGeom>
          <a:noFill/>
          <a:ln w="9525">
            <a:solidFill>
              <a:srgbClr val="A5BE4C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en-ZA"/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883588" y="134683"/>
            <a:ext cx="7697703" cy="70193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39688" algn="r"/>
            <a:endParaRPr lang="en-US" altLang="en-US" sz="3200" b="1" dirty="0">
              <a:solidFill>
                <a:srgbClr val="A5BE4C"/>
              </a:solidFill>
              <a:latin typeface="Arial Bold"/>
              <a:sym typeface="Arial Bold"/>
            </a:endParaRPr>
          </a:p>
        </p:txBody>
      </p:sp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317657341"/>
              </p:ext>
            </p:extLst>
          </p:nvPr>
        </p:nvGraphicFramePr>
        <p:xfrm>
          <a:off x="392908" y="1164947"/>
          <a:ext cx="8508204" cy="4590311"/>
        </p:xfrm>
        <a:graphic>
          <a:graphicData uri="http://schemas.openxmlformats.org/drawingml/2006/table">
            <a:tbl>
              <a:tblPr/>
              <a:tblGrid>
                <a:gridCol w="529103"/>
                <a:gridCol w="1440027"/>
                <a:gridCol w="960681"/>
                <a:gridCol w="1094235"/>
                <a:gridCol w="1102936"/>
                <a:gridCol w="1102936"/>
                <a:gridCol w="1139143"/>
                <a:gridCol w="1139143"/>
              </a:tblGrid>
              <a:tr h="463332">
                <a:tc rowSpan="2">
                  <a:txBody>
                    <a:bodyPr/>
                    <a:lstStyle/>
                    <a:p>
                      <a:pPr marL="90170" marR="8953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rgbClr val="000000"/>
                          </a:solidFill>
                          <a:latin typeface="Arial"/>
                          <a:ea typeface="ヒラギノ角ゴ Pro W3"/>
                          <a:cs typeface="Times New Roman"/>
                        </a:rPr>
                        <a:t>No</a:t>
                      </a:r>
                      <a:endParaRPr lang="en-ZA" sz="1200" dirty="0">
                        <a:solidFill>
                          <a:srgbClr val="000000"/>
                        </a:solidFill>
                        <a:latin typeface="Helvetica"/>
                        <a:ea typeface="ヒラギノ角ゴ Pro W3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90170" marR="8953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1">
                          <a:solidFill>
                            <a:srgbClr val="000000"/>
                          </a:solidFill>
                          <a:latin typeface="Arial"/>
                          <a:ea typeface="ヒラギノ角ゴ Pro W3"/>
                          <a:cs typeface="Times New Roman"/>
                        </a:rPr>
                        <a:t>Performance Indicator</a:t>
                      </a:r>
                      <a:endParaRPr lang="en-ZA" sz="1200">
                        <a:solidFill>
                          <a:srgbClr val="000000"/>
                        </a:solidFill>
                        <a:latin typeface="Helvetica"/>
                        <a:ea typeface="ヒラギノ角ゴ Pro W3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90170" marR="8953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rgbClr val="000000"/>
                          </a:solidFill>
                          <a:latin typeface="Arial"/>
                          <a:ea typeface="ヒラギノ角ゴ Pro W3"/>
                          <a:cs typeface="Times New Roman"/>
                        </a:rPr>
                        <a:t>Reporting Period</a:t>
                      </a:r>
                      <a:endParaRPr lang="en-ZA" sz="1200" dirty="0">
                        <a:solidFill>
                          <a:srgbClr val="000000"/>
                        </a:solidFill>
                        <a:latin typeface="Helvetica"/>
                        <a:ea typeface="ヒラギノ角ゴ Pro W3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90170" marR="89535"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200" b="1">
                          <a:solidFill>
                            <a:srgbClr val="000000"/>
                          </a:solidFill>
                          <a:latin typeface="Arial"/>
                          <a:ea typeface="ヒラギノ角ゴ Pro W3"/>
                          <a:cs typeface="Times New Roman"/>
                        </a:rPr>
                        <a:t>Annual Target 2017/18</a:t>
                      </a:r>
                      <a:endParaRPr lang="en-ZA" sz="1200">
                        <a:solidFill>
                          <a:srgbClr val="000000"/>
                        </a:solidFill>
                        <a:latin typeface="Helvetica"/>
                        <a:ea typeface="ヒラギノ角ゴ Pro W3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 gridSpan="4">
                  <a:txBody>
                    <a:bodyPr/>
                    <a:lstStyle/>
                    <a:p>
                      <a:pPr marL="90170" marR="89535"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200" b="1">
                          <a:solidFill>
                            <a:srgbClr val="000000"/>
                          </a:solidFill>
                          <a:latin typeface="Arial"/>
                          <a:ea typeface="ヒラギノ角ゴ Pro W3"/>
                          <a:cs typeface="Times New Roman"/>
                        </a:rPr>
                        <a:t>Quarterly Targets</a:t>
                      </a:r>
                      <a:endParaRPr lang="en-ZA" sz="1200">
                        <a:solidFill>
                          <a:srgbClr val="000000"/>
                        </a:solidFill>
                        <a:latin typeface="Helvetica"/>
                        <a:ea typeface="ヒラギノ角ゴ Pro W3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</a:tr>
              <a:tr h="172535"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90170" marR="89535"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200" b="1">
                          <a:solidFill>
                            <a:srgbClr val="000000"/>
                          </a:solidFill>
                          <a:latin typeface="Arial"/>
                          <a:ea typeface="ヒラギノ角ゴ Pro W3"/>
                          <a:cs typeface="Times New Roman"/>
                        </a:rPr>
                        <a:t>1</a:t>
                      </a:r>
                      <a:r>
                        <a:rPr lang="en-US" sz="1200" b="1" baseline="30000">
                          <a:solidFill>
                            <a:srgbClr val="000000"/>
                          </a:solidFill>
                          <a:latin typeface="Arial"/>
                          <a:ea typeface="ヒラギノ角ゴ Pro W3"/>
                          <a:cs typeface="Times New Roman"/>
                        </a:rPr>
                        <a:t>st</a:t>
                      </a:r>
                      <a:endParaRPr lang="en-ZA" sz="1200">
                        <a:solidFill>
                          <a:srgbClr val="000000"/>
                        </a:solidFill>
                        <a:latin typeface="Helvetica"/>
                        <a:ea typeface="ヒラギノ角ゴ Pro W3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90170" marR="89535"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200" b="1">
                          <a:solidFill>
                            <a:srgbClr val="000000"/>
                          </a:solidFill>
                          <a:latin typeface="Arial"/>
                          <a:ea typeface="ヒラギノ角ゴ Pro W3"/>
                          <a:cs typeface="Times New Roman"/>
                        </a:rPr>
                        <a:t>2</a:t>
                      </a:r>
                      <a:r>
                        <a:rPr lang="en-US" sz="1200" b="1" baseline="30000">
                          <a:solidFill>
                            <a:srgbClr val="000000"/>
                          </a:solidFill>
                          <a:latin typeface="Arial"/>
                          <a:ea typeface="ヒラギノ角ゴ Pro W3"/>
                          <a:cs typeface="Times New Roman"/>
                        </a:rPr>
                        <a:t>nd</a:t>
                      </a:r>
                      <a:endParaRPr lang="en-ZA" sz="1200">
                        <a:solidFill>
                          <a:srgbClr val="000000"/>
                        </a:solidFill>
                        <a:latin typeface="Helvetica"/>
                        <a:ea typeface="ヒラギノ角ゴ Pro W3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90170" marR="89535"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200" b="1">
                          <a:solidFill>
                            <a:srgbClr val="000000"/>
                          </a:solidFill>
                          <a:latin typeface="Arial"/>
                          <a:ea typeface="ヒラギノ角ゴ Pro W3"/>
                          <a:cs typeface="Times New Roman"/>
                        </a:rPr>
                        <a:t>3</a:t>
                      </a:r>
                      <a:r>
                        <a:rPr lang="en-US" sz="1200" b="1" baseline="30000">
                          <a:solidFill>
                            <a:srgbClr val="000000"/>
                          </a:solidFill>
                          <a:latin typeface="Arial"/>
                          <a:ea typeface="ヒラギノ角ゴ Pro W3"/>
                          <a:cs typeface="Times New Roman"/>
                        </a:rPr>
                        <a:t>rd</a:t>
                      </a:r>
                      <a:endParaRPr lang="en-ZA" sz="1200">
                        <a:solidFill>
                          <a:srgbClr val="000000"/>
                        </a:solidFill>
                        <a:latin typeface="Helvetica"/>
                        <a:ea typeface="ヒラギノ角ゴ Pro W3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200" b="1">
                          <a:latin typeface="Arial"/>
                          <a:ea typeface="Calibri"/>
                          <a:cs typeface="Times New Roman"/>
                        </a:rPr>
                        <a:t>4</a:t>
                      </a:r>
                      <a:r>
                        <a:rPr lang="en-ZA" sz="1200" b="1" baseline="30000">
                          <a:latin typeface="Arial"/>
                          <a:ea typeface="Calibri"/>
                          <a:cs typeface="Times New Roman"/>
                        </a:rPr>
                        <a:t>th</a:t>
                      </a:r>
                      <a:endParaRPr lang="en-ZA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</a:tr>
              <a:tr h="172535">
                <a:tc>
                  <a:txBody>
                    <a:bodyPr/>
                    <a:lstStyle/>
                    <a:p>
                      <a:pPr marL="90170" marR="89535"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200" b="1">
                          <a:solidFill>
                            <a:srgbClr val="000000"/>
                          </a:solidFill>
                          <a:latin typeface="Arial"/>
                          <a:ea typeface="ヒラギノ角ゴ Pro W3"/>
                          <a:cs typeface="Times New Roman"/>
                        </a:rPr>
                        <a:t>5.1</a:t>
                      </a:r>
                      <a:endParaRPr lang="en-ZA" sz="1200">
                        <a:solidFill>
                          <a:srgbClr val="000000"/>
                        </a:solidFill>
                        <a:latin typeface="Helvetica"/>
                        <a:ea typeface="ヒラギノ角ゴ Pro W3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ACA"/>
                    </a:solidFill>
                  </a:tcPr>
                </a:tc>
                <a:tc gridSpan="7">
                  <a:txBody>
                    <a:bodyPr/>
                    <a:lstStyle/>
                    <a:p>
                      <a:pPr marL="90170" marR="89535"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200" b="1">
                          <a:solidFill>
                            <a:srgbClr val="000000"/>
                          </a:solidFill>
                          <a:latin typeface="Arial"/>
                          <a:ea typeface="ヒラギノ角ゴ Pro W3"/>
                          <a:cs typeface="Times New Roman"/>
                        </a:rPr>
                        <a:t>Strategic guiding documents (frameworks, models, policies, scenarios, strategies, plans) </a:t>
                      </a:r>
                      <a:endParaRPr lang="en-ZA" sz="1200">
                        <a:solidFill>
                          <a:srgbClr val="000000"/>
                        </a:solidFill>
                        <a:latin typeface="Helvetica"/>
                        <a:ea typeface="ヒラギノ角ゴ Pro W3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AC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</a:tr>
              <a:tr h="1370074">
                <a:tc>
                  <a:txBody>
                    <a:bodyPr/>
                    <a:lstStyle/>
                    <a:p>
                      <a:pPr marL="90170" marR="8953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latin typeface="Arial"/>
                          <a:ea typeface="ヒラギノ角ゴ Pro W3"/>
                          <a:cs typeface="Times New Roman"/>
                        </a:rPr>
                        <a:t>5.1.1</a:t>
                      </a:r>
                      <a:endParaRPr lang="en-ZA" sz="1200" dirty="0">
                        <a:solidFill>
                          <a:srgbClr val="000000"/>
                        </a:solidFill>
                        <a:latin typeface="Helvetica"/>
                        <a:ea typeface="ヒラギノ角ゴ Pro W3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90170" marR="8953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latin typeface="Arial"/>
                          <a:ea typeface="ヒラギノ角ゴ Pro W3"/>
                          <a:cs typeface="Times New Roman"/>
                        </a:rPr>
                        <a:t>Number of new strategic guiding development reports provided (e.g. e-competency framework, aggregation framework, etc)</a:t>
                      </a:r>
                      <a:endParaRPr lang="en-ZA" sz="1200" dirty="0">
                        <a:solidFill>
                          <a:srgbClr val="000000"/>
                        </a:solidFill>
                        <a:latin typeface="Helvetica"/>
                        <a:ea typeface="ヒラギノ角ゴ Pro W3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90170" marR="8953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latin typeface="Arial"/>
                          <a:ea typeface="ヒラギノ角ゴ Pro W3"/>
                          <a:cs typeface="Times New Roman"/>
                        </a:rPr>
                        <a:t>Annually </a:t>
                      </a:r>
                      <a:endParaRPr lang="en-ZA" sz="1200" dirty="0">
                        <a:solidFill>
                          <a:srgbClr val="000000"/>
                        </a:solidFill>
                        <a:latin typeface="Helvetica"/>
                        <a:ea typeface="ヒラギノ角ゴ Pro W3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90170" marR="8953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latin typeface="Arial"/>
                          <a:ea typeface="ヒラギノ角ゴ Pro W3"/>
                          <a:cs typeface="Times New Roman"/>
                        </a:rPr>
                        <a:t>1</a:t>
                      </a:r>
                      <a:endParaRPr lang="en-ZA" sz="1200" dirty="0">
                        <a:solidFill>
                          <a:srgbClr val="000000"/>
                        </a:solidFill>
                        <a:latin typeface="Helvetica"/>
                        <a:ea typeface="ヒラギノ角ゴ Pro W3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90170" marR="8953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latin typeface="Arial"/>
                          <a:ea typeface="ヒラギノ角ゴ Pro W3"/>
                          <a:cs typeface="Times New Roman"/>
                        </a:rPr>
                        <a:t>Develop the new strategic guiding document</a:t>
                      </a:r>
                      <a:endParaRPr lang="en-ZA" sz="1200" dirty="0">
                        <a:solidFill>
                          <a:srgbClr val="000000"/>
                        </a:solidFill>
                        <a:latin typeface="Helvetica"/>
                        <a:ea typeface="ヒラギノ角ゴ Pro W3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90170" marR="8953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latin typeface="Arial"/>
                          <a:ea typeface="ヒラギノ角ゴ Pro W3"/>
                          <a:cs typeface="Times New Roman"/>
                        </a:rPr>
                        <a:t>Develop Strategic guiding document  </a:t>
                      </a:r>
                      <a:endParaRPr lang="en-ZA" sz="1200" dirty="0">
                        <a:solidFill>
                          <a:srgbClr val="000000"/>
                        </a:solidFill>
                        <a:latin typeface="Helvetica"/>
                        <a:ea typeface="ヒラギノ角ゴ Pro W3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90170" marR="8953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latin typeface="Arial"/>
                          <a:ea typeface="ヒラギノ角ゴ Pro W3"/>
                          <a:cs typeface="Times New Roman"/>
                        </a:rPr>
                        <a:t>-</a:t>
                      </a:r>
                      <a:endParaRPr lang="en-ZA" sz="1200" dirty="0">
                        <a:solidFill>
                          <a:srgbClr val="000000"/>
                        </a:solidFill>
                        <a:latin typeface="Helvetica"/>
                        <a:ea typeface="ヒラギノ角ゴ Pro W3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99695" marR="2349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200" dirty="0">
                          <a:latin typeface="Arial"/>
                          <a:ea typeface="Calibri"/>
                          <a:cs typeface="Times New Roman"/>
                        </a:rPr>
                        <a:t>Strategic guiding document completed</a:t>
                      </a:r>
                      <a:endParaRPr lang="en-ZA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2535">
                <a:tc>
                  <a:txBody>
                    <a:bodyPr/>
                    <a:lstStyle/>
                    <a:p>
                      <a:pPr marL="90170" marR="89535"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200" b="1">
                          <a:solidFill>
                            <a:srgbClr val="000000"/>
                          </a:solidFill>
                          <a:latin typeface="Arial"/>
                          <a:ea typeface="ヒラギノ角ゴ Pro W3"/>
                          <a:cs typeface="Times New Roman"/>
                        </a:rPr>
                        <a:t>5.2</a:t>
                      </a:r>
                      <a:endParaRPr lang="en-ZA" sz="1200">
                        <a:solidFill>
                          <a:srgbClr val="000000"/>
                        </a:solidFill>
                        <a:latin typeface="Helvetica"/>
                        <a:ea typeface="ヒラギノ角ゴ Pro W3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E3BC"/>
                    </a:solidFill>
                  </a:tcPr>
                </a:tc>
                <a:tc gridSpan="7">
                  <a:txBody>
                    <a:bodyPr/>
                    <a:lstStyle/>
                    <a:p>
                      <a:pPr marL="90170" marR="89535"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200" b="1">
                          <a:solidFill>
                            <a:srgbClr val="000000"/>
                          </a:solidFill>
                          <a:latin typeface="Arial"/>
                          <a:ea typeface="ヒラギノ角ゴ Pro W3"/>
                          <a:cs typeface="Times New Roman"/>
                        </a:rPr>
                        <a:t>Impact Measurement</a:t>
                      </a:r>
                      <a:endParaRPr lang="en-ZA" sz="1200">
                        <a:solidFill>
                          <a:srgbClr val="000000"/>
                        </a:solidFill>
                        <a:latin typeface="Helvetica"/>
                        <a:ea typeface="ヒラギノ角ゴ Pro W3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E3B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</a:tr>
              <a:tr h="846884">
                <a:tc>
                  <a:txBody>
                    <a:bodyPr/>
                    <a:lstStyle/>
                    <a:p>
                      <a:pPr marL="90170" marR="8953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latin typeface="Arial"/>
                          <a:ea typeface="ヒラギノ角ゴ Pro W3"/>
                          <a:cs typeface="Times New Roman"/>
                        </a:rPr>
                        <a:t>5.2.1</a:t>
                      </a:r>
                      <a:endParaRPr lang="en-ZA" sz="1200">
                        <a:solidFill>
                          <a:srgbClr val="000000"/>
                        </a:solidFill>
                        <a:latin typeface="Helvetica"/>
                        <a:ea typeface="ヒラギノ角ゴ Pro W3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90170" marR="8953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latin typeface="Arial"/>
                          <a:ea typeface="ヒラギノ角ゴ Pro W3"/>
                          <a:cs typeface="Times New Roman"/>
                        </a:rPr>
                        <a:t>E-competence development impact indices report provided (n)</a:t>
                      </a:r>
                      <a:endParaRPr lang="en-ZA" sz="1200">
                        <a:solidFill>
                          <a:srgbClr val="000000"/>
                        </a:solidFill>
                        <a:latin typeface="Helvetica"/>
                        <a:ea typeface="ヒラギノ角ゴ Pro W3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90170" marR="8953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latin typeface="Arial"/>
                          <a:ea typeface="ヒラギノ角ゴ Pro W3"/>
                          <a:cs typeface="Times New Roman"/>
                        </a:rPr>
                        <a:t>Annually</a:t>
                      </a:r>
                      <a:endParaRPr lang="en-ZA" sz="1200">
                        <a:solidFill>
                          <a:srgbClr val="000000"/>
                        </a:solidFill>
                        <a:latin typeface="Helvetica"/>
                        <a:ea typeface="ヒラギノ角ゴ Pro W3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90170" marR="8953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latin typeface="Arial"/>
                          <a:ea typeface="ヒラギノ角ゴ Pro W3"/>
                          <a:cs typeface="Times New Roman"/>
                        </a:rPr>
                        <a:t>1</a:t>
                      </a:r>
                      <a:endParaRPr lang="en-ZA" sz="1200">
                        <a:solidFill>
                          <a:srgbClr val="000000"/>
                        </a:solidFill>
                        <a:latin typeface="Helvetica"/>
                        <a:ea typeface="ヒラギノ角ゴ Pro W3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90170" marR="8953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latin typeface="Arial"/>
                          <a:ea typeface="ヒラギノ角ゴ Pro W3"/>
                          <a:cs typeface="Times New Roman"/>
                        </a:rPr>
                        <a:t>-</a:t>
                      </a:r>
                      <a:endParaRPr lang="en-ZA" sz="1200">
                        <a:solidFill>
                          <a:srgbClr val="000000"/>
                        </a:solidFill>
                        <a:latin typeface="Helvetica"/>
                        <a:ea typeface="ヒラギノ角ゴ Pro W3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90170" marR="8953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latin typeface="Arial"/>
                          <a:ea typeface="ヒラギノ角ゴ Pro W3"/>
                          <a:cs typeface="Times New Roman"/>
                        </a:rPr>
                        <a:t>-</a:t>
                      </a:r>
                      <a:endParaRPr lang="en-ZA" sz="1200">
                        <a:solidFill>
                          <a:srgbClr val="000000"/>
                        </a:solidFill>
                        <a:latin typeface="Helvetica"/>
                        <a:ea typeface="ヒラギノ角ゴ Pro W3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90170" marR="8953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latin typeface="Arial"/>
                          <a:ea typeface="ヒラギノ角ゴ Pro W3"/>
                          <a:cs typeface="Times New Roman"/>
                        </a:rPr>
                        <a:t>-</a:t>
                      </a:r>
                      <a:endParaRPr lang="en-ZA" sz="1200">
                        <a:solidFill>
                          <a:srgbClr val="000000"/>
                        </a:solidFill>
                        <a:latin typeface="Helvetica"/>
                        <a:ea typeface="ヒラギノ角ゴ Pro W3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99695" marR="2349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200">
                          <a:latin typeface="Arial"/>
                          <a:ea typeface="Calibri"/>
                          <a:cs typeface="Times New Roman"/>
                        </a:rPr>
                        <a:t>1 </a:t>
                      </a:r>
                      <a:endParaRPr lang="en-ZA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17605">
                <a:tc>
                  <a:txBody>
                    <a:bodyPr/>
                    <a:lstStyle/>
                    <a:p>
                      <a:pPr marL="90170" marR="8953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latin typeface="Arial"/>
                          <a:ea typeface="ヒラギノ角ゴ Pro W3"/>
                          <a:cs typeface="Times New Roman"/>
                        </a:rPr>
                        <a:t>5.2.2</a:t>
                      </a:r>
                      <a:endParaRPr lang="en-ZA" sz="1200">
                        <a:solidFill>
                          <a:srgbClr val="000000"/>
                        </a:solidFill>
                        <a:latin typeface="Helvetica"/>
                        <a:ea typeface="ヒラギノ角ゴ Pro W3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90170" marR="8953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latin typeface="Arial"/>
                          <a:ea typeface="ヒラギノ角ゴ Pro W3"/>
                          <a:cs typeface="Times New Roman"/>
                        </a:rPr>
                        <a:t>National e-skills summit hosted (n)</a:t>
                      </a:r>
                      <a:endParaRPr lang="en-ZA" sz="1200">
                        <a:solidFill>
                          <a:srgbClr val="000000"/>
                        </a:solidFill>
                        <a:latin typeface="Helvetica"/>
                        <a:ea typeface="ヒラギノ角ゴ Pro W3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90170" marR="8953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latin typeface="Arial"/>
                          <a:ea typeface="ヒラギノ角ゴ Pro W3"/>
                          <a:cs typeface="Times New Roman"/>
                        </a:rPr>
                        <a:t>Annually</a:t>
                      </a:r>
                      <a:endParaRPr lang="en-ZA" sz="1200">
                        <a:solidFill>
                          <a:srgbClr val="000000"/>
                        </a:solidFill>
                        <a:latin typeface="Helvetica"/>
                        <a:ea typeface="ヒラギノ角ゴ Pro W3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90170" marR="8953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latin typeface="Arial"/>
                          <a:ea typeface="ヒラギノ角ゴ Pro W3"/>
                          <a:cs typeface="Times New Roman"/>
                        </a:rPr>
                        <a:t>1</a:t>
                      </a:r>
                      <a:endParaRPr lang="en-ZA" sz="1200">
                        <a:solidFill>
                          <a:srgbClr val="000000"/>
                        </a:solidFill>
                        <a:latin typeface="Helvetica"/>
                        <a:ea typeface="ヒラギノ角ゴ Pro W3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90170" marR="8953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latin typeface="Arial"/>
                          <a:ea typeface="ヒラギノ角ゴ Pro W3"/>
                          <a:cs typeface="Times New Roman"/>
                        </a:rPr>
                        <a:t>Appointment service provider</a:t>
                      </a:r>
                      <a:endParaRPr lang="en-ZA" sz="1200" dirty="0">
                        <a:solidFill>
                          <a:srgbClr val="000000"/>
                        </a:solidFill>
                        <a:latin typeface="Helvetica"/>
                        <a:ea typeface="ヒラギノ角ゴ Pro W3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90170" marR="8953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latin typeface="Arial"/>
                          <a:ea typeface="ヒラギノ角ゴ Pro W3"/>
                          <a:cs typeface="Times New Roman"/>
                        </a:rPr>
                        <a:t>Embark on preparations to convene summit</a:t>
                      </a:r>
                      <a:endParaRPr lang="en-ZA" sz="1200">
                        <a:solidFill>
                          <a:srgbClr val="000000"/>
                        </a:solidFill>
                        <a:latin typeface="Helvetica"/>
                        <a:ea typeface="ヒラギノ角ゴ Pro W3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90170" marR="8953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latin typeface="Arial"/>
                          <a:ea typeface="ヒラギノ角ゴ Pro W3"/>
                          <a:cs typeface="Times New Roman"/>
                        </a:rPr>
                        <a:t>-</a:t>
                      </a:r>
                      <a:endParaRPr lang="en-ZA" sz="1200">
                        <a:solidFill>
                          <a:srgbClr val="000000"/>
                        </a:solidFill>
                        <a:latin typeface="Helvetica"/>
                        <a:ea typeface="ヒラギノ角ゴ Pro W3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99695" marR="2349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200" dirty="0">
                          <a:latin typeface="Arial"/>
                          <a:ea typeface="Calibri"/>
                          <a:cs typeface="Times New Roman"/>
                        </a:rPr>
                        <a:t>Host e-Skills Summit </a:t>
                      </a:r>
                      <a:endParaRPr lang="en-ZA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1" name="Rectangle 1"/>
          <p:cNvSpPr>
            <a:spLocks noChangeArrowheads="1"/>
          </p:cNvSpPr>
          <p:nvPr/>
        </p:nvSpPr>
        <p:spPr bwMode="auto">
          <a:xfrm>
            <a:off x="3263705" y="-109898"/>
            <a:ext cx="5637407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39688" algn="r" fontAlgn="base">
              <a:spcBef>
                <a:spcPct val="0"/>
              </a:spcBef>
              <a:spcAft>
                <a:spcPct val="0"/>
              </a:spcAft>
            </a:pPr>
            <a:r>
              <a:rPr lang="en-US" sz="2800" b="1" dirty="0" bmk="_Toc473643550">
                <a:solidFill>
                  <a:srgbClr val="A5BE4C"/>
                </a:solidFill>
                <a:latin typeface="Arial Bold"/>
                <a:ea typeface="+mj-ea"/>
                <a:cs typeface="+mj-cs"/>
              </a:rPr>
              <a:t>programme 5: aggregation framework</a:t>
            </a:r>
          </a:p>
        </p:txBody>
      </p:sp>
    </p:spTree>
    <p:extLst>
      <p:ext uri="{BB962C8B-B14F-4D97-AF65-F5344CB8AC3E}">
        <p14:creationId xmlns:p14="http://schemas.microsoft.com/office/powerpoint/2010/main" xmlns="" val="42247879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Rectangle 14"/>
          <p:cNvSpPr>
            <a:spLocks/>
          </p:cNvSpPr>
          <p:nvPr/>
        </p:nvSpPr>
        <p:spPr bwMode="auto">
          <a:xfrm>
            <a:off x="4662434" y="-1588"/>
            <a:ext cx="4487915" cy="8763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38100" tIns="38100" rIns="38100" bIns="38100" anchor="ctr"/>
          <a:lstStyle/>
          <a:p>
            <a:pPr algn="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2400" dirty="0" smtClean="0">
                <a:solidFill>
                  <a:srgbClr val="91B129"/>
                </a:solidFill>
                <a:latin typeface="Arial Bold" charset="0"/>
                <a:sym typeface="Arial Bold" charset="0"/>
              </a:rPr>
              <a:t> </a:t>
            </a:r>
            <a:r>
              <a:rPr lang="en-US" sz="3600" b="1" dirty="0" bmk="_Toc473643550">
                <a:solidFill>
                  <a:srgbClr val="A5BE4C"/>
                </a:solidFill>
                <a:latin typeface="Arial Bold"/>
                <a:ea typeface="+mj-ea"/>
                <a:cs typeface="+mj-cs"/>
                <a:sym typeface="Arial Bold" charset="0"/>
              </a:rPr>
              <a:t>2017/18 allocations</a:t>
            </a:r>
          </a:p>
        </p:txBody>
      </p:sp>
      <p:sp>
        <p:nvSpPr>
          <p:cNvPr id="94214" name="Rectangle 4"/>
          <p:cNvSpPr>
            <a:spLocks/>
          </p:cNvSpPr>
          <p:nvPr/>
        </p:nvSpPr>
        <p:spPr bwMode="auto">
          <a:xfrm>
            <a:off x="481013" y="990600"/>
            <a:ext cx="85471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2700" dir="2700000" algn="ctr" rotWithShape="0">
              <a:srgbClr val="2F4D71">
                <a:alpha val="75000"/>
              </a:srgbClr>
            </a:outerShdw>
          </a:effectLst>
        </p:spPr>
        <p:txBody>
          <a:bodyPr lIns="0" tIns="0" rIns="0" bIns="0"/>
          <a:lstStyle/>
          <a:p>
            <a:pPr marL="604838" lvl="1" indent="-514350">
              <a:buClr>
                <a:srgbClr val="000000"/>
              </a:buClr>
              <a:buSzPct val="100000"/>
            </a:pPr>
            <a:r>
              <a:rPr lang="en-US" sz="1800" dirty="0">
                <a:solidFill>
                  <a:schemeClr val="tx1"/>
                </a:solidFill>
                <a:latin typeface="Arial" charset="0"/>
                <a:cs typeface="Arial" charset="0"/>
                <a:sym typeface="Arial Bold" charset="0"/>
              </a:rPr>
              <a:t>NEMISA’s budget for 2017/18 is made up of the following:</a:t>
            </a:r>
          </a:p>
          <a:p>
            <a:pPr marL="604838" lvl="1" indent="-514350">
              <a:buClr>
                <a:srgbClr val="000000"/>
              </a:buClr>
              <a:buSzPct val="100000"/>
            </a:pPr>
            <a:endParaRPr lang="en-US" sz="1800" dirty="0">
              <a:solidFill>
                <a:schemeClr val="tx1"/>
              </a:solidFill>
              <a:latin typeface="Arial" charset="0"/>
              <a:cs typeface="Arial" charset="0"/>
              <a:sym typeface="Arial Bold" charset="0"/>
            </a:endParaRPr>
          </a:p>
        </p:txBody>
      </p:sp>
      <p:graphicFrame>
        <p:nvGraphicFramePr>
          <p:cNvPr id="15" name="Content Placeholder 1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4239498965"/>
              </p:ext>
            </p:extLst>
          </p:nvPr>
        </p:nvGraphicFramePr>
        <p:xfrm>
          <a:off x="609600" y="1600200"/>
          <a:ext cx="7848600" cy="3200400"/>
        </p:xfrm>
        <a:graphic>
          <a:graphicData uri="http://schemas.openxmlformats.org/drawingml/2006/table">
            <a:tbl>
              <a:tblPr firstRow="1" bandRow="1">
                <a:tableStyleId>{C083E6E3-FA7D-4D7B-A595-EF9225AFEA82}</a:tableStyleId>
              </a:tblPr>
              <a:tblGrid>
                <a:gridCol w="4229100"/>
                <a:gridCol w="3619500"/>
              </a:tblGrid>
              <a:tr h="640080">
                <a:tc>
                  <a:txBody>
                    <a:bodyPr/>
                    <a:lstStyle/>
                    <a:p>
                      <a:r>
                        <a:rPr lang="en-US" sz="2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Budget</a:t>
                      </a:r>
                      <a:endParaRPr lang="en-US" sz="24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000" dirty="0" smtClean="0"/>
                        <a:t>Amount</a:t>
                      </a:r>
                      <a:endParaRPr lang="en-US" sz="2000" dirty="0"/>
                    </a:p>
                  </a:txBody>
                  <a:tcPr/>
                </a:tc>
              </a:tr>
              <a:tr h="640080">
                <a:tc>
                  <a:txBody>
                    <a:bodyPr/>
                    <a:lstStyle/>
                    <a:p>
                      <a:pPr lvl="0"/>
                      <a:r>
                        <a:rPr lang="en-US" sz="2000" dirty="0" smtClean="0"/>
                        <a:t>1. NEMISA</a:t>
                      </a:r>
                      <a:r>
                        <a:rPr lang="en-US" sz="2000" baseline="0" dirty="0" smtClean="0"/>
                        <a:t> (operations)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000" dirty="0" smtClean="0"/>
                        <a:t>R43,785,000</a:t>
                      </a:r>
                      <a:endParaRPr lang="en-US" sz="2000" dirty="0"/>
                    </a:p>
                  </a:txBody>
                  <a:tcPr/>
                </a:tc>
              </a:tr>
              <a:tr h="640080">
                <a:tc>
                  <a:txBody>
                    <a:bodyPr/>
                    <a:lstStyle/>
                    <a:p>
                      <a:pPr lvl="0"/>
                      <a:r>
                        <a:rPr lang="en-US" sz="2000" dirty="0" smtClean="0"/>
                        <a:t>2. e-Skills Roll-Out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000" dirty="0" smtClean="0"/>
                        <a:t>R42,000,000</a:t>
                      </a:r>
                      <a:endParaRPr lang="en-US" sz="2000" dirty="0"/>
                    </a:p>
                  </a:txBody>
                  <a:tcPr/>
                </a:tc>
              </a:tr>
              <a:tr h="640080">
                <a:tc>
                  <a:txBody>
                    <a:bodyPr/>
                    <a:lstStyle/>
                    <a:p>
                      <a:pPr lvl="0"/>
                      <a:r>
                        <a:rPr lang="en-US" sz="2000" dirty="0" smtClean="0"/>
                        <a:t>3. e-SI Programmatic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000" dirty="0" smtClean="0"/>
                        <a:t>R7,205,000</a:t>
                      </a:r>
                      <a:endParaRPr lang="en-US" sz="2000" dirty="0"/>
                    </a:p>
                  </a:txBody>
                  <a:tcPr/>
                </a:tc>
              </a:tr>
              <a:tr h="640080">
                <a:tc>
                  <a:txBody>
                    <a:bodyPr/>
                    <a:lstStyle/>
                    <a:p>
                      <a:pPr algn="r"/>
                      <a:r>
                        <a:rPr lang="en-US" sz="2400" b="1" dirty="0" smtClean="0"/>
                        <a:t>Total</a:t>
                      </a:r>
                      <a:endParaRPr lang="en-US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 b="1" dirty="0" smtClean="0"/>
                        <a:t>R92,990,000</a:t>
                      </a:r>
                      <a:endParaRPr lang="en-US" sz="2400" b="1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2075" name="Slide Number Placeholder 12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1pPr>
            <a:lvl2pPr marL="742950" indent="-285750"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2pPr>
            <a:lvl3pPr marL="1143000" indent="-228600"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3pPr>
            <a:lvl4pPr marL="1600200" indent="-228600"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4pPr>
            <a:lvl5pPr marL="2057400" indent="-228600"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9pPr>
          </a:lstStyle>
          <a:p>
            <a:pPr eaLnBrk="1" hangingPunct="1"/>
            <a:fld id="{BACD4438-7750-514A-A0EF-A788866EBA7D}" type="slidenum">
              <a:rPr lang="en-US" sz="1200">
                <a:solidFill>
                  <a:srgbClr val="878787"/>
                </a:solidFill>
                <a:latin typeface="Lucida Grande" charset="0"/>
                <a:sym typeface="Lucida Grande" charset="0"/>
              </a:rPr>
              <a:pPr eaLnBrk="1" hangingPunct="1"/>
              <a:t>25</a:t>
            </a:fld>
            <a:endParaRPr lang="en-US" sz="1200">
              <a:solidFill>
                <a:srgbClr val="878787"/>
              </a:solidFill>
              <a:latin typeface="Lucida Grande" charset="0"/>
              <a:sym typeface="Lucida Grande" charset="0"/>
            </a:endParaRPr>
          </a:p>
        </p:txBody>
      </p:sp>
      <p:sp>
        <p:nvSpPr>
          <p:cNvPr id="10" name="Line 4"/>
          <p:cNvSpPr>
            <a:spLocks noChangeShapeType="1"/>
          </p:cNvSpPr>
          <p:nvPr/>
        </p:nvSpPr>
        <p:spPr bwMode="auto">
          <a:xfrm>
            <a:off x="0" y="836613"/>
            <a:ext cx="9144000" cy="1587"/>
          </a:xfrm>
          <a:prstGeom prst="line">
            <a:avLst/>
          </a:prstGeom>
          <a:noFill/>
          <a:ln w="9525">
            <a:solidFill>
              <a:srgbClr val="A5BE4C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en-ZA"/>
          </a:p>
        </p:txBody>
      </p:sp>
    </p:spTree>
    <p:extLst>
      <p:ext uri="{BB962C8B-B14F-4D97-AF65-F5344CB8AC3E}">
        <p14:creationId xmlns:p14="http://schemas.microsoft.com/office/powerpoint/2010/main" xmlns="" val="383140527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4"/>
          <p:cNvSpPr>
            <a:spLocks/>
          </p:cNvSpPr>
          <p:nvPr/>
        </p:nvSpPr>
        <p:spPr bwMode="auto">
          <a:xfrm>
            <a:off x="304800" y="1295400"/>
            <a:ext cx="5324475" cy="928688"/>
          </a:xfrm>
          <a:prstGeom prst="rect">
            <a:avLst/>
          </a:prstGeom>
          <a:solidFill>
            <a:srgbClr val="FFFFFF"/>
          </a:solidFill>
          <a:ln w="25400">
            <a:solidFill>
              <a:srgbClr val="FFFFFF"/>
            </a:solidFill>
            <a:round/>
            <a:headEnd/>
            <a:tailEnd/>
          </a:ln>
        </p:spPr>
        <p:txBody>
          <a:bodyPr lIns="0" tIns="0" rIns="0" bIns="0"/>
          <a:lstStyle/>
          <a:p>
            <a:pPr algn="ctr"/>
            <a:endParaRPr lang="en-US"/>
          </a:p>
        </p:txBody>
      </p:sp>
      <p:sp>
        <p:nvSpPr>
          <p:cNvPr id="3076" name="Rectangle 14"/>
          <p:cNvSpPr>
            <a:spLocks/>
          </p:cNvSpPr>
          <p:nvPr/>
        </p:nvSpPr>
        <p:spPr bwMode="auto">
          <a:xfrm>
            <a:off x="1022350" y="-1588"/>
            <a:ext cx="8128000" cy="8763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38100" tIns="38100" rIns="38100" bIns="38100" anchor="ctr"/>
          <a:lstStyle/>
          <a:p>
            <a:pPr algn="r"/>
            <a:r>
              <a:rPr lang="en-US" sz="3600" b="1" dirty="0" bmk="_Toc473643550">
                <a:solidFill>
                  <a:srgbClr val="A5BE4C"/>
                </a:solidFill>
                <a:latin typeface="Arial Bold"/>
                <a:ea typeface="+mj-ea"/>
                <a:cs typeface="+mj-cs"/>
                <a:sym typeface="Arial Bold" charset="0"/>
              </a:rPr>
              <a:t>budget overview</a:t>
            </a:r>
          </a:p>
        </p:txBody>
      </p:sp>
      <p:sp>
        <p:nvSpPr>
          <p:cNvPr id="94214" name="Rectangle 4"/>
          <p:cNvSpPr>
            <a:spLocks/>
          </p:cNvSpPr>
          <p:nvPr/>
        </p:nvSpPr>
        <p:spPr bwMode="auto">
          <a:xfrm>
            <a:off x="481013" y="836613"/>
            <a:ext cx="8547100" cy="27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2700" dir="2700000" algn="ctr" rotWithShape="0">
              <a:srgbClr val="2F4D71">
                <a:alpha val="75000"/>
              </a:srgbClr>
            </a:outerShdw>
          </a:effectLst>
        </p:spPr>
        <p:txBody>
          <a:bodyPr lIns="0" tIns="0" rIns="0" bIns="0"/>
          <a:lstStyle/>
          <a:p>
            <a:pPr algn="r">
              <a:spcBef>
                <a:spcPts val="1200"/>
              </a:spcBef>
              <a:defRPr/>
            </a:pPr>
            <a:endParaRPr lang="en-US" sz="2000" dirty="0">
              <a:solidFill>
                <a:srgbClr val="316CAF"/>
              </a:solidFill>
              <a:latin typeface="Arial Bold" pitchFamily="-84" charset="0"/>
              <a:ea typeface="ヒラギノ角ゴ ProN W3" pitchFamily="-84" charset="-128"/>
              <a:cs typeface="+mn-cs"/>
              <a:sym typeface="Arial Bold" pitchFamily="-84" charset="0"/>
            </a:endParaRPr>
          </a:p>
        </p:txBody>
      </p:sp>
      <p:sp>
        <p:nvSpPr>
          <p:cNvPr id="3078" name="Rectangle 3"/>
          <p:cNvSpPr txBox="1">
            <a:spLocks noChangeArrowheads="1"/>
          </p:cNvSpPr>
          <p:nvPr/>
        </p:nvSpPr>
        <p:spPr bwMode="auto">
          <a:xfrm>
            <a:off x="342900" y="838200"/>
            <a:ext cx="8559800" cy="586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marL="357188" indent="-266700"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1pPr>
            <a:lvl2pPr marL="374650" indent="-285750"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2pPr>
            <a:lvl3pPr marL="923925" indent="-346075"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3pPr>
            <a:lvl4pPr marL="1600200" indent="-228600"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4pPr>
            <a:lvl5pPr marL="2057400" indent="-228600"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9pPr>
          </a:lstStyle>
          <a:p>
            <a:pPr lvl="1" algn="just" eaLnBrk="1" hangingPunct="1">
              <a:buClr>
                <a:srgbClr val="000000"/>
              </a:buClr>
              <a:buSzPct val="100000"/>
              <a:buFont typeface="Wingdings" charset="0"/>
              <a:buChar char="§"/>
            </a:pPr>
            <a:r>
              <a:rPr lang="en-US" sz="1700" dirty="0">
                <a:solidFill>
                  <a:schemeClr val="tx1"/>
                </a:solidFill>
                <a:latin typeface="Arial" charset="0"/>
                <a:cs typeface="Arial" charset="0"/>
                <a:sym typeface="Helvetica Neue" charset="0"/>
              </a:rPr>
              <a:t>The Institute has an allocation of R43,785 million. </a:t>
            </a:r>
            <a:r>
              <a:rPr lang="en-US" sz="1700" dirty="0">
                <a:solidFill>
                  <a:schemeClr val="tx1"/>
                </a:solidFill>
                <a:latin typeface="Arial" charset="0"/>
                <a:cs typeface="Arial" charset="0"/>
              </a:rPr>
              <a:t>The budget 2017/2018 was based on 2015/2016 expenditure and was increased by CPI as per MTEF Guidelines. </a:t>
            </a:r>
          </a:p>
          <a:p>
            <a:pPr marL="627063" lvl="2" indent="-225425" algn="just" eaLnBrk="1" hangingPunct="1">
              <a:buClr>
                <a:srgbClr val="000000"/>
              </a:buClr>
              <a:buSzPct val="100000"/>
              <a:buFont typeface="Arial" charset="0"/>
              <a:buChar char="•"/>
            </a:pPr>
            <a:r>
              <a:rPr lang="en-US" sz="1600" dirty="0">
                <a:solidFill>
                  <a:schemeClr val="tx1"/>
                </a:solidFill>
                <a:latin typeface="Arial" charset="0"/>
                <a:cs typeface="Arial" charset="0"/>
                <a:sym typeface="Helvetica Neue" charset="0"/>
              </a:rPr>
              <a:t>58% of the budget allocation is allocated towards compensation of employees – this includes the increase of 7.3% mandated by DPSA. </a:t>
            </a:r>
          </a:p>
          <a:p>
            <a:pPr marL="627063" lvl="2" indent="-225425" algn="just" eaLnBrk="1" hangingPunct="1">
              <a:buClr>
                <a:srgbClr val="000000"/>
              </a:buClr>
              <a:buSzPct val="100000"/>
              <a:buFont typeface="Arial" charset="0"/>
              <a:buChar char="•"/>
            </a:pPr>
            <a:r>
              <a:rPr lang="en-US" sz="1600" dirty="0">
                <a:solidFill>
                  <a:schemeClr val="tx1"/>
                </a:solidFill>
                <a:latin typeface="Arial" charset="0"/>
                <a:cs typeface="Arial" charset="0"/>
                <a:sym typeface="Helvetica Neue" charset="0"/>
              </a:rPr>
              <a:t>ICT costs have increased due to urgent and critical hardware and software upgrades.</a:t>
            </a:r>
          </a:p>
          <a:p>
            <a:pPr marL="627063" lvl="2" indent="-225425" algn="just" eaLnBrk="1" hangingPunct="1">
              <a:buClr>
                <a:srgbClr val="000000"/>
              </a:buClr>
              <a:buSzPct val="100000"/>
              <a:buFont typeface="Arial" charset="0"/>
              <a:buChar char="•"/>
            </a:pPr>
            <a:r>
              <a:rPr lang="en-US" sz="1600" dirty="0">
                <a:solidFill>
                  <a:schemeClr val="tx1"/>
                </a:solidFill>
                <a:latin typeface="Arial" charset="0"/>
                <a:cs typeface="Arial" charset="0"/>
                <a:sym typeface="Helvetica Neue" charset="0"/>
              </a:rPr>
              <a:t>196% increase in Board travel due to the new Board</a:t>
            </a:r>
          </a:p>
          <a:p>
            <a:pPr marL="627063" lvl="2" indent="-225425" algn="just" eaLnBrk="1" hangingPunct="1">
              <a:buClr>
                <a:srgbClr val="000000"/>
              </a:buClr>
              <a:buSzPct val="100000"/>
              <a:buFont typeface="Arial" charset="0"/>
              <a:buChar char="•"/>
            </a:pPr>
            <a:r>
              <a:rPr lang="en-US" sz="1600" dirty="0">
                <a:solidFill>
                  <a:schemeClr val="tx1"/>
                </a:solidFill>
                <a:latin typeface="Arial" charset="0"/>
                <a:cs typeface="Arial" charset="0"/>
                <a:sym typeface="Helvetica Neue" charset="0"/>
              </a:rPr>
              <a:t>16% of the budget allocation is towards rental of premises, this includes an estimated rental increase of 8%</a:t>
            </a:r>
          </a:p>
          <a:p>
            <a:pPr marL="627063" lvl="2" indent="-225425" algn="just" eaLnBrk="1" hangingPunct="1">
              <a:buClr>
                <a:srgbClr val="000000"/>
              </a:buClr>
              <a:buSzPct val="100000"/>
              <a:buFont typeface="Arial" charset="0"/>
              <a:buChar char="•"/>
            </a:pPr>
            <a:r>
              <a:rPr lang="en-US" sz="1600" dirty="0">
                <a:solidFill>
                  <a:schemeClr val="tx1"/>
                </a:solidFill>
                <a:latin typeface="Arial" charset="0"/>
                <a:cs typeface="Arial" charset="0"/>
                <a:sym typeface="Helvetica Neue" charset="0"/>
              </a:rPr>
              <a:t>Staff Incentives provision has been excluded and marketing ad ICT budget has been reduced to accommodate budgetary constraints. </a:t>
            </a:r>
          </a:p>
          <a:p>
            <a:pPr lvl="1" eaLnBrk="1" hangingPunct="1">
              <a:buClr>
                <a:srgbClr val="000000"/>
              </a:buClr>
              <a:buSzPct val="100000"/>
              <a:buFont typeface="Arial" charset="0"/>
              <a:buChar char="•"/>
            </a:pPr>
            <a:endParaRPr lang="en-US" sz="1800" dirty="0">
              <a:solidFill>
                <a:schemeClr val="tx1"/>
              </a:solidFill>
              <a:latin typeface="Arial" charset="0"/>
              <a:cs typeface="Arial" charset="0"/>
              <a:sym typeface="Helvetica Neue" charset="0"/>
            </a:endParaRPr>
          </a:p>
          <a:p>
            <a:pPr lvl="1" algn="just" eaLnBrk="1" hangingPunct="1">
              <a:buClr>
                <a:srgbClr val="000000"/>
              </a:buClr>
              <a:buSzPct val="100000"/>
              <a:buFont typeface="Wingdings" charset="2"/>
              <a:buChar char="§"/>
            </a:pPr>
            <a:r>
              <a:rPr lang="en-US" sz="1700" dirty="0">
                <a:solidFill>
                  <a:schemeClr val="tx1"/>
                </a:solidFill>
                <a:latin typeface="Arial" charset="0"/>
                <a:cs typeface="Arial" charset="0"/>
                <a:sym typeface="Helvetica Neue" charset="0"/>
              </a:rPr>
              <a:t>R42,000 million for the e-skills roll-out across the country.</a:t>
            </a:r>
          </a:p>
          <a:p>
            <a:pPr marL="627063" lvl="2" indent="-225425" algn="just" eaLnBrk="1" hangingPunct="1">
              <a:buClr>
                <a:srgbClr val="000000"/>
              </a:buClr>
              <a:buSzPct val="100000"/>
              <a:buFont typeface="Arial" charset="0"/>
              <a:buChar char="•"/>
            </a:pPr>
            <a:r>
              <a:rPr lang="en-US" sz="1600" dirty="0">
                <a:solidFill>
                  <a:schemeClr val="tx1"/>
                </a:solidFill>
                <a:latin typeface="Arial" charset="0"/>
                <a:cs typeface="Arial" charset="0"/>
                <a:sym typeface="Helvetica Neue" charset="0"/>
              </a:rPr>
              <a:t>R32,000 million has been directed to implementation of e-Astuteness Development this includes that of NEMISA targeted in-house training, Knowledge for Innovation and Aggregation especially in the provinces such as Eastern Cape, North West, Limpopo, Northern Cape and </a:t>
            </a:r>
            <a:r>
              <a:rPr lang="en-US" sz="1600" dirty="0" err="1">
                <a:solidFill>
                  <a:schemeClr val="tx1"/>
                </a:solidFill>
                <a:latin typeface="Arial" charset="0"/>
                <a:cs typeface="Arial" charset="0"/>
                <a:sym typeface="Helvetica Neue" charset="0"/>
              </a:rPr>
              <a:t>KwaZulu</a:t>
            </a:r>
            <a:r>
              <a:rPr lang="en-US" sz="1600" dirty="0">
                <a:solidFill>
                  <a:schemeClr val="tx1"/>
                </a:solidFill>
                <a:latin typeface="Arial" charset="0"/>
                <a:cs typeface="Arial" charset="0"/>
                <a:sym typeface="Helvetica Neue" charset="0"/>
              </a:rPr>
              <a:t> Natal directed towards the BB and NHI sites and the growth of the ICT Sector.  The remainder will be spent on the national coordination for the e-skills programme e.g. expansion into the Free State and Mpumalanga, national environmental scan and the National e-Skills Summit.</a:t>
            </a:r>
          </a:p>
          <a:p>
            <a:pPr lvl="1" eaLnBrk="1" hangingPunct="1">
              <a:buClr>
                <a:srgbClr val="000000"/>
              </a:buClr>
              <a:buSzPct val="100000"/>
            </a:pPr>
            <a:endParaRPr lang="en-US" sz="1800" dirty="0">
              <a:solidFill>
                <a:schemeClr val="tx1"/>
              </a:solidFill>
              <a:latin typeface="Arial" charset="0"/>
              <a:cs typeface="Arial" charset="0"/>
              <a:sym typeface="Helvetica Neue" charset="0"/>
            </a:endParaRPr>
          </a:p>
          <a:p>
            <a:pPr lvl="1" algn="just" eaLnBrk="1" hangingPunct="1">
              <a:buClr>
                <a:srgbClr val="000000"/>
              </a:buClr>
              <a:buSzPct val="100000"/>
              <a:buFont typeface="Wingdings" charset="2"/>
              <a:buChar char="§"/>
            </a:pPr>
            <a:r>
              <a:rPr lang="en-US" sz="1700" dirty="0">
                <a:solidFill>
                  <a:schemeClr val="tx1"/>
                </a:solidFill>
                <a:latin typeface="Arial" charset="0"/>
                <a:cs typeface="Arial" charset="0"/>
                <a:sym typeface="Helvetica Neue" charset="0"/>
              </a:rPr>
              <a:t>The R7,205 million will be spent on maintaining and strengthening the existing five (5) CoLabs.</a:t>
            </a:r>
          </a:p>
          <a:p>
            <a:pPr lvl="1" algn="just" eaLnBrk="1" hangingPunct="1">
              <a:buClr>
                <a:srgbClr val="000000"/>
              </a:buClr>
              <a:buSzPct val="100000"/>
              <a:buFont typeface="Arial" charset="0"/>
              <a:buChar char="•"/>
            </a:pPr>
            <a:endParaRPr lang="en-US" sz="1800" dirty="0">
              <a:solidFill>
                <a:schemeClr val="tx1"/>
              </a:solidFill>
              <a:latin typeface="Arial" charset="0"/>
              <a:cs typeface="Arial" charset="0"/>
              <a:sym typeface="Helvetica Neue" charset="0"/>
            </a:endParaRPr>
          </a:p>
          <a:p>
            <a:pPr lvl="1" eaLnBrk="1" hangingPunct="1">
              <a:buClr>
                <a:srgbClr val="000000"/>
              </a:buClr>
              <a:buSzPct val="100000"/>
            </a:pPr>
            <a:endParaRPr lang="en-US" sz="2000" dirty="0">
              <a:solidFill>
                <a:schemeClr val="tx1"/>
              </a:solidFill>
              <a:latin typeface="Arial" charset="0"/>
              <a:cs typeface="Arial" charset="0"/>
              <a:sym typeface="Helvetica Neue" charset="0"/>
            </a:endParaRPr>
          </a:p>
          <a:p>
            <a:pPr lvl="1" eaLnBrk="1" hangingPunct="1">
              <a:buClr>
                <a:srgbClr val="000000"/>
              </a:buClr>
              <a:buSzPct val="100000"/>
              <a:buFont typeface="Arial" charset="0"/>
              <a:buChar char="•"/>
            </a:pPr>
            <a:endParaRPr lang="en-US" sz="2000" dirty="0">
              <a:solidFill>
                <a:schemeClr val="tx1"/>
              </a:solidFill>
              <a:latin typeface="Arial" charset="0"/>
              <a:cs typeface="Arial" charset="0"/>
              <a:sym typeface="Helvetica Neue" charset="0"/>
            </a:endParaRPr>
          </a:p>
          <a:p>
            <a:pPr lvl="1" eaLnBrk="1" hangingPunct="1">
              <a:buClr>
                <a:srgbClr val="000000"/>
              </a:buClr>
              <a:buSzPct val="100000"/>
            </a:pPr>
            <a:endParaRPr lang="en-US" sz="1200" dirty="0">
              <a:latin typeface="Arial" charset="0"/>
              <a:cs typeface="Arial" charset="0"/>
            </a:endParaRPr>
          </a:p>
          <a:p>
            <a:pPr eaLnBrk="1" hangingPunct="1">
              <a:buClr>
                <a:srgbClr val="000000"/>
              </a:buClr>
              <a:buSzPct val="100000"/>
            </a:pPr>
            <a:endParaRPr lang="en-US" sz="4000" b="1" dirty="0">
              <a:solidFill>
                <a:schemeClr val="tx1"/>
              </a:solidFill>
              <a:latin typeface="Helvetica Neue" charset="0"/>
              <a:ea typeface="ヒラギノ角ゴ ProN W6" charset="0"/>
              <a:cs typeface="ヒラギノ角ゴ ProN W6" charset="0"/>
              <a:sym typeface="Helvetica Neue" charset="0"/>
            </a:endParaRPr>
          </a:p>
          <a:p>
            <a:pPr eaLnBrk="1" hangingPunct="1">
              <a:buClr>
                <a:srgbClr val="000000"/>
              </a:buClr>
              <a:buSzPct val="100000"/>
            </a:pPr>
            <a:endParaRPr lang="en-US" sz="4000" b="1" dirty="0">
              <a:solidFill>
                <a:schemeClr val="tx1"/>
              </a:solidFill>
              <a:latin typeface="Helvetica Neue" charset="0"/>
              <a:ea typeface="ヒラギノ角ゴ ProN W6" charset="0"/>
              <a:cs typeface="ヒラギノ角ゴ ProN W6" charset="0"/>
              <a:sym typeface="Helvetica Neue" charset="0"/>
            </a:endParaRPr>
          </a:p>
          <a:p>
            <a:pPr eaLnBrk="1" hangingPunct="1">
              <a:buClr>
                <a:srgbClr val="000000"/>
              </a:buClr>
              <a:buSzPct val="100000"/>
            </a:pPr>
            <a:endParaRPr lang="en-US" sz="4000" b="1" dirty="0">
              <a:solidFill>
                <a:schemeClr val="tx1"/>
              </a:solidFill>
              <a:latin typeface="Helvetica Neue" charset="0"/>
              <a:ea typeface="ヒラギノ角ゴ ProN W6" charset="0"/>
              <a:cs typeface="ヒラギノ角ゴ ProN W6" charset="0"/>
              <a:sym typeface="Helvetica Neue" charset="0"/>
            </a:endParaRPr>
          </a:p>
          <a:p>
            <a:pPr eaLnBrk="1" hangingPunct="1">
              <a:buClr>
                <a:srgbClr val="000000"/>
              </a:buClr>
              <a:buSzPct val="100000"/>
            </a:pPr>
            <a:endParaRPr lang="en-US" sz="4000" b="1" dirty="0">
              <a:solidFill>
                <a:schemeClr val="tx1"/>
              </a:solidFill>
              <a:latin typeface="Helvetica Neue" charset="0"/>
              <a:ea typeface="ヒラギノ角ゴ ProN W6" charset="0"/>
              <a:cs typeface="ヒラギノ角ゴ ProN W6" charset="0"/>
              <a:sym typeface="Helvetica Neue" charset="0"/>
            </a:endParaRPr>
          </a:p>
        </p:txBody>
      </p:sp>
      <p:sp>
        <p:nvSpPr>
          <p:cNvPr id="3079" name="Slide Number Placeholder 10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1pPr>
            <a:lvl2pPr marL="742950" indent="-285750"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2pPr>
            <a:lvl3pPr marL="1143000" indent="-228600"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3pPr>
            <a:lvl4pPr marL="1600200" indent="-228600"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4pPr>
            <a:lvl5pPr marL="2057400" indent="-228600"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9pPr>
          </a:lstStyle>
          <a:p>
            <a:pPr eaLnBrk="1" hangingPunct="1"/>
            <a:fld id="{920E29A3-D3EF-6949-8811-BEB5C87C33C9}" type="slidenum">
              <a:rPr lang="en-US" sz="1200">
                <a:solidFill>
                  <a:srgbClr val="878787"/>
                </a:solidFill>
                <a:latin typeface="Lucida Grande" charset="0"/>
                <a:sym typeface="Lucida Grande" charset="0"/>
              </a:rPr>
              <a:pPr eaLnBrk="1" hangingPunct="1"/>
              <a:t>26</a:t>
            </a:fld>
            <a:endParaRPr lang="en-US" sz="1200">
              <a:solidFill>
                <a:srgbClr val="878787"/>
              </a:solidFill>
              <a:latin typeface="Lucida Grande" charset="0"/>
              <a:sym typeface="Lucida Grande" charset="0"/>
            </a:endParaRPr>
          </a:p>
        </p:txBody>
      </p:sp>
      <p:sp>
        <p:nvSpPr>
          <p:cNvPr id="8" name="Line 4"/>
          <p:cNvSpPr>
            <a:spLocks noChangeShapeType="1"/>
          </p:cNvSpPr>
          <p:nvPr/>
        </p:nvSpPr>
        <p:spPr bwMode="auto">
          <a:xfrm>
            <a:off x="0" y="836613"/>
            <a:ext cx="9144000" cy="1587"/>
          </a:xfrm>
          <a:prstGeom prst="line">
            <a:avLst/>
          </a:prstGeom>
          <a:noFill/>
          <a:ln w="9525">
            <a:solidFill>
              <a:srgbClr val="A5BE4C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en-ZA"/>
          </a:p>
        </p:txBody>
      </p:sp>
    </p:spTree>
    <p:extLst>
      <p:ext uri="{BB962C8B-B14F-4D97-AF65-F5344CB8AC3E}">
        <p14:creationId xmlns:p14="http://schemas.microsoft.com/office/powerpoint/2010/main" xmlns="" val="281770497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0" name="Straight Arrow Connector 19"/>
          <p:cNvCxnSpPr/>
          <p:nvPr/>
        </p:nvCxnSpPr>
        <p:spPr>
          <a:xfrm>
            <a:off x="4802657" y="2702010"/>
            <a:ext cx="0" cy="1425147"/>
          </a:xfrm>
          <a:prstGeom prst="straightConnector1">
            <a:avLst/>
          </a:prstGeom>
          <a:ln w="127000">
            <a:solidFill>
              <a:schemeClr val="tx1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3968748" y="4148099"/>
            <a:ext cx="1651341" cy="16513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5" name="TextBox 24"/>
          <p:cNvSpPr txBox="1"/>
          <p:nvPr/>
        </p:nvSpPr>
        <p:spPr>
          <a:xfrm>
            <a:off x="2850335" y="5750013"/>
            <a:ext cx="3863499" cy="646331"/>
          </a:xfrm>
          <a:prstGeom prst="rect">
            <a:avLst/>
          </a:prstGeom>
          <a:solidFill>
            <a:schemeClr val="tx1"/>
          </a:solidFill>
          <a:ln w="508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developing </a:t>
            </a:r>
            <a:r>
              <a:rPr lang="en-US" dirty="0">
                <a:solidFill>
                  <a:schemeClr val="bg1"/>
                </a:solidFill>
              </a:rPr>
              <a:t>economic appropriation of modern ICT devices and </a:t>
            </a:r>
            <a:r>
              <a:rPr lang="en-US" dirty="0" smtClean="0">
                <a:solidFill>
                  <a:schemeClr val="bg1"/>
                </a:solidFill>
              </a:rPr>
              <a:t>applications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7625658" y="5750012"/>
            <a:ext cx="13947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addressing inequity</a:t>
            </a:r>
          </a:p>
        </p:txBody>
      </p:sp>
      <p:cxnSp>
        <p:nvCxnSpPr>
          <p:cNvPr id="28" name="Straight Arrow Connector 27"/>
          <p:cNvCxnSpPr/>
          <p:nvPr/>
        </p:nvCxnSpPr>
        <p:spPr>
          <a:xfrm>
            <a:off x="6865463" y="6085875"/>
            <a:ext cx="729821" cy="0"/>
          </a:xfrm>
          <a:prstGeom prst="straightConnector1">
            <a:avLst/>
          </a:prstGeom>
          <a:ln w="127000">
            <a:solidFill>
              <a:schemeClr val="tx1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1" name="TextBox 30"/>
          <p:cNvSpPr txBox="1"/>
          <p:nvPr/>
        </p:nvSpPr>
        <p:spPr>
          <a:xfrm>
            <a:off x="710590" y="5700584"/>
            <a:ext cx="13947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addressing inequity</a:t>
            </a:r>
          </a:p>
        </p:txBody>
      </p:sp>
      <p:cxnSp>
        <p:nvCxnSpPr>
          <p:cNvPr id="32" name="Straight Arrow Connector 31"/>
          <p:cNvCxnSpPr/>
          <p:nvPr/>
        </p:nvCxnSpPr>
        <p:spPr>
          <a:xfrm flipH="1" flipV="1">
            <a:off x="1880848" y="6085874"/>
            <a:ext cx="812151" cy="1"/>
          </a:xfrm>
          <a:prstGeom prst="straightConnector1">
            <a:avLst/>
          </a:prstGeom>
          <a:ln w="127000">
            <a:solidFill>
              <a:schemeClr val="tx1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Line 4"/>
          <p:cNvSpPr>
            <a:spLocks noChangeShapeType="1"/>
          </p:cNvSpPr>
          <p:nvPr/>
        </p:nvSpPr>
        <p:spPr bwMode="auto">
          <a:xfrm>
            <a:off x="0" y="836613"/>
            <a:ext cx="9144000" cy="1587"/>
          </a:xfrm>
          <a:prstGeom prst="line">
            <a:avLst/>
          </a:prstGeom>
          <a:noFill/>
          <a:ln w="9525">
            <a:solidFill>
              <a:srgbClr val="A5BE4C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en-ZA"/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883588" y="134683"/>
            <a:ext cx="8229600" cy="58401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US" altLang="en-US" sz="3600" b="1" dirty="0" bmk="_Toc473643550">
                <a:solidFill>
                  <a:srgbClr val="A5BE4C"/>
                </a:solidFill>
                <a:latin typeface="Arial Bold"/>
                <a:sym typeface="Arial Bold"/>
              </a:rPr>
              <a:t>envisaged impact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280133" y="1177601"/>
            <a:ext cx="810598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charset="2"/>
              <a:buChar char="§"/>
            </a:pPr>
            <a:r>
              <a:rPr lang="en-US" sz="2400" b="1" dirty="0"/>
              <a:t>Recognised as a leader </a:t>
            </a:r>
            <a:r>
              <a:rPr lang="en-US" sz="2400" dirty="0"/>
              <a:t>in </a:t>
            </a:r>
            <a:r>
              <a:rPr lang="en-US" sz="2400" dirty="0" smtClean="0"/>
              <a:t>developing </a:t>
            </a:r>
            <a:r>
              <a:rPr lang="en-US" sz="2400" dirty="0"/>
              <a:t>economic appropriation of modern ICT devices and applications to address </a:t>
            </a:r>
            <a:r>
              <a:rPr lang="en-US" sz="2400" dirty="0" smtClean="0"/>
              <a:t>inequity</a:t>
            </a:r>
            <a:endParaRPr lang="en-US" dirty="0" smtClean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1029727" y="2602090"/>
            <a:ext cx="7858900" cy="9253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7" name="Rectangle 36"/>
          <p:cNvSpPr/>
          <p:nvPr/>
        </p:nvSpPr>
        <p:spPr>
          <a:xfrm>
            <a:off x="710590" y="2323070"/>
            <a:ext cx="8301607" cy="4357816"/>
          </a:xfrm>
          <a:prstGeom prst="rect">
            <a:avLst/>
          </a:prstGeom>
          <a:noFill/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</p:spTree>
    <p:extLst>
      <p:ext uri="{BB962C8B-B14F-4D97-AF65-F5344CB8AC3E}">
        <p14:creationId xmlns:p14="http://schemas.microsoft.com/office/powerpoint/2010/main" xmlns="" val="15100759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Line 4"/>
          <p:cNvSpPr>
            <a:spLocks noChangeShapeType="1"/>
          </p:cNvSpPr>
          <p:nvPr/>
        </p:nvSpPr>
        <p:spPr bwMode="auto">
          <a:xfrm>
            <a:off x="0" y="836613"/>
            <a:ext cx="9144000" cy="1587"/>
          </a:xfrm>
          <a:prstGeom prst="line">
            <a:avLst/>
          </a:prstGeom>
          <a:noFill/>
          <a:ln w="9525">
            <a:solidFill>
              <a:srgbClr val="A5BE4C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en-ZA"/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883588" y="134683"/>
            <a:ext cx="8229600" cy="58401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US" altLang="en-US" sz="3200" b="1" dirty="0" bmk="_Toc473643550">
                <a:solidFill>
                  <a:srgbClr val="A5BE4C"/>
                </a:solidFill>
                <a:latin typeface="Arial Bold"/>
                <a:sym typeface="Arial Bold"/>
              </a:rPr>
              <a:t>envisaged impact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280133" y="1177601"/>
            <a:ext cx="810598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charset="2"/>
              <a:buChar char="§"/>
            </a:pPr>
            <a:r>
              <a:rPr lang="en-US" sz="2400" b="1" dirty="0" smtClean="0"/>
              <a:t>Direct contribution to the NDP, SA Connect, Digital SA </a:t>
            </a:r>
            <a:r>
              <a:rPr lang="en-US" sz="2400" dirty="0" smtClean="0"/>
              <a:t>(100% digital literacy by 2030):</a:t>
            </a:r>
          </a:p>
          <a:p>
            <a:pPr marL="800100" lvl="1" indent="-342900">
              <a:buFontTx/>
              <a:buChar char="-"/>
            </a:pPr>
            <a:r>
              <a:rPr lang="en-US" sz="2400" dirty="0" smtClean="0"/>
              <a:t>workforce to skills of the future</a:t>
            </a:r>
          </a:p>
          <a:p>
            <a:pPr marL="800100" lvl="1" indent="-342900">
              <a:buFontTx/>
              <a:buChar char="-"/>
            </a:pPr>
            <a:r>
              <a:rPr lang="en-US" sz="2400" dirty="0" smtClean="0"/>
              <a:t>building smart communities (metros and towns)</a:t>
            </a:r>
          </a:p>
        </p:txBody>
      </p:sp>
      <p:grpSp>
        <p:nvGrpSpPr>
          <p:cNvPr id="47" name="Group 46"/>
          <p:cNvGrpSpPr/>
          <p:nvPr/>
        </p:nvGrpSpPr>
        <p:grpSpPr>
          <a:xfrm>
            <a:off x="3842420" y="2965623"/>
            <a:ext cx="5600288" cy="3698533"/>
            <a:chOff x="3512900" y="2883243"/>
            <a:chExt cx="5600288" cy="3698533"/>
          </a:xfrm>
        </p:grpSpPr>
        <p:graphicFrame>
          <p:nvGraphicFramePr>
            <p:cNvPr id="15" name="Diagram 14"/>
            <p:cNvGraphicFramePr/>
            <p:nvPr>
              <p:extLst>
                <p:ext uri="{D42A27DB-BD31-4B8C-83A1-F6EECF244321}">
                  <p14:modId xmlns:p14="http://schemas.microsoft.com/office/powerpoint/2010/main" xmlns="" val="2968221552"/>
                </p:ext>
              </p:extLst>
            </p:nvPr>
          </p:nvGraphicFramePr>
          <p:xfrm>
            <a:off x="3512900" y="2883243"/>
            <a:ext cx="5600288" cy="3698533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2" r:lo="rId3" r:qs="rId4" r:cs="rId5"/>
            </a:graphicData>
          </a:graphic>
        </p:graphicFrame>
        <p:cxnSp>
          <p:nvCxnSpPr>
            <p:cNvPr id="16" name="Straight Arrow Connector 15"/>
            <p:cNvCxnSpPr/>
            <p:nvPr/>
          </p:nvCxnSpPr>
          <p:spPr>
            <a:xfrm>
              <a:off x="5049795" y="3414583"/>
              <a:ext cx="355337" cy="479065"/>
            </a:xfrm>
            <a:prstGeom prst="straightConnector1">
              <a:avLst/>
            </a:prstGeom>
            <a:ln w="63500">
              <a:solidFill>
                <a:schemeClr val="tx1"/>
              </a:solidFill>
              <a:headEnd type="triangle"/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Arrow Connector 16"/>
            <p:cNvCxnSpPr/>
            <p:nvPr/>
          </p:nvCxnSpPr>
          <p:spPr>
            <a:xfrm flipV="1">
              <a:off x="4829593" y="5138884"/>
              <a:ext cx="575539" cy="414946"/>
            </a:xfrm>
            <a:prstGeom prst="straightConnector1">
              <a:avLst/>
            </a:prstGeom>
            <a:ln w="63500">
              <a:solidFill>
                <a:schemeClr val="tx1"/>
              </a:solidFill>
              <a:headEnd type="triangle"/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Arrow Connector 17"/>
            <p:cNvCxnSpPr/>
            <p:nvPr/>
          </p:nvCxnSpPr>
          <p:spPr>
            <a:xfrm flipH="1" flipV="1">
              <a:off x="6516130" y="5138884"/>
              <a:ext cx="581925" cy="414946"/>
            </a:xfrm>
            <a:prstGeom prst="straightConnector1">
              <a:avLst/>
            </a:prstGeom>
            <a:ln w="63500">
              <a:solidFill>
                <a:schemeClr val="tx1"/>
              </a:solidFill>
              <a:headEnd type="triangle"/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Arrow Connector 13"/>
            <p:cNvCxnSpPr/>
            <p:nvPr/>
          </p:nvCxnSpPr>
          <p:spPr>
            <a:xfrm flipH="1">
              <a:off x="6516130" y="3414583"/>
              <a:ext cx="450040" cy="597388"/>
            </a:xfrm>
            <a:prstGeom prst="straightConnector1">
              <a:avLst/>
            </a:prstGeom>
            <a:ln w="63500">
              <a:solidFill>
                <a:schemeClr val="tx1"/>
              </a:solidFill>
              <a:headEnd type="triangle"/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6" name="Group 35"/>
          <p:cNvGrpSpPr/>
          <p:nvPr/>
        </p:nvGrpSpPr>
        <p:grpSpPr>
          <a:xfrm>
            <a:off x="916540" y="3503906"/>
            <a:ext cx="2726624" cy="2481630"/>
            <a:chOff x="0" y="1128792"/>
            <a:chExt cx="9174813" cy="5502861"/>
          </a:xfrm>
        </p:grpSpPr>
        <p:sp>
          <p:nvSpPr>
            <p:cNvPr id="38" name="Rectangle 37"/>
            <p:cNvSpPr/>
            <p:nvPr/>
          </p:nvSpPr>
          <p:spPr>
            <a:xfrm>
              <a:off x="0" y="5222685"/>
              <a:ext cx="9150099" cy="1367273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ZA" sz="1600"/>
            </a:p>
          </p:txBody>
        </p:sp>
        <p:sp>
          <p:nvSpPr>
            <p:cNvPr id="39" name="Rectangle 38"/>
            <p:cNvSpPr/>
            <p:nvPr/>
          </p:nvSpPr>
          <p:spPr>
            <a:xfrm>
              <a:off x="0" y="2496065"/>
              <a:ext cx="9144000" cy="1367273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ZA" sz="1600"/>
            </a:p>
          </p:txBody>
        </p:sp>
        <p:sp>
          <p:nvSpPr>
            <p:cNvPr id="40" name="Rectangle 39"/>
            <p:cNvSpPr/>
            <p:nvPr/>
          </p:nvSpPr>
          <p:spPr>
            <a:xfrm>
              <a:off x="2140" y="3855412"/>
              <a:ext cx="9144000" cy="1367273"/>
            </a:xfrm>
            <a:prstGeom prst="rect">
              <a:avLst/>
            </a:prstGeom>
            <a:solidFill>
              <a:srgbClr val="A5BE4C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ZA" sz="1600"/>
            </a:p>
          </p:txBody>
        </p:sp>
        <p:sp>
          <p:nvSpPr>
            <p:cNvPr id="41" name="Rectangle 40"/>
            <p:cNvSpPr/>
            <p:nvPr/>
          </p:nvSpPr>
          <p:spPr>
            <a:xfrm>
              <a:off x="0" y="1128792"/>
              <a:ext cx="9143999" cy="1367273"/>
            </a:xfrm>
            <a:prstGeom prst="rect">
              <a:avLst/>
            </a:prstGeom>
            <a:solidFill>
              <a:srgbClr val="A5BE4C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ZA" sz="1600"/>
            </a:p>
          </p:txBody>
        </p:sp>
        <p:sp>
          <p:nvSpPr>
            <p:cNvPr id="42" name="Rectangle 41"/>
            <p:cNvSpPr/>
            <p:nvPr/>
          </p:nvSpPr>
          <p:spPr>
            <a:xfrm>
              <a:off x="0" y="1486985"/>
              <a:ext cx="9113186" cy="56419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ctr"/>
              <a:r>
                <a:rPr lang="en-US" sz="1600" b="1" dirty="0" smtClean="0"/>
                <a:t>e-literacy or digital literacy</a:t>
              </a:r>
              <a:endParaRPr lang="en-US" sz="1600" dirty="0"/>
            </a:p>
          </p:txBody>
        </p:sp>
        <p:sp>
          <p:nvSpPr>
            <p:cNvPr id="43" name="Rectangle 42"/>
            <p:cNvSpPr/>
            <p:nvPr/>
          </p:nvSpPr>
          <p:spPr>
            <a:xfrm>
              <a:off x="30812" y="2636108"/>
              <a:ext cx="9113186" cy="97451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ctr"/>
              <a:r>
                <a:rPr lang="en-US" sz="1600" b="1" dirty="0" smtClean="0"/>
                <a:t>user digital skills </a:t>
              </a:r>
              <a:br>
                <a:rPr lang="en-US" sz="1600" b="1" dirty="0" smtClean="0"/>
              </a:br>
              <a:r>
                <a:rPr lang="en-US" sz="1600" b="1" dirty="0" smtClean="0"/>
                <a:t>(sector)</a:t>
              </a:r>
            </a:p>
          </p:txBody>
        </p:sp>
        <p:sp>
          <p:nvSpPr>
            <p:cNvPr id="44" name="Rectangle 43"/>
            <p:cNvSpPr/>
            <p:nvPr/>
          </p:nvSpPr>
          <p:spPr>
            <a:xfrm>
              <a:off x="0" y="3937688"/>
              <a:ext cx="9144001" cy="97451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ctr"/>
              <a:r>
                <a:rPr lang="en-US" sz="1600" b="1" dirty="0" smtClean="0"/>
                <a:t>ICT </a:t>
              </a:r>
              <a:br>
                <a:rPr lang="en-US" sz="1600" b="1" dirty="0" smtClean="0"/>
              </a:br>
              <a:r>
                <a:rPr lang="en-US" sz="1600" b="1" dirty="0" smtClean="0"/>
                <a:t>practitioner</a:t>
              </a:r>
            </a:p>
          </p:txBody>
        </p:sp>
        <p:sp>
          <p:nvSpPr>
            <p:cNvPr id="45" name="Isosceles Triangle 44"/>
            <p:cNvSpPr/>
            <p:nvPr/>
          </p:nvSpPr>
          <p:spPr>
            <a:xfrm rot="10800000">
              <a:off x="1406393" y="1128792"/>
              <a:ext cx="6261630" cy="5502861"/>
            </a:xfrm>
            <a:prstGeom prst="triangle">
              <a:avLst/>
            </a:prstGeom>
            <a:noFill/>
            <a:ln w="25400">
              <a:solidFill>
                <a:srgbClr val="343434"/>
              </a:solidFill>
              <a:prstDash val="sysDash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ZA" sz="1600"/>
            </a:p>
          </p:txBody>
        </p:sp>
        <p:sp>
          <p:nvSpPr>
            <p:cNvPr id="46" name="Rectangle 45"/>
            <p:cNvSpPr/>
            <p:nvPr/>
          </p:nvSpPr>
          <p:spPr>
            <a:xfrm>
              <a:off x="30812" y="5453450"/>
              <a:ext cx="9144001" cy="56419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ctr"/>
              <a:r>
                <a:rPr lang="en-US" sz="1600" b="1" dirty="0" smtClean="0"/>
                <a:t>e-leader or digital leader</a:t>
              </a:r>
            </a:p>
          </p:txBody>
        </p:sp>
      </p:grpSp>
      <p:sp>
        <p:nvSpPr>
          <p:cNvPr id="49" name="Rectangle 48"/>
          <p:cNvSpPr/>
          <p:nvPr/>
        </p:nvSpPr>
        <p:spPr>
          <a:xfrm>
            <a:off x="710590" y="2899718"/>
            <a:ext cx="8301607" cy="3781167"/>
          </a:xfrm>
          <a:prstGeom prst="rect">
            <a:avLst/>
          </a:prstGeom>
          <a:noFill/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</p:spTree>
    <p:extLst>
      <p:ext uri="{BB962C8B-B14F-4D97-AF65-F5344CB8AC3E}">
        <p14:creationId xmlns:p14="http://schemas.microsoft.com/office/powerpoint/2010/main" xmlns="" val="15100759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Line 12"/>
          <p:cNvSpPr>
            <a:spLocks noChangeShapeType="1"/>
          </p:cNvSpPr>
          <p:nvPr/>
        </p:nvSpPr>
        <p:spPr bwMode="auto">
          <a:xfrm>
            <a:off x="0" y="2413686"/>
            <a:ext cx="9144000" cy="1587"/>
          </a:xfrm>
          <a:prstGeom prst="line">
            <a:avLst/>
          </a:prstGeom>
          <a:noFill/>
          <a:ln w="50800">
            <a:solidFill>
              <a:srgbClr val="A5BE4C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en-ZA"/>
          </a:p>
        </p:txBody>
      </p:sp>
      <p:sp>
        <p:nvSpPr>
          <p:cNvPr id="5" name="Line 12"/>
          <p:cNvSpPr>
            <a:spLocks noChangeShapeType="1"/>
          </p:cNvSpPr>
          <p:nvPr/>
        </p:nvSpPr>
        <p:spPr bwMode="auto">
          <a:xfrm>
            <a:off x="0" y="4530811"/>
            <a:ext cx="9144000" cy="1587"/>
          </a:xfrm>
          <a:prstGeom prst="line">
            <a:avLst/>
          </a:prstGeom>
          <a:noFill/>
          <a:ln w="50800">
            <a:solidFill>
              <a:srgbClr val="A5BE4C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en-ZA"/>
          </a:p>
        </p:txBody>
      </p:sp>
      <p:pic>
        <p:nvPicPr>
          <p:cNvPr id="7" name="Content Placeholder 7" descr="iNeSI.logo.Org.Sml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1080736" y="6021888"/>
            <a:ext cx="1436542" cy="5574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1" descr="approved-logo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4891088" y="562018"/>
            <a:ext cx="2859087" cy="960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ectangle 8"/>
          <p:cNvSpPr/>
          <p:nvPr/>
        </p:nvSpPr>
        <p:spPr>
          <a:xfrm>
            <a:off x="247135" y="98854"/>
            <a:ext cx="3599935" cy="700216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pic>
        <p:nvPicPr>
          <p:cNvPr id="6" name="Picture 1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838200" y="430213"/>
            <a:ext cx="2193099" cy="12450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Rectangle 9"/>
          <p:cNvSpPr/>
          <p:nvPr/>
        </p:nvSpPr>
        <p:spPr>
          <a:xfrm>
            <a:off x="0" y="2767913"/>
            <a:ext cx="9113187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8800" b="1" dirty="0" smtClean="0"/>
              <a:t>Thank you</a:t>
            </a:r>
            <a:endParaRPr lang="en-US" sz="8800" dirty="0"/>
          </a:p>
        </p:txBody>
      </p:sp>
    </p:spTree>
    <p:extLst>
      <p:ext uri="{BB962C8B-B14F-4D97-AF65-F5344CB8AC3E}">
        <p14:creationId xmlns:p14="http://schemas.microsoft.com/office/powerpoint/2010/main" xmlns="" val="36955684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62752"/>
            <a:ext cx="8229600" cy="5241328"/>
          </a:xfrm>
        </p:spPr>
        <p:txBody>
          <a:bodyPr>
            <a:normAutofit fontScale="92500" lnSpcReduction="20000"/>
          </a:bodyPr>
          <a:lstStyle/>
          <a:p>
            <a:pPr algn="just"/>
            <a:r>
              <a:rPr lang="en-ZA" dirty="0" smtClean="0">
                <a:solidFill>
                  <a:srgbClr val="000000"/>
                </a:solidFill>
              </a:rPr>
              <a:t>1998 Inception: NEMISA positioned </a:t>
            </a:r>
            <a:r>
              <a:rPr lang="en-ZA" dirty="0">
                <a:solidFill>
                  <a:srgbClr val="000000"/>
                </a:solidFill>
              </a:rPr>
              <a:t>and established </a:t>
            </a:r>
            <a:r>
              <a:rPr lang="en-ZA" dirty="0" smtClean="0">
                <a:solidFill>
                  <a:srgbClr val="000000"/>
                </a:solidFill>
              </a:rPr>
              <a:t>as </a:t>
            </a:r>
            <a:r>
              <a:rPr lang="en-ZA" dirty="0">
                <a:solidFill>
                  <a:srgbClr val="000000"/>
                </a:solidFill>
              </a:rPr>
              <a:t>the Institute offering Broadcast Programmes across Radio; Film and Television; Broadcast Engineering and Animation</a:t>
            </a:r>
            <a:r>
              <a:rPr lang="en-ZA" dirty="0" smtClean="0">
                <a:solidFill>
                  <a:srgbClr val="000000"/>
                </a:solidFill>
              </a:rPr>
              <a:t>.</a:t>
            </a:r>
          </a:p>
          <a:p>
            <a:pPr algn="just"/>
            <a:endParaRPr lang="en-ZA" dirty="0">
              <a:solidFill>
                <a:srgbClr val="000000"/>
              </a:solidFill>
            </a:endParaRPr>
          </a:p>
          <a:p>
            <a:pPr algn="just"/>
            <a:r>
              <a:rPr lang="en-ZA" dirty="0">
                <a:solidFill>
                  <a:srgbClr val="000000"/>
                </a:solidFill>
              </a:rPr>
              <a:t>R</a:t>
            </a:r>
            <a:r>
              <a:rPr lang="en-ZA" dirty="0" smtClean="0">
                <a:solidFill>
                  <a:srgbClr val="000000"/>
                </a:solidFill>
              </a:rPr>
              <a:t>eflected </a:t>
            </a:r>
            <a:r>
              <a:rPr lang="en-ZA" dirty="0">
                <a:solidFill>
                  <a:srgbClr val="000000"/>
                </a:solidFill>
              </a:rPr>
              <a:t>in its programme expansion and accreditation with MICT SETA towards 2021. </a:t>
            </a:r>
            <a:r>
              <a:rPr lang="en-ZA" dirty="0" smtClean="0">
                <a:solidFill>
                  <a:srgbClr val="000000"/>
                </a:solidFill>
              </a:rPr>
              <a:t>Current </a:t>
            </a:r>
            <a:r>
              <a:rPr lang="en-ZA" dirty="0">
                <a:solidFill>
                  <a:srgbClr val="000000"/>
                </a:solidFill>
              </a:rPr>
              <a:t>accreditation </a:t>
            </a:r>
            <a:r>
              <a:rPr lang="en-ZA" dirty="0" smtClean="0">
                <a:solidFill>
                  <a:srgbClr val="000000"/>
                </a:solidFill>
              </a:rPr>
              <a:t>programmes:</a:t>
            </a:r>
          </a:p>
          <a:p>
            <a:pPr lvl="1" algn="just"/>
            <a:r>
              <a:rPr lang="en-ZA" dirty="0" smtClean="0">
                <a:solidFill>
                  <a:srgbClr val="000000"/>
                </a:solidFill>
              </a:rPr>
              <a:t>Radio </a:t>
            </a:r>
            <a:r>
              <a:rPr lang="en-ZA" dirty="0">
                <a:solidFill>
                  <a:srgbClr val="000000"/>
                </a:solidFill>
              </a:rPr>
              <a:t>Production</a:t>
            </a:r>
            <a:r>
              <a:rPr lang="en-ZA" dirty="0" smtClean="0">
                <a:solidFill>
                  <a:srgbClr val="000000"/>
                </a:solidFill>
              </a:rPr>
              <a:t>;</a:t>
            </a:r>
          </a:p>
          <a:p>
            <a:pPr lvl="1" algn="just"/>
            <a:r>
              <a:rPr lang="en-ZA" dirty="0" smtClean="0">
                <a:solidFill>
                  <a:srgbClr val="000000"/>
                </a:solidFill>
              </a:rPr>
              <a:t>Film </a:t>
            </a:r>
            <a:r>
              <a:rPr lang="en-ZA" dirty="0">
                <a:solidFill>
                  <a:srgbClr val="000000"/>
                </a:solidFill>
              </a:rPr>
              <a:t>and Television Production</a:t>
            </a:r>
            <a:r>
              <a:rPr lang="en-ZA" dirty="0" smtClean="0">
                <a:solidFill>
                  <a:srgbClr val="000000"/>
                </a:solidFill>
              </a:rPr>
              <a:t>;</a:t>
            </a:r>
          </a:p>
          <a:p>
            <a:pPr lvl="1" algn="just"/>
            <a:r>
              <a:rPr lang="en-ZA" dirty="0" smtClean="0">
                <a:solidFill>
                  <a:srgbClr val="000000"/>
                </a:solidFill>
              </a:rPr>
              <a:t>Broadcast </a:t>
            </a:r>
            <a:r>
              <a:rPr lang="en-ZA" dirty="0">
                <a:solidFill>
                  <a:srgbClr val="000000"/>
                </a:solidFill>
              </a:rPr>
              <a:t>Engineering</a:t>
            </a:r>
            <a:r>
              <a:rPr lang="en-ZA" dirty="0" smtClean="0">
                <a:solidFill>
                  <a:srgbClr val="000000"/>
                </a:solidFill>
              </a:rPr>
              <a:t>;</a:t>
            </a:r>
          </a:p>
          <a:p>
            <a:pPr lvl="1" algn="just"/>
            <a:r>
              <a:rPr lang="en-ZA" dirty="0" smtClean="0">
                <a:solidFill>
                  <a:srgbClr val="000000"/>
                </a:solidFill>
              </a:rPr>
              <a:t>2 </a:t>
            </a:r>
            <a:r>
              <a:rPr lang="en-ZA" dirty="0">
                <a:solidFill>
                  <a:srgbClr val="000000"/>
                </a:solidFill>
              </a:rPr>
              <a:t>D </a:t>
            </a:r>
            <a:r>
              <a:rPr lang="en-ZA" dirty="0" smtClean="0">
                <a:solidFill>
                  <a:srgbClr val="000000"/>
                </a:solidFill>
              </a:rPr>
              <a:t>&amp; 3 D Animation</a:t>
            </a:r>
            <a:endParaRPr lang="en-ZA" dirty="0">
              <a:solidFill>
                <a:srgbClr val="000000"/>
              </a:solidFill>
            </a:endParaRPr>
          </a:p>
          <a:p>
            <a:pPr algn="just"/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864912" y="97335"/>
            <a:ext cx="8229600" cy="58401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39688" algn="r"/>
            <a:r>
              <a:rPr lang="en-US" altLang="en-US" sz="3200" b="1" smtClean="0">
                <a:solidFill>
                  <a:srgbClr val="A5BE4C"/>
                </a:solidFill>
                <a:latin typeface="Arial Bold"/>
                <a:sym typeface="Arial Bold"/>
              </a:rPr>
              <a:t>strategic position</a:t>
            </a:r>
            <a:endParaRPr lang="en-US" altLang="en-US" sz="3200" b="1" dirty="0">
              <a:solidFill>
                <a:srgbClr val="A5BE4C"/>
              </a:solidFill>
              <a:latin typeface="Arial Bold"/>
              <a:sym typeface="Arial Bold"/>
            </a:endParaRPr>
          </a:p>
        </p:txBody>
      </p:sp>
      <p:sp>
        <p:nvSpPr>
          <p:cNvPr id="5" name="Line 4"/>
          <p:cNvSpPr>
            <a:spLocks noChangeShapeType="1"/>
          </p:cNvSpPr>
          <p:nvPr/>
        </p:nvSpPr>
        <p:spPr bwMode="auto">
          <a:xfrm>
            <a:off x="0" y="836613"/>
            <a:ext cx="9144000" cy="1587"/>
          </a:xfrm>
          <a:prstGeom prst="line">
            <a:avLst/>
          </a:prstGeom>
          <a:noFill/>
          <a:ln w="9525">
            <a:solidFill>
              <a:srgbClr val="A5BE4C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en-ZA"/>
          </a:p>
        </p:txBody>
      </p:sp>
    </p:spTree>
    <p:extLst>
      <p:ext uri="{BB962C8B-B14F-4D97-AF65-F5344CB8AC3E}">
        <p14:creationId xmlns:p14="http://schemas.microsoft.com/office/powerpoint/2010/main" xmlns="" val="2332027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4912" y="97335"/>
            <a:ext cx="8229600" cy="584010"/>
          </a:xfrm>
        </p:spPr>
        <p:txBody>
          <a:bodyPr>
            <a:normAutofit/>
          </a:bodyPr>
          <a:lstStyle/>
          <a:p>
            <a:pPr marL="39688" algn="r"/>
            <a:r>
              <a:rPr lang="en-US" altLang="en-US" sz="3200" b="1" dirty="0">
                <a:solidFill>
                  <a:srgbClr val="A5BE4C"/>
                </a:solidFill>
                <a:latin typeface="Arial Bold"/>
                <a:sym typeface="Arial Bold"/>
              </a:rPr>
              <a:t>s</a:t>
            </a:r>
            <a:r>
              <a:rPr lang="en-US" altLang="en-US" sz="3200" b="1" dirty="0" smtClean="0">
                <a:solidFill>
                  <a:srgbClr val="A5BE4C"/>
                </a:solidFill>
                <a:latin typeface="Arial Bold"/>
                <a:sym typeface="Arial Bold"/>
              </a:rPr>
              <a:t>trategic position</a:t>
            </a:r>
            <a:endParaRPr lang="en-US" altLang="en-US" sz="3200" b="1" dirty="0">
              <a:solidFill>
                <a:srgbClr val="A5BE4C"/>
              </a:solidFill>
              <a:latin typeface="Arial Bold"/>
              <a:sym typeface="Arial Bold"/>
            </a:endParaRPr>
          </a:p>
        </p:txBody>
      </p:sp>
      <p:sp>
        <p:nvSpPr>
          <p:cNvPr id="6" name="Line 4"/>
          <p:cNvSpPr>
            <a:spLocks noChangeShapeType="1"/>
          </p:cNvSpPr>
          <p:nvPr/>
        </p:nvSpPr>
        <p:spPr bwMode="auto">
          <a:xfrm>
            <a:off x="0" y="836613"/>
            <a:ext cx="9144000" cy="1587"/>
          </a:xfrm>
          <a:prstGeom prst="line">
            <a:avLst/>
          </a:prstGeom>
          <a:noFill/>
          <a:ln w="9525">
            <a:solidFill>
              <a:srgbClr val="A5BE4C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en-ZA"/>
          </a:p>
        </p:txBody>
      </p:sp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2" cstate="email">
            <a:lum bright="57000"/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1016253" y="1309034"/>
            <a:ext cx="5781418" cy="53184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Rectangle 9"/>
          <p:cNvSpPr/>
          <p:nvPr/>
        </p:nvSpPr>
        <p:spPr>
          <a:xfrm>
            <a:off x="384241" y="1076321"/>
            <a:ext cx="842265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/>
            <a:r>
              <a:rPr lang="en-US" sz="4800" b="1" dirty="0" smtClean="0">
                <a:solidFill>
                  <a:srgbClr val="A5BE4C"/>
                </a:solidFill>
              </a:rPr>
              <a:t>vision:</a:t>
            </a:r>
            <a:r>
              <a:rPr lang="en-US" dirty="0" smtClean="0">
                <a:solidFill>
                  <a:srgbClr val="A5BE4C"/>
                </a:solidFill>
              </a:rPr>
              <a:t>    </a:t>
            </a:r>
            <a:r>
              <a:rPr lang="en-US" sz="3200" dirty="0" smtClean="0"/>
              <a:t>An </a:t>
            </a:r>
            <a:r>
              <a:rPr lang="en-US" sz="3200" dirty="0"/>
              <a:t>e-skilled </a:t>
            </a:r>
            <a:r>
              <a:rPr lang="en-US" sz="3200" dirty="0" smtClean="0"/>
              <a:t>society by 2030</a:t>
            </a:r>
            <a:endParaRPr lang="en-US" sz="3200" dirty="0"/>
          </a:p>
        </p:txBody>
      </p:sp>
      <p:grpSp>
        <p:nvGrpSpPr>
          <p:cNvPr id="34" name="Group 33"/>
          <p:cNvGrpSpPr/>
          <p:nvPr/>
        </p:nvGrpSpPr>
        <p:grpSpPr>
          <a:xfrm>
            <a:off x="1549132" y="2112935"/>
            <a:ext cx="4738813" cy="4211436"/>
            <a:chOff x="2143980" y="2112935"/>
            <a:chExt cx="4738813" cy="4211436"/>
          </a:xfrm>
        </p:grpSpPr>
        <p:pic>
          <p:nvPicPr>
            <p:cNvPr id="23557" name="Picture 5"/>
            <p:cNvPicPr>
              <a:picLocks noChangeAspect="1" noChangeArrowheads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73395" y="3715195"/>
              <a:ext cx="397216" cy="4111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15" name="Picture 5"/>
            <p:cNvPicPr>
              <a:picLocks noChangeAspect="1" noChangeArrowheads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870651" y="5067894"/>
              <a:ext cx="385637" cy="3991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16" name="Picture 5"/>
            <p:cNvPicPr>
              <a:picLocks noChangeAspect="1" noChangeArrowheads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71577" y="5882540"/>
              <a:ext cx="426826" cy="4418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17" name="Picture 5"/>
            <p:cNvPicPr>
              <a:picLocks noChangeAspect="1" noChangeArrowheads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70069" y="2936719"/>
              <a:ext cx="409153" cy="4235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18" name="Picture 5"/>
            <p:cNvPicPr>
              <a:picLocks noChangeAspect="1" noChangeArrowheads="1"/>
            </p:cNvPicPr>
            <p:nvPr/>
          </p:nvPicPr>
          <p:blipFill>
            <a:blip r:embed="rId7" cstate="email"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41809" y="2112935"/>
              <a:ext cx="440984" cy="4564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23558" name="Picture 6"/>
            <p:cNvPicPr>
              <a:picLocks noChangeAspect="1" noChangeArrowheads="1"/>
            </p:cNvPicPr>
            <p:nvPr/>
          </p:nvPicPr>
          <p:blipFill>
            <a:blip r:embed="rId8" cstate="email"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43980" y="4302132"/>
              <a:ext cx="765762" cy="7657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19" name="Picture 6"/>
            <p:cNvPicPr>
              <a:picLocks noChangeAspect="1" noChangeArrowheads="1"/>
            </p:cNvPicPr>
            <p:nvPr/>
          </p:nvPicPr>
          <p:blipFill>
            <a:blip r:embed="rId8" cstate="email"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05007" y="4685013"/>
              <a:ext cx="765762" cy="7657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20" name="Picture 6"/>
            <p:cNvPicPr>
              <a:picLocks noChangeAspect="1" noChangeArrowheads="1"/>
            </p:cNvPicPr>
            <p:nvPr/>
          </p:nvPicPr>
          <p:blipFill>
            <a:blip r:embed="rId8" cstate="email"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17031" y="3536370"/>
              <a:ext cx="765762" cy="7657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23560" name="Picture 8"/>
            <p:cNvPicPr>
              <a:picLocks noChangeAspect="1" noChangeArrowheads="1"/>
            </p:cNvPicPr>
            <p:nvPr/>
          </p:nvPicPr>
          <p:blipFill>
            <a:blip r:embed="rId9" cstate="email"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78976" y="4439414"/>
              <a:ext cx="382881" cy="38288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3" name="Picture 8"/>
            <p:cNvPicPr>
              <a:picLocks noChangeAspect="1" noChangeArrowheads="1"/>
            </p:cNvPicPr>
            <p:nvPr/>
          </p:nvPicPr>
          <p:blipFill>
            <a:blip r:embed="rId9" cstate="email"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13566" y="5581394"/>
              <a:ext cx="382881" cy="38288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4" name="Picture 8"/>
            <p:cNvPicPr>
              <a:picLocks noChangeAspect="1" noChangeArrowheads="1"/>
            </p:cNvPicPr>
            <p:nvPr/>
          </p:nvPicPr>
          <p:blipFill>
            <a:blip r:embed="rId9" cstate="email"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10792" y="3551696"/>
              <a:ext cx="382881" cy="38288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5" name="Picture 8"/>
            <p:cNvPicPr>
              <a:picLocks noChangeAspect="1" noChangeArrowheads="1"/>
            </p:cNvPicPr>
            <p:nvPr/>
          </p:nvPicPr>
          <p:blipFill>
            <a:blip r:embed="rId9" cstate="email"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06962" y="3398788"/>
              <a:ext cx="382881" cy="38288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6" name="Picture 8"/>
            <p:cNvPicPr>
              <a:picLocks noChangeAspect="1" noChangeArrowheads="1"/>
            </p:cNvPicPr>
            <p:nvPr/>
          </p:nvPicPr>
          <p:blipFill>
            <a:blip r:embed="rId9" cstate="email"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25590" y="2186541"/>
              <a:ext cx="382881" cy="38288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3561" name="Picture 9"/>
            <p:cNvPicPr>
              <a:picLocks noChangeAspect="1" noChangeArrowheads="1"/>
            </p:cNvPicPr>
            <p:nvPr/>
          </p:nvPicPr>
          <p:blipFill>
            <a:blip r:embed="rId10" cstate="email"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29065" y="4975560"/>
              <a:ext cx="536146" cy="5361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8" name="Picture 9"/>
            <p:cNvPicPr>
              <a:picLocks noChangeAspect="1" noChangeArrowheads="1"/>
            </p:cNvPicPr>
            <p:nvPr/>
          </p:nvPicPr>
          <p:blipFill>
            <a:blip r:embed="rId10" cstate="email"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66550" y="3590229"/>
              <a:ext cx="536146" cy="5361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9" name="Picture 9"/>
            <p:cNvPicPr>
              <a:picLocks noChangeAspect="1" noChangeArrowheads="1"/>
            </p:cNvPicPr>
            <p:nvPr/>
          </p:nvPicPr>
          <p:blipFill>
            <a:blip r:embed="rId10" cstate="email"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73736" y="4439414"/>
              <a:ext cx="536146" cy="5361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0" name="Picture 9"/>
            <p:cNvPicPr>
              <a:picLocks noChangeAspect="1" noChangeArrowheads="1"/>
            </p:cNvPicPr>
            <p:nvPr/>
          </p:nvPicPr>
          <p:blipFill>
            <a:blip r:embed="rId10" cstate="email"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58985" y="2400573"/>
              <a:ext cx="536146" cy="5361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3562" name="Picture 10"/>
            <p:cNvPicPr>
              <a:picLocks noChangeAspect="1" noChangeArrowheads="1"/>
            </p:cNvPicPr>
            <p:nvPr/>
          </p:nvPicPr>
          <p:blipFill>
            <a:blip r:embed="rId11" cstate="email"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870651" y="2647016"/>
              <a:ext cx="713240" cy="7132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2" name="Picture 10"/>
            <p:cNvPicPr>
              <a:picLocks noChangeAspect="1" noChangeArrowheads="1"/>
            </p:cNvPicPr>
            <p:nvPr/>
          </p:nvPicPr>
          <p:blipFill>
            <a:blip r:embed="rId11" cstate="email"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82330" y="3971773"/>
              <a:ext cx="713240" cy="7132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3" name="Picture 10"/>
            <p:cNvPicPr>
              <a:picLocks noChangeAspect="1" noChangeArrowheads="1"/>
            </p:cNvPicPr>
            <p:nvPr/>
          </p:nvPicPr>
          <p:blipFill>
            <a:blip r:embed="rId11" cstate="email"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53122" y="5251035"/>
              <a:ext cx="713240" cy="7132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3564" name="Picture 12"/>
            <p:cNvPicPr>
              <a:picLocks noChangeAspect="1" noChangeArrowheads="1"/>
            </p:cNvPicPr>
            <p:nvPr/>
          </p:nvPicPr>
          <p:blipFill>
            <a:blip r:embed="rId12" cstate="email"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61857" y="3946611"/>
              <a:ext cx="359527" cy="3595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38" name="Picture 12"/>
            <p:cNvPicPr>
              <a:picLocks noChangeAspect="1" noChangeArrowheads="1"/>
            </p:cNvPicPr>
            <p:nvPr/>
          </p:nvPicPr>
          <p:blipFill>
            <a:blip r:embed="rId12" cstate="email"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99458" y="4126375"/>
              <a:ext cx="359527" cy="3595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39" name="Picture 12"/>
            <p:cNvPicPr>
              <a:picLocks noChangeAspect="1" noChangeArrowheads="1"/>
            </p:cNvPicPr>
            <p:nvPr/>
          </p:nvPicPr>
          <p:blipFill>
            <a:blip r:embed="rId12" cstate="email"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34146" y="3039261"/>
              <a:ext cx="359527" cy="3595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40" name="Picture 12"/>
            <p:cNvPicPr>
              <a:picLocks noChangeAspect="1" noChangeArrowheads="1"/>
            </p:cNvPicPr>
            <p:nvPr/>
          </p:nvPicPr>
          <p:blipFill>
            <a:blip r:embed="rId12" cstate="email"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51265" y="5511706"/>
              <a:ext cx="359527" cy="3595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41" name="Picture 12"/>
            <p:cNvPicPr>
              <a:picLocks noChangeAspect="1" noChangeArrowheads="1"/>
            </p:cNvPicPr>
            <p:nvPr/>
          </p:nvPicPr>
          <p:blipFill>
            <a:blip r:embed="rId12" cstate="email"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82093" y="5450775"/>
              <a:ext cx="359527" cy="3595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7275906" y="5001302"/>
            <a:ext cx="1132049" cy="10208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4062085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4912" y="97335"/>
            <a:ext cx="8229600" cy="584010"/>
          </a:xfrm>
        </p:spPr>
        <p:txBody>
          <a:bodyPr>
            <a:normAutofit/>
          </a:bodyPr>
          <a:lstStyle/>
          <a:p>
            <a:pPr marL="39688" algn="r"/>
            <a:r>
              <a:rPr lang="en-US" altLang="en-US" sz="3200" b="1" dirty="0">
                <a:solidFill>
                  <a:srgbClr val="A5BE4C"/>
                </a:solidFill>
                <a:latin typeface="Arial Bold"/>
                <a:sym typeface="Arial Bold"/>
              </a:rPr>
              <a:t>s</a:t>
            </a:r>
            <a:r>
              <a:rPr lang="en-US" altLang="en-US" sz="3200" b="1" dirty="0" smtClean="0">
                <a:solidFill>
                  <a:srgbClr val="A5BE4C"/>
                </a:solidFill>
                <a:latin typeface="Arial Bold"/>
                <a:sym typeface="Arial Bold"/>
              </a:rPr>
              <a:t>trategic position</a:t>
            </a:r>
            <a:endParaRPr lang="en-US" altLang="en-US" sz="3200" b="1" dirty="0">
              <a:solidFill>
                <a:srgbClr val="A5BE4C"/>
              </a:solidFill>
              <a:latin typeface="Arial Bold"/>
              <a:sym typeface="Arial Bold"/>
            </a:endParaRPr>
          </a:p>
        </p:txBody>
      </p:sp>
      <p:sp>
        <p:nvSpPr>
          <p:cNvPr id="6" name="Line 4"/>
          <p:cNvSpPr>
            <a:spLocks noChangeShapeType="1"/>
          </p:cNvSpPr>
          <p:nvPr/>
        </p:nvSpPr>
        <p:spPr bwMode="auto">
          <a:xfrm>
            <a:off x="0" y="836613"/>
            <a:ext cx="9144000" cy="1587"/>
          </a:xfrm>
          <a:prstGeom prst="line">
            <a:avLst/>
          </a:prstGeom>
          <a:noFill/>
          <a:ln w="9525">
            <a:solidFill>
              <a:srgbClr val="A5BE4C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en-ZA"/>
          </a:p>
        </p:txBody>
      </p:sp>
      <p:sp>
        <p:nvSpPr>
          <p:cNvPr id="3" name="Rectangle 2"/>
          <p:cNvSpPr/>
          <p:nvPr/>
        </p:nvSpPr>
        <p:spPr>
          <a:xfrm>
            <a:off x="864912" y="1779373"/>
            <a:ext cx="8147203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3200" dirty="0" smtClean="0"/>
              <a:t>To </a:t>
            </a:r>
            <a:r>
              <a:rPr lang="en-US" sz="3200" dirty="0"/>
              <a:t>provide a </a:t>
            </a:r>
            <a:r>
              <a:rPr lang="en-US" sz="3200" b="1" dirty="0"/>
              <a:t>national integrated e-skills </a:t>
            </a:r>
            <a:r>
              <a:rPr lang="en-US" sz="3200" b="1" dirty="0" smtClean="0"/>
              <a:t>development framework </a:t>
            </a:r>
            <a:r>
              <a:rPr lang="en-US" sz="3200" dirty="0"/>
              <a:t>towards sustainable socio-economic development </a:t>
            </a:r>
            <a:r>
              <a:rPr lang="en-US" sz="3200" dirty="0" smtClean="0"/>
              <a:t/>
            </a:r>
            <a:br>
              <a:rPr lang="en-US" sz="3200" dirty="0" smtClean="0"/>
            </a:br>
            <a:r>
              <a:rPr lang="en-US" sz="3200" dirty="0" smtClean="0"/>
              <a:t>in </a:t>
            </a:r>
            <a:r>
              <a:rPr lang="en-US" sz="3200" dirty="0"/>
              <a:t>South </a:t>
            </a:r>
            <a:r>
              <a:rPr lang="en-US" sz="3200" dirty="0" smtClean="0"/>
              <a:t>Africa.</a:t>
            </a:r>
            <a:endParaRPr lang="en-US" sz="3200" dirty="0"/>
          </a:p>
        </p:txBody>
      </p:sp>
      <p:sp>
        <p:nvSpPr>
          <p:cNvPr id="10" name="Rectangle 9"/>
          <p:cNvSpPr/>
          <p:nvPr/>
        </p:nvSpPr>
        <p:spPr>
          <a:xfrm>
            <a:off x="368828" y="1070915"/>
            <a:ext cx="375832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/>
            <a:r>
              <a:rPr lang="en-US" sz="4800" b="1" dirty="0" smtClean="0">
                <a:solidFill>
                  <a:srgbClr val="A5BE4C"/>
                </a:solidFill>
              </a:rPr>
              <a:t>mission:</a:t>
            </a:r>
            <a:endParaRPr lang="en-US" sz="3200" dirty="0">
              <a:solidFill>
                <a:srgbClr val="A5BE4C"/>
              </a:solidFill>
            </a:endParaRPr>
          </a:p>
        </p:txBody>
      </p:sp>
      <p:grpSp>
        <p:nvGrpSpPr>
          <p:cNvPr id="16" name="Group 15"/>
          <p:cNvGrpSpPr/>
          <p:nvPr/>
        </p:nvGrpSpPr>
        <p:grpSpPr>
          <a:xfrm>
            <a:off x="337714" y="4063898"/>
            <a:ext cx="8256187" cy="2526621"/>
            <a:chOff x="426494" y="4201297"/>
            <a:chExt cx="8256187" cy="2526621"/>
          </a:xfrm>
        </p:grpSpPr>
        <p:sp>
          <p:nvSpPr>
            <p:cNvPr id="12" name="Rectangle 11"/>
            <p:cNvSpPr/>
            <p:nvPr/>
          </p:nvSpPr>
          <p:spPr>
            <a:xfrm>
              <a:off x="2269523" y="4201297"/>
              <a:ext cx="3325841" cy="107721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/>
              <a:r>
                <a:rPr lang="en-US" sz="6400" dirty="0" smtClean="0">
                  <a:solidFill>
                    <a:schemeClr val="accent6"/>
                  </a:solidFill>
                </a:rPr>
                <a:t>national</a:t>
              </a:r>
              <a:endParaRPr lang="en-US" sz="6400" dirty="0">
                <a:solidFill>
                  <a:schemeClr val="accent6"/>
                </a:solidFill>
              </a:endParaRPr>
            </a:p>
          </p:txBody>
        </p:sp>
        <p:sp>
          <p:nvSpPr>
            <p:cNvPr id="13" name="Rectangle 12"/>
            <p:cNvSpPr/>
            <p:nvPr/>
          </p:nvSpPr>
          <p:spPr>
            <a:xfrm>
              <a:off x="3225113" y="5527589"/>
              <a:ext cx="4404998" cy="120032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/>
              <a:r>
                <a:rPr lang="en-US" sz="7200" dirty="0" smtClean="0">
                  <a:solidFill>
                    <a:schemeClr val="accent6"/>
                  </a:solidFill>
                </a:rPr>
                <a:t>integrated</a:t>
              </a:r>
              <a:endParaRPr lang="en-US" sz="7200" dirty="0">
                <a:solidFill>
                  <a:schemeClr val="accent6"/>
                </a:solidFill>
              </a:endParaRPr>
            </a:p>
          </p:txBody>
        </p:sp>
        <p:sp>
          <p:nvSpPr>
            <p:cNvPr id="14" name="Rectangle 13"/>
            <p:cNvSpPr/>
            <p:nvPr/>
          </p:nvSpPr>
          <p:spPr>
            <a:xfrm>
              <a:off x="426494" y="5016843"/>
              <a:ext cx="8256187" cy="83099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ctr"/>
              <a:r>
                <a:rPr lang="en-US" sz="4800" dirty="0" smtClean="0">
                  <a:solidFill>
                    <a:schemeClr val="bg1">
                      <a:lumMod val="50000"/>
                    </a:schemeClr>
                  </a:solidFill>
                </a:rPr>
                <a:t>e-skills development framework</a:t>
              </a:r>
              <a:endParaRPr lang="en-US" sz="4800" dirty="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15" name="Rectangle 14"/>
            <p:cNvSpPr/>
            <p:nvPr/>
          </p:nvSpPr>
          <p:spPr>
            <a:xfrm>
              <a:off x="426494" y="4333103"/>
              <a:ext cx="8256187" cy="2394815"/>
            </a:xfrm>
            <a:prstGeom prst="rect">
              <a:avLst/>
            </a:prstGeom>
            <a:noFill/>
            <a:ln>
              <a:solidFill>
                <a:srgbClr val="A5BE4C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ZA"/>
            </a:p>
          </p:txBody>
        </p:sp>
      </p:grpSp>
    </p:spTree>
    <p:extLst>
      <p:ext uri="{BB962C8B-B14F-4D97-AF65-F5344CB8AC3E}">
        <p14:creationId xmlns:p14="http://schemas.microsoft.com/office/powerpoint/2010/main" xmlns="" val="4062085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1940" y="1001755"/>
            <a:ext cx="8585076" cy="1484745"/>
          </a:xfrm>
        </p:spPr>
        <p:txBody>
          <a:bodyPr>
            <a:noAutofit/>
          </a:bodyPr>
          <a:lstStyle/>
          <a:p>
            <a:pPr algn="just">
              <a:lnSpc>
                <a:spcPct val="80000"/>
              </a:lnSpc>
            </a:pPr>
            <a:r>
              <a:rPr lang="en-ZA" sz="3000" dirty="0">
                <a:solidFill>
                  <a:srgbClr val="000000"/>
                </a:solidFill>
              </a:rPr>
              <a:t>Formalised </a:t>
            </a:r>
            <a:r>
              <a:rPr lang="en-ZA" sz="3000" dirty="0" smtClean="0">
                <a:solidFill>
                  <a:srgbClr val="000000"/>
                </a:solidFill>
              </a:rPr>
              <a:t>Agreements: leverage </a:t>
            </a:r>
            <a:r>
              <a:rPr lang="en-ZA" sz="3000" dirty="0">
                <a:solidFill>
                  <a:srgbClr val="000000"/>
                </a:solidFill>
              </a:rPr>
              <a:t>partnership </a:t>
            </a:r>
            <a:r>
              <a:rPr lang="en-ZA" sz="3000" dirty="0" smtClean="0">
                <a:solidFill>
                  <a:srgbClr val="000000"/>
                </a:solidFill>
              </a:rPr>
              <a:t>to develop competencies </a:t>
            </a:r>
            <a:r>
              <a:rPr lang="en-ZA" sz="3000" dirty="0">
                <a:solidFill>
                  <a:srgbClr val="000000"/>
                </a:solidFill>
              </a:rPr>
              <a:t>and certification for broadcast incumbents’ </a:t>
            </a:r>
            <a:r>
              <a:rPr lang="en-ZA" sz="3000" dirty="0" smtClean="0">
                <a:solidFill>
                  <a:srgbClr val="000000"/>
                </a:solidFill>
              </a:rPr>
              <a:t>:</a:t>
            </a:r>
            <a:endParaRPr lang="en-ZA" sz="3000" dirty="0">
              <a:solidFill>
                <a:srgbClr val="000000"/>
              </a:solidFill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864912" y="97335"/>
            <a:ext cx="8229600" cy="58401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39688" algn="r"/>
            <a:r>
              <a:rPr lang="en-US" altLang="en-US" sz="3200" b="1" dirty="0" smtClean="0">
                <a:solidFill>
                  <a:srgbClr val="A5BE4C"/>
                </a:solidFill>
                <a:latin typeface="Arial Bold"/>
                <a:sym typeface="Arial Bold"/>
              </a:rPr>
              <a:t>collaboration</a:t>
            </a:r>
            <a:endParaRPr lang="en-US" altLang="en-US" sz="3200" b="1" dirty="0">
              <a:solidFill>
                <a:srgbClr val="A5BE4C"/>
              </a:solidFill>
              <a:latin typeface="Arial Bold"/>
              <a:sym typeface="Arial Bold"/>
            </a:endParaRPr>
          </a:p>
        </p:txBody>
      </p:sp>
      <p:sp>
        <p:nvSpPr>
          <p:cNvPr id="5" name="Line 4"/>
          <p:cNvSpPr>
            <a:spLocks noChangeShapeType="1"/>
          </p:cNvSpPr>
          <p:nvPr/>
        </p:nvSpPr>
        <p:spPr bwMode="auto">
          <a:xfrm>
            <a:off x="0" y="836613"/>
            <a:ext cx="9144000" cy="1587"/>
          </a:xfrm>
          <a:prstGeom prst="line">
            <a:avLst/>
          </a:prstGeom>
          <a:noFill/>
          <a:ln w="9525">
            <a:solidFill>
              <a:srgbClr val="A5BE4C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en-ZA"/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4034720122"/>
              </p:ext>
            </p:extLst>
          </p:nvPr>
        </p:nvGraphicFramePr>
        <p:xfrm>
          <a:off x="822742" y="2325501"/>
          <a:ext cx="8084274" cy="4168658"/>
        </p:xfrm>
        <a:graphic>
          <a:graphicData uri="http://schemas.openxmlformats.org/drawingml/2006/table">
            <a:tbl>
              <a:tblPr firstRow="1" bandRow="1">
                <a:tableStyleId>{69C7853C-536D-4A76-A0AE-DD22124D55A5}</a:tableStyleId>
              </a:tblPr>
              <a:tblGrid>
                <a:gridCol w="484544"/>
                <a:gridCol w="7599730"/>
              </a:tblGrid>
              <a:tr h="349876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510779">
                <a:tc>
                  <a:txBody>
                    <a:bodyPr/>
                    <a:lstStyle/>
                    <a:p>
                      <a:r>
                        <a:rPr lang="en-US" dirty="0" smtClean="0"/>
                        <a:t>1.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ZA" sz="1800" dirty="0" smtClean="0">
                          <a:solidFill>
                            <a:srgbClr val="000000"/>
                          </a:solidFill>
                        </a:rPr>
                        <a:t>South Africa</a:t>
                      </a:r>
                      <a:r>
                        <a:rPr lang="en-ZA" sz="1800" baseline="0" dirty="0" smtClean="0">
                          <a:solidFill>
                            <a:srgbClr val="000000"/>
                          </a:solidFill>
                        </a:rPr>
                        <a:t> Broadcast Corporation (SABC)</a:t>
                      </a:r>
                      <a:endParaRPr lang="en-ZA" sz="1800" dirty="0" smtClean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</a:tr>
              <a:tr h="510779">
                <a:tc>
                  <a:txBody>
                    <a:bodyPr/>
                    <a:lstStyle/>
                    <a:p>
                      <a:r>
                        <a:rPr lang="en-US" dirty="0" smtClean="0"/>
                        <a:t>2.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ZA" sz="1800" dirty="0" smtClean="0">
                          <a:solidFill>
                            <a:srgbClr val="000000"/>
                          </a:solidFill>
                        </a:rPr>
                        <a:t>Kwa Zulu Natal Film Commission (KZN FC)</a:t>
                      </a:r>
                    </a:p>
                  </a:txBody>
                  <a:tcPr/>
                </a:tc>
              </a:tr>
              <a:tr h="603895">
                <a:tc>
                  <a:txBody>
                    <a:bodyPr/>
                    <a:lstStyle/>
                    <a:p>
                      <a:r>
                        <a:rPr lang="en-US" dirty="0" smtClean="0"/>
                        <a:t>3.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ZA" sz="1800" dirty="0" smtClean="0">
                          <a:solidFill>
                            <a:srgbClr val="000000"/>
                          </a:solidFill>
                        </a:rPr>
                        <a:t>National Community Radio Forum (NCRF)</a:t>
                      </a:r>
                    </a:p>
                  </a:txBody>
                  <a:tcPr/>
                </a:tc>
              </a:tr>
              <a:tr h="603895">
                <a:tc>
                  <a:txBody>
                    <a:bodyPr/>
                    <a:lstStyle/>
                    <a:p>
                      <a:r>
                        <a:rPr lang="en-US" dirty="0" smtClean="0"/>
                        <a:t>4.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ZA" sz="1800" dirty="0" smtClean="0">
                          <a:solidFill>
                            <a:srgbClr val="000000"/>
                          </a:solidFill>
                        </a:rPr>
                        <a:t>Moses Kotane Institute (MKI)</a:t>
                      </a:r>
                    </a:p>
                  </a:txBody>
                  <a:tcPr/>
                </a:tc>
              </a:tr>
              <a:tr h="603895">
                <a:tc>
                  <a:txBody>
                    <a:bodyPr/>
                    <a:lstStyle/>
                    <a:p>
                      <a:r>
                        <a:rPr lang="en-US" dirty="0" smtClean="0"/>
                        <a:t>5.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ZA" sz="1800" dirty="0" smtClean="0">
                          <a:solidFill>
                            <a:srgbClr val="000000"/>
                          </a:solidFill>
                        </a:rPr>
                        <a:t>MICT SETA</a:t>
                      </a:r>
                    </a:p>
                  </a:txBody>
                  <a:tcPr/>
                </a:tc>
              </a:tr>
              <a:tr h="349876">
                <a:tc>
                  <a:txBody>
                    <a:bodyPr/>
                    <a:lstStyle/>
                    <a:p>
                      <a:r>
                        <a:rPr lang="en-US" dirty="0" smtClean="0"/>
                        <a:t>6.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ZA" sz="1800" dirty="0" smtClean="0">
                          <a:solidFill>
                            <a:srgbClr val="000000"/>
                          </a:solidFill>
                        </a:rPr>
                        <a:t>National Association Of Broadcasters (NABSA)</a:t>
                      </a:r>
                      <a:endParaRPr lang="en-US" sz="1800" dirty="0" smtClean="0">
                        <a:solidFill>
                          <a:schemeClr val="dk1"/>
                        </a:solidFill>
                      </a:endParaRPr>
                    </a:p>
                  </a:txBody>
                  <a:tcPr/>
                </a:tc>
              </a:tr>
              <a:tr h="603895">
                <a:tc>
                  <a:txBody>
                    <a:bodyPr/>
                    <a:lstStyle/>
                    <a:p>
                      <a:r>
                        <a:rPr lang="en-US" dirty="0" smtClean="0"/>
                        <a:t>7.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ZA" sz="1800" dirty="0" smtClean="0">
                          <a:solidFill>
                            <a:srgbClr val="000000"/>
                          </a:solidFill>
                        </a:rPr>
                        <a:t>ECITI</a:t>
                      </a: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28954947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1940" y="1001756"/>
            <a:ext cx="8585076" cy="572068"/>
          </a:xfrm>
        </p:spPr>
        <p:txBody>
          <a:bodyPr>
            <a:noAutofit/>
          </a:bodyPr>
          <a:lstStyle/>
          <a:p>
            <a:pPr algn="just">
              <a:lnSpc>
                <a:spcPct val="80000"/>
              </a:lnSpc>
            </a:pPr>
            <a:r>
              <a:rPr lang="en-ZA" sz="2000" dirty="0" smtClean="0">
                <a:solidFill>
                  <a:srgbClr val="000000"/>
                </a:solidFill>
              </a:rPr>
              <a:t>The number of students trained since inception in Broadcasting (TV &amp; Radio) is reflected in the table below:</a:t>
            </a:r>
            <a:endParaRPr lang="en-ZA" sz="2000" dirty="0">
              <a:solidFill>
                <a:srgbClr val="000000"/>
              </a:solidFill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864912" y="97335"/>
            <a:ext cx="8229600" cy="58401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39688" algn="r"/>
            <a:r>
              <a:rPr lang="en-US" altLang="en-US" sz="3200" b="1" dirty="0" smtClean="0">
                <a:solidFill>
                  <a:srgbClr val="A5BE4C"/>
                </a:solidFill>
                <a:latin typeface="Arial Bold"/>
                <a:sym typeface="Arial Bold"/>
              </a:rPr>
              <a:t>Impact to-date</a:t>
            </a:r>
            <a:endParaRPr lang="en-US" altLang="en-US" sz="3200" b="1" dirty="0">
              <a:solidFill>
                <a:srgbClr val="A5BE4C"/>
              </a:solidFill>
              <a:latin typeface="Arial Bold"/>
              <a:sym typeface="Arial Bold"/>
            </a:endParaRPr>
          </a:p>
        </p:txBody>
      </p:sp>
      <p:sp>
        <p:nvSpPr>
          <p:cNvPr id="5" name="Line 4"/>
          <p:cNvSpPr>
            <a:spLocks noChangeShapeType="1"/>
          </p:cNvSpPr>
          <p:nvPr/>
        </p:nvSpPr>
        <p:spPr bwMode="auto">
          <a:xfrm>
            <a:off x="0" y="836613"/>
            <a:ext cx="9144000" cy="1587"/>
          </a:xfrm>
          <a:prstGeom prst="line">
            <a:avLst/>
          </a:prstGeom>
          <a:noFill/>
          <a:ln w="9525">
            <a:solidFill>
              <a:srgbClr val="A5BE4C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en-ZA"/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979271660"/>
              </p:ext>
            </p:extLst>
          </p:nvPr>
        </p:nvGraphicFramePr>
        <p:xfrm>
          <a:off x="321940" y="1573824"/>
          <a:ext cx="8479160" cy="441525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22122"/>
                <a:gridCol w="975946"/>
                <a:gridCol w="1890346"/>
                <a:gridCol w="1081454"/>
                <a:gridCol w="1143000"/>
                <a:gridCol w="905607"/>
                <a:gridCol w="1266093"/>
                <a:gridCol w="694592"/>
              </a:tblGrid>
              <a:tr h="38667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Year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ZA" sz="11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* Radio </a:t>
                      </a:r>
                      <a:r>
                        <a:rPr lang="en-ZA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Production 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ZA" sz="11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* Film </a:t>
                      </a:r>
                      <a:r>
                        <a:rPr lang="en-ZA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and Television 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ZA" sz="11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* Broadcast Engineering</a:t>
                      </a:r>
                      <a:endParaRPr lang="en-ZA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Short Courses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Animation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Multi Media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Other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TOTAL</a:t>
                      </a:r>
                    </a:p>
                  </a:txBody>
                  <a:tcPr marL="68580" marR="68580" marT="0" marB="0"/>
                </a:tc>
              </a:tr>
              <a:tr h="23794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1999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14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17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31</a:t>
                      </a:r>
                    </a:p>
                  </a:txBody>
                  <a:tcPr marL="68580" marR="68580" marT="0" marB="0"/>
                </a:tc>
              </a:tr>
              <a:tr h="23794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2007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23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43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1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12</a:t>
                      </a:r>
                      <a:r>
                        <a:rPr lang="en-ZA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en-ZA" sz="11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master class</a:t>
                      </a:r>
                      <a:r>
                        <a:rPr lang="en-ZA" sz="1100" baseline="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75</a:t>
                      </a:r>
                      <a:endParaRPr lang="en-ZA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4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153</a:t>
                      </a:r>
                      <a:endParaRPr lang="en-ZA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3794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2008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24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51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17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15 (Nodal Areas)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16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1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Telecoms 17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1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SABC 133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1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Workplace</a:t>
                      </a:r>
                      <a:r>
                        <a:rPr lang="en-ZA" sz="1100" baseline="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19</a:t>
                      </a:r>
                      <a:endParaRPr lang="en-ZA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4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292</a:t>
                      </a:r>
                      <a:endParaRPr lang="en-ZA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3794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2009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25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1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50</a:t>
                      </a:r>
                      <a:endParaRPr lang="en-ZA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en-ZA" sz="11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27 </a:t>
                      </a:r>
                      <a:r>
                        <a:rPr lang="en-ZA" sz="1100" dirty="0" err="1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Neotel</a:t>
                      </a:r>
                      <a:endParaRPr lang="en-ZA" sz="1100" dirty="0" smtClean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1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31 Siemens</a:t>
                      </a:r>
                      <a:endParaRPr lang="en-ZA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1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155</a:t>
                      </a:r>
                      <a:endParaRPr lang="en-ZA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1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18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1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130</a:t>
                      </a:r>
                      <a:endParaRPr lang="en-ZA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en-ZA" sz="11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Desktop</a:t>
                      </a:r>
                      <a:r>
                        <a:rPr lang="en-ZA" sz="1100" baseline="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photography 225</a:t>
                      </a:r>
                      <a:endParaRPr lang="en-ZA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4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661</a:t>
                      </a:r>
                      <a:endParaRPr lang="en-ZA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3794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2010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28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1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35</a:t>
                      </a:r>
                      <a:endParaRPr lang="en-ZA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171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1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19</a:t>
                      </a:r>
                      <a:r>
                        <a:rPr lang="en-ZA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en-ZA" sz="11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Multi Media 252</a:t>
                      </a:r>
                      <a:endParaRPr lang="en-ZA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4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505</a:t>
                      </a:r>
                      <a:endParaRPr lang="en-ZA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3794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2011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26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23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268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1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41</a:t>
                      </a:r>
                      <a:r>
                        <a:rPr lang="en-ZA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4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358</a:t>
                      </a:r>
                      <a:endParaRPr lang="en-ZA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3794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2012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25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37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ZA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en-ZA" sz="11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</a:t>
                      </a:r>
                      <a:endParaRPr lang="en-ZA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1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57</a:t>
                      </a:r>
                      <a:r>
                        <a:rPr lang="en-ZA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4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136</a:t>
                      </a:r>
                      <a:endParaRPr lang="en-ZA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3794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2013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17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25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ZA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en-ZA" sz="11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123 (DOC)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4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165</a:t>
                      </a:r>
                      <a:endParaRPr lang="en-ZA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3794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2014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 RPL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17 H&amp;P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en-ZA" sz="11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77</a:t>
                      </a:r>
                      <a:endParaRPr lang="en-ZA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4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114</a:t>
                      </a:r>
                      <a:endParaRPr lang="en-ZA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3794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2015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1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30 </a:t>
                      </a:r>
                      <a:r>
                        <a:rPr lang="en-ZA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KZN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 GP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33 KZN 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4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83</a:t>
                      </a:r>
                      <a:endParaRPr lang="en-ZA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3856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1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2016</a:t>
                      </a:r>
                      <a:endParaRPr lang="en-ZA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30 </a:t>
                      </a:r>
                      <a:r>
                        <a:rPr lang="en-ZA" sz="11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MP</a:t>
                      </a:r>
                      <a:endParaRPr lang="en-ZA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19 EC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16 RPL 08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15 (H&amp;P)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99 </a:t>
                      </a:r>
                      <a:r>
                        <a:rPr lang="en-ZA" sz="11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SABC</a:t>
                      </a:r>
                      <a:endParaRPr lang="en-ZA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179</a:t>
                      </a:r>
                    </a:p>
                  </a:txBody>
                  <a:tcPr marL="68580" marR="68580" marT="0" marB="0"/>
                </a:tc>
              </a:tr>
              <a:tr h="40067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2016/17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14 NC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16 KZN </a:t>
                      </a:r>
                      <a:r>
                        <a:rPr lang="en-ZA" sz="11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en-ZA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MKI)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95 SABC </a:t>
                      </a:r>
                      <a:r>
                        <a:rPr lang="en-ZA" sz="11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en-ZA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NW; EC; GP; KZN; FS)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 Film Commission (KZN)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145</a:t>
                      </a:r>
                    </a:p>
                  </a:txBody>
                  <a:tcPr marL="68580" marR="68580" marT="0" marB="0"/>
                </a:tc>
              </a:tr>
              <a:tr h="29866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Z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ZA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ZA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Z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Z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Z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Z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2822</a:t>
                      </a:r>
                      <a:endParaRPr lang="en-ZA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8" name="Rectangle 7"/>
          <p:cNvSpPr/>
          <p:nvPr/>
        </p:nvSpPr>
        <p:spPr>
          <a:xfrm>
            <a:off x="321940" y="6326035"/>
            <a:ext cx="154568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ZA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* Full Qualification</a:t>
            </a:r>
            <a:endParaRPr lang="en-ZA" sz="1400" dirty="0"/>
          </a:p>
        </p:txBody>
      </p:sp>
    </p:spTree>
    <p:extLst>
      <p:ext uri="{BB962C8B-B14F-4D97-AF65-F5344CB8AC3E}">
        <p14:creationId xmlns:p14="http://schemas.microsoft.com/office/powerpoint/2010/main" xmlns="" val="23738107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0397" y="965979"/>
            <a:ext cx="8893603" cy="5616986"/>
          </a:xfrm>
        </p:spPr>
        <p:txBody>
          <a:bodyPr>
            <a:noAutofit/>
          </a:bodyPr>
          <a:lstStyle/>
          <a:p>
            <a:pPr algn="just">
              <a:lnSpc>
                <a:spcPct val="80000"/>
              </a:lnSpc>
            </a:pPr>
            <a:r>
              <a:rPr lang="en-ZA" sz="3000" dirty="0">
                <a:solidFill>
                  <a:srgbClr val="000000"/>
                </a:solidFill>
              </a:rPr>
              <a:t>National </a:t>
            </a:r>
            <a:r>
              <a:rPr lang="en-ZA" sz="3000" dirty="0" smtClean="0">
                <a:solidFill>
                  <a:srgbClr val="000000"/>
                </a:solidFill>
              </a:rPr>
              <a:t>impact </a:t>
            </a:r>
            <a:r>
              <a:rPr lang="en-ZA" sz="3000" dirty="0">
                <a:solidFill>
                  <a:srgbClr val="000000"/>
                </a:solidFill>
              </a:rPr>
              <a:t>of the partnership and training initiative results in:</a:t>
            </a:r>
          </a:p>
          <a:p>
            <a:pPr lvl="1"/>
            <a:r>
              <a:rPr lang="en-ZA" sz="2300" b="1" dirty="0">
                <a:solidFill>
                  <a:srgbClr val="000000"/>
                </a:solidFill>
              </a:rPr>
              <a:t>Content Producers: </a:t>
            </a:r>
            <a:r>
              <a:rPr lang="en-ZA" sz="2300" dirty="0">
                <a:solidFill>
                  <a:srgbClr val="000000"/>
                </a:solidFill>
              </a:rPr>
              <a:t>Learners have opportunity </a:t>
            </a:r>
            <a:r>
              <a:rPr lang="en-ZA" sz="2300" dirty="0" smtClean="0">
                <a:solidFill>
                  <a:srgbClr val="000000"/>
                </a:solidFill>
              </a:rPr>
              <a:t>in </a:t>
            </a:r>
            <a:r>
              <a:rPr lang="en-ZA" sz="2300" dirty="0">
                <a:solidFill>
                  <a:srgbClr val="000000"/>
                </a:solidFill>
              </a:rPr>
              <a:t>digital migration. </a:t>
            </a:r>
          </a:p>
          <a:p>
            <a:pPr lvl="1"/>
            <a:r>
              <a:rPr lang="en-ZA" sz="2300" b="1" dirty="0">
                <a:solidFill>
                  <a:srgbClr val="000000"/>
                </a:solidFill>
              </a:rPr>
              <a:t>Technical Skills Deficit Management:  </a:t>
            </a:r>
            <a:r>
              <a:rPr lang="en-ZA" sz="2300" dirty="0" smtClean="0">
                <a:solidFill>
                  <a:srgbClr val="000000"/>
                </a:solidFill>
              </a:rPr>
              <a:t>Draft </a:t>
            </a:r>
            <a:r>
              <a:rPr lang="en-ZA" sz="2300" dirty="0">
                <a:solidFill>
                  <a:srgbClr val="000000"/>
                </a:solidFill>
              </a:rPr>
              <a:t>Community Broadcast Scheme document of 1 July 2015 (Government Gazette 676 of 2015) </a:t>
            </a:r>
            <a:r>
              <a:rPr lang="en-ZA" sz="2300" dirty="0" smtClean="0">
                <a:solidFill>
                  <a:srgbClr val="000000"/>
                </a:solidFill>
              </a:rPr>
              <a:t>calls for more </a:t>
            </a:r>
            <a:r>
              <a:rPr lang="en-ZA" sz="2300" dirty="0">
                <a:solidFill>
                  <a:srgbClr val="000000"/>
                </a:solidFill>
              </a:rPr>
              <a:t>training </a:t>
            </a:r>
            <a:r>
              <a:rPr lang="en-ZA" sz="2300" dirty="0" smtClean="0">
                <a:solidFill>
                  <a:srgbClr val="000000"/>
                </a:solidFill>
              </a:rPr>
              <a:t>of technical skills in broadcast sector.</a:t>
            </a:r>
            <a:r>
              <a:rPr lang="en-ZA" sz="2300" dirty="0">
                <a:solidFill>
                  <a:srgbClr val="000000"/>
                </a:solidFill>
              </a:rPr>
              <a:t> </a:t>
            </a:r>
          </a:p>
          <a:p>
            <a:pPr lvl="1"/>
            <a:r>
              <a:rPr lang="en-ZA" sz="2300" b="1" dirty="0">
                <a:solidFill>
                  <a:srgbClr val="000000"/>
                </a:solidFill>
              </a:rPr>
              <a:t>Building an Informed Citizenry: </a:t>
            </a:r>
            <a:r>
              <a:rPr lang="en-ZA" sz="2300" dirty="0" smtClean="0">
                <a:solidFill>
                  <a:srgbClr val="000000"/>
                </a:solidFill>
              </a:rPr>
              <a:t>National </a:t>
            </a:r>
            <a:r>
              <a:rPr lang="en-ZA" sz="2300" dirty="0">
                <a:solidFill>
                  <a:srgbClr val="000000"/>
                </a:solidFill>
              </a:rPr>
              <a:t>Development Plan (NPD) </a:t>
            </a:r>
            <a:r>
              <a:rPr lang="en-ZA" sz="2300" dirty="0" smtClean="0">
                <a:solidFill>
                  <a:srgbClr val="000000"/>
                </a:solidFill>
              </a:rPr>
              <a:t>identified </a:t>
            </a:r>
            <a:r>
              <a:rPr lang="en-ZA" sz="2300" dirty="0">
                <a:solidFill>
                  <a:srgbClr val="000000"/>
                </a:solidFill>
              </a:rPr>
              <a:t>that access to information via print, broadcasting and the internet are vital for building an informed citizenry. </a:t>
            </a:r>
          </a:p>
          <a:p>
            <a:pPr lvl="1"/>
            <a:r>
              <a:rPr lang="en-ZA" sz="2300" b="1" dirty="0">
                <a:solidFill>
                  <a:srgbClr val="000000"/>
                </a:solidFill>
              </a:rPr>
              <a:t>Two fold intervention</a:t>
            </a:r>
            <a:r>
              <a:rPr lang="en-ZA" sz="2300" dirty="0">
                <a:solidFill>
                  <a:srgbClr val="000000"/>
                </a:solidFill>
              </a:rPr>
              <a:t>: NEMISA’s platform in </a:t>
            </a:r>
            <a:r>
              <a:rPr lang="en-ZA" sz="2300" dirty="0" smtClean="0">
                <a:solidFill>
                  <a:srgbClr val="000000"/>
                </a:solidFill>
              </a:rPr>
              <a:t>various </a:t>
            </a:r>
            <a:r>
              <a:rPr lang="en-ZA" sz="2300" dirty="0">
                <a:solidFill>
                  <a:srgbClr val="000000"/>
                </a:solidFill>
              </a:rPr>
              <a:t>provinces enables learners to be certified as future sector </a:t>
            </a:r>
            <a:r>
              <a:rPr lang="en-ZA" sz="2300" dirty="0" smtClean="0">
                <a:solidFill>
                  <a:srgbClr val="000000"/>
                </a:solidFill>
              </a:rPr>
              <a:t>users.</a:t>
            </a:r>
            <a:endParaRPr lang="en-ZA" sz="2300" dirty="0">
              <a:solidFill>
                <a:srgbClr val="000000"/>
              </a:solidFill>
            </a:endParaRPr>
          </a:p>
          <a:p>
            <a:pPr lvl="1"/>
            <a:r>
              <a:rPr lang="en-ZA" sz="2300" b="1" dirty="0">
                <a:solidFill>
                  <a:srgbClr val="000000"/>
                </a:solidFill>
              </a:rPr>
              <a:t>SMME development</a:t>
            </a:r>
            <a:r>
              <a:rPr lang="en-ZA" sz="2300" dirty="0">
                <a:solidFill>
                  <a:srgbClr val="000000"/>
                </a:solidFill>
              </a:rPr>
              <a:t>: </a:t>
            </a:r>
            <a:r>
              <a:rPr lang="en-ZA" sz="2300" dirty="0" smtClean="0">
                <a:solidFill>
                  <a:srgbClr val="000000"/>
                </a:solidFill>
              </a:rPr>
              <a:t>Increase </a:t>
            </a:r>
            <a:r>
              <a:rPr lang="en-ZA" sz="2300" dirty="0">
                <a:solidFill>
                  <a:srgbClr val="000000"/>
                </a:solidFill>
              </a:rPr>
              <a:t>of entrepreneurs, support to small business </a:t>
            </a:r>
            <a:r>
              <a:rPr lang="en-ZA" sz="2300" dirty="0" smtClean="0">
                <a:solidFill>
                  <a:srgbClr val="000000"/>
                </a:solidFill>
              </a:rPr>
              <a:t>to training </a:t>
            </a:r>
            <a:r>
              <a:rPr lang="en-ZA" sz="2300" dirty="0">
                <a:solidFill>
                  <a:srgbClr val="000000"/>
                </a:solidFill>
              </a:rPr>
              <a:t>that have a commercial product as an end result. </a:t>
            </a: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864912" y="97335"/>
            <a:ext cx="8229600" cy="58401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39688" algn="r"/>
            <a:r>
              <a:rPr lang="en-US" altLang="en-US" sz="3200" b="1" dirty="0" smtClean="0">
                <a:solidFill>
                  <a:srgbClr val="A5BE4C"/>
                </a:solidFill>
                <a:latin typeface="Arial Bold"/>
                <a:sym typeface="Arial Bold"/>
              </a:rPr>
              <a:t>Digital opportunity</a:t>
            </a:r>
            <a:endParaRPr lang="en-US" altLang="en-US" sz="3200" b="1" dirty="0">
              <a:solidFill>
                <a:srgbClr val="A5BE4C"/>
              </a:solidFill>
              <a:latin typeface="Arial Bold"/>
              <a:sym typeface="Arial Bold"/>
            </a:endParaRPr>
          </a:p>
        </p:txBody>
      </p:sp>
      <p:sp>
        <p:nvSpPr>
          <p:cNvPr id="5" name="Line 4"/>
          <p:cNvSpPr>
            <a:spLocks noChangeShapeType="1"/>
          </p:cNvSpPr>
          <p:nvPr/>
        </p:nvSpPr>
        <p:spPr bwMode="auto">
          <a:xfrm>
            <a:off x="0" y="836613"/>
            <a:ext cx="9144000" cy="1587"/>
          </a:xfrm>
          <a:prstGeom prst="line">
            <a:avLst/>
          </a:prstGeom>
          <a:noFill/>
          <a:ln w="9525">
            <a:solidFill>
              <a:srgbClr val="A5BE4C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en-ZA"/>
          </a:p>
        </p:txBody>
      </p:sp>
    </p:spTree>
    <p:extLst>
      <p:ext uri="{BB962C8B-B14F-4D97-AF65-F5344CB8AC3E}">
        <p14:creationId xmlns:p14="http://schemas.microsoft.com/office/powerpoint/2010/main" xmlns="" val="39428494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0398" y="1019644"/>
            <a:ext cx="8585076" cy="5425118"/>
          </a:xfrm>
        </p:spPr>
        <p:txBody>
          <a:bodyPr>
            <a:noAutofit/>
          </a:bodyPr>
          <a:lstStyle/>
          <a:p>
            <a:pPr marL="447675" lvl="1" indent="-447675"/>
            <a:r>
              <a:rPr lang="en-ZA" sz="2400" dirty="0" smtClean="0">
                <a:solidFill>
                  <a:srgbClr val="000000"/>
                </a:solidFill>
              </a:rPr>
              <a:t>Expanded market: Since 2015 NEMISA expanded its methodology by using blended learning and </a:t>
            </a:r>
            <a:r>
              <a:rPr lang="en-ZA" sz="2400" dirty="0" err="1" smtClean="0">
                <a:solidFill>
                  <a:srgbClr val="000000"/>
                </a:solidFill>
              </a:rPr>
              <a:t>learnership</a:t>
            </a:r>
            <a:r>
              <a:rPr lang="en-ZA" sz="2400" dirty="0" smtClean="0">
                <a:solidFill>
                  <a:srgbClr val="000000"/>
                </a:solidFill>
              </a:rPr>
              <a:t> programme with community media and production houses. The decentralised model have expanded its reach and enabled SMME development. </a:t>
            </a:r>
            <a:r>
              <a:rPr lang="en-ZA" sz="2400" b="1" dirty="0">
                <a:solidFill>
                  <a:srgbClr val="000000"/>
                </a:solidFill>
              </a:rPr>
              <a:t>	</a:t>
            </a:r>
            <a:endParaRPr lang="en-ZA" sz="2400" dirty="0">
              <a:solidFill>
                <a:srgbClr val="000000"/>
              </a:solidFill>
            </a:endParaRPr>
          </a:p>
          <a:p>
            <a:pPr marL="847725" lvl="2" indent="-447675"/>
            <a:r>
              <a:rPr lang="en-ZA" sz="2000" b="1" dirty="0">
                <a:solidFill>
                  <a:srgbClr val="000000"/>
                </a:solidFill>
              </a:rPr>
              <a:t>New Student Markets: </a:t>
            </a:r>
            <a:r>
              <a:rPr lang="en-ZA" sz="2000" dirty="0">
                <a:solidFill>
                  <a:srgbClr val="000000"/>
                </a:solidFill>
              </a:rPr>
              <a:t>NEMISA recognises millennials are a mobile generation; strong in networking and strong in new and emerging talents – hence the need to target  new markets</a:t>
            </a:r>
            <a:endParaRPr lang="en-ZA" sz="2000" b="1" dirty="0" smtClean="0">
              <a:solidFill>
                <a:srgbClr val="000000"/>
              </a:solidFill>
            </a:endParaRPr>
          </a:p>
          <a:p>
            <a:pPr marL="847725" lvl="2" indent="-447675"/>
            <a:r>
              <a:rPr lang="en-ZA" sz="2000" b="1" dirty="0" smtClean="0">
                <a:solidFill>
                  <a:srgbClr val="000000"/>
                </a:solidFill>
              </a:rPr>
              <a:t>Innovative </a:t>
            </a:r>
            <a:r>
              <a:rPr lang="en-ZA" sz="2000" b="1" dirty="0">
                <a:solidFill>
                  <a:srgbClr val="000000"/>
                </a:solidFill>
              </a:rPr>
              <a:t>Training:  </a:t>
            </a:r>
            <a:r>
              <a:rPr lang="en-ZA" sz="2000" dirty="0">
                <a:solidFill>
                  <a:srgbClr val="000000"/>
                </a:solidFill>
              </a:rPr>
              <a:t>NEMISA doing away with chalk and talk and fostering an integrative blended learning model.</a:t>
            </a:r>
            <a:r>
              <a:rPr lang="en-ZA" sz="2000" b="1" dirty="0">
                <a:solidFill>
                  <a:srgbClr val="000000"/>
                </a:solidFill>
              </a:rPr>
              <a:t> </a:t>
            </a:r>
            <a:endParaRPr lang="en-ZA" sz="2000" dirty="0">
              <a:solidFill>
                <a:srgbClr val="000000"/>
              </a:solidFill>
            </a:endParaRPr>
          </a:p>
          <a:p>
            <a:pPr marL="847725" lvl="2" indent="-447675"/>
            <a:r>
              <a:rPr lang="en-ZA" sz="2000" b="1" dirty="0">
                <a:solidFill>
                  <a:srgbClr val="000000"/>
                </a:solidFill>
              </a:rPr>
              <a:t>Blended Learning and Online Learning results in</a:t>
            </a:r>
            <a:r>
              <a:rPr lang="en-ZA" sz="2000" dirty="0">
                <a:solidFill>
                  <a:srgbClr val="000000"/>
                </a:solidFill>
              </a:rPr>
              <a:t>: round the clock access to learning materials; cross media consumption and social media interaction.</a:t>
            </a: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864912" y="97335"/>
            <a:ext cx="8229600" cy="58401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39688" algn="r"/>
            <a:r>
              <a:rPr lang="en-US" altLang="en-US" sz="3200" b="1" dirty="0">
                <a:solidFill>
                  <a:srgbClr val="A5BE4C"/>
                </a:solidFill>
                <a:latin typeface="Arial Bold"/>
                <a:sym typeface="Arial Bold"/>
              </a:rPr>
              <a:t>e</a:t>
            </a:r>
            <a:r>
              <a:rPr lang="en-US" altLang="en-US" sz="3200" b="1" dirty="0" smtClean="0">
                <a:solidFill>
                  <a:srgbClr val="A5BE4C"/>
                </a:solidFill>
                <a:latin typeface="Arial Bold"/>
                <a:sym typeface="Arial Bold"/>
              </a:rPr>
              <a:t>nvisaged impact</a:t>
            </a:r>
            <a:endParaRPr lang="en-US" altLang="en-US" sz="3200" b="1" dirty="0">
              <a:solidFill>
                <a:srgbClr val="A5BE4C"/>
              </a:solidFill>
              <a:latin typeface="Arial Bold"/>
              <a:sym typeface="Arial Bold"/>
            </a:endParaRPr>
          </a:p>
        </p:txBody>
      </p:sp>
      <p:sp>
        <p:nvSpPr>
          <p:cNvPr id="5" name="Line 4"/>
          <p:cNvSpPr>
            <a:spLocks noChangeShapeType="1"/>
          </p:cNvSpPr>
          <p:nvPr/>
        </p:nvSpPr>
        <p:spPr bwMode="auto">
          <a:xfrm>
            <a:off x="0" y="836613"/>
            <a:ext cx="9144000" cy="1587"/>
          </a:xfrm>
          <a:prstGeom prst="line">
            <a:avLst/>
          </a:prstGeom>
          <a:noFill/>
          <a:ln w="9525">
            <a:solidFill>
              <a:srgbClr val="A5BE4C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en-ZA"/>
          </a:p>
        </p:txBody>
      </p:sp>
    </p:spTree>
    <p:extLst>
      <p:ext uri="{BB962C8B-B14F-4D97-AF65-F5344CB8AC3E}">
        <p14:creationId xmlns:p14="http://schemas.microsoft.com/office/powerpoint/2010/main" xmlns="" val="18883501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NEMISA APP 2017 Presentation [2]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5081</TotalTime>
  <Words>1849</Words>
  <Application>Microsoft Office PowerPoint</Application>
  <PresentationFormat>On-screen Show (4:3)</PresentationFormat>
  <Paragraphs>593</Paragraphs>
  <Slides>29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0" baseType="lpstr">
      <vt:lpstr>NEMISA APP 2017 Presentation [2]</vt:lpstr>
      <vt:lpstr>NEMISA (changing to iNeSI) </vt:lpstr>
      <vt:lpstr>Slide 2</vt:lpstr>
      <vt:lpstr>Slide 3</vt:lpstr>
      <vt:lpstr>strategic position</vt:lpstr>
      <vt:lpstr>strategic position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</vt:vector>
  </TitlesOfParts>
  <Company>NEMISA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NEMISA (becoming INESI)</dc:title>
  <dc:creator>CEO</dc:creator>
  <cp:lastModifiedBy>PUMZA</cp:lastModifiedBy>
  <cp:revision>276</cp:revision>
  <cp:lastPrinted>2017-10-16T14:48:13Z</cp:lastPrinted>
  <dcterms:created xsi:type="dcterms:W3CDTF">2016-11-01T18:56:21Z</dcterms:created>
  <dcterms:modified xsi:type="dcterms:W3CDTF">2017-10-20T07:33:35Z</dcterms:modified>
</cp:coreProperties>
</file>