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slideLayouts/slideLayout307.xml" ContentType="application/vnd.openxmlformats-officedocument.presentationml.slideLayout+xml"/>
  <Override PartName="/ppt/tags/tag569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ags/tag424.xml" ContentType="application/vnd.openxmlformats-officedocument.presentationml.tags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slideLayouts/slideLayout171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slideLayouts/slideLayout247.xml" ContentType="application/vnd.openxmlformats-officedocument.presentationml.slideLayout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364.xml" ContentType="application/vnd.openxmlformats-officedocument.presentationml.tags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slideLayouts/slideLayout272.xml" ContentType="application/vnd.openxmlformats-officedocument.presentationml.slideLayout+xml"/>
  <Override PartName="/ppt/tags/tag550.xml" ContentType="application/vnd.openxmlformats-officedocument.presentationml.tags+xml"/>
  <Override PartName="/ppt/tags/tag279.xml" ContentType="application/vnd.openxmlformats-officedocument.presentationml.tags+xml"/>
  <Override PartName="/ppt/slideLayouts/slideLayout203.xml" ContentType="application/vnd.openxmlformats-officedocument.presentationml.slideLayout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slideLayouts/slideLayout187.xml" ContentType="application/vnd.openxmlformats-officedocument.presentationml.slideLayout+xml"/>
  <Override PartName="/ppt/tags/tag465.xml" ContentType="application/vnd.openxmlformats-officedocument.presentationml.tags+xml"/>
  <Default Extension="png" ContentType="image/png"/>
  <Override PartName="/ppt/slideLayouts/slideLayout1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90.xml" ContentType="application/vnd.openxmlformats-officedocument.presentationml.tags+xml"/>
  <Override PartName="/ppt/slideLayouts/slideLayout304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35.xml" ContentType="application/vnd.openxmlformats-officedocument.presentationml.tags+xml"/>
  <Override PartName="/ppt/slideLayouts/slideLayout143.xml" ContentType="application/vnd.openxmlformats-officedocument.presentationml.slideLayout+xml"/>
  <Override PartName="/ppt/tags/tag421.xml" ContentType="application/vnd.openxmlformats-officedocument.presentationml.tags+xml"/>
  <Override PartName="/ppt/slideLayouts/slideLayout288.xml" ContentType="application/vnd.openxmlformats-officedocument.presentationml.slideLayout+xml"/>
  <Override PartName="/ppt/tags/tag566.xml" ContentType="application/vnd.openxmlformats-officedocument.presentationml.tags+xml"/>
  <Override PartName="/ppt/tags/tag260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75.xml" ContentType="application/vnd.openxmlformats-officedocument.presentationml.tags+xml"/>
  <Override PartName="/ppt/slideLayouts/slideLayout244.xml" ContentType="application/vnd.openxmlformats-officedocument.presentationml.slideLayout+xml"/>
  <Override PartName="/ppt/tags/tag522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slideLayouts/slideLayout159.xml" ContentType="application/vnd.openxmlformats-officedocument.presentationml.slideLayout+xml"/>
  <Override PartName="/ppt/tags/tag437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462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ags/tag538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377.xml" ContentType="application/vnd.openxmlformats-officedocument.presentationml.tags+xml"/>
  <Override PartName="/ppt/slideLayouts/slideLayout285.xml" ContentType="application/vnd.openxmlformats-officedocument.presentationml.slideLayout+xml"/>
  <Override PartName="/ppt/tags/tag563.xml" ContentType="application/vnd.openxmlformats-officedocument.presentationml.tags+xml"/>
  <Override PartName="/ppt/tags/tag308.xml" ContentType="application/vnd.openxmlformats-officedocument.presentationml.tags+xml"/>
  <Override PartName="/ppt/tags/tag147.xml" ContentType="application/vnd.openxmlformats-officedocument.presentationml.tags+xml"/>
  <Override PartName="/ppt/slideLayouts/slideLayout216.xml" ContentType="application/vnd.openxmlformats-officedocument.presentationml.slideLayout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slideLayouts/slideLayout317.xml" ContentType="application/vnd.openxmlformats-officedocument.presentationml.slideLayout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slideLayouts/slideLayout156.xml" ContentType="application/vnd.openxmlformats-officedocument.presentationml.slideLayout+xml"/>
  <Override PartName="/ppt/tags/tag434.xml" ContentType="application/vnd.openxmlformats-officedocument.presentationml.tags+xml"/>
  <Override PartName="/ppt/notesSlides/notesSlide1.xml" ContentType="application/vnd.openxmlformats-officedocument.presentationml.notesSlide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slideLayouts/slideLayout257.xml" ContentType="application/vnd.openxmlformats-officedocument.presentationml.slideLayout+xml"/>
  <Override PartName="/ppt/tags/tag535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slideLayouts/slideLayout282.xml" ContentType="application/vnd.openxmlformats-officedocument.presentationml.slideLayout+xml"/>
  <Override PartName="/ppt/tags/tag560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slideLayouts/slideLayout213.xml" ContentType="application/vnd.openxmlformats-officedocument.presentationml.slideLayout+xml"/>
  <Override PartName="/ppt/theme/theme9.xml" ContentType="application/vnd.openxmlformats-officedocument.theme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slideLayouts/slideLayout197.xml" ContentType="application/vnd.openxmlformats-officedocument.presentationml.slideLayout+xml"/>
  <Override PartName="/ppt/tags/tag475.xml" ContentType="application/vnd.openxmlformats-officedocument.presentationml.tags+xml"/>
  <Override PartName="/ppt/slideLayouts/slideLayout128.xml" ContentType="application/vnd.openxmlformats-officedocument.presentationml.slideLayout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slideLayouts/slideLayout53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Layouts/slideLayout131.xml" ContentType="application/vnd.openxmlformats-officedocument.presentationml.slideLayout+xml"/>
  <Override PartName="/ppt/tags/tag270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slideLayouts/slideLayout207.xml" ContentType="application/vnd.openxmlformats-officedocument.presentationml.slideLayout+xml"/>
  <Override PartName="/ppt/tags/tag393.xml" ContentType="application/vnd.openxmlformats-officedocument.presentationml.tags+xml"/>
  <Override PartName="/ppt/slideLayouts/slideLayout254.xml" ContentType="application/vnd.openxmlformats-officedocument.presentationml.slideLayout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heme/theme14.xml" ContentType="application/vnd.openxmlformats-officedocument.theme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slideLayouts/slideLayout232.xml" ContentType="application/vnd.openxmlformats-officedocument.presentationml.slideLayout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tags/tag302.xml" ContentType="application/vnd.openxmlformats-officedocument.presentationml.tags+xml"/>
  <Override PartName="/ppt/slideLayouts/slideLayout210.xml" ContentType="application/vnd.openxmlformats-officedocument.presentationml.slideLayout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slideLayouts/slideLayout308.xml" ContentType="application/vnd.openxmlformats-officedocument.presentationml.slideLayout+xml"/>
  <Default Extension="bin" ContentType="application/vnd.openxmlformats-officedocument.oleObject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286.xml" ContentType="application/vnd.openxmlformats-officedocument.presentationml.tags+xml"/>
  <Override PartName="/ppt/slideLayouts/slideLayout194.xml" ContentType="application/vnd.openxmlformats-officedocument.presentationml.slideLayout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Layouts/slideLayout311.xml" ContentType="application/vnd.openxmlformats-officedocument.presentationml.slideLayout+xml"/>
  <Override PartName="/ppt/tags/tag179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242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heme/theme11.xml" ContentType="application/vnd.openxmlformats-officedocument.theme+xml"/>
  <Override PartName="/ppt/tags/tag46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258.xml" ContentType="application/vnd.openxmlformats-officedocument.presentationml.tags+xml"/>
  <Override PartName="/ppt/slideLayouts/slideLayout166.xml" ContentType="application/vnd.openxmlformats-officedocument.presentationml.slideLayout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ags/tag567.xml" ContentType="application/vnd.openxmlformats-officedocument.presentationml.tags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slideLayouts/slideLayout122.xml" ContentType="application/vnd.openxmlformats-officedocument.presentationml.slideLayout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slideLayouts/slideLayout267.xml" ContentType="application/vnd.openxmlformats-officedocument.presentationml.slideLayout+xml"/>
  <Override PartName="/ppt/tags/tag545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slideMasters/slideMaster6.xml" ContentType="application/vnd.openxmlformats-officedocument.presentationml.slideMaster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slideLayouts/slideLayout223.xml" ContentType="application/vnd.openxmlformats-officedocument.presentationml.slideLayout+xml"/>
  <Override PartName="/ppt/tags/tag438.xml" ContentType="application/vnd.openxmlformats-officedocument.presentationml.tags+xml"/>
  <Override PartName="/ppt/slideLayouts/slideLayout270.xml" ContentType="application/vnd.openxmlformats-officedocument.presentationml.slideLayout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3.xml" ContentType="application/vnd.openxmlformats-officedocument.presentationml.slideLayout+xml"/>
  <Override PartName="/ppt/tags/tag53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slideLayouts/slideLayout30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79.xml" ContentType="application/vnd.openxmlformats-officedocument.presentationml.slideLayout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157.xml" ContentType="application/vnd.openxmlformats-officedocument.presentationml.slideLayout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274.xml" ContentType="application/vnd.openxmlformats-officedocument.presentationml.tags+xml"/>
  <Override PartName="/ppt/slideLayouts/slideLayout182.xml" ContentType="application/vnd.openxmlformats-officedocument.presentationml.slideLayout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gs/tag536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76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Layouts/slideLayout315.xml" ContentType="application/vnd.openxmlformats-officedocument.presentationml.slideLayout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46.xml" ContentType="application/vnd.openxmlformats-officedocument.presentationml.tags+xml"/>
  <Override PartName="/ppt/slideLayouts/slideLayout154.xml" ContentType="application/vnd.openxmlformats-officedocument.presentationml.slideLayout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Layouts/slideLayout299.xml" ContentType="application/vnd.openxmlformats-officedocument.presentationml.slideLayout+xml"/>
  <Override PartName="/ppt/tags/tag577.xml" ContentType="application/vnd.openxmlformats-officedocument.presentationml.tags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slideLayouts/slideLayout277.xml" ContentType="application/vnd.openxmlformats-officedocument.presentationml.slideLayout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202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ags/tag53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5.xml" ContentType="application/vnd.openxmlformats-officedocument.theme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265.xml" ContentType="application/vnd.openxmlformats-officedocument.presentationml.tags+xml"/>
  <Override PartName="/ppt/slideLayouts/slideLayout173.xml" ContentType="application/vnd.openxmlformats-officedocument.presentationml.slideLayout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slideLayouts/slideLayout205.xml" ContentType="application/vnd.openxmlformats-officedocument.presentationml.slideLayout+xml"/>
  <Override PartName="/ppt/tags/tag391.xml" ContentType="application/vnd.openxmlformats-officedocument.presentationml.tags+xml"/>
  <Override PartName="/ppt/slideLayouts/slideLayout252.xml" ContentType="application/vnd.openxmlformats-officedocument.presentationml.slideLayout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slideLayouts/slideLayout230.xml" ContentType="application/vnd.openxmlformats-officedocument.presentationml.slideLayout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67.xml" ContentType="application/vnd.openxmlformats-officedocument.presentationml.slideLayout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Layouts/slideLayout30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Layouts/slideLayout192.xml" ContentType="application/vnd.openxmlformats-officedocument.presentationml.slideLayout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59.xml" ContentType="application/vnd.openxmlformats-officedocument.presentationml.tags+xml"/>
  <Override PartName="/ppt/slideLayouts/slideLayout92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268.xml" ContentType="application/vnd.openxmlformats-officedocument.presentationml.slideLayout+xml"/>
  <Override PartName="/ppt/tags/tag546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240.xml" ContentType="application/vnd.openxmlformats-officedocument.presentationml.tags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ags/tag502.xml" ContentType="application/vnd.openxmlformats-officedocument.presentationml.tags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slideLayouts/slideLayout139.xml" ContentType="application/vnd.openxmlformats-officedocument.presentationml.slideLayout+xml"/>
  <Override PartName="/ppt/tags/tag278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417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42.xml" ContentType="application/vnd.openxmlformats-officedocument.presentationml.tags+xml"/>
  <Override PartName="/ppt/slideLayouts/slideLayout303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slideLayouts/slideLayout287.xml" ContentType="application/vnd.openxmlformats-officedocument.presentationml.slideLayout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ags/tag54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Layouts/slideLayout158.xml" ContentType="application/vnd.openxmlformats-officedocument.presentationml.slideLayout+xml"/>
  <Override PartName="/ppt/tags/tag297.xml" ContentType="application/vnd.openxmlformats-officedocument.presentationml.tags+xml"/>
  <Override PartName="/ppt/slideLayouts/slideLayout221.xml" ContentType="application/vnd.openxmlformats-officedocument.presentationml.slideLayout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Layouts/slideLayout161.xml" ContentType="application/vnd.openxmlformats-officedocument.presentationml.slideLayout+xml"/>
  <Override PartName="/ppt/tags/tag398.xml" ContentType="application/vnd.openxmlformats-officedocument.presentationml.tags+xml"/>
  <Override PartName="/ppt/slideLayouts/slideLayout259.xml" ContentType="application/vnd.openxmlformats-officedocument.presentationml.slideLayout+xml"/>
  <Override PartName="/ppt/tags/tag53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Layouts/slideLayout300.xml" ContentType="application/vnd.openxmlformats-officedocument.presentationml.slideLayout+xml"/>
  <Override PartName="/ppt/tags/tag168.xml" ContentType="application/vnd.openxmlformats-officedocument.presentationml.tags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Layouts/slideLayout199.xml" ContentType="application/vnd.openxmlformats-officedocument.presentationml.slideLayout+xml"/>
  <Override PartName="/ppt/tags/tag477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slideLayouts/slideLayout177.xml" ContentType="application/vnd.openxmlformats-officedocument.presentationml.slideLayout+xml"/>
  <Override PartName="/ppt/tags/tag408.xml" ContentType="application/vnd.openxmlformats-officedocument.presentationml.tags+xml"/>
  <Override PartName="/ppt/slideLayouts/slideLayout240.xml" ContentType="application/vnd.openxmlformats-officedocument.presentationml.slideLayout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Layouts/slideLayout316.xml" ContentType="application/vnd.openxmlformats-officedocument.presentationml.slideLayout+xml"/>
  <Override PartName="/ppt/tags/tag57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slideLayouts/slideLayout133.xml" ContentType="application/vnd.openxmlformats-officedocument.presentationml.slideLayout+xml"/>
  <Override PartName="/ppt/tags/tag272.xml" ContentType="application/vnd.openxmlformats-officedocument.presentationml.tags+xml"/>
  <Override PartName="/ppt/slideLayouts/slideLayout180.xml" ContentType="application/vnd.openxmlformats-officedocument.presentationml.slideLayout+xml"/>
  <Override PartName="/ppt/tags/tag411.xml" ContentType="application/vnd.openxmlformats-officedocument.presentationml.tags+xml"/>
  <Override PartName="/ppt/slideLayouts/slideLayout278.xml" ContentType="application/vnd.openxmlformats-officedocument.presentationml.slideLayout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slideLayouts/slideLayout209.xml" ContentType="application/vnd.openxmlformats-officedocument.presentationml.slideLayout+xml"/>
  <Override PartName="/ppt/tags/tag395.xml" ContentType="application/vnd.openxmlformats-officedocument.presentationml.tags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534.xml" ContentType="application/vnd.openxmlformats-officedocument.presentationml.tags+xml"/>
  <Override PartName="/ppt/theme/theme16.xml" ContentType="application/vnd.openxmlformats-officedocument.theme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heme/theme8.xml" ContentType="application/vnd.openxmlformats-officedocument.theme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288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313.xml" ContentType="application/vnd.openxmlformats-officedocument.presentationml.slideLayout+xml"/>
  <Default Extension="jpeg" ContentType="image/jpeg"/>
  <Override PartName="/ppt/tags/tag88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244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slideLayouts/slideLayout297.xml" ContentType="application/vnd.openxmlformats-officedocument.presentationml.slideLayout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slideLayouts/slideLayout130.xml" ContentType="application/vnd.openxmlformats-officedocument.presentationml.slideLayout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Layouts/slideLayout231.xml" ContentType="application/vnd.openxmlformats-officedocument.presentationml.slideLayout+xml"/>
  <Override PartName="/ppt/tags/tag468.xml" ContentType="application/vnd.openxmlformats-officedocument.presentationml.tags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slideLayouts/slideLayout168.xml" ContentType="application/vnd.openxmlformats-officedocument.presentationml.slideLayout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ags/tag471.xml" ContentType="application/vnd.openxmlformats-officedocument.presentationml.tags+xml"/>
  <Override PartName="/ppt/tags/tag216.xml" ContentType="application/vnd.openxmlformats-officedocument.presentationml.tags+xml"/>
  <Override PartName="/ppt/slideLayouts/slideLayout124.xml" ContentType="application/vnd.openxmlformats-officedocument.presentationml.slideLayout+xml"/>
  <Override PartName="/ppt/tags/tag402.xml" ContentType="application/vnd.openxmlformats-officedocument.presentationml.tags+xml"/>
  <Override PartName="/ppt/slideLayouts/slideLayout269.xml" ContentType="application/vnd.openxmlformats-officedocument.presentationml.slideLayout+xml"/>
  <Override PartName="/ppt/tags/tag547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slideMasters/slideMaster8.xml" ContentType="application/vnd.openxmlformats-officedocument.presentationml.slideMaster+xml"/>
  <Override PartName="/ppt/tags/tag156.xml" ContentType="application/vnd.openxmlformats-officedocument.presentationml.tags+xml"/>
  <Override PartName="/ppt/slideLayouts/slideLayout225.xml" ContentType="application/vnd.openxmlformats-officedocument.presentationml.slideLayout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heme/theme10.xml" ContentType="application/vnd.openxmlformats-officedocument.theme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Default Extension="emf" ContentType="image/x-emf"/>
  <Override PartName="/ppt/slideLayouts/slideLayout43.xml" ContentType="application/vnd.openxmlformats-officedocument.presentationml.slideLayout+xml"/>
  <Override PartName="/ppt/tags/tag282.xml" ContentType="application/vnd.openxmlformats-officedocument.presentationml.tags+xml"/>
  <Override PartName="/ppt/slideLayouts/slideLayout190.xml" ContentType="application/vnd.openxmlformats-officedocument.presentationml.slideLayout+xml"/>
  <Override PartName="/ppt/tags/tag51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slideLayouts/slideLayout266.xml" ContentType="application/vnd.openxmlformats-officedocument.presentationml.slideLayout+xml"/>
  <Override PartName="/ppt/tags/tag544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slideLayouts/slideLayout291.xml" ContentType="application/vnd.openxmlformats-officedocument.presentationml.slideLayout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slideLayouts/slideLayout222.xml" ContentType="application/vnd.openxmlformats-officedocument.presentationml.slideLayout+xml"/>
  <Override PartName="/ppt/tags/tag50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229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slideLayouts/slideLayout238.xml" ContentType="application/vnd.openxmlformats-officedocument.presentationml.slideLayout+xml"/>
  <Override PartName="/ppt/tags/tag516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194.xml" ContentType="application/vnd.openxmlformats-officedocument.presentationml.tags+xml"/>
  <Override PartName="/ppt/slideLayouts/slideLayout263.xml" ContentType="application/vnd.openxmlformats-officedocument.presentationml.slideLayout+xml"/>
  <Override PartName="/ppt/tags/tag541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slideLayouts/slideLayout178.xml" ContentType="application/vnd.openxmlformats-officedocument.presentationml.slideLayout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slideLayouts/slideLayout27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slideLayouts/slideLayout235.xml" ContentType="application/vnd.openxmlformats-officedocument.presentationml.slideLayout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slideLayouts/slideLayout175.xml" ContentType="application/vnd.openxmlformats-officedocument.presentationml.slideLayout+xml"/>
  <Override PartName="/ppt/tags/tag45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00" r:id="rId2"/>
    <p:sldMasterId id="2147483725" r:id="rId3"/>
    <p:sldMasterId id="2147483750" r:id="rId4"/>
    <p:sldMasterId id="2147483775" r:id="rId5"/>
    <p:sldMasterId id="2147483800" r:id="rId6"/>
    <p:sldMasterId id="2147483826" r:id="rId7"/>
    <p:sldMasterId id="2147483851" r:id="rId8"/>
    <p:sldMasterId id="2147483876" r:id="rId9"/>
    <p:sldMasterId id="2147483901" r:id="rId10"/>
    <p:sldMasterId id="2147483913" r:id="rId11"/>
    <p:sldMasterId id="2147483927" r:id="rId12"/>
    <p:sldMasterId id="2147483954" r:id="rId13"/>
    <p:sldMasterId id="2147483981" r:id="rId14"/>
  </p:sldMasterIdLst>
  <p:notesMasterIdLst>
    <p:notesMasterId r:id="rId34"/>
  </p:notesMasterIdLst>
  <p:handoutMasterIdLst>
    <p:handoutMasterId r:id="rId35"/>
  </p:handoutMasterIdLst>
  <p:sldIdLst>
    <p:sldId id="261" r:id="rId15"/>
    <p:sldId id="498" r:id="rId16"/>
    <p:sldId id="493" r:id="rId17"/>
    <p:sldId id="490" r:id="rId18"/>
    <p:sldId id="501" r:id="rId19"/>
    <p:sldId id="502" r:id="rId20"/>
    <p:sldId id="497" r:id="rId21"/>
    <p:sldId id="496" r:id="rId22"/>
    <p:sldId id="509" r:id="rId23"/>
    <p:sldId id="503" r:id="rId24"/>
    <p:sldId id="504" r:id="rId25"/>
    <p:sldId id="507" r:id="rId26"/>
    <p:sldId id="512" r:id="rId27"/>
    <p:sldId id="513" r:id="rId28"/>
    <p:sldId id="514" r:id="rId29"/>
    <p:sldId id="515" r:id="rId30"/>
    <p:sldId id="516" r:id="rId31"/>
    <p:sldId id="510" r:id="rId32"/>
    <p:sldId id="511" r:id="rId33"/>
  </p:sldIdLst>
  <p:sldSz cx="9144000" cy="6858000" type="screen4x3"/>
  <p:notesSz cx="6808788" cy="9940925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5602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121B"/>
    <a:srgbClr val="0032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88058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3838"/>
        <p:guide orient="horz" pos="890"/>
        <p:guide pos="5602"/>
        <p:guide pos="20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456" y="-108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0" y="0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/>
          <a:lstStyle>
            <a:lvl1pPr algn="r">
              <a:defRPr sz="1200"/>
            </a:lvl1pPr>
          </a:lstStyle>
          <a:p>
            <a:fld id="{8BC7F027-379E-4D32-9199-1B8938F68AAE}" type="datetimeFigureOut">
              <a:rPr lang="en-GB" smtClean="0"/>
              <a:pPr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0" y="9442153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 anchor="b"/>
          <a:lstStyle>
            <a:lvl1pPr algn="r">
              <a:defRPr sz="1200"/>
            </a:lvl1pPr>
          </a:lstStyle>
          <a:p>
            <a:fld id="{9CB3FB82-2445-4031-8D77-475052559E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62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0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4" tIns="46727" rIns="93454" bIns="46727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3454" tIns="46727" rIns="93454" bIns="467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3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3"/>
            <a:ext cx="2950475" cy="497046"/>
          </a:xfrm>
          <a:prstGeom prst="rect">
            <a:avLst/>
          </a:prstGeom>
        </p:spPr>
        <p:txBody>
          <a:bodyPr vert="horz" lIns="93454" tIns="46727" rIns="93454" bIns="46727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656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2870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Includes parent, broiler </a:t>
            </a:r>
            <a:r>
              <a:rPr lang="en-ZA" baseline="0" dirty="0" smtClean="0"/>
              <a:t>and layer farms</a:t>
            </a:r>
          </a:p>
          <a:p>
            <a:r>
              <a:rPr lang="en-ZA" baseline="0" dirty="0" smtClean="0"/>
              <a:t>About 29 million birds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18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Truck in picture</a:t>
            </a:r>
            <a:r>
              <a:rPr lang="en-ZA" baseline="0" dirty="0" smtClean="0"/>
              <a:t> – approximately 3000 birds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76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6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0.xml"/><Relationship Id="rId1" Type="http://schemas.openxmlformats.org/officeDocument/2006/relationships/tags" Target="../tags/tag27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3.xml"/><Relationship Id="rId4" Type="http://schemas.openxmlformats.org/officeDocument/2006/relationships/image" Target="../media/image16.png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7.xml"/><Relationship Id="rId1" Type="http://schemas.openxmlformats.org/officeDocument/2006/relationships/tags" Target="../tags/tag29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30.xml"/><Relationship Id="rId4" Type="http://schemas.openxmlformats.org/officeDocument/2006/relationships/image" Target="../media/image9.png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0.xml"/><Relationship Id="rId1" Type="http://schemas.openxmlformats.org/officeDocument/2006/relationships/tags" Target="../tags/tag33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2.xml"/><Relationship Id="rId1" Type="http://schemas.openxmlformats.org/officeDocument/2006/relationships/tags" Target="../tags/tag341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image" Target="../media/image11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image" Target="../media/image11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4" Type="http://schemas.openxmlformats.org/officeDocument/2006/relationships/image" Target="../media/image11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4" Type="http://schemas.openxmlformats.org/officeDocument/2006/relationships/image" Target="../media/image11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2.xml"/><Relationship Id="rId1" Type="http://schemas.openxmlformats.org/officeDocument/2006/relationships/tags" Target="../tags/tag35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2.xml"/><Relationship Id="rId1" Type="http://schemas.openxmlformats.org/officeDocument/2006/relationships/tags" Target="../tags/tag36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6.xml"/><Relationship Id="rId1" Type="http://schemas.openxmlformats.org/officeDocument/2006/relationships/tags" Target="../tags/tag365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8.xml"/><Relationship Id="rId1" Type="http://schemas.openxmlformats.org/officeDocument/2006/relationships/tags" Target="../tags/tag36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0.xml"/><Relationship Id="rId1" Type="http://schemas.openxmlformats.org/officeDocument/2006/relationships/tags" Target="../tags/tag36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7.xml"/><Relationship Id="rId4" Type="http://schemas.openxmlformats.org/officeDocument/2006/relationships/image" Target="../media/image13.png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7.xml"/><Relationship Id="rId1" Type="http://schemas.openxmlformats.org/officeDocument/2006/relationships/tags" Target="../tags/tag39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7.xml"/><Relationship Id="rId1" Type="http://schemas.openxmlformats.org/officeDocument/2006/relationships/tags" Target="../tags/tag4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3.xml"/><Relationship Id="rId1" Type="http://schemas.openxmlformats.org/officeDocument/2006/relationships/tags" Target="../tags/tag422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24.xml"/><Relationship Id="rId4" Type="http://schemas.openxmlformats.org/officeDocument/2006/relationships/image" Target="../media/image9.png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34.xml"/><Relationship Id="rId1" Type="http://schemas.openxmlformats.org/officeDocument/2006/relationships/tags" Target="../tags/tag43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36.xml"/><Relationship Id="rId1" Type="http://schemas.openxmlformats.org/officeDocument/2006/relationships/tags" Target="../tags/tag435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38.xml"/><Relationship Id="rId1" Type="http://schemas.openxmlformats.org/officeDocument/2006/relationships/tags" Target="../tags/tag437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0.xml"/><Relationship Id="rId1" Type="http://schemas.openxmlformats.org/officeDocument/2006/relationships/tags" Target="../tags/tag439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2.xml"/><Relationship Id="rId1" Type="http://schemas.openxmlformats.org/officeDocument/2006/relationships/tags" Target="../tags/tag44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6.xml"/><Relationship Id="rId1" Type="http://schemas.openxmlformats.org/officeDocument/2006/relationships/tags" Target="../tags/tag44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8.xml"/><Relationship Id="rId1" Type="http://schemas.openxmlformats.org/officeDocument/2006/relationships/tags" Target="../tags/tag447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0.xml"/><Relationship Id="rId1" Type="http://schemas.openxmlformats.org/officeDocument/2006/relationships/tags" Target="../tags/tag449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6.xml"/><Relationship Id="rId1" Type="http://schemas.openxmlformats.org/officeDocument/2006/relationships/tags" Target="../tags/tag46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8.xml"/><Relationship Id="rId1" Type="http://schemas.openxmlformats.org/officeDocument/2006/relationships/tags" Target="../tags/tag467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0.xml"/><Relationship Id="rId1" Type="http://schemas.openxmlformats.org/officeDocument/2006/relationships/tags" Target="../tags/tag46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2.xml"/><Relationship Id="rId1" Type="http://schemas.openxmlformats.org/officeDocument/2006/relationships/tags" Target="../tags/tag471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3.xml"/><Relationship Id="rId4" Type="http://schemas.openxmlformats.org/officeDocument/2006/relationships/image" Target="../media/image9.png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1.xml"/><Relationship Id="rId1" Type="http://schemas.openxmlformats.org/officeDocument/2006/relationships/tags" Target="../tags/tag48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5.xml"/><Relationship Id="rId1" Type="http://schemas.openxmlformats.org/officeDocument/2006/relationships/tags" Target="../tags/tag48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7.xml"/><Relationship Id="rId1" Type="http://schemas.openxmlformats.org/officeDocument/2006/relationships/tags" Target="../tags/tag48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5.xml"/><Relationship Id="rId1" Type="http://schemas.openxmlformats.org/officeDocument/2006/relationships/tags" Target="../tags/tag49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3.xml"/><Relationship Id="rId1" Type="http://schemas.openxmlformats.org/officeDocument/2006/relationships/tags" Target="../tags/tag502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1.xml"/><Relationship Id="rId1" Type="http://schemas.openxmlformats.org/officeDocument/2006/relationships/tags" Target="../tags/tag510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7.xml"/><Relationship Id="rId1" Type="http://schemas.openxmlformats.org/officeDocument/2006/relationships/tags" Target="../tags/tag51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9.xml"/><Relationship Id="rId1" Type="http://schemas.openxmlformats.org/officeDocument/2006/relationships/tags" Target="../tags/tag5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11.png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20.xml"/><Relationship Id="rId4" Type="http://schemas.openxmlformats.org/officeDocument/2006/relationships/image" Target="../media/image9.png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28.xml"/><Relationship Id="rId1" Type="http://schemas.openxmlformats.org/officeDocument/2006/relationships/tags" Target="../tags/tag52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0.xml"/><Relationship Id="rId1" Type="http://schemas.openxmlformats.org/officeDocument/2006/relationships/tags" Target="../tags/tag529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6.xml"/><Relationship Id="rId1" Type="http://schemas.openxmlformats.org/officeDocument/2006/relationships/tags" Target="../tags/tag53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1.pn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8.xml"/><Relationship Id="rId1" Type="http://schemas.openxmlformats.org/officeDocument/2006/relationships/tags" Target="../tags/tag53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2.xml"/><Relationship Id="rId1" Type="http://schemas.openxmlformats.org/officeDocument/2006/relationships/tags" Target="../tags/tag541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4.xml"/><Relationship Id="rId1" Type="http://schemas.openxmlformats.org/officeDocument/2006/relationships/tags" Target="../tags/tag543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1.png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6.xml"/><Relationship Id="rId1" Type="http://schemas.openxmlformats.org/officeDocument/2006/relationships/tags" Target="../tags/tag555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8.xml"/><Relationship Id="rId1" Type="http://schemas.openxmlformats.org/officeDocument/2006/relationships/tags" Target="../tags/tag557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4.xml"/><Relationship Id="rId1" Type="http://schemas.openxmlformats.org/officeDocument/2006/relationships/tags" Target="../tags/tag563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6.xml"/><Relationship Id="rId1" Type="http://schemas.openxmlformats.org/officeDocument/2006/relationships/tags" Target="../tags/tag56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567.xml"/><Relationship Id="rId4" Type="http://schemas.openxmlformats.org/officeDocument/2006/relationships/image" Target="../media/image9.png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5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2.xml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9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283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320155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950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5230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1394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584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98300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93551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4900711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63097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0575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256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4796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0226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287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621035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171262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38554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08897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782640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37618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742814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217155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7700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5935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4DF0C3E-4E99-4E2E-BA98-3D852DE6B51F}" type="datetime3">
              <a:rPr lang="en-US" smtClean="0">
                <a:solidFill>
                  <a:prstClr val="white"/>
                </a:solidFill>
              </a:rPr>
              <a:pPr/>
              <a:t>20 October 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Agriculture\WCG - Logo - Agriculture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85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051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653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03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484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021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84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13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2761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47828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44544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929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42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166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Agriculture\WCG - Logo - Agriculture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50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411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129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5495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61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1457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5456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024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4193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688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Name.Surname@elsenburg.com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www.elsenburg.com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Agriculture\WCG - Logo - Agriculture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251" y="1926794"/>
            <a:ext cx="2407682" cy="6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94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95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317717-9090-4A4E-8D26-4ECEE15A95F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3377FF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BFBC35-DDD1-4CE5-B5C2-E2F84147460A}" type="slidenum">
              <a:rPr lang="en-ZA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983450"/>
      </p:ext>
    </p:extLst>
  </p:cSld>
  <p:clrMapOvr>
    <a:masterClrMapping/>
  </p:clrMapOvr>
  <p:hf hd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44772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85780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90081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03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9385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97134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14786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6555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33936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96522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5514604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815808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60301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77117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66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40323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46695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700925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311127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1600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57330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025398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417852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70774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25448765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23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31791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34269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16490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56591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327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0725"/>
            <a:ext cx="1454552" cy="53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85991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7920"/>
            <a:ext cx="1524000" cy="5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2123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600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13822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4164"/>
            <a:ext cx="137160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82299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48769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375880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89382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827023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85317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4320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10243"/>
            <a:ext cx="1219199" cy="5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39350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859234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91070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33472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39704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85702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8221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070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31262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19604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077" y="1820063"/>
            <a:ext cx="2376263" cy="8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30649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5549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3787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91224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06181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9767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8941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62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83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450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6450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21382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41913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6756099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09018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4913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323513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9572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724153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087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60802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660737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98855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4045633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612389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5938570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70678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209831603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8000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4390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57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686314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0769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581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6495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50282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62041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74137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928497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0489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6605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160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99106676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6789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7788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22593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57867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43723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88332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1130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1023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9446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051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46668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E40F-34D3-4FB9-B9E5-1A9024513D5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6259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99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99" y="1039980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1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1F497D"/>
                </a:solidFill>
              </a:rPr>
              <a:pPr/>
              <a:t>‹#›</a:t>
            </a:fld>
            <a:endParaRPr lang="en-ZA" dirty="0">
              <a:solidFill>
                <a:srgbClr val="1F497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101" y="6468151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BBB59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99" y="1412792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896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96259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951895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990752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6447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79580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12889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80770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635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2119701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248376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7275828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992030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1206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54776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72441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4129375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327731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481051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9231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75747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4932108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13805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829666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104558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363519877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0593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ZA" dirty="0">
              <a:solidFill>
                <a:srgbClr val="998F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C94-2BD0-45AE-B1C4-4D4194295E02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2662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PG MTEC 1 Departmental Engagement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73F2-5DCC-4A75-A441-2E1DEEFA59A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84754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154774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2439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267698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129114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02974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513916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445606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2446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412321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01151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47802681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611337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9414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95968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723918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9846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156360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1088988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676488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562074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4579211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7344077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185371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52640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0725"/>
            <a:ext cx="1454552" cy="53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971456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245030685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06717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ZA" dirty="0">
              <a:solidFill>
                <a:srgbClr val="998F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C94-2BD0-45AE-B1C4-4D4194295E02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8213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PG MTEC 1 Departmental Engagement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73F2-5DCC-4A75-A441-2E1DEEFA59A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25171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099620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096586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024971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7695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798809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197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740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7920"/>
            <a:ext cx="1524000" cy="5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6195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0530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585988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075446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07075959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549727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933031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00142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6035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829169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2443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600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313530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922835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859194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674809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9958731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403825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54116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386088003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58361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ZA" dirty="0">
              <a:solidFill>
                <a:srgbClr val="998F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C94-2BD0-45AE-B1C4-4D4194295E02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33512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PG MTEC 1 Departmental Engagement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73F2-5DCC-4A75-A441-2E1DEEFA59A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795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4164"/>
            <a:ext cx="137160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8817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293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047981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92497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6160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764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10243"/>
            <a:ext cx="1219199" cy="5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465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549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271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6075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3386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203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7608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0234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46504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487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077" y="1820063"/>
            <a:ext cx="2376263" cy="8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766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428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71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858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1866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4747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482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2711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1702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86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824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6979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699253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994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32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0856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21860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000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8907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9815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58758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8273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80396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01411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1140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5709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790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3330390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355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177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037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854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76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018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96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831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56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689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0059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6372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475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783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29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942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13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1427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4808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6621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3544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531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763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4556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55414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6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5522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49165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5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62.xml"/><Relationship Id="rId34" Type="http://schemas.openxmlformats.org/officeDocument/2006/relationships/tags" Target="../tags/tag432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tags" Target="../tags/tag431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tags" Target="../tags/tag427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tags" Target="../tags/tag430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vmlDrawing" Target="../drawings/vmlDrawing10.v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tags" Target="../tags/tag429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theme" Target="../theme/theme12.xml"/><Relationship Id="rId30" Type="http://schemas.openxmlformats.org/officeDocument/2006/relationships/tags" Target="../tags/tag428.xml"/><Relationship Id="rId35" Type="http://schemas.openxmlformats.org/officeDocument/2006/relationships/oleObject" Target="../embeddings/oleObject10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26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34" Type="http://schemas.openxmlformats.org/officeDocument/2006/relationships/tags" Target="../tags/tag479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5" Type="http://schemas.openxmlformats.org/officeDocument/2006/relationships/slideLayout" Target="../slideLayouts/slideLayout292.xml"/><Relationship Id="rId33" Type="http://schemas.openxmlformats.org/officeDocument/2006/relationships/tags" Target="../tags/tag478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29" Type="http://schemas.openxmlformats.org/officeDocument/2006/relationships/tags" Target="../tags/tag474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24" Type="http://schemas.openxmlformats.org/officeDocument/2006/relationships/slideLayout" Target="../slideLayouts/slideLayout291.xml"/><Relationship Id="rId32" Type="http://schemas.openxmlformats.org/officeDocument/2006/relationships/tags" Target="../tags/tag477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23" Type="http://schemas.openxmlformats.org/officeDocument/2006/relationships/slideLayout" Target="../slideLayouts/slideLayout290.xml"/><Relationship Id="rId28" Type="http://schemas.openxmlformats.org/officeDocument/2006/relationships/vmlDrawing" Target="../drawings/vmlDrawing11.v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31" Type="http://schemas.openxmlformats.org/officeDocument/2006/relationships/tags" Target="../tags/tag476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slideLayout" Target="../slideLayouts/slideLayout289.xml"/><Relationship Id="rId27" Type="http://schemas.openxmlformats.org/officeDocument/2006/relationships/theme" Target="../theme/theme13.xml"/><Relationship Id="rId30" Type="http://schemas.openxmlformats.org/officeDocument/2006/relationships/tags" Target="../tags/tag475.xml"/><Relationship Id="rId35" Type="http://schemas.openxmlformats.org/officeDocument/2006/relationships/oleObject" Target="../embeddings/oleObject11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6.xml"/><Relationship Id="rId18" Type="http://schemas.openxmlformats.org/officeDocument/2006/relationships/slideLayout" Target="../slideLayouts/slideLayout311.xml"/><Relationship Id="rId26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296.xml"/><Relationship Id="rId21" Type="http://schemas.openxmlformats.org/officeDocument/2006/relationships/slideLayout" Target="../slideLayouts/slideLayout314.xml"/><Relationship Id="rId34" Type="http://schemas.openxmlformats.org/officeDocument/2006/relationships/tags" Target="../tags/tag52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17" Type="http://schemas.openxmlformats.org/officeDocument/2006/relationships/slideLayout" Target="../slideLayouts/slideLayout310.xml"/><Relationship Id="rId25" Type="http://schemas.openxmlformats.org/officeDocument/2006/relationships/slideLayout" Target="../slideLayouts/slideLayout318.xml"/><Relationship Id="rId33" Type="http://schemas.openxmlformats.org/officeDocument/2006/relationships/tags" Target="../tags/tag525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309.xml"/><Relationship Id="rId20" Type="http://schemas.openxmlformats.org/officeDocument/2006/relationships/slideLayout" Target="../slideLayouts/slideLayout313.xml"/><Relationship Id="rId29" Type="http://schemas.openxmlformats.org/officeDocument/2006/relationships/tags" Target="../tags/tag521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24" Type="http://schemas.openxmlformats.org/officeDocument/2006/relationships/slideLayout" Target="../slideLayouts/slideLayout317.xml"/><Relationship Id="rId32" Type="http://schemas.openxmlformats.org/officeDocument/2006/relationships/tags" Target="../tags/tag524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298.xml"/><Relationship Id="rId15" Type="http://schemas.openxmlformats.org/officeDocument/2006/relationships/slideLayout" Target="../slideLayouts/slideLayout308.xml"/><Relationship Id="rId23" Type="http://schemas.openxmlformats.org/officeDocument/2006/relationships/slideLayout" Target="../slideLayouts/slideLayout316.xml"/><Relationship Id="rId28" Type="http://schemas.openxmlformats.org/officeDocument/2006/relationships/vmlDrawing" Target="../drawings/vmlDrawing12.v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303.xml"/><Relationship Id="rId19" Type="http://schemas.openxmlformats.org/officeDocument/2006/relationships/slideLayout" Target="../slideLayouts/slideLayout312.xml"/><Relationship Id="rId31" Type="http://schemas.openxmlformats.org/officeDocument/2006/relationships/tags" Target="../tags/tag52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slideLayout" Target="../slideLayouts/slideLayout307.xml"/><Relationship Id="rId22" Type="http://schemas.openxmlformats.org/officeDocument/2006/relationships/slideLayout" Target="../slideLayouts/slideLayout315.xml"/><Relationship Id="rId27" Type="http://schemas.openxmlformats.org/officeDocument/2006/relationships/theme" Target="../theme/theme14.xml"/><Relationship Id="rId30" Type="http://schemas.openxmlformats.org/officeDocument/2006/relationships/tags" Target="../tags/tag522.xml"/><Relationship Id="rId35" Type="http://schemas.openxmlformats.org/officeDocument/2006/relationships/oleObject" Target="../embeddings/oleObject12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tags" Target="../tags/tag5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ags" Target="../tags/tag5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ags" Target="../tags/tag5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3.xml"/><Relationship Id="rId33" Type="http://schemas.openxmlformats.org/officeDocument/2006/relationships/oleObject" Target="../embeddings/oleObject3.bin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tags" Target="../tags/tag9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tags" Target="../tags/tag101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tags" Target="../tags/tag9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ags" Target="../tags/tag100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heme" Target="../theme/theme4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tags" Target="../tags/tag145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tags" Target="../tags/tag148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tags" Target="../tags/tag144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vmlDrawing" Target="../drawings/vmlDrawing5.v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theme" Target="../theme/theme5.xml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tags" Target="../tags/tag19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tags" Target="../tags/tag195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tags" Target="../tags/tag191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tags" Target="../tags/tag194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34" Type="http://schemas.openxmlformats.org/officeDocument/2006/relationships/oleObject" Target="../embeddings/oleObject6.bin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tags" Target="../tags/tag242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tags" Target="../tags/tag238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tags" Target="../tags/tag241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tags" Target="../tags/tag237.xml"/><Relationship Id="rId36" Type="http://schemas.openxmlformats.org/officeDocument/2006/relationships/image" Target="../media/image14.png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tags" Target="../tags/tag24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vmlDrawing" Target="../drawings/vmlDrawing6.vml"/><Relationship Id="rId30" Type="http://schemas.openxmlformats.org/officeDocument/2006/relationships/tags" Target="../tags/tag239.xml"/><Relationship Id="rId35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vmlDrawing" Target="../drawings/vmlDrawing7.v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theme" Target="../theme/theme7.xml"/><Relationship Id="rId33" Type="http://schemas.openxmlformats.org/officeDocument/2006/relationships/oleObject" Target="../embeddings/oleObject7.bin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tags" Target="../tags/tag286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tags" Target="../tags/tag289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tags" Target="../tags/tag285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tags" Target="../tags/tag288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26" Type="http://schemas.openxmlformats.org/officeDocument/2006/relationships/vmlDrawing" Target="../drawings/vmlDrawing8.vml"/><Relationship Id="rId3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90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theme" Target="../theme/theme8.xml"/><Relationship Id="rId33" Type="http://schemas.openxmlformats.org/officeDocument/2006/relationships/oleObject" Target="../embeddings/oleObject8.bin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189.xml"/><Relationship Id="rId29" Type="http://schemas.openxmlformats.org/officeDocument/2006/relationships/tags" Target="../tags/tag333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24" Type="http://schemas.openxmlformats.org/officeDocument/2006/relationships/slideLayout" Target="../slideLayouts/slideLayout193.xml"/><Relationship Id="rId32" Type="http://schemas.openxmlformats.org/officeDocument/2006/relationships/tags" Target="../tags/tag336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23" Type="http://schemas.openxmlformats.org/officeDocument/2006/relationships/slideLayout" Target="../slideLayouts/slideLayout192.xml"/><Relationship Id="rId28" Type="http://schemas.openxmlformats.org/officeDocument/2006/relationships/tags" Target="../tags/tag332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88.xml"/><Relationship Id="rId31" Type="http://schemas.openxmlformats.org/officeDocument/2006/relationships/tags" Target="../tags/tag335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Relationship Id="rId22" Type="http://schemas.openxmlformats.org/officeDocument/2006/relationships/slideLayout" Target="../slideLayouts/slideLayout191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26" Type="http://schemas.openxmlformats.org/officeDocument/2006/relationships/vmlDrawing" Target="../drawings/vmlDrawing9.v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theme" Target="../theme/theme9.xml"/><Relationship Id="rId33" Type="http://schemas.openxmlformats.org/officeDocument/2006/relationships/oleObject" Target="../embeddings/oleObject9.bin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29" Type="http://schemas.openxmlformats.org/officeDocument/2006/relationships/tags" Target="../tags/tag380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32" Type="http://schemas.openxmlformats.org/officeDocument/2006/relationships/tags" Target="../tags/tag383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tags" Target="../tags/tag379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31" Type="http://schemas.openxmlformats.org/officeDocument/2006/relationships/tags" Target="../tags/tag38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5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PG MTEC 1 Departmental Engagement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Ref inverted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-26988"/>
            <a:ext cx="9163050" cy="684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66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3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8" name="think-cell Slide" r:id="rId35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5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72" name="think-cell Slide" r:id="rId35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55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  <p:sldLayoutId id="2147483980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296" name="think-cell Slide" r:id="rId35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49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  <p:sldLayoutId id="2147484005" r:id="rId24"/>
    <p:sldLayoutId id="2147484006" r:id="rId25"/>
    <p:sldLayoutId id="2147484007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04519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37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2014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3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2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07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23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PG MTEC 1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63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40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23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56" name="think-cell Slide" r:id="rId34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5" name="Picture 115" descr="C:\Users\Conny\Desktop\WCG\WCG - Logo\PNG\Logos blue\Agriculture\WCG - Logo - Agriculture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61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9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202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2014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06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2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3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5.xml"/><Relationship Id="rId1" Type="http://schemas.openxmlformats.org/officeDocument/2006/relationships/tags" Target="../tags/tag5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5.xml"/><Relationship Id="rId1" Type="http://schemas.openxmlformats.org/officeDocument/2006/relationships/tags" Target="../tags/tag5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5.xml"/><Relationship Id="rId1" Type="http://schemas.openxmlformats.org/officeDocument/2006/relationships/tags" Target="../tags/tag5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9.xml"/><Relationship Id="rId1" Type="http://schemas.openxmlformats.org/officeDocument/2006/relationships/tags" Target="../tags/tag5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1.xml"/><Relationship Id="rId1" Type="http://schemas.openxmlformats.org/officeDocument/2006/relationships/tags" Target="../tags/tag5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0.xml"/><Relationship Id="rId1" Type="http://schemas.openxmlformats.org/officeDocument/2006/relationships/tags" Target="../tags/tag5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1.xml"/><Relationship Id="rId1" Type="http://schemas.openxmlformats.org/officeDocument/2006/relationships/tags" Target="../tags/tag5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5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5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5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STATE OF READINESS FOR 2017 PLANTING SEASON</a:t>
            </a: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83768" y="5398045"/>
            <a:ext cx="2735956" cy="365125"/>
          </a:xfrm>
        </p:spPr>
        <p:txBody>
          <a:bodyPr>
            <a:noAutofit/>
          </a:bodyPr>
          <a:lstStyle/>
          <a:p>
            <a:r>
              <a:rPr lang="en-GB" dirty="0" smtClean="0"/>
              <a:t>Cape Tow,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Ms. Joyene Isaacs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712968" cy="100811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Briefing to the PORTFOLIO </a:t>
            </a:r>
            <a:r>
              <a:rPr lang="en-GB" sz="2400" dirty="0"/>
              <a:t>COMMITTEE </a:t>
            </a:r>
            <a:r>
              <a:rPr lang="en-GB" sz="2400" dirty="0" smtClean="0"/>
              <a:t>ON </a:t>
            </a:r>
            <a:br>
              <a:rPr lang="en-GB" sz="2400" dirty="0" smtClean="0"/>
            </a:br>
            <a:r>
              <a:rPr lang="en-GB" sz="2400" dirty="0" smtClean="0"/>
              <a:t>AGRICULTURE, FORESTRY </a:t>
            </a:r>
            <a:r>
              <a:rPr lang="en-GB" sz="2400" dirty="0"/>
              <a:t>AND FISHERIES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17 October 2017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507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Distribution of farms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10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15072"/>
            <a:ext cx="8141072" cy="574877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115616" y="4797152"/>
            <a:ext cx="1008112" cy="36004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797152"/>
            <a:ext cx="100811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prstClr val="white"/>
                </a:solidFill>
              </a:rPr>
              <a:t>DPPA</a:t>
            </a:r>
            <a:endParaRPr lang="en-ZA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652534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</a:rPr>
              <a:t>Compiled by Dr Laura Roberts</a:t>
            </a:r>
            <a:endParaRPr lang="en-Z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6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0987"/>
            <a:ext cx="9144000" cy="4556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003399"/>
                </a:solidFill>
              </a:rPr>
              <a:t>Confirmed and suspect AI cases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11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2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Disposal of infected material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12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11" y="1041187"/>
            <a:ext cx="8929140" cy="5484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" y="5013176"/>
            <a:ext cx="8669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 smtClean="0">
              <a:solidFill>
                <a:schemeClr val="bg1"/>
              </a:solidFill>
            </a:endParaRPr>
          </a:p>
          <a:p>
            <a:endParaRPr lang="en-ZA" b="1" dirty="0">
              <a:solidFill>
                <a:schemeClr val="bg1"/>
              </a:solidFill>
            </a:endParaRPr>
          </a:p>
          <a:p>
            <a:r>
              <a:rPr lang="en-ZA" b="1" dirty="0" smtClean="0">
                <a:solidFill>
                  <a:srgbClr val="FFFF00"/>
                </a:solidFill>
              </a:rPr>
              <a:t>IMPLICATION – No poultry project will be implemented until the outbreak is fully contained.</a:t>
            </a:r>
            <a:endParaRPr lang="en-Z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2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Potential impact of the drought and water restrictions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6" t="33231" r="4734" b="11795"/>
          <a:stretch/>
        </p:blipFill>
        <p:spPr>
          <a:xfrm>
            <a:off x="12645" y="1099200"/>
            <a:ext cx="6010353" cy="5004962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48546" y="1225652"/>
            <a:ext cx="2869482" cy="4752057"/>
          </a:xfrm>
        </p:spPr>
        <p:txBody>
          <a:bodyPr>
            <a:normAutofit/>
          </a:bodyPr>
          <a:lstStyle/>
          <a:p>
            <a:r>
              <a:rPr lang="en-ZA" b="0" dirty="0" smtClean="0"/>
              <a:t>The affected areas are calculated using conservative boundary 10km radius</a:t>
            </a:r>
          </a:p>
          <a:p>
            <a:endParaRPr lang="en-ZA" b="0" dirty="0"/>
          </a:p>
          <a:p>
            <a:r>
              <a:rPr lang="en-ZA" b="0" dirty="0" smtClean="0"/>
              <a:t>We utilise various data sources to estimate the economic contribution of irrigated farming</a:t>
            </a:r>
          </a:p>
          <a:p>
            <a:endParaRPr lang="en-ZA" b="0" dirty="0"/>
          </a:p>
          <a:p>
            <a:r>
              <a:rPr lang="en-ZA" b="0" dirty="0" smtClean="0"/>
              <a:t>Two scenarios were introduced to measure the impact of redirecting water away from irrigated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13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3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1228" y="1164673"/>
            <a:ext cx="8597205" cy="511256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ZA" dirty="0" smtClean="0"/>
              <a:t>A 30% reduction in water allocation in the Affected Area leading to for the entire summer: </a:t>
            </a:r>
          </a:p>
          <a:p>
            <a:pPr marL="723900" indent="-279400"/>
            <a:r>
              <a:rPr lang="en-ZA" b="0" dirty="0" smtClean="0"/>
              <a:t>a)	Fruit quality decline moving 15% of exported fruit into the local market (Apples, Table Grapes, Plums, Pears)</a:t>
            </a:r>
          </a:p>
          <a:p>
            <a:pPr marL="723900" indent="-279400"/>
            <a:r>
              <a:rPr lang="en-ZA" b="0" dirty="0" smtClean="0"/>
              <a:t>b)	Wine grapes are harvested early, forcing 10% of grape volumes away from wine towards juicing or distilling</a:t>
            </a:r>
            <a:endParaRPr lang="en-ZA" dirty="0"/>
          </a:p>
          <a:p>
            <a:pPr marL="457200" indent="-457200">
              <a:buAutoNum type="alphaLcParenR"/>
            </a:pPr>
            <a:endParaRPr lang="en-ZA" dirty="0" smtClean="0"/>
          </a:p>
          <a:p>
            <a:endParaRPr lang="en-Z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016" y="0"/>
            <a:ext cx="8597205" cy="1046479"/>
          </a:xfrm>
        </p:spPr>
        <p:txBody>
          <a:bodyPr/>
          <a:lstStyle/>
          <a:p>
            <a:r>
              <a:rPr lang="en-ZA" dirty="0" smtClean="0"/>
              <a:t>Potential </a:t>
            </a:r>
            <a:r>
              <a:rPr lang="en-ZA" dirty="0"/>
              <a:t>impact of the drought and water </a:t>
            </a:r>
            <a:r>
              <a:rPr lang="en-ZA" dirty="0" smtClean="0"/>
              <a:t>restrictions:</a:t>
            </a:r>
            <a:br>
              <a:rPr lang="en-ZA" dirty="0" smtClean="0"/>
            </a:br>
            <a:r>
              <a:rPr lang="en-ZA" dirty="0" smtClean="0"/>
              <a:t>Scenario 1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4610619" y="3501008"/>
            <a:ext cx="4281861" cy="24006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srgbClr val="003399">
                    <a:lumMod val="50000"/>
                  </a:srgbClr>
                </a:solidFill>
              </a:rPr>
              <a:t>B: Wine Industry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03399">
                    <a:lumMod val="50000"/>
                  </a:srgbClr>
                </a:solidFill>
              </a:rPr>
              <a:t>L</a:t>
            </a:r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ower </a:t>
            </a:r>
            <a:r>
              <a:rPr lang="en-ZA" sz="1600" dirty="0">
                <a:solidFill>
                  <a:srgbClr val="003399">
                    <a:lumMod val="50000"/>
                  </a:srgbClr>
                </a:solidFill>
              </a:rPr>
              <a:t>price: R786/ha vs R3244/ha)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Industry loses </a:t>
            </a:r>
            <a:r>
              <a:rPr lang="en-ZA" sz="1600" dirty="0">
                <a:solidFill>
                  <a:srgbClr val="003399">
                    <a:lumMod val="50000"/>
                  </a:srgbClr>
                </a:solidFill>
              </a:rPr>
              <a:t>R91.3 million </a:t>
            </a:r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in GVA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Employment: 681 Job losses  </a:t>
            </a:r>
            <a:endParaRPr lang="en-ZA" sz="1600" dirty="0">
              <a:solidFill>
                <a:srgbClr val="003399">
                  <a:lumMod val="50000"/>
                </a:srgbClr>
              </a:solidFill>
            </a:endParaRPr>
          </a:p>
          <a:p>
            <a:endParaRPr lang="en-ZA" sz="1600" dirty="0" smtClean="0">
              <a:solidFill>
                <a:srgbClr val="003399">
                  <a:lumMod val="50000"/>
                </a:srgbClr>
              </a:solidFill>
            </a:endParaRP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No </a:t>
            </a:r>
            <a:r>
              <a:rPr lang="en-ZA" sz="1600" dirty="0">
                <a:solidFill>
                  <a:srgbClr val="003399">
                    <a:lumMod val="50000"/>
                  </a:srgbClr>
                </a:solidFill>
              </a:rPr>
              <a:t>longer-term </a:t>
            </a:r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impact</a:t>
            </a:r>
          </a:p>
          <a:p>
            <a:endParaRPr lang="en-ZA" dirty="0">
              <a:solidFill>
                <a:srgbClr val="003399">
                  <a:lumMod val="50000"/>
                </a:srgbClr>
              </a:solidFill>
            </a:endParaRPr>
          </a:p>
          <a:p>
            <a:endParaRPr lang="en-ZA" dirty="0" smtClean="0">
              <a:solidFill>
                <a:srgbClr val="003399">
                  <a:lumMod val="50000"/>
                </a:srgbClr>
              </a:solidFill>
            </a:endParaRPr>
          </a:p>
          <a:p>
            <a:endParaRPr lang="en-ZA" dirty="0">
              <a:solidFill>
                <a:srgbClr val="003399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31" y="3501008"/>
            <a:ext cx="4281861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003399">
                    <a:lumMod val="50000"/>
                  </a:srgbClr>
                </a:solidFill>
              </a:rPr>
              <a:t>A</a:t>
            </a:r>
            <a:r>
              <a:rPr lang="en-ZA" sz="1600" b="1" dirty="0" smtClean="0">
                <a:solidFill>
                  <a:srgbClr val="003399">
                    <a:lumMod val="50000"/>
                  </a:srgbClr>
                </a:solidFill>
              </a:rPr>
              <a:t>: Fruit Industry</a:t>
            </a:r>
            <a:endParaRPr lang="en-ZA" sz="1600" dirty="0" smtClean="0">
              <a:solidFill>
                <a:srgbClr val="003399">
                  <a:lumMod val="50000"/>
                </a:srgbClr>
              </a:solidFill>
            </a:endParaRP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Industry GVA decline | (Job losses)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Apple: R82.7 million	(427)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Grapes: R63.8 million	(251)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Plums: R40.8 million	(210)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Pear: R 30.5 million  	(157)</a:t>
            </a:r>
            <a:endParaRPr lang="en-ZA" sz="1600" dirty="0">
              <a:solidFill>
                <a:srgbClr val="003399">
                  <a:lumMod val="50000"/>
                </a:srgbClr>
              </a:solidFill>
            </a:endParaRPr>
          </a:p>
          <a:p>
            <a:endParaRPr lang="en-ZA" sz="1600" dirty="0" smtClean="0">
              <a:solidFill>
                <a:srgbClr val="003399">
                  <a:lumMod val="50000"/>
                </a:srgbClr>
              </a:solidFill>
            </a:endParaRP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Total GVA: R 217 million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Total Jobs: 1047  </a:t>
            </a:r>
            <a:endParaRPr lang="en-ZA" sz="1600" dirty="0">
              <a:solidFill>
                <a:srgbClr val="003399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14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5265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984796"/>
            <a:ext cx="8597205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dirty="0" smtClean="0"/>
              <a:t>A </a:t>
            </a:r>
            <a:r>
              <a:rPr lang="en-ZA" dirty="0"/>
              <a:t>total ban on agricultural irrigation for </a:t>
            </a:r>
            <a:r>
              <a:rPr lang="en-ZA" dirty="0" smtClean="0"/>
              <a:t>one season (from Agriculture to Urban use)</a:t>
            </a:r>
          </a:p>
          <a:p>
            <a:endParaRPr lang="en-ZA" dirty="0"/>
          </a:p>
          <a:p>
            <a:pPr marL="702900" lvl="3" indent="-342900">
              <a:buClrTx/>
              <a:buFont typeface="+mj-lt"/>
              <a:buAutoNum type="alphaLcParenR"/>
            </a:pPr>
            <a:r>
              <a:rPr lang="en-ZA" b="0" dirty="0" smtClean="0"/>
              <a:t>Fruit farmers choose stumping technique to preserve trees which shock the orchard growth cycle and long-term yield progression </a:t>
            </a:r>
          </a:p>
          <a:p>
            <a:pPr marL="702900" lvl="3" indent="-342900">
              <a:buClrTx/>
              <a:buFont typeface="+mj-lt"/>
              <a:buAutoNum type="alphaLcParenR"/>
            </a:pPr>
            <a:r>
              <a:rPr lang="en-ZA" b="0" dirty="0" smtClean="0"/>
              <a:t>Wine farmers takes off all grapes early in the season to build reserves for the next season, whole crop goes into waste products</a:t>
            </a:r>
            <a:endParaRPr lang="en-ZA" dirty="0"/>
          </a:p>
          <a:p>
            <a:pPr marL="457200" indent="-457200">
              <a:buAutoNum type="alphaLcParenR"/>
            </a:pPr>
            <a:endParaRPr lang="en-ZA" sz="2000" dirty="0" smtClean="0">
              <a:solidFill>
                <a:srgbClr val="FF0000"/>
              </a:solidFill>
            </a:endParaRPr>
          </a:p>
          <a:p>
            <a:endParaRPr lang="en-ZA" sz="20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275" y="15645"/>
            <a:ext cx="8597205" cy="803820"/>
          </a:xfrm>
        </p:spPr>
        <p:txBody>
          <a:bodyPr/>
          <a:lstStyle/>
          <a:p>
            <a:r>
              <a:rPr lang="en-ZA" dirty="0" smtClean="0"/>
              <a:t>Potential </a:t>
            </a:r>
            <a:r>
              <a:rPr lang="en-ZA" dirty="0"/>
              <a:t>impact of the drought and water restrictions:</a:t>
            </a:r>
            <a:br>
              <a:rPr lang="en-ZA" dirty="0"/>
            </a:br>
            <a:r>
              <a:rPr lang="en-ZA" dirty="0" smtClean="0"/>
              <a:t>Scenario </a:t>
            </a:r>
            <a:r>
              <a:rPr lang="en-ZA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829" y="3284984"/>
            <a:ext cx="7615824" cy="20621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003399">
                    <a:lumMod val="50000"/>
                  </a:srgbClr>
                </a:solidFill>
              </a:rPr>
              <a:t>A</a:t>
            </a:r>
            <a:r>
              <a:rPr lang="en-ZA" sz="1600" b="1" dirty="0" smtClean="0">
                <a:solidFill>
                  <a:srgbClr val="003399">
                    <a:lumMod val="50000"/>
                  </a:srgbClr>
                </a:solidFill>
              </a:rPr>
              <a:t>: Fruit Industry</a:t>
            </a:r>
            <a:endParaRPr lang="en-ZA" sz="1600" dirty="0" smtClean="0">
              <a:solidFill>
                <a:srgbClr val="003399">
                  <a:lumMod val="50000"/>
                </a:srgbClr>
              </a:solidFill>
            </a:endParaRP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All fruit goes into processing and waste (5% of normal price)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Costs the Industry R2.97 billion in the short term 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Short term job losses: 11 190</a:t>
            </a:r>
          </a:p>
          <a:p>
            <a:endParaRPr lang="en-ZA" sz="1600" dirty="0">
              <a:solidFill>
                <a:srgbClr val="003399">
                  <a:lumMod val="50000"/>
                </a:srgbClr>
              </a:solidFill>
            </a:endParaRP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Long term Impact: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Industry losses R1.3 billion in Gross Value of Production over 5 years</a:t>
            </a:r>
          </a:p>
          <a:p>
            <a:r>
              <a:rPr lang="en-ZA" sz="1600" dirty="0" smtClean="0">
                <a:solidFill>
                  <a:srgbClr val="003399">
                    <a:lumMod val="50000"/>
                  </a:srgbClr>
                </a:solidFill>
              </a:rPr>
              <a:t>Additional Job losses: 6 716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15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590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dirty="0" smtClean="0"/>
              <a:t>A </a:t>
            </a:r>
            <a:r>
              <a:rPr lang="en-ZA" dirty="0"/>
              <a:t>total ban on agricultural irrigation for an extended period </a:t>
            </a:r>
            <a:r>
              <a:rPr lang="en-ZA" dirty="0" smtClean="0"/>
              <a:t>during the production season (from Agriculture to Urban use)</a:t>
            </a:r>
            <a:endParaRPr lang="en-ZA" dirty="0">
              <a:solidFill>
                <a:srgbClr val="FF0000"/>
              </a:solidFill>
            </a:endParaRPr>
          </a:p>
          <a:p>
            <a:pPr marL="702900" lvl="3" indent="-342900">
              <a:buClrTx/>
              <a:buFont typeface="+mj-lt"/>
              <a:buAutoNum type="alphaLcParenR"/>
            </a:pPr>
            <a:r>
              <a:rPr lang="en-ZA" b="0" dirty="0" smtClean="0"/>
              <a:t>Fruit farmers choose stumping technique to preserve trees which shock the orchard growth cycle and long-term yield progression.</a:t>
            </a:r>
          </a:p>
          <a:p>
            <a:pPr marL="702900" lvl="3" indent="-342900">
              <a:buClrTx/>
              <a:buFont typeface="+mj-lt"/>
              <a:buAutoNum type="alphaLcParenR"/>
            </a:pPr>
            <a:r>
              <a:rPr lang="en-ZA" b="0" dirty="0" smtClean="0"/>
              <a:t>Wine farmers takes off all grapes early in the season to build reserves for the next season, whole crop goes into waste products.</a:t>
            </a:r>
            <a:endParaRPr lang="en-ZA" dirty="0"/>
          </a:p>
          <a:p>
            <a:pPr marL="457200" indent="-457200">
              <a:buAutoNum type="alphaLcParenR"/>
            </a:pPr>
            <a:endParaRPr lang="en-ZA" sz="2000" dirty="0" smtClean="0">
              <a:solidFill>
                <a:srgbClr val="FF0000"/>
              </a:solidFill>
            </a:endParaRPr>
          </a:p>
          <a:p>
            <a:endParaRPr lang="en-ZA" sz="20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727744"/>
          </a:xfrm>
        </p:spPr>
        <p:txBody>
          <a:bodyPr/>
          <a:lstStyle/>
          <a:p>
            <a:r>
              <a:rPr lang="en-ZA" dirty="0"/>
              <a:t>Potential impact of the drought and water restrictions:</a:t>
            </a:r>
            <a:br>
              <a:rPr lang="en-ZA" dirty="0"/>
            </a:br>
            <a:r>
              <a:rPr lang="en-ZA" dirty="0"/>
              <a:t>Scenario </a:t>
            </a:r>
            <a:r>
              <a:rPr lang="en-ZA" dirty="0" smtClean="0"/>
              <a:t>2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3140968"/>
            <a:ext cx="4464496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3399">
                    <a:lumMod val="50000"/>
                  </a:srgbClr>
                </a:solidFill>
              </a:rPr>
              <a:t>B: Wine Industry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3399">
                    <a:lumMod val="50000"/>
                  </a:srgbClr>
                </a:solidFill>
              </a:rPr>
              <a:t>Industry makes a loss of R695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3399">
                    <a:lumMod val="50000"/>
                  </a:srgbClr>
                </a:solidFill>
              </a:rPr>
              <a:t>Employment: 11 275 jobs lost </a:t>
            </a:r>
          </a:p>
          <a:p>
            <a:endParaRPr lang="en-ZA" dirty="0" smtClean="0">
              <a:solidFill>
                <a:srgbClr val="003399">
                  <a:lumMod val="50000"/>
                </a:srgbClr>
              </a:solidFill>
            </a:endParaRPr>
          </a:p>
          <a:p>
            <a:r>
              <a:rPr lang="en-ZA" dirty="0" smtClean="0">
                <a:solidFill>
                  <a:srgbClr val="003399">
                    <a:lumMod val="50000"/>
                  </a:srgbClr>
                </a:solidFill>
              </a:rPr>
              <a:t>No </a:t>
            </a:r>
            <a:r>
              <a:rPr lang="en-ZA" dirty="0">
                <a:solidFill>
                  <a:srgbClr val="003399">
                    <a:lumMod val="50000"/>
                  </a:srgbClr>
                </a:solidFill>
              </a:rPr>
              <a:t>longer-term </a:t>
            </a:r>
            <a:r>
              <a:rPr lang="en-ZA" dirty="0" smtClean="0">
                <a:solidFill>
                  <a:srgbClr val="003399">
                    <a:lumMod val="50000"/>
                  </a:srgbClr>
                </a:solidFill>
              </a:rPr>
              <a:t>impact on the vines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16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305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 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17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8903" y="1124744"/>
            <a:ext cx="8747593" cy="5574238"/>
          </a:xfrm>
        </p:spPr>
        <p:txBody>
          <a:bodyPr>
            <a:normAutofit/>
          </a:bodyPr>
          <a:lstStyle/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All agricultural production sectors are under heavy strain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This will lead to financial stress and put pressure on the wellbeing of rural communities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Reduction in the quality of produce – export position of province will be challenged.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Food and nutrition security may be affected – as fewer gardens will be supported.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Affected livestock farmers still need support to feed their breeding stock – limited animal feed in the Province 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endParaRPr lang="en-ZA" sz="1600" dirty="0">
              <a:latin typeface="+mj-lt"/>
              <a:cs typeface="Arial"/>
            </a:endParaRP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endParaRPr lang="en-ZA" sz="1600" dirty="0">
              <a:latin typeface="+mj-lt"/>
              <a:cs typeface="Arial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ZA" sz="1600" dirty="0" smtClean="0">
              <a:latin typeface="Century Gothic"/>
              <a:cs typeface="Arial"/>
            </a:endParaRPr>
          </a:p>
          <a:p>
            <a:pPr marL="228600" lvl="1" indent="-228600">
              <a:lnSpc>
                <a:spcPct val="120000"/>
              </a:lnSpc>
              <a:spcBef>
                <a:spcPts val="600"/>
              </a:spcBef>
            </a:pPr>
            <a:endParaRPr lang="en-ZA" sz="1600" dirty="0" smtClean="0">
              <a:latin typeface="Century Gothic"/>
              <a:cs typeface="Arial"/>
            </a:endParaRPr>
          </a:p>
          <a:p>
            <a:pPr marL="228600" lvl="1" indent="-228600">
              <a:lnSpc>
                <a:spcPct val="120000"/>
              </a:lnSpc>
              <a:spcBef>
                <a:spcPts val="600"/>
              </a:spcBef>
            </a:pP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2287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585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Joyene Isaacs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Head of Department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021 808 5006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021 808 5000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JoyeneI@Elsenburg.com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627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186080"/>
            <a:ext cx="9285756" cy="298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093296"/>
            <a:ext cx="1666450" cy="518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2204879"/>
            <a:ext cx="5814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When the well is dry, we learn the worth of water.</a:t>
            </a:r>
          </a:p>
          <a:p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3200" i="1" dirty="0">
                <a:solidFill>
                  <a:srgbClr val="000000"/>
                </a:solidFill>
              </a:rPr>
              <a:t>Benjamin Franklin</a:t>
            </a:r>
          </a:p>
        </p:txBody>
      </p:sp>
    </p:spTree>
    <p:extLst>
      <p:ext uri="{BB962C8B-B14F-4D97-AF65-F5344CB8AC3E}">
        <p14:creationId xmlns:p14="http://schemas.microsoft.com/office/powerpoint/2010/main" xmlns="" val="2594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Mediterranean regions of the World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3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54" y="908720"/>
            <a:ext cx="8578417" cy="57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48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Western Cape drought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4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8903" y="1124744"/>
            <a:ext cx="8747593" cy="5574238"/>
          </a:xfrm>
        </p:spPr>
        <p:txBody>
          <a:bodyPr>
            <a:normAutofit/>
          </a:bodyPr>
          <a:lstStyle/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The </a:t>
            </a:r>
            <a:r>
              <a:rPr lang="en-ZA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Western </a:t>
            </a:r>
            <a:r>
              <a:rPr lang="en-ZA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Cape Province has experienced sustained agricultural disasters which have led to both </a:t>
            </a:r>
            <a:r>
              <a:rPr lang="en-ZA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ZA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 well as biological impacts. </a:t>
            </a:r>
            <a:r>
              <a:rPr lang="en-ZA" sz="1600" dirty="0" smtClean="0">
                <a:latin typeface="+mj-lt"/>
                <a:cs typeface="Arial"/>
              </a:rPr>
              <a:t> 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The </a:t>
            </a:r>
            <a:r>
              <a:rPr lang="en-ZA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disasters has affected most of the Province, significantly altering the sector’s agricultural </a:t>
            </a:r>
            <a:r>
              <a:rPr lang="en-ZA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Disaster fires in Southern Cape – close to 25 000 hectares affected, damage currently estimated at R40m.</a:t>
            </a:r>
            <a:endParaRPr lang="en-ZA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Nineteen (19) </a:t>
            </a:r>
            <a:r>
              <a:rPr lang="en-ZA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municipalities </a:t>
            </a:r>
            <a:r>
              <a:rPr lang="en-ZA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have implemented water restrictions, ranging from </a:t>
            </a:r>
            <a:r>
              <a:rPr lang="en-ZA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levels 1 – 5, with </a:t>
            </a:r>
            <a:r>
              <a:rPr lang="en-ZA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five (5) municipalities, including the City of Cape Town graded as high risk.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High risk municipalities are </a:t>
            </a:r>
            <a:r>
              <a:rPr lang="en-ZA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those with less than ninety days of water supply, while medium risk towns have less than 180 days of water supply. </a:t>
            </a:r>
            <a:endParaRPr lang="en-ZA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Premier declared a </a:t>
            </a:r>
            <a:r>
              <a:rPr lang="en-ZA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provincial state of disaster in terms of Section 41(1) of the Disaster Management Act (Act 57 of 2002). </a:t>
            </a:r>
            <a:endParaRPr lang="en-ZA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r>
              <a:rPr lang="en-ZA" sz="1600" dirty="0" smtClean="0">
                <a:latin typeface="+mj-lt"/>
                <a:cs typeface="Arial"/>
              </a:rPr>
              <a:t>Curtailment of agricultural water use – up to 50% by the Department Water and Sanitation – </a:t>
            </a:r>
            <a:r>
              <a:rPr lang="en-ZA" sz="1600" b="1" dirty="0" smtClean="0">
                <a:latin typeface="+mj-lt"/>
                <a:cs typeface="Arial"/>
              </a:rPr>
              <a:t>September 2017</a:t>
            </a:r>
          </a:p>
          <a:p>
            <a:pPr marL="228600" lvl="1" indent="-228600" algn="just">
              <a:lnSpc>
                <a:spcPct val="120000"/>
              </a:lnSpc>
              <a:spcBef>
                <a:spcPts val="600"/>
              </a:spcBef>
            </a:pPr>
            <a:endParaRPr lang="en-ZA" sz="1600" dirty="0">
              <a:latin typeface="+mj-lt"/>
              <a:cs typeface="Arial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ZA" sz="1600" dirty="0" smtClean="0">
              <a:latin typeface="Century Gothic"/>
              <a:cs typeface="Arial"/>
            </a:endParaRPr>
          </a:p>
          <a:p>
            <a:pPr marL="228600" lvl="1" indent="-228600">
              <a:lnSpc>
                <a:spcPct val="120000"/>
              </a:lnSpc>
              <a:spcBef>
                <a:spcPts val="600"/>
              </a:spcBef>
            </a:pPr>
            <a:endParaRPr lang="en-ZA" sz="1600" dirty="0" smtClean="0">
              <a:latin typeface="Century Gothic"/>
              <a:cs typeface="Arial"/>
            </a:endParaRPr>
          </a:p>
          <a:p>
            <a:pPr marL="228600" lvl="1" indent="-228600">
              <a:lnSpc>
                <a:spcPct val="120000"/>
              </a:lnSpc>
              <a:spcBef>
                <a:spcPts val="600"/>
              </a:spcBef>
            </a:pP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784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http://cdn.24.co.za/files/Cms/General/d/5284/546ee3dc145d44d8a7e811670032735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496" y="116632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ZA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Theewaterskloof Dam Inlet </a:t>
            </a:r>
            <a:r>
              <a:rPr lang="en-ZA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to tunnel at Charmaine </a:t>
            </a:r>
            <a:r>
              <a:rPr lang="en-ZA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April ‘17</a:t>
            </a:r>
            <a:endParaRPr lang="en-ZA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1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C:\Users\andrer\AppData\Local\Microsoft\Windows\Temporary Internet Files\Content.Outlook\JSWDV6SF\PART_14956926588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3" y="28915"/>
            <a:ext cx="9144000" cy="68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43" y="271776"/>
            <a:ext cx="900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Theewaterskloof Dam </a:t>
            </a:r>
            <a:r>
              <a:rPr lang="en-ZA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Inlet to tunnel at Charmaine May ‘17</a:t>
            </a:r>
            <a:endParaRPr lang="en-ZA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5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Hectares Planted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7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8903" y="1268760"/>
            <a:ext cx="8620125" cy="5199390"/>
          </a:xfrm>
        </p:spPr>
        <p:txBody>
          <a:bodyPr>
            <a:normAutofit/>
          </a:bodyPr>
          <a:lstStyle/>
          <a:p>
            <a:pPr marL="228600" lvl="1" indent="-228600">
              <a:lnSpc>
                <a:spcPct val="120000"/>
              </a:lnSpc>
              <a:spcBef>
                <a:spcPts val="600"/>
              </a:spcBef>
            </a:pPr>
            <a:endParaRPr lang="en-ZA" sz="1600" dirty="0">
              <a:latin typeface="Century Gothic"/>
              <a:cs typeface="Arial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ZA" sz="1600" dirty="0" smtClean="0">
              <a:latin typeface="Century Gothic"/>
              <a:cs typeface="Arial"/>
            </a:endParaRPr>
          </a:p>
          <a:p>
            <a:pPr marL="228600" lvl="1" indent="-228600">
              <a:lnSpc>
                <a:spcPct val="120000"/>
              </a:lnSpc>
              <a:spcBef>
                <a:spcPts val="600"/>
              </a:spcBef>
            </a:pPr>
            <a:endParaRPr lang="en-ZA" sz="1600" dirty="0" smtClean="0">
              <a:latin typeface="Century Gothic"/>
              <a:cs typeface="Arial"/>
            </a:endParaRPr>
          </a:p>
          <a:p>
            <a:pPr marL="228600" lvl="1" indent="-228600">
              <a:lnSpc>
                <a:spcPct val="120000"/>
              </a:lnSpc>
              <a:spcBef>
                <a:spcPts val="600"/>
              </a:spcBef>
            </a:pPr>
            <a:endParaRPr lang="en-GB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0067988"/>
              </p:ext>
            </p:extLst>
          </p:nvPr>
        </p:nvGraphicFramePr>
        <p:xfrm>
          <a:off x="288903" y="1052738"/>
          <a:ext cx="8603577" cy="558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977"/>
                <a:gridCol w="1872208"/>
                <a:gridCol w="1800200"/>
                <a:gridCol w="1728192"/>
              </a:tblGrid>
              <a:tr h="403804">
                <a:tc>
                  <a:txBody>
                    <a:bodyPr/>
                    <a:lstStyle/>
                    <a:p>
                      <a:r>
                        <a:rPr lang="en-ZA" dirty="0" smtClean="0"/>
                        <a:t>Project name</a:t>
                      </a:r>
                      <a:endParaRPr lang="en-ZA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District</a:t>
                      </a:r>
                      <a:endParaRPr lang="en-ZA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Commodity </a:t>
                      </a:r>
                      <a:endParaRPr lang="en-ZA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Ha Planted</a:t>
                      </a:r>
                      <a:endParaRPr lang="en-ZA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555747">
                <a:tc>
                  <a:txBody>
                    <a:bodyPr/>
                    <a:lstStyle/>
                    <a:p>
                      <a:r>
                        <a:rPr lang="en-ZA" dirty="0" smtClean="0"/>
                        <a:t>Leeuwendrift Boerdery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West Coast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164</a:t>
                      </a:r>
                      <a:endParaRPr lang="en-ZA" dirty="0"/>
                    </a:p>
                  </a:txBody>
                  <a:tcPr/>
                </a:tc>
              </a:tr>
              <a:tr h="370498">
                <a:tc>
                  <a:txBody>
                    <a:bodyPr/>
                    <a:lstStyle/>
                    <a:p>
                      <a:r>
                        <a:rPr lang="en-ZA" dirty="0" smtClean="0"/>
                        <a:t>Drommelvlei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West</a:t>
                      </a:r>
                      <a:r>
                        <a:rPr lang="en-ZA" baseline="0" dirty="0" smtClean="0"/>
                        <a:t> Coast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 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100</a:t>
                      </a:r>
                      <a:endParaRPr lang="en-ZA" dirty="0"/>
                    </a:p>
                  </a:txBody>
                  <a:tcPr/>
                </a:tc>
              </a:tr>
              <a:tr h="370498">
                <a:tc>
                  <a:txBody>
                    <a:bodyPr/>
                    <a:lstStyle/>
                    <a:p>
                      <a:r>
                        <a:rPr lang="en-ZA" dirty="0" smtClean="0"/>
                        <a:t>MMM Boerdery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West</a:t>
                      </a:r>
                      <a:r>
                        <a:rPr lang="en-ZA" baseline="0" dirty="0" smtClean="0"/>
                        <a:t> Coast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143</a:t>
                      </a:r>
                      <a:endParaRPr lang="en-ZA" dirty="0"/>
                    </a:p>
                  </a:txBody>
                  <a:tcPr/>
                </a:tc>
              </a:tr>
              <a:tr h="370498">
                <a:tc>
                  <a:txBody>
                    <a:bodyPr/>
                    <a:lstStyle/>
                    <a:p>
                      <a:r>
                        <a:rPr lang="en-ZA" dirty="0" smtClean="0"/>
                        <a:t>Knolkop</a:t>
                      </a:r>
                      <a:r>
                        <a:rPr lang="en-ZA" baseline="0" dirty="0" smtClean="0"/>
                        <a:t> trust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West</a:t>
                      </a:r>
                      <a:r>
                        <a:rPr lang="en-ZA" baseline="0" dirty="0" smtClean="0"/>
                        <a:t> Coast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180</a:t>
                      </a:r>
                      <a:endParaRPr lang="en-ZA" dirty="0"/>
                    </a:p>
                  </a:txBody>
                  <a:tcPr/>
                </a:tc>
              </a:tr>
              <a:tr h="387765">
                <a:tc>
                  <a:txBody>
                    <a:bodyPr/>
                    <a:lstStyle/>
                    <a:p>
                      <a:r>
                        <a:rPr lang="en-ZA" dirty="0" smtClean="0"/>
                        <a:t>Masakhe Coop 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West</a:t>
                      </a:r>
                      <a:r>
                        <a:rPr lang="en-ZA" baseline="0" dirty="0" smtClean="0"/>
                        <a:t> Coast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303.6</a:t>
                      </a:r>
                      <a:endParaRPr lang="en-ZA" dirty="0"/>
                    </a:p>
                  </a:txBody>
                  <a:tcPr/>
                </a:tc>
              </a:tr>
              <a:tr h="403804">
                <a:tc>
                  <a:txBody>
                    <a:bodyPr/>
                    <a:lstStyle/>
                    <a:p>
                      <a:r>
                        <a:rPr lang="en-ZA" dirty="0" smtClean="0"/>
                        <a:t>Ganzekraal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West</a:t>
                      </a:r>
                      <a:r>
                        <a:rPr lang="en-ZA" baseline="0" dirty="0" smtClean="0"/>
                        <a:t> Coast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150</a:t>
                      </a:r>
                      <a:endParaRPr lang="en-ZA" dirty="0"/>
                    </a:p>
                  </a:txBody>
                  <a:tcPr/>
                </a:tc>
              </a:tr>
              <a:tr h="555747">
                <a:tc>
                  <a:txBody>
                    <a:bodyPr/>
                    <a:lstStyle/>
                    <a:p>
                      <a:r>
                        <a:rPr lang="en-ZA" dirty="0" smtClean="0"/>
                        <a:t>Slangrivier Kooperatief Beperk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Eden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172</a:t>
                      </a:r>
                      <a:endParaRPr lang="en-ZA" dirty="0"/>
                    </a:p>
                  </a:txBody>
                  <a:tcPr/>
                </a:tc>
              </a:tr>
              <a:tr h="555747">
                <a:tc>
                  <a:txBody>
                    <a:bodyPr/>
                    <a:lstStyle/>
                    <a:p>
                      <a:r>
                        <a:rPr lang="en-ZA" dirty="0" smtClean="0"/>
                        <a:t>Olieboomskraal</a:t>
                      </a:r>
                      <a:r>
                        <a:rPr lang="en-ZA" baseline="0" dirty="0" smtClean="0"/>
                        <a:t> Kooperatief Beperk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Eden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232</a:t>
                      </a:r>
                      <a:endParaRPr lang="en-ZA" dirty="0"/>
                    </a:p>
                  </a:txBody>
                  <a:tcPr/>
                </a:tc>
              </a:tr>
              <a:tr h="555747">
                <a:tc>
                  <a:txBody>
                    <a:bodyPr/>
                    <a:lstStyle/>
                    <a:p>
                      <a:r>
                        <a:rPr lang="en-ZA" dirty="0" smtClean="0"/>
                        <a:t>Genadendal Saai Boere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Overberg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298</a:t>
                      </a:r>
                      <a:endParaRPr lang="en-ZA" dirty="0"/>
                    </a:p>
                  </a:txBody>
                  <a:tcPr/>
                </a:tc>
              </a:tr>
              <a:tr h="366687">
                <a:tc>
                  <a:txBody>
                    <a:bodyPr/>
                    <a:lstStyle/>
                    <a:p>
                      <a:r>
                        <a:rPr lang="en-ZA" dirty="0" smtClean="0"/>
                        <a:t>Umhlaba Wobizo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Overberg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Grain 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75.8</a:t>
                      </a:r>
                      <a:endParaRPr lang="en-ZA" dirty="0"/>
                    </a:p>
                  </a:txBody>
                  <a:tcPr/>
                </a:tc>
              </a:tr>
              <a:tr h="687463"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</a:rPr>
                        <a:t>Total  hectares Planted 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solidFill>
                            <a:schemeClr val="bg1"/>
                          </a:solidFill>
                        </a:rPr>
                        <a:t>1818.4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7180836" y="6045500"/>
            <a:ext cx="1728192" cy="63795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1818.4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5034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projects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>
                <a:solidFill>
                  <a:srgbClr val="998F86"/>
                </a:solidFill>
              </a:rPr>
              <a:t>PG MTEC 1 Departmental Engagement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8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1124744"/>
            <a:ext cx="8741221" cy="5540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5041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Avian Flu Outbreak – August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5846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yPDc+YGAsVDnrAdBfm5OLomapWE3kVAqh9b2jawd28kRYNSZ2VM9Zq8jLnRQsKd+zm3flYlSQ3N6EyKkSMGAbtXZPDAgzPCqp12cLtaehhktX0tL2QJLqhJXT50rTZFve8mXKum9VLtDf8/Ef4PJE20Wfd9sEmg5jcWpaEZMyas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MITRdUpyHwM6PGpPPEYuEBrVOl0s1/nY"/>
  <p:tag name="SMARTBOX_SB8" val="gT+5zEvuWyI5UqgzyKYBsg=="/>
  <p:tag name="SMARTBOX_SB7" val="JjA9eqtaKbMPgxHPa8ygGg=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MITRdUpyHwM6PGpPPEYuEBrVOl0s1/nY"/>
  <p:tag name="SMARTBOX_SB8" val="gT+5zEvuWyI5UqgzyKYBsg=="/>
  <p:tag name="SMARTBOX_SB7" val="JjA9eqtaKbMPgxHPa8ygGg==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MITRdUpyHwM6PGpPPEYuEBrVOl0s1/nY"/>
  <p:tag name="SMARTBOX_SB8" val="gT+5zEvuWyI5UqgzyKYBsg=="/>
  <p:tag name="SMARTBOX_SB7" val="JjA9eqtaKbMPgxHPa8ygGg==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W7sZ06LbXOADmgFMdiD8S7mwauFqwXJB"/>
  <p:tag name="SMARTBOX_SB8" val="5zbCZmvvwdXViW/PdaUP0A=="/>
  <p:tag name="SMARTBOX_SB7" val="okpar52XqDQrSAOpqNqg5Q==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W7sZ06LbXOADmgFMdiD8S7mwauFqwXJB"/>
  <p:tag name="SMARTBOX_SB8" val="5zbCZmvvwdXViW/PdaUP0A=="/>
  <p:tag name="SMARTBOX_SB7" val="okpar52XqDQrSAOpqNqg5Q==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W7sZ06LbXOADmgFMdiD8S7mwauFqwXJB"/>
  <p:tag name="SMARTBOX_SB8" val="5zbCZmvvwdXViW/PdaUP0A=="/>
  <p:tag name="SMARTBOX_SB7" val="okpar52XqDQrSAOpqNqg5Q==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MITRdUpyHwM6PGpPPEYuEBrVOl0s1/nY"/>
  <p:tag name="SMARTBOX_SB8" val="gT+5zEvuWyI5UqgzyKYBsg=="/>
  <p:tag name="SMARTBOX_SB7" val="JjA9eqtaKbMPgxHPa8ygGg==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W7sZ06LbXOADmgFMdiD8S7mwauFqwXJB"/>
  <p:tag name="SMARTBOX_SB8" val="5zbCZmvvwdXViW/PdaUP0A=="/>
  <p:tag name="SMARTBOX_SB7" val="okpar52XqDQrSAOpqNqg5Q==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ExV0lgmBfxs4p/Ctn6PAZzkJrxNZh9dP"/>
  <p:tag name="SMARTBOX_SB8" val="TGX+G0PGAnUARCSWBtSV8A=="/>
  <p:tag name="SMARTBOX_SB7" val="QCFeyGRrGmX3AMjrtsQnCw=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WCG-Agriculture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857</Words>
  <Application>Microsoft Office PowerPoint</Application>
  <PresentationFormat>On-screen Show (4:3)</PresentationFormat>
  <Paragraphs>175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WCG-PPT Master-121022-amc</vt:lpstr>
      <vt:lpstr>4_WCG-Provincial Treasury-New PPT Master-01112012</vt:lpstr>
      <vt:lpstr>1_WCG-PPT Master-121022-amc</vt:lpstr>
      <vt:lpstr>2_WCG-PPT Master-121022-amc</vt:lpstr>
      <vt:lpstr>3_WCG-PPT Master-121022-amc</vt:lpstr>
      <vt:lpstr>6_WCG-Agriculture-New PPT Master-01112012</vt:lpstr>
      <vt:lpstr>4_WCG-PPT Master-121022-amc</vt:lpstr>
      <vt:lpstr>5_WCG-Provincial Treasury-New PPT Master-01112012</vt:lpstr>
      <vt:lpstr>5_WCG-PPT Master-121022-amc</vt:lpstr>
      <vt:lpstr>Custom Design</vt:lpstr>
      <vt:lpstr>10_Office Theme</vt:lpstr>
      <vt:lpstr>6_WCG-PPT Master-121022-amc</vt:lpstr>
      <vt:lpstr>7_WCG-PPT Master-121022-amc</vt:lpstr>
      <vt:lpstr>8_WCG-PPT Master-121022-amc</vt:lpstr>
      <vt:lpstr>think-cell Slide</vt:lpstr>
      <vt:lpstr>Briefing to the PORTFOLIO COMMITTEE ON  AGRICULTURE, FORESTRY AND FISHERIES</vt:lpstr>
      <vt:lpstr>Slide 2</vt:lpstr>
      <vt:lpstr>Mediterranean regions of the World</vt:lpstr>
      <vt:lpstr>Western Cape drought</vt:lpstr>
      <vt:lpstr>Slide 5</vt:lpstr>
      <vt:lpstr>Slide 6</vt:lpstr>
      <vt:lpstr>Hectares Planted</vt:lpstr>
      <vt:lpstr>Location of projects</vt:lpstr>
      <vt:lpstr>Slide 9</vt:lpstr>
      <vt:lpstr>Distribution of farms</vt:lpstr>
      <vt:lpstr>Slide 11</vt:lpstr>
      <vt:lpstr>Disposal of infected material</vt:lpstr>
      <vt:lpstr>Potential impact of the drought and water restrictions</vt:lpstr>
      <vt:lpstr>Potential impact of the drought and water restrictions: Scenario 1</vt:lpstr>
      <vt:lpstr>Potential impact of the drought and water restrictions: Scenario 2</vt:lpstr>
      <vt:lpstr>Potential impact of the drought and water restrictions: Scenario 2</vt:lpstr>
      <vt:lpstr>Conclusion 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Conny</dc:creator>
  <cp:keywords>POTX</cp:keywords>
  <cp:lastModifiedBy>PUMZA</cp:lastModifiedBy>
  <cp:revision>114</cp:revision>
  <cp:lastPrinted>2017-09-07T06:49:15Z</cp:lastPrinted>
  <dcterms:created xsi:type="dcterms:W3CDTF">2012-11-01T08:19:05Z</dcterms:created>
  <dcterms:modified xsi:type="dcterms:W3CDTF">2017-10-20T11:24:18Z</dcterms:modified>
  <cp:category>CI</cp:category>
</cp:coreProperties>
</file>