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71" r:id="rId10"/>
    <p:sldId id="265" r:id="rId11"/>
    <p:sldId id="266" r:id="rId12"/>
    <p:sldId id="267" r:id="rId13"/>
    <p:sldId id="268" r:id="rId14"/>
    <p:sldId id="269" r:id="rId15"/>
    <p:sldId id="273" r:id="rId16"/>
    <p:sldId id="274" r:id="rId17"/>
    <p:sldId id="275" r:id="rId18"/>
    <p:sldId id="276" r:id="rId19"/>
    <p:sldId id="277" r:id="rId20"/>
    <p:sldId id="278" r:id="rId21"/>
    <p:sldId id="279" r:id="rId22"/>
    <p:sldId id="280" r:id="rId23"/>
    <p:sldId id="283" r:id="rId24"/>
    <p:sldId id="288" r:id="rId25"/>
    <p:sldId id="284" r:id="rId26"/>
    <p:sldId id="287" r:id="rId27"/>
    <p:sldId id="291" r:id="rId28"/>
    <p:sldId id="296" r:id="rId29"/>
    <p:sldId id="297" r:id="rId30"/>
    <p:sldId id="285" r:id="rId31"/>
    <p:sldId id="282" r:id="rId32"/>
    <p:sldId id="292" r:id="rId33"/>
    <p:sldId id="289" r:id="rId34"/>
    <p:sldId id="298"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tselisi MP. Juma" initials="MMJ" lastIdx="1" clrIdx="0">
    <p:extLst>
      <p:ext uri="{19B8F6BF-5375-455C-9EA6-DF929625EA0E}">
        <p15:presenceInfo xmlns:p15="http://schemas.microsoft.com/office/powerpoint/2012/main" xmlns="" userId="S-1-5-21-2485593647-3207936996-4031683720-7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CC6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150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a:t>2015/2016</a:t>
            </a:r>
          </a:p>
        </c:rich>
      </c:tx>
    </c:title>
    <c:plotArea>
      <c:layout/>
      <c:pieChart>
        <c:varyColors val="1"/>
        <c:ser>
          <c:idx val="0"/>
          <c:order val="0"/>
          <c:tx>
            <c:strRef>
              <c:f>Sheet1!$B$1</c:f>
              <c:strCache>
                <c:ptCount val="1"/>
                <c:pt idx="0">
                  <c:v>2015/16</c:v>
                </c:pt>
              </c:strCache>
            </c:strRef>
          </c:tx>
          <c:dLbls>
            <c:dLbl>
              <c:idx val="0"/>
              <c:spPr/>
              <c:txPr>
                <a:bodyPr/>
                <a:lstStyle/>
                <a:p>
                  <a:pPr>
                    <a:defRPr>
                      <a:solidFill>
                        <a:schemeClr val="bg1"/>
                      </a:solidFill>
                    </a:defRPr>
                  </a:pPr>
                  <a:endParaRPr lang="en-US"/>
                </a:p>
              </c:txPr>
            </c:dLbl>
            <c:dLbl>
              <c:idx val="1"/>
              <c:delete val="1"/>
              <c:extLst xmlns:c16r2="http://schemas.microsoft.com/office/drawing/2015/06/chart">
                <c:ext xmlns:c16="http://schemas.microsoft.com/office/drawing/2014/chart" uri="{C3380CC4-5D6E-409C-BE32-E72D297353CC}">
                  <c16:uniqueId val="{00000001-0EDE-4203-8775-F541A16DDF44}"/>
                </c:ext>
                <c:ext xmlns:c15="http://schemas.microsoft.com/office/drawing/2012/chart" uri="{CE6537A1-D6FC-4f65-9D91-7224C49458BB}"/>
              </c:extLst>
            </c:dLbl>
            <c:dLbl>
              <c:idx val="2"/>
              <c:spPr>
                <a:noFill/>
                <a:ln>
                  <a:noFill/>
                </a:ln>
                <a:effectLst/>
              </c:spPr>
              <c:txPr>
                <a:bodyPr/>
                <a:lstStyle/>
                <a:p>
                  <a:pPr>
                    <a:defRPr>
                      <a:solidFill>
                        <a:schemeClr val="tx1"/>
                      </a:solidFill>
                    </a:defRPr>
                  </a:pPr>
                  <a:endParaRPr lang="en-US"/>
                </a:p>
              </c:txPr>
            </c:dLbl>
            <c:spPr>
              <a:noFill/>
              <a:ln>
                <a:noFill/>
              </a:ln>
              <a:effectLst/>
            </c:spPr>
            <c:txPr>
              <a:bodyPr/>
              <a:lstStyle/>
              <a:p>
                <a:pPr>
                  <a:defRPr>
                    <a:solidFill>
                      <a:schemeClr val="bg1"/>
                    </a:solidFill>
                  </a:defRPr>
                </a:pPr>
                <a:endParaRPr lang="en-US"/>
              </a:p>
            </c:txPr>
            <c:showVal val="1"/>
            <c:showLeaderLines val="1"/>
            <c:extLst xmlns:c16r2="http://schemas.microsoft.com/office/drawing/2015/06/chart">
              <c:ext xmlns:c15="http://schemas.microsoft.com/office/drawing/2012/chart" uri="{CE6537A1-D6FC-4f65-9D91-7224C49458BB}"/>
            </c:extLst>
          </c:dLbls>
          <c:cat>
            <c:strRef>
              <c:f>Sheet1!$A$2:$A$4</c:f>
              <c:strCache>
                <c:ptCount val="3"/>
                <c:pt idx="0">
                  <c:v>Achieved</c:v>
                </c:pt>
                <c:pt idx="1">
                  <c:v>Partially Achieved</c:v>
                </c:pt>
                <c:pt idx="2">
                  <c:v>Not Achieved</c:v>
                </c:pt>
              </c:strCache>
            </c:strRef>
          </c:cat>
          <c:val>
            <c:numRef>
              <c:f>Sheet1!$B$2:$B$4</c:f>
              <c:numCache>
                <c:formatCode>0%</c:formatCode>
                <c:ptCount val="3"/>
                <c:pt idx="0">
                  <c:v>0.92</c:v>
                </c:pt>
                <c:pt idx="1">
                  <c:v>0</c:v>
                </c:pt>
                <c:pt idx="2">
                  <c:v>8.0000000000000016E-2</c:v>
                </c:pt>
              </c:numCache>
            </c:numRef>
          </c:val>
          <c:extLst xmlns:c16r2="http://schemas.microsoft.com/office/drawing/2015/06/chart">
            <c:ext xmlns:c16="http://schemas.microsoft.com/office/drawing/2014/chart" uri="{C3380CC4-5D6E-409C-BE32-E72D297353CC}">
              <c16:uniqueId val="{00000003-0EDE-4203-8775-F541A16DDF44}"/>
            </c:ext>
          </c:extLst>
        </c:ser>
        <c:dLbls/>
        <c:firstSliceAng val="0"/>
      </c:pieChart>
    </c:plotArea>
    <c:legend>
      <c:legendPos val="r"/>
    </c:legend>
    <c:plotVisOnly val="1"/>
    <c:dispBlanksAs val="zero"/>
  </c:chart>
  <c:spPr>
    <a:ln>
      <a:solidFill>
        <a:schemeClr val="tx1"/>
      </a:solidFill>
    </a:ln>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a:t>2016/2017</a:t>
            </a:r>
          </a:p>
        </c:rich>
      </c:tx>
    </c:title>
    <c:plotArea>
      <c:layout/>
      <c:pieChart>
        <c:varyColors val="1"/>
        <c:ser>
          <c:idx val="0"/>
          <c:order val="0"/>
          <c:tx>
            <c:strRef>
              <c:f>Sheet1!$B$1</c:f>
              <c:strCache>
                <c:ptCount val="1"/>
                <c:pt idx="0">
                  <c:v>2015/16</c:v>
                </c:pt>
              </c:strCache>
            </c:strRef>
          </c:tx>
          <c:dLbls>
            <c:dLbl>
              <c:idx val="1"/>
              <c:delete val="1"/>
              <c:extLst xmlns:c16r2="http://schemas.microsoft.com/office/drawing/2015/06/chart">
                <c:ext xmlns:c16="http://schemas.microsoft.com/office/drawing/2014/chart" uri="{C3380CC4-5D6E-409C-BE32-E72D297353CC}">
                  <c16:uniqueId val="{00000000-703F-4174-B04E-447FACEE25F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en-US"/>
              </a:p>
            </c:txPr>
            <c:showVal val="1"/>
            <c:showLeaderLines val="1"/>
            <c:extLst xmlns:c16r2="http://schemas.microsoft.com/office/drawing/2015/06/chart">
              <c:ext xmlns:c15="http://schemas.microsoft.com/office/drawing/2012/chart" uri="{CE6537A1-D6FC-4f65-9D91-7224C49458BB}"/>
            </c:extLst>
          </c:dLbls>
          <c:cat>
            <c:strRef>
              <c:f>Sheet1!$A$2:$A$4</c:f>
              <c:strCache>
                <c:ptCount val="3"/>
                <c:pt idx="0">
                  <c:v>Achieved</c:v>
                </c:pt>
                <c:pt idx="1">
                  <c:v>Partially Achieved</c:v>
                </c:pt>
                <c:pt idx="2">
                  <c:v>Not Achieved</c:v>
                </c:pt>
              </c:strCache>
            </c:strRef>
          </c:cat>
          <c:val>
            <c:numRef>
              <c:f>Sheet1!$B$2:$B$4</c:f>
              <c:numCache>
                <c:formatCode>0%</c:formatCode>
                <c:ptCount val="3"/>
                <c:pt idx="0">
                  <c:v>0.79</c:v>
                </c:pt>
                <c:pt idx="1">
                  <c:v>0</c:v>
                </c:pt>
                <c:pt idx="2">
                  <c:v>0.21000000000000002</c:v>
                </c:pt>
              </c:numCache>
            </c:numRef>
          </c:val>
          <c:extLst xmlns:c16r2="http://schemas.microsoft.com/office/drawing/2015/06/chart">
            <c:ext xmlns:c16="http://schemas.microsoft.com/office/drawing/2014/chart" uri="{C3380CC4-5D6E-409C-BE32-E72D297353CC}">
              <c16:uniqueId val="{00000001-703F-4174-B04E-447FACEE25F3}"/>
            </c:ext>
          </c:extLst>
        </c:ser>
        <c:dLbls/>
        <c:firstSliceAng val="0"/>
      </c:pieChart>
    </c:plotArea>
    <c:legend>
      <c:legendPos val="r"/>
    </c:legend>
    <c:plotVisOnly val="1"/>
    <c:dispBlanksAs val="zero"/>
  </c:chart>
  <c:spPr>
    <a:ln>
      <a:solidFill>
        <a:schemeClr val="tx1"/>
      </a:solidFill>
    </a:ln>
  </c:spPr>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a:t>Number of Employees</a:t>
            </a:r>
          </a:p>
        </c:rich>
      </c:tx>
      <c:layout>
        <c:manualLayout>
          <c:xMode val="edge"/>
          <c:yMode val="edge"/>
          <c:x val="1.3037692781610239E-3"/>
          <c:y val="0"/>
        </c:manualLayout>
      </c:layout>
    </c:title>
    <c:plotArea>
      <c:layout/>
      <c:barChart>
        <c:barDir val="col"/>
        <c:grouping val="clustered"/>
        <c:ser>
          <c:idx val="0"/>
          <c:order val="0"/>
          <c:tx>
            <c:strRef>
              <c:f>Sheet1!$B$1</c:f>
              <c:strCache>
                <c:ptCount val="1"/>
                <c:pt idx="0">
                  <c:v>Number of Employees</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2013/14</c:v>
                </c:pt>
                <c:pt idx="1">
                  <c:v>2014/15</c:v>
                </c:pt>
                <c:pt idx="2">
                  <c:v>2015/16</c:v>
                </c:pt>
                <c:pt idx="3">
                  <c:v>2016/17</c:v>
                </c:pt>
              </c:strCache>
            </c:strRef>
          </c:cat>
          <c:val>
            <c:numRef>
              <c:f>Sheet1!$B$2:$B$5</c:f>
              <c:numCache>
                <c:formatCode>General</c:formatCode>
                <c:ptCount val="4"/>
                <c:pt idx="0">
                  <c:v>371</c:v>
                </c:pt>
                <c:pt idx="1">
                  <c:v>401</c:v>
                </c:pt>
                <c:pt idx="2">
                  <c:v>664</c:v>
                </c:pt>
                <c:pt idx="3">
                  <c:v>609</c:v>
                </c:pt>
              </c:numCache>
            </c:numRef>
          </c:val>
          <c:extLst xmlns:c16r2="http://schemas.microsoft.com/office/drawing/2015/06/chart">
            <c:ext xmlns:c16="http://schemas.microsoft.com/office/drawing/2014/chart" uri="{C3380CC4-5D6E-409C-BE32-E72D297353CC}">
              <c16:uniqueId val="{00000000-A822-4F57-8E61-7A3AAA670488}"/>
            </c:ext>
          </c:extLst>
        </c:ser>
        <c:dLbls/>
        <c:gapWidth val="75"/>
        <c:axId val="78950400"/>
        <c:axId val="78951936"/>
      </c:barChart>
      <c:catAx>
        <c:axId val="78950400"/>
        <c:scaling>
          <c:orientation val="minMax"/>
        </c:scaling>
        <c:axPos val="b"/>
        <c:numFmt formatCode="General" sourceLinked="0"/>
        <c:tickLblPos val="nextTo"/>
        <c:crossAx val="78951936"/>
        <c:crosses val="autoZero"/>
        <c:auto val="1"/>
        <c:lblAlgn val="ctr"/>
        <c:lblOffset val="100"/>
      </c:catAx>
      <c:valAx>
        <c:axId val="78951936"/>
        <c:scaling>
          <c:orientation val="minMax"/>
          <c:min val="0"/>
        </c:scaling>
        <c:axPos val="l"/>
        <c:numFmt formatCode="General" sourceLinked="1"/>
        <c:tickLblPos val="nextTo"/>
        <c:crossAx val="78950400"/>
        <c:crosses val="autoZero"/>
        <c:crossBetween val="between"/>
        <c:majorUnit val="100"/>
      </c:valAx>
    </c:plotArea>
    <c:plotVisOnly val="1"/>
    <c:dispBlanksAs val="gap"/>
  </c:chart>
  <c:txPr>
    <a:bodyPr/>
    <a:lstStyle/>
    <a:p>
      <a:pPr>
        <a:defRPr sz="16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3EA14-27DB-4589-B0B5-F4AEC2A3B86F}"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06391272-9967-4046-A64D-0AFF9F0CE488}">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Board</a:t>
          </a:r>
        </a:p>
      </dgm:t>
    </dgm:pt>
    <dgm:pt modelId="{EA2D9A2B-5406-43AE-8F0A-63D3B8C4D74D}" type="parTrans" cxnId="{519A29DD-067D-40D0-A4E5-95EAAE2E2330}">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CE15FF7-1864-4E82-9E9F-107DF43C1714}" type="sibTrans" cxnId="{519A29DD-067D-40D0-A4E5-95EAAE2E2330}">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4FE2D69-0C03-4559-9677-FE6308639A8A}" type="asst">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Company Secretariat</a:t>
          </a:r>
        </a:p>
      </dgm:t>
    </dgm:pt>
    <dgm:pt modelId="{302B780F-C2A3-468B-AED6-49F90F751932}" type="parTrans" cxnId="{6196B86F-E8D6-49B5-8CF0-C8B5F0820581}">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F93EC58-847F-4D71-AF40-28DCE541F10C}" type="sibTrans" cxnId="{6196B86F-E8D6-49B5-8CF0-C8B5F0820581}">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4EA60D7-86B9-480D-9B4E-B903D3517643}">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Audit and Risk Committee</a:t>
          </a:r>
        </a:p>
      </dgm:t>
    </dgm:pt>
    <dgm:pt modelId="{D6495DE6-C8AD-4132-B41C-B44BF799403C}" type="parTrans" cxnId="{51BDDF0F-3291-4FA8-AE0F-65CE1C84340A}">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2DBBD91-F5E5-4794-84AA-0472B7F8F7B8}" type="sibTrans" cxnId="{51BDDF0F-3291-4FA8-AE0F-65CE1C84340A}">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539523B-7DC6-4328-A6D6-E6B9671DFF19}">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Strategy and Monitoring Committee</a:t>
          </a:r>
        </a:p>
      </dgm:t>
    </dgm:pt>
    <dgm:pt modelId="{3E24842E-D241-4FF3-9C29-A66FA7993BF6}" type="parTrans" cxnId="{453E2543-B193-4FCE-B531-EC7F9665D7B2}">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61A993F-D423-4A5F-AA94-FE1421FF6B29}" type="sibTrans" cxnId="{453E2543-B193-4FCE-B531-EC7F9665D7B2}">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0A59620-FA50-4417-AF63-4D7FD79C734B}">
      <dgm:prSet phldrT="[Tex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Remuneration Committee</a:t>
          </a:r>
        </a:p>
      </dgm:t>
    </dgm:pt>
    <dgm:pt modelId="{D9AA28C4-7560-49F2-A49B-DC25999F073C}" type="parTrans" cxnId="{A451E878-3BF8-4CDD-A1AD-97DDDCC01706}">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7E80F8C-DB16-4341-A5BC-A1782618BB18}" type="sibTrans" cxnId="{A451E878-3BF8-4CDD-A1AD-97DDDCC01706}">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943D249-0485-4341-A090-75C8F1A7F742}">
      <dgm:prSet custT="1"/>
      <dgm:spPr>
        <a:solidFill>
          <a:schemeClr val="accent2">
            <a:lumMod val="20000"/>
            <a:lumOff val="80000"/>
          </a:schemeClr>
        </a:solidFill>
      </dgm:spPr>
      <dgm:t>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Social and Ethics Committee</a:t>
          </a:r>
        </a:p>
      </dgm:t>
    </dgm:pt>
    <dgm:pt modelId="{49E23339-A5B9-43C7-A11F-62F9DAC7013C}" type="parTrans" cxnId="{FDA3571C-7230-4203-9CA1-E44D23F8AD8F}">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9903DC4-ED47-4E05-88A5-EC2A3651D633}" type="sibTrans" cxnId="{FDA3571C-7230-4203-9CA1-E44D23F8AD8F}">
      <dgm:prSet/>
      <dgm:spPr/>
      <dgm:t>
        <a:bodyPr/>
        <a:lstStyle/>
        <a:p>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603F18E-CC4B-4C7F-89B9-FC57B44976E9}" type="pres">
      <dgm:prSet presAssocID="{3F03EA14-27DB-4589-B0B5-F4AEC2A3B86F}" presName="hierChild1" presStyleCnt="0">
        <dgm:presLayoutVars>
          <dgm:orgChart val="1"/>
          <dgm:chPref val="1"/>
          <dgm:dir/>
          <dgm:animOne val="branch"/>
          <dgm:animLvl val="lvl"/>
          <dgm:resizeHandles/>
        </dgm:presLayoutVars>
      </dgm:prSet>
      <dgm:spPr/>
      <dgm:t>
        <a:bodyPr/>
        <a:lstStyle/>
        <a:p>
          <a:endParaRPr lang="en-ZA"/>
        </a:p>
      </dgm:t>
    </dgm:pt>
    <dgm:pt modelId="{54913D60-24B8-471E-9DFC-6A0067B3C461}" type="pres">
      <dgm:prSet presAssocID="{06391272-9967-4046-A64D-0AFF9F0CE488}" presName="hierRoot1" presStyleCnt="0">
        <dgm:presLayoutVars>
          <dgm:hierBranch val="init"/>
        </dgm:presLayoutVars>
      </dgm:prSet>
      <dgm:spPr/>
    </dgm:pt>
    <dgm:pt modelId="{ACC51B57-6F4E-4F89-856B-CAA2A74A8FD9}" type="pres">
      <dgm:prSet presAssocID="{06391272-9967-4046-A64D-0AFF9F0CE488}" presName="rootComposite1" presStyleCnt="0"/>
      <dgm:spPr/>
    </dgm:pt>
    <dgm:pt modelId="{FD550816-8E3A-4883-B239-BFDC6B93F925}" type="pres">
      <dgm:prSet presAssocID="{06391272-9967-4046-A64D-0AFF9F0CE488}" presName="rootText1" presStyleLbl="node0" presStyleIdx="0" presStyleCnt="1">
        <dgm:presLayoutVars>
          <dgm:chPref val="3"/>
        </dgm:presLayoutVars>
      </dgm:prSet>
      <dgm:spPr/>
      <dgm:t>
        <a:bodyPr/>
        <a:lstStyle/>
        <a:p>
          <a:endParaRPr lang="en-ZA"/>
        </a:p>
      </dgm:t>
    </dgm:pt>
    <dgm:pt modelId="{066E734E-A668-477D-A82B-0AF1851CF57B}" type="pres">
      <dgm:prSet presAssocID="{06391272-9967-4046-A64D-0AFF9F0CE488}" presName="rootConnector1" presStyleLbl="node1" presStyleIdx="0" presStyleCnt="0"/>
      <dgm:spPr/>
      <dgm:t>
        <a:bodyPr/>
        <a:lstStyle/>
        <a:p>
          <a:endParaRPr lang="en-ZA"/>
        </a:p>
      </dgm:t>
    </dgm:pt>
    <dgm:pt modelId="{244975D2-3DE5-40A3-A91A-A2CE21867D69}" type="pres">
      <dgm:prSet presAssocID="{06391272-9967-4046-A64D-0AFF9F0CE488}" presName="hierChild2" presStyleCnt="0"/>
      <dgm:spPr/>
    </dgm:pt>
    <dgm:pt modelId="{CA2DFBBD-62D0-4985-A2B5-59D865690FB1}" type="pres">
      <dgm:prSet presAssocID="{D6495DE6-C8AD-4132-B41C-B44BF799403C}" presName="Name37" presStyleLbl="parChTrans1D2" presStyleIdx="0" presStyleCnt="5"/>
      <dgm:spPr/>
      <dgm:t>
        <a:bodyPr/>
        <a:lstStyle/>
        <a:p>
          <a:endParaRPr lang="en-ZA"/>
        </a:p>
      </dgm:t>
    </dgm:pt>
    <dgm:pt modelId="{6F093A96-1411-4A20-A75A-D4BC64D9FE47}" type="pres">
      <dgm:prSet presAssocID="{24EA60D7-86B9-480D-9B4E-B903D3517643}" presName="hierRoot2" presStyleCnt="0">
        <dgm:presLayoutVars>
          <dgm:hierBranch val="init"/>
        </dgm:presLayoutVars>
      </dgm:prSet>
      <dgm:spPr/>
    </dgm:pt>
    <dgm:pt modelId="{75B48C65-A6E9-425B-91BF-F887FD2D2301}" type="pres">
      <dgm:prSet presAssocID="{24EA60D7-86B9-480D-9B4E-B903D3517643}" presName="rootComposite" presStyleCnt="0"/>
      <dgm:spPr/>
    </dgm:pt>
    <dgm:pt modelId="{7CE1ABDB-9531-4CDE-AB35-AA72780694BC}" type="pres">
      <dgm:prSet presAssocID="{24EA60D7-86B9-480D-9B4E-B903D3517643}" presName="rootText" presStyleLbl="node2" presStyleIdx="0" presStyleCnt="4">
        <dgm:presLayoutVars>
          <dgm:chPref val="3"/>
        </dgm:presLayoutVars>
      </dgm:prSet>
      <dgm:spPr/>
      <dgm:t>
        <a:bodyPr/>
        <a:lstStyle/>
        <a:p>
          <a:endParaRPr lang="en-ZA"/>
        </a:p>
      </dgm:t>
    </dgm:pt>
    <dgm:pt modelId="{C376CF17-5769-4138-B1B3-3F464E9F82B7}" type="pres">
      <dgm:prSet presAssocID="{24EA60D7-86B9-480D-9B4E-B903D3517643}" presName="rootConnector" presStyleLbl="node2" presStyleIdx="0" presStyleCnt="4"/>
      <dgm:spPr/>
      <dgm:t>
        <a:bodyPr/>
        <a:lstStyle/>
        <a:p>
          <a:endParaRPr lang="en-ZA"/>
        </a:p>
      </dgm:t>
    </dgm:pt>
    <dgm:pt modelId="{6645E890-6CF6-479D-8EA6-CB185FB781ED}" type="pres">
      <dgm:prSet presAssocID="{24EA60D7-86B9-480D-9B4E-B903D3517643}" presName="hierChild4" presStyleCnt="0"/>
      <dgm:spPr/>
    </dgm:pt>
    <dgm:pt modelId="{6EFD2270-D419-4414-AF83-AAA51567ED29}" type="pres">
      <dgm:prSet presAssocID="{24EA60D7-86B9-480D-9B4E-B903D3517643}" presName="hierChild5" presStyleCnt="0"/>
      <dgm:spPr/>
    </dgm:pt>
    <dgm:pt modelId="{A6E4247E-D4D9-486D-8A4E-5E366E0A0783}" type="pres">
      <dgm:prSet presAssocID="{3E24842E-D241-4FF3-9C29-A66FA7993BF6}" presName="Name37" presStyleLbl="parChTrans1D2" presStyleIdx="1" presStyleCnt="5"/>
      <dgm:spPr/>
      <dgm:t>
        <a:bodyPr/>
        <a:lstStyle/>
        <a:p>
          <a:endParaRPr lang="en-ZA"/>
        </a:p>
      </dgm:t>
    </dgm:pt>
    <dgm:pt modelId="{B30AA7FF-73D0-4E45-8E24-6C66B98DF632}" type="pres">
      <dgm:prSet presAssocID="{4539523B-7DC6-4328-A6D6-E6B9671DFF19}" presName="hierRoot2" presStyleCnt="0">
        <dgm:presLayoutVars>
          <dgm:hierBranch val="init"/>
        </dgm:presLayoutVars>
      </dgm:prSet>
      <dgm:spPr/>
    </dgm:pt>
    <dgm:pt modelId="{1432AEB0-995B-4655-9368-5BE4A37D0DDF}" type="pres">
      <dgm:prSet presAssocID="{4539523B-7DC6-4328-A6D6-E6B9671DFF19}" presName="rootComposite" presStyleCnt="0"/>
      <dgm:spPr/>
    </dgm:pt>
    <dgm:pt modelId="{E99DCE9D-FF6A-4365-B052-BA64EDFD9F1A}" type="pres">
      <dgm:prSet presAssocID="{4539523B-7DC6-4328-A6D6-E6B9671DFF19}" presName="rootText" presStyleLbl="node2" presStyleIdx="1" presStyleCnt="4">
        <dgm:presLayoutVars>
          <dgm:chPref val="3"/>
        </dgm:presLayoutVars>
      </dgm:prSet>
      <dgm:spPr/>
      <dgm:t>
        <a:bodyPr/>
        <a:lstStyle/>
        <a:p>
          <a:endParaRPr lang="en-ZA"/>
        </a:p>
      </dgm:t>
    </dgm:pt>
    <dgm:pt modelId="{BA38427D-4298-4B90-A14F-AA1724F2D90B}" type="pres">
      <dgm:prSet presAssocID="{4539523B-7DC6-4328-A6D6-E6B9671DFF19}" presName="rootConnector" presStyleLbl="node2" presStyleIdx="1" presStyleCnt="4"/>
      <dgm:spPr/>
      <dgm:t>
        <a:bodyPr/>
        <a:lstStyle/>
        <a:p>
          <a:endParaRPr lang="en-ZA"/>
        </a:p>
      </dgm:t>
    </dgm:pt>
    <dgm:pt modelId="{7E82F931-3D9D-45CB-BB6C-BFCFB78C695D}" type="pres">
      <dgm:prSet presAssocID="{4539523B-7DC6-4328-A6D6-E6B9671DFF19}" presName="hierChild4" presStyleCnt="0"/>
      <dgm:spPr/>
    </dgm:pt>
    <dgm:pt modelId="{D5A06021-203F-4C39-9F67-FF344A432E04}" type="pres">
      <dgm:prSet presAssocID="{4539523B-7DC6-4328-A6D6-E6B9671DFF19}" presName="hierChild5" presStyleCnt="0"/>
      <dgm:spPr/>
    </dgm:pt>
    <dgm:pt modelId="{BE4A8D20-2625-4E46-BAA2-1BD2B2E24B13}" type="pres">
      <dgm:prSet presAssocID="{D9AA28C4-7560-49F2-A49B-DC25999F073C}" presName="Name37" presStyleLbl="parChTrans1D2" presStyleIdx="2" presStyleCnt="5"/>
      <dgm:spPr/>
      <dgm:t>
        <a:bodyPr/>
        <a:lstStyle/>
        <a:p>
          <a:endParaRPr lang="en-ZA"/>
        </a:p>
      </dgm:t>
    </dgm:pt>
    <dgm:pt modelId="{7042BC5E-C48F-4480-9817-233468D17515}" type="pres">
      <dgm:prSet presAssocID="{50A59620-FA50-4417-AF63-4D7FD79C734B}" presName="hierRoot2" presStyleCnt="0">
        <dgm:presLayoutVars>
          <dgm:hierBranch val="init"/>
        </dgm:presLayoutVars>
      </dgm:prSet>
      <dgm:spPr/>
    </dgm:pt>
    <dgm:pt modelId="{A0BF06F6-6E1C-4916-A4B6-F60EC07D71D3}" type="pres">
      <dgm:prSet presAssocID="{50A59620-FA50-4417-AF63-4D7FD79C734B}" presName="rootComposite" presStyleCnt="0"/>
      <dgm:spPr/>
    </dgm:pt>
    <dgm:pt modelId="{9560A145-915B-48D9-B381-E061502603C4}" type="pres">
      <dgm:prSet presAssocID="{50A59620-FA50-4417-AF63-4D7FD79C734B}" presName="rootText" presStyleLbl="node2" presStyleIdx="2" presStyleCnt="4" custScaleX="111225">
        <dgm:presLayoutVars>
          <dgm:chPref val="3"/>
        </dgm:presLayoutVars>
      </dgm:prSet>
      <dgm:spPr/>
      <dgm:t>
        <a:bodyPr/>
        <a:lstStyle/>
        <a:p>
          <a:endParaRPr lang="en-ZA"/>
        </a:p>
      </dgm:t>
    </dgm:pt>
    <dgm:pt modelId="{5A146A18-DC5E-4753-A512-E0AF2BD8562A}" type="pres">
      <dgm:prSet presAssocID="{50A59620-FA50-4417-AF63-4D7FD79C734B}" presName="rootConnector" presStyleLbl="node2" presStyleIdx="2" presStyleCnt="4"/>
      <dgm:spPr/>
      <dgm:t>
        <a:bodyPr/>
        <a:lstStyle/>
        <a:p>
          <a:endParaRPr lang="en-ZA"/>
        </a:p>
      </dgm:t>
    </dgm:pt>
    <dgm:pt modelId="{51D6D066-154D-4A5E-8DFD-F6E109DA267A}" type="pres">
      <dgm:prSet presAssocID="{50A59620-FA50-4417-AF63-4D7FD79C734B}" presName="hierChild4" presStyleCnt="0"/>
      <dgm:spPr/>
    </dgm:pt>
    <dgm:pt modelId="{AE8317FC-ADA3-4638-BEB7-7EF136E7CF40}" type="pres">
      <dgm:prSet presAssocID="{50A59620-FA50-4417-AF63-4D7FD79C734B}" presName="hierChild5" presStyleCnt="0"/>
      <dgm:spPr/>
    </dgm:pt>
    <dgm:pt modelId="{6189D24E-30F7-4066-9402-A5B17D1DD572}" type="pres">
      <dgm:prSet presAssocID="{49E23339-A5B9-43C7-A11F-62F9DAC7013C}" presName="Name37" presStyleLbl="parChTrans1D2" presStyleIdx="3" presStyleCnt="5"/>
      <dgm:spPr/>
      <dgm:t>
        <a:bodyPr/>
        <a:lstStyle/>
        <a:p>
          <a:endParaRPr lang="en-ZA"/>
        </a:p>
      </dgm:t>
    </dgm:pt>
    <dgm:pt modelId="{604657B7-AF55-418D-8F5E-3CDD6B053A80}" type="pres">
      <dgm:prSet presAssocID="{E943D249-0485-4341-A090-75C8F1A7F742}" presName="hierRoot2" presStyleCnt="0">
        <dgm:presLayoutVars>
          <dgm:hierBranch val="init"/>
        </dgm:presLayoutVars>
      </dgm:prSet>
      <dgm:spPr/>
    </dgm:pt>
    <dgm:pt modelId="{A7291BAF-A643-4C61-8D3E-B894825563A9}" type="pres">
      <dgm:prSet presAssocID="{E943D249-0485-4341-A090-75C8F1A7F742}" presName="rootComposite" presStyleCnt="0"/>
      <dgm:spPr/>
    </dgm:pt>
    <dgm:pt modelId="{2DA1191D-1FD6-4F56-9B4F-D56DDA2D01B5}" type="pres">
      <dgm:prSet presAssocID="{E943D249-0485-4341-A090-75C8F1A7F742}" presName="rootText" presStyleLbl="node2" presStyleIdx="3" presStyleCnt="4">
        <dgm:presLayoutVars>
          <dgm:chPref val="3"/>
        </dgm:presLayoutVars>
      </dgm:prSet>
      <dgm:spPr/>
      <dgm:t>
        <a:bodyPr/>
        <a:lstStyle/>
        <a:p>
          <a:endParaRPr lang="en-ZA"/>
        </a:p>
      </dgm:t>
    </dgm:pt>
    <dgm:pt modelId="{1F6EFAB7-2C35-4AEB-82B2-AACC4E3837CB}" type="pres">
      <dgm:prSet presAssocID="{E943D249-0485-4341-A090-75C8F1A7F742}" presName="rootConnector" presStyleLbl="node2" presStyleIdx="3" presStyleCnt="4"/>
      <dgm:spPr/>
      <dgm:t>
        <a:bodyPr/>
        <a:lstStyle/>
        <a:p>
          <a:endParaRPr lang="en-ZA"/>
        </a:p>
      </dgm:t>
    </dgm:pt>
    <dgm:pt modelId="{D88BA2C8-2935-47BD-A018-5DDD70A580EA}" type="pres">
      <dgm:prSet presAssocID="{E943D249-0485-4341-A090-75C8F1A7F742}" presName="hierChild4" presStyleCnt="0"/>
      <dgm:spPr/>
    </dgm:pt>
    <dgm:pt modelId="{C4B8A436-3CFB-4B3B-A363-44D654EDD8C5}" type="pres">
      <dgm:prSet presAssocID="{E943D249-0485-4341-A090-75C8F1A7F742}" presName="hierChild5" presStyleCnt="0"/>
      <dgm:spPr/>
    </dgm:pt>
    <dgm:pt modelId="{1F85E96B-3FA3-42CE-BC92-E223411FB51C}" type="pres">
      <dgm:prSet presAssocID="{06391272-9967-4046-A64D-0AFF9F0CE488}" presName="hierChild3" presStyleCnt="0"/>
      <dgm:spPr/>
    </dgm:pt>
    <dgm:pt modelId="{734A2A66-1701-4377-8DCC-6809AC67B060}" type="pres">
      <dgm:prSet presAssocID="{302B780F-C2A3-468B-AED6-49F90F751932}" presName="Name111" presStyleLbl="parChTrans1D2" presStyleIdx="4" presStyleCnt="5"/>
      <dgm:spPr/>
      <dgm:t>
        <a:bodyPr/>
        <a:lstStyle/>
        <a:p>
          <a:endParaRPr lang="en-ZA"/>
        </a:p>
      </dgm:t>
    </dgm:pt>
    <dgm:pt modelId="{7441F880-97A7-4BE1-A6CB-5392D2E3709D}" type="pres">
      <dgm:prSet presAssocID="{C4FE2D69-0C03-4559-9677-FE6308639A8A}" presName="hierRoot3" presStyleCnt="0">
        <dgm:presLayoutVars>
          <dgm:hierBranch val="init"/>
        </dgm:presLayoutVars>
      </dgm:prSet>
      <dgm:spPr/>
    </dgm:pt>
    <dgm:pt modelId="{BDC87A74-355D-4A3E-B495-F1BBF48A0A60}" type="pres">
      <dgm:prSet presAssocID="{C4FE2D69-0C03-4559-9677-FE6308639A8A}" presName="rootComposite3" presStyleCnt="0"/>
      <dgm:spPr/>
    </dgm:pt>
    <dgm:pt modelId="{0E22568A-CC35-42ED-872D-A006F80EB162}" type="pres">
      <dgm:prSet presAssocID="{C4FE2D69-0C03-4559-9677-FE6308639A8A}" presName="rootText3" presStyleLbl="asst1" presStyleIdx="0" presStyleCnt="1">
        <dgm:presLayoutVars>
          <dgm:chPref val="3"/>
        </dgm:presLayoutVars>
      </dgm:prSet>
      <dgm:spPr/>
      <dgm:t>
        <a:bodyPr/>
        <a:lstStyle/>
        <a:p>
          <a:endParaRPr lang="en-ZA"/>
        </a:p>
      </dgm:t>
    </dgm:pt>
    <dgm:pt modelId="{6912BB10-E4EA-42BC-A354-AC94D11AD804}" type="pres">
      <dgm:prSet presAssocID="{C4FE2D69-0C03-4559-9677-FE6308639A8A}" presName="rootConnector3" presStyleLbl="asst1" presStyleIdx="0" presStyleCnt="1"/>
      <dgm:spPr/>
      <dgm:t>
        <a:bodyPr/>
        <a:lstStyle/>
        <a:p>
          <a:endParaRPr lang="en-ZA"/>
        </a:p>
      </dgm:t>
    </dgm:pt>
    <dgm:pt modelId="{B47CF8AB-BEEF-45E9-B8C3-970E3BE13144}" type="pres">
      <dgm:prSet presAssocID="{C4FE2D69-0C03-4559-9677-FE6308639A8A}" presName="hierChild6" presStyleCnt="0"/>
      <dgm:spPr/>
    </dgm:pt>
    <dgm:pt modelId="{DA7CF435-3EC7-449B-85BE-68F81EFD76C0}" type="pres">
      <dgm:prSet presAssocID="{C4FE2D69-0C03-4559-9677-FE6308639A8A}" presName="hierChild7" presStyleCnt="0"/>
      <dgm:spPr/>
    </dgm:pt>
  </dgm:ptLst>
  <dgm:cxnLst>
    <dgm:cxn modelId="{91EBE0EA-F307-434D-8832-6AD97BB26E9F}" type="presOf" srcId="{49E23339-A5B9-43C7-A11F-62F9DAC7013C}" destId="{6189D24E-30F7-4066-9402-A5B17D1DD572}" srcOrd="0" destOrd="0" presId="urn:microsoft.com/office/officeart/2005/8/layout/orgChart1"/>
    <dgm:cxn modelId="{9D1096D2-ED03-431E-837D-8EF0073DF9CF}" type="presOf" srcId="{06391272-9967-4046-A64D-0AFF9F0CE488}" destId="{066E734E-A668-477D-A82B-0AF1851CF57B}" srcOrd="1" destOrd="0" presId="urn:microsoft.com/office/officeart/2005/8/layout/orgChart1"/>
    <dgm:cxn modelId="{ECAD63C5-04C1-4D65-9502-B4C64A3E853F}" type="presOf" srcId="{302B780F-C2A3-468B-AED6-49F90F751932}" destId="{734A2A66-1701-4377-8DCC-6809AC67B060}" srcOrd="0" destOrd="0" presId="urn:microsoft.com/office/officeart/2005/8/layout/orgChart1"/>
    <dgm:cxn modelId="{519A29DD-067D-40D0-A4E5-95EAAE2E2330}" srcId="{3F03EA14-27DB-4589-B0B5-F4AEC2A3B86F}" destId="{06391272-9967-4046-A64D-0AFF9F0CE488}" srcOrd="0" destOrd="0" parTransId="{EA2D9A2B-5406-43AE-8F0A-63D3B8C4D74D}" sibTransId="{3CE15FF7-1864-4E82-9E9F-107DF43C1714}"/>
    <dgm:cxn modelId="{924D6E2E-A5A4-4C28-947C-5A4078AFAE6C}" type="presOf" srcId="{3E24842E-D241-4FF3-9C29-A66FA7993BF6}" destId="{A6E4247E-D4D9-486D-8A4E-5E366E0A0783}" srcOrd="0" destOrd="0" presId="urn:microsoft.com/office/officeart/2005/8/layout/orgChart1"/>
    <dgm:cxn modelId="{51BDDF0F-3291-4FA8-AE0F-65CE1C84340A}" srcId="{06391272-9967-4046-A64D-0AFF9F0CE488}" destId="{24EA60D7-86B9-480D-9B4E-B903D3517643}" srcOrd="1" destOrd="0" parTransId="{D6495DE6-C8AD-4132-B41C-B44BF799403C}" sibTransId="{32DBBD91-F5E5-4794-84AA-0472B7F8F7B8}"/>
    <dgm:cxn modelId="{C212BB18-5133-4823-822F-07032B71FAAC}" type="presOf" srcId="{3F03EA14-27DB-4589-B0B5-F4AEC2A3B86F}" destId="{C603F18E-CC4B-4C7F-89B9-FC57B44976E9}" srcOrd="0" destOrd="0" presId="urn:microsoft.com/office/officeart/2005/8/layout/orgChart1"/>
    <dgm:cxn modelId="{F52F4072-86A7-4681-81A7-294E15C2F325}" type="presOf" srcId="{4539523B-7DC6-4328-A6D6-E6B9671DFF19}" destId="{E99DCE9D-FF6A-4365-B052-BA64EDFD9F1A}" srcOrd="0" destOrd="0" presId="urn:microsoft.com/office/officeart/2005/8/layout/orgChart1"/>
    <dgm:cxn modelId="{3192FD96-1F48-42D8-BC4F-D60E285A8405}" type="presOf" srcId="{C4FE2D69-0C03-4559-9677-FE6308639A8A}" destId="{6912BB10-E4EA-42BC-A354-AC94D11AD804}" srcOrd="1" destOrd="0" presId="urn:microsoft.com/office/officeart/2005/8/layout/orgChart1"/>
    <dgm:cxn modelId="{FDA3571C-7230-4203-9CA1-E44D23F8AD8F}" srcId="{06391272-9967-4046-A64D-0AFF9F0CE488}" destId="{E943D249-0485-4341-A090-75C8F1A7F742}" srcOrd="4" destOrd="0" parTransId="{49E23339-A5B9-43C7-A11F-62F9DAC7013C}" sibTransId="{D9903DC4-ED47-4E05-88A5-EC2A3651D633}"/>
    <dgm:cxn modelId="{1FFE92EC-BAA2-42B4-A778-BB6B139BB9BB}" type="presOf" srcId="{50A59620-FA50-4417-AF63-4D7FD79C734B}" destId="{5A146A18-DC5E-4753-A512-E0AF2BD8562A}" srcOrd="1" destOrd="0" presId="urn:microsoft.com/office/officeart/2005/8/layout/orgChart1"/>
    <dgm:cxn modelId="{A451E878-3BF8-4CDD-A1AD-97DDDCC01706}" srcId="{06391272-9967-4046-A64D-0AFF9F0CE488}" destId="{50A59620-FA50-4417-AF63-4D7FD79C734B}" srcOrd="3" destOrd="0" parTransId="{D9AA28C4-7560-49F2-A49B-DC25999F073C}" sibTransId="{17E80F8C-DB16-4341-A5BC-A1782618BB18}"/>
    <dgm:cxn modelId="{6EF4FF2F-FF68-40C2-A939-D5B50562853E}" type="presOf" srcId="{50A59620-FA50-4417-AF63-4D7FD79C734B}" destId="{9560A145-915B-48D9-B381-E061502603C4}" srcOrd="0" destOrd="0" presId="urn:microsoft.com/office/officeart/2005/8/layout/orgChart1"/>
    <dgm:cxn modelId="{C7BCEEBD-2536-4A8D-B336-7F8DE51A586B}" type="presOf" srcId="{D6495DE6-C8AD-4132-B41C-B44BF799403C}" destId="{CA2DFBBD-62D0-4985-A2B5-59D865690FB1}" srcOrd="0" destOrd="0" presId="urn:microsoft.com/office/officeart/2005/8/layout/orgChart1"/>
    <dgm:cxn modelId="{A3E2AA92-7CAE-45B8-89DD-C45BA78D049D}" type="presOf" srcId="{4539523B-7DC6-4328-A6D6-E6B9671DFF19}" destId="{BA38427D-4298-4B90-A14F-AA1724F2D90B}" srcOrd="1" destOrd="0" presId="urn:microsoft.com/office/officeart/2005/8/layout/orgChart1"/>
    <dgm:cxn modelId="{B514A133-C255-4ABC-BC73-5CD36228EE2B}" type="presOf" srcId="{D9AA28C4-7560-49F2-A49B-DC25999F073C}" destId="{BE4A8D20-2625-4E46-BAA2-1BD2B2E24B13}" srcOrd="0" destOrd="0" presId="urn:microsoft.com/office/officeart/2005/8/layout/orgChart1"/>
    <dgm:cxn modelId="{10EAC9E8-9BC3-49E9-B586-C2159EA1F88E}" type="presOf" srcId="{C4FE2D69-0C03-4559-9677-FE6308639A8A}" destId="{0E22568A-CC35-42ED-872D-A006F80EB162}" srcOrd="0" destOrd="0" presId="urn:microsoft.com/office/officeart/2005/8/layout/orgChart1"/>
    <dgm:cxn modelId="{6DA424EE-42F6-454D-A857-92C3CE724F8F}" type="presOf" srcId="{E943D249-0485-4341-A090-75C8F1A7F742}" destId="{2DA1191D-1FD6-4F56-9B4F-D56DDA2D01B5}" srcOrd="0" destOrd="0" presId="urn:microsoft.com/office/officeart/2005/8/layout/orgChart1"/>
    <dgm:cxn modelId="{453E2543-B193-4FCE-B531-EC7F9665D7B2}" srcId="{06391272-9967-4046-A64D-0AFF9F0CE488}" destId="{4539523B-7DC6-4328-A6D6-E6B9671DFF19}" srcOrd="2" destOrd="0" parTransId="{3E24842E-D241-4FF3-9C29-A66FA7993BF6}" sibTransId="{D61A993F-D423-4A5F-AA94-FE1421FF6B29}"/>
    <dgm:cxn modelId="{D49ED825-CDEB-42CC-8CE6-E5A96A0F241D}" type="presOf" srcId="{06391272-9967-4046-A64D-0AFF9F0CE488}" destId="{FD550816-8E3A-4883-B239-BFDC6B93F925}" srcOrd="0" destOrd="0" presId="urn:microsoft.com/office/officeart/2005/8/layout/orgChart1"/>
    <dgm:cxn modelId="{743082DF-F12C-4197-8A72-45D6AFCEDC6F}" type="presOf" srcId="{E943D249-0485-4341-A090-75C8F1A7F742}" destId="{1F6EFAB7-2C35-4AEB-82B2-AACC4E3837CB}" srcOrd="1" destOrd="0" presId="urn:microsoft.com/office/officeart/2005/8/layout/orgChart1"/>
    <dgm:cxn modelId="{6A9066F6-496B-48BB-BC42-1EFE686A79B7}" type="presOf" srcId="{24EA60D7-86B9-480D-9B4E-B903D3517643}" destId="{7CE1ABDB-9531-4CDE-AB35-AA72780694BC}" srcOrd="0" destOrd="0" presId="urn:microsoft.com/office/officeart/2005/8/layout/orgChart1"/>
    <dgm:cxn modelId="{6196B86F-E8D6-49B5-8CF0-C8B5F0820581}" srcId="{06391272-9967-4046-A64D-0AFF9F0CE488}" destId="{C4FE2D69-0C03-4559-9677-FE6308639A8A}" srcOrd="0" destOrd="0" parTransId="{302B780F-C2A3-468B-AED6-49F90F751932}" sibTransId="{FF93EC58-847F-4D71-AF40-28DCE541F10C}"/>
    <dgm:cxn modelId="{0EE084A5-7AAA-4E69-B058-3D9B9A9B443F}" type="presOf" srcId="{24EA60D7-86B9-480D-9B4E-B903D3517643}" destId="{C376CF17-5769-4138-B1B3-3F464E9F82B7}" srcOrd="1" destOrd="0" presId="urn:microsoft.com/office/officeart/2005/8/layout/orgChart1"/>
    <dgm:cxn modelId="{981B52A0-901F-458E-A8B8-51997125DC29}" type="presParOf" srcId="{C603F18E-CC4B-4C7F-89B9-FC57B44976E9}" destId="{54913D60-24B8-471E-9DFC-6A0067B3C461}" srcOrd="0" destOrd="0" presId="urn:microsoft.com/office/officeart/2005/8/layout/orgChart1"/>
    <dgm:cxn modelId="{4971C912-0DCF-4494-8876-9B53E121A570}" type="presParOf" srcId="{54913D60-24B8-471E-9DFC-6A0067B3C461}" destId="{ACC51B57-6F4E-4F89-856B-CAA2A74A8FD9}" srcOrd="0" destOrd="0" presId="urn:microsoft.com/office/officeart/2005/8/layout/orgChart1"/>
    <dgm:cxn modelId="{8B497F93-1C43-4329-B975-BFB93676F887}" type="presParOf" srcId="{ACC51B57-6F4E-4F89-856B-CAA2A74A8FD9}" destId="{FD550816-8E3A-4883-B239-BFDC6B93F925}" srcOrd="0" destOrd="0" presId="urn:microsoft.com/office/officeart/2005/8/layout/orgChart1"/>
    <dgm:cxn modelId="{32723C1E-1944-4FDF-BAD9-3E3B4ECD4D2E}" type="presParOf" srcId="{ACC51B57-6F4E-4F89-856B-CAA2A74A8FD9}" destId="{066E734E-A668-477D-A82B-0AF1851CF57B}" srcOrd="1" destOrd="0" presId="urn:microsoft.com/office/officeart/2005/8/layout/orgChart1"/>
    <dgm:cxn modelId="{4B8CB0AB-2E87-4C66-91F2-0BDF610DD728}" type="presParOf" srcId="{54913D60-24B8-471E-9DFC-6A0067B3C461}" destId="{244975D2-3DE5-40A3-A91A-A2CE21867D69}" srcOrd="1" destOrd="0" presId="urn:microsoft.com/office/officeart/2005/8/layout/orgChart1"/>
    <dgm:cxn modelId="{AB0B15F1-0B36-4B53-AA22-6405CACC7913}" type="presParOf" srcId="{244975D2-3DE5-40A3-A91A-A2CE21867D69}" destId="{CA2DFBBD-62D0-4985-A2B5-59D865690FB1}" srcOrd="0" destOrd="0" presId="urn:microsoft.com/office/officeart/2005/8/layout/orgChart1"/>
    <dgm:cxn modelId="{7241EB4D-971B-4E68-8F01-042DB0E38499}" type="presParOf" srcId="{244975D2-3DE5-40A3-A91A-A2CE21867D69}" destId="{6F093A96-1411-4A20-A75A-D4BC64D9FE47}" srcOrd="1" destOrd="0" presId="urn:microsoft.com/office/officeart/2005/8/layout/orgChart1"/>
    <dgm:cxn modelId="{7919190A-DCBC-4728-8120-F1D83D75CBBB}" type="presParOf" srcId="{6F093A96-1411-4A20-A75A-D4BC64D9FE47}" destId="{75B48C65-A6E9-425B-91BF-F887FD2D2301}" srcOrd="0" destOrd="0" presId="urn:microsoft.com/office/officeart/2005/8/layout/orgChart1"/>
    <dgm:cxn modelId="{6EF2CF00-BA8E-4D98-9E78-498554E99164}" type="presParOf" srcId="{75B48C65-A6E9-425B-91BF-F887FD2D2301}" destId="{7CE1ABDB-9531-4CDE-AB35-AA72780694BC}" srcOrd="0" destOrd="0" presId="urn:microsoft.com/office/officeart/2005/8/layout/orgChart1"/>
    <dgm:cxn modelId="{65588A3D-0A1F-4229-888D-EFB6B5423FCA}" type="presParOf" srcId="{75B48C65-A6E9-425B-91BF-F887FD2D2301}" destId="{C376CF17-5769-4138-B1B3-3F464E9F82B7}" srcOrd="1" destOrd="0" presId="urn:microsoft.com/office/officeart/2005/8/layout/orgChart1"/>
    <dgm:cxn modelId="{CF68768A-5C53-4F0B-8CC2-4BB5CD3EC4B1}" type="presParOf" srcId="{6F093A96-1411-4A20-A75A-D4BC64D9FE47}" destId="{6645E890-6CF6-479D-8EA6-CB185FB781ED}" srcOrd="1" destOrd="0" presId="urn:microsoft.com/office/officeart/2005/8/layout/orgChart1"/>
    <dgm:cxn modelId="{0ED7EA35-4C28-4D7A-A041-756F789D363D}" type="presParOf" srcId="{6F093A96-1411-4A20-A75A-D4BC64D9FE47}" destId="{6EFD2270-D419-4414-AF83-AAA51567ED29}" srcOrd="2" destOrd="0" presId="urn:microsoft.com/office/officeart/2005/8/layout/orgChart1"/>
    <dgm:cxn modelId="{A24AA6AD-73F1-4B30-894B-0006A264826C}" type="presParOf" srcId="{244975D2-3DE5-40A3-A91A-A2CE21867D69}" destId="{A6E4247E-D4D9-486D-8A4E-5E366E0A0783}" srcOrd="2" destOrd="0" presId="urn:microsoft.com/office/officeart/2005/8/layout/orgChart1"/>
    <dgm:cxn modelId="{3E207B22-0737-43C3-8684-72E185E71E63}" type="presParOf" srcId="{244975D2-3DE5-40A3-A91A-A2CE21867D69}" destId="{B30AA7FF-73D0-4E45-8E24-6C66B98DF632}" srcOrd="3" destOrd="0" presId="urn:microsoft.com/office/officeart/2005/8/layout/orgChart1"/>
    <dgm:cxn modelId="{F3C9B6A7-0223-408C-B49F-F920D66278F7}" type="presParOf" srcId="{B30AA7FF-73D0-4E45-8E24-6C66B98DF632}" destId="{1432AEB0-995B-4655-9368-5BE4A37D0DDF}" srcOrd="0" destOrd="0" presId="urn:microsoft.com/office/officeart/2005/8/layout/orgChart1"/>
    <dgm:cxn modelId="{9F79B4E9-3DE5-4968-BDB8-DDD1C36206F8}" type="presParOf" srcId="{1432AEB0-995B-4655-9368-5BE4A37D0DDF}" destId="{E99DCE9D-FF6A-4365-B052-BA64EDFD9F1A}" srcOrd="0" destOrd="0" presId="urn:microsoft.com/office/officeart/2005/8/layout/orgChart1"/>
    <dgm:cxn modelId="{7C94E713-9B3A-441D-8045-28351067A59D}" type="presParOf" srcId="{1432AEB0-995B-4655-9368-5BE4A37D0DDF}" destId="{BA38427D-4298-4B90-A14F-AA1724F2D90B}" srcOrd="1" destOrd="0" presId="urn:microsoft.com/office/officeart/2005/8/layout/orgChart1"/>
    <dgm:cxn modelId="{90F6E394-7772-4724-884C-5A677DBC976E}" type="presParOf" srcId="{B30AA7FF-73D0-4E45-8E24-6C66B98DF632}" destId="{7E82F931-3D9D-45CB-BB6C-BFCFB78C695D}" srcOrd="1" destOrd="0" presId="urn:microsoft.com/office/officeart/2005/8/layout/orgChart1"/>
    <dgm:cxn modelId="{72C81C13-632A-467F-B134-EB0978BE2870}" type="presParOf" srcId="{B30AA7FF-73D0-4E45-8E24-6C66B98DF632}" destId="{D5A06021-203F-4C39-9F67-FF344A432E04}" srcOrd="2" destOrd="0" presId="urn:microsoft.com/office/officeart/2005/8/layout/orgChart1"/>
    <dgm:cxn modelId="{840B7330-D861-45FB-AFAF-1417D2228FBD}" type="presParOf" srcId="{244975D2-3DE5-40A3-A91A-A2CE21867D69}" destId="{BE4A8D20-2625-4E46-BAA2-1BD2B2E24B13}" srcOrd="4" destOrd="0" presId="urn:microsoft.com/office/officeart/2005/8/layout/orgChart1"/>
    <dgm:cxn modelId="{6D4DDF1B-28D5-42D7-B209-4A7473FD5093}" type="presParOf" srcId="{244975D2-3DE5-40A3-A91A-A2CE21867D69}" destId="{7042BC5E-C48F-4480-9817-233468D17515}" srcOrd="5" destOrd="0" presId="urn:microsoft.com/office/officeart/2005/8/layout/orgChart1"/>
    <dgm:cxn modelId="{5C0FB585-1CB5-4864-B80E-7896B7FF2630}" type="presParOf" srcId="{7042BC5E-C48F-4480-9817-233468D17515}" destId="{A0BF06F6-6E1C-4916-A4B6-F60EC07D71D3}" srcOrd="0" destOrd="0" presId="urn:microsoft.com/office/officeart/2005/8/layout/orgChart1"/>
    <dgm:cxn modelId="{64EC788C-DC1C-4409-BBE1-BD241CCE2A37}" type="presParOf" srcId="{A0BF06F6-6E1C-4916-A4B6-F60EC07D71D3}" destId="{9560A145-915B-48D9-B381-E061502603C4}" srcOrd="0" destOrd="0" presId="urn:microsoft.com/office/officeart/2005/8/layout/orgChart1"/>
    <dgm:cxn modelId="{937A6FD5-EF04-4D31-AB1E-04B808DACA84}" type="presParOf" srcId="{A0BF06F6-6E1C-4916-A4B6-F60EC07D71D3}" destId="{5A146A18-DC5E-4753-A512-E0AF2BD8562A}" srcOrd="1" destOrd="0" presId="urn:microsoft.com/office/officeart/2005/8/layout/orgChart1"/>
    <dgm:cxn modelId="{0D68B877-B38B-420D-A508-6FA004A37374}" type="presParOf" srcId="{7042BC5E-C48F-4480-9817-233468D17515}" destId="{51D6D066-154D-4A5E-8DFD-F6E109DA267A}" srcOrd="1" destOrd="0" presId="urn:microsoft.com/office/officeart/2005/8/layout/orgChart1"/>
    <dgm:cxn modelId="{2EDCF85F-9EEA-4EFA-A486-FA5F9AD03446}" type="presParOf" srcId="{7042BC5E-C48F-4480-9817-233468D17515}" destId="{AE8317FC-ADA3-4638-BEB7-7EF136E7CF40}" srcOrd="2" destOrd="0" presId="urn:microsoft.com/office/officeart/2005/8/layout/orgChart1"/>
    <dgm:cxn modelId="{9E3022B2-370A-4225-A688-796436E5BF03}" type="presParOf" srcId="{244975D2-3DE5-40A3-A91A-A2CE21867D69}" destId="{6189D24E-30F7-4066-9402-A5B17D1DD572}" srcOrd="6" destOrd="0" presId="urn:microsoft.com/office/officeart/2005/8/layout/orgChart1"/>
    <dgm:cxn modelId="{7F85F87D-1648-4293-9717-587B379F6254}" type="presParOf" srcId="{244975D2-3DE5-40A3-A91A-A2CE21867D69}" destId="{604657B7-AF55-418D-8F5E-3CDD6B053A80}" srcOrd="7" destOrd="0" presId="urn:microsoft.com/office/officeart/2005/8/layout/orgChart1"/>
    <dgm:cxn modelId="{C0AB95FA-329A-4426-AABF-7ADFB44F6DEE}" type="presParOf" srcId="{604657B7-AF55-418D-8F5E-3CDD6B053A80}" destId="{A7291BAF-A643-4C61-8D3E-B894825563A9}" srcOrd="0" destOrd="0" presId="urn:microsoft.com/office/officeart/2005/8/layout/orgChart1"/>
    <dgm:cxn modelId="{B4942C5B-FCB6-4D2D-AF4F-15E999042EB3}" type="presParOf" srcId="{A7291BAF-A643-4C61-8D3E-B894825563A9}" destId="{2DA1191D-1FD6-4F56-9B4F-D56DDA2D01B5}" srcOrd="0" destOrd="0" presId="urn:microsoft.com/office/officeart/2005/8/layout/orgChart1"/>
    <dgm:cxn modelId="{13161B1B-9D5D-4149-8347-9C628E10000F}" type="presParOf" srcId="{A7291BAF-A643-4C61-8D3E-B894825563A9}" destId="{1F6EFAB7-2C35-4AEB-82B2-AACC4E3837CB}" srcOrd="1" destOrd="0" presId="urn:microsoft.com/office/officeart/2005/8/layout/orgChart1"/>
    <dgm:cxn modelId="{F21AEE9F-DC31-4789-956C-5A02056FCD46}" type="presParOf" srcId="{604657B7-AF55-418D-8F5E-3CDD6B053A80}" destId="{D88BA2C8-2935-47BD-A018-5DDD70A580EA}" srcOrd="1" destOrd="0" presId="urn:microsoft.com/office/officeart/2005/8/layout/orgChart1"/>
    <dgm:cxn modelId="{3BB3A69C-902C-42F3-B64B-685B2478F654}" type="presParOf" srcId="{604657B7-AF55-418D-8F5E-3CDD6B053A80}" destId="{C4B8A436-3CFB-4B3B-A363-44D654EDD8C5}" srcOrd="2" destOrd="0" presId="urn:microsoft.com/office/officeart/2005/8/layout/orgChart1"/>
    <dgm:cxn modelId="{9FDE7D1E-B6C6-4A5D-9AA8-67FB2CEB0EB3}" type="presParOf" srcId="{54913D60-24B8-471E-9DFC-6A0067B3C461}" destId="{1F85E96B-3FA3-42CE-BC92-E223411FB51C}" srcOrd="2" destOrd="0" presId="urn:microsoft.com/office/officeart/2005/8/layout/orgChart1"/>
    <dgm:cxn modelId="{713811A5-02E5-4573-9780-2544F1C7A538}" type="presParOf" srcId="{1F85E96B-3FA3-42CE-BC92-E223411FB51C}" destId="{734A2A66-1701-4377-8DCC-6809AC67B060}" srcOrd="0" destOrd="0" presId="urn:microsoft.com/office/officeart/2005/8/layout/orgChart1"/>
    <dgm:cxn modelId="{1D85CC93-45EE-4A4D-9BCF-E0D7FD571235}" type="presParOf" srcId="{1F85E96B-3FA3-42CE-BC92-E223411FB51C}" destId="{7441F880-97A7-4BE1-A6CB-5392D2E3709D}" srcOrd="1" destOrd="0" presId="urn:microsoft.com/office/officeart/2005/8/layout/orgChart1"/>
    <dgm:cxn modelId="{46549959-98D5-47C3-A4B6-2DCAB4547503}" type="presParOf" srcId="{7441F880-97A7-4BE1-A6CB-5392D2E3709D}" destId="{BDC87A74-355D-4A3E-B495-F1BBF48A0A60}" srcOrd="0" destOrd="0" presId="urn:microsoft.com/office/officeart/2005/8/layout/orgChart1"/>
    <dgm:cxn modelId="{E6410A6F-586C-480E-B1BE-F9298928F94C}" type="presParOf" srcId="{BDC87A74-355D-4A3E-B495-F1BBF48A0A60}" destId="{0E22568A-CC35-42ED-872D-A006F80EB162}" srcOrd="0" destOrd="0" presId="urn:microsoft.com/office/officeart/2005/8/layout/orgChart1"/>
    <dgm:cxn modelId="{D15A34EB-FC59-45F5-9610-0A11537AF4FD}" type="presParOf" srcId="{BDC87A74-355D-4A3E-B495-F1BBF48A0A60}" destId="{6912BB10-E4EA-42BC-A354-AC94D11AD804}" srcOrd="1" destOrd="0" presId="urn:microsoft.com/office/officeart/2005/8/layout/orgChart1"/>
    <dgm:cxn modelId="{8A693639-85C6-4FBF-9DF0-D047A85819C9}" type="presParOf" srcId="{7441F880-97A7-4BE1-A6CB-5392D2E3709D}" destId="{B47CF8AB-BEEF-45E9-B8C3-970E3BE13144}" srcOrd="1" destOrd="0" presId="urn:microsoft.com/office/officeart/2005/8/layout/orgChart1"/>
    <dgm:cxn modelId="{E76A353A-574E-4ACD-A105-C57321833354}" type="presParOf" srcId="{7441F880-97A7-4BE1-A6CB-5392D2E3709D}" destId="{DA7CF435-3EC7-449B-85BE-68F81EFD76C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EAB520A-EE3E-4FA9-A94F-F4684260963A}" type="slidenum">
              <a:rPr lang="en-ZA" smtClean="0"/>
              <a:pPr/>
              <a:t>‹#›</a:t>
            </a:fld>
            <a:endParaRPr lang="en-ZA"/>
          </a:p>
        </p:txBody>
      </p:sp>
      <p:pic>
        <p:nvPicPr>
          <p:cNvPr id="7" name="Picture 6"/>
          <p:cNvPicPr>
            <a:picLocks noChangeAspect="1"/>
          </p:cNvPicPr>
          <p:nvPr userDrawn="1"/>
        </p:nvPicPr>
        <p:blipFill>
          <a:blip r:embed="rId2" cstate="print"/>
          <a:stretch>
            <a:fillRect/>
          </a:stretch>
        </p:blipFill>
        <p:spPr>
          <a:xfrm>
            <a:off x="0" y="-4742"/>
            <a:ext cx="9144000" cy="686274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544816" y="138896"/>
            <a:ext cx="2399159" cy="1729989"/>
          </a:xfrm>
          <a:prstGeom prst="rect">
            <a:avLst/>
          </a:prstGeom>
        </p:spPr>
      </p:pic>
    </p:spTree>
    <p:extLst>
      <p:ext uri="{BB962C8B-B14F-4D97-AF65-F5344CB8AC3E}">
        <p14:creationId xmlns:p14="http://schemas.microsoft.com/office/powerpoint/2010/main" xmlns="" val="217278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243491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344633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13" name="Right Triangle 12"/>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186268" y="250032"/>
            <a:ext cx="7534046" cy="647436"/>
          </a:xfrm>
        </p:spPr>
        <p:txBody>
          <a:bodyPr>
            <a:normAutofit/>
          </a:bodyPr>
          <a:lstStyle>
            <a:lvl1pPr>
              <a:defRPr sz="2800" b="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86268" y="1227666"/>
            <a:ext cx="7534045" cy="5049839"/>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5" name="Footer Placeholder 4"/>
          <p:cNvSpPr>
            <a:spLocks noGrp="1"/>
          </p:cNvSpPr>
          <p:nvPr>
            <p:ph type="ftr" sz="quarter" idx="11"/>
          </p:nvPr>
        </p:nvSpPr>
        <p:spPr>
          <a:xfrm>
            <a:off x="3028950" y="6356351"/>
            <a:ext cx="4678608" cy="365125"/>
          </a:xfrm>
        </p:spPr>
        <p:txBody>
          <a:bodyPr/>
          <a:lstStyle/>
          <a:p>
            <a:endParaRPr lang="en-ZA" dirty="0"/>
          </a:p>
        </p:txBody>
      </p:sp>
      <p:sp>
        <p:nvSpPr>
          <p:cNvPr id="6"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6215415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10198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02002" y="228208"/>
            <a:ext cx="7417997" cy="694659"/>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87728" y="1173691"/>
            <a:ext cx="34988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21149" y="1173691"/>
            <a:ext cx="34988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6" name="Footer Placeholder 5"/>
          <p:cNvSpPr>
            <a:spLocks noGrp="1"/>
          </p:cNvSpPr>
          <p:nvPr>
            <p:ph type="ftr" sz="quarter" idx="11"/>
          </p:nvPr>
        </p:nvSpPr>
        <p:spPr/>
        <p:txBody>
          <a:bodyPr/>
          <a:lstStyle/>
          <a:p>
            <a:endParaRPr lang="en-ZA"/>
          </a:p>
        </p:txBody>
      </p:sp>
      <p:pic>
        <p:nvPicPr>
          <p:cNvPr id="12" name="Picture 11"/>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13" name="Right Triangle 12"/>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397734452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3853" y="207836"/>
            <a:ext cx="7381844" cy="745990"/>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63141" y="1346732"/>
            <a:ext cx="35516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3141" y="2170644"/>
            <a:ext cx="355163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75252" y="1346732"/>
            <a:ext cx="35691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75252" y="2170644"/>
            <a:ext cx="35691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8" name="Footer Placeholder 7"/>
          <p:cNvSpPr>
            <a:spLocks noGrp="1"/>
          </p:cNvSpPr>
          <p:nvPr>
            <p:ph type="ftr" sz="quarter" idx="11"/>
          </p:nvPr>
        </p:nvSpPr>
        <p:spPr/>
        <p:txBody>
          <a:bodyPr/>
          <a:lstStyle/>
          <a:p>
            <a:endParaRPr lang="en-ZA"/>
          </a:p>
        </p:txBody>
      </p:sp>
      <p:pic>
        <p:nvPicPr>
          <p:cNvPr id="10" name="Picture 9"/>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11" name="Right Triangle 10"/>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5057041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1528" y="228209"/>
            <a:ext cx="7360847" cy="705242"/>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4" name="Footer Placeholder 3"/>
          <p:cNvSpPr>
            <a:spLocks noGrp="1"/>
          </p:cNvSpPr>
          <p:nvPr>
            <p:ph type="ftr" sz="quarter" idx="11"/>
          </p:nvPr>
        </p:nvSpPr>
        <p:spPr/>
        <p:txBody>
          <a:bodyPr/>
          <a:lstStyle/>
          <a:p>
            <a:endParaRPr lang="en-ZA"/>
          </a:p>
        </p:txBody>
      </p:sp>
      <p:pic>
        <p:nvPicPr>
          <p:cNvPr id="9" name="Picture 8"/>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10" name="Right Triangle 9"/>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20163128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3" name="Footer Placeholder 2"/>
          <p:cNvSpPr>
            <a:spLocks noGrp="1"/>
          </p:cNvSpPr>
          <p:nvPr>
            <p:ph type="ftr" sz="quarter" idx="11"/>
          </p:nvPr>
        </p:nvSpPr>
        <p:spPr/>
        <p:txBody>
          <a:bodyPr/>
          <a:lstStyle/>
          <a:p>
            <a:endParaRPr lang="en-ZA"/>
          </a:p>
        </p:txBody>
      </p:sp>
      <p:pic>
        <p:nvPicPr>
          <p:cNvPr id="8" name="Picture 7"/>
          <p:cNvPicPr>
            <a:picLocks noChangeAspect="1"/>
          </p:cNvPicPr>
          <p:nvPr userDrawn="1"/>
        </p:nvPicPr>
        <p:blipFill rotWithShape="1">
          <a:blip r:embed="rId2" cstate="print"/>
          <a:srcRect r="85229" b="1897"/>
          <a:stretch/>
        </p:blipFill>
        <p:spPr>
          <a:xfrm>
            <a:off x="7828102" y="0"/>
            <a:ext cx="1315898" cy="6867525"/>
          </a:xfrm>
          <a:prstGeom prst="rect">
            <a:avLst/>
          </a:prstGeom>
          <a:ln>
            <a:noFill/>
          </a:ln>
        </p:spPr>
      </p:pic>
      <p:sp>
        <p:nvSpPr>
          <p:cNvPr id="9" name="Right Triangle 8"/>
          <p:cNvSpPr/>
          <p:nvPr userDrawn="1"/>
        </p:nvSpPr>
        <p:spPr>
          <a:xfrm>
            <a:off x="7837119" y="4433104"/>
            <a:ext cx="1307939" cy="24232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Slide Number Placeholder 5"/>
          <p:cNvSpPr>
            <a:spLocks noGrp="1"/>
          </p:cNvSpPr>
          <p:nvPr>
            <p:ph type="sldNum" sz="quarter" idx="12"/>
          </p:nvPr>
        </p:nvSpPr>
        <p:spPr>
          <a:xfrm>
            <a:off x="8174428" y="6277506"/>
            <a:ext cx="436221" cy="407173"/>
          </a:xfrm>
        </p:spPr>
        <p:txBody>
          <a:bodyPr/>
          <a:lstStyle>
            <a:lvl1pPr>
              <a:defRPr sz="1400">
                <a:solidFill>
                  <a:schemeClr val="tx1"/>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79357594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105415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8416D0-4161-4832-9011-F6E046AB89E7}" type="datetimeFigureOut">
              <a:rPr lang="en-ZA" smtClean="0"/>
              <a:pPr/>
              <a:t>2017/10/19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357692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416D0-4161-4832-9011-F6E046AB89E7}" type="datetimeFigureOut">
              <a:rPr lang="en-ZA" smtClean="0"/>
              <a:pPr/>
              <a:t>2017/10/19</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B520A-EE3E-4FA9-A94F-F4684260963A}" type="slidenum">
              <a:rPr lang="en-ZA" smtClean="0"/>
              <a:pPr/>
              <a:t>‹#›</a:t>
            </a:fld>
            <a:endParaRPr lang="en-ZA"/>
          </a:p>
        </p:txBody>
      </p:sp>
    </p:spTree>
    <p:extLst>
      <p:ext uri="{BB962C8B-B14F-4D97-AF65-F5344CB8AC3E}">
        <p14:creationId xmlns:p14="http://schemas.microsoft.com/office/powerpoint/2010/main" xmlns="" val="309379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9907" y="5657671"/>
            <a:ext cx="5618351" cy="1200329"/>
          </a:xfrm>
          <a:prstGeom prst="rect">
            <a:avLst/>
          </a:prstGeom>
          <a:noFill/>
        </p:spPr>
        <p:txBody>
          <a:bodyPr wrap="square" rtlCol="0">
            <a:spAutoFit/>
          </a:bodyPr>
          <a:lstStyle/>
          <a:p>
            <a:r>
              <a:rPr lang="en-ZA" sz="2400" b="1" i="1" dirty="0">
                <a:solidFill>
                  <a:schemeClr val="bg1"/>
                </a:solidFill>
              </a:rPr>
              <a:t>2016/2017 Annual Report </a:t>
            </a:r>
          </a:p>
          <a:p>
            <a:r>
              <a:rPr lang="en-ZA" sz="2400" b="1" dirty="0">
                <a:solidFill>
                  <a:schemeClr val="bg1"/>
                </a:solidFill>
              </a:rPr>
              <a:t>Adv Makhosini Msibi (CEO)</a:t>
            </a:r>
          </a:p>
          <a:p>
            <a:r>
              <a:rPr lang="en-ZA" sz="2400" b="1" dirty="0">
                <a:solidFill>
                  <a:schemeClr val="bg1"/>
                </a:solidFill>
              </a:rPr>
              <a:t>Portfolio Committee </a:t>
            </a:r>
          </a:p>
        </p:txBody>
      </p:sp>
    </p:spTree>
    <p:extLst>
      <p:ext uri="{BB962C8B-B14F-4D97-AF65-F5344CB8AC3E}">
        <p14:creationId xmlns:p14="http://schemas.microsoft.com/office/powerpoint/2010/main" xmlns="" val="20870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Board Committees</a:t>
            </a:r>
          </a:p>
        </p:txBody>
      </p:sp>
      <p:graphicFrame>
        <p:nvGraphicFramePr>
          <p:cNvPr id="4" name="Diagram 3"/>
          <p:cNvGraphicFramePr/>
          <p:nvPr>
            <p:extLst>
              <p:ext uri="{D42A27DB-BD31-4B8C-83A1-F6EECF244321}">
                <p14:modId xmlns:p14="http://schemas.microsoft.com/office/powerpoint/2010/main" xmlns="" val="884000828"/>
              </p:ext>
            </p:extLst>
          </p:nvPr>
        </p:nvGraphicFramePr>
        <p:xfrm>
          <a:off x="129721" y="2051187"/>
          <a:ext cx="7433306" cy="430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12931" y="1267363"/>
            <a:ext cx="6480720" cy="66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Board is supported by the following committees</a:t>
            </a:r>
          </a:p>
        </p:txBody>
      </p:sp>
    </p:spTree>
    <p:extLst>
      <p:ext uri="{BB962C8B-B14F-4D97-AF65-F5344CB8AC3E}">
        <p14:creationId xmlns:p14="http://schemas.microsoft.com/office/powerpoint/2010/main" xmlns="" val="385861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8" y="284216"/>
            <a:ext cx="7534046" cy="647436"/>
          </a:xfrm>
        </p:spPr>
        <p:txBody>
          <a:bodyPr>
            <a:normAutofit fontScale="90000"/>
          </a:bodyPr>
          <a:lstStyle/>
          <a:p>
            <a:r>
              <a:rPr lang="en-ZA" dirty="0"/>
              <a:t>The Executive Team that led the organisation in the previous Financial Year</a:t>
            </a:r>
          </a:p>
        </p:txBody>
      </p:sp>
      <p:sp>
        <p:nvSpPr>
          <p:cNvPr id="4" name="TextBox 3"/>
          <p:cNvSpPr txBox="1"/>
          <p:nvPr/>
        </p:nvSpPr>
        <p:spPr>
          <a:xfrm>
            <a:off x="2461957" y="3034178"/>
            <a:ext cx="3168352" cy="369332"/>
          </a:xfrm>
          <a:prstGeom prst="rect">
            <a:avLst/>
          </a:prstGeom>
          <a:noFill/>
        </p:spPr>
        <p:txBody>
          <a:bodyPr wrap="square" rtlCol="0">
            <a:spAutoFit/>
          </a:bodyPr>
          <a:lstStyle/>
          <a:p>
            <a:r>
              <a:rPr lang="en-ZA" b="1" dirty="0">
                <a:latin typeface="Verdana" panose="020B0604030504040204" pitchFamily="34" charset="0"/>
                <a:ea typeface="Verdana" panose="020B0604030504040204" pitchFamily="34" charset="0"/>
                <a:cs typeface="Verdana" panose="020B0604030504040204" pitchFamily="34" charset="0"/>
              </a:rPr>
              <a:t>Chief Executive Officer</a:t>
            </a:r>
          </a:p>
        </p:txBody>
      </p:sp>
      <p:sp>
        <p:nvSpPr>
          <p:cNvPr id="5" name="TextBox 4"/>
          <p:cNvSpPr txBox="1"/>
          <p:nvPr/>
        </p:nvSpPr>
        <p:spPr>
          <a:xfrm>
            <a:off x="2605973" y="5948682"/>
            <a:ext cx="2952328" cy="369332"/>
          </a:xfrm>
          <a:prstGeom prst="rect">
            <a:avLst/>
          </a:prstGeom>
          <a:noFill/>
        </p:spPr>
        <p:txBody>
          <a:bodyPr wrap="square" rtlCol="0">
            <a:spAutoFit/>
          </a:bodyPr>
          <a:lstStyle/>
          <a:p>
            <a:pPr algn="ctr"/>
            <a:r>
              <a:rPr lang="en-ZA" b="1" dirty="0">
                <a:latin typeface="Verdana" panose="020B0604030504040204" pitchFamily="34" charset="0"/>
                <a:ea typeface="Verdana" panose="020B0604030504040204" pitchFamily="34" charset="0"/>
                <a:cs typeface="Verdana" panose="020B0604030504040204" pitchFamily="34" charset="0"/>
              </a:rPr>
              <a:t>Executive Committee</a:t>
            </a:r>
          </a:p>
        </p:txBody>
      </p:sp>
      <p:pic>
        <p:nvPicPr>
          <p:cNvPr id="6" name="Picture 3" descr="C:\Users\thabison\Pictures\RTMC Pictures\2015_16 Annual Report\IMG_552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7470"/>
          <a:stretch/>
        </p:blipFill>
        <p:spPr bwMode="auto">
          <a:xfrm>
            <a:off x="2965300" y="942214"/>
            <a:ext cx="1975981" cy="214977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thabison\Pictures\RTMC Pictures\2015_16 Annual Report\exec no ceo final.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013" r="7533"/>
          <a:stretch/>
        </p:blipFill>
        <p:spPr bwMode="auto">
          <a:xfrm>
            <a:off x="381762" y="3478449"/>
            <a:ext cx="7338552" cy="240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90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222984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Refined 5 year (2015 – 2020) strategic goals, objectives in line with the mandate of the Corporation</a:t>
            </a:r>
          </a:p>
        </p:txBody>
      </p:sp>
      <p:pic>
        <p:nvPicPr>
          <p:cNvPr id="4" name="Picture 3"/>
          <p:cNvPicPr>
            <a:picLocks noChangeAspect="1"/>
          </p:cNvPicPr>
          <p:nvPr/>
        </p:nvPicPr>
        <p:blipFill>
          <a:blip r:embed="rId2" cstate="print"/>
          <a:stretch>
            <a:fillRect/>
          </a:stretch>
        </p:blipFill>
        <p:spPr>
          <a:xfrm>
            <a:off x="57875" y="1390664"/>
            <a:ext cx="7742669" cy="4611403"/>
          </a:xfrm>
          <a:prstGeom prst="rect">
            <a:avLst/>
          </a:prstGeom>
        </p:spPr>
      </p:pic>
    </p:spTree>
    <p:extLst>
      <p:ext uri="{BB962C8B-B14F-4D97-AF65-F5344CB8AC3E}">
        <p14:creationId xmlns:p14="http://schemas.microsoft.com/office/powerpoint/2010/main" xmlns="" val="209787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Summary of performance for 2015/2016 and 2016/2017</a:t>
            </a:r>
          </a:p>
        </p:txBody>
      </p:sp>
      <p:graphicFrame>
        <p:nvGraphicFramePr>
          <p:cNvPr id="4" name="Chart 3"/>
          <p:cNvGraphicFramePr/>
          <p:nvPr>
            <p:extLst>
              <p:ext uri="{D42A27DB-BD31-4B8C-83A1-F6EECF244321}">
                <p14:modId xmlns:p14="http://schemas.microsoft.com/office/powerpoint/2010/main" xmlns="" val="2920772049"/>
              </p:ext>
            </p:extLst>
          </p:nvPr>
        </p:nvGraphicFramePr>
        <p:xfrm>
          <a:off x="341832" y="982765"/>
          <a:ext cx="3372828" cy="22898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xmlns="" val="1069924726"/>
              </p:ext>
            </p:extLst>
          </p:nvPr>
        </p:nvGraphicFramePr>
        <p:xfrm>
          <a:off x="4025068" y="991311"/>
          <a:ext cx="3397041" cy="22988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653287901"/>
              </p:ext>
            </p:extLst>
          </p:nvPr>
        </p:nvGraphicFramePr>
        <p:xfrm>
          <a:off x="186268" y="3385479"/>
          <a:ext cx="7344815" cy="2956560"/>
        </p:xfrm>
        <a:graphic>
          <a:graphicData uri="http://schemas.openxmlformats.org/drawingml/2006/table">
            <a:tbl>
              <a:tblPr firstRow="1" bandRow="1">
                <a:tableStyleId>{93296810-A885-4BE3-A3E7-6D5BEEA58F35}</a:tableStyleId>
              </a:tblPr>
              <a:tblGrid>
                <a:gridCol w="975960">
                  <a:extLst>
                    <a:ext uri="{9D8B030D-6E8A-4147-A177-3AD203B41FA5}">
                      <a16:colId xmlns="" xmlns:a16="http://schemas.microsoft.com/office/drawing/2014/main" val="20000"/>
                    </a:ext>
                  </a:extLst>
                </a:gridCol>
                <a:gridCol w="2486826">
                  <a:extLst>
                    <a:ext uri="{9D8B030D-6E8A-4147-A177-3AD203B41FA5}">
                      <a16:colId xmlns="" xmlns:a16="http://schemas.microsoft.com/office/drawing/2014/main" val="20001"/>
                    </a:ext>
                  </a:extLst>
                </a:gridCol>
                <a:gridCol w="3882029">
                  <a:extLst>
                    <a:ext uri="{9D8B030D-6E8A-4147-A177-3AD203B41FA5}">
                      <a16:colId xmlns="" xmlns:a16="http://schemas.microsoft.com/office/drawing/2014/main" val="20002"/>
                    </a:ext>
                  </a:extLst>
                </a:gridCol>
              </a:tblGrid>
              <a:tr h="290985">
                <a:tc>
                  <a:txBody>
                    <a:bodyPr/>
                    <a:lstStyle/>
                    <a:p>
                      <a:pPr>
                        <a:lnSpc>
                          <a:spcPct val="100000"/>
                        </a:lnSpc>
                      </a:pPr>
                      <a:r>
                        <a:rPr lang="en-US" sz="1400" dirty="0">
                          <a:latin typeface="Verdana" panose="020B0604030504040204" pitchFamily="34" charset="0"/>
                          <a:ea typeface="Verdana" panose="020B0604030504040204" pitchFamily="34" charset="0"/>
                          <a:cs typeface="Verdana" panose="020B0604030504040204" pitchFamily="34" charset="0"/>
                        </a:rPr>
                        <a:t>Item</a:t>
                      </a:r>
                    </a:p>
                  </a:txBody>
                  <a:tcPr/>
                </a:tc>
                <a:tc>
                  <a:txBody>
                    <a:bodyPr/>
                    <a:lstStyle/>
                    <a:p>
                      <a:pPr algn="ctr">
                        <a:lnSpc>
                          <a:spcPct val="100000"/>
                        </a:lnSpc>
                      </a:pPr>
                      <a:r>
                        <a:rPr lang="en-US" sz="1400" dirty="0">
                          <a:latin typeface="Verdana" panose="020B0604030504040204" pitchFamily="34" charset="0"/>
                          <a:ea typeface="Verdana" panose="020B0604030504040204" pitchFamily="34" charset="0"/>
                          <a:cs typeface="Verdana" panose="020B0604030504040204" pitchFamily="34" charset="0"/>
                        </a:rPr>
                        <a:t>2015/2016</a:t>
                      </a:r>
                      <a:r>
                        <a:rPr lang="en-US" sz="1400" baseline="0" dirty="0">
                          <a:latin typeface="Verdana" panose="020B0604030504040204" pitchFamily="34" charset="0"/>
                          <a:ea typeface="Verdana" panose="020B0604030504040204" pitchFamily="34" charset="0"/>
                          <a:cs typeface="Verdana" panose="020B0604030504040204" pitchFamily="34" charset="0"/>
                        </a:rPr>
                        <a:t> KPIs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lnSpc>
                          <a:spcPct val="100000"/>
                        </a:lnSpc>
                      </a:pPr>
                      <a:r>
                        <a:rPr lang="en-US" sz="1400" dirty="0">
                          <a:latin typeface="Verdana" panose="020B0604030504040204" pitchFamily="34" charset="0"/>
                          <a:ea typeface="Verdana" panose="020B0604030504040204" pitchFamily="34" charset="0"/>
                          <a:cs typeface="Verdana" panose="020B0604030504040204" pitchFamily="34" charset="0"/>
                        </a:rPr>
                        <a:t>2016/2017 KPIs</a:t>
                      </a:r>
                    </a:p>
                  </a:txBody>
                  <a:tcPr/>
                </a:tc>
                <a:extLst>
                  <a:ext uri="{0D108BD9-81ED-4DB2-BD59-A6C34878D82A}">
                    <a16:rowId xmlns="" xmlns:a16="http://schemas.microsoft.com/office/drawing/2014/main" val="10000"/>
                  </a:ext>
                </a:extLst>
              </a:tr>
              <a:tr h="1431932">
                <a:tc>
                  <a:txBody>
                    <a:bodyPr/>
                    <a:lstStyle/>
                    <a:p>
                      <a:pPr>
                        <a:lnSpc>
                          <a:spcPct val="100000"/>
                        </a:lnSpc>
                      </a:pPr>
                      <a:r>
                        <a:rPr lang="en-US" sz="1200" dirty="0">
                          <a:latin typeface="Verdana" panose="020B0604030504040204" pitchFamily="34" charset="0"/>
                          <a:ea typeface="Verdana" panose="020B0604030504040204" pitchFamily="34" charset="0"/>
                          <a:cs typeface="Verdana" panose="020B0604030504040204" pitchFamily="34" charset="0"/>
                        </a:rPr>
                        <a:t>Not Achieved</a:t>
                      </a:r>
                    </a:p>
                  </a:txBody>
                  <a:tcPr/>
                </a:tc>
                <a:tc>
                  <a:txBody>
                    <a:bodyPr/>
                    <a:lstStyle/>
                    <a:p>
                      <a:pPr marL="342900" indent="-342900" algn="just">
                        <a:lnSpc>
                          <a:spcPct val="100000"/>
                        </a:lnSpc>
                        <a:buClrTx/>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The NRTLEC</a:t>
                      </a:r>
                    </a:p>
                    <a:p>
                      <a:pPr marL="342900" indent="-342900" algn="just">
                        <a:lnSpc>
                          <a:spcPct val="100000"/>
                        </a:lnSpc>
                        <a:buClrTx/>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Funding</a:t>
                      </a:r>
                      <a:r>
                        <a:rPr lang="en-US" sz="1200" baseline="0" dirty="0">
                          <a:latin typeface="Verdana" panose="020B0604030504040204" pitchFamily="34" charset="0"/>
                          <a:ea typeface="Verdana" panose="020B0604030504040204" pitchFamily="34" charset="0"/>
                          <a:cs typeface="Verdana" panose="020B0604030504040204" pitchFamily="34" charset="0"/>
                        </a:rPr>
                        <a:t> model assessment reports</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342900" indent="-342900" algn="just">
                        <a:lnSpc>
                          <a:spcPct val="100000"/>
                        </a:lnSpc>
                        <a:buClrTx/>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The NRTLEC</a:t>
                      </a:r>
                    </a:p>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Road shows undertaken to roll out the approved National Road Safety Strategy (The NRSS was approved on 29 March 2017 by Cabinet) </a:t>
                      </a:r>
                    </a:p>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Number of road safety programmes targeting youth implemented</a:t>
                      </a:r>
                    </a:p>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Developed training material for the road safety practitioner curriculum approved by the relevant independent quality assurer</a:t>
                      </a:r>
                    </a:p>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1000 traffic officers trained on the NQF 6 qualification</a:t>
                      </a:r>
                    </a:p>
                    <a:p>
                      <a:pPr marL="342900" indent="-342900" algn="just">
                        <a:lnSpc>
                          <a:spcPct val="100000"/>
                        </a:lnSpc>
                        <a:buClrTx/>
                        <a:buFont typeface="+mj-lt"/>
                        <a:buAutoNum type="arabicPeriod"/>
                      </a:pPr>
                      <a:r>
                        <a:rPr lang="en-ZA" sz="12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1 road safety research report was not published</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170269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Achievements for 2016/2017 against the APP</a:t>
            </a:r>
          </a:p>
        </p:txBody>
      </p:sp>
      <p:graphicFrame>
        <p:nvGraphicFramePr>
          <p:cNvPr id="5" name="Content Placeholder 7">
            <a:extLst>
              <a:ext uri="{FF2B5EF4-FFF2-40B4-BE49-F238E27FC236}">
                <a16:creationId xmlns="" xmlns:a16="http://schemas.microsoft.com/office/drawing/2014/main" id="{2840D4F0-EFEC-4985-9A7D-3EE2D75D5637}"/>
              </a:ext>
            </a:extLst>
          </p:cNvPr>
          <p:cNvGraphicFramePr>
            <a:graphicFrameLocks noGrp="1"/>
          </p:cNvGraphicFramePr>
          <p:nvPr>
            <p:ph idx="1"/>
            <p:extLst>
              <p:ext uri="{D42A27DB-BD31-4B8C-83A1-F6EECF244321}">
                <p14:modId xmlns:p14="http://schemas.microsoft.com/office/powerpoint/2010/main" xmlns="" val="2428804581"/>
              </p:ext>
            </p:extLst>
          </p:nvPr>
        </p:nvGraphicFramePr>
        <p:xfrm>
          <a:off x="145281" y="897468"/>
          <a:ext cx="4007975" cy="5669280"/>
        </p:xfrm>
        <a:graphic>
          <a:graphicData uri="http://schemas.openxmlformats.org/drawingml/2006/table">
            <a:tbl>
              <a:tblPr firstRow="1" bandRow="1">
                <a:tableStyleId>{F5AB1C69-6EDB-4FF4-983F-18BD219EF322}</a:tableStyleId>
              </a:tblPr>
              <a:tblGrid>
                <a:gridCol w="4007975">
                  <a:extLst>
                    <a:ext uri="{9D8B030D-6E8A-4147-A177-3AD203B41FA5}">
                      <a16:colId xmlns="" xmlns:a16="http://schemas.microsoft.com/office/drawing/2014/main" val="3695887378"/>
                    </a:ext>
                  </a:extLst>
                </a:gridCol>
              </a:tblGrid>
              <a:tr h="385883">
                <a:tc>
                  <a:txBody>
                    <a:bodyPr/>
                    <a:lstStyle/>
                    <a:p>
                      <a:r>
                        <a:rPr lang="en-ZA" sz="2000" dirty="0"/>
                        <a:t>Operations </a:t>
                      </a:r>
                    </a:p>
                  </a:txBody>
                  <a:tcPr/>
                </a:tc>
                <a:extLst>
                  <a:ext uri="{0D108BD9-81ED-4DB2-BD59-A6C34878D82A}">
                    <a16:rowId xmlns="" xmlns:a16="http://schemas.microsoft.com/office/drawing/2014/main" val="1297661739"/>
                  </a:ext>
                </a:extLst>
              </a:tr>
              <a:tr h="3510840">
                <a:tc>
                  <a:txBody>
                    <a:bodyPr/>
                    <a:lstStyle/>
                    <a:p>
                      <a:pPr marL="285750" indent="-285750" algn="just">
                        <a:buFont typeface="Arial" panose="020B0604020202020204" pitchFamily="34" charset="0"/>
                        <a:buChar char="•"/>
                      </a:pPr>
                      <a:r>
                        <a:rPr lang="en-ZA" sz="2000" dirty="0"/>
                        <a:t>Four evaluation reports produced on </a:t>
                      </a:r>
                      <a:r>
                        <a:rPr lang="en-ZA" sz="2000" b="1" dirty="0"/>
                        <a:t>road safety </a:t>
                      </a:r>
                      <a:r>
                        <a:rPr lang="en-ZA" sz="2000" dirty="0"/>
                        <a:t>transversal indicators</a:t>
                      </a:r>
                    </a:p>
                    <a:p>
                      <a:pPr marL="285750" indent="-285750" algn="just">
                        <a:buFont typeface="Arial" panose="020B0604020202020204" pitchFamily="34" charset="0"/>
                        <a:buChar char="•"/>
                      </a:pPr>
                      <a:r>
                        <a:rPr lang="en-ZA" sz="2000" dirty="0"/>
                        <a:t>Two programmes implemented focussed on </a:t>
                      </a:r>
                      <a:r>
                        <a:rPr lang="en-ZA" sz="2000" b="1" dirty="0"/>
                        <a:t>youth</a:t>
                      </a:r>
                      <a:r>
                        <a:rPr lang="en-ZA" sz="2000" dirty="0"/>
                        <a:t> (Driver and Institutions of higher learning)</a:t>
                      </a:r>
                    </a:p>
                    <a:p>
                      <a:pPr marL="285750" indent="-285750" algn="just">
                        <a:buFont typeface="Arial" panose="020B0604020202020204" pitchFamily="34" charset="0"/>
                        <a:buChar char="•"/>
                      </a:pPr>
                      <a:r>
                        <a:rPr lang="en-ZA" sz="2000" dirty="0"/>
                        <a:t>Five programmes for </a:t>
                      </a:r>
                      <a:r>
                        <a:rPr lang="en-ZA" sz="2000" b="1" dirty="0"/>
                        <a:t>children</a:t>
                      </a:r>
                      <a:r>
                        <a:rPr lang="en-ZA" sz="2000" dirty="0"/>
                        <a:t> (PET, Learner License, Debates, Scholar Transport, JTTC)</a:t>
                      </a:r>
                    </a:p>
                    <a:p>
                      <a:pPr marL="285750" indent="-285750" algn="just">
                        <a:buFont typeface="Arial" panose="020B0604020202020204" pitchFamily="34" charset="0"/>
                        <a:buChar char="•"/>
                      </a:pPr>
                      <a:r>
                        <a:rPr lang="en-ZA" sz="2000" dirty="0"/>
                        <a:t>Programmes focussed on drivers, passengers, pedestrians &amp; cyclists</a:t>
                      </a:r>
                    </a:p>
                    <a:p>
                      <a:pPr marL="285750" indent="-285750" algn="just">
                        <a:buFont typeface="Arial" panose="020B0604020202020204" pitchFamily="34" charset="0"/>
                        <a:buChar char="•"/>
                      </a:pPr>
                      <a:r>
                        <a:rPr lang="en-ZA" sz="2000" dirty="0"/>
                        <a:t>Two programmes focussed on </a:t>
                      </a:r>
                      <a:r>
                        <a:rPr lang="en-ZA" sz="2000" b="1" dirty="0"/>
                        <a:t>community</a:t>
                      </a:r>
                      <a:r>
                        <a:rPr lang="en-ZA" sz="2000" dirty="0"/>
                        <a:t> (stray animal and interfaith)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Seven </a:t>
                      </a:r>
                      <a:r>
                        <a:rPr lang="en-ZA" sz="2000" b="1" dirty="0"/>
                        <a:t>state of road safety</a:t>
                      </a:r>
                      <a:r>
                        <a:rPr lang="en-ZA" sz="2000" dirty="0"/>
                        <a:t> reports published (Easter, Festive, Quarter 1,2,3,4, Calendar)</a:t>
                      </a:r>
                    </a:p>
                  </a:txBody>
                  <a:tcPr/>
                </a:tc>
                <a:extLst>
                  <a:ext uri="{0D108BD9-81ED-4DB2-BD59-A6C34878D82A}">
                    <a16:rowId xmlns="" xmlns:a16="http://schemas.microsoft.com/office/drawing/2014/main" val="42975102"/>
                  </a:ext>
                </a:extLst>
              </a:tr>
            </a:tbl>
          </a:graphicData>
        </a:graphic>
      </p:graphicFrame>
      <p:pic>
        <p:nvPicPr>
          <p:cNvPr id="8" name="Picture 7"/>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213075" y="1247845"/>
            <a:ext cx="3507237" cy="2338158"/>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221621" y="3816741"/>
            <a:ext cx="3507237" cy="2338158"/>
          </a:xfrm>
          <a:prstGeom prst="rect">
            <a:avLst/>
          </a:prstGeom>
        </p:spPr>
      </p:pic>
    </p:spTree>
    <p:extLst>
      <p:ext uri="{BB962C8B-B14F-4D97-AF65-F5344CB8AC3E}">
        <p14:creationId xmlns:p14="http://schemas.microsoft.com/office/powerpoint/2010/main" xmlns="" val="38782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Achievements for 2016/2017 against the APP</a:t>
            </a:r>
          </a:p>
        </p:txBody>
      </p:sp>
      <p:graphicFrame>
        <p:nvGraphicFramePr>
          <p:cNvPr id="7" name="Content Placeholder 7">
            <a:extLst>
              <a:ext uri="{FF2B5EF4-FFF2-40B4-BE49-F238E27FC236}">
                <a16:creationId xmlns="" xmlns:a16="http://schemas.microsoft.com/office/drawing/2014/main" id="{95E7E985-A0CC-48E1-A1E9-AEBB75F7DCBB}"/>
              </a:ext>
            </a:extLst>
          </p:cNvPr>
          <p:cNvGraphicFramePr>
            <a:graphicFrameLocks/>
          </p:cNvGraphicFramePr>
          <p:nvPr>
            <p:extLst>
              <p:ext uri="{D42A27DB-BD31-4B8C-83A1-F6EECF244321}">
                <p14:modId xmlns:p14="http://schemas.microsoft.com/office/powerpoint/2010/main" xmlns="" val="2327006322"/>
              </p:ext>
            </p:extLst>
          </p:nvPr>
        </p:nvGraphicFramePr>
        <p:xfrm>
          <a:off x="76914" y="1113605"/>
          <a:ext cx="3794332" cy="2962741"/>
        </p:xfrm>
        <a:graphic>
          <a:graphicData uri="http://schemas.openxmlformats.org/drawingml/2006/table">
            <a:tbl>
              <a:tblPr firstRow="1" bandRow="1">
                <a:tableStyleId>{F5AB1C69-6EDB-4FF4-983F-18BD219EF322}</a:tableStyleId>
              </a:tblPr>
              <a:tblGrid>
                <a:gridCol w="3794332">
                  <a:extLst>
                    <a:ext uri="{9D8B030D-6E8A-4147-A177-3AD203B41FA5}">
                      <a16:colId xmlns="" xmlns:a16="http://schemas.microsoft.com/office/drawing/2014/main" val="3695887378"/>
                    </a:ext>
                  </a:extLst>
                </a:gridCol>
              </a:tblGrid>
              <a:tr h="337965">
                <a:tc>
                  <a:txBody>
                    <a:bodyPr/>
                    <a:lstStyle/>
                    <a:p>
                      <a:r>
                        <a:rPr lang="en-ZA" dirty="0"/>
                        <a:t>Enforcement </a:t>
                      </a:r>
                    </a:p>
                  </a:txBody>
                  <a:tcPr/>
                </a:tc>
                <a:extLst>
                  <a:ext uri="{0D108BD9-81ED-4DB2-BD59-A6C34878D82A}">
                    <a16:rowId xmlns="" xmlns:a16="http://schemas.microsoft.com/office/drawing/2014/main" val="1297661739"/>
                  </a:ext>
                </a:extLst>
              </a:tr>
              <a:tr h="259698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872 enforcement interventions conducted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Road Transport Inspectorate function transferred from CBRTA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Four evaluation report produced on law enforcement transversal indicators</a:t>
                      </a:r>
                    </a:p>
                  </a:txBody>
                  <a:tcPr/>
                </a:tc>
                <a:extLst>
                  <a:ext uri="{0D108BD9-81ED-4DB2-BD59-A6C34878D82A}">
                    <a16:rowId xmlns="" xmlns:a16="http://schemas.microsoft.com/office/drawing/2014/main" val="42975102"/>
                  </a:ext>
                </a:extLst>
              </a:tr>
            </a:tbl>
          </a:graphicData>
        </a:graphic>
      </p:graphicFrame>
      <p:graphicFrame>
        <p:nvGraphicFramePr>
          <p:cNvPr id="6" name="Content Placeholder 7">
            <a:extLst>
              <a:ext uri="{FF2B5EF4-FFF2-40B4-BE49-F238E27FC236}">
                <a16:creationId xmlns="" xmlns:a16="http://schemas.microsoft.com/office/drawing/2014/main" id="{2840D4F0-EFEC-4985-9A7D-3EE2D75D5637}"/>
              </a:ext>
            </a:extLst>
          </p:cNvPr>
          <p:cNvGraphicFramePr>
            <a:graphicFrameLocks noGrp="1"/>
          </p:cNvGraphicFramePr>
          <p:nvPr>
            <p:ph idx="1"/>
            <p:extLst>
              <p:ext uri="{D42A27DB-BD31-4B8C-83A1-F6EECF244321}">
                <p14:modId xmlns:p14="http://schemas.microsoft.com/office/powerpoint/2010/main" xmlns="" val="2917562244"/>
              </p:ext>
            </p:extLst>
          </p:nvPr>
        </p:nvGraphicFramePr>
        <p:xfrm>
          <a:off x="125157" y="4234443"/>
          <a:ext cx="3828134" cy="2590800"/>
        </p:xfrm>
        <a:graphic>
          <a:graphicData uri="http://schemas.openxmlformats.org/drawingml/2006/table">
            <a:tbl>
              <a:tblPr firstRow="1" bandRow="1">
                <a:tableStyleId>{F5AB1C69-6EDB-4FF4-983F-18BD219EF322}</a:tableStyleId>
              </a:tblPr>
              <a:tblGrid>
                <a:gridCol w="3828134">
                  <a:extLst>
                    <a:ext uri="{9D8B030D-6E8A-4147-A177-3AD203B41FA5}">
                      <a16:colId xmlns="" xmlns:a16="http://schemas.microsoft.com/office/drawing/2014/main" val="3695887378"/>
                    </a:ext>
                  </a:extLst>
                </a:gridCol>
              </a:tblGrid>
              <a:tr h="325409">
                <a:tc>
                  <a:txBody>
                    <a:bodyPr/>
                    <a:lstStyle/>
                    <a:p>
                      <a:r>
                        <a:rPr lang="en-ZA" dirty="0"/>
                        <a:t>Traffic Intelligence and Security </a:t>
                      </a:r>
                    </a:p>
                  </a:txBody>
                  <a:tcPr/>
                </a:tc>
                <a:extLst>
                  <a:ext uri="{0D108BD9-81ED-4DB2-BD59-A6C34878D82A}">
                    <a16:rowId xmlns="" xmlns:a16="http://schemas.microsoft.com/office/drawing/2014/main" val="1297661739"/>
                  </a:ext>
                </a:extLst>
              </a:tr>
              <a:tr h="183483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100% of received cases investigated (69 cases) effected 45 arrests.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Thirty Three (33) awareness sessions of fraud and corruption conducted at DLTC and the public </a:t>
                      </a:r>
                    </a:p>
                  </a:txBody>
                  <a:tcPr/>
                </a:tc>
                <a:extLst>
                  <a:ext uri="{0D108BD9-81ED-4DB2-BD59-A6C34878D82A}">
                    <a16:rowId xmlns="" xmlns:a16="http://schemas.microsoft.com/office/drawing/2014/main" val="42975102"/>
                  </a:ext>
                </a:extLst>
              </a:tr>
            </a:tbl>
          </a:graphicData>
        </a:graphic>
      </p:graphicFrame>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953291" y="1474289"/>
            <a:ext cx="3838991" cy="2559327"/>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004359" y="4225897"/>
            <a:ext cx="3787923" cy="2525282"/>
          </a:xfrm>
          <a:prstGeom prst="rect">
            <a:avLst/>
          </a:prstGeom>
        </p:spPr>
      </p:pic>
    </p:spTree>
    <p:extLst>
      <p:ext uri="{BB962C8B-B14F-4D97-AF65-F5344CB8AC3E}">
        <p14:creationId xmlns:p14="http://schemas.microsoft.com/office/powerpoint/2010/main" xmlns="" val="246251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Achievements for 2016/2017 against the APP</a:t>
            </a:r>
          </a:p>
        </p:txBody>
      </p:sp>
      <p:graphicFrame>
        <p:nvGraphicFramePr>
          <p:cNvPr id="4" name="Content Placeholder 7">
            <a:extLst>
              <a:ext uri="{FF2B5EF4-FFF2-40B4-BE49-F238E27FC236}">
                <a16:creationId xmlns="" xmlns:a16="http://schemas.microsoft.com/office/drawing/2014/main" id="{C864A595-0913-41CA-BE5B-9AE85E765BDF}"/>
              </a:ext>
            </a:extLst>
          </p:cNvPr>
          <p:cNvGraphicFramePr>
            <a:graphicFrameLocks/>
          </p:cNvGraphicFramePr>
          <p:nvPr>
            <p:extLst>
              <p:ext uri="{D42A27DB-BD31-4B8C-83A1-F6EECF244321}">
                <p14:modId xmlns:p14="http://schemas.microsoft.com/office/powerpoint/2010/main" xmlns="" val="369807791"/>
              </p:ext>
            </p:extLst>
          </p:nvPr>
        </p:nvGraphicFramePr>
        <p:xfrm>
          <a:off x="186267" y="4639594"/>
          <a:ext cx="4112267" cy="2184900"/>
        </p:xfrm>
        <a:graphic>
          <a:graphicData uri="http://schemas.openxmlformats.org/drawingml/2006/table">
            <a:tbl>
              <a:tblPr firstRow="1" bandRow="1">
                <a:tableStyleId>{F5AB1C69-6EDB-4FF4-983F-18BD219EF322}</a:tableStyleId>
              </a:tblPr>
              <a:tblGrid>
                <a:gridCol w="4112267">
                  <a:extLst>
                    <a:ext uri="{9D8B030D-6E8A-4147-A177-3AD203B41FA5}">
                      <a16:colId xmlns="" xmlns:a16="http://schemas.microsoft.com/office/drawing/2014/main" val="3695887378"/>
                    </a:ext>
                  </a:extLst>
                </a:gridCol>
              </a:tblGrid>
              <a:tr h="348564">
                <a:tc>
                  <a:txBody>
                    <a:bodyPr/>
                    <a:lstStyle/>
                    <a:p>
                      <a:r>
                        <a:rPr lang="en-ZA" sz="2000" dirty="0"/>
                        <a:t>Support Services </a:t>
                      </a:r>
                    </a:p>
                  </a:txBody>
                  <a:tcPr/>
                </a:tc>
                <a:extLst>
                  <a:ext uri="{0D108BD9-81ED-4DB2-BD59-A6C34878D82A}">
                    <a16:rowId xmlns="" xmlns:a16="http://schemas.microsoft.com/office/drawing/2014/main" val="1297661739"/>
                  </a:ext>
                </a:extLst>
              </a:tr>
              <a:tr h="178866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5% revenue increase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80% of works skills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8%</a:t>
                      </a:r>
                      <a:r>
                        <a:rPr lang="en-ZA" sz="2000" baseline="0" dirty="0"/>
                        <a:t> </a:t>
                      </a:r>
                      <a:r>
                        <a:rPr lang="en-ZA" sz="2000" dirty="0"/>
                        <a:t>vacancy rate maintained against a target of 10%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Five (5) ICT systems developed</a:t>
                      </a:r>
                    </a:p>
                  </a:txBody>
                  <a:tcPr/>
                </a:tc>
                <a:extLst>
                  <a:ext uri="{0D108BD9-81ED-4DB2-BD59-A6C34878D82A}">
                    <a16:rowId xmlns="" xmlns:a16="http://schemas.microsoft.com/office/drawing/2014/main" val="42975102"/>
                  </a:ext>
                </a:extLst>
              </a:tr>
            </a:tbl>
          </a:graphicData>
        </a:graphic>
      </p:graphicFrame>
      <p:graphicFrame>
        <p:nvGraphicFramePr>
          <p:cNvPr id="5" name="Content Placeholder 7">
            <a:extLst>
              <a:ext uri="{FF2B5EF4-FFF2-40B4-BE49-F238E27FC236}">
                <a16:creationId xmlns="" xmlns:a16="http://schemas.microsoft.com/office/drawing/2014/main" id="{906F3546-1342-4821-B98E-35B736D4F6FB}"/>
              </a:ext>
            </a:extLst>
          </p:cNvPr>
          <p:cNvGraphicFramePr>
            <a:graphicFrameLocks/>
          </p:cNvGraphicFramePr>
          <p:nvPr>
            <p:extLst>
              <p:ext uri="{D42A27DB-BD31-4B8C-83A1-F6EECF244321}">
                <p14:modId xmlns:p14="http://schemas.microsoft.com/office/powerpoint/2010/main" xmlns="" val="349430501"/>
              </p:ext>
            </p:extLst>
          </p:nvPr>
        </p:nvGraphicFramePr>
        <p:xfrm>
          <a:off x="186268" y="1010559"/>
          <a:ext cx="4123844" cy="3535680"/>
        </p:xfrm>
        <a:graphic>
          <a:graphicData uri="http://schemas.openxmlformats.org/drawingml/2006/table">
            <a:tbl>
              <a:tblPr firstRow="1" bandRow="1">
                <a:tableStyleId>{F5AB1C69-6EDB-4FF4-983F-18BD219EF322}</a:tableStyleId>
              </a:tblPr>
              <a:tblGrid>
                <a:gridCol w="4123844">
                  <a:extLst>
                    <a:ext uri="{9D8B030D-6E8A-4147-A177-3AD203B41FA5}">
                      <a16:colId xmlns="" xmlns:a16="http://schemas.microsoft.com/office/drawing/2014/main" val="3695887378"/>
                    </a:ext>
                  </a:extLst>
                </a:gridCol>
              </a:tblGrid>
              <a:tr h="325409">
                <a:tc>
                  <a:txBody>
                    <a:bodyPr/>
                    <a:lstStyle/>
                    <a:p>
                      <a:r>
                        <a:rPr lang="en-ZA" sz="2000" dirty="0"/>
                        <a:t>Strategic Services </a:t>
                      </a:r>
                    </a:p>
                  </a:txBody>
                  <a:tcPr/>
                </a:tc>
                <a:extLst>
                  <a:ext uri="{0D108BD9-81ED-4DB2-BD59-A6C34878D82A}">
                    <a16:rowId xmlns="" xmlns:a16="http://schemas.microsoft.com/office/drawing/2014/main" val="1297661739"/>
                  </a:ext>
                </a:extLst>
              </a:tr>
              <a:tr h="183483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Ten (10) stakeholder engagements executed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12 National road safety marketing campaigns implemented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Eight (8) corporate social responsibility programmes implemented.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Two (2) research reports produced (Cost of crashes and Travel Offence Survey. </a:t>
                      </a:r>
                    </a:p>
                  </a:txBody>
                  <a:tcPr/>
                </a:tc>
                <a:extLst>
                  <a:ext uri="{0D108BD9-81ED-4DB2-BD59-A6C34878D82A}">
                    <a16:rowId xmlns="" xmlns:a16="http://schemas.microsoft.com/office/drawing/2014/main" val="42975102"/>
                  </a:ext>
                </a:extLst>
              </a:tr>
            </a:tbl>
          </a:graphicData>
        </a:graphic>
      </p:graphicFrame>
      <p:pic>
        <p:nvPicPr>
          <p:cNvPr id="7" name="Picture 6"/>
          <p:cNvPicPr>
            <a:picLocks noChangeAspect="1"/>
          </p:cNvPicPr>
          <p:nvPr/>
        </p:nvPicPr>
        <p:blipFill rotWithShape="1">
          <a:blip r:embed="rId2" cstate="print"/>
          <a:srcRect l="3299"/>
          <a:stretch/>
        </p:blipFill>
        <p:spPr>
          <a:xfrm>
            <a:off x="4644016" y="992879"/>
            <a:ext cx="2816274" cy="3403778"/>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383993" y="4492068"/>
            <a:ext cx="3336321" cy="2224214"/>
          </a:xfrm>
          <a:prstGeom prst="rect">
            <a:avLst/>
          </a:prstGeom>
        </p:spPr>
      </p:pic>
    </p:spTree>
    <p:extLst>
      <p:ext uri="{BB962C8B-B14F-4D97-AF65-F5344CB8AC3E}">
        <p14:creationId xmlns:p14="http://schemas.microsoft.com/office/powerpoint/2010/main" xmlns="" val="319031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Approval of the 2016 – 2030 National Road Safety Strategy provides the country with a blueprint on addressing road carnage in RSA</a:t>
            </a:r>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990" t="25390" r="73719" b="22070"/>
          <a:stretch/>
        </p:blipFill>
        <p:spPr bwMode="auto">
          <a:xfrm>
            <a:off x="599569" y="1441077"/>
            <a:ext cx="2145744" cy="288309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720" t="25046" r="23450" b="37654"/>
          <a:stretch/>
        </p:blipFill>
        <p:spPr bwMode="auto">
          <a:xfrm>
            <a:off x="599569" y="4512900"/>
            <a:ext cx="6529223" cy="2148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ontent Placeholder 7"/>
          <p:cNvSpPr>
            <a:spLocks noGrp="1"/>
          </p:cNvSpPr>
          <p:nvPr>
            <p:ph idx="4294967295"/>
          </p:nvPr>
        </p:nvSpPr>
        <p:spPr>
          <a:xfrm>
            <a:off x="2869647" y="2079319"/>
            <a:ext cx="4343003" cy="1606609"/>
          </a:xfrm>
        </p:spPr>
        <p:txBody>
          <a:bodyPr>
            <a:noAutofit/>
          </a:bodyPr>
          <a:lstStyle/>
          <a:p>
            <a:pPr marL="160020" lvl="1" indent="0" algn="just">
              <a:lnSpc>
                <a:spcPct val="150000"/>
              </a:lnSpc>
              <a:buClr>
                <a:schemeClr val="accent1"/>
              </a:buClr>
              <a:buNone/>
            </a:pPr>
            <a:r>
              <a:rPr lang="en-ZA" sz="2000" dirty="0">
                <a:latin typeface="Verdana" panose="020B0604030504040204" pitchFamily="34" charset="0"/>
                <a:ea typeface="Verdana" panose="020B0604030504040204" pitchFamily="34" charset="0"/>
                <a:cs typeface="Verdana" panose="020B0604030504040204" pitchFamily="34" charset="0"/>
              </a:rPr>
              <a:t>Cabinet approved the 2016 – 2030 National Road Safety Strategy on the 29</a:t>
            </a:r>
            <a:r>
              <a:rPr lang="en-ZA" sz="2000" baseline="30000" dirty="0">
                <a:latin typeface="Verdana" panose="020B0604030504040204" pitchFamily="34" charset="0"/>
                <a:ea typeface="Verdana" panose="020B0604030504040204" pitchFamily="34" charset="0"/>
                <a:cs typeface="Verdana" panose="020B0604030504040204" pitchFamily="34" charset="0"/>
              </a:rPr>
              <a:t>th</a:t>
            </a:r>
            <a:r>
              <a:rPr lang="en-ZA" sz="2000" dirty="0">
                <a:latin typeface="Verdana" panose="020B0604030504040204" pitchFamily="34" charset="0"/>
                <a:ea typeface="Verdana" panose="020B0604030504040204" pitchFamily="34" charset="0"/>
                <a:cs typeface="Verdana" panose="020B0604030504040204" pitchFamily="34" charset="0"/>
              </a:rPr>
              <a:t> of March 2017</a:t>
            </a:r>
            <a:endParaRPr lang="en-ZA"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340343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Under achievements and remedial actions </a:t>
            </a:r>
            <a:br>
              <a:rPr lang="en-ZA" dirty="0"/>
            </a:br>
            <a:r>
              <a:rPr lang="en-ZA" dirty="0"/>
              <a:t>(1 of 2)</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xmlns="" val="1247128067"/>
              </p:ext>
            </p:extLst>
          </p:nvPr>
        </p:nvGraphicFramePr>
        <p:xfrm>
          <a:off x="119691" y="1046480"/>
          <a:ext cx="7600623" cy="5601135"/>
        </p:xfrm>
        <a:graphic>
          <a:graphicData uri="http://schemas.openxmlformats.org/drawingml/2006/table">
            <a:tbl>
              <a:tblPr firstRow="1" bandRow="1">
                <a:tableStyleId>{5940675A-B579-460E-94D1-54222C63F5DA}</a:tableStyleId>
              </a:tblPr>
              <a:tblGrid>
                <a:gridCol w="1916578">
                  <a:extLst>
                    <a:ext uri="{9D8B030D-6E8A-4147-A177-3AD203B41FA5}">
                      <a16:colId xmlns="" xmlns:a16="http://schemas.microsoft.com/office/drawing/2014/main" val="20000"/>
                    </a:ext>
                  </a:extLst>
                </a:gridCol>
                <a:gridCol w="5684045">
                  <a:extLst>
                    <a:ext uri="{9D8B030D-6E8A-4147-A177-3AD203B41FA5}">
                      <a16:colId xmlns="" xmlns:a16="http://schemas.microsoft.com/office/drawing/2014/main" val="20001"/>
                    </a:ext>
                  </a:extLst>
                </a:gridCol>
              </a:tblGrid>
              <a:tr h="313541">
                <a:tc>
                  <a:txBody>
                    <a:bodyPr/>
                    <a:lstStyle/>
                    <a:p>
                      <a:r>
                        <a:rPr lang="en-ZA" sz="1800" b="1" dirty="0">
                          <a:latin typeface="Verdana" panose="020B0604030504040204" pitchFamily="34" charset="0"/>
                          <a:ea typeface="Verdana" panose="020B0604030504040204" pitchFamily="34" charset="0"/>
                          <a:cs typeface="Verdana" panose="020B0604030504040204" pitchFamily="34" charset="0"/>
                        </a:rPr>
                        <a:t>KPI</a:t>
                      </a:r>
                    </a:p>
                  </a:txBody>
                  <a:tcPr anchor="ctr">
                    <a:solidFill>
                      <a:schemeClr val="accent6">
                        <a:lumMod val="40000"/>
                        <a:lumOff val="60000"/>
                      </a:schemeClr>
                    </a:solidFill>
                  </a:tcPr>
                </a:tc>
                <a:tc>
                  <a:txBody>
                    <a:bodyPr/>
                    <a:lstStyle/>
                    <a:p>
                      <a:r>
                        <a:rPr lang="en-ZA" sz="1800" b="1" dirty="0">
                          <a:latin typeface="Verdana" panose="020B0604030504040204" pitchFamily="34" charset="0"/>
                          <a:ea typeface="Verdana" panose="020B0604030504040204" pitchFamily="34" charset="0"/>
                          <a:cs typeface="Verdana" panose="020B0604030504040204" pitchFamily="34" charset="0"/>
                        </a:rPr>
                        <a:t>Remedial Action</a:t>
                      </a:r>
                    </a:p>
                  </a:txBody>
                  <a:tcPr anchor="ctr">
                    <a:solidFill>
                      <a:schemeClr val="accent6">
                        <a:lumMod val="40000"/>
                        <a:lumOff val="60000"/>
                      </a:schemeClr>
                    </a:solidFill>
                  </a:tcPr>
                </a:tc>
                <a:extLst>
                  <a:ext uri="{0D108BD9-81ED-4DB2-BD59-A6C34878D82A}">
                    <a16:rowId xmlns="" xmlns:a16="http://schemas.microsoft.com/office/drawing/2014/main" val="10000"/>
                  </a:ext>
                </a:extLst>
              </a:tr>
              <a:tr h="1760655">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NRSS Road shows</a:t>
                      </a: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Verdana" panose="020B0604030504040204" pitchFamily="34" charset="0"/>
                          <a:ea typeface="Verdana" panose="020B0604030504040204" pitchFamily="34" charset="0"/>
                          <a:cs typeface="Verdana" panose="020B0604030504040204" pitchFamily="34" charset="0"/>
                        </a:rPr>
                        <a:t>A decision was taken that the road shows will form part of a country wide campaign to communicate the approved NRSS by cabinet.</a:t>
                      </a:r>
                      <a:r>
                        <a:rPr lang="en-GB" sz="1800" kern="1200" baseline="0" dirty="0">
                          <a:effectLst/>
                          <a:latin typeface="Verdana" panose="020B0604030504040204" pitchFamily="34" charset="0"/>
                          <a:ea typeface="Verdana" panose="020B0604030504040204" pitchFamily="34" charset="0"/>
                          <a:cs typeface="Verdana" panose="020B0604030504040204" pitchFamily="34" charset="0"/>
                        </a:rPr>
                        <a:t> </a:t>
                      </a:r>
                      <a:r>
                        <a:rPr lang="en-GB" sz="1800" kern="1200" dirty="0">
                          <a:effectLst/>
                          <a:latin typeface="Verdana" panose="020B0604030504040204" pitchFamily="34" charset="0"/>
                          <a:ea typeface="Verdana" panose="020B0604030504040204" pitchFamily="34" charset="0"/>
                          <a:cs typeface="Verdana" panose="020B0604030504040204" pitchFamily="34" charset="0"/>
                        </a:rPr>
                        <a:t>The process will lead to the finalisation of the implementation plan and the required funding requirements for the NRSS. </a:t>
                      </a:r>
                      <a:endParaRPr lang="en-ZA" sz="18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1"/>
                  </a:ext>
                </a:extLst>
              </a:tr>
              <a:tr h="2243026">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Number of youth</a:t>
                      </a:r>
                      <a:r>
                        <a:rPr lang="en-ZA" sz="1800" b="1" baseline="0" dirty="0">
                          <a:latin typeface="Verdana" panose="020B0604030504040204" pitchFamily="34" charset="0"/>
                          <a:ea typeface="Verdana" panose="020B0604030504040204" pitchFamily="34" charset="0"/>
                          <a:cs typeface="Verdana" panose="020B0604030504040204" pitchFamily="34" charset="0"/>
                        </a:rPr>
                        <a:t> programmes implemented in institutions of higher learning </a:t>
                      </a:r>
                      <a:endParaRPr lang="en-ZA" sz="1800" b="1" dirty="0">
                        <a:latin typeface="Verdana" panose="020B0604030504040204" pitchFamily="34" charset="0"/>
                        <a:ea typeface="Verdana" panose="020B0604030504040204" pitchFamily="34" charset="0"/>
                        <a:cs typeface="Verdana" panose="020B0604030504040204" pitchFamily="34" charset="0"/>
                      </a:endParaRP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a:effectLst/>
                          <a:latin typeface="Verdana" panose="020B0604030504040204" pitchFamily="34" charset="0"/>
                          <a:ea typeface="Verdana" panose="020B0604030504040204" pitchFamily="34" charset="0"/>
                          <a:cs typeface="Verdana" panose="020B0604030504040204" pitchFamily="34" charset="0"/>
                        </a:rPr>
                        <a:t>The under-achievements</a:t>
                      </a:r>
                      <a:r>
                        <a:rPr lang="en-ZA" sz="1800" kern="1200" baseline="0" dirty="0">
                          <a:effectLst/>
                          <a:latin typeface="Verdana" panose="020B0604030504040204" pitchFamily="34" charset="0"/>
                          <a:ea typeface="Verdana" panose="020B0604030504040204" pitchFamily="34" charset="0"/>
                          <a:cs typeface="Verdana" panose="020B0604030504040204" pitchFamily="34" charset="0"/>
                        </a:rPr>
                        <a:t> was addressed in April 2017</a:t>
                      </a:r>
                      <a:endParaRPr lang="en-ZA" sz="18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2"/>
                  </a:ext>
                </a:extLst>
              </a:tr>
              <a:tr h="1037098">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Training</a:t>
                      </a:r>
                      <a:r>
                        <a:rPr lang="en-ZA" sz="1800" b="1" baseline="0" dirty="0">
                          <a:latin typeface="Verdana" panose="020B0604030504040204" pitchFamily="34" charset="0"/>
                          <a:ea typeface="Verdana" panose="020B0604030504040204" pitchFamily="34" charset="0"/>
                          <a:cs typeface="Verdana" panose="020B0604030504040204" pitchFamily="34" charset="0"/>
                        </a:rPr>
                        <a:t> of 1000 traffic officers</a:t>
                      </a:r>
                      <a:endParaRPr lang="en-ZA" sz="1800" b="1" dirty="0">
                        <a:latin typeface="Verdana" panose="020B0604030504040204" pitchFamily="34" charset="0"/>
                        <a:ea typeface="Verdana" panose="020B0604030504040204" pitchFamily="34" charset="0"/>
                        <a:cs typeface="Verdana" panose="020B0604030504040204" pitchFamily="34" charset="0"/>
                      </a:endParaRP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a:effectLst/>
                          <a:latin typeface="Verdana" panose="020B0604030504040204" pitchFamily="34" charset="0"/>
                          <a:ea typeface="Verdana" panose="020B0604030504040204" pitchFamily="34" charset="0"/>
                          <a:cs typeface="Verdana" panose="020B0604030504040204" pitchFamily="34" charset="0"/>
                        </a:rPr>
                        <a:t>The Target has been included in the 2017/18</a:t>
                      </a:r>
                      <a:r>
                        <a:rPr lang="en-ZA" sz="1800" kern="1200" baseline="0" dirty="0">
                          <a:effectLst/>
                          <a:latin typeface="Verdana" panose="020B0604030504040204" pitchFamily="34" charset="0"/>
                          <a:ea typeface="Verdana" panose="020B0604030504040204" pitchFamily="34" charset="0"/>
                          <a:cs typeface="Verdana" panose="020B0604030504040204" pitchFamily="34" charset="0"/>
                        </a:rPr>
                        <a:t> APP. The number of traffic trainees to be trained will be inline with the available resources and infrastructure. </a:t>
                      </a:r>
                      <a:endParaRPr lang="en-ZA" sz="18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95313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1301074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Under achievements and remedial actions </a:t>
            </a:r>
            <a:br>
              <a:rPr lang="en-ZA" dirty="0"/>
            </a:br>
            <a:r>
              <a:rPr lang="en-ZA" dirty="0"/>
              <a:t>(2 of 2)</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xmlns="" val="1218137161"/>
              </p:ext>
            </p:extLst>
          </p:nvPr>
        </p:nvGraphicFramePr>
        <p:xfrm>
          <a:off x="119691" y="1410216"/>
          <a:ext cx="7600623" cy="4480560"/>
        </p:xfrm>
        <a:graphic>
          <a:graphicData uri="http://schemas.openxmlformats.org/drawingml/2006/table">
            <a:tbl>
              <a:tblPr firstRow="1" bandRow="1">
                <a:tableStyleId>{5940675A-B579-460E-94D1-54222C63F5DA}</a:tableStyleId>
              </a:tblPr>
              <a:tblGrid>
                <a:gridCol w="1751838">
                  <a:extLst>
                    <a:ext uri="{9D8B030D-6E8A-4147-A177-3AD203B41FA5}">
                      <a16:colId xmlns="" xmlns:a16="http://schemas.microsoft.com/office/drawing/2014/main" val="20000"/>
                    </a:ext>
                  </a:extLst>
                </a:gridCol>
                <a:gridCol w="5848785">
                  <a:extLst>
                    <a:ext uri="{9D8B030D-6E8A-4147-A177-3AD203B41FA5}">
                      <a16:colId xmlns="" xmlns:a16="http://schemas.microsoft.com/office/drawing/2014/main" val="20001"/>
                    </a:ext>
                  </a:extLst>
                </a:gridCol>
              </a:tblGrid>
              <a:tr h="287893">
                <a:tc>
                  <a:txBody>
                    <a:bodyPr/>
                    <a:lstStyle/>
                    <a:p>
                      <a:r>
                        <a:rPr lang="en-ZA" sz="1800" b="1" dirty="0">
                          <a:latin typeface="Verdana" panose="020B0604030504040204" pitchFamily="34" charset="0"/>
                          <a:ea typeface="Verdana" panose="020B0604030504040204" pitchFamily="34" charset="0"/>
                          <a:cs typeface="Verdana" panose="020B0604030504040204" pitchFamily="34" charset="0"/>
                        </a:rPr>
                        <a:t>KPI</a:t>
                      </a:r>
                    </a:p>
                  </a:txBody>
                  <a:tcPr>
                    <a:solidFill>
                      <a:schemeClr val="accent6">
                        <a:lumMod val="40000"/>
                        <a:lumOff val="60000"/>
                      </a:schemeClr>
                    </a:solidFill>
                  </a:tcPr>
                </a:tc>
                <a:tc>
                  <a:txBody>
                    <a:bodyPr/>
                    <a:lstStyle/>
                    <a:p>
                      <a:r>
                        <a:rPr lang="en-ZA" sz="1800" b="1" dirty="0">
                          <a:latin typeface="Verdana" panose="020B0604030504040204" pitchFamily="34" charset="0"/>
                          <a:ea typeface="Verdana" panose="020B0604030504040204" pitchFamily="34" charset="0"/>
                          <a:cs typeface="Verdana" panose="020B0604030504040204" pitchFamily="34" charset="0"/>
                        </a:rPr>
                        <a:t>Remedial Action</a:t>
                      </a:r>
                    </a:p>
                  </a:txBody>
                  <a:tcPr>
                    <a:solidFill>
                      <a:schemeClr val="accent6">
                        <a:lumMod val="40000"/>
                        <a:lumOff val="60000"/>
                      </a:schemeClr>
                    </a:solidFill>
                  </a:tcPr>
                </a:tc>
                <a:extLst>
                  <a:ext uri="{0D108BD9-81ED-4DB2-BD59-A6C34878D82A}">
                    <a16:rowId xmlns="" xmlns:a16="http://schemas.microsoft.com/office/drawing/2014/main" val="10000"/>
                  </a:ext>
                </a:extLst>
              </a:tr>
              <a:tr h="695654">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Road Safety Practitioner Curriculum</a:t>
                      </a: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Verdana" panose="020B0604030504040204" pitchFamily="34" charset="0"/>
                          <a:ea typeface="Verdana" panose="020B0604030504040204" pitchFamily="34" charset="0"/>
                          <a:cs typeface="Verdana" panose="020B0604030504040204" pitchFamily="34" charset="0"/>
                        </a:rPr>
                        <a:t>The Corporation will be sourcing the necessary skills to finalise the modules which were not approved. The work will be finalised in 2017/18. </a:t>
                      </a:r>
                      <a:endParaRPr lang="en-ZA" sz="18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4"/>
                  </a:ext>
                </a:extLst>
              </a:tr>
              <a:tr h="718554">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Review Committee</a:t>
                      </a:r>
                    </a:p>
                  </a:txBody>
                  <a:tcPr>
                    <a:solidFill>
                      <a:schemeClr val="accent3">
                        <a:lumMod val="20000"/>
                        <a:lumOff val="80000"/>
                      </a:schemeClr>
                    </a:solidFill>
                  </a:tcPr>
                </a:tc>
                <a:tc>
                  <a:txBody>
                    <a:bodyPr/>
                    <a:lstStyle/>
                    <a:p>
                      <a:pPr algn="just"/>
                      <a:r>
                        <a:rPr lang="en-ZA" sz="1800" kern="1200" baseline="0" dirty="0">
                          <a:effectLst/>
                          <a:latin typeface="Verdana" panose="020B0604030504040204" pitchFamily="34" charset="0"/>
                          <a:ea typeface="Verdana" panose="020B0604030504040204" pitchFamily="34" charset="0"/>
                          <a:cs typeface="Verdana" panose="020B0604030504040204" pitchFamily="34" charset="0"/>
                        </a:rPr>
                        <a:t>The delay in the appointment of the review committee resulted in the Corporation not being able to achieve the set-targets. </a:t>
                      </a:r>
                      <a:r>
                        <a:rPr lang="en-ZA" sz="1800" kern="1200" dirty="0">
                          <a:effectLst/>
                          <a:latin typeface="Verdana" panose="020B0604030504040204" pitchFamily="34" charset="0"/>
                          <a:ea typeface="Verdana" panose="020B0604030504040204" pitchFamily="34" charset="0"/>
                          <a:cs typeface="Verdana" panose="020B0604030504040204" pitchFamily="34" charset="0"/>
                        </a:rPr>
                        <a:t>The target has been included in the 2017/18</a:t>
                      </a:r>
                      <a:r>
                        <a:rPr lang="en-ZA" sz="1800" kern="1200" baseline="0" dirty="0">
                          <a:effectLst/>
                          <a:latin typeface="Verdana" panose="020B0604030504040204" pitchFamily="34" charset="0"/>
                          <a:ea typeface="Verdana" panose="020B0604030504040204" pitchFamily="34" charset="0"/>
                          <a:cs typeface="Verdana" panose="020B0604030504040204" pitchFamily="34" charset="0"/>
                        </a:rPr>
                        <a:t> APP and will be finalised in 2018/19. </a:t>
                      </a:r>
                      <a:endParaRPr lang="en-ZA"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5"/>
                  </a:ext>
                </a:extLst>
              </a:tr>
              <a:tr h="968908">
                <a:tc>
                  <a:txBody>
                    <a:bodyPr/>
                    <a:lstStyle/>
                    <a:p>
                      <a:pPr algn="just"/>
                      <a:r>
                        <a:rPr lang="en-ZA" sz="1800" b="1" dirty="0">
                          <a:latin typeface="Verdana" panose="020B0604030504040204" pitchFamily="34" charset="0"/>
                          <a:ea typeface="Verdana" panose="020B0604030504040204" pitchFamily="34" charset="0"/>
                          <a:cs typeface="Verdana" panose="020B0604030504040204" pitchFamily="34" charset="0"/>
                        </a:rPr>
                        <a:t>Research Report </a:t>
                      </a:r>
                    </a:p>
                  </a:txBody>
                  <a:tcPr>
                    <a:solidFill>
                      <a:schemeClr val="accent3">
                        <a:lumMod val="20000"/>
                        <a:lumOff val="80000"/>
                      </a:schemeClr>
                    </a:solidFill>
                  </a:tcPr>
                </a:tc>
                <a:tc>
                  <a:txBody>
                    <a:bodyPr/>
                    <a:lstStyle/>
                    <a:p>
                      <a:pPr algn="just"/>
                      <a:r>
                        <a:rPr lang="en-ZA" sz="1800" dirty="0">
                          <a:latin typeface="Verdana" panose="020B0604030504040204" pitchFamily="34" charset="0"/>
                          <a:ea typeface="Verdana" panose="020B0604030504040204" pitchFamily="34" charset="0"/>
                          <a:cs typeface="Verdana" panose="020B0604030504040204" pitchFamily="34" charset="0"/>
                        </a:rPr>
                        <a:t>The is a need</a:t>
                      </a:r>
                      <a:r>
                        <a:rPr lang="en-ZA" sz="1800" baseline="0" dirty="0">
                          <a:latin typeface="Verdana" panose="020B0604030504040204" pitchFamily="34" charset="0"/>
                          <a:ea typeface="Verdana" panose="020B0604030504040204" pitchFamily="34" charset="0"/>
                          <a:cs typeface="Verdana" panose="020B0604030504040204" pitchFamily="34" charset="0"/>
                        </a:rPr>
                        <a:t> for engineering not only in the RTMC but also in the Provinces and local municipalities. The capacity building programmes that the RTMC has started will address the challenges in the implementation of the South African Assessment Programme  </a:t>
                      </a:r>
                      <a:endParaRPr lang="en-ZA"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8179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210780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growth of the Corporation has been positive</a:t>
            </a:r>
          </a:p>
        </p:txBody>
      </p:sp>
      <p:graphicFrame>
        <p:nvGraphicFramePr>
          <p:cNvPr id="4" name="Chart 3"/>
          <p:cNvGraphicFramePr/>
          <p:nvPr>
            <p:extLst>
              <p:ext uri="{D42A27DB-BD31-4B8C-83A1-F6EECF244321}">
                <p14:modId xmlns:p14="http://schemas.microsoft.com/office/powerpoint/2010/main" xmlns="" val="2875668875"/>
              </p:ext>
            </p:extLst>
          </p:nvPr>
        </p:nvGraphicFramePr>
        <p:xfrm>
          <a:off x="251521" y="1196752"/>
          <a:ext cx="7468794"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57018E61-C66E-45A9-AE3B-1D6115139A2F}"/>
              </a:ext>
            </a:extLst>
          </p:cNvPr>
          <p:cNvSpPr txBox="1"/>
          <p:nvPr/>
        </p:nvSpPr>
        <p:spPr>
          <a:xfrm>
            <a:off x="323529" y="5733256"/>
            <a:ext cx="7536692" cy="923330"/>
          </a:xfrm>
          <a:prstGeom prst="rect">
            <a:avLst/>
          </a:prstGeom>
          <a:solidFill>
            <a:srgbClr val="FFC000"/>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Arial" panose="020B0604020202020204" pitchFamily="34" charset="0"/>
              <a:buChar char="•"/>
            </a:pPr>
            <a:r>
              <a:rPr lang="en-ZA" sz="1800" dirty="0">
                <a:solidFill>
                  <a:schemeClr val="tx1"/>
                </a:solidFill>
                <a:latin typeface="Verdana" panose="020B0604030504040204" pitchFamily="34" charset="0"/>
                <a:ea typeface="Verdana" panose="020B0604030504040204" pitchFamily="34" charset="0"/>
                <a:cs typeface="Verdana" panose="020B0604030504040204" pitchFamily="34" charset="0"/>
              </a:rPr>
              <a:t>The current vacancy rate of the Corporation is 8%</a:t>
            </a:r>
          </a:p>
          <a:p>
            <a:pPr marL="342900" indent="-342900">
              <a:buFont typeface="Arial" panose="020B0604020202020204" pitchFamily="34" charset="0"/>
              <a:buChar char="•"/>
            </a:pPr>
            <a:r>
              <a:rPr lang="en-ZA" sz="1800" dirty="0">
                <a:solidFill>
                  <a:schemeClr val="tx1"/>
                </a:solidFill>
                <a:latin typeface="Verdana" panose="020B0604030504040204" pitchFamily="34" charset="0"/>
                <a:ea typeface="Verdana" panose="020B0604030504040204" pitchFamily="34" charset="0"/>
                <a:cs typeface="Verdana" panose="020B0604030504040204" pitchFamily="34" charset="0"/>
              </a:rPr>
              <a:t>The Corporation has a structure, Executive and Management posts have been filled </a:t>
            </a:r>
          </a:p>
        </p:txBody>
      </p:sp>
    </p:spTree>
    <p:extLst>
      <p:ext uri="{BB962C8B-B14F-4D97-AF65-F5344CB8AC3E}">
        <p14:creationId xmlns:p14="http://schemas.microsoft.com/office/powerpoint/2010/main" xmlns="" val="122243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41421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Audit Committee Report </a:t>
            </a:r>
          </a:p>
        </p:txBody>
      </p:sp>
      <p:pic>
        <p:nvPicPr>
          <p:cNvPr id="5" name="Picture 4"/>
          <p:cNvPicPr>
            <a:picLocks noChangeAspect="1"/>
          </p:cNvPicPr>
          <p:nvPr/>
        </p:nvPicPr>
        <p:blipFill>
          <a:blip r:embed="rId2" cstate="print"/>
          <a:stretch>
            <a:fillRect/>
          </a:stretch>
        </p:blipFill>
        <p:spPr>
          <a:xfrm>
            <a:off x="1404825" y="1102047"/>
            <a:ext cx="5096932" cy="5567419"/>
          </a:xfrm>
          <a:prstGeom prst="rect">
            <a:avLst/>
          </a:prstGeom>
        </p:spPr>
      </p:pic>
    </p:spTree>
    <p:extLst>
      <p:ext uri="{BB962C8B-B14F-4D97-AF65-F5344CB8AC3E}">
        <p14:creationId xmlns:p14="http://schemas.microsoft.com/office/powerpoint/2010/main" xmlns="" val="272652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371698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Auditor-General Report</a:t>
            </a:r>
          </a:p>
        </p:txBody>
      </p:sp>
      <p:sp>
        <p:nvSpPr>
          <p:cNvPr id="3" name="TextBox 2">
            <a:extLst>
              <a:ext uri="{FF2B5EF4-FFF2-40B4-BE49-F238E27FC236}">
                <a16:creationId xmlns="" xmlns:a16="http://schemas.microsoft.com/office/drawing/2014/main" id="{BC53F1E4-F938-4200-BE4E-8861D663A369}"/>
              </a:ext>
            </a:extLst>
          </p:cNvPr>
          <p:cNvSpPr txBox="1"/>
          <p:nvPr/>
        </p:nvSpPr>
        <p:spPr>
          <a:xfrm>
            <a:off x="445674" y="991240"/>
            <a:ext cx="7184571" cy="646331"/>
          </a:xfrm>
          <a:prstGeom prst="rect">
            <a:avLst/>
          </a:prstGeom>
          <a:noFill/>
        </p:spPr>
        <p:txBody>
          <a:bodyPr wrap="square" rtlCol="0">
            <a:spAutoFit/>
          </a:bodyPr>
          <a:lstStyle/>
          <a:p>
            <a:r>
              <a:rPr lang="en-ZA" dirty="0">
                <a:latin typeface="Verdana" panose="020B0604030504040204" pitchFamily="34" charset="0"/>
                <a:ea typeface="Verdana" panose="020B0604030504040204" pitchFamily="34" charset="0"/>
                <a:cs typeface="Verdana" panose="020B0604030504040204" pitchFamily="34" charset="0"/>
              </a:rPr>
              <a:t>The Corporation received a clean audit for the 2016/2017 financial year </a:t>
            </a:r>
          </a:p>
        </p:txBody>
      </p:sp>
      <p:pic>
        <p:nvPicPr>
          <p:cNvPr id="5" name="Picture 4"/>
          <p:cNvPicPr>
            <a:picLocks noChangeAspect="1"/>
          </p:cNvPicPr>
          <p:nvPr/>
        </p:nvPicPr>
        <p:blipFill>
          <a:blip r:embed="rId2" cstate="print"/>
          <a:stretch>
            <a:fillRect/>
          </a:stretch>
        </p:blipFill>
        <p:spPr>
          <a:xfrm>
            <a:off x="1138397" y="1649609"/>
            <a:ext cx="5629872" cy="2458222"/>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1138397" y="4298534"/>
            <a:ext cx="5672984" cy="2431279"/>
          </a:xfrm>
          <a:prstGeom prst="rect">
            <a:avLst/>
          </a:prstGeom>
          <a:ln>
            <a:solidFill>
              <a:schemeClr val="tx1"/>
            </a:solidFill>
          </a:ln>
        </p:spPr>
      </p:pic>
    </p:spTree>
    <p:extLst>
      <p:ext uri="{BB962C8B-B14F-4D97-AF65-F5344CB8AC3E}">
        <p14:creationId xmlns:p14="http://schemas.microsoft.com/office/powerpoint/2010/main" xmlns="" val="3755018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Corporation’s Strategic Risks (1 of 3)</a:t>
            </a:r>
          </a:p>
        </p:txBody>
      </p:sp>
      <p:graphicFrame>
        <p:nvGraphicFramePr>
          <p:cNvPr id="5" name="Table 4"/>
          <p:cNvGraphicFramePr>
            <a:graphicFrameLocks noGrp="1"/>
          </p:cNvGraphicFramePr>
          <p:nvPr>
            <p:extLst>
              <p:ext uri="{D42A27DB-BD31-4B8C-83A1-F6EECF244321}">
                <p14:modId xmlns:p14="http://schemas.microsoft.com/office/powerpoint/2010/main" xmlns="" val="3629652252"/>
              </p:ext>
            </p:extLst>
          </p:nvPr>
        </p:nvGraphicFramePr>
        <p:xfrm>
          <a:off x="119641" y="1080806"/>
          <a:ext cx="7665578" cy="5829958"/>
        </p:xfrm>
        <a:graphic>
          <a:graphicData uri="http://schemas.openxmlformats.org/drawingml/2006/table">
            <a:tbl>
              <a:tblPr firstRow="1" bandRow="1">
                <a:tableStyleId>{5C22544A-7EE6-4342-B048-85BDC9FD1C3A}</a:tableStyleId>
              </a:tblPr>
              <a:tblGrid>
                <a:gridCol w="1646002">
                  <a:extLst>
                    <a:ext uri="{9D8B030D-6E8A-4147-A177-3AD203B41FA5}">
                      <a16:colId xmlns="" xmlns:a16="http://schemas.microsoft.com/office/drawing/2014/main" val="20000"/>
                    </a:ext>
                  </a:extLst>
                </a:gridCol>
                <a:gridCol w="6019576">
                  <a:extLst>
                    <a:ext uri="{9D8B030D-6E8A-4147-A177-3AD203B41FA5}">
                      <a16:colId xmlns="" xmlns:a16="http://schemas.microsoft.com/office/drawing/2014/main" val="20001"/>
                    </a:ext>
                  </a:extLst>
                </a:gridCol>
              </a:tblGrid>
              <a:tr h="678838">
                <a:tc>
                  <a:txBody>
                    <a:bodyPr/>
                    <a:lstStyle/>
                    <a:p>
                      <a:r>
                        <a:rPr lang="en-ZA" sz="1600" dirty="0">
                          <a:latin typeface="Verdana" panose="020B0604030504040204" pitchFamily="34" charset="0"/>
                          <a:ea typeface="Verdana" panose="020B0604030504040204" pitchFamily="34" charset="0"/>
                          <a:cs typeface="Verdana" panose="020B0604030504040204" pitchFamily="34" charset="0"/>
                        </a:rPr>
                        <a:t>Identified Risk</a:t>
                      </a:r>
                    </a:p>
                  </a:txBody>
                  <a:tcPr/>
                </a:tc>
                <a:tc>
                  <a:txBody>
                    <a:bodyPr/>
                    <a:lstStyle/>
                    <a:p>
                      <a:r>
                        <a:rPr lang="en-ZA" sz="1600" dirty="0">
                          <a:latin typeface="Verdana" panose="020B0604030504040204" pitchFamily="34" charset="0"/>
                          <a:ea typeface="Verdana" panose="020B0604030504040204" pitchFamily="34" charset="0"/>
                          <a:cs typeface="Verdana" panose="020B0604030504040204" pitchFamily="34" charset="0"/>
                        </a:rPr>
                        <a:t>Status as at April 2017</a:t>
                      </a:r>
                    </a:p>
                  </a:txBody>
                  <a:tcPr/>
                </a:tc>
                <a:extLst>
                  <a:ext uri="{0D108BD9-81ED-4DB2-BD59-A6C34878D82A}">
                    <a16:rowId xmlns="" xmlns:a16="http://schemas.microsoft.com/office/drawing/2014/main" val="10000"/>
                  </a:ext>
                </a:extLst>
              </a:tr>
              <a:tr h="818691">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Legislative environment impedes the</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RTMC’s ability to achieve its objectives</a:t>
                      </a:r>
                      <a:endParaRPr lang="en-ZA"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Work aimed at enabling Legislative changes continues, these initiatives will inadvertently take longer to achieve owing to the required cumbersome process.</a:t>
                      </a:r>
                    </a:p>
                  </a:txBody>
                  <a:tcPr/>
                </a:tc>
                <a:extLst>
                  <a:ext uri="{0D108BD9-81ED-4DB2-BD59-A6C34878D82A}">
                    <a16:rowId xmlns="" xmlns:a16="http://schemas.microsoft.com/office/drawing/2014/main" val="10001"/>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Inadequate human capital skills within the</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fraternity.</a:t>
                      </a:r>
                      <a:endParaRPr lang="en-ZA"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NQF Level 6 curriculum for Traffic Officer has been developed. </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NQF Level 6 curriculum for Road Safety Practitioners had been developed. </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Human Resources has developed a HR Strategy which is currently being implemented.</a:t>
                      </a:r>
                      <a:endParaRPr lang="en-ZA"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2"/>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Lack of stakeholder coordination in order to</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achieve the mandate of</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RTMC.</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lgn="just">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has developed a Stakeholder Management Framework. Fully implemented the Framework will stand the RTMC in good stead in achieving improved stakeholder participation and corporation in achieving its mandate.</a:t>
                      </a:r>
                    </a:p>
                    <a:p>
                      <a:pPr marL="285750" indent="-285750" algn="just">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Considering the importance of Stakeholder management for the RTMC, this key area will be continuously monitored to ensure it remains effective</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4265952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Corporation’s Strategic Risks (2 of 3)</a:t>
            </a:r>
          </a:p>
        </p:txBody>
      </p:sp>
      <p:graphicFrame>
        <p:nvGraphicFramePr>
          <p:cNvPr id="5" name="Table 4"/>
          <p:cNvGraphicFramePr>
            <a:graphicFrameLocks noGrp="1"/>
          </p:cNvGraphicFramePr>
          <p:nvPr>
            <p:extLst>
              <p:ext uri="{D42A27DB-BD31-4B8C-83A1-F6EECF244321}">
                <p14:modId xmlns:p14="http://schemas.microsoft.com/office/powerpoint/2010/main" xmlns="" val="556402442"/>
              </p:ext>
            </p:extLst>
          </p:nvPr>
        </p:nvGraphicFramePr>
        <p:xfrm>
          <a:off x="119641" y="1080806"/>
          <a:ext cx="7665578" cy="5645304"/>
        </p:xfrm>
        <a:graphic>
          <a:graphicData uri="http://schemas.openxmlformats.org/drawingml/2006/table">
            <a:tbl>
              <a:tblPr firstRow="1" bandRow="1">
                <a:tableStyleId>{5C22544A-7EE6-4342-B048-85BDC9FD1C3A}</a:tableStyleId>
              </a:tblPr>
              <a:tblGrid>
                <a:gridCol w="1646002">
                  <a:extLst>
                    <a:ext uri="{9D8B030D-6E8A-4147-A177-3AD203B41FA5}">
                      <a16:colId xmlns="" xmlns:a16="http://schemas.microsoft.com/office/drawing/2014/main" val="20000"/>
                    </a:ext>
                  </a:extLst>
                </a:gridCol>
                <a:gridCol w="6019576">
                  <a:extLst>
                    <a:ext uri="{9D8B030D-6E8A-4147-A177-3AD203B41FA5}">
                      <a16:colId xmlns="" xmlns:a16="http://schemas.microsoft.com/office/drawing/2014/main" val="20001"/>
                    </a:ext>
                  </a:extLst>
                </a:gridCol>
              </a:tblGrid>
              <a:tr h="585624">
                <a:tc>
                  <a:txBody>
                    <a:bodyPr/>
                    <a:lstStyle/>
                    <a:p>
                      <a:r>
                        <a:rPr lang="en-ZA" sz="1400" dirty="0">
                          <a:latin typeface="Verdana" panose="020B0604030504040204" pitchFamily="34" charset="0"/>
                          <a:ea typeface="Verdana" panose="020B0604030504040204" pitchFamily="34" charset="0"/>
                          <a:cs typeface="Verdana" panose="020B0604030504040204" pitchFamily="34" charset="0"/>
                        </a:rPr>
                        <a:t>Identified Risk</a:t>
                      </a:r>
                    </a:p>
                  </a:txBody>
                  <a:tcPr/>
                </a:tc>
                <a:tc>
                  <a:txBody>
                    <a:bodyPr/>
                    <a:lstStyle/>
                    <a:p>
                      <a:r>
                        <a:rPr lang="en-ZA" sz="1400" dirty="0">
                          <a:latin typeface="Verdana" panose="020B0604030504040204" pitchFamily="34" charset="0"/>
                          <a:ea typeface="Verdana" panose="020B0604030504040204" pitchFamily="34" charset="0"/>
                          <a:cs typeface="Verdana" panose="020B0604030504040204" pitchFamily="34" charset="0"/>
                        </a:rPr>
                        <a:t>Status as at April 2017</a:t>
                      </a:r>
                    </a:p>
                  </a:txBody>
                  <a:tcPr/>
                </a:tc>
                <a:extLst>
                  <a:ext uri="{0D108BD9-81ED-4DB2-BD59-A6C34878D82A}">
                    <a16:rowId xmlns="" xmlns:a16="http://schemas.microsoft.com/office/drawing/2014/main" val="10000"/>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Fraud and</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Corruption</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Fraud and Corruption continue to plague our environment, while great strides have been made minimize this risk, it is clear that these practices will not be eliminated easily. Focused work to deal with these instances have been included in the 2017/18 APP.</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Gaining full control of the NaTIS system has already allowed National Traffic Anti-Corruption (NTACU) to have intelligent led investigation on fraud and corruption.</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has established an Ethics management function. The said function will be based in the CEO’s office.</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1"/>
                  </a:ext>
                </a:extLst>
              </a:tr>
              <a:tr h="640677">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Lack of</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business</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continuity.</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Disaster Recovery Plan aimed at identifying critical business process has been developed for our primary operating site </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Gaining full control of NaTIS has placed an increased responsibility on RTMC to improve and capacitate its ability to minimise the effect of disruption should a disaster occur.</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91705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Corporation’s Strategic Risks (3 of 3)</a:t>
            </a:r>
          </a:p>
        </p:txBody>
      </p:sp>
      <p:graphicFrame>
        <p:nvGraphicFramePr>
          <p:cNvPr id="5" name="Table 4"/>
          <p:cNvGraphicFramePr>
            <a:graphicFrameLocks noGrp="1"/>
          </p:cNvGraphicFramePr>
          <p:nvPr>
            <p:extLst>
              <p:ext uri="{D42A27DB-BD31-4B8C-83A1-F6EECF244321}">
                <p14:modId xmlns:p14="http://schemas.microsoft.com/office/powerpoint/2010/main" xmlns="" val="2788243586"/>
              </p:ext>
            </p:extLst>
          </p:nvPr>
        </p:nvGraphicFramePr>
        <p:xfrm>
          <a:off x="119641" y="1080806"/>
          <a:ext cx="7665578" cy="5736744"/>
        </p:xfrm>
        <a:graphic>
          <a:graphicData uri="http://schemas.openxmlformats.org/drawingml/2006/table">
            <a:tbl>
              <a:tblPr firstRow="1" bandRow="1">
                <a:tableStyleId>{5C22544A-7EE6-4342-B048-85BDC9FD1C3A}</a:tableStyleId>
              </a:tblPr>
              <a:tblGrid>
                <a:gridCol w="1615155">
                  <a:extLst>
                    <a:ext uri="{9D8B030D-6E8A-4147-A177-3AD203B41FA5}">
                      <a16:colId xmlns="" xmlns:a16="http://schemas.microsoft.com/office/drawing/2014/main" val="20000"/>
                    </a:ext>
                  </a:extLst>
                </a:gridCol>
                <a:gridCol w="6050423">
                  <a:extLst>
                    <a:ext uri="{9D8B030D-6E8A-4147-A177-3AD203B41FA5}">
                      <a16:colId xmlns="" xmlns:a16="http://schemas.microsoft.com/office/drawing/2014/main" val="20001"/>
                    </a:ext>
                  </a:extLst>
                </a:gridCol>
              </a:tblGrid>
              <a:tr h="585624">
                <a:tc>
                  <a:txBody>
                    <a:bodyPr/>
                    <a:lstStyle/>
                    <a:p>
                      <a:r>
                        <a:rPr lang="en-ZA" sz="1400" dirty="0">
                          <a:latin typeface="Verdana" panose="020B0604030504040204" pitchFamily="34" charset="0"/>
                          <a:ea typeface="Verdana" panose="020B0604030504040204" pitchFamily="34" charset="0"/>
                          <a:cs typeface="Verdana" panose="020B0604030504040204" pitchFamily="34" charset="0"/>
                        </a:rPr>
                        <a:t>Identified Risk</a:t>
                      </a:r>
                    </a:p>
                  </a:txBody>
                  <a:tcPr/>
                </a:tc>
                <a:tc>
                  <a:txBody>
                    <a:bodyPr/>
                    <a:lstStyle/>
                    <a:p>
                      <a:r>
                        <a:rPr lang="en-ZA" sz="1400" dirty="0">
                          <a:latin typeface="Verdana" panose="020B0604030504040204" pitchFamily="34" charset="0"/>
                          <a:ea typeface="Verdana" panose="020B0604030504040204" pitchFamily="34" charset="0"/>
                          <a:cs typeface="Verdana" panose="020B0604030504040204" pitchFamily="34" charset="0"/>
                        </a:rPr>
                        <a:t>Status as at April 2017</a:t>
                      </a:r>
                    </a:p>
                  </a:txBody>
                  <a:tcPr/>
                </a:tc>
                <a:extLst>
                  <a:ext uri="{0D108BD9-81ED-4DB2-BD59-A6C34878D82A}">
                    <a16:rowId xmlns="" xmlns:a16="http://schemas.microsoft.com/office/drawing/2014/main" val="10000"/>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Unquantified</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impact</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analysis of</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programmes.</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has established a Monitoring and Evaluation function. Programme managers continue to be empowered to monitor and evaluate the effectiveness of set programmes.</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1"/>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Ineffective and</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inadequate</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information</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systems.</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has gained full control over the NaTIS system effective April 2017. Some certainty now exist as to the strategic direction the system could be employed towards. RTMC is assessing the reliability of the inherited system including the need for maintenance and due modernisation the capacity of the infrastructure is also monitored to minimize the risk of risk of service disruption.</a:t>
                      </a:r>
                    </a:p>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is in the process of implementing an ERP system. This will eliminate the fragmentation of our information asset management.</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2"/>
                  </a:ext>
                </a:extLst>
              </a:tr>
              <a:tr h="697046">
                <a:tc>
                  <a:txBody>
                    <a:bodyPr/>
                    <a:lstStyle/>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risk that</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will not be</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financial</a:t>
                      </a:r>
                    </a:p>
                    <a:p>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sustainable.</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ZA" sz="16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The RTMC developed a funding model strategy and is in the process of implementation</a:t>
                      </a:r>
                      <a:endParaRPr lang="en-ZA"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63817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3589070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Human Resources</a:t>
            </a:r>
          </a:p>
        </p:txBody>
      </p:sp>
      <p:sp>
        <p:nvSpPr>
          <p:cNvPr id="7" name="Rounded Rectangle 6"/>
          <p:cNvSpPr/>
          <p:nvPr/>
        </p:nvSpPr>
        <p:spPr>
          <a:xfrm>
            <a:off x="588009" y="21887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b="1" dirty="0">
                <a:solidFill>
                  <a:schemeClr val="bg1"/>
                </a:solidFill>
              </a:rPr>
              <a:t>Financial Information</a:t>
            </a:r>
          </a:p>
        </p:txBody>
      </p:sp>
    </p:spTree>
    <p:extLst>
      <p:ext uri="{BB962C8B-B14F-4D97-AF65-F5344CB8AC3E}">
        <p14:creationId xmlns:p14="http://schemas.microsoft.com/office/powerpoint/2010/main" xmlns="" val="11311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Budget Performance per Programme</a:t>
            </a:r>
            <a:br>
              <a:rPr lang="en-ZA" dirty="0"/>
            </a:br>
            <a:r>
              <a:rPr lang="en-ZA" sz="1600" dirty="0"/>
              <a:t>Performance Environment </a:t>
            </a:r>
          </a:p>
        </p:txBody>
      </p:sp>
      <p:pic>
        <p:nvPicPr>
          <p:cNvPr id="4" name="Picture 3"/>
          <p:cNvPicPr>
            <a:picLocks noChangeAspect="1"/>
          </p:cNvPicPr>
          <p:nvPr/>
        </p:nvPicPr>
        <p:blipFill>
          <a:blip r:embed="rId2" cstate="print"/>
          <a:stretch>
            <a:fillRect/>
          </a:stretch>
        </p:blipFill>
        <p:spPr>
          <a:xfrm>
            <a:off x="-4322" y="1351842"/>
            <a:ext cx="7824256" cy="2493766"/>
          </a:xfrm>
          <a:prstGeom prst="rect">
            <a:avLst/>
          </a:prstGeom>
          <a:solidFill>
            <a:schemeClr val="bg1"/>
          </a:solidFill>
        </p:spPr>
      </p:pic>
      <p:sp>
        <p:nvSpPr>
          <p:cNvPr id="6" name="Rectangle 5">
            <a:extLst>
              <a:ext uri="{FF2B5EF4-FFF2-40B4-BE49-F238E27FC236}">
                <a16:creationId xmlns="" xmlns:a16="http://schemas.microsoft.com/office/drawing/2014/main" id="{2F165440-F4A0-4F48-B713-437F832DC786}"/>
              </a:ext>
            </a:extLst>
          </p:cNvPr>
          <p:cNvSpPr/>
          <p:nvPr/>
        </p:nvSpPr>
        <p:spPr>
          <a:xfrm>
            <a:off x="186267" y="4775754"/>
            <a:ext cx="7443077" cy="1283214"/>
          </a:xfrm>
          <a:prstGeom prst="rect">
            <a:avLst/>
          </a:prstGeom>
          <a:solidFill>
            <a:srgbClr val="FFC000"/>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The Corporation overspent by 9% due to mainly Natis transfer into RTMC as well as Anti-corruption activities. No NDP goals and MTSF targets were affected negatively.</a:t>
            </a:r>
          </a:p>
        </p:txBody>
      </p:sp>
    </p:spTree>
    <p:extLst>
      <p:ext uri="{BB962C8B-B14F-4D97-AF65-F5344CB8AC3E}">
        <p14:creationId xmlns:p14="http://schemas.microsoft.com/office/powerpoint/2010/main" xmlns="" val="28762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Budget Performance per Programme</a:t>
            </a:r>
            <a:br>
              <a:rPr lang="en-ZA" dirty="0"/>
            </a:br>
            <a:r>
              <a:rPr lang="en-ZA" sz="1600" dirty="0"/>
              <a:t>Performance Environment </a:t>
            </a:r>
          </a:p>
        </p:txBody>
      </p:sp>
      <p:pic>
        <p:nvPicPr>
          <p:cNvPr id="7" name="Picture 6"/>
          <p:cNvPicPr>
            <a:picLocks noChangeAspect="1"/>
          </p:cNvPicPr>
          <p:nvPr/>
        </p:nvPicPr>
        <p:blipFill>
          <a:blip r:embed="rId2" cstate="print"/>
          <a:stretch>
            <a:fillRect/>
          </a:stretch>
        </p:blipFill>
        <p:spPr>
          <a:xfrm>
            <a:off x="6806" y="1473000"/>
            <a:ext cx="7852329" cy="4602879"/>
          </a:xfrm>
          <a:prstGeom prst="rect">
            <a:avLst/>
          </a:prstGeom>
        </p:spPr>
      </p:pic>
    </p:spTree>
    <p:extLst>
      <p:ext uri="{BB962C8B-B14F-4D97-AF65-F5344CB8AC3E}">
        <p14:creationId xmlns:p14="http://schemas.microsoft.com/office/powerpoint/2010/main" xmlns="" val="25442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Budget Performance </a:t>
            </a:r>
            <a:br>
              <a:rPr lang="en-ZA" dirty="0"/>
            </a:br>
            <a:r>
              <a:rPr lang="en-ZA" sz="1600" dirty="0"/>
              <a:t>Financial Environment </a:t>
            </a:r>
            <a:endParaRPr lang="en-ZA" sz="2700" dirty="0"/>
          </a:p>
        </p:txBody>
      </p:sp>
      <p:pic>
        <p:nvPicPr>
          <p:cNvPr id="5" name="Picture 4"/>
          <p:cNvPicPr>
            <a:picLocks noChangeAspect="1"/>
          </p:cNvPicPr>
          <p:nvPr/>
        </p:nvPicPr>
        <p:blipFill>
          <a:blip r:embed="rId2" cstate="print"/>
          <a:stretch>
            <a:fillRect/>
          </a:stretch>
        </p:blipFill>
        <p:spPr>
          <a:xfrm>
            <a:off x="0" y="1240945"/>
            <a:ext cx="7833360" cy="2304895"/>
          </a:xfrm>
          <a:prstGeom prst="rect">
            <a:avLst/>
          </a:prstGeom>
        </p:spPr>
      </p:pic>
      <p:sp>
        <p:nvSpPr>
          <p:cNvPr id="6" name="Rectangle 5">
            <a:extLst>
              <a:ext uri="{FF2B5EF4-FFF2-40B4-BE49-F238E27FC236}">
                <a16:creationId xmlns="" xmlns:a16="http://schemas.microsoft.com/office/drawing/2014/main" id="{945AC09E-CDD5-4CDD-89A2-CD6AB2A39CAF}"/>
              </a:ext>
            </a:extLst>
          </p:cNvPr>
          <p:cNvSpPr/>
          <p:nvPr/>
        </p:nvSpPr>
        <p:spPr>
          <a:xfrm>
            <a:off x="186268" y="3716596"/>
            <a:ext cx="7534046" cy="283660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GB" sz="2000" dirty="0">
                <a:solidFill>
                  <a:schemeClr val="tx1"/>
                </a:solidFill>
              </a:rPr>
              <a:t>The staff compensation of employees increased by R67m to R374.5m from R307m in the previous year due to staff increases and other staff related costs. </a:t>
            </a:r>
            <a:endParaRPr lang="en-ZA" sz="2000" dirty="0">
              <a:solidFill>
                <a:schemeClr val="tx1"/>
              </a:solidFill>
            </a:endParaRPr>
          </a:p>
          <a:p>
            <a:pPr marL="285750" indent="-285750" algn="just">
              <a:buFont typeface="Arial" panose="020B0604020202020204" pitchFamily="34" charset="0"/>
              <a:buChar char="•"/>
            </a:pPr>
            <a:r>
              <a:rPr lang="en-GB" sz="2000" dirty="0">
                <a:solidFill>
                  <a:schemeClr val="tx1"/>
                </a:solidFill>
              </a:rPr>
              <a:t>Even though the Corporation reflected an overspending of R8.6m the amount is lower than the 2015/2016 financial year.</a:t>
            </a:r>
            <a:endParaRPr lang="en-ZA" sz="2000" dirty="0">
              <a:solidFill>
                <a:schemeClr val="tx1"/>
              </a:solidFill>
            </a:endParaRPr>
          </a:p>
          <a:p>
            <a:pPr marL="285750" indent="-285750" algn="just">
              <a:buFont typeface="Arial" panose="020B0604020202020204" pitchFamily="34" charset="0"/>
              <a:buChar char="•"/>
            </a:pPr>
            <a:r>
              <a:rPr lang="en-GB" sz="2000" dirty="0">
                <a:solidFill>
                  <a:schemeClr val="tx1"/>
                </a:solidFill>
              </a:rPr>
              <a:t>The Corporation spent R46.6m in the procurement of assets. The major cost drivers were the implementation of the new enterprise resource planning (ERP) system currently being implemented. </a:t>
            </a:r>
            <a:endParaRPr lang="en-ZA" sz="2000" dirty="0">
              <a:solidFill>
                <a:schemeClr val="tx1"/>
              </a:solidFill>
            </a:endParaRPr>
          </a:p>
        </p:txBody>
      </p:sp>
    </p:spTree>
    <p:extLst>
      <p:ext uri="{BB962C8B-B14F-4D97-AF65-F5344CB8AC3E}">
        <p14:creationId xmlns:p14="http://schemas.microsoft.com/office/powerpoint/2010/main" xmlns="" val="775049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D9CD7D3-864D-45C5-B5DB-BD0A756C7747}"/>
              </a:ext>
            </a:extLst>
          </p:cNvPr>
          <p:cNvSpPr/>
          <p:nvPr/>
        </p:nvSpPr>
        <p:spPr>
          <a:xfrm>
            <a:off x="2852555" y="1933521"/>
            <a:ext cx="1949893" cy="100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 xmlns:a16="http://schemas.microsoft.com/office/drawing/2014/main" id="{124F60D8-79D5-4F84-989C-F6E0BC15EE3C}"/>
              </a:ext>
            </a:extLst>
          </p:cNvPr>
          <p:cNvSpPr>
            <a:spLocks noGrp="1"/>
          </p:cNvSpPr>
          <p:nvPr>
            <p:ph type="title"/>
          </p:nvPr>
        </p:nvSpPr>
        <p:spPr/>
        <p:txBody>
          <a:bodyPr/>
          <a:lstStyle/>
          <a:p>
            <a:r>
              <a:rPr lang="en-ZA" dirty="0"/>
              <a:t>Challenges confronting the Corporation </a:t>
            </a:r>
          </a:p>
        </p:txBody>
      </p:sp>
      <p:pic>
        <p:nvPicPr>
          <p:cNvPr id="10" name="Content Placeholder 9" descr="A picture containing clipart&#10;&#10;Description generated with very high confidence">
            <a:extLst>
              <a:ext uri="{FF2B5EF4-FFF2-40B4-BE49-F238E27FC236}">
                <a16:creationId xmlns="" xmlns:a16="http://schemas.microsoft.com/office/drawing/2014/main" id="{8EFAF366-B48B-4F8D-8765-3712FB1B41D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67554" y="2031111"/>
            <a:ext cx="1752845" cy="609685"/>
          </a:xfrm>
        </p:spPr>
      </p:pic>
      <p:sp>
        <p:nvSpPr>
          <p:cNvPr id="11" name="Rectangle 10">
            <a:extLst>
              <a:ext uri="{FF2B5EF4-FFF2-40B4-BE49-F238E27FC236}">
                <a16:creationId xmlns="" xmlns:a16="http://schemas.microsoft.com/office/drawing/2014/main" id="{15612B0E-2586-4957-B5E0-EBB5780B9798}"/>
              </a:ext>
            </a:extLst>
          </p:cNvPr>
          <p:cNvSpPr/>
          <p:nvPr/>
        </p:nvSpPr>
        <p:spPr>
          <a:xfrm>
            <a:off x="2497311" y="3419395"/>
            <a:ext cx="2650992" cy="1029660"/>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endParaRPr lang="en-ZA" sz="2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r>
              <a:rPr lang="en-ZA" sz="2400" dirty="0">
                <a:solidFill>
                  <a:schemeClr val="tx2"/>
                </a:solidFill>
                <a:latin typeface="Verdana" panose="020B0604030504040204" pitchFamily="34" charset="0"/>
                <a:ea typeface="Verdana" panose="020B0604030504040204" pitchFamily="34" charset="0"/>
                <a:cs typeface="Verdana" panose="020B0604030504040204" pitchFamily="34" charset="0"/>
              </a:rPr>
              <a:t>Challenges </a:t>
            </a:r>
          </a:p>
        </p:txBody>
      </p:sp>
      <p:cxnSp>
        <p:nvCxnSpPr>
          <p:cNvPr id="13" name="Straight Connector 12">
            <a:extLst>
              <a:ext uri="{FF2B5EF4-FFF2-40B4-BE49-F238E27FC236}">
                <a16:creationId xmlns="" xmlns:a16="http://schemas.microsoft.com/office/drawing/2014/main" id="{62610D08-380F-4F91-B893-A42E1259CA63}"/>
              </a:ext>
            </a:extLst>
          </p:cNvPr>
          <p:cNvCxnSpPr>
            <a:cxnSpLocks/>
            <a:stCxn id="11" idx="0"/>
            <a:endCxn id="8" idx="2"/>
          </p:cNvCxnSpPr>
          <p:nvPr/>
        </p:nvCxnSpPr>
        <p:spPr>
          <a:xfrm flipV="1">
            <a:off x="3822807" y="2941909"/>
            <a:ext cx="4695" cy="47748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D52E0BD0-1C31-425A-9B35-B9356DF4E015}"/>
              </a:ext>
            </a:extLst>
          </p:cNvPr>
          <p:cNvSpPr txBox="1"/>
          <p:nvPr/>
        </p:nvSpPr>
        <p:spPr>
          <a:xfrm>
            <a:off x="2850249" y="989531"/>
            <a:ext cx="2422136" cy="923330"/>
          </a:xfrm>
          <a:prstGeom prst="rect">
            <a:avLst/>
          </a:prstGeom>
          <a:noFill/>
        </p:spPr>
        <p:txBody>
          <a:bodyPr wrap="square" rtlCol="0">
            <a:spAutoFit/>
          </a:bodyPr>
          <a:lstStyle/>
          <a:p>
            <a:pPr algn="just"/>
            <a:r>
              <a:rPr lang="en-ZA" dirty="0" err="1">
                <a:latin typeface="Verdana" panose="020B0604030504040204" pitchFamily="34" charset="0"/>
                <a:ea typeface="Verdana" panose="020B0604030504040204" pitchFamily="34" charset="0"/>
                <a:cs typeface="Verdana" panose="020B0604030504040204" pitchFamily="34" charset="0"/>
              </a:rPr>
              <a:t>Continous</a:t>
            </a:r>
            <a:r>
              <a:rPr lang="en-ZA" dirty="0">
                <a:latin typeface="Verdana" panose="020B0604030504040204" pitchFamily="34" charset="0"/>
                <a:ea typeface="Verdana" panose="020B0604030504040204" pitchFamily="34" charset="0"/>
                <a:cs typeface="Verdana" panose="020B0604030504040204" pitchFamily="34" charset="0"/>
              </a:rPr>
              <a:t> litigation due to the court battle </a:t>
            </a:r>
          </a:p>
        </p:txBody>
      </p:sp>
      <p:sp>
        <p:nvSpPr>
          <p:cNvPr id="16" name="Rectangle 15">
            <a:extLst>
              <a:ext uri="{FF2B5EF4-FFF2-40B4-BE49-F238E27FC236}">
                <a16:creationId xmlns="" xmlns:a16="http://schemas.microsoft.com/office/drawing/2014/main" id="{FEF2D442-0C35-40FC-9517-84BA7D03AA04}"/>
              </a:ext>
            </a:extLst>
          </p:cNvPr>
          <p:cNvSpPr/>
          <p:nvPr/>
        </p:nvSpPr>
        <p:spPr>
          <a:xfrm>
            <a:off x="146432" y="3428688"/>
            <a:ext cx="1949893" cy="100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descr="A picture containing banana&#10;&#10;Description generated with high confidence">
            <a:extLst>
              <a:ext uri="{FF2B5EF4-FFF2-40B4-BE49-F238E27FC236}">
                <a16:creationId xmlns="" xmlns:a16="http://schemas.microsoft.com/office/drawing/2014/main" id="{7DF2DD75-1C98-44D6-872E-CCCB977036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0983" y="3435872"/>
            <a:ext cx="1313018" cy="972454"/>
          </a:xfrm>
          <a:prstGeom prst="rect">
            <a:avLst/>
          </a:prstGeom>
        </p:spPr>
      </p:pic>
      <p:sp>
        <p:nvSpPr>
          <p:cNvPr id="21" name="TextBox 20">
            <a:extLst>
              <a:ext uri="{FF2B5EF4-FFF2-40B4-BE49-F238E27FC236}">
                <a16:creationId xmlns="" xmlns:a16="http://schemas.microsoft.com/office/drawing/2014/main" id="{03F79F9A-F057-438E-9667-9D5B3A027D1F}"/>
              </a:ext>
            </a:extLst>
          </p:cNvPr>
          <p:cNvSpPr txBox="1"/>
          <p:nvPr/>
        </p:nvSpPr>
        <p:spPr>
          <a:xfrm>
            <a:off x="75175" y="2720283"/>
            <a:ext cx="2422136" cy="646331"/>
          </a:xfrm>
          <a:prstGeom prst="rect">
            <a:avLst/>
          </a:prstGeom>
          <a:noFill/>
        </p:spPr>
        <p:txBody>
          <a:bodyPr wrap="square" rtlCol="0">
            <a:spAutoFit/>
          </a:bodyPr>
          <a:lstStyle/>
          <a:p>
            <a:pPr algn="just"/>
            <a:r>
              <a:rPr lang="en-ZA" dirty="0">
                <a:latin typeface="Verdana" panose="020B0604030504040204" pitchFamily="34" charset="0"/>
                <a:ea typeface="Verdana" panose="020B0604030504040204" pitchFamily="34" charset="0"/>
                <a:cs typeface="Verdana" panose="020B0604030504040204" pitchFamily="34" charset="0"/>
              </a:rPr>
              <a:t>Financial sustainability </a:t>
            </a:r>
          </a:p>
        </p:txBody>
      </p:sp>
      <p:sp>
        <p:nvSpPr>
          <p:cNvPr id="22" name="Rectangle 21">
            <a:extLst>
              <a:ext uri="{FF2B5EF4-FFF2-40B4-BE49-F238E27FC236}">
                <a16:creationId xmlns="" xmlns:a16="http://schemas.microsoft.com/office/drawing/2014/main" id="{778FF8F9-F1E9-4185-8E50-D6633B6F1903}"/>
              </a:ext>
            </a:extLst>
          </p:cNvPr>
          <p:cNvSpPr/>
          <p:nvPr/>
        </p:nvSpPr>
        <p:spPr>
          <a:xfrm>
            <a:off x="5549289" y="3419395"/>
            <a:ext cx="1949893" cy="100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4" name="Picture 23">
            <a:extLst>
              <a:ext uri="{FF2B5EF4-FFF2-40B4-BE49-F238E27FC236}">
                <a16:creationId xmlns="" xmlns:a16="http://schemas.microsoft.com/office/drawing/2014/main" id="{9695C67E-389E-4CAA-8934-9A0A341D158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63242" y="3491887"/>
            <a:ext cx="1121985" cy="863403"/>
          </a:xfrm>
          <a:prstGeom prst="rect">
            <a:avLst/>
          </a:prstGeom>
        </p:spPr>
      </p:pic>
      <p:sp>
        <p:nvSpPr>
          <p:cNvPr id="25" name="TextBox 24">
            <a:extLst>
              <a:ext uri="{FF2B5EF4-FFF2-40B4-BE49-F238E27FC236}">
                <a16:creationId xmlns="" xmlns:a16="http://schemas.microsoft.com/office/drawing/2014/main" id="{AF05DE58-BB41-488F-A186-7206679B5C82}"/>
              </a:ext>
            </a:extLst>
          </p:cNvPr>
          <p:cNvSpPr txBox="1"/>
          <p:nvPr/>
        </p:nvSpPr>
        <p:spPr>
          <a:xfrm>
            <a:off x="5491332" y="2427431"/>
            <a:ext cx="2228982" cy="923330"/>
          </a:xfrm>
          <a:prstGeom prst="rect">
            <a:avLst/>
          </a:prstGeom>
          <a:noFill/>
        </p:spPr>
        <p:txBody>
          <a:bodyPr wrap="square" rtlCol="0">
            <a:spAutoFit/>
          </a:bodyPr>
          <a:lstStyle/>
          <a:p>
            <a:pPr algn="just"/>
            <a:r>
              <a:rPr lang="en-ZA" dirty="0">
                <a:latin typeface="Verdana" panose="020B0604030504040204" pitchFamily="34" charset="0"/>
                <a:ea typeface="Verdana" panose="020B0604030504040204" pitchFamily="34" charset="0"/>
                <a:cs typeface="Verdana" panose="020B0604030504040204" pitchFamily="34" charset="0"/>
              </a:rPr>
              <a:t>Implementation of 24/7 shift system for traffic </a:t>
            </a:r>
          </a:p>
        </p:txBody>
      </p:sp>
      <p:sp>
        <p:nvSpPr>
          <p:cNvPr id="26" name="Rectangle 25">
            <a:extLst>
              <a:ext uri="{FF2B5EF4-FFF2-40B4-BE49-F238E27FC236}">
                <a16:creationId xmlns="" xmlns:a16="http://schemas.microsoft.com/office/drawing/2014/main" id="{78A9734C-DF81-47B5-88D2-4301E78EC12F}"/>
              </a:ext>
            </a:extLst>
          </p:cNvPr>
          <p:cNvSpPr/>
          <p:nvPr/>
        </p:nvSpPr>
        <p:spPr>
          <a:xfrm>
            <a:off x="2737230" y="4825001"/>
            <a:ext cx="1949893" cy="100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TextBox 33">
            <a:extLst>
              <a:ext uri="{FF2B5EF4-FFF2-40B4-BE49-F238E27FC236}">
                <a16:creationId xmlns="" xmlns:a16="http://schemas.microsoft.com/office/drawing/2014/main" id="{154B641F-5F6C-46C1-885A-A4ADC8A4E348}"/>
              </a:ext>
            </a:extLst>
          </p:cNvPr>
          <p:cNvSpPr txBox="1"/>
          <p:nvPr/>
        </p:nvSpPr>
        <p:spPr>
          <a:xfrm>
            <a:off x="2573466" y="5934670"/>
            <a:ext cx="2228982" cy="646331"/>
          </a:xfrm>
          <a:prstGeom prst="rect">
            <a:avLst/>
          </a:prstGeom>
          <a:noFill/>
        </p:spPr>
        <p:txBody>
          <a:bodyPr wrap="square" rtlCol="0">
            <a:spAutoFit/>
          </a:bodyPr>
          <a:lstStyle/>
          <a:p>
            <a:pPr algn="just"/>
            <a:r>
              <a:rPr lang="en-ZA" dirty="0">
                <a:latin typeface="Verdana" panose="020B0604030504040204" pitchFamily="34" charset="0"/>
                <a:ea typeface="Verdana" panose="020B0604030504040204" pitchFamily="34" charset="0"/>
                <a:cs typeface="Verdana" panose="020B0604030504040204" pitchFamily="34" charset="0"/>
              </a:rPr>
              <a:t>Harmonisation of legislation</a:t>
            </a:r>
          </a:p>
        </p:txBody>
      </p:sp>
      <p:pic>
        <p:nvPicPr>
          <p:cNvPr id="36" name="Picture 35" descr="A group of people posing for the camera&#10;&#10;Description generated with very high confidence">
            <a:extLst>
              <a:ext uri="{FF2B5EF4-FFF2-40B4-BE49-F238E27FC236}">
                <a16:creationId xmlns="" xmlns:a16="http://schemas.microsoft.com/office/drawing/2014/main" id="{878FF117-3EA3-4AF7-A649-E40F6FF2B2F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37230" y="4866155"/>
            <a:ext cx="1147067" cy="756399"/>
          </a:xfrm>
          <a:prstGeom prst="rect">
            <a:avLst/>
          </a:prstGeom>
        </p:spPr>
      </p:pic>
      <p:pic>
        <p:nvPicPr>
          <p:cNvPr id="33" name="Picture 32">
            <a:extLst>
              <a:ext uri="{FF2B5EF4-FFF2-40B4-BE49-F238E27FC236}">
                <a16:creationId xmlns="" xmlns:a16="http://schemas.microsoft.com/office/drawing/2014/main" id="{6E2E3257-1B18-4F09-8472-EB7FC51FC60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544708" y="5340288"/>
            <a:ext cx="1098132" cy="432505"/>
          </a:xfrm>
          <a:prstGeom prst="rect">
            <a:avLst/>
          </a:prstGeom>
        </p:spPr>
      </p:pic>
      <p:cxnSp>
        <p:nvCxnSpPr>
          <p:cNvPr id="39" name="Straight Connector 38">
            <a:extLst>
              <a:ext uri="{FF2B5EF4-FFF2-40B4-BE49-F238E27FC236}">
                <a16:creationId xmlns="" xmlns:a16="http://schemas.microsoft.com/office/drawing/2014/main" id="{037BCF24-C1BA-442D-B6C6-D6172293D9B8}"/>
              </a:ext>
            </a:extLst>
          </p:cNvPr>
          <p:cNvCxnSpPr>
            <a:cxnSpLocks/>
          </p:cNvCxnSpPr>
          <p:nvPr/>
        </p:nvCxnSpPr>
        <p:spPr>
          <a:xfrm flipV="1">
            <a:off x="3784289" y="4418862"/>
            <a:ext cx="4695" cy="47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569EDA0D-5EB1-4F76-A327-C58013434055}"/>
              </a:ext>
            </a:extLst>
          </p:cNvPr>
          <p:cNvCxnSpPr>
            <a:cxnSpLocks/>
            <a:stCxn id="11" idx="1"/>
            <a:endCxn id="16" idx="3"/>
          </p:cNvCxnSpPr>
          <p:nvPr/>
        </p:nvCxnSpPr>
        <p:spPr>
          <a:xfrm flipH="1" flipV="1">
            <a:off x="2096325" y="3932882"/>
            <a:ext cx="400986" cy="1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B5915A2D-E5F7-4EFB-BB1A-4A84CE281D53}"/>
              </a:ext>
            </a:extLst>
          </p:cNvPr>
          <p:cNvCxnSpPr>
            <a:cxnSpLocks/>
          </p:cNvCxnSpPr>
          <p:nvPr/>
        </p:nvCxnSpPr>
        <p:spPr>
          <a:xfrm flipH="1" flipV="1">
            <a:off x="5170542" y="3951965"/>
            <a:ext cx="400986" cy="1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56682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AA01AB1-4BA2-40BC-B168-6DE65189BBA5}"/>
              </a:ext>
            </a:extLst>
          </p:cNvPr>
          <p:cNvSpPr>
            <a:spLocks noGrp="1"/>
          </p:cNvSpPr>
          <p:nvPr>
            <p:ph type="title"/>
          </p:nvPr>
        </p:nvSpPr>
        <p:spPr/>
        <p:txBody>
          <a:bodyPr/>
          <a:lstStyle/>
          <a:p>
            <a:r>
              <a:rPr lang="en-ZA" dirty="0"/>
              <a:t>Thank You</a:t>
            </a:r>
          </a:p>
        </p:txBody>
      </p:sp>
      <p:pic>
        <p:nvPicPr>
          <p:cNvPr id="6" name="Picture 5" descr="A picture containing text&#10;&#10;Description generated with very high confidence">
            <a:extLst>
              <a:ext uri="{FF2B5EF4-FFF2-40B4-BE49-F238E27FC236}">
                <a16:creationId xmlns="" xmlns:a16="http://schemas.microsoft.com/office/drawing/2014/main" id="{4E7BC04F-AC24-4C5E-93F3-B95F7CE727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729" y="1187423"/>
            <a:ext cx="5715000" cy="5543550"/>
          </a:xfrm>
          <a:prstGeom prst="rect">
            <a:avLst/>
          </a:prstGeom>
        </p:spPr>
      </p:pic>
    </p:spTree>
    <p:extLst>
      <p:ext uri="{BB962C8B-B14F-4D97-AF65-F5344CB8AC3E}">
        <p14:creationId xmlns:p14="http://schemas.microsoft.com/office/powerpoint/2010/main" xmlns="" val="262941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Purpose</a:t>
            </a:r>
          </a:p>
        </p:txBody>
      </p:sp>
      <p:sp>
        <p:nvSpPr>
          <p:cNvPr id="3" name="Content Placeholder 2"/>
          <p:cNvSpPr>
            <a:spLocks noGrp="1"/>
          </p:cNvSpPr>
          <p:nvPr>
            <p:ph idx="1"/>
          </p:nvPr>
        </p:nvSpPr>
        <p:spPr/>
        <p:txBody>
          <a:bodyPr>
            <a:normAutofit/>
          </a:bodyPr>
          <a:lstStyle/>
          <a:p>
            <a:pPr marL="0" indent="0" algn="just">
              <a:lnSpc>
                <a:spcPct val="150000"/>
              </a:lnSpc>
              <a:buNone/>
            </a:pPr>
            <a:r>
              <a:rPr lang="en-US" sz="1800" b="1" dirty="0"/>
              <a:t>Purpose:</a:t>
            </a:r>
          </a:p>
          <a:p>
            <a:pPr marL="0" indent="0" algn="just">
              <a:lnSpc>
                <a:spcPct val="150000"/>
              </a:lnSpc>
              <a:buNone/>
            </a:pPr>
            <a:r>
              <a:rPr lang="en-US" sz="1800" dirty="0"/>
              <a:t>To provide a report on the Annual Performance of the RTMC for the period 2016/2017 in line with Section 22 of the RTMCA, Section 55 of the PFMA and National Treasury Regulation 55.2</a:t>
            </a:r>
          </a:p>
          <a:p>
            <a:pPr marL="0" indent="0" algn="just">
              <a:lnSpc>
                <a:spcPct val="150000"/>
              </a:lnSpc>
              <a:buNone/>
            </a:pPr>
            <a:endParaRPr lang="en-US" sz="1800" dirty="0"/>
          </a:p>
          <a:p>
            <a:pPr marL="0" indent="0" algn="just">
              <a:lnSpc>
                <a:spcPct val="150000"/>
              </a:lnSpc>
              <a:buNone/>
            </a:pPr>
            <a:r>
              <a:rPr lang="en-US" sz="1800" b="1" dirty="0"/>
              <a:t>Scope of the report:</a:t>
            </a:r>
          </a:p>
          <a:p>
            <a:pPr lvl="1" algn="just">
              <a:lnSpc>
                <a:spcPct val="150000"/>
              </a:lnSpc>
            </a:pPr>
            <a:r>
              <a:rPr lang="en-US" sz="1800" dirty="0"/>
              <a:t>Governance</a:t>
            </a:r>
          </a:p>
          <a:p>
            <a:pPr lvl="1" algn="just">
              <a:lnSpc>
                <a:spcPct val="150000"/>
              </a:lnSpc>
            </a:pPr>
            <a:r>
              <a:rPr lang="en-US" sz="1800" dirty="0"/>
              <a:t>Performance Information</a:t>
            </a:r>
          </a:p>
          <a:p>
            <a:pPr lvl="1" algn="just">
              <a:lnSpc>
                <a:spcPct val="150000"/>
              </a:lnSpc>
            </a:pPr>
            <a:r>
              <a:rPr lang="en-US" sz="1800" dirty="0"/>
              <a:t>Human Resources</a:t>
            </a:r>
          </a:p>
          <a:p>
            <a:pPr lvl="1" algn="just">
              <a:lnSpc>
                <a:spcPct val="150000"/>
              </a:lnSpc>
            </a:pPr>
            <a:r>
              <a:rPr lang="en-US" sz="1800" dirty="0"/>
              <a:t>Auditor-General Report</a:t>
            </a:r>
          </a:p>
        </p:txBody>
      </p:sp>
    </p:spTree>
    <p:extLst>
      <p:ext uri="{BB962C8B-B14F-4D97-AF65-F5344CB8AC3E}">
        <p14:creationId xmlns:p14="http://schemas.microsoft.com/office/powerpoint/2010/main" xmlns="" val="199316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Presentation Content</a:t>
            </a:r>
          </a:p>
        </p:txBody>
      </p:sp>
      <p:sp>
        <p:nvSpPr>
          <p:cNvPr id="4" name="Rounded Rectangle 3"/>
          <p:cNvSpPr/>
          <p:nvPr/>
        </p:nvSpPr>
        <p:spPr>
          <a:xfrm>
            <a:off x="583976" y="3330260"/>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Human Resources</a:t>
            </a:r>
          </a:p>
        </p:txBody>
      </p:sp>
      <p:sp>
        <p:nvSpPr>
          <p:cNvPr id="7" name="Rounded Rectangle 6"/>
          <p:cNvSpPr/>
          <p:nvPr/>
        </p:nvSpPr>
        <p:spPr>
          <a:xfrm>
            <a:off x="588009" y="2188748"/>
            <a:ext cx="6662858" cy="504034"/>
          </a:xfrm>
          <a:prstGeom prst="roundRect">
            <a:avLst>
              <a:gd name="adj" fmla="val 22784"/>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p:txBody>
      </p:sp>
      <p:sp>
        <p:nvSpPr>
          <p:cNvPr id="8" name="Rounded Rectangle 7"/>
          <p:cNvSpPr/>
          <p:nvPr/>
        </p:nvSpPr>
        <p:spPr>
          <a:xfrm>
            <a:off x="585416" y="1602045"/>
            <a:ext cx="6662858" cy="504033"/>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9" name="Rounded Rectangle 8"/>
          <p:cNvSpPr/>
          <p:nvPr/>
        </p:nvSpPr>
        <p:spPr>
          <a:xfrm>
            <a:off x="585416" y="3906301"/>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 Committee Report  </a:t>
            </a:r>
          </a:p>
        </p:txBody>
      </p:sp>
      <p:sp>
        <p:nvSpPr>
          <p:cNvPr id="10" name="Rounded Rectangle 9"/>
          <p:cNvSpPr/>
          <p:nvPr/>
        </p:nvSpPr>
        <p:spPr>
          <a:xfrm>
            <a:off x="588009" y="2754195"/>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Information</a:t>
            </a:r>
          </a:p>
        </p:txBody>
      </p:sp>
      <p:sp>
        <p:nvSpPr>
          <p:cNvPr id="11" name="Rounded Rectangle 10"/>
          <p:cNvSpPr/>
          <p:nvPr/>
        </p:nvSpPr>
        <p:spPr>
          <a:xfrm>
            <a:off x="583976" y="4477548"/>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Audit-General’s Report  </a:t>
            </a:r>
          </a:p>
        </p:txBody>
      </p:sp>
      <p:sp>
        <p:nvSpPr>
          <p:cNvPr id="12" name="Rounded Rectangle 11"/>
          <p:cNvSpPr/>
          <p:nvPr/>
        </p:nvSpPr>
        <p:spPr>
          <a:xfrm>
            <a:off x="588009" y="5058429"/>
            <a:ext cx="6662858" cy="504034"/>
          </a:xfrm>
          <a:prstGeom prst="roundRect">
            <a:avLst>
              <a:gd name="adj" fmla="val 22784"/>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nSpc>
                <a:spcPct val="110000"/>
              </a:lnSpc>
              <a:spcBef>
                <a:spcPts val="100"/>
              </a:spcBef>
              <a:spcAft>
                <a:spcPts val="100"/>
              </a:spcAft>
            </a:pPr>
            <a:r>
              <a:rPr lang="en-ZA" sz="1600" b="1" dirty="0">
                <a:solidFill>
                  <a:schemeClr val="bg1"/>
                </a:solidFill>
                <a:latin typeface="Verdana" panose="020B0604030504040204" pitchFamily="34" charset="0"/>
                <a:ea typeface="Verdana" panose="020B0604030504040204" pitchFamily="34" charset="0"/>
                <a:cs typeface="Verdana" panose="020B0604030504040204" pitchFamily="34" charset="0"/>
              </a:rPr>
              <a:t>Financial Information</a:t>
            </a:r>
          </a:p>
        </p:txBody>
      </p:sp>
    </p:spTree>
    <p:extLst>
      <p:ext uri="{BB962C8B-B14F-4D97-AF65-F5344CB8AC3E}">
        <p14:creationId xmlns:p14="http://schemas.microsoft.com/office/powerpoint/2010/main" xmlns="" val="179610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During the 2016/2017 FY, the Board of Directors welcomed three new members…</a:t>
            </a:r>
          </a:p>
        </p:txBody>
      </p:sp>
      <p:sp>
        <p:nvSpPr>
          <p:cNvPr id="5" name="Content Placeholder 4"/>
          <p:cNvSpPr>
            <a:spLocks noGrp="1"/>
          </p:cNvSpPr>
          <p:nvPr>
            <p:ph idx="1"/>
          </p:nvPr>
        </p:nvSpPr>
        <p:spPr/>
        <p:txBody>
          <a:bodyPr>
            <a:normAutofit/>
          </a:bodyPr>
          <a:lstStyle/>
          <a:p>
            <a:pPr>
              <a:lnSpc>
                <a:spcPct val="150000"/>
              </a:lnSpc>
            </a:pPr>
            <a:r>
              <a:rPr lang="en-ZA" sz="2000" dirty="0"/>
              <a:t>Three new non-executive directors were appointed, namely Prof Maredi Mphahlele, Ms Thandi Thankge and Dr Eddie Thebe.</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xmlns=""/>
              </a:ext>
            </a:extLst>
          </a:blip>
          <a:srcRect b="4527"/>
          <a:stretch/>
        </p:blipFill>
        <p:spPr>
          <a:xfrm>
            <a:off x="474292" y="3067940"/>
            <a:ext cx="2076628" cy="297393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b="3692"/>
          <a:stretch/>
        </p:blipFill>
        <p:spPr>
          <a:xfrm flipH="1">
            <a:off x="3093172" y="3057731"/>
            <a:ext cx="2042444" cy="300978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5554766" y="3067940"/>
            <a:ext cx="2036889" cy="3009924"/>
          </a:xfrm>
          <a:prstGeom prst="rect">
            <a:avLst/>
          </a:prstGeom>
        </p:spPr>
      </p:pic>
    </p:spTree>
    <p:extLst>
      <p:ext uri="{BB962C8B-B14F-4D97-AF65-F5344CB8AC3E}">
        <p14:creationId xmlns:p14="http://schemas.microsoft.com/office/powerpoint/2010/main" xmlns="" val="196153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and bid farewell to others members whose contribution was highly valued and appreciated</a:t>
            </a:r>
          </a:p>
        </p:txBody>
      </p:sp>
      <p:sp>
        <p:nvSpPr>
          <p:cNvPr id="3" name="Content Placeholder 2"/>
          <p:cNvSpPr>
            <a:spLocks noGrp="1"/>
          </p:cNvSpPr>
          <p:nvPr>
            <p:ph idx="1"/>
          </p:nvPr>
        </p:nvSpPr>
        <p:spPr>
          <a:xfrm>
            <a:off x="186268" y="1227666"/>
            <a:ext cx="7534045" cy="1524080"/>
          </a:xfrm>
        </p:spPr>
        <p:txBody>
          <a:bodyPr>
            <a:noAutofit/>
          </a:bodyPr>
          <a:lstStyle/>
          <a:p>
            <a:pPr>
              <a:lnSpc>
                <a:spcPct val="170000"/>
              </a:lnSpc>
            </a:pPr>
            <a:r>
              <a:rPr lang="en-ZA" sz="2000" dirty="0"/>
              <a:t>Three independent non-executive directors were not reappointed, namely, Messrs Sam Ledwaba, Rowan Nicholls and Paul Browning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23646" t="12711" r="21401" b="41931"/>
          <a:stretch/>
        </p:blipFill>
        <p:spPr>
          <a:xfrm flipH="1">
            <a:off x="5358211" y="3384135"/>
            <a:ext cx="2250060" cy="294612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30561" t="11464" r="22838" b="45894"/>
          <a:stretch/>
        </p:blipFill>
        <p:spPr>
          <a:xfrm flipH="1">
            <a:off x="2939753" y="3384135"/>
            <a:ext cx="2256088" cy="294612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27197" t="12586" r="24766" b="44548"/>
          <a:stretch/>
        </p:blipFill>
        <p:spPr>
          <a:xfrm flipH="1">
            <a:off x="290558" y="3384135"/>
            <a:ext cx="2221906" cy="3028214"/>
          </a:xfrm>
          <a:prstGeom prst="rect">
            <a:avLst/>
          </a:prstGeom>
        </p:spPr>
      </p:pic>
    </p:spTree>
    <p:extLst>
      <p:ext uri="{BB962C8B-B14F-4D97-AF65-F5344CB8AC3E}">
        <p14:creationId xmlns:p14="http://schemas.microsoft.com/office/powerpoint/2010/main" xmlns="" val="297304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current RTMC Board</a:t>
            </a:r>
          </a:p>
        </p:txBody>
      </p:sp>
      <p:sp>
        <p:nvSpPr>
          <p:cNvPr id="3" name="Content Placeholder 2"/>
          <p:cNvSpPr>
            <a:spLocks noGrp="1"/>
          </p:cNvSpPr>
          <p:nvPr>
            <p:ph idx="1"/>
          </p:nvPr>
        </p:nvSpPr>
        <p:spPr>
          <a:xfrm>
            <a:off x="186268" y="5708594"/>
            <a:ext cx="7534045" cy="1150028"/>
          </a:xfrm>
        </p:spPr>
        <p:txBody>
          <a:bodyPr>
            <a:normAutofit/>
          </a:bodyPr>
          <a:lstStyle/>
          <a:p>
            <a:r>
              <a:rPr lang="en-GB" sz="2000" dirty="0"/>
              <a:t>During the 2016/2017 financial year, the Corporation held seven (7) Board meetings, including three (3) special Board meetings</a:t>
            </a:r>
            <a:endParaRPr 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9065" t="8610" r="9720" b="4615"/>
          <a:stretch/>
        </p:blipFill>
        <p:spPr>
          <a:xfrm>
            <a:off x="550392" y="897468"/>
            <a:ext cx="6576800" cy="4684741"/>
          </a:xfrm>
          <a:prstGeom prst="rect">
            <a:avLst/>
          </a:prstGeom>
        </p:spPr>
      </p:pic>
    </p:spTree>
    <p:extLst>
      <p:ext uri="{BB962C8B-B14F-4D97-AF65-F5344CB8AC3E}">
        <p14:creationId xmlns:p14="http://schemas.microsoft.com/office/powerpoint/2010/main" xmlns="" val="268073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Governance Report – 2016/2017</a:t>
            </a:r>
          </a:p>
        </p:txBody>
      </p:sp>
      <p:sp>
        <p:nvSpPr>
          <p:cNvPr id="3" name="Content Placeholder 2"/>
          <p:cNvSpPr>
            <a:spLocks noGrp="1"/>
          </p:cNvSpPr>
          <p:nvPr>
            <p:ph idx="1"/>
          </p:nvPr>
        </p:nvSpPr>
        <p:spPr/>
        <p:txBody>
          <a:bodyPr>
            <a:normAutofit fontScale="92500" lnSpcReduction="10000"/>
          </a:bodyPr>
          <a:lstStyle/>
          <a:p>
            <a:pPr algn="just"/>
            <a:r>
              <a:rPr lang="en-ZA" dirty="0"/>
              <a:t>The RTMC duly attended the Portfolio Committee sittings as prescribed</a:t>
            </a:r>
          </a:p>
          <a:p>
            <a:pPr algn="just"/>
            <a:endParaRPr lang="en-ZA" dirty="0"/>
          </a:p>
          <a:p>
            <a:pPr algn="just"/>
            <a:r>
              <a:rPr lang="en-ZA" dirty="0"/>
              <a:t>The Board held seven (7) meetings for the year. The Board Committees held twenty (20) meetings in total</a:t>
            </a:r>
          </a:p>
          <a:p>
            <a:pPr marL="114300" indent="0" algn="just">
              <a:buNone/>
            </a:pPr>
            <a:endParaRPr lang="en-ZA" dirty="0"/>
          </a:p>
          <a:p>
            <a:pPr algn="just"/>
            <a:r>
              <a:rPr lang="en-ZA" dirty="0"/>
              <a:t>Audit and Risk Committee held Five (5) meetings, the report indicates among other that the Audit Committee is satisfied with the internal report </a:t>
            </a:r>
          </a:p>
          <a:p>
            <a:pPr algn="just"/>
            <a:endParaRPr lang="en-ZA" dirty="0"/>
          </a:p>
          <a:p>
            <a:pPr algn="just"/>
            <a:r>
              <a:rPr lang="en-ZA" dirty="0"/>
              <a:t>The RTMC has other Committees namely the Youth Structure and the National Advisory Road Safety Council which held four (4) meetings</a:t>
            </a:r>
          </a:p>
        </p:txBody>
      </p:sp>
    </p:spTree>
    <p:extLst>
      <p:ext uri="{BB962C8B-B14F-4D97-AF65-F5344CB8AC3E}">
        <p14:creationId xmlns:p14="http://schemas.microsoft.com/office/powerpoint/2010/main" xmlns="" val="1160161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910</TotalTime>
  <Words>1679</Words>
  <Application>Microsoft Office PowerPoint</Application>
  <PresentationFormat>On-screen Show (4:3)</PresentationFormat>
  <Paragraphs>235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Presentation Content</vt:lpstr>
      <vt:lpstr>Presentation Content</vt:lpstr>
      <vt:lpstr>Purpose</vt:lpstr>
      <vt:lpstr>Presentation Content</vt:lpstr>
      <vt:lpstr>During the 2016/2017 FY, the Board of Directors welcomed three new members…</vt:lpstr>
      <vt:lpstr>… and bid farewell to others members whose contribution was highly valued and appreciated</vt:lpstr>
      <vt:lpstr>The current RTMC Board</vt:lpstr>
      <vt:lpstr>Governance Report – 2016/2017</vt:lpstr>
      <vt:lpstr>Board Committees</vt:lpstr>
      <vt:lpstr>The Executive Team that led the organisation in the previous Financial Year</vt:lpstr>
      <vt:lpstr>Presentation Content</vt:lpstr>
      <vt:lpstr>Refined 5 year (2015 – 2020) strategic goals, objectives in line with the mandate of the Corporation</vt:lpstr>
      <vt:lpstr>Summary of performance for 2015/2016 and 2016/2017</vt:lpstr>
      <vt:lpstr>Achievements for 2016/2017 against the APP</vt:lpstr>
      <vt:lpstr>Achievements for 2016/2017 against the APP</vt:lpstr>
      <vt:lpstr>Achievements for 2016/2017 against the APP</vt:lpstr>
      <vt:lpstr>Approval of the 2016 – 2030 National Road Safety Strategy provides the country with a blueprint on addressing road carnage in RSA</vt:lpstr>
      <vt:lpstr>Under achievements and remedial actions  (1 of 2)</vt:lpstr>
      <vt:lpstr>Under achievements and remedial actions  (2 of 2)</vt:lpstr>
      <vt:lpstr>Presentation Content</vt:lpstr>
      <vt:lpstr>The growth of the Corporation has been positive</vt:lpstr>
      <vt:lpstr>Presentation Content</vt:lpstr>
      <vt:lpstr>Audit Committee Report </vt:lpstr>
      <vt:lpstr>Presentation Content</vt:lpstr>
      <vt:lpstr>Auditor-General Report</vt:lpstr>
      <vt:lpstr>Corporation’s Strategic Risks (1 of 3)</vt:lpstr>
      <vt:lpstr>Corporation’s Strategic Risks (2 of 3)</vt:lpstr>
      <vt:lpstr>Corporation’s Strategic Risks (3 of 3)</vt:lpstr>
      <vt:lpstr>Presentation Content</vt:lpstr>
      <vt:lpstr>Budget Performance per Programme Performance Environment </vt:lpstr>
      <vt:lpstr>Budget Performance per Programme Performance Environment </vt:lpstr>
      <vt:lpstr>Budget Performance  Financial Environment </vt:lpstr>
      <vt:lpstr>Challenges confronting the Corporation </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Thabiso T. Ndebele</dc:creator>
  <cp:lastModifiedBy>PUMZA</cp:lastModifiedBy>
  <cp:revision>41</cp:revision>
  <dcterms:created xsi:type="dcterms:W3CDTF">2017-09-06T09:17:59Z</dcterms:created>
  <dcterms:modified xsi:type="dcterms:W3CDTF">2017-10-19T09:00:19Z</dcterms:modified>
</cp:coreProperties>
</file>