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60" r:id="rId3"/>
    <p:sldId id="534" r:id="rId4"/>
    <p:sldId id="610" r:id="rId5"/>
    <p:sldId id="671" r:id="rId6"/>
    <p:sldId id="634" r:id="rId7"/>
    <p:sldId id="644" r:id="rId8"/>
    <p:sldId id="657" r:id="rId9"/>
    <p:sldId id="658" r:id="rId10"/>
    <p:sldId id="659" r:id="rId11"/>
    <p:sldId id="660" r:id="rId12"/>
    <p:sldId id="668" r:id="rId13"/>
    <p:sldId id="676" r:id="rId14"/>
    <p:sldId id="665" r:id="rId15"/>
    <p:sldId id="654" r:id="rId16"/>
    <p:sldId id="655" r:id="rId17"/>
    <p:sldId id="656" r:id="rId18"/>
    <p:sldId id="663" r:id="rId19"/>
    <p:sldId id="669" r:id="rId20"/>
    <p:sldId id="670" r:id="rId21"/>
    <p:sldId id="674" r:id="rId22"/>
    <p:sldId id="648" r:id="rId23"/>
    <p:sldId id="624" r:id="rId24"/>
    <p:sldId id="626" r:id="rId25"/>
    <p:sldId id="625" r:id="rId26"/>
    <p:sldId id="675" r:id="rId27"/>
    <p:sldId id="672" r:id="rId28"/>
    <p:sldId id="673" r:id="rId29"/>
    <p:sldId id="565" r:id="rId30"/>
    <p:sldId id="588" r:id="rId3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hepo Kgare" initials="TK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8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>
                <a:latin typeface="Arial Narrow" pitchFamily="34" charset="0"/>
              </a:defRPr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Comparison of 2012/13 -</a:t>
            </a:r>
            <a:r>
              <a:rPr lang="en-ZA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2016/17 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inancial Years</a:t>
            </a:r>
            <a:r>
              <a:rPr lang="en-ZA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Annual Cumulative Targets Performance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612466273883604"/>
          <c:y val="2.5974025974026007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Sheet1!$A$45:$A$49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</c:strCache>
            </c:strRef>
          </c:cat>
          <c:val>
            <c:numRef>
              <c:f>Sheet1!$B$45:$B$49</c:f>
              <c:numCache>
                <c:formatCode>0%</c:formatCode>
                <c:ptCount val="5"/>
                <c:pt idx="0">
                  <c:v>0.58000000000000007</c:v>
                </c:pt>
                <c:pt idx="1">
                  <c:v>0.77</c:v>
                </c:pt>
                <c:pt idx="2">
                  <c:v>0.85000000000000009</c:v>
                </c:pt>
                <c:pt idx="3">
                  <c:v>0.9</c:v>
                </c:pt>
                <c:pt idx="4">
                  <c:v>0.89000000000000012</c:v>
                </c:pt>
              </c:numCache>
            </c:numRef>
          </c:val>
        </c:ser>
        <c:dLbls/>
        <c:axId val="73840512"/>
        <c:axId val="73842048"/>
      </c:barChart>
      <c:catAx>
        <c:axId val="738405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3842048"/>
        <c:crosses val="autoZero"/>
        <c:auto val="1"/>
        <c:lblAlgn val="ctr"/>
        <c:lblOffset val="100"/>
      </c:catAx>
      <c:valAx>
        <c:axId val="7384204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3840512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4"/>
              <c:tx>
                <c:rich>
                  <a:bodyPr/>
                  <a:lstStyle/>
                  <a:p>
                    <a:r>
                      <a:rPr lang="pt-BR" smtClean="0"/>
                      <a:t>33%</a:t>
                    </a:r>
                    <a:endParaRPr lang="pt-BR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Sheet2!$D$103:$D$107</c:f>
              <c:strCache>
                <c:ptCount val="5"/>
                <c:pt idx="0">
                  <c:v>2012/13 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</c:strCache>
            </c:strRef>
          </c:cat>
          <c:val>
            <c:numRef>
              <c:f>Sheet2!$E$103:$E$107</c:f>
              <c:numCache>
                <c:formatCode>0%</c:formatCode>
                <c:ptCount val="5"/>
                <c:pt idx="0">
                  <c:v>0.77000000000000013</c:v>
                </c:pt>
                <c:pt idx="1">
                  <c:v>0.81</c:v>
                </c:pt>
                <c:pt idx="2">
                  <c:v>0.73000000000000009</c:v>
                </c:pt>
                <c:pt idx="3">
                  <c:v>0.64000000000000012</c:v>
                </c:pt>
                <c:pt idx="4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BA-471B-B6CD-5A6BD0007497}"/>
            </c:ext>
          </c:extLst>
        </c:ser>
        <c:dLbls/>
        <c:gapWidth val="219"/>
        <c:overlap val="-27"/>
        <c:axId val="84427904"/>
        <c:axId val="84430208"/>
      </c:barChart>
      <c:catAx>
        <c:axId val="84427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430208"/>
        <c:crosses val="autoZero"/>
        <c:auto val="1"/>
        <c:lblAlgn val="ctr"/>
        <c:lblOffset val="100"/>
      </c:catAx>
      <c:valAx>
        <c:axId val="84430208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42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Sheet1!$B$13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Sheet1!$C$12:$F$12</c:f>
              <c:strCache>
                <c:ptCount val="4"/>
                <c:pt idx="0">
                  <c:v>Senior Management</c:v>
                </c:pt>
                <c:pt idx="1">
                  <c:v>Prof Skilled</c:v>
                </c:pt>
                <c:pt idx="2">
                  <c:v>Other</c:v>
                </c:pt>
                <c:pt idx="3">
                  <c:v>Total Women</c:v>
                </c:pt>
              </c:strCache>
            </c:strRef>
          </c:cat>
          <c:val>
            <c:numRef>
              <c:f>Sheet1!$C$13:$F$13</c:f>
              <c:numCache>
                <c:formatCode>0.0%</c:formatCode>
                <c:ptCount val="4"/>
                <c:pt idx="0">
                  <c:v>0.30800000000000005</c:v>
                </c:pt>
                <c:pt idx="1">
                  <c:v>0.41400000000000003</c:v>
                </c:pt>
                <c:pt idx="2">
                  <c:v>0.66700000000000015</c:v>
                </c:pt>
                <c:pt idx="3">
                  <c:v>0.51200000000000001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D6-4360-B8F9-952CE2CA07BD}"/>
            </c:ext>
          </c:extLst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2.2802389984513428E-17"/>
                  <c:y val="-0.1414141414141410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875621890547701E-3"/>
                  <c:y val="-0.12525252525252498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2929292929292899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Sheet1!$C$12:$F$12</c:f>
              <c:strCache>
                <c:ptCount val="4"/>
                <c:pt idx="0">
                  <c:v>Senior Management</c:v>
                </c:pt>
                <c:pt idx="1">
                  <c:v>Prof Skilled</c:v>
                </c:pt>
                <c:pt idx="2">
                  <c:v>Other</c:v>
                </c:pt>
                <c:pt idx="3">
                  <c:v>Total Women</c:v>
                </c:pt>
              </c:strCache>
            </c:strRef>
          </c:cat>
          <c:val>
            <c:numRef>
              <c:f>Sheet1!$C$14:$F$14</c:f>
              <c:numCache>
                <c:formatCode>0.0%</c:formatCode>
                <c:ptCount val="4"/>
                <c:pt idx="0">
                  <c:v>0.35700000000000004</c:v>
                </c:pt>
                <c:pt idx="1">
                  <c:v>0.37200000000000005</c:v>
                </c:pt>
                <c:pt idx="2">
                  <c:v>0.87000000000000011</c:v>
                </c:pt>
                <c:pt idx="3">
                  <c:v>0.49700000000000005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D6-4360-B8F9-952CE2CA07BD}"/>
            </c:ext>
          </c:extLst>
        </c:ser>
        <c:ser>
          <c:idx val="2"/>
          <c:order val="2"/>
          <c:tx>
            <c:strRef>
              <c:f>Sheet1!$B$15</c:f>
              <c:strCache>
                <c:ptCount val="1"/>
                <c:pt idx="0">
                  <c:v>2016/17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Sheet1!$C$12:$F$12</c:f>
              <c:strCache>
                <c:ptCount val="4"/>
                <c:pt idx="0">
                  <c:v>Senior Management</c:v>
                </c:pt>
                <c:pt idx="1">
                  <c:v>Prof Skilled</c:v>
                </c:pt>
                <c:pt idx="2">
                  <c:v>Other</c:v>
                </c:pt>
                <c:pt idx="3">
                  <c:v>Total Women</c:v>
                </c:pt>
              </c:strCache>
            </c:strRef>
          </c:cat>
          <c:val>
            <c:numRef>
              <c:f>Sheet1!$C$15:$F$15</c:f>
              <c:numCache>
                <c:formatCode>0.0%</c:formatCode>
                <c:ptCount val="4"/>
                <c:pt idx="0">
                  <c:v>0.28600000000000003</c:v>
                </c:pt>
                <c:pt idx="1">
                  <c:v>0.3630000000000001</c:v>
                </c:pt>
                <c:pt idx="2">
                  <c:v>0.66700000000000015</c:v>
                </c:pt>
                <c:pt idx="3">
                  <c:v>0.502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D6-4360-B8F9-952CE2CA07BD}"/>
            </c:ext>
          </c:extLst>
        </c:ser>
        <c:dLbls>
          <c:showVal val="1"/>
        </c:dLbls>
        <c:gapWidth val="75"/>
        <c:overlap val="-25"/>
        <c:axId val="86303872"/>
        <c:axId val="86305408"/>
      </c:barChart>
      <c:lineChart>
        <c:grouping val="standard"/>
        <c:ser>
          <c:idx val="3"/>
          <c:order val="3"/>
          <c:tx>
            <c:strRef>
              <c:f>Sheet1!$B$16</c:f>
              <c:strCache>
                <c:ptCount val="1"/>
                <c:pt idx="0">
                  <c:v>Target</c:v>
                </c:pt>
              </c:strCache>
            </c:strRef>
          </c:tx>
          <c:spPr>
            <a:ln w="34925" cap="rnd">
              <a:solidFill>
                <a:srgbClr val="7030A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Sheet1!$C$12:$F$12</c:f>
              <c:strCache>
                <c:ptCount val="4"/>
                <c:pt idx="0">
                  <c:v>Senior Management</c:v>
                </c:pt>
                <c:pt idx="1">
                  <c:v>Prof Skilled</c:v>
                </c:pt>
                <c:pt idx="2">
                  <c:v>Other</c:v>
                </c:pt>
                <c:pt idx="3">
                  <c:v>Total Women</c:v>
                </c:pt>
              </c:strCache>
            </c:strRef>
          </c:cat>
          <c:val>
            <c:numRef>
              <c:f>Sheet1!$C$16:$F$16</c:f>
              <c:numCache>
                <c:formatCode>0.0%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D6-4360-B8F9-952CE2CA07BD}"/>
            </c:ext>
          </c:extLst>
        </c:ser>
        <c:dLbls>
          <c:showVal val="1"/>
        </c:dLbls>
        <c:marker val="1"/>
        <c:axId val="86303872"/>
        <c:axId val="86305408"/>
      </c:lineChart>
      <c:catAx>
        <c:axId val="86303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305408"/>
        <c:crosses val="autoZero"/>
        <c:auto val="1"/>
        <c:lblAlgn val="ctr"/>
        <c:lblOffset val="100"/>
      </c:catAx>
      <c:valAx>
        <c:axId val="86305408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0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'Year on Year Revenue'!$B$3</c:f>
              <c:strCache>
                <c:ptCount val="1"/>
                <c:pt idx="0">
                  <c:v>Government grant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3.1007751937984496E-2"/>
                  <c:y val="1.052631578947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343669250646004E-2"/>
                  <c:y val="1.40350877192981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on Year Revenue'!$C$2:$F$2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'Year on Year Revenue'!$C$3:$F$3</c:f>
              <c:numCache>
                <c:formatCode>#\ ##0_ ;\-#\ ##0\ </c:formatCode>
                <c:ptCount val="4"/>
                <c:pt idx="0">
                  <c:v>41513</c:v>
                </c:pt>
                <c:pt idx="1">
                  <c:v>51504</c:v>
                </c:pt>
                <c:pt idx="2">
                  <c:v>53379</c:v>
                </c:pt>
                <c:pt idx="3">
                  <c:v>55987</c:v>
                </c:pt>
              </c:numCache>
            </c:numRef>
          </c:val>
        </c:ser>
        <c:ser>
          <c:idx val="1"/>
          <c:order val="1"/>
          <c:tx>
            <c:strRef>
              <c:f>'Year on Year Revenue'!$B$4</c:f>
              <c:strCache>
                <c:ptCount val="1"/>
                <c:pt idx="0">
                  <c:v>Safety Permit and application fees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134366925064601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on Year Revenue'!$C$2:$F$2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'Year on Year Revenue'!$C$4:$F$4</c:f>
              <c:numCache>
                <c:formatCode>#\ ##0_ ;\-#\ ##0\ </c:formatCode>
                <c:ptCount val="4"/>
                <c:pt idx="0">
                  <c:v>24000</c:v>
                </c:pt>
                <c:pt idx="1">
                  <c:v>79710</c:v>
                </c:pt>
                <c:pt idx="2">
                  <c:v>106710</c:v>
                </c:pt>
                <c:pt idx="3">
                  <c:v>129385</c:v>
                </c:pt>
              </c:numCache>
            </c:numRef>
          </c:val>
        </c:ser>
        <c:ser>
          <c:idx val="2"/>
          <c:order val="2"/>
          <c:tx>
            <c:strRef>
              <c:f>'Year on Year Revenue'!$B$5</c:f>
              <c:strCache>
                <c:ptCount val="1"/>
                <c:pt idx="0">
                  <c:v>Technology audit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2.6873385012919915E-2"/>
                  <c:y val="7.017543859649121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007751937984496E-2"/>
                  <c:y val="7.017543859649059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on Year Revenue'!$C$2:$F$2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'Year on Year Revenue'!$C$5:$F$5</c:f>
              <c:numCache>
                <c:formatCode>#\ ##0_ ;\-#\ ##0\ </c:formatCode>
                <c:ptCount val="4"/>
                <c:pt idx="0">
                  <c:v>0</c:v>
                </c:pt>
                <c:pt idx="1">
                  <c:v>15417</c:v>
                </c:pt>
                <c:pt idx="2">
                  <c:v>50320</c:v>
                </c:pt>
                <c:pt idx="3">
                  <c:v>67342</c:v>
                </c:pt>
              </c:numCache>
            </c:numRef>
          </c:val>
        </c:ser>
        <c:ser>
          <c:idx val="3"/>
          <c:order val="3"/>
          <c:tx>
            <c:strRef>
              <c:f>'Year on Year Revenue'!$B$6</c:f>
              <c:strCache>
                <c:ptCount val="1"/>
                <c:pt idx="0">
                  <c:v>Revenue from offensive stream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067183462532261E-3"/>
                  <c:y val="-3.508771929824690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on Year Revenue'!$C$2:$F$2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'Year on Year Revenue'!$C$6:$F$6</c:f>
              <c:numCache>
                <c:formatCode>#\ ##0_ ;\-#\ ##0\ </c:formatCode>
                <c:ptCount val="4"/>
                <c:pt idx="0">
                  <c:v>281</c:v>
                </c:pt>
                <c:pt idx="1">
                  <c:v>2223</c:v>
                </c:pt>
                <c:pt idx="2">
                  <c:v>2033</c:v>
                </c:pt>
                <c:pt idx="3">
                  <c:v>4813</c:v>
                </c:pt>
              </c:numCache>
            </c:numRef>
          </c:val>
        </c:ser>
        <c:dLbls/>
        <c:gapWidth val="219"/>
        <c:overlap val="-27"/>
        <c:axId val="93336704"/>
        <c:axId val="93338240"/>
      </c:barChart>
      <c:catAx>
        <c:axId val="93336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338240"/>
        <c:crosses val="autoZero"/>
        <c:auto val="1"/>
        <c:lblAlgn val="ctr"/>
        <c:lblOffset val="100"/>
      </c:catAx>
      <c:valAx>
        <c:axId val="93338240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_ ;\-#\ ##0\ 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33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'Revenue vs Expenditure'!$B$3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8.3333333333333297E-3"/>
                  <c:y val="4.629629629629631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666666666666701E-2"/>
                  <c:y val="1.388888888888890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811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vs Expenditure'!$D$2:$G$2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'Revenue vs Expenditure'!$D$3:$G$3</c:f>
              <c:numCache>
                <c:formatCode>_ * #\ ##0_ ;_ * \-#\ ##0_ ;_ * "-"??_ ;_ @_ </c:formatCode>
                <c:ptCount val="4"/>
                <c:pt idx="0">
                  <c:v>108263</c:v>
                </c:pt>
                <c:pt idx="1">
                  <c:v>150654</c:v>
                </c:pt>
                <c:pt idx="2">
                  <c:v>217755</c:v>
                </c:pt>
                <c:pt idx="3">
                  <c:v>259131</c:v>
                </c:pt>
              </c:numCache>
            </c:numRef>
          </c:val>
        </c:ser>
        <c:ser>
          <c:idx val="1"/>
          <c:order val="1"/>
          <c:tx>
            <c:strRef>
              <c:f>'Revenue vs Expenditure'!$B$4</c:f>
              <c:strCache>
                <c:ptCount val="1"/>
                <c:pt idx="0">
                  <c:v>Expenditure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7218109908546001E-2"/>
                  <c:y val="2.71397109844021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07624327857801E-2"/>
                  <c:y val="-3.6775575466859817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097542114351806E-3"/>
                  <c:y val="1.995535040878510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310445276737305E-2"/>
                  <c:y val="6.225902796633181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8.79629629629630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vs Expenditure'!$D$2:$G$2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'Revenue vs Expenditure'!$D$4:$G$4</c:f>
              <c:numCache>
                <c:formatCode>_ * #\ ##0_ ;_ * \-#\ ##0_ ;_ * "-"??_ ;_ @_ </c:formatCode>
                <c:ptCount val="4"/>
                <c:pt idx="0">
                  <c:v>107543</c:v>
                </c:pt>
                <c:pt idx="1">
                  <c:v>138718</c:v>
                </c:pt>
                <c:pt idx="2">
                  <c:v>220221</c:v>
                </c:pt>
                <c:pt idx="3">
                  <c:v>256597</c:v>
                </c:pt>
              </c:numCache>
            </c:numRef>
          </c:val>
        </c:ser>
        <c:dLbls>
          <c:showVal val="1"/>
        </c:dLbls>
        <c:gapWidth val="219"/>
        <c:overlap val="-27"/>
        <c:axId val="93152000"/>
        <c:axId val="93153536"/>
      </c:barChart>
      <c:catAx>
        <c:axId val="93152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153536"/>
        <c:crosses val="autoZero"/>
        <c:auto val="1"/>
        <c:lblAlgn val="ctr"/>
        <c:lblOffset val="100"/>
      </c:catAx>
      <c:valAx>
        <c:axId val="93153536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 * #\ ##0_ ;_ * \-#\ ##0_ ;_ * &quot;-&quot;??_ ;_ @_ 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15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Sheet2!$C$23</c:f>
              <c:strCache>
                <c:ptCount val="1"/>
                <c:pt idx="0">
                  <c:v>2014 15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Sheet2!$A$24:$B$26</c:f>
              <c:strCache>
                <c:ptCount val="3"/>
                <c:pt idx="0">
                  <c:v>% spent on BBBEE</c:v>
                </c:pt>
                <c:pt idx="1">
                  <c:v>% spent on women</c:v>
                </c:pt>
                <c:pt idx="2">
                  <c:v>% spent on youth</c:v>
                </c:pt>
              </c:strCache>
            </c:strRef>
          </c:cat>
          <c:val>
            <c:numRef>
              <c:f>Sheet2!$C$24:$C$26</c:f>
              <c:numCache>
                <c:formatCode>General</c:formatCode>
                <c:ptCount val="3"/>
                <c:pt idx="0">
                  <c:v>90.490000000000009</c:v>
                </c:pt>
                <c:pt idx="1">
                  <c:v>9.7000000000000011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Sheet2!$D$23</c:f>
              <c:strCache>
                <c:ptCount val="1"/>
                <c:pt idx="0">
                  <c:v>2015 16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2.4390243902439001E-2"/>
                  <c:y val="-2.68006671888928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Sheet2!$A$24:$B$26</c:f>
              <c:strCache>
                <c:ptCount val="3"/>
                <c:pt idx="0">
                  <c:v>% spent on BBBEE</c:v>
                </c:pt>
                <c:pt idx="1">
                  <c:v>% spent on women</c:v>
                </c:pt>
                <c:pt idx="2">
                  <c:v>% spent on youth</c:v>
                </c:pt>
              </c:strCache>
            </c:strRef>
          </c:cat>
          <c:val>
            <c:numRef>
              <c:f>Sheet2!$D$24:$D$26</c:f>
              <c:numCache>
                <c:formatCode>General</c:formatCode>
                <c:ptCount val="3"/>
                <c:pt idx="0">
                  <c:v>91.79</c:v>
                </c:pt>
                <c:pt idx="1">
                  <c:v>15.4</c:v>
                </c:pt>
                <c:pt idx="2">
                  <c:v>1.6700000000000002</c:v>
                </c:pt>
              </c:numCache>
            </c:numRef>
          </c:val>
        </c:ser>
        <c:ser>
          <c:idx val="2"/>
          <c:order val="2"/>
          <c:tx>
            <c:strRef>
              <c:f>Sheet2!$E$23</c:f>
              <c:strCache>
                <c:ptCount val="1"/>
                <c:pt idx="0">
                  <c:v>2016 17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ZA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Sheet2!$A$24:$B$26</c:f>
              <c:strCache>
                <c:ptCount val="3"/>
                <c:pt idx="0">
                  <c:v>% spent on BBBEE</c:v>
                </c:pt>
                <c:pt idx="1">
                  <c:v>% spent on women</c:v>
                </c:pt>
                <c:pt idx="2">
                  <c:v>% spent on youth</c:v>
                </c:pt>
              </c:strCache>
            </c:strRef>
          </c:cat>
          <c:val>
            <c:numRef>
              <c:f>Sheet2!$E$24:$E$26</c:f>
              <c:numCache>
                <c:formatCode>General</c:formatCode>
                <c:ptCount val="3"/>
                <c:pt idx="0">
                  <c:v>89.11999999999999</c:v>
                </c:pt>
                <c:pt idx="1">
                  <c:v>13.03</c:v>
                </c:pt>
                <c:pt idx="2">
                  <c:v>1.5</c:v>
                </c:pt>
              </c:numCache>
            </c:numRef>
          </c:val>
        </c:ser>
        <c:dLbls/>
        <c:gapWidth val="219"/>
        <c:overlap val="-27"/>
        <c:axId val="93491584"/>
        <c:axId val="93493120"/>
      </c:barChart>
      <c:catAx>
        <c:axId val="93491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493120"/>
        <c:crosses val="autoZero"/>
        <c:auto val="1"/>
        <c:lblAlgn val="ctr"/>
        <c:lblOffset val="100"/>
      </c:catAx>
      <c:valAx>
        <c:axId val="93493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49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'Revenue projections'!$G$10</c:f>
              <c:strCache>
                <c:ptCount val="1"/>
                <c:pt idx="0">
                  <c:v>Government grant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projections'!$F$11:$F$13</c:f>
              <c:strCache>
                <c:ptCount val="3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</c:strCache>
            </c:strRef>
          </c:cat>
          <c:val>
            <c:numRef>
              <c:f>'Revenue projections'!$G$11:$G$13</c:f>
              <c:numCache>
                <c:formatCode>_ * #\ ##0_ ;_ * \-#\ ##0_ ;_ * "-"??_ ;_ @_ </c:formatCode>
                <c:ptCount val="3"/>
                <c:pt idx="0">
                  <c:v>59564</c:v>
                </c:pt>
                <c:pt idx="1">
                  <c:v>68078</c:v>
                </c:pt>
                <c:pt idx="2">
                  <c:v>72080</c:v>
                </c:pt>
              </c:numCache>
            </c:numRef>
          </c:val>
        </c:ser>
        <c:ser>
          <c:idx val="1"/>
          <c:order val="1"/>
          <c:tx>
            <c:strRef>
              <c:f>'Revenue projections'!$H$10</c:f>
              <c:strCache>
                <c:ptCount val="1"/>
                <c:pt idx="0">
                  <c:v>Permit fees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projections'!$F$11:$F$13</c:f>
              <c:strCache>
                <c:ptCount val="3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</c:strCache>
            </c:strRef>
          </c:cat>
          <c:val>
            <c:numRef>
              <c:f>'Revenue projections'!$H$11:$H$13</c:f>
              <c:numCache>
                <c:formatCode>_ * #\ ##0_ ;_ * \-#\ ##0_ ;_ * "-"??_ ;_ @_ </c:formatCode>
                <c:ptCount val="3"/>
                <c:pt idx="0">
                  <c:v>143100</c:v>
                </c:pt>
                <c:pt idx="1">
                  <c:v>157410</c:v>
                </c:pt>
                <c:pt idx="2">
                  <c:v>166225</c:v>
                </c:pt>
              </c:numCache>
            </c:numRef>
          </c:val>
        </c:ser>
        <c:ser>
          <c:idx val="2"/>
          <c:order val="2"/>
          <c:tx>
            <c:strRef>
              <c:f>'Revenue projections'!$I$10</c:f>
              <c:strCache>
                <c:ptCount val="1"/>
                <c:pt idx="0">
                  <c:v>Permit application fees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-1.6280016280016303E-3"/>
                  <c:y val="3.518029903254049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projections'!$F$11:$F$13</c:f>
              <c:strCache>
                <c:ptCount val="3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</c:strCache>
            </c:strRef>
          </c:cat>
          <c:val>
            <c:numRef>
              <c:f>'Revenue projections'!$I$11:$I$13</c:f>
              <c:numCache>
                <c:formatCode>_ * #\ ##0_ ;_ * \-#\ ##0_ ;_ * "-"??_ ;_ @_ </c:formatCode>
                <c:ptCount val="3"/>
                <c:pt idx="0">
                  <c:v>8045</c:v>
                </c:pt>
                <c:pt idx="1">
                  <c:v>8528</c:v>
                </c:pt>
                <c:pt idx="2">
                  <c:v>9006</c:v>
                </c:pt>
              </c:numCache>
            </c:numRef>
          </c:val>
        </c:ser>
        <c:ser>
          <c:idx val="3"/>
          <c:order val="3"/>
          <c:tx>
            <c:strRef>
              <c:f>'Revenue projections'!$J$10</c:f>
              <c:strCache>
                <c:ptCount val="1"/>
                <c:pt idx="0">
                  <c:v>Technology audit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0"/>
                  <c:y val="-0.1231310466138960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projections'!$F$11:$F$13</c:f>
              <c:strCache>
                <c:ptCount val="3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</c:strCache>
            </c:strRef>
          </c:cat>
          <c:val>
            <c:numRef>
              <c:f>'Revenue projections'!$J$11:$J$13</c:f>
              <c:numCache>
                <c:formatCode>_ * #\ ##0_ ;_ * \-#\ ##0_ ;_ * "-"??_ ;_ @_ </c:formatCode>
                <c:ptCount val="3"/>
                <c:pt idx="0">
                  <c:v>28800</c:v>
                </c:pt>
                <c:pt idx="1">
                  <c:v>24624</c:v>
                </c:pt>
                <c:pt idx="2">
                  <c:v>28708</c:v>
                </c:pt>
              </c:numCache>
            </c:numRef>
          </c:val>
        </c:ser>
        <c:ser>
          <c:idx val="4"/>
          <c:order val="4"/>
          <c:tx>
            <c:strRef>
              <c:f>'Revenue projections'!$K$10</c:f>
              <c:strCache>
                <c:ptCount val="1"/>
                <c:pt idx="0">
                  <c:v>Revenue from offensive stream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3.5180299032541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68009768009769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164021164021198E-2"/>
                  <c:y val="7.036059806508361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projections'!$F$11:$F$13</c:f>
              <c:strCache>
                <c:ptCount val="3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</c:strCache>
            </c:strRef>
          </c:cat>
          <c:val>
            <c:numRef>
              <c:f>'Revenue projections'!$K$11:$K$13</c:f>
              <c:numCache>
                <c:formatCode>_ * #\ ##0_ ;_ * \-#\ ##0_ ;_ * "-"??_ ;_ @_ </c:formatCode>
                <c:ptCount val="3"/>
                <c:pt idx="0">
                  <c:v>15383</c:v>
                </c:pt>
                <c:pt idx="1">
                  <c:v>16291</c:v>
                </c:pt>
                <c:pt idx="2">
                  <c:v>17203</c:v>
                </c:pt>
              </c:numCache>
            </c:numRef>
          </c:val>
        </c:ser>
        <c:dLbls/>
        <c:gapWidth val="219"/>
        <c:overlap val="-27"/>
        <c:axId val="94010752"/>
        <c:axId val="94028928"/>
      </c:barChart>
      <c:catAx>
        <c:axId val="94010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028928"/>
        <c:crosses val="autoZero"/>
        <c:auto val="1"/>
        <c:lblAlgn val="ctr"/>
        <c:lblOffset val="100"/>
      </c:catAx>
      <c:valAx>
        <c:axId val="94028928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 * #\ ##0_ ;_ * \-#\ ##0_ ;_ * &quot;-&quot;??_ ;_ @_ 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01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C6728-8C48-48D3-8587-164F05305115}" type="datetimeFigureOut">
              <a:rPr lang="en-ZA" smtClean="0"/>
              <a:pPr/>
              <a:t>2017/10/19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AC647-BF02-4B93-9CE3-2AC666EEF12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68811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336F2CF-5047-4D2C-8C1B-00A579D42E9D}" type="datetimeFigureOut">
              <a:rPr lang="en-GB" smtClean="0"/>
              <a:pPr/>
              <a:t>19/10/2017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6416DE8-9A8B-400C-B1AC-574A21381CB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0016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6DE8-9A8B-400C-B1AC-574A21381CB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180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6DE8-9A8B-400C-B1AC-574A21381CB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3303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6DE8-9A8B-400C-B1AC-574A21381CB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830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6DE8-9A8B-400C-B1AC-574A21381CB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761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6DE8-9A8B-400C-B1AC-574A21381CB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6999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6DE8-9A8B-400C-B1AC-574A21381CB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9965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6DE8-9A8B-400C-B1AC-574A21381CB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724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C244-305F-49DE-8B86-8BB3C961E329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A8BCC-8F4D-4953-88F2-3697E233FD7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6559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ADC8-8746-4E2C-AD0C-3B286C909AEA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9C7B-E201-402F-9B7F-CF923D51A7A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0726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9CD2-1489-4123-B7ED-2403F1757AE5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7E15-4AC1-42E4-9A43-73A16A71551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699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ZA" sz="3600" b="1" kern="1200" dirty="0">
                <a:solidFill>
                  <a:schemeClr val="tx2"/>
                </a:solidFill>
                <a:latin typeface="+mn-lt"/>
                <a:ea typeface="ＭＳ Ｐゴシック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rtl="0"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 lang="en-US" sz="20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defRPr lang="en-US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49B9-C98C-4224-8B91-A22368945FCA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FDAE-8565-4D03-8A68-635A0920E9B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6550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546C-B6CB-4A65-8CB3-53B3A6CF4A55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3D3F-CDED-47D7-B57F-6D667A7EDFF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3663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ZA" sz="3600" b="1" kern="1200" dirty="0">
                <a:solidFill>
                  <a:schemeClr val="tx2"/>
                </a:solidFill>
                <a:latin typeface="+mn-lt"/>
                <a:ea typeface="ＭＳ Ｐゴシック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BA3E-67FC-49C0-B289-3F91E4695779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8A80-8053-47D4-AB19-12B23A34AB7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6719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ZA" sz="3600" b="1" kern="1200" dirty="0">
                <a:solidFill>
                  <a:schemeClr val="tx2"/>
                </a:solidFill>
                <a:latin typeface="+mn-lt"/>
                <a:ea typeface="ＭＳ Ｐゴシック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AE17-59EA-4304-956A-231D284CABC9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1896-F48B-413B-84E3-61D25C22662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9670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ZA" sz="3600" b="1" kern="1200" dirty="0">
                <a:solidFill>
                  <a:schemeClr val="tx2"/>
                </a:solidFill>
                <a:latin typeface="+mn-lt"/>
                <a:ea typeface="ＭＳ Ｐゴシック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2836-B305-4288-8E5E-B7D1E4211EAE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9726-6A3F-42D1-82A2-323CDBDB1D6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984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E594-5AAF-45C9-9BDC-01608B234B6E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D28B-1ECF-4562-9DA7-A455EEDBC75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3145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3462-2D8D-4B26-B412-7ED7CACAC7A9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606F-F8F4-48FC-85CE-8B869D93D48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5022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CA60-DFA5-427E-9752-1408B22C44AC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FB43-7924-4C53-8A0D-A00BA444E5F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0578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SR_PPT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D9FF8B7-7D15-4165-B179-757FC67DF273}" type="datetime1">
              <a:rPr lang="en-ZA" smtClean="0"/>
              <a:pPr>
                <a:defRPr/>
              </a:pPr>
              <a:t>2017/10/19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14E516-B75B-4E21-9164-50A6A112B4E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ZA" sz="3600" b="1" kern="1200" dirty="0" smtClean="0">
          <a:solidFill>
            <a:schemeClr val="tx2"/>
          </a:solidFill>
          <a:latin typeface="+mn-lt"/>
          <a:ea typeface="ＭＳ Ｐゴシック" charset="-128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RSR_PPT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4498490"/>
            <a:ext cx="6984775" cy="185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ANNUAL REPORT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rgbClr val="002060"/>
                </a:solidFill>
                <a:cs typeface="Arial" panose="020B0604020202020204" pitchFamily="34" charset="0"/>
              </a:rPr>
              <a:t>17 October 2017</a:t>
            </a:r>
            <a:endParaRPr lang="en-US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A8BCC-8F4D-4953-88F2-3697E233FD70}" type="slidenum">
              <a:rPr lang="en-ZA" smtClean="0"/>
              <a:pPr>
                <a:defRPr/>
              </a:pPr>
              <a:t>1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85472"/>
            <a:ext cx="8229600" cy="1521333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918" y="450083"/>
            <a:ext cx="8132163" cy="62839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693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FLAGSHIP PROJECTS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5859715"/>
              </p:ext>
            </p:extLst>
          </p:nvPr>
        </p:nvGraphicFramePr>
        <p:xfrm>
          <a:off x="551644" y="1124046"/>
          <a:ext cx="7946265" cy="525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229"/>
                <a:gridCol w="5525036"/>
              </a:tblGrid>
              <a:tr h="4085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Achievements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742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Ergonomics Society of South Africa (ESSA) Conference </a:t>
                      </a:r>
                    </a:p>
                    <a:p>
                      <a:pPr marL="0" indent="0">
                        <a:buNone/>
                      </a:pP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Showcased the role of human factors in rail and road transport;  and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Promoted awareness of the RSR’s training courses and technical awareness programmes aimed at promoting human performance, safety and the wellbeing of the general user population. 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424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 of Train Drivers</a:t>
                      </a:r>
                    </a:p>
                    <a:p>
                      <a:pPr marL="0" indent="0">
                        <a:buNone/>
                      </a:pP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 with PRASA;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Licensing of 130 train drivers;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of whom are drivers of the new PRASA Electric Multiple Units (EMU) Trains; and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 for licensing requirements in the RSR’s approval conditions to PRASA for the trial run of the new trains issued in early 2017.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424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Reviews</a:t>
                      </a:r>
                    </a:p>
                    <a:p>
                      <a:pPr marL="0" indent="0">
                        <a:buNone/>
                      </a:pP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 EMU trains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Transnet MDS projects (23E locomotives);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45D locomotives and new Trans Africa Locomotives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424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ZA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– Railway Safety </a:t>
                      </a:r>
                      <a:r>
                        <a:rPr lang="en-ZA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 Qualification</a:t>
                      </a:r>
                    </a:p>
                    <a:p>
                      <a:pPr marL="0" indent="0">
                        <a:buNone/>
                      </a:pP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a Railway Safety Inspector curriculum in collaboration with the Community of Expert Practitioners.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qualification has been approved by Transport Education Training Authority (TETA) and submitted to the Quality Council for Trade and Occupations.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32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NON-ACHIEVEMENTS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2555548"/>
              </p:ext>
            </p:extLst>
          </p:nvPr>
        </p:nvGraphicFramePr>
        <p:xfrm>
          <a:off x="579548" y="1259632"/>
          <a:ext cx="7946266" cy="368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656"/>
                <a:gridCol w="3449109"/>
                <a:gridCol w="2498501"/>
              </a:tblGrid>
              <a:tr h="42750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 Target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 for non-Achievement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742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 Reserve Regulation implemented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 requested that a Socioeconomic Impact Assessment System be conducted prior to Gazetting of the Regulation.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impact assessment will be conducted during 2017/18.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424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Factor Regulation Implemented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 requested that a Socioeconomic Impact Assessment System be conducted prior to Gazetting of the Regulation.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impact assessment will be conducted during 2017/18.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424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 Compliance to 50 % (10) of all PTI Improvement Directives issued during 2016/17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 of PTI Improvement Directives issued during 2016/17 were closed due to Operators being unable to implement the targeted  improvement directives issued during 2016/17.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outstanding directives will be followed up for implementation in 2017/18.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09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275" y="4459557"/>
            <a:ext cx="7824099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296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56" y="981374"/>
            <a:ext cx="6741994" cy="54709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14</a:t>
            </a:fld>
            <a:endParaRPr lang="en-ZA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HR OVERVIEW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65241" y="1259632"/>
            <a:ext cx="586853" cy="739506"/>
            <a:chOff x="7881581" y="1398474"/>
            <a:chExt cx="586853" cy="739506"/>
          </a:xfrm>
        </p:grpSpPr>
        <p:sp>
          <p:nvSpPr>
            <p:cNvPr id="2" name="TextBox 1"/>
            <p:cNvSpPr txBox="1"/>
            <p:nvPr/>
          </p:nvSpPr>
          <p:spPr>
            <a:xfrm>
              <a:off x="7881581" y="1398474"/>
              <a:ext cx="586853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163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81581" y="1768648"/>
              <a:ext cx="58685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218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>
            <a:off x="5034888" y="1529175"/>
            <a:ext cx="2347416" cy="124278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369222" y="2302001"/>
            <a:ext cx="586853" cy="739506"/>
            <a:chOff x="7881581" y="1398474"/>
            <a:chExt cx="586853" cy="739506"/>
          </a:xfrm>
        </p:grpSpPr>
        <p:sp>
          <p:nvSpPr>
            <p:cNvPr id="12" name="TextBox 11"/>
            <p:cNvSpPr txBox="1"/>
            <p:nvPr/>
          </p:nvSpPr>
          <p:spPr>
            <a:xfrm>
              <a:off x="7881581" y="1398474"/>
              <a:ext cx="586853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1581" y="1768648"/>
              <a:ext cx="58685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8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6566282" y="2735423"/>
            <a:ext cx="816022" cy="1866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369222" y="3890600"/>
            <a:ext cx="586853" cy="739506"/>
            <a:chOff x="7881581" y="1398474"/>
            <a:chExt cx="586853" cy="739506"/>
          </a:xfrm>
        </p:grpSpPr>
        <p:sp>
          <p:nvSpPr>
            <p:cNvPr id="18" name="TextBox 17"/>
            <p:cNvSpPr txBox="1"/>
            <p:nvPr/>
          </p:nvSpPr>
          <p:spPr>
            <a:xfrm>
              <a:off x="7881581" y="1398474"/>
              <a:ext cx="586853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12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1581" y="1768648"/>
              <a:ext cx="58685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23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6373504" y="4235854"/>
            <a:ext cx="978090" cy="24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928816" y="5383701"/>
            <a:ext cx="586853" cy="739506"/>
            <a:chOff x="7881581" y="1398474"/>
            <a:chExt cx="586853" cy="739506"/>
          </a:xfrm>
        </p:grpSpPr>
        <p:sp>
          <p:nvSpPr>
            <p:cNvPr id="25" name="TextBox 24"/>
            <p:cNvSpPr txBox="1"/>
            <p:nvPr/>
          </p:nvSpPr>
          <p:spPr>
            <a:xfrm>
              <a:off x="7881581" y="1398474"/>
              <a:ext cx="586853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81581" y="1768648"/>
              <a:ext cx="58685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9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 flipV="1">
            <a:off x="5034888" y="5568367"/>
            <a:ext cx="856398" cy="16016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635316" y="4871527"/>
            <a:ext cx="1173706" cy="370174"/>
            <a:chOff x="7294728" y="1767806"/>
            <a:chExt cx="1173706" cy="370174"/>
          </a:xfrm>
        </p:grpSpPr>
        <p:sp>
          <p:nvSpPr>
            <p:cNvPr id="31" name="TextBox 30"/>
            <p:cNvSpPr txBox="1"/>
            <p:nvPr/>
          </p:nvSpPr>
          <p:spPr>
            <a:xfrm>
              <a:off x="7294728" y="1767806"/>
              <a:ext cx="586853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15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81581" y="1768648"/>
              <a:ext cx="58685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25</a:t>
              </a: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2074460" y="5241701"/>
            <a:ext cx="1" cy="6968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72956" y="1007294"/>
            <a:ext cx="3589360" cy="739506"/>
            <a:chOff x="7881581" y="1398474"/>
            <a:chExt cx="586853" cy="739506"/>
          </a:xfrm>
        </p:grpSpPr>
        <p:sp>
          <p:nvSpPr>
            <p:cNvPr id="40" name="TextBox 39"/>
            <p:cNvSpPr txBox="1"/>
            <p:nvPr/>
          </p:nvSpPr>
          <p:spPr>
            <a:xfrm>
              <a:off x="7881581" y="1398474"/>
              <a:ext cx="586853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No of current employees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81581" y="1768648"/>
              <a:ext cx="58685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No of projected employees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093122" y="1214307"/>
            <a:ext cx="94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Head Office and Gauteng Region</a:t>
            </a:r>
          </a:p>
        </p:txBody>
      </p:sp>
      <p:sp>
        <p:nvSpPr>
          <p:cNvPr id="43" name="Right Brace 42"/>
          <p:cNvSpPr/>
          <p:nvPr/>
        </p:nvSpPr>
        <p:spPr>
          <a:xfrm>
            <a:off x="7952094" y="1191960"/>
            <a:ext cx="141028" cy="80717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TextBox 33"/>
          <p:cNvSpPr txBox="1"/>
          <p:nvPr/>
        </p:nvSpPr>
        <p:spPr>
          <a:xfrm>
            <a:off x="333858" y="6515564"/>
            <a:ext cx="6839674" cy="24622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ZA" sz="1000" i="1" dirty="0"/>
              <a:t>NB: The projected staff (green) relates to the approved staffing plan</a:t>
            </a:r>
            <a:endParaRPr lang="en-ZA" sz="1000" b="1" i="1" dirty="0"/>
          </a:p>
        </p:txBody>
      </p:sp>
    </p:spTree>
    <p:extLst>
      <p:ext uri="{BB962C8B-B14F-4D97-AF65-F5344CB8AC3E}">
        <p14:creationId xmlns:p14="http://schemas.microsoft.com/office/powerpoint/2010/main" xmlns="" val="20663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VACANCY RATE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15</a:t>
            </a:fld>
            <a:endParaRPr lang="en-ZA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1278175"/>
              </p:ext>
            </p:extLst>
          </p:nvPr>
        </p:nvGraphicFramePr>
        <p:xfrm>
          <a:off x="457200" y="1133341"/>
          <a:ext cx="8190963" cy="487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6997148" y="2888974"/>
            <a:ext cx="490330" cy="649356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03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EQUITY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16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4869577"/>
              </p:ext>
            </p:extLst>
          </p:nvPr>
        </p:nvGraphicFramePr>
        <p:xfrm>
          <a:off x="721218" y="1197738"/>
          <a:ext cx="7965581" cy="329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6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63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6447">
                <a:tc>
                  <a:txBody>
                    <a:bodyPr/>
                    <a:lstStyle/>
                    <a:p>
                      <a:pPr algn="l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ETHNICITY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182">
                <a:tc>
                  <a:txBody>
                    <a:bodyPr/>
                    <a:lstStyle/>
                    <a:p>
                      <a:pPr algn="l"/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</a:t>
                      </a:r>
                    </a:p>
                  </a:txBody>
                  <a:tcPr marL="64001" marR="64001" marT="32001" marB="320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COLOURED</a:t>
                      </a:r>
                    </a:p>
                  </a:txBody>
                  <a:tcPr marL="64001" marR="64001" marT="32001" marB="320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524">
                <a:tc>
                  <a:txBody>
                    <a:bodyPr/>
                    <a:lstStyle/>
                    <a:p>
                      <a:pPr algn="l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12">
                <a:tc>
                  <a:txBody>
                    <a:bodyPr/>
                    <a:lstStyle/>
                    <a:p>
                      <a:pPr algn="l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902">
                <a:tc>
                  <a:txBody>
                    <a:bodyPr/>
                    <a:lstStyle/>
                    <a:p>
                      <a:pPr algn="l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01" marR="64001" marT="32001" marB="32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1216" y="4494728"/>
            <a:ext cx="7965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1.  Turnover:  5</a:t>
            </a:r>
            <a:r>
              <a:rPr lang="en-US" dirty="0">
                <a:cs typeface="Arial" panose="020B0604020202020204" pitchFamily="34" charset="0"/>
              </a:rPr>
              <a:t>%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751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WOMAN EMPOWERMENT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78" t="9868" r="14255" b="8303"/>
          <a:stretch/>
        </p:blipFill>
        <p:spPr>
          <a:xfrm>
            <a:off x="5787483" y="1728108"/>
            <a:ext cx="3245005" cy="38462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17</a:t>
            </a:fld>
            <a:endParaRPr lang="en-ZA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8C2B2A7-6C51-4146-A66C-02D34658D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5245985"/>
              </p:ext>
            </p:extLst>
          </p:nvPr>
        </p:nvGraphicFramePr>
        <p:xfrm>
          <a:off x="272508" y="1637628"/>
          <a:ext cx="5514975" cy="402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9149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YOUTH DEVELOPMENT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95" t="5650" r="40067" b="20353"/>
          <a:stretch/>
        </p:blipFill>
        <p:spPr>
          <a:xfrm>
            <a:off x="6130344" y="1417638"/>
            <a:ext cx="2701422" cy="43921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18</a:t>
            </a:fld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78049"/>
            <a:ext cx="5673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18 </a:t>
            </a:r>
            <a:r>
              <a:rPr lang="en-ZA" dirty="0"/>
              <a:t>interns participated in the RSR’s internal training </a:t>
            </a:r>
            <a:r>
              <a:rPr lang="en-ZA" dirty="0" smtClean="0"/>
              <a:t>programme;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Two </a:t>
            </a:r>
            <a:r>
              <a:rPr lang="en-ZA" dirty="0"/>
              <a:t>interns progressed to the Trainee Inspector </a:t>
            </a:r>
            <a:r>
              <a:rPr lang="en-ZA" dirty="0" smtClean="0"/>
              <a:t>programme;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15 </a:t>
            </a:r>
            <a:r>
              <a:rPr lang="en-ZA" dirty="0"/>
              <a:t>were absorbed into the RSR </a:t>
            </a:r>
            <a:r>
              <a:rPr lang="en-ZA" dirty="0" smtClean="0"/>
              <a:t>structure;  and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1 Resigned;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Provided </a:t>
            </a:r>
            <a:r>
              <a:rPr lang="en-ZA" dirty="0"/>
              <a:t>financial support to youth pursuing academic excellence in various academic institutions around the </a:t>
            </a:r>
            <a:r>
              <a:rPr lang="en-ZA" dirty="0" smtClean="0"/>
              <a:t>country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52 youth </a:t>
            </a:r>
            <a:r>
              <a:rPr lang="en-ZA" dirty="0"/>
              <a:t>have been provided with the financial support as part of the RSR’s Youth Development </a:t>
            </a:r>
            <a:r>
              <a:rPr lang="en-ZA" dirty="0" smtClean="0"/>
              <a:t>initiative.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180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SDIX PERFORMANCE TREND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05" t="14676" r="4319" b="1816"/>
          <a:stretch/>
        </p:blipFill>
        <p:spPr>
          <a:xfrm>
            <a:off x="6553200" y="1417639"/>
            <a:ext cx="2409826" cy="43475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19</a:t>
            </a:fld>
            <a:endParaRPr lang="en-ZA" dirty="0"/>
          </a:p>
        </p:txBody>
      </p:sp>
      <p:grpSp>
        <p:nvGrpSpPr>
          <p:cNvPr id="7" name="Canvas 2251"/>
          <p:cNvGrpSpPr/>
          <p:nvPr/>
        </p:nvGrpSpPr>
        <p:grpSpPr>
          <a:xfrm>
            <a:off x="434033" y="1734197"/>
            <a:ext cx="7977438" cy="3916229"/>
            <a:chOff x="-816543" y="36829"/>
            <a:chExt cx="7977438" cy="3506941"/>
          </a:xfrm>
        </p:grpSpPr>
        <p:sp>
          <p:nvSpPr>
            <p:cNvPr id="8" name="Rectangle 7"/>
            <p:cNvSpPr/>
            <p:nvPr/>
          </p:nvSpPr>
          <p:spPr>
            <a:xfrm>
              <a:off x="2840990" y="1400175"/>
              <a:ext cx="4319905" cy="193865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-816543" y="36829"/>
              <a:ext cx="1844608" cy="1807132"/>
            </a:xfrm>
            <a:custGeom>
              <a:avLst/>
              <a:gdLst>
                <a:gd name="T0" fmla="*/ 727 w 2448"/>
                <a:gd name="T1" fmla="*/ 2 h 2448"/>
                <a:gd name="T2" fmla="*/ 2438 w 2448"/>
                <a:gd name="T3" fmla="*/ 708 h 2448"/>
                <a:gd name="T4" fmla="*/ 2441 w 2448"/>
                <a:gd name="T5" fmla="*/ 1740 h 2448"/>
                <a:gd name="T6" fmla="*/ 733 w 2448"/>
                <a:gd name="T7" fmla="*/ 2448 h 2448"/>
                <a:gd name="T8" fmla="*/ 2 w 2448"/>
                <a:gd name="T9" fmla="*/ 1722 h 2448"/>
                <a:gd name="T10" fmla="*/ 24 w 2448"/>
                <a:gd name="T11" fmla="*/ 1733 h 2448"/>
                <a:gd name="T12" fmla="*/ 1733 w 2448"/>
                <a:gd name="T13" fmla="*/ 2427 h 2448"/>
                <a:gd name="T14" fmla="*/ 2432 w 2448"/>
                <a:gd name="T15" fmla="*/ 1716 h 2448"/>
                <a:gd name="T16" fmla="*/ 1717 w 2448"/>
                <a:gd name="T17" fmla="*/ 17 h 2448"/>
                <a:gd name="T18" fmla="*/ 24 w 2448"/>
                <a:gd name="T19" fmla="*/ 719 h 2448"/>
                <a:gd name="T20" fmla="*/ 16 w 2448"/>
                <a:gd name="T21" fmla="*/ 1713 h 2448"/>
                <a:gd name="T22" fmla="*/ 731 w 2448"/>
                <a:gd name="T23" fmla="*/ 2427 h 2448"/>
                <a:gd name="T24" fmla="*/ 733 w 2448"/>
                <a:gd name="T25" fmla="*/ 2416 h 2448"/>
                <a:gd name="T26" fmla="*/ 1721 w 2448"/>
                <a:gd name="T27" fmla="*/ 2427 h 2448"/>
                <a:gd name="T28" fmla="*/ 2432 w 2448"/>
                <a:gd name="T29" fmla="*/ 1720 h 2448"/>
                <a:gd name="T30" fmla="*/ 2416 w 2448"/>
                <a:gd name="T31" fmla="*/ 714 h 2448"/>
                <a:gd name="T32" fmla="*/ 1726 w 2448"/>
                <a:gd name="T33" fmla="*/ 39 h 2448"/>
                <a:gd name="T34" fmla="*/ 745 w 2448"/>
                <a:gd name="T35" fmla="*/ 23 h 2448"/>
                <a:gd name="T36" fmla="*/ 26 w 2448"/>
                <a:gd name="T37" fmla="*/ 717 h 2448"/>
                <a:gd name="T38" fmla="*/ 32 w 2448"/>
                <a:gd name="T39" fmla="*/ 733 h 2448"/>
                <a:gd name="T40" fmla="*/ 728 w 2448"/>
                <a:gd name="T41" fmla="*/ 37 h 2448"/>
                <a:gd name="T42" fmla="*/ 1733 w 2448"/>
                <a:gd name="T43" fmla="*/ 24 h 2448"/>
                <a:gd name="T44" fmla="*/ 2417 w 2448"/>
                <a:gd name="T45" fmla="*/ 736 h 2448"/>
                <a:gd name="T46" fmla="*/ 2427 w 2448"/>
                <a:gd name="T47" fmla="*/ 1733 h 2448"/>
                <a:gd name="T48" fmla="*/ 733 w 2448"/>
                <a:gd name="T49" fmla="*/ 2432 h 2448"/>
                <a:gd name="T50" fmla="*/ 37 w 2448"/>
                <a:gd name="T51" fmla="*/ 1724 h 2448"/>
                <a:gd name="T52" fmla="*/ 60 w 2448"/>
                <a:gd name="T53" fmla="*/ 1732 h 2448"/>
                <a:gd name="T54" fmla="*/ 763 w 2448"/>
                <a:gd name="T55" fmla="*/ 2389 h 2448"/>
                <a:gd name="T56" fmla="*/ 733 w 2448"/>
                <a:gd name="T57" fmla="*/ 2372 h 2448"/>
                <a:gd name="T58" fmla="*/ 1687 w 2448"/>
                <a:gd name="T59" fmla="*/ 2399 h 2448"/>
                <a:gd name="T60" fmla="*/ 2400 w 2448"/>
                <a:gd name="T61" fmla="*/ 1726 h 2448"/>
                <a:gd name="T62" fmla="*/ 2404 w 2448"/>
                <a:gd name="T63" fmla="*/ 729 h 2448"/>
                <a:gd name="T64" fmla="*/ 1693 w 2448"/>
                <a:gd name="T65" fmla="*/ 43 h 2448"/>
                <a:gd name="T66" fmla="*/ 728 w 2448"/>
                <a:gd name="T67" fmla="*/ 76 h 2448"/>
                <a:gd name="T68" fmla="*/ 761 w 2448"/>
                <a:gd name="T69" fmla="*/ 66 h 2448"/>
                <a:gd name="T70" fmla="*/ 70 w 2448"/>
                <a:gd name="T71" fmla="*/ 721 h 2448"/>
                <a:gd name="T72" fmla="*/ 55 w 2448"/>
                <a:gd name="T73" fmla="*/ 750 h 2448"/>
                <a:gd name="T74" fmla="*/ 744 w 2448"/>
                <a:gd name="T75" fmla="*/ 55 h 2448"/>
                <a:gd name="T76" fmla="*/ 1720 w 2448"/>
                <a:gd name="T77" fmla="*/ 57 h 2448"/>
                <a:gd name="T78" fmla="*/ 2395 w 2448"/>
                <a:gd name="T79" fmla="*/ 750 h 2448"/>
                <a:gd name="T80" fmla="*/ 2386 w 2448"/>
                <a:gd name="T81" fmla="*/ 739 h 2448"/>
                <a:gd name="T82" fmla="*/ 2392 w 2448"/>
                <a:gd name="T83" fmla="*/ 1698 h 2448"/>
                <a:gd name="T84" fmla="*/ 1716 w 2448"/>
                <a:gd name="T85" fmla="*/ 2389 h 2448"/>
                <a:gd name="T86" fmla="*/ 738 w 2448"/>
                <a:gd name="T87" fmla="*/ 2393 h 2448"/>
                <a:gd name="T88" fmla="*/ 50 w 2448"/>
                <a:gd name="T89" fmla="*/ 1703 h 2448"/>
                <a:gd name="T90" fmla="*/ 61 w 2448"/>
                <a:gd name="T91" fmla="*/ 733 h 2448"/>
                <a:gd name="T92" fmla="*/ 45 w 2448"/>
                <a:gd name="T93" fmla="*/ 751 h 2448"/>
                <a:gd name="T94" fmla="*/ 734 w 2448"/>
                <a:gd name="T95" fmla="*/ 77 h 2448"/>
                <a:gd name="T96" fmla="*/ 1710 w 2448"/>
                <a:gd name="T97" fmla="*/ 77 h 2448"/>
                <a:gd name="T98" fmla="*/ 2392 w 2448"/>
                <a:gd name="T99" fmla="*/ 759 h 2448"/>
                <a:gd name="T100" fmla="*/ 2402 w 2448"/>
                <a:gd name="T101" fmla="*/ 1723 h 2448"/>
                <a:gd name="T102" fmla="*/ 2406 w 2448"/>
                <a:gd name="T103" fmla="*/ 1713 h 2448"/>
                <a:gd name="T104" fmla="*/ 1724 w 2448"/>
                <a:gd name="T105" fmla="*/ 2395 h 2448"/>
                <a:gd name="T106" fmla="*/ 760 w 2448"/>
                <a:gd name="T107" fmla="*/ 2385 h 2448"/>
                <a:gd name="T108" fmla="*/ 70 w 2448"/>
                <a:gd name="T109" fmla="*/ 1695 h 2448"/>
                <a:gd name="T110" fmla="*/ 68 w 2448"/>
                <a:gd name="T111" fmla="*/ 1706 h 2448"/>
                <a:gd name="T112" fmla="*/ 734 w 2448"/>
                <a:gd name="T113" fmla="*/ 2389 h 2448"/>
                <a:gd name="T114" fmla="*/ 1714 w 2448"/>
                <a:gd name="T115" fmla="*/ 2396 h 2448"/>
                <a:gd name="T116" fmla="*/ 2388 w 2448"/>
                <a:gd name="T117" fmla="*/ 733 h 2448"/>
                <a:gd name="T118" fmla="*/ 1705 w 2448"/>
                <a:gd name="T119" fmla="*/ 67 h 2448"/>
                <a:gd name="T120" fmla="*/ 750 w 2448"/>
                <a:gd name="T121" fmla="*/ 55 h 2448"/>
                <a:gd name="T122" fmla="*/ 52 w 2448"/>
                <a:gd name="T123" fmla="*/ 741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8" h="2448">
                  <a:moveTo>
                    <a:pt x="0" y="733"/>
                  </a:moveTo>
                  <a:cubicBezTo>
                    <a:pt x="0" y="733"/>
                    <a:pt x="1" y="732"/>
                    <a:pt x="1" y="731"/>
                  </a:cubicBezTo>
                  <a:lnTo>
                    <a:pt x="2" y="728"/>
                  </a:lnTo>
                  <a:lnTo>
                    <a:pt x="9" y="712"/>
                  </a:lnTo>
                  <a:cubicBezTo>
                    <a:pt x="10" y="711"/>
                    <a:pt x="10" y="710"/>
                    <a:pt x="11" y="710"/>
                  </a:cubicBezTo>
                  <a:lnTo>
                    <a:pt x="13" y="708"/>
                  </a:lnTo>
                  <a:lnTo>
                    <a:pt x="708" y="13"/>
                  </a:lnTo>
                  <a:lnTo>
                    <a:pt x="710" y="11"/>
                  </a:lnTo>
                  <a:cubicBezTo>
                    <a:pt x="710" y="10"/>
                    <a:pt x="711" y="10"/>
                    <a:pt x="712" y="9"/>
                  </a:cubicBezTo>
                  <a:lnTo>
                    <a:pt x="727" y="2"/>
                  </a:lnTo>
                  <a:lnTo>
                    <a:pt x="731" y="1"/>
                  </a:lnTo>
                  <a:cubicBezTo>
                    <a:pt x="732" y="1"/>
                    <a:pt x="733" y="0"/>
                    <a:pt x="733" y="0"/>
                  </a:cubicBezTo>
                  <a:lnTo>
                    <a:pt x="1716" y="0"/>
                  </a:lnTo>
                  <a:cubicBezTo>
                    <a:pt x="1717" y="0"/>
                    <a:pt x="1718" y="1"/>
                    <a:pt x="1718" y="1"/>
                  </a:cubicBezTo>
                  <a:lnTo>
                    <a:pt x="1722" y="2"/>
                  </a:lnTo>
                  <a:cubicBezTo>
                    <a:pt x="1723" y="2"/>
                    <a:pt x="1723" y="2"/>
                    <a:pt x="1724" y="2"/>
                  </a:cubicBezTo>
                  <a:lnTo>
                    <a:pt x="1740" y="9"/>
                  </a:lnTo>
                  <a:cubicBezTo>
                    <a:pt x="1741" y="10"/>
                    <a:pt x="1741" y="10"/>
                    <a:pt x="1742" y="11"/>
                  </a:cubicBezTo>
                  <a:lnTo>
                    <a:pt x="1744" y="13"/>
                  </a:lnTo>
                  <a:lnTo>
                    <a:pt x="2438" y="708"/>
                  </a:lnTo>
                  <a:lnTo>
                    <a:pt x="2440" y="710"/>
                  </a:lnTo>
                  <a:cubicBezTo>
                    <a:pt x="2441" y="711"/>
                    <a:pt x="2441" y="711"/>
                    <a:pt x="2442" y="712"/>
                  </a:cubicBezTo>
                  <a:lnTo>
                    <a:pt x="2448" y="727"/>
                  </a:lnTo>
                  <a:cubicBezTo>
                    <a:pt x="2448" y="728"/>
                    <a:pt x="2448" y="729"/>
                    <a:pt x="2448" y="730"/>
                  </a:cubicBezTo>
                  <a:lnTo>
                    <a:pt x="2448" y="733"/>
                  </a:lnTo>
                  <a:lnTo>
                    <a:pt x="2448" y="1716"/>
                  </a:lnTo>
                  <a:lnTo>
                    <a:pt x="2448" y="1719"/>
                  </a:lnTo>
                  <a:cubicBezTo>
                    <a:pt x="2448" y="1720"/>
                    <a:pt x="2448" y="1721"/>
                    <a:pt x="2448" y="1722"/>
                  </a:cubicBezTo>
                  <a:lnTo>
                    <a:pt x="2442" y="1738"/>
                  </a:lnTo>
                  <a:cubicBezTo>
                    <a:pt x="2442" y="1739"/>
                    <a:pt x="2441" y="1739"/>
                    <a:pt x="2441" y="1740"/>
                  </a:cubicBezTo>
                  <a:lnTo>
                    <a:pt x="2439" y="1743"/>
                  </a:lnTo>
                  <a:cubicBezTo>
                    <a:pt x="2439" y="1743"/>
                    <a:pt x="2439" y="1744"/>
                    <a:pt x="2438" y="1744"/>
                  </a:cubicBezTo>
                  <a:lnTo>
                    <a:pt x="1744" y="2438"/>
                  </a:lnTo>
                  <a:cubicBezTo>
                    <a:pt x="1744" y="2439"/>
                    <a:pt x="1743" y="2439"/>
                    <a:pt x="1743" y="2439"/>
                  </a:cubicBezTo>
                  <a:lnTo>
                    <a:pt x="1740" y="2441"/>
                  </a:lnTo>
                  <a:cubicBezTo>
                    <a:pt x="1739" y="2441"/>
                    <a:pt x="1739" y="2442"/>
                    <a:pt x="1738" y="2442"/>
                  </a:cubicBezTo>
                  <a:lnTo>
                    <a:pt x="1722" y="2448"/>
                  </a:lnTo>
                  <a:cubicBezTo>
                    <a:pt x="1721" y="2448"/>
                    <a:pt x="1720" y="2448"/>
                    <a:pt x="1719" y="2448"/>
                  </a:cubicBezTo>
                  <a:lnTo>
                    <a:pt x="1716" y="2448"/>
                  </a:lnTo>
                  <a:lnTo>
                    <a:pt x="733" y="2448"/>
                  </a:lnTo>
                  <a:lnTo>
                    <a:pt x="730" y="2448"/>
                  </a:lnTo>
                  <a:cubicBezTo>
                    <a:pt x="729" y="2448"/>
                    <a:pt x="728" y="2448"/>
                    <a:pt x="727" y="2448"/>
                  </a:cubicBezTo>
                  <a:lnTo>
                    <a:pt x="712" y="2442"/>
                  </a:lnTo>
                  <a:cubicBezTo>
                    <a:pt x="711" y="2441"/>
                    <a:pt x="711" y="2441"/>
                    <a:pt x="710" y="2440"/>
                  </a:cubicBezTo>
                  <a:lnTo>
                    <a:pt x="708" y="2438"/>
                  </a:lnTo>
                  <a:lnTo>
                    <a:pt x="13" y="1744"/>
                  </a:lnTo>
                  <a:lnTo>
                    <a:pt x="11" y="1742"/>
                  </a:lnTo>
                  <a:cubicBezTo>
                    <a:pt x="10" y="1741"/>
                    <a:pt x="10" y="1741"/>
                    <a:pt x="9" y="1740"/>
                  </a:cubicBezTo>
                  <a:lnTo>
                    <a:pt x="2" y="1724"/>
                  </a:lnTo>
                  <a:cubicBezTo>
                    <a:pt x="2" y="1723"/>
                    <a:pt x="2" y="1723"/>
                    <a:pt x="2" y="1722"/>
                  </a:cubicBezTo>
                  <a:lnTo>
                    <a:pt x="1" y="1718"/>
                  </a:lnTo>
                  <a:cubicBezTo>
                    <a:pt x="1" y="1718"/>
                    <a:pt x="0" y="1717"/>
                    <a:pt x="0" y="1716"/>
                  </a:cubicBezTo>
                  <a:lnTo>
                    <a:pt x="0" y="733"/>
                  </a:lnTo>
                  <a:close/>
                  <a:moveTo>
                    <a:pt x="16" y="1716"/>
                  </a:moveTo>
                  <a:lnTo>
                    <a:pt x="16" y="1715"/>
                  </a:lnTo>
                  <a:lnTo>
                    <a:pt x="17" y="1719"/>
                  </a:lnTo>
                  <a:lnTo>
                    <a:pt x="17" y="1717"/>
                  </a:lnTo>
                  <a:lnTo>
                    <a:pt x="24" y="1733"/>
                  </a:lnTo>
                  <a:lnTo>
                    <a:pt x="22" y="1731"/>
                  </a:lnTo>
                  <a:lnTo>
                    <a:pt x="24" y="1733"/>
                  </a:lnTo>
                  <a:lnTo>
                    <a:pt x="719" y="2427"/>
                  </a:lnTo>
                  <a:lnTo>
                    <a:pt x="721" y="2429"/>
                  </a:lnTo>
                  <a:lnTo>
                    <a:pt x="718" y="2427"/>
                  </a:lnTo>
                  <a:lnTo>
                    <a:pt x="733" y="2433"/>
                  </a:lnTo>
                  <a:lnTo>
                    <a:pt x="730" y="2432"/>
                  </a:lnTo>
                  <a:lnTo>
                    <a:pt x="733" y="2432"/>
                  </a:lnTo>
                  <a:lnTo>
                    <a:pt x="1716" y="2432"/>
                  </a:lnTo>
                  <a:lnTo>
                    <a:pt x="1719" y="2432"/>
                  </a:lnTo>
                  <a:lnTo>
                    <a:pt x="1717" y="2433"/>
                  </a:lnTo>
                  <a:lnTo>
                    <a:pt x="1733" y="2427"/>
                  </a:lnTo>
                  <a:lnTo>
                    <a:pt x="1731" y="2428"/>
                  </a:lnTo>
                  <a:lnTo>
                    <a:pt x="1734" y="2426"/>
                  </a:lnTo>
                  <a:lnTo>
                    <a:pt x="1733" y="2427"/>
                  </a:lnTo>
                  <a:lnTo>
                    <a:pt x="2427" y="1733"/>
                  </a:lnTo>
                  <a:lnTo>
                    <a:pt x="2426" y="1734"/>
                  </a:lnTo>
                  <a:lnTo>
                    <a:pt x="2428" y="1731"/>
                  </a:lnTo>
                  <a:lnTo>
                    <a:pt x="2427" y="1733"/>
                  </a:lnTo>
                  <a:lnTo>
                    <a:pt x="2433" y="1717"/>
                  </a:lnTo>
                  <a:lnTo>
                    <a:pt x="2432" y="1719"/>
                  </a:lnTo>
                  <a:lnTo>
                    <a:pt x="2432" y="1716"/>
                  </a:lnTo>
                  <a:lnTo>
                    <a:pt x="2432" y="733"/>
                  </a:lnTo>
                  <a:lnTo>
                    <a:pt x="2432" y="730"/>
                  </a:lnTo>
                  <a:lnTo>
                    <a:pt x="2433" y="733"/>
                  </a:lnTo>
                  <a:lnTo>
                    <a:pt x="2427" y="718"/>
                  </a:lnTo>
                  <a:lnTo>
                    <a:pt x="2429" y="721"/>
                  </a:lnTo>
                  <a:lnTo>
                    <a:pt x="2427" y="719"/>
                  </a:lnTo>
                  <a:lnTo>
                    <a:pt x="1733" y="24"/>
                  </a:lnTo>
                  <a:lnTo>
                    <a:pt x="1731" y="22"/>
                  </a:lnTo>
                  <a:lnTo>
                    <a:pt x="1733" y="24"/>
                  </a:lnTo>
                  <a:lnTo>
                    <a:pt x="1717" y="17"/>
                  </a:lnTo>
                  <a:lnTo>
                    <a:pt x="1719" y="17"/>
                  </a:lnTo>
                  <a:lnTo>
                    <a:pt x="1715" y="16"/>
                  </a:lnTo>
                  <a:lnTo>
                    <a:pt x="1716" y="16"/>
                  </a:lnTo>
                  <a:lnTo>
                    <a:pt x="733" y="16"/>
                  </a:lnTo>
                  <a:lnTo>
                    <a:pt x="736" y="16"/>
                  </a:lnTo>
                  <a:lnTo>
                    <a:pt x="734" y="17"/>
                  </a:lnTo>
                  <a:lnTo>
                    <a:pt x="719" y="24"/>
                  </a:lnTo>
                  <a:lnTo>
                    <a:pt x="721" y="22"/>
                  </a:lnTo>
                  <a:lnTo>
                    <a:pt x="719" y="24"/>
                  </a:lnTo>
                  <a:lnTo>
                    <a:pt x="24" y="719"/>
                  </a:lnTo>
                  <a:lnTo>
                    <a:pt x="22" y="721"/>
                  </a:lnTo>
                  <a:lnTo>
                    <a:pt x="24" y="719"/>
                  </a:lnTo>
                  <a:lnTo>
                    <a:pt x="17" y="733"/>
                  </a:lnTo>
                  <a:lnTo>
                    <a:pt x="16" y="736"/>
                  </a:lnTo>
                  <a:lnTo>
                    <a:pt x="16" y="733"/>
                  </a:lnTo>
                  <a:lnTo>
                    <a:pt x="16" y="1716"/>
                  </a:lnTo>
                  <a:close/>
                  <a:moveTo>
                    <a:pt x="32" y="1716"/>
                  </a:moveTo>
                  <a:cubicBezTo>
                    <a:pt x="32" y="1721"/>
                    <a:pt x="29" y="1724"/>
                    <a:pt x="24" y="1724"/>
                  </a:cubicBezTo>
                  <a:cubicBezTo>
                    <a:pt x="20" y="1724"/>
                    <a:pt x="16" y="1721"/>
                    <a:pt x="16" y="1716"/>
                  </a:cubicBezTo>
                  <a:lnTo>
                    <a:pt x="16" y="1713"/>
                  </a:lnTo>
                  <a:cubicBezTo>
                    <a:pt x="16" y="1710"/>
                    <a:pt x="19" y="1706"/>
                    <a:pt x="23" y="1706"/>
                  </a:cubicBezTo>
                  <a:cubicBezTo>
                    <a:pt x="27" y="1705"/>
                    <a:pt x="30" y="1707"/>
                    <a:pt x="32" y="1710"/>
                  </a:cubicBezTo>
                  <a:lnTo>
                    <a:pt x="39" y="1726"/>
                  </a:lnTo>
                  <a:cubicBezTo>
                    <a:pt x="40" y="1730"/>
                    <a:pt x="39" y="1734"/>
                    <a:pt x="36" y="1736"/>
                  </a:cubicBezTo>
                  <a:cubicBezTo>
                    <a:pt x="33" y="1738"/>
                    <a:pt x="29" y="1738"/>
                    <a:pt x="26" y="1735"/>
                  </a:cubicBezTo>
                  <a:lnTo>
                    <a:pt x="24" y="1733"/>
                  </a:lnTo>
                  <a:cubicBezTo>
                    <a:pt x="21" y="1730"/>
                    <a:pt x="21" y="1725"/>
                    <a:pt x="24" y="1722"/>
                  </a:cubicBezTo>
                  <a:cubicBezTo>
                    <a:pt x="27" y="1719"/>
                    <a:pt x="32" y="1719"/>
                    <a:pt x="35" y="1722"/>
                  </a:cubicBezTo>
                  <a:lnTo>
                    <a:pt x="730" y="2416"/>
                  </a:lnTo>
                  <a:cubicBezTo>
                    <a:pt x="733" y="2419"/>
                    <a:pt x="733" y="2423"/>
                    <a:pt x="731" y="2427"/>
                  </a:cubicBezTo>
                  <a:cubicBezTo>
                    <a:pt x="728" y="2430"/>
                    <a:pt x="723" y="2430"/>
                    <a:pt x="720" y="2428"/>
                  </a:cubicBezTo>
                  <a:lnTo>
                    <a:pt x="717" y="2426"/>
                  </a:lnTo>
                  <a:cubicBezTo>
                    <a:pt x="714" y="2424"/>
                    <a:pt x="712" y="2419"/>
                    <a:pt x="714" y="2416"/>
                  </a:cubicBezTo>
                  <a:cubicBezTo>
                    <a:pt x="716" y="2412"/>
                    <a:pt x="721" y="2411"/>
                    <a:pt x="724" y="2412"/>
                  </a:cubicBezTo>
                  <a:lnTo>
                    <a:pt x="739" y="2418"/>
                  </a:lnTo>
                  <a:cubicBezTo>
                    <a:pt x="743" y="2420"/>
                    <a:pt x="745" y="2424"/>
                    <a:pt x="744" y="2428"/>
                  </a:cubicBezTo>
                  <a:cubicBezTo>
                    <a:pt x="742" y="2432"/>
                    <a:pt x="738" y="2434"/>
                    <a:pt x="734" y="2433"/>
                  </a:cubicBezTo>
                  <a:lnTo>
                    <a:pt x="731" y="2432"/>
                  </a:lnTo>
                  <a:cubicBezTo>
                    <a:pt x="727" y="2431"/>
                    <a:pt x="725" y="2427"/>
                    <a:pt x="726" y="2423"/>
                  </a:cubicBezTo>
                  <a:cubicBezTo>
                    <a:pt x="726" y="2419"/>
                    <a:pt x="730" y="2416"/>
                    <a:pt x="733" y="2416"/>
                  </a:cubicBezTo>
                  <a:lnTo>
                    <a:pt x="1716" y="2416"/>
                  </a:lnTo>
                  <a:cubicBezTo>
                    <a:pt x="1720" y="2416"/>
                    <a:pt x="1723" y="2419"/>
                    <a:pt x="1724" y="2423"/>
                  </a:cubicBezTo>
                  <a:cubicBezTo>
                    <a:pt x="1725" y="2426"/>
                    <a:pt x="1723" y="2430"/>
                    <a:pt x="1720" y="2432"/>
                  </a:cubicBezTo>
                  <a:lnTo>
                    <a:pt x="1718" y="2433"/>
                  </a:lnTo>
                  <a:lnTo>
                    <a:pt x="1712" y="2418"/>
                  </a:lnTo>
                  <a:lnTo>
                    <a:pt x="1728" y="2412"/>
                  </a:lnTo>
                  <a:cubicBezTo>
                    <a:pt x="1731" y="2411"/>
                    <a:pt x="1736" y="2412"/>
                    <a:pt x="1738" y="2416"/>
                  </a:cubicBezTo>
                  <a:cubicBezTo>
                    <a:pt x="1739" y="2419"/>
                    <a:pt x="1738" y="2424"/>
                    <a:pt x="1735" y="2426"/>
                  </a:cubicBezTo>
                  <a:lnTo>
                    <a:pt x="1732" y="2428"/>
                  </a:lnTo>
                  <a:cubicBezTo>
                    <a:pt x="1728" y="2430"/>
                    <a:pt x="1724" y="2430"/>
                    <a:pt x="1721" y="2427"/>
                  </a:cubicBezTo>
                  <a:cubicBezTo>
                    <a:pt x="1719" y="2423"/>
                    <a:pt x="1719" y="2419"/>
                    <a:pt x="1722" y="2416"/>
                  </a:cubicBezTo>
                  <a:lnTo>
                    <a:pt x="2416" y="1722"/>
                  </a:lnTo>
                  <a:cubicBezTo>
                    <a:pt x="2419" y="1719"/>
                    <a:pt x="2423" y="1719"/>
                    <a:pt x="2427" y="1721"/>
                  </a:cubicBezTo>
                  <a:cubicBezTo>
                    <a:pt x="2430" y="1724"/>
                    <a:pt x="2430" y="1728"/>
                    <a:pt x="2428" y="1732"/>
                  </a:cubicBezTo>
                  <a:lnTo>
                    <a:pt x="2426" y="1735"/>
                  </a:lnTo>
                  <a:cubicBezTo>
                    <a:pt x="2424" y="1738"/>
                    <a:pt x="2419" y="1739"/>
                    <a:pt x="2416" y="1738"/>
                  </a:cubicBezTo>
                  <a:cubicBezTo>
                    <a:pt x="2412" y="1736"/>
                    <a:pt x="2411" y="1731"/>
                    <a:pt x="2412" y="1728"/>
                  </a:cubicBezTo>
                  <a:lnTo>
                    <a:pt x="2418" y="1712"/>
                  </a:lnTo>
                  <a:lnTo>
                    <a:pt x="2433" y="1718"/>
                  </a:lnTo>
                  <a:lnTo>
                    <a:pt x="2432" y="1720"/>
                  </a:lnTo>
                  <a:cubicBezTo>
                    <a:pt x="2430" y="1723"/>
                    <a:pt x="2426" y="1725"/>
                    <a:pt x="2423" y="1724"/>
                  </a:cubicBezTo>
                  <a:cubicBezTo>
                    <a:pt x="2419" y="1723"/>
                    <a:pt x="2416" y="1720"/>
                    <a:pt x="2416" y="1716"/>
                  </a:cubicBezTo>
                  <a:lnTo>
                    <a:pt x="2416" y="733"/>
                  </a:lnTo>
                  <a:cubicBezTo>
                    <a:pt x="2416" y="730"/>
                    <a:pt x="2419" y="726"/>
                    <a:pt x="2423" y="726"/>
                  </a:cubicBezTo>
                  <a:cubicBezTo>
                    <a:pt x="2427" y="725"/>
                    <a:pt x="2431" y="727"/>
                    <a:pt x="2432" y="731"/>
                  </a:cubicBezTo>
                  <a:lnTo>
                    <a:pt x="2433" y="734"/>
                  </a:lnTo>
                  <a:cubicBezTo>
                    <a:pt x="2434" y="738"/>
                    <a:pt x="2432" y="742"/>
                    <a:pt x="2428" y="744"/>
                  </a:cubicBezTo>
                  <a:cubicBezTo>
                    <a:pt x="2424" y="745"/>
                    <a:pt x="2420" y="743"/>
                    <a:pt x="2418" y="739"/>
                  </a:cubicBezTo>
                  <a:lnTo>
                    <a:pt x="2412" y="724"/>
                  </a:lnTo>
                  <a:cubicBezTo>
                    <a:pt x="2411" y="721"/>
                    <a:pt x="2412" y="716"/>
                    <a:pt x="2416" y="714"/>
                  </a:cubicBezTo>
                  <a:cubicBezTo>
                    <a:pt x="2419" y="712"/>
                    <a:pt x="2424" y="714"/>
                    <a:pt x="2426" y="717"/>
                  </a:cubicBezTo>
                  <a:lnTo>
                    <a:pt x="2428" y="720"/>
                  </a:lnTo>
                  <a:cubicBezTo>
                    <a:pt x="2430" y="723"/>
                    <a:pt x="2430" y="728"/>
                    <a:pt x="2427" y="731"/>
                  </a:cubicBezTo>
                  <a:cubicBezTo>
                    <a:pt x="2423" y="733"/>
                    <a:pt x="2419" y="733"/>
                    <a:pt x="2416" y="730"/>
                  </a:cubicBezTo>
                  <a:lnTo>
                    <a:pt x="1722" y="35"/>
                  </a:lnTo>
                  <a:cubicBezTo>
                    <a:pt x="1719" y="32"/>
                    <a:pt x="1719" y="27"/>
                    <a:pt x="1722" y="24"/>
                  </a:cubicBezTo>
                  <a:cubicBezTo>
                    <a:pt x="1725" y="21"/>
                    <a:pt x="1730" y="21"/>
                    <a:pt x="1733" y="24"/>
                  </a:cubicBezTo>
                  <a:lnTo>
                    <a:pt x="1735" y="26"/>
                  </a:lnTo>
                  <a:cubicBezTo>
                    <a:pt x="1738" y="29"/>
                    <a:pt x="1738" y="33"/>
                    <a:pt x="1736" y="36"/>
                  </a:cubicBezTo>
                  <a:cubicBezTo>
                    <a:pt x="1734" y="39"/>
                    <a:pt x="1730" y="40"/>
                    <a:pt x="1726" y="39"/>
                  </a:cubicBezTo>
                  <a:lnTo>
                    <a:pt x="1710" y="32"/>
                  </a:lnTo>
                  <a:cubicBezTo>
                    <a:pt x="1707" y="30"/>
                    <a:pt x="1705" y="27"/>
                    <a:pt x="1706" y="23"/>
                  </a:cubicBezTo>
                  <a:cubicBezTo>
                    <a:pt x="1706" y="19"/>
                    <a:pt x="1710" y="16"/>
                    <a:pt x="1713" y="16"/>
                  </a:cubicBezTo>
                  <a:lnTo>
                    <a:pt x="1716" y="16"/>
                  </a:lnTo>
                  <a:lnTo>
                    <a:pt x="1727" y="16"/>
                  </a:lnTo>
                  <a:lnTo>
                    <a:pt x="1727" y="32"/>
                  </a:lnTo>
                  <a:lnTo>
                    <a:pt x="733" y="32"/>
                  </a:lnTo>
                  <a:cubicBezTo>
                    <a:pt x="723" y="32"/>
                    <a:pt x="723" y="16"/>
                    <a:pt x="733" y="16"/>
                  </a:cubicBezTo>
                  <a:lnTo>
                    <a:pt x="737" y="16"/>
                  </a:lnTo>
                  <a:cubicBezTo>
                    <a:pt x="741" y="16"/>
                    <a:pt x="744" y="19"/>
                    <a:pt x="745" y="23"/>
                  </a:cubicBezTo>
                  <a:cubicBezTo>
                    <a:pt x="746" y="26"/>
                    <a:pt x="744" y="30"/>
                    <a:pt x="741" y="32"/>
                  </a:cubicBezTo>
                  <a:lnTo>
                    <a:pt x="726" y="39"/>
                  </a:lnTo>
                  <a:cubicBezTo>
                    <a:pt x="722" y="40"/>
                    <a:pt x="718" y="39"/>
                    <a:pt x="716" y="36"/>
                  </a:cubicBezTo>
                  <a:cubicBezTo>
                    <a:pt x="714" y="33"/>
                    <a:pt x="714" y="29"/>
                    <a:pt x="717" y="26"/>
                  </a:cubicBezTo>
                  <a:lnTo>
                    <a:pt x="719" y="24"/>
                  </a:lnTo>
                  <a:cubicBezTo>
                    <a:pt x="722" y="21"/>
                    <a:pt x="727" y="21"/>
                    <a:pt x="730" y="24"/>
                  </a:cubicBezTo>
                  <a:cubicBezTo>
                    <a:pt x="733" y="27"/>
                    <a:pt x="733" y="32"/>
                    <a:pt x="730" y="35"/>
                  </a:cubicBezTo>
                  <a:lnTo>
                    <a:pt x="35" y="730"/>
                  </a:lnTo>
                  <a:lnTo>
                    <a:pt x="24" y="719"/>
                  </a:lnTo>
                  <a:lnTo>
                    <a:pt x="26" y="717"/>
                  </a:lnTo>
                  <a:cubicBezTo>
                    <a:pt x="29" y="714"/>
                    <a:pt x="33" y="714"/>
                    <a:pt x="36" y="716"/>
                  </a:cubicBezTo>
                  <a:cubicBezTo>
                    <a:pt x="39" y="718"/>
                    <a:pt x="40" y="722"/>
                    <a:pt x="39" y="726"/>
                  </a:cubicBezTo>
                  <a:lnTo>
                    <a:pt x="32" y="741"/>
                  </a:lnTo>
                  <a:cubicBezTo>
                    <a:pt x="30" y="744"/>
                    <a:pt x="26" y="746"/>
                    <a:pt x="23" y="745"/>
                  </a:cubicBezTo>
                  <a:cubicBezTo>
                    <a:pt x="19" y="744"/>
                    <a:pt x="16" y="741"/>
                    <a:pt x="16" y="737"/>
                  </a:cubicBezTo>
                  <a:lnTo>
                    <a:pt x="16" y="733"/>
                  </a:lnTo>
                  <a:cubicBezTo>
                    <a:pt x="16" y="723"/>
                    <a:pt x="32" y="723"/>
                    <a:pt x="32" y="733"/>
                  </a:cubicBezTo>
                  <a:lnTo>
                    <a:pt x="32" y="1716"/>
                  </a:lnTo>
                  <a:close/>
                  <a:moveTo>
                    <a:pt x="16" y="733"/>
                  </a:moveTo>
                  <a:lnTo>
                    <a:pt x="32" y="733"/>
                  </a:lnTo>
                  <a:lnTo>
                    <a:pt x="32" y="737"/>
                  </a:lnTo>
                  <a:lnTo>
                    <a:pt x="17" y="734"/>
                  </a:lnTo>
                  <a:lnTo>
                    <a:pt x="24" y="719"/>
                  </a:lnTo>
                  <a:lnTo>
                    <a:pt x="37" y="728"/>
                  </a:lnTo>
                  <a:lnTo>
                    <a:pt x="35" y="730"/>
                  </a:lnTo>
                  <a:cubicBezTo>
                    <a:pt x="32" y="733"/>
                    <a:pt x="27" y="733"/>
                    <a:pt x="24" y="730"/>
                  </a:cubicBezTo>
                  <a:cubicBezTo>
                    <a:pt x="21" y="727"/>
                    <a:pt x="21" y="722"/>
                    <a:pt x="24" y="719"/>
                  </a:cubicBezTo>
                  <a:lnTo>
                    <a:pt x="719" y="24"/>
                  </a:lnTo>
                  <a:lnTo>
                    <a:pt x="730" y="35"/>
                  </a:lnTo>
                  <a:lnTo>
                    <a:pt x="728" y="37"/>
                  </a:lnTo>
                  <a:lnTo>
                    <a:pt x="719" y="24"/>
                  </a:lnTo>
                  <a:lnTo>
                    <a:pt x="734" y="17"/>
                  </a:lnTo>
                  <a:lnTo>
                    <a:pt x="737" y="32"/>
                  </a:lnTo>
                  <a:lnTo>
                    <a:pt x="733" y="32"/>
                  </a:lnTo>
                  <a:lnTo>
                    <a:pt x="733" y="16"/>
                  </a:lnTo>
                  <a:lnTo>
                    <a:pt x="1716" y="16"/>
                  </a:lnTo>
                  <a:lnTo>
                    <a:pt x="1716" y="32"/>
                  </a:lnTo>
                  <a:lnTo>
                    <a:pt x="1713" y="32"/>
                  </a:lnTo>
                  <a:lnTo>
                    <a:pt x="1717" y="17"/>
                  </a:lnTo>
                  <a:lnTo>
                    <a:pt x="1733" y="24"/>
                  </a:lnTo>
                  <a:lnTo>
                    <a:pt x="1724" y="37"/>
                  </a:lnTo>
                  <a:lnTo>
                    <a:pt x="1722" y="35"/>
                  </a:lnTo>
                  <a:lnTo>
                    <a:pt x="1733" y="24"/>
                  </a:lnTo>
                  <a:lnTo>
                    <a:pt x="2427" y="719"/>
                  </a:lnTo>
                  <a:lnTo>
                    <a:pt x="2415" y="729"/>
                  </a:lnTo>
                  <a:lnTo>
                    <a:pt x="2413" y="726"/>
                  </a:lnTo>
                  <a:lnTo>
                    <a:pt x="2427" y="718"/>
                  </a:lnTo>
                  <a:lnTo>
                    <a:pt x="2433" y="733"/>
                  </a:lnTo>
                  <a:lnTo>
                    <a:pt x="2418" y="739"/>
                  </a:lnTo>
                  <a:lnTo>
                    <a:pt x="2417" y="736"/>
                  </a:lnTo>
                  <a:lnTo>
                    <a:pt x="2432" y="733"/>
                  </a:lnTo>
                  <a:lnTo>
                    <a:pt x="2432" y="1716"/>
                  </a:lnTo>
                  <a:lnTo>
                    <a:pt x="2417" y="1713"/>
                  </a:lnTo>
                  <a:lnTo>
                    <a:pt x="2418" y="1711"/>
                  </a:lnTo>
                  <a:cubicBezTo>
                    <a:pt x="2420" y="1707"/>
                    <a:pt x="2425" y="1705"/>
                    <a:pt x="2429" y="1707"/>
                  </a:cubicBezTo>
                  <a:cubicBezTo>
                    <a:pt x="2433" y="1709"/>
                    <a:pt x="2434" y="1713"/>
                    <a:pt x="2433" y="1717"/>
                  </a:cubicBezTo>
                  <a:lnTo>
                    <a:pt x="2427" y="1733"/>
                  </a:lnTo>
                  <a:lnTo>
                    <a:pt x="2413" y="1726"/>
                  </a:lnTo>
                  <a:lnTo>
                    <a:pt x="2415" y="1723"/>
                  </a:lnTo>
                  <a:lnTo>
                    <a:pt x="2427" y="1733"/>
                  </a:lnTo>
                  <a:lnTo>
                    <a:pt x="1733" y="2427"/>
                  </a:lnTo>
                  <a:lnTo>
                    <a:pt x="1723" y="2415"/>
                  </a:lnTo>
                  <a:lnTo>
                    <a:pt x="1726" y="2413"/>
                  </a:lnTo>
                  <a:lnTo>
                    <a:pt x="1733" y="2427"/>
                  </a:lnTo>
                  <a:lnTo>
                    <a:pt x="1717" y="2433"/>
                  </a:lnTo>
                  <a:cubicBezTo>
                    <a:pt x="1713" y="2434"/>
                    <a:pt x="1709" y="2433"/>
                    <a:pt x="1707" y="2429"/>
                  </a:cubicBezTo>
                  <a:cubicBezTo>
                    <a:pt x="1705" y="2425"/>
                    <a:pt x="1707" y="2420"/>
                    <a:pt x="1711" y="2418"/>
                  </a:cubicBezTo>
                  <a:lnTo>
                    <a:pt x="1713" y="2417"/>
                  </a:lnTo>
                  <a:lnTo>
                    <a:pt x="1716" y="2432"/>
                  </a:lnTo>
                  <a:lnTo>
                    <a:pt x="733" y="2432"/>
                  </a:lnTo>
                  <a:lnTo>
                    <a:pt x="736" y="2417"/>
                  </a:lnTo>
                  <a:lnTo>
                    <a:pt x="739" y="2418"/>
                  </a:lnTo>
                  <a:lnTo>
                    <a:pt x="733" y="2433"/>
                  </a:lnTo>
                  <a:lnTo>
                    <a:pt x="718" y="2427"/>
                  </a:lnTo>
                  <a:lnTo>
                    <a:pt x="726" y="2413"/>
                  </a:lnTo>
                  <a:lnTo>
                    <a:pt x="729" y="2415"/>
                  </a:lnTo>
                  <a:lnTo>
                    <a:pt x="719" y="2427"/>
                  </a:lnTo>
                  <a:lnTo>
                    <a:pt x="24" y="1733"/>
                  </a:lnTo>
                  <a:lnTo>
                    <a:pt x="35" y="1722"/>
                  </a:lnTo>
                  <a:lnTo>
                    <a:pt x="37" y="1724"/>
                  </a:lnTo>
                  <a:lnTo>
                    <a:pt x="24" y="1733"/>
                  </a:lnTo>
                  <a:lnTo>
                    <a:pt x="17" y="1717"/>
                  </a:lnTo>
                  <a:lnTo>
                    <a:pt x="32" y="1713"/>
                  </a:lnTo>
                  <a:lnTo>
                    <a:pt x="32" y="1716"/>
                  </a:lnTo>
                  <a:lnTo>
                    <a:pt x="16" y="1716"/>
                  </a:lnTo>
                  <a:lnTo>
                    <a:pt x="16" y="733"/>
                  </a:lnTo>
                  <a:close/>
                  <a:moveTo>
                    <a:pt x="77" y="1716"/>
                  </a:moveTo>
                  <a:cubicBezTo>
                    <a:pt x="77" y="1718"/>
                    <a:pt x="77" y="1720"/>
                    <a:pt x="76" y="1721"/>
                  </a:cubicBezTo>
                  <a:lnTo>
                    <a:pt x="70" y="1729"/>
                  </a:lnTo>
                  <a:cubicBezTo>
                    <a:pt x="68" y="1732"/>
                    <a:pt x="64" y="1733"/>
                    <a:pt x="60" y="1732"/>
                  </a:cubicBezTo>
                  <a:lnTo>
                    <a:pt x="51" y="1728"/>
                  </a:lnTo>
                  <a:cubicBezTo>
                    <a:pt x="49" y="1727"/>
                    <a:pt x="48" y="1726"/>
                    <a:pt x="47" y="1724"/>
                  </a:cubicBezTo>
                  <a:lnTo>
                    <a:pt x="40" y="1709"/>
                  </a:lnTo>
                  <a:cubicBezTo>
                    <a:pt x="39" y="1707"/>
                    <a:pt x="39" y="1705"/>
                    <a:pt x="40" y="1703"/>
                  </a:cubicBezTo>
                  <a:lnTo>
                    <a:pt x="43" y="1693"/>
                  </a:lnTo>
                  <a:cubicBezTo>
                    <a:pt x="44" y="1689"/>
                    <a:pt x="47" y="1687"/>
                    <a:pt x="51" y="1687"/>
                  </a:cubicBezTo>
                  <a:lnTo>
                    <a:pt x="61" y="1688"/>
                  </a:lnTo>
                  <a:cubicBezTo>
                    <a:pt x="63" y="1689"/>
                    <a:pt x="65" y="1689"/>
                    <a:pt x="66" y="1691"/>
                  </a:cubicBezTo>
                  <a:lnTo>
                    <a:pt x="761" y="2384"/>
                  </a:lnTo>
                  <a:cubicBezTo>
                    <a:pt x="762" y="2385"/>
                    <a:pt x="763" y="2387"/>
                    <a:pt x="763" y="2389"/>
                  </a:cubicBezTo>
                  <a:lnTo>
                    <a:pt x="764" y="2399"/>
                  </a:lnTo>
                  <a:cubicBezTo>
                    <a:pt x="765" y="2402"/>
                    <a:pt x="763" y="2406"/>
                    <a:pt x="759" y="2407"/>
                  </a:cubicBezTo>
                  <a:lnTo>
                    <a:pt x="750" y="2410"/>
                  </a:lnTo>
                  <a:cubicBezTo>
                    <a:pt x="748" y="2411"/>
                    <a:pt x="746" y="2411"/>
                    <a:pt x="745" y="2410"/>
                  </a:cubicBezTo>
                  <a:lnTo>
                    <a:pt x="729" y="2404"/>
                  </a:lnTo>
                  <a:cubicBezTo>
                    <a:pt x="727" y="2403"/>
                    <a:pt x="725" y="2402"/>
                    <a:pt x="724" y="2400"/>
                  </a:cubicBezTo>
                  <a:lnTo>
                    <a:pt x="719" y="2391"/>
                  </a:lnTo>
                  <a:cubicBezTo>
                    <a:pt x="718" y="2388"/>
                    <a:pt x="718" y="2384"/>
                    <a:pt x="721" y="2382"/>
                  </a:cubicBezTo>
                  <a:lnTo>
                    <a:pt x="728" y="2375"/>
                  </a:lnTo>
                  <a:cubicBezTo>
                    <a:pt x="729" y="2373"/>
                    <a:pt x="731" y="2372"/>
                    <a:pt x="733" y="2372"/>
                  </a:cubicBezTo>
                  <a:lnTo>
                    <a:pt x="1716" y="2372"/>
                  </a:lnTo>
                  <a:cubicBezTo>
                    <a:pt x="1718" y="2372"/>
                    <a:pt x="1720" y="2373"/>
                    <a:pt x="1722" y="2374"/>
                  </a:cubicBezTo>
                  <a:lnTo>
                    <a:pt x="1730" y="2381"/>
                  </a:lnTo>
                  <a:cubicBezTo>
                    <a:pt x="1733" y="2384"/>
                    <a:pt x="1733" y="2388"/>
                    <a:pt x="1731" y="2391"/>
                  </a:cubicBezTo>
                  <a:lnTo>
                    <a:pt x="1726" y="2400"/>
                  </a:lnTo>
                  <a:cubicBezTo>
                    <a:pt x="1726" y="2402"/>
                    <a:pt x="1724" y="2403"/>
                    <a:pt x="1722" y="2404"/>
                  </a:cubicBezTo>
                  <a:lnTo>
                    <a:pt x="1707" y="2410"/>
                  </a:lnTo>
                  <a:cubicBezTo>
                    <a:pt x="1706" y="2411"/>
                    <a:pt x="1704" y="2411"/>
                    <a:pt x="1702" y="2410"/>
                  </a:cubicBezTo>
                  <a:lnTo>
                    <a:pt x="1693" y="2407"/>
                  </a:lnTo>
                  <a:cubicBezTo>
                    <a:pt x="1689" y="2406"/>
                    <a:pt x="1687" y="2402"/>
                    <a:pt x="1687" y="2399"/>
                  </a:cubicBezTo>
                  <a:lnTo>
                    <a:pt x="1688" y="2389"/>
                  </a:lnTo>
                  <a:cubicBezTo>
                    <a:pt x="1689" y="2387"/>
                    <a:pt x="1689" y="2385"/>
                    <a:pt x="1691" y="2384"/>
                  </a:cubicBezTo>
                  <a:lnTo>
                    <a:pt x="2384" y="1691"/>
                  </a:lnTo>
                  <a:cubicBezTo>
                    <a:pt x="2385" y="1689"/>
                    <a:pt x="2387" y="1689"/>
                    <a:pt x="2389" y="1688"/>
                  </a:cubicBezTo>
                  <a:lnTo>
                    <a:pt x="2399" y="1687"/>
                  </a:lnTo>
                  <a:cubicBezTo>
                    <a:pt x="2402" y="1687"/>
                    <a:pt x="2406" y="1689"/>
                    <a:pt x="2407" y="1693"/>
                  </a:cubicBezTo>
                  <a:lnTo>
                    <a:pt x="2410" y="1702"/>
                  </a:lnTo>
                  <a:cubicBezTo>
                    <a:pt x="2411" y="1704"/>
                    <a:pt x="2411" y="1706"/>
                    <a:pt x="2410" y="1707"/>
                  </a:cubicBezTo>
                  <a:lnTo>
                    <a:pt x="2404" y="1722"/>
                  </a:lnTo>
                  <a:cubicBezTo>
                    <a:pt x="2403" y="1724"/>
                    <a:pt x="2402" y="1726"/>
                    <a:pt x="2400" y="1726"/>
                  </a:cubicBezTo>
                  <a:lnTo>
                    <a:pt x="2391" y="1731"/>
                  </a:lnTo>
                  <a:cubicBezTo>
                    <a:pt x="2388" y="1733"/>
                    <a:pt x="2384" y="1733"/>
                    <a:pt x="2381" y="1730"/>
                  </a:cubicBezTo>
                  <a:lnTo>
                    <a:pt x="2374" y="1722"/>
                  </a:lnTo>
                  <a:cubicBezTo>
                    <a:pt x="2373" y="1720"/>
                    <a:pt x="2372" y="1718"/>
                    <a:pt x="2372" y="1716"/>
                  </a:cubicBezTo>
                  <a:lnTo>
                    <a:pt x="2372" y="733"/>
                  </a:lnTo>
                  <a:cubicBezTo>
                    <a:pt x="2372" y="731"/>
                    <a:pt x="2373" y="729"/>
                    <a:pt x="2375" y="728"/>
                  </a:cubicBezTo>
                  <a:lnTo>
                    <a:pt x="2382" y="721"/>
                  </a:lnTo>
                  <a:cubicBezTo>
                    <a:pt x="2384" y="718"/>
                    <a:pt x="2388" y="718"/>
                    <a:pt x="2391" y="719"/>
                  </a:cubicBezTo>
                  <a:lnTo>
                    <a:pt x="2400" y="724"/>
                  </a:lnTo>
                  <a:cubicBezTo>
                    <a:pt x="2402" y="725"/>
                    <a:pt x="2403" y="727"/>
                    <a:pt x="2404" y="729"/>
                  </a:cubicBezTo>
                  <a:lnTo>
                    <a:pt x="2410" y="745"/>
                  </a:lnTo>
                  <a:cubicBezTo>
                    <a:pt x="2411" y="746"/>
                    <a:pt x="2411" y="748"/>
                    <a:pt x="2410" y="750"/>
                  </a:cubicBezTo>
                  <a:lnTo>
                    <a:pt x="2407" y="759"/>
                  </a:lnTo>
                  <a:cubicBezTo>
                    <a:pt x="2406" y="763"/>
                    <a:pt x="2402" y="765"/>
                    <a:pt x="2399" y="764"/>
                  </a:cubicBezTo>
                  <a:lnTo>
                    <a:pt x="2389" y="763"/>
                  </a:lnTo>
                  <a:cubicBezTo>
                    <a:pt x="2387" y="763"/>
                    <a:pt x="2385" y="762"/>
                    <a:pt x="2384" y="761"/>
                  </a:cubicBezTo>
                  <a:lnTo>
                    <a:pt x="1691" y="66"/>
                  </a:lnTo>
                  <a:cubicBezTo>
                    <a:pt x="1689" y="65"/>
                    <a:pt x="1689" y="63"/>
                    <a:pt x="1688" y="61"/>
                  </a:cubicBezTo>
                  <a:lnTo>
                    <a:pt x="1687" y="51"/>
                  </a:lnTo>
                  <a:cubicBezTo>
                    <a:pt x="1687" y="47"/>
                    <a:pt x="1689" y="44"/>
                    <a:pt x="1693" y="43"/>
                  </a:cubicBezTo>
                  <a:lnTo>
                    <a:pt x="1703" y="40"/>
                  </a:lnTo>
                  <a:cubicBezTo>
                    <a:pt x="1705" y="39"/>
                    <a:pt x="1707" y="39"/>
                    <a:pt x="1709" y="40"/>
                  </a:cubicBezTo>
                  <a:lnTo>
                    <a:pt x="1724" y="47"/>
                  </a:lnTo>
                  <a:cubicBezTo>
                    <a:pt x="1726" y="48"/>
                    <a:pt x="1727" y="49"/>
                    <a:pt x="1728" y="51"/>
                  </a:cubicBezTo>
                  <a:lnTo>
                    <a:pt x="1732" y="60"/>
                  </a:lnTo>
                  <a:cubicBezTo>
                    <a:pt x="1733" y="64"/>
                    <a:pt x="1732" y="68"/>
                    <a:pt x="1729" y="70"/>
                  </a:cubicBezTo>
                  <a:lnTo>
                    <a:pt x="1721" y="76"/>
                  </a:lnTo>
                  <a:cubicBezTo>
                    <a:pt x="1720" y="77"/>
                    <a:pt x="1718" y="77"/>
                    <a:pt x="1716" y="77"/>
                  </a:cubicBezTo>
                  <a:lnTo>
                    <a:pt x="733" y="77"/>
                  </a:lnTo>
                  <a:cubicBezTo>
                    <a:pt x="732" y="77"/>
                    <a:pt x="730" y="77"/>
                    <a:pt x="728" y="76"/>
                  </a:cubicBezTo>
                  <a:lnTo>
                    <a:pt x="721" y="70"/>
                  </a:lnTo>
                  <a:cubicBezTo>
                    <a:pt x="719" y="67"/>
                    <a:pt x="718" y="63"/>
                    <a:pt x="719" y="60"/>
                  </a:cubicBezTo>
                  <a:lnTo>
                    <a:pt x="723" y="51"/>
                  </a:lnTo>
                  <a:cubicBezTo>
                    <a:pt x="724" y="49"/>
                    <a:pt x="725" y="48"/>
                    <a:pt x="727" y="47"/>
                  </a:cubicBezTo>
                  <a:lnTo>
                    <a:pt x="743" y="40"/>
                  </a:lnTo>
                  <a:cubicBezTo>
                    <a:pt x="745" y="39"/>
                    <a:pt x="747" y="39"/>
                    <a:pt x="749" y="40"/>
                  </a:cubicBezTo>
                  <a:lnTo>
                    <a:pt x="759" y="43"/>
                  </a:lnTo>
                  <a:cubicBezTo>
                    <a:pt x="762" y="44"/>
                    <a:pt x="765" y="47"/>
                    <a:pt x="764" y="51"/>
                  </a:cubicBezTo>
                  <a:lnTo>
                    <a:pt x="763" y="61"/>
                  </a:lnTo>
                  <a:cubicBezTo>
                    <a:pt x="763" y="63"/>
                    <a:pt x="762" y="65"/>
                    <a:pt x="761" y="66"/>
                  </a:cubicBezTo>
                  <a:lnTo>
                    <a:pt x="66" y="761"/>
                  </a:lnTo>
                  <a:cubicBezTo>
                    <a:pt x="65" y="762"/>
                    <a:pt x="63" y="763"/>
                    <a:pt x="61" y="763"/>
                  </a:cubicBezTo>
                  <a:lnTo>
                    <a:pt x="51" y="764"/>
                  </a:lnTo>
                  <a:cubicBezTo>
                    <a:pt x="47" y="765"/>
                    <a:pt x="44" y="762"/>
                    <a:pt x="43" y="759"/>
                  </a:cubicBezTo>
                  <a:lnTo>
                    <a:pt x="40" y="749"/>
                  </a:lnTo>
                  <a:cubicBezTo>
                    <a:pt x="39" y="747"/>
                    <a:pt x="39" y="745"/>
                    <a:pt x="40" y="743"/>
                  </a:cubicBezTo>
                  <a:lnTo>
                    <a:pt x="47" y="727"/>
                  </a:lnTo>
                  <a:cubicBezTo>
                    <a:pt x="48" y="725"/>
                    <a:pt x="49" y="724"/>
                    <a:pt x="51" y="723"/>
                  </a:cubicBezTo>
                  <a:lnTo>
                    <a:pt x="60" y="719"/>
                  </a:lnTo>
                  <a:cubicBezTo>
                    <a:pt x="63" y="718"/>
                    <a:pt x="67" y="719"/>
                    <a:pt x="70" y="721"/>
                  </a:cubicBezTo>
                  <a:lnTo>
                    <a:pt x="76" y="728"/>
                  </a:lnTo>
                  <a:cubicBezTo>
                    <a:pt x="77" y="730"/>
                    <a:pt x="77" y="732"/>
                    <a:pt x="77" y="733"/>
                  </a:cubicBezTo>
                  <a:lnTo>
                    <a:pt x="77" y="1716"/>
                  </a:lnTo>
                  <a:close/>
                  <a:moveTo>
                    <a:pt x="61" y="733"/>
                  </a:moveTo>
                  <a:lnTo>
                    <a:pt x="63" y="739"/>
                  </a:lnTo>
                  <a:lnTo>
                    <a:pt x="57" y="732"/>
                  </a:lnTo>
                  <a:lnTo>
                    <a:pt x="67" y="734"/>
                  </a:lnTo>
                  <a:lnTo>
                    <a:pt x="58" y="738"/>
                  </a:lnTo>
                  <a:lnTo>
                    <a:pt x="62" y="734"/>
                  </a:lnTo>
                  <a:lnTo>
                    <a:pt x="55" y="750"/>
                  </a:lnTo>
                  <a:lnTo>
                    <a:pt x="55" y="744"/>
                  </a:lnTo>
                  <a:lnTo>
                    <a:pt x="58" y="754"/>
                  </a:lnTo>
                  <a:lnTo>
                    <a:pt x="50" y="748"/>
                  </a:lnTo>
                  <a:lnTo>
                    <a:pt x="60" y="747"/>
                  </a:lnTo>
                  <a:lnTo>
                    <a:pt x="55" y="750"/>
                  </a:lnTo>
                  <a:lnTo>
                    <a:pt x="750" y="55"/>
                  </a:lnTo>
                  <a:lnTo>
                    <a:pt x="747" y="60"/>
                  </a:lnTo>
                  <a:lnTo>
                    <a:pt x="748" y="50"/>
                  </a:lnTo>
                  <a:lnTo>
                    <a:pt x="754" y="58"/>
                  </a:lnTo>
                  <a:lnTo>
                    <a:pt x="744" y="55"/>
                  </a:lnTo>
                  <a:lnTo>
                    <a:pt x="750" y="55"/>
                  </a:lnTo>
                  <a:lnTo>
                    <a:pt x="734" y="62"/>
                  </a:lnTo>
                  <a:lnTo>
                    <a:pt x="738" y="58"/>
                  </a:lnTo>
                  <a:lnTo>
                    <a:pt x="734" y="67"/>
                  </a:lnTo>
                  <a:lnTo>
                    <a:pt x="732" y="57"/>
                  </a:lnTo>
                  <a:lnTo>
                    <a:pt x="739" y="63"/>
                  </a:lnTo>
                  <a:lnTo>
                    <a:pt x="733" y="61"/>
                  </a:lnTo>
                  <a:lnTo>
                    <a:pt x="1716" y="61"/>
                  </a:lnTo>
                  <a:lnTo>
                    <a:pt x="1712" y="63"/>
                  </a:lnTo>
                  <a:lnTo>
                    <a:pt x="1720" y="57"/>
                  </a:lnTo>
                  <a:lnTo>
                    <a:pt x="1717" y="67"/>
                  </a:lnTo>
                  <a:lnTo>
                    <a:pt x="1713" y="58"/>
                  </a:lnTo>
                  <a:lnTo>
                    <a:pt x="1717" y="62"/>
                  </a:lnTo>
                  <a:lnTo>
                    <a:pt x="1702" y="55"/>
                  </a:lnTo>
                  <a:lnTo>
                    <a:pt x="1708" y="55"/>
                  </a:lnTo>
                  <a:lnTo>
                    <a:pt x="1698" y="58"/>
                  </a:lnTo>
                  <a:lnTo>
                    <a:pt x="1703" y="50"/>
                  </a:lnTo>
                  <a:lnTo>
                    <a:pt x="1704" y="60"/>
                  </a:lnTo>
                  <a:lnTo>
                    <a:pt x="1702" y="55"/>
                  </a:lnTo>
                  <a:lnTo>
                    <a:pt x="2395" y="750"/>
                  </a:lnTo>
                  <a:lnTo>
                    <a:pt x="2390" y="747"/>
                  </a:lnTo>
                  <a:lnTo>
                    <a:pt x="2400" y="748"/>
                  </a:lnTo>
                  <a:lnTo>
                    <a:pt x="2392" y="754"/>
                  </a:lnTo>
                  <a:lnTo>
                    <a:pt x="2395" y="745"/>
                  </a:lnTo>
                  <a:lnTo>
                    <a:pt x="2395" y="750"/>
                  </a:lnTo>
                  <a:lnTo>
                    <a:pt x="2389" y="734"/>
                  </a:lnTo>
                  <a:lnTo>
                    <a:pt x="2393" y="738"/>
                  </a:lnTo>
                  <a:lnTo>
                    <a:pt x="2384" y="733"/>
                  </a:lnTo>
                  <a:lnTo>
                    <a:pt x="2393" y="732"/>
                  </a:lnTo>
                  <a:lnTo>
                    <a:pt x="2386" y="739"/>
                  </a:lnTo>
                  <a:lnTo>
                    <a:pt x="2388" y="733"/>
                  </a:lnTo>
                  <a:lnTo>
                    <a:pt x="2388" y="1716"/>
                  </a:lnTo>
                  <a:lnTo>
                    <a:pt x="2386" y="1711"/>
                  </a:lnTo>
                  <a:lnTo>
                    <a:pt x="2393" y="1719"/>
                  </a:lnTo>
                  <a:lnTo>
                    <a:pt x="2384" y="1717"/>
                  </a:lnTo>
                  <a:lnTo>
                    <a:pt x="2393" y="1712"/>
                  </a:lnTo>
                  <a:lnTo>
                    <a:pt x="2389" y="1716"/>
                  </a:lnTo>
                  <a:lnTo>
                    <a:pt x="2395" y="1701"/>
                  </a:lnTo>
                  <a:lnTo>
                    <a:pt x="2395" y="1707"/>
                  </a:lnTo>
                  <a:lnTo>
                    <a:pt x="2392" y="1698"/>
                  </a:lnTo>
                  <a:lnTo>
                    <a:pt x="2400" y="1703"/>
                  </a:lnTo>
                  <a:lnTo>
                    <a:pt x="2390" y="1704"/>
                  </a:lnTo>
                  <a:lnTo>
                    <a:pt x="2395" y="1702"/>
                  </a:lnTo>
                  <a:lnTo>
                    <a:pt x="1702" y="2395"/>
                  </a:lnTo>
                  <a:lnTo>
                    <a:pt x="1704" y="2390"/>
                  </a:lnTo>
                  <a:lnTo>
                    <a:pt x="1703" y="2400"/>
                  </a:lnTo>
                  <a:lnTo>
                    <a:pt x="1698" y="2392"/>
                  </a:lnTo>
                  <a:lnTo>
                    <a:pt x="1707" y="2395"/>
                  </a:lnTo>
                  <a:lnTo>
                    <a:pt x="1701" y="2395"/>
                  </a:lnTo>
                  <a:lnTo>
                    <a:pt x="1716" y="2389"/>
                  </a:lnTo>
                  <a:lnTo>
                    <a:pt x="1712" y="2393"/>
                  </a:lnTo>
                  <a:lnTo>
                    <a:pt x="1717" y="2384"/>
                  </a:lnTo>
                  <a:lnTo>
                    <a:pt x="1719" y="2393"/>
                  </a:lnTo>
                  <a:lnTo>
                    <a:pt x="1711" y="2386"/>
                  </a:lnTo>
                  <a:lnTo>
                    <a:pt x="1716" y="2388"/>
                  </a:lnTo>
                  <a:lnTo>
                    <a:pt x="733" y="2388"/>
                  </a:lnTo>
                  <a:lnTo>
                    <a:pt x="739" y="2386"/>
                  </a:lnTo>
                  <a:lnTo>
                    <a:pt x="732" y="2393"/>
                  </a:lnTo>
                  <a:lnTo>
                    <a:pt x="733" y="2384"/>
                  </a:lnTo>
                  <a:lnTo>
                    <a:pt x="738" y="2393"/>
                  </a:lnTo>
                  <a:lnTo>
                    <a:pt x="734" y="2389"/>
                  </a:lnTo>
                  <a:lnTo>
                    <a:pt x="750" y="2395"/>
                  </a:lnTo>
                  <a:lnTo>
                    <a:pt x="745" y="2395"/>
                  </a:lnTo>
                  <a:lnTo>
                    <a:pt x="754" y="2392"/>
                  </a:lnTo>
                  <a:lnTo>
                    <a:pt x="748" y="2400"/>
                  </a:lnTo>
                  <a:lnTo>
                    <a:pt x="747" y="2390"/>
                  </a:lnTo>
                  <a:lnTo>
                    <a:pt x="750" y="2395"/>
                  </a:lnTo>
                  <a:lnTo>
                    <a:pt x="55" y="1702"/>
                  </a:lnTo>
                  <a:lnTo>
                    <a:pt x="60" y="1704"/>
                  </a:lnTo>
                  <a:lnTo>
                    <a:pt x="50" y="1703"/>
                  </a:lnTo>
                  <a:lnTo>
                    <a:pt x="58" y="1698"/>
                  </a:lnTo>
                  <a:lnTo>
                    <a:pt x="55" y="1708"/>
                  </a:lnTo>
                  <a:lnTo>
                    <a:pt x="55" y="1702"/>
                  </a:lnTo>
                  <a:lnTo>
                    <a:pt x="62" y="1717"/>
                  </a:lnTo>
                  <a:lnTo>
                    <a:pt x="58" y="1713"/>
                  </a:lnTo>
                  <a:lnTo>
                    <a:pt x="67" y="1717"/>
                  </a:lnTo>
                  <a:lnTo>
                    <a:pt x="57" y="1720"/>
                  </a:lnTo>
                  <a:lnTo>
                    <a:pt x="63" y="1712"/>
                  </a:lnTo>
                  <a:lnTo>
                    <a:pt x="61" y="1716"/>
                  </a:lnTo>
                  <a:lnTo>
                    <a:pt x="61" y="733"/>
                  </a:lnTo>
                  <a:close/>
                  <a:moveTo>
                    <a:pt x="45" y="733"/>
                  </a:moveTo>
                  <a:cubicBezTo>
                    <a:pt x="45" y="731"/>
                    <a:pt x="47" y="729"/>
                    <a:pt x="49" y="727"/>
                  </a:cubicBezTo>
                  <a:cubicBezTo>
                    <a:pt x="50" y="726"/>
                    <a:pt x="53" y="725"/>
                    <a:pt x="55" y="726"/>
                  </a:cubicBezTo>
                  <a:lnTo>
                    <a:pt x="71" y="730"/>
                  </a:lnTo>
                  <a:cubicBezTo>
                    <a:pt x="74" y="730"/>
                    <a:pt x="76" y="732"/>
                    <a:pt x="77" y="734"/>
                  </a:cubicBezTo>
                  <a:cubicBezTo>
                    <a:pt x="78" y="736"/>
                    <a:pt x="78" y="739"/>
                    <a:pt x="77" y="741"/>
                  </a:cubicBezTo>
                  <a:lnTo>
                    <a:pt x="70" y="757"/>
                  </a:lnTo>
                  <a:cubicBezTo>
                    <a:pt x="69" y="759"/>
                    <a:pt x="67" y="761"/>
                    <a:pt x="65" y="761"/>
                  </a:cubicBezTo>
                  <a:cubicBezTo>
                    <a:pt x="62" y="762"/>
                    <a:pt x="60" y="761"/>
                    <a:pt x="58" y="760"/>
                  </a:cubicBezTo>
                  <a:lnTo>
                    <a:pt x="45" y="751"/>
                  </a:lnTo>
                  <a:cubicBezTo>
                    <a:pt x="43" y="750"/>
                    <a:pt x="42" y="748"/>
                    <a:pt x="41" y="745"/>
                  </a:cubicBezTo>
                  <a:cubicBezTo>
                    <a:pt x="41" y="743"/>
                    <a:pt x="42" y="740"/>
                    <a:pt x="44" y="739"/>
                  </a:cubicBezTo>
                  <a:lnTo>
                    <a:pt x="739" y="44"/>
                  </a:lnTo>
                  <a:cubicBezTo>
                    <a:pt x="740" y="42"/>
                    <a:pt x="743" y="41"/>
                    <a:pt x="745" y="41"/>
                  </a:cubicBezTo>
                  <a:cubicBezTo>
                    <a:pt x="748" y="42"/>
                    <a:pt x="750" y="43"/>
                    <a:pt x="751" y="45"/>
                  </a:cubicBezTo>
                  <a:lnTo>
                    <a:pt x="760" y="58"/>
                  </a:lnTo>
                  <a:cubicBezTo>
                    <a:pt x="761" y="60"/>
                    <a:pt x="762" y="62"/>
                    <a:pt x="761" y="65"/>
                  </a:cubicBezTo>
                  <a:cubicBezTo>
                    <a:pt x="761" y="67"/>
                    <a:pt x="759" y="69"/>
                    <a:pt x="757" y="70"/>
                  </a:cubicBezTo>
                  <a:lnTo>
                    <a:pt x="741" y="77"/>
                  </a:lnTo>
                  <a:cubicBezTo>
                    <a:pt x="739" y="78"/>
                    <a:pt x="736" y="78"/>
                    <a:pt x="734" y="77"/>
                  </a:cubicBezTo>
                  <a:cubicBezTo>
                    <a:pt x="732" y="76"/>
                    <a:pt x="730" y="74"/>
                    <a:pt x="730" y="71"/>
                  </a:cubicBezTo>
                  <a:lnTo>
                    <a:pt x="726" y="55"/>
                  </a:lnTo>
                  <a:cubicBezTo>
                    <a:pt x="725" y="53"/>
                    <a:pt x="726" y="50"/>
                    <a:pt x="727" y="49"/>
                  </a:cubicBezTo>
                  <a:cubicBezTo>
                    <a:pt x="729" y="47"/>
                    <a:pt x="731" y="45"/>
                    <a:pt x="733" y="45"/>
                  </a:cubicBezTo>
                  <a:lnTo>
                    <a:pt x="1716" y="45"/>
                  </a:lnTo>
                  <a:cubicBezTo>
                    <a:pt x="1719" y="45"/>
                    <a:pt x="1721" y="47"/>
                    <a:pt x="1723" y="48"/>
                  </a:cubicBezTo>
                  <a:cubicBezTo>
                    <a:pt x="1724" y="50"/>
                    <a:pt x="1725" y="53"/>
                    <a:pt x="1724" y="55"/>
                  </a:cubicBezTo>
                  <a:lnTo>
                    <a:pt x="1721" y="71"/>
                  </a:lnTo>
                  <a:cubicBezTo>
                    <a:pt x="1721" y="73"/>
                    <a:pt x="1719" y="75"/>
                    <a:pt x="1717" y="77"/>
                  </a:cubicBezTo>
                  <a:cubicBezTo>
                    <a:pt x="1715" y="78"/>
                    <a:pt x="1712" y="78"/>
                    <a:pt x="1710" y="77"/>
                  </a:cubicBezTo>
                  <a:lnTo>
                    <a:pt x="1695" y="70"/>
                  </a:lnTo>
                  <a:cubicBezTo>
                    <a:pt x="1693" y="69"/>
                    <a:pt x="1691" y="67"/>
                    <a:pt x="1691" y="65"/>
                  </a:cubicBezTo>
                  <a:cubicBezTo>
                    <a:pt x="1690" y="62"/>
                    <a:pt x="1691" y="60"/>
                    <a:pt x="1692" y="58"/>
                  </a:cubicBezTo>
                  <a:lnTo>
                    <a:pt x="1701" y="45"/>
                  </a:lnTo>
                  <a:cubicBezTo>
                    <a:pt x="1702" y="43"/>
                    <a:pt x="1704" y="42"/>
                    <a:pt x="1707" y="41"/>
                  </a:cubicBezTo>
                  <a:cubicBezTo>
                    <a:pt x="1709" y="41"/>
                    <a:pt x="1711" y="42"/>
                    <a:pt x="1713" y="44"/>
                  </a:cubicBezTo>
                  <a:lnTo>
                    <a:pt x="2406" y="739"/>
                  </a:lnTo>
                  <a:cubicBezTo>
                    <a:pt x="2408" y="741"/>
                    <a:pt x="2409" y="743"/>
                    <a:pt x="2408" y="745"/>
                  </a:cubicBezTo>
                  <a:cubicBezTo>
                    <a:pt x="2408" y="748"/>
                    <a:pt x="2407" y="750"/>
                    <a:pt x="2405" y="751"/>
                  </a:cubicBezTo>
                  <a:lnTo>
                    <a:pt x="2392" y="759"/>
                  </a:lnTo>
                  <a:cubicBezTo>
                    <a:pt x="2390" y="761"/>
                    <a:pt x="2387" y="761"/>
                    <a:pt x="2385" y="760"/>
                  </a:cubicBezTo>
                  <a:cubicBezTo>
                    <a:pt x="2383" y="759"/>
                    <a:pt x="2381" y="758"/>
                    <a:pt x="2380" y="755"/>
                  </a:cubicBezTo>
                  <a:lnTo>
                    <a:pt x="2374" y="739"/>
                  </a:lnTo>
                  <a:cubicBezTo>
                    <a:pt x="2373" y="737"/>
                    <a:pt x="2373" y="735"/>
                    <a:pt x="2374" y="733"/>
                  </a:cubicBezTo>
                  <a:cubicBezTo>
                    <a:pt x="2376" y="731"/>
                    <a:pt x="2378" y="729"/>
                    <a:pt x="2380" y="729"/>
                  </a:cubicBezTo>
                  <a:lnTo>
                    <a:pt x="2395" y="726"/>
                  </a:lnTo>
                  <a:cubicBezTo>
                    <a:pt x="2397" y="725"/>
                    <a:pt x="2400" y="726"/>
                    <a:pt x="2402" y="727"/>
                  </a:cubicBezTo>
                  <a:cubicBezTo>
                    <a:pt x="2403" y="729"/>
                    <a:pt x="2404" y="731"/>
                    <a:pt x="2404" y="733"/>
                  </a:cubicBezTo>
                  <a:lnTo>
                    <a:pt x="2404" y="1716"/>
                  </a:lnTo>
                  <a:cubicBezTo>
                    <a:pt x="2404" y="1719"/>
                    <a:pt x="2403" y="1721"/>
                    <a:pt x="2402" y="1723"/>
                  </a:cubicBezTo>
                  <a:cubicBezTo>
                    <a:pt x="2400" y="1724"/>
                    <a:pt x="2397" y="1725"/>
                    <a:pt x="2395" y="1724"/>
                  </a:cubicBezTo>
                  <a:lnTo>
                    <a:pt x="2380" y="1721"/>
                  </a:lnTo>
                  <a:cubicBezTo>
                    <a:pt x="2378" y="1721"/>
                    <a:pt x="2376" y="1719"/>
                    <a:pt x="2374" y="1717"/>
                  </a:cubicBezTo>
                  <a:cubicBezTo>
                    <a:pt x="2373" y="1715"/>
                    <a:pt x="2373" y="1713"/>
                    <a:pt x="2374" y="1710"/>
                  </a:cubicBezTo>
                  <a:lnTo>
                    <a:pt x="2380" y="1695"/>
                  </a:lnTo>
                  <a:cubicBezTo>
                    <a:pt x="2381" y="1693"/>
                    <a:pt x="2383" y="1692"/>
                    <a:pt x="2385" y="1691"/>
                  </a:cubicBezTo>
                  <a:cubicBezTo>
                    <a:pt x="2387" y="1690"/>
                    <a:pt x="2390" y="1690"/>
                    <a:pt x="2392" y="1692"/>
                  </a:cubicBezTo>
                  <a:lnTo>
                    <a:pt x="2405" y="1701"/>
                  </a:lnTo>
                  <a:cubicBezTo>
                    <a:pt x="2407" y="1702"/>
                    <a:pt x="2408" y="1704"/>
                    <a:pt x="2408" y="1707"/>
                  </a:cubicBezTo>
                  <a:cubicBezTo>
                    <a:pt x="2409" y="1709"/>
                    <a:pt x="2408" y="1711"/>
                    <a:pt x="2406" y="1713"/>
                  </a:cubicBezTo>
                  <a:lnTo>
                    <a:pt x="1713" y="2406"/>
                  </a:lnTo>
                  <a:cubicBezTo>
                    <a:pt x="1711" y="2408"/>
                    <a:pt x="1709" y="2409"/>
                    <a:pt x="1707" y="2408"/>
                  </a:cubicBezTo>
                  <a:cubicBezTo>
                    <a:pt x="1704" y="2408"/>
                    <a:pt x="1702" y="2407"/>
                    <a:pt x="1701" y="2405"/>
                  </a:cubicBezTo>
                  <a:lnTo>
                    <a:pt x="1692" y="2392"/>
                  </a:lnTo>
                  <a:cubicBezTo>
                    <a:pt x="1690" y="2390"/>
                    <a:pt x="1690" y="2387"/>
                    <a:pt x="1691" y="2385"/>
                  </a:cubicBezTo>
                  <a:cubicBezTo>
                    <a:pt x="1692" y="2383"/>
                    <a:pt x="1693" y="2381"/>
                    <a:pt x="1695" y="2380"/>
                  </a:cubicBezTo>
                  <a:lnTo>
                    <a:pt x="1710" y="2374"/>
                  </a:lnTo>
                  <a:cubicBezTo>
                    <a:pt x="1713" y="2373"/>
                    <a:pt x="1715" y="2373"/>
                    <a:pt x="1717" y="2374"/>
                  </a:cubicBezTo>
                  <a:cubicBezTo>
                    <a:pt x="1719" y="2376"/>
                    <a:pt x="1721" y="2378"/>
                    <a:pt x="1721" y="2380"/>
                  </a:cubicBezTo>
                  <a:lnTo>
                    <a:pt x="1724" y="2395"/>
                  </a:lnTo>
                  <a:cubicBezTo>
                    <a:pt x="1725" y="2397"/>
                    <a:pt x="1724" y="2400"/>
                    <a:pt x="1723" y="2402"/>
                  </a:cubicBezTo>
                  <a:cubicBezTo>
                    <a:pt x="1721" y="2403"/>
                    <a:pt x="1719" y="2404"/>
                    <a:pt x="1716" y="2404"/>
                  </a:cubicBezTo>
                  <a:lnTo>
                    <a:pt x="733" y="2404"/>
                  </a:lnTo>
                  <a:cubicBezTo>
                    <a:pt x="731" y="2404"/>
                    <a:pt x="729" y="2403"/>
                    <a:pt x="727" y="2402"/>
                  </a:cubicBezTo>
                  <a:cubicBezTo>
                    <a:pt x="726" y="2400"/>
                    <a:pt x="725" y="2397"/>
                    <a:pt x="726" y="2395"/>
                  </a:cubicBezTo>
                  <a:lnTo>
                    <a:pt x="729" y="2380"/>
                  </a:lnTo>
                  <a:cubicBezTo>
                    <a:pt x="729" y="2378"/>
                    <a:pt x="731" y="2376"/>
                    <a:pt x="733" y="2374"/>
                  </a:cubicBezTo>
                  <a:cubicBezTo>
                    <a:pt x="735" y="2373"/>
                    <a:pt x="737" y="2373"/>
                    <a:pt x="739" y="2374"/>
                  </a:cubicBezTo>
                  <a:lnTo>
                    <a:pt x="755" y="2380"/>
                  </a:lnTo>
                  <a:cubicBezTo>
                    <a:pt x="758" y="2381"/>
                    <a:pt x="759" y="2383"/>
                    <a:pt x="760" y="2385"/>
                  </a:cubicBezTo>
                  <a:cubicBezTo>
                    <a:pt x="761" y="2387"/>
                    <a:pt x="761" y="2390"/>
                    <a:pt x="759" y="2392"/>
                  </a:cubicBezTo>
                  <a:lnTo>
                    <a:pt x="751" y="2405"/>
                  </a:lnTo>
                  <a:cubicBezTo>
                    <a:pt x="750" y="2407"/>
                    <a:pt x="748" y="2408"/>
                    <a:pt x="745" y="2408"/>
                  </a:cubicBezTo>
                  <a:cubicBezTo>
                    <a:pt x="743" y="2409"/>
                    <a:pt x="741" y="2408"/>
                    <a:pt x="739" y="2406"/>
                  </a:cubicBezTo>
                  <a:lnTo>
                    <a:pt x="44" y="1713"/>
                  </a:lnTo>
                  <a:cubicBezTo>
                    <a:pt x="42" y="1711"/>
                    <a:pt x="41" y="1709"/>
                    <a:pt x="41" y="1707"/>
                  </a:cubicBezTo>
                  <a:cubicBezTo>
                    <a:pt x="42" y="1704"/>
                    <a:pt x="43" y="1702"/>
                    <a:pt x="45" y="1701"/>
                  </a:cubicBezTo>
                  <a:lnTo>
                    <a:pt x="58" y="1692"/>
                  </a:lnTo>
                  <a:cubicBezTo>
                    <a:pt x="60" y="1691"/>
                    <a:pt x="62" y="1690"/>
                    <a:pt x="65" y="1691"/>
                  </a:cubicBezTo>
                  <a:cubicBezTo>
                    <a:pt x="67" y="1691"/>
                    <a:pt x="69" y="1693"/>
                    <a:pt x="70" y="1695"/>
                  </a:cubicBezTo>
                  <a:lnTo>
                    <a:pt x="77" y="1710"/>
                  </a:lnTo>
                  <a:cubicBezTo>
                    <a:pt x="78" y="1712"/>
                    <a:pt x="78" y="1715"/>
                    <a:pt x="77" y="1717"/>
                  </a:cubicBezTo>
                  <a:cubicBezTo>
                    <a:pt x="75" y="1719"/>
                    <a:pt x="73" y="1721"/>
                    <a:pt x="71" y="1721"/>
                  </a:cubicBezTo>
                  <a:lnTo>
                    <a:pt x="55" y="1724"/>
                  </a:lnTo>
                  <a:cubicBezTo>
                    <a:pt x="53" y="1725"/>
                    <a:pt x="50" y="1724"/>
                    <a:pt x="48" y="1723"/>
                  </a:cubicBezTo>
                  <a:cubicBezTo>
                    <a:pt x="47" y="1721"/>
                    <a:pt x="45" y="1719"/>
                    <a:pt x="45" y="1716"/>
                  </a:cubicBezTo>
                  <a:lnTo>
                    <a:pt x="45" y="733"/>
                  </a:lnTo>
                  <a:close/>
                  <a:moveTo>
                    <a:pt x="61" y="1716"/>
                  </a:moveTo>
                  <a:lnTo>
                    <a:pt x="52" y="1709"/>
                  </a:lnTo>
                  <a:lnTo>
                    <a:pt x="68" y="1706"/>
                  </a:lnTo>
                  <a:lnTo>
                    <a:pt x="62" y="1717"/>
                  </a:lnTo>
                  <a:lnTo>
                    <a:pt x="55" y="1702"/>
                  </a:lnTo>
                  <a:lnTo>
                    <a:pt x="67" y="1705"/>
                  </a:lnTo>
                  <a:lnTo>
                    <a:pt x="54" y="1714"/>
                  </a:lnTo>
                  <a:lnTo>
                    <a:pt x="55" y="1702"/>
                  </a:lnTo>
                  <a:lnTo>
                    <a:pt x="750" y="2395"/>
                  </a:lnTo>
                  <a:lnTo>
                    <a:pt x="738" y="2396"/>
                  </a:lnTo>
                  <a:lnTo>
                    <a:pt x="746" y="2383"/>
                  </a:lnTo>
                  <a:lnTo>
                    <a:pt x="750" y="2395"/>
                  </a:lnTo>
                  <a:lnTo>
                    <a:pt x="734" y="2389"/>
                  </a:lnTo>
                  <a:lnTo>
                    <a:pt x="744" y="2383"/>
                  </a:lnTo>
                  <a:lnTo>
                    <a:pt x="741" y="2398"/>
                  </a:lnTo>
                  <a:lnTo>
                    <a:pt x="733" y="2388"/>
                  </a:lnTo>
                  <a:lnTo>
                    <a:pt x="1716" y="2388"/>
                  </a:lnTo>
                  <a:lnTo>
                    <a:pt x="1709" y="2398"/>
                  </a:lnTo>
                  <a:lnTo>
                    <a:pt x="1706" y="2383"/>
                  </a:lnTo>
                  <a:lnTo>
                    <a:pt x="1716" y="2389"/>
                  </a:lnTo>
                  <a:lnTo>
                    <a:pt x="1701" y="2395"/>
                  </a:lnTo>
                  <a:lnTo>
                    <a:pt x="1705" y="2383"/>
                  </a:lnTo>
                  <a:lnTo>
                    <a:pt x="1714" y="2396"/>
                  </a:lnTo>
                  <a:lnTo>
                    <a:pt x="1702" y="2395"/>
                  </a:lnTo>
                  <a:lnTo>
                    <a:pt x="2395" y="1702"/>
                  </a:lnTo>
                  <a:lnTo>
                    <a:pt x="2396" y="1714"/>
                  </a:lnTo>
                  <a:lnTo>
                    <a:pt x="2383" y="1705"/>
                  </a:lnTo>
                  <a:lnTo>
                    <a:pt x="2395" y="1701"/>
                  </a:lnTo>
                  <a:lnTo>
                    <a:pt x="2389" y="1716"/>
                  </a:lnTo>
                  <a:lnTo>
                    <a:pt x="2383" y="1706"/>
                  </a:lnTo>
                  <a:lnTo>
                    <a:pt x="2398" y="1709"/>
                  </a:lnTo>
                  <a:lnTo>
                    <a:pt x="2388" y="1716"/>
                  </a:lnTo>
                  <a:lnTo>
                    <a:pt x="2388" y="733"/>
                  </a:lnTo>
                  <a:lnTo>
                    <a:pt x="2398" y="741"/>
                  </a:lnTo>
                  <a:lnTo>
                    <a:pt x="2383" y="744"/>
                  </a:lnTo>
                  <a:lnTo>
                    <a:pt x="2389" y="734"/>
                  </a:lnTo>
                  <a:lnTo>
                    <a:pt x="2395" y="750"/>
                  </a:lnTo>
                  <a:lnTo>
                    <a:pt x="2383" y="746"/>
                  </a:lnTo>
                  <a:lnTo>
                    <a:pt x="2396" y="738"/>
                  </a:lnTo>
                  <a:lnTo>
                    <a:pt x="2395" y="750"/>
                  </a:lnTo>
                  <a:lnTo>
                    <a:pt x="1702" y="55"/>
                  </a:lnTo>
                  <a:lnTo>
                    <a:pt x="1714" y="54"/>
                  </a:lnTo>
                  <a:lnTo>
                    <a:pt x="1705" y="67"/>
                  </a:lnTo>
                  <a:lnTo>
                    <a:pt x="1702" y="55"/>
                  </a:lnTo>
                  <a:lnTo>
                    <a:pt x="1717" y="62"/>
                  </a:lnTo>
                  <a:lnTo>
                    <a:pt x="1706" y="68"/>
                  </a:lnTo>
                  <a:lnTo>
                    <a:pt x="1709" y="52"/>
                  </a:lnTo>
                  <a:lnTo>
                    <a:pt x="1716" y="61"/>
                  </a:lnTo>
                  <a:lnTo>
                    <a:pt x="733" y="61"/>
                  </a:lnTo>
                  <a:lnTo>
                    <a:pt x="741" y="52"/>
                  </a:lnTo>
                  <a:lnTo>
                    <a:pt x="745" y="68"/>
                  </a:lnTo>
                  <a:lnTo>
                    <a:pt x="734" y="62"/>
                  </a:lnTo>
                  <a:lnTo>
                    <a:pt x="750" y="55"/>
                  </a:lnTo>
                  <a:lnTo>
                    <a:pt x="747" y="67"/>
                  </a:lnTo>
                  <a:lnTo>
                    <a:pt x="738" y="54"/>
                  </a:lnTo>
                  <a:lnTo>
                    <a:pt x="750" y="55"/>
                  </a:lnTo>
                  <a:lnTo>
                    <a:pt x="55" y="750"/>
                  </a:lnTo>
                  <a:lnTo>
                    <a:pt x="54" y="738"/>
                  </a:lnTo>
                  <a:lnTo>
                    <a:pt x="67" y="747"/>
                  </a:lnTo>
                  <a:lnTo>
                    <a:pt x="55" y="750"/>
                  </a:lnTo>
                  <a:lnTo>
                    <a:pt x="62" y="734"/>
                  </a:lnTo>
                  <a:lnTo>
                    <a:pt x="68" y="745"/>
                  </a:lnTo>
                  <a:lnTo>
                    <a:pt x="52" y="741"/>
                  </a:lnTo>
                  <a:lnTo>
                    <a:pt x="61" y="733"/>
                  </a:lnTo>
                  <a:lnTo>
                    <a:pt x="61" y="1716"/>
                  </a:lnTo>
                  <a:close/>
                </a:path>
              </a:pathLst>
            </a:custGeom>
            <a:solidFill>
              <a:srgbClr val="385D8A"/>
            </a:solidFill>
            <a:ln w="635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ZA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261771" y="1847136"/>
              <a:ext cx="1976437" cy="1696634"/>
            </a:xfrm>
            <a:custGeom>
              <a:avLst/>
              <a:gdLst>
                <a:gd name="T0" fmla="*/ 732 w 2464"/>
                <a:gd name="T1" fmla="*/ 2 h 2448"/>
                <a:gd name="T2" fmla="*/ 2454 w 2464"/>
                <a:gd name="T3" fmla="*/ 708 h 2448"/>
                <a:gd name="T4" fmla="*/ 2457 w 2464"/>
                <a:gd name="T5" fmla="*/ 1740 h 2448"/>
                <a:gd name="T6" fmla="*/ 738 w 2464"/>
                <a:gd name="T7" fmla="*/ 2448 h 2448"/>
                <a:gd name="T8" fmla="*/ 2 w 2464"/>
                <a:gd name="T9" fmla="*/ 1724 h 2448"/>
                <a:gd name="T10" fmla="*/ 22 w 2464"/>
                <a:gd name="T11" fmla="*/ 1731 h 2448"/>
                <a:gd name="T12" fmla="*/ 1731 w 2464"/>
                <a:gd name="T13" fmla="*/ 2432 h 2448"/>
                <a:gd name="T14" fmla="*/ 2449 w 2464"/>
                <a:gd name="T15" fmla="*/ 1717 h 2448"/>
                <a:gd name="T16" fmla="*/ 1742 w 2464"/>
                <a:gd name="T17" fmla="*/ 22 h 2448"/>
                <a:gd name="T18" fmla="*/ 725 w 2464"/>
                <a:gd name="T19" fmla="*/ 22 h 2448"/>
                <a:gd name="T20" fmla="*/ 24 w 2464"/>
                <a:gd name="T21" fmla="*/ 1724 h 2448"/>
                <a:gd name="T22" fmla="*/ 35 w 2464"/>
                <a:gd name="T23" fmla="*/ 1722 h 2448"/>
                <a:gd name="T24" fmla="*/ 736 w 2464"/>
                <a:gd name="T25" fmla="*/ 2432 h 2448"/>
                <a:gd name="T26" fmla="*/ 1747 w 2464"/>
                <a:gd name="T27" fmla="*/ 2415 h 2448"/>
                <a:gd name="T28" fmla="*/ 2434 w 2464"/>
                <a:gd name="T29" fmla="*/ 1712 h 2448"/>
                <a:gd name="T30" fmla="*/ 2434 w 2464"/>
                <a:gd name="T31" fmla="*/ 739 h 2448"/>
                <a:gd name="T32" fmla="*/ 1747 w 2464"/>
                <a:gd name="T33" fmla="*/ 36 h 2448"/>
                <a:gd name="T34" fmla="*/ 742 w 2464"/>
                <a:gd name="T35" fmla="*/ 16 h 2448"/>
                <a:gd name="T36" fmla="*/ 24 w 2464"/>
                <a:gd name="T37" fmla="*/ 719 h 2448"/>
                <a:gd name="T38" fmla="*/ 16 w 2464"/>
                <a:gd name="T39" fmla="*/ 733 h 2448"/>
                <a:gd name="T40" fmla="*/ 734 w 2464"/>
                <a:gd name="T41" fmla="*/ 35 h 2448"/>
                <a:gd name="T42" fmla="*/ 1729 w 2464"/>
                <a:gd name="T43" fmla="*/ 17 h 2448"/>
                <a:gd name="T44" fmla="*/ 2449 w 2464"/>
                <a:gd name="T45" fmla="*/ 733 h 2448"/>
                <a:gd name="T46" fmla="*/ 2429 w 2464"/>
                <a:gd name="T47" fmla="*/ 1726 h 2448"/>
                <a:gd name="T48" fmla="*/ 1726 w 2464"/>
                <a:gd name="T49" fmla="*/ 2417 h 2448"/>
                <a:gd name="T50" fmla="*/ 24 w 2464"/>
                <a:gd name="T51" fmla="*/ 1733 h 2448"/>
                <a:gd name="T52" fmla="*/ 76 w 2464"/>
                <a:gd name="T53" fmla="*/ 1721 h 2448"/>
                <a:gd name="T54" fmla="*/ 67 w 2464"/>
                <a:gd name="T55" fmla="*/ 1691 h 2448"/>
                <a:gd name="T56" fmla="*/ 726 w 2464"/>
                <a:gd name="T57" fmla="*/ 2382 h 2448"/>
                <a:gd name="T58" fmla="*/ 1713 w 2464"/>
                <a:gd name="T59" fmla="*/ 2410 h 2448"/>
                <a:gd name="T60" fmla="*/ 2426 w 2464"/>
                <a:gd name="T61" fmla="*/ 1707 h 2448"/>
                <a:gd name="T62" fmla="*/ 2407 w 2464"/>
                <a:gd name="T63" fmla="*/ 719 h 2448"/>
                <a:gd name="T64" fmla="*/ 1699 w 2464"/>
                <a:gd name="T65" fmla="*/ 61 h 2448"/>
                <a:gd name="T66" fmla="*/ 1728 w 2464"/>
                <a:gd name="T67" fmla="*/ 77 h 2448"/>
                <a:gd name="T68" fmla="*/ 769 w 2464"/>
                <a:gd name="T69" fmla="*/ 51 h 2448"/>
                <a:gd name="T70" fmla="*/ 51 w 2464"/>
                <a:gd name="T71" fmla="*/ 724 h 2448"/>
                <a:gd name="T72" fmla="*/ 58 w 2464"/>
                <a:gd name="T73" fmla="*/ 738 h 2448"/>
                <a:gd name="T74" fmla="*/ 753 w 2464"/>
                <a:gd name="T75" fmla="*/ 50 h 2448"/>
                <a:gd name="T76" fmla="*/ 1728 w 2464"/>
                <a:gd name="T77" fmla="*/ 61 h 2448"/>
                <a:gd name="T78" fmla="*/ 1715 w 2464"/>
                <a:gd name="T79" fmla="*/ 60 h 2448"/>
                <a:gd name="T80" fmla="*/ 2400 w 2464"/>
                <a:gd name="T81" fmla="*/ 733 h 2448"/>
                <a:gd name="T82" fmla="*/ 2411 w 2464"/>
                <a:gd name="T83" fmla="*/ 1701 h 2448"/>
                <a:gd name="T84" fmla="*/ 1718 w 2464"/>
                <a:gd name="T85" fmla="*/ 2395 h 2448"/>
                <a:gd name="T86" fmla="*/ 737 w 2464"/>
                <a:gd name="T87" fmla="*/ 2393 h 2448"/>
                <a:gd name="T88" fmla="*/ 56 w 2464"/>
                <a:gd name="T89" fmla="*/ 1702 h 2448"/>
                <a:gd name="T90" fmla="*/ 63 w 2464"/>
                <a:gd name="T91" fmla="*/ 1712 h 2448"/>
                <a:gd name="T92" fmla="*/ 66 w 2464"/>
                <a:gd name="T93" fmla="*/ 760 h 2448"/>
                <a:gd name="T94" fmla="*/ 762 w 2464"/>
                <a:gd name="T95" fmla="*/ 70 h 2448"/>
                <a:gd name="T96" fmla="*/ 1733 w 2464"/>
                <a:gd name="T97" fmla="*/ 71 h 2448"/>
                <a:gd name="T98" fmla="*/ 2424 w 2464"/>
                <a:gd name="T99" fmla="*/ 745 h 2448"/>
                <a:gd name="T100" fmla="*/ 2420 w 2464"/>
                <a:gd name="T101" fmla="*/ 733 h 2448"/>
                <a:gd name="T102" fmla="*/ 2421 w 2464"/>
                <a:gd name="T103" fmla="*/ 1701 h 2448"/>
                <a:gd name="T104" fmla="*/ 1731 w 2464"/>
                <a:gd name="T105" fmla="*/ 2375 h 2448"/>
                <a:gd name="T106" fmla="*/ 744 w 2464"/>
                <a:gd name="T107" fmla="*/ 2374 h 2448"/>
                <a:gd name="T108" fmla="*/ 59 w 2464"/>
                <a:gd name="T109" fmla="*/ 1692 h 2448"/>
                <a:gd name="T110" fmla="*/ 61 w 2464"/>
                <a:gd name="T111" fmla="*/ 1716 h 2448"/>
                <a:gd name="T112" fmla="*/ 751 w 2464"/>
                <a:gd name="T113" fmla="*/ 2383 h 2448"/>
                <a:gd name="T114" fmla="*/ 1713 w 2464"/>
                <a:gd name="T115" fmla="*/ 2395 h 2448"/>
                <a:gd name="T116" fmla="*/ 2414 w 2464"/>
                <a:gd name="T117" fmla="*/ 1709 h 2448"/>
                <a:gd name="T118" fmla="*/ 1713 w 2464"/>
                <a:gd name="T119" fmla="*/ 55 h 2448"/>
                <a:gd name="T120" fmla="*/ 750 w 2464"/>
                <a:gd name="T121" fmla="*/ 68 h 2448"/>
                <a:gd name="T122" fmla="*/ 62 w 2464"/>
                <a:gd name="T123" fmla="*/ 734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64" h="2448">
                  <a:moveTo>
                    <a:pt x="0" y="733"/>
                  </a:moveTo>
                  <a:cubicBezTo>
                    <a:pt x="0" y="733"/>
                    <a:pt x="1" y="732"/>
                    <a:pt x="1" y="731"/>
                  </a:cubicBezTo>
                  <a:lnTo>
                    <a:pt x="2" y="728"/>
                  </a:lnTo>
                  <a:lnTo>
                    <a:pt x="9" y="712"/>
                  </a:lnTo>
                  <a:cubicBezTo>
                    <a:pt x="10" y="711"/>
                    <a:pt x="10" y="710"/>
                    <a:pt x="11" y="710"/>
                  </a:cubicBezTo>
                  <a:lnTo>
                    <a:pt x="13" y="708"/>
                  </a:lnTo>
                  <a:lnTo>
                    <a:pt x="712" y="13"/>
                  </a:lnTo>
                  <a:lnTo>
                    <a:pt x="714" y="11"/>
                  </a:lnTo>
                  <a:cubicBezTo>
                    <a:pt x="715" y="10"/>
                    <a:pt x="715" y="10"/>
                    <a:pt x="716" y="9"/>
                  </a:cubicBezTo>
                  <a:lnTo>
                    <a:pt x="732" y="2"/>
                  </a:lnTo>
                  <a:lnTo>
                    <a:pt x="736" y="1"/>
                  </a:lnTo>
                  <a:cubicBezTo>
                    <a:pt x="737" y="1"/>
                    <a:pt x="738" y="0"/>
                    <a:pt x="738" y="0"/>
                  </a:cubicBezTo>
                  <a:lnTo>
                    <a:pt x="1728" y="0"/>
                  </a:lnTo>
                  <a:cubicBezTo>
                    <a:pt x="1729" y="0"/>
                    <a:pt x="1730" y="1"/>
                    <a:pt x="1730" y="1"/>
                  </a:cubicBezTo>
                  <a:lnTo>
                    <a:pt x="1734" y="2"/>
                  </a:lnTo>
                  <a:cubicBezTo>
                    <a:pt x="1735" y="2"/>
                    <a:pt x="1735" y="2"/>
                    <a:pt x="1736" y="2"/>
                  </a:cubicBezTo>
                  <a:lnTo>
                    <a:pt x="1751" y="9"/>
                  </a:lnTo>
                  <a:cubicBezTo>
                    <a:pt x="1752" y="10"/>
                    <a:pt x="1752" y="10"/>
                    <a:pt x="1753" y="11"/>
                  </a:cubicBezTo>
                  <a:lnTo>
                    <a:pt x="1755" y="13"/>
                  </a:lnTo>
                  <a:lnTo>
                    <a:pt x="2454" y="708"/>
                  </a:lnTo>
                  <a:lnTo>
                    <a:pt x="2456" y="710"/>
                  </a:lnTo>
                  <a:cubicBezTo>
                    <a:pt x="2457" y="711"/>
                    <a:pt x="2457" y="711"/>
                    <a:pt x="2458" y="712"/>
                  </a:cubicBezTo>
                  <a:lnTo>
                    <a:pt x="2464" y="727"/>
                  </a:lnTo>
                  <a:cubicBezTo>
                    <a:pt x="2464" y="728"/>
                    <a:pt x="2464" y="729"/>
                    <a:pt x="2464" y="730"/>
                  </a:cubicBezTo>
                  <a:lnTo>
                    <a:pt x="2464" y="733"/>
                  </a:lnTo>
                  <a:lnTo>
                    <a:pt x="2464" y="1716"/>
                  </a:lnTo>
                  <a:lnTo>
                    <a:pt x="2464" y="1719"/>
                  </a:lnTo>
                  <a:cubicBezTo>
                    <a:pt x="2464" y="1720"/>
                    <a:pt x="2464" y="1721"/>
                    <a:pt x="2464" y="1722"/>
                  </a:cubicBezTo>
                  <a:lnTo>
                    <a:pt x="2458" y="1738"/>
                  </a:lnTo>
                  <a:cubicBezTo>
                    <a:pt x="2458" y="1739"/>
                    <a:pt x="2457" y="1739"/>
                    <a:pt x="2457" y="1740"/>
                  </a:cubicBezTo>
                  <a:lnTo>
                    <a:pt x="2455" y="1743"/>
                  </a:lnTo>
                  <a:cubicBezTo>
                    <a:pt x="2455" y="1743"/>
                    <a:pt x="2454" y="1744"/>
                    <a:pt x="2454" y="1744"/>
                  </a:cubicBezTo>
                  <a:lnTo>
                    <a:pt x="1755" y="2438"/>
                  </a:lnTo>
                  <a:cubicBezTo>
                    <a:pt x="1755" y="2439"/>
                    <a:pt x="1754" y="2439"/>
                    <a:pt x="1754" y="2439"/>
                  </a:cubicBezTo>
                  <a:lnTo>
                    <a:pt x="1751" y="2441"/>
                  </a:lnTo>
                  <a:cubicBezTo>
                    <a:pt x="1750" y="2441"/>
                    <a:pt x="1750" y="2442"/>
                    <a:pt x="1749" y="2442"/>
                  </a:cubicBezTo>
                  <a:lnTo>
                    <a:pt x="1734" y="2448"/>
                  </a:lnTo>
                  <a:cubicBezTo>
                    <a:pt x="1733" y="2448"/>
                    <a:pt x="1732" y="2448"/>
                    <a:pt x="1731" y="2448"/>
                  </a:cubicBezTo>
                  <a:lnTo>
                    <a:pt x="1728" y="2448"/>
                  </a:lnTo>
                  <a:lnTo>
                    <a:pt x="738" y="2448"/>
                  </a:lnTo>
                  <a:lnTo>
                    <a:pt x="736" y="2448"/>
                  </a:lnTo>
                  <a:cubicBezTo>
                    <a:pt x="736" y="2448"/>
                    <a:pt x="735" y="2448"/>
                    <a:pt x="734" y="2448"/>
                  </a:cubicBezTo>
                  <a:lnTo>
                    <a:pt x="718" y="2442"/>
                  </a:lnTo>
                  <a:cubicBezTo>
                    <a:pt x="717" y="2442"/>
                    <a:pt x="717" y="2441"/>
                    <a:pt x="716" y="2441"/>
                  </a:cubicBezTo>
                  <a:lnTo>
                    <a:pt x="713" y="2439"/>
                  </a:lnTo>
                  <a:cubicBezTo>
                    <a:pt x="713" y="2439"/>
                    <a:pt x="712" y="2439"/>
                    <a:pt x="712" y="2438"/>
                  </a:cubicBezTo>
                  <a:lnTo>
                    <a:pt x="13" y="1744"/>
                  </a:lnTo>
                  <a:lnTo>
                    <a:pt x="11" y="1742"/>
                  </a:lnTo>
                  <a:cubicBezTo>
                    <a:pt x="10" y="1741"/>
                    <a:pt x="10" y="1741"/>
                    <a:pt x="9" y="1740"/>
                  </a:cubicBezTo>
                  <a:lnTo>
                    <a:pt x="2" y="1724"/>
                  </a:lnTo>
                  <a:cubicBezTo>
                    <a:pt x="2" y="1723"/>
                    <a:pt x="2" y="1723"/>
                    <a:pt x="2" y="1722"/>
                  </a:cubicBezTo>
                  <a:lnTo>
                    <a:pt x="1" y="1718"/>
                  </a:lnTo>
                  <a:cubicBezTo>
                    <a:pt x="1" y="1718"/>
                    <a:pt x="0" y="1717"/>
                    <a:pt x="0" y="1716"/>
                  </a:cubicBezTo>
                  <a:lnTo>
                    <a:pt x="0" y="733"/>
                  </a:lnTo>
                  <a:close/>
                  <a:moveTo>
                    <a:pt x="16" y="1716"/>
                  </a:moveTo>
                  <a:lnTo>
                    <a:pt x="16" y="1715"/>
                  </a:lnTo>
                  <a:lnTo>
                    <a:pt x="17" y="1719"/>
                  </a:lnTo>
                  <a:lnTo>
                    <a:pt x="17" y="1717"/>
                  </a:lnTo>
                  <a:lnTo>
                    <a:pt x="24" y="1733"/>
                  </a:lnTo>
                  <a:lnTo>
                    <a:pt x="22" y="1731"/>
                  </a:lnTo>
                  <a:lnTo>
                    <a:pt x="24" y="1733"/>
                  </a:lnTo>
                  <a:lnTo>
                    <a:pt x="723" y="2427"/>
                  </a:lnTo>
                  <a:lnTo>
                    <a:pt x="722" y="2426"/>
                  </a:lnTo>
                  <a:lnTo>
                    <a:pt x="725" y="2428"/>
                  </a:lnTo>
                  <a:lnTo>
                    <a:pt x="723" y="2427"/>
                  </a:lnTo>
                  <a:lnTo>
                    <a:pt x="739" y="2433"/>
                  </a:lnTo>
                  <a:lnTo>
                    <a:pt x="736" y="2432"/>
                  </a:lnTo>
                  <a:lnTo>
                    <a:pt x="738" y="2432"/>
                  </a:lnTo>
                  <a:lnTo>
                    <a:pt x="1728" y="2432"/>
                  </a:lnTo>
                  <a:lnTo>
                    <a:pt x="1731" y="2432"/>
                  </a:lnTo>
                  <a:lnTo>
                    <a:pt x="1728" y="2433"/>
                  </a:lnTo>
                  <a:lnTo>
                    <a:pt x="1743" y="2427"/>
                  </a:lnTo>
                  <a:lnTo>
                    <a:pt x="1742" y="2428"/>
                  </a:lnTo>
                  <a:lnTo>
                    <a:pt x="1745" y="2426"/>
                  </a:lnTo>
                  <a:lnTo>
                    <a:pt x="1744" y="2427"/>
                  </a:lnTo>
                  <a:lnTo>
                    <a:pt x="2443" y="1733"/>
                  </a:lnTo>
                  <a:lnTo>
                    <a:pt x="2442" y="1734"/>
                  </a:lnTo>
                  <a:lnTo>
                    <a:pt x="2444" y="1731"/>
                  </a:lnTo>
                  <a:lnTo>
                    <a:pt x="2443" y="1733"/>
                  </a:lnTo>
                  <a:lnTo>
                    <a:pt x="2449" y="1717"/>
                  </a:lnTo>
                  <a:lnTo>
                    <a:pt x="2448" y="1719"/>
                  </a:lnTo>
                  <a:lnTo>
                    <a:pt x="2448" y="1716"/>
                  </a:lnTo>
                  <a:lnTo>
                    <a:pt x="2448" y="733"/>
                  </a:lnTo>
                  <a:lnTo>
                    <a:pt x="2448" y="730"/>
                  </a:lnTo>
                  <a:lnTo>
                    <a:pt x="2449" y="733"/>
                  </a:lnTo>
                  <a:lnTo>
                    <a:pt x="2443" y="718"/>
                  </a:lnTo>
                  <a:lnTo>
                    <a:pt x="2445" y="721"/>
                  </a:lnTo>
                  <a:lnTo>
                    <a:pt x="2443" y="719"/>
                  </a:lnTo>
                  <a:lnTo>
                    <a:pt x="1744" y="24"/>
                  </a:lnTo>
                  <a:lnTo>
                    <a:pt x="1742" y="22"/>
                  </a:lnTo>
                  <a:lnTo>
                    <a:pt x="1744" y="24"/>
                  </a:lnTo>
                  <a:lnTo>
                    <a:pt x="1729" y="17"/>
                  </a:lnTo>
                  <a:lnTo>
                    <a:pt x="1731" y="17"/>
                  </a:lnTo>
                  <a:lnTo>
                    <a:pt x="1727" y="16"/>
                  </a:lnTo>
                  <a:lnTo>
                    <a:pt x="1728" y="16"/>
                  </a:lnTo>
                  <a:lnTo>
                    <a:pt x="738" y="16"/>
                  </a:lnTo>
                  <a:lnTo>
                    <a:pt x="741" y="16"/>
                  </a:lnTo>
                  <a:lnTo>
                    <a:pt x="739" y="17"/>
                  </a:lnTo>
                  <a:lnTo>
                    <a:pt x="723" y="24"/>
                  </a:lnTo>
                  <a:lnTo>
                    <a:pt x="725" y="22"/>
                  </a:lnTo>
                  <a:lnTo>
                    <a:pt x="723" y="24"/>
                  </a:lnTo>
                  <a:lnTo>
                    <a:pt x="24" y="719"/>
                  </a:lnTo>
                  <a:lnTo>
                    <a:pt x="22" y="721"/>
                  </a:lnTo>
                  <a:lnTo>
                    <a:pt x="24" y="719"/>
                  </a:lnTo>
                  <a:lnTo>
                    <a:pt x="17" y="733"/>
                  </a:lnTo>
                  <a:lnTo>
                    <a:pt x="16" y="736"/>
                  </a:lnTo>
                  <a:lnTo>
                    <a:pt x="16" y="733"/>
                  </a:lnTo>
                  <a:lnTo>
                    <a:pt x="16" y="1716"/>
                  </a:lnTo>
                  <a:close/>
                  <a:moveTo>
                    <a:pt x="32" y="1716"/>
                  </a:moveTo>
                  <a:cubicBezTo>
                    <a:pt x="32" y="1721"/>
                    <a:pt x="29" y="1724"/>
                    <a:pt x="24" y="1724"/>
                  </a:cubicBezTo>
                  <a:cubicBezTo>
                    <a:pt x="20" y="1724"/>
                    <a:pt x="16" y="1721"/>
                    <a:pt x="16" y="1716"/>
                  </a:cubicBezTo>
                  <a:lnTo>
                    <a:pt x="16" y="1713"/>
                  </a:lnTo>
                  <a:cubicBezTo>
                    <a:pt x="16" y="1710"/>
                    <a:pt x="19" y="1706"/>
                    <a:pt x="23" y="1706"/>
                  </a:cubicBezTo>
                  <a:cubicBezTo>
                    <a:pt x="27" y="1705"/>
                    <a:pt x="30" y="1707"/>
                    <a:pt x="32" y="1710"/>
                  </a:cubicBezTo>
                  <a:lnTo>
                    <a:pt x="39" y="1726"/>
                  </a:lnTo>
                  <a:cubicBezTo>
                    <a:pt x="40" y="1730"/>
                    <a:pt x="39" y="1734"/>
                    <a:pt x="36" y="1736"/>
                  </a:cubicBezTo>
                  <a:cubicBezTo>
                    <a:pt x="33" y="1738"/>
                    <a:pt x="29" y="1738"/>
                    <a:pt x="26" y="1735"/>
                  </a:cubicBezTo>
                  <a:lnTo>
                    <a:pt x="24" y="1733"/>
                  </a:lnTo>
                  <a:cubicBezTo>
                    <a:pt x="21" y="1730"/>
                    <a:pt x="21" y="1725"/>
                    <a:pt x="24" y="1722"/>
                  </a:cubicBezTo>
                  <a:cubicBezTo>
                    <a:pt x="27" y="1719"/>
                    <a:pt x="32" y="1719"/>
                    <a:pt x="35" y="1722"/>
                  </a:cubicBezTo>
                  <a:lnTo>
                    <a:pt x="734" y="2416"/>
                  </a:lnTo>
                  <a:cubicBezTo>
                    <a:pt x="737" y="2419"/>
                    <a:pt x="737" y="2423"/>
                    <a:pt x="735" y="2427"/>
                  </a:cubicBezTo>
                  <a:cubicBezTo>
                    <a:pt x="732" y="2430"/>
                    <a:pt x="727" y="2430"/>
                    <a:pt x="724" y="2428"/>
                  </a:cubicBezTo>
                  <a:lnTo>
                    <a:pt x="721" y="2426"/>
                  </a:lnTo>
                  <a:cubicBezTo>
                    <a:pt x="718" y="2424"/>
                    <a:pt x="716" y="2419"/>
                    <a:pt x="718" y="2416"/>
                  </a:cubicBezTo>
                  <a:cubicBezTo>
                    <a:pt x="720" y="2412"/>
                    <a:pt x="724" y="2411"/>
                    <a:pt x="728" y="2412"/>
                  </a:cubicBezTo>
                  <a:lnTo>
                    <a:pt x="744" y="2418"/>
                  </a:lnTo>
                  <a:cubicBezTo>
                    <a:pt x="748" y="2419"/>
                    <a:pt x="750" y="2424"/>
                    <a:pt x="749" y="2428"/>
                  </a:cubicBezTo>
                  <a:cubicBezTo>
                    <a:pt x="748" y="2432"/>
                    <a:pt x="743" y="2434"/>
                    <a:pt x="739" y="2433"/>
                  </a:cubicBezTo>
                  <a:lnTo>
                    <a:pt x="736" y="2432"/>
                  </a:lnTo>
                  <a:cubicBezTo>
                    <a:pt x="732" y="2431"/>
                    <a:pt x="730" y="2427"/>
                    <a:pt x="731" y="2423"/>
                  </a:cubicBezTo>
                  <a:cubicBezTo>
                    <a:pt x="731" y="2419"/>
                    <a:pt x="735" y="2416"/>
                    <a:pt x="738" y="2416"/>
                  </a:cubicBezTo>
                  <a:lnTo>
                    <a:pt x="1728" y="2416"/>
                  </a:lnTo>
                  <a:cubicBezTo>
                    <a:pt x="1732" y="2416"/>
                    <a:pt x="1736" y="2419"/>
                    <a:pt x="1736" y="2423"/>
                  </a:cubicBezTo>
                  <a:cubicBezTo>
                    <a:pt x="1737" y="2427"/>
                    <a:pt x="1735" y="2431"/>
                    <a:pt x="1731" y="2432"/>
                  </a:cubicBezTo>
                  <a:lnTo>
                    <a:pt x="1728" y="2433"/>
                  </a:lnTo>
                  <a:cubicBezTo>
                    <a:pt x="1724" y="2434"/>
                    <a:pt x="1719" y="2432"/>
                    <a:pt x="1718" y="2428"/>
                  </a:cubicBezTo>
                  <a:cubicBezTo>
                    <a:pt x="1716" y="2424"/>
                    <a:pt x="1718" y="2420"/>
                    <a:pt x="1722" y="2418"/>
                  </a:cubicBezTo>
                  <a:lnTo>
                    <a:pt x="1737" y="2412"/>
                  </a:lnTo>
                  <a:cubicBezTo>
                    <a:pt x="1741" y="2411"/>
                    <a:pt x="1745" y="2412"/>
                    <a:pt x="1747" y="2415"/>
                  </a:cubicBezTo>
                  <a:cubicBezTo>
                    <a:pt x="1749" y="2418"/>
                    <a:pt x="1749" y="2422"/>
                    <a:pt x="1746" y="2425"/>
                  </a:cubicBezTo>
                  <a:lnTo>
                    <a:pt x="1744" y="2427"/>
                  </a:lnTo>
                  <a:lnTo>
                    <a:pt x="1733" y="2416"/>
                  </a:lnTo>
                  <a:lnTo>
                    <a:pt x="2432" y="1722"/>
                  </a:lnTo>
                  <a:cubicBezTo>
                    <a:pt x="2435" y="1719"/>
                    <a:pt x="2439" y="1719"/>
                    <a:pt x="2443" y="1721"/>
                  </a:cubicBezTo>
                  <a:cubicBezTo>
                    <a:pt x="2446" y="1724"/>
                    <a:pt x="2446" y="1728"/>
                    <a:pt x="2444" y="1732"/>
                  </a:cubicBezTo>
                  <a:lnTo>
                    <a:pt x="2442" y="1735"/>
                  </a:lnTo>
                  <a:cubicBezTo>
                    <a:pt x="2440" y="1738"/>
                    <a:pt x="2435" y="1739"/>
                    <a:pt x="2432" y="1738"/>
                  </a:cubicBezTo>
                  <a:cubicBezTo>
                    <a:pt x="2428" y="1736"/>
                    <a:pt x="2427" y="1731"/>
                    <a:pt x="2428" y="1728"/>
                  </a:cubicBezTo>
                  <a:lnTo>
                    <a:pt x="2434" y="1712"/>
                  </a:lnTo>
                  <a:lnTo>
                    <a:pt x="2449" y="1718"/>
                  </a:lnTo>
                  <a:lnTo>
                    <a:pt x="2448" y="1720"/>
                  </a:lnTo>
                  <a:cubicBezTo>
                    <a:pt x="2446" y="1723"/>
                    <a:pt x="2442" y="1725"/>
                    <a:pt x="2439" y="1724"/>
                  </a:cubicBezTo>
                  <a:cubicBezTo>
                    <a:pt x="2435" y="1723"/>
                    <a:pt x="2432" y="1720"/>
                    <a:pt x="2432" y="1716"/>
                  </a:cubicBezTo>
                  <a:lnTo>
                    <a:pt x="2432" y="733"/>
                  </a:lnTo>
                  <a:cubicBezTo>
                    <a:pt x="2432" y="730"/>
                    <a:pt x="2435" y="726"/>
                    <a:pt x="2439" y="726"/>
                  </a:cubicBezTo>
                  <a:cubicBezTo>
                    <a:pt x="2443" y="725"/>
                    <a:pt x="2447" y="727"/>
                    <a:pt x="2448" y="731"/>
                  </a:cubicBezTo>
                  <a:lnTo>
                    <a:pt x="2449" y="734"/>
                  </a:lnTo>
                  <a:cubicBezTo>
                    <a:pt x="2450" y="738"/>
                    <a:pt x="2448" y="742"/>
                    <a:pt x="2444" y="744"/>
                  </a:cubicBezTo>
                  <a:cubicBezTo>
                    <a:pt x="2440" y="745"/>
                    <a:pt x="2436" y="743"/>
                    <a:pt x="2434" y="739"/>
                  </a:cubicBezTo>
                  <a:lnTo>
                    <a:pt x="2428" y="724"/>
                  </a:lnTo>
                  <a:cubicBezTo>
                    <a:pt x="2427" y="721"/>
                    <a:pt x="2428" y="716"/>
                    <a:pt x="2432" y="714"/>
                  </a:cubicBezTo>
                  <a:cubicBezTo>
                    <a:pt x="2435" y="712"/>
                    <a:pt x="2440" y="714"/>
                    <a:pt x="2442" y="717"/>
                  </a:cubicBezTo>
                  <a:lnTo>
                    <a:pt x="2444" y="720"/>
                  </a:lnTo>
                  <a:cubicBezTo>
                    <a:pt x="2446" y="723"/>
                    <a:pt x="2446" y="728"/>
                    <a:pt x="2443" y="731"/>
                  </a:cubicBezTo>
                  <a:cubicBezTo>
                    <a:pt x="2439" y="733"/>
                    <a:pt x="2435" y="733"/>
                    <a:pt x="2432" y="730"/>
                  </a:cubicBezTo>
                  <a:lnTo>
                    <a:pt x="1733" y="35"/>
                  </a:lnTo>
                  <a:lnTo>
                    <a:pt x="1744" y="24"/>
                  </a:lnTo>
                  <a:lnTo>
                    <a:pt x="1746" y="26"/>
                  </a:lnTo>
                  <a:cubicBezTo>
                    <a:pt x="1749" y="29"/>
                    <a:pt x="1749" y="33"/>
                    <a:pt x="1747" y="36"/>
                  </a:cubicBezTo>
                  <a:cubicBezTo>
                    <a:pt x="1745" y="39"/>
                    <a:pt x="1741" y="40"/>
                    <a:pt x="1737" y="39"/>
                  </a:cubicBezTo>
                  <a:lnTo>
                    <a:pt x="1722" y="32"/>
                  </a:lnTo>
                  <a:cubicBezTo>
                    <a:pt x="1719" y="30"/>
                    <a:pt x="1717" y="26"/>
                    <a:pt x="1718" y="23"/>
                  </a:cubicBezTo>
                  <a:cubicBezTo>
                    <a:pt x="1718" y="19"/>
                    <a:pt x="1722" y="16"/>
                    <a:pt x="1725" y="16"/>
                  </a:cubicBezTo>
                  <a:lnTo>
                    <a:pt x="1728" y="16"/>
                  </a:lnTo>
                  <a:lnTo>
                    <a:pt x="1739" y="16"/>
                  </a:lnTo>
                  <a:lnTo>
                    <a:pt x="1739" y="32"/>
                  </a:lnTo>
                  <a:lnTo>
                    <a:pt x="738" y="32"/>
                  </a:lnTo>
                  <a:cubicBezTo>
                    <a:pt x="728" y="32"/>
                    <a:pt x="728" y="16"/>
                    <a:pt x="738" y="16"/>
                  </a:cubicBezTo>
                  <a:lnTo>
                    <a:pt x="742" y="16"/>
                  </a:lnTo>
                  <a:cubicBezTo>
                    <a:pt x="746" y="16"/>
                    <a:pt x="750" y="19"/>
                    <a:pt x="750" y="23"/>
                  </a:cubicBezTo>
                  <a:cubicBezTo>
                    <a:pt x="751" y="27"/>
                    <a:pt x="749" y="30"/>
                    <a:pt x="746" y="32"/>
                  </a:cubicBezTo>
                  <a:lnTo>
                    <a:pt x="730" y="39"/>
                  </a:lnTo>
                  <a:cubicBezTo>
                    <a:pt x="726" y="40"/>
                    <a:pt x="722" y="39"/>
                    <a:pt x="720" y="36"/>
                  </a:cubicBezTo>
                  <a:cubicBezTo>
                    <a:pt x="718" y="33"/>
                    <a:pt x="718" y="29"/>
                    <a:pt x="721" y="26"/>
                  </a:cubicBezTo>
                  <a:lnTo>
                    <a:pt x="723" y="24"/>
                  </a:lnTo>
                  <a:lnTo>
                    <a:pt x="734" y="35"/>
                  </a:lnTo>
                  <a:lnTo>
                    <a:pt x="35" y="730"/>
                  </a:lnTo>
                  <a:cubicBezTo>
                    <a:pt x="32" y="733"/>
                    <a:pt x="27" y="733"/>
                    <a:pt x="24" y="730"/>
                  </a:cubicBezTo>
                  <a:cubicBezTo>
                    <a:pt x="21" y="727"/>
                    <a:pt x="21" y="722"/>
                    <a:pt x="24" y="719"/>
                  </a:cubicBezTo>
                  <a:lnTo>
                    <a:pt x="26" y="717"/>
                  </a:lnTo>
                  <a:cubicBezTo>
                    <a:pt x="29" y="714"/>
                    <a:pt x="33" y="714"/>
                    <a:pt x="36" y="716"/>
                  </a:cubicBezTo>
                  <a:cubicBezTo>
                    <a:pt x="39" y="718"/>
                    <a:pt x="40" y="722"/>
                    <a:pt x="39" y="726"/>
                  </a:cubicBezTo>
                  <a:lnTo>
                    <a:pt x="32" y="741"/>
                  </a:lnTo>
                  <a:cubicBezTo>
                    <a:pt x="30" y="744"/>
                    <a:pt x="26" y="746"/>
                    <a:pt x="23" y="745"/>
                  </a:cubicBezTo>
                  <a:cubicBezTo>
                    <a:pt x="19" y="744"/>
                    <a:pt x="16" y="741"/>
                    <a:pt x="16" y="737"/>
                  </a:cubicBezTo>
                  <a:lnTo>
                    <a:pt x="16" y="733"/>
                  </a:lnTo>
                  <a:cubicBezTo>
                    <a:pt x="16" y="723"/>
                    <a:pt x="32" y="723"/>
                    <a:pt x="32" y="733"/>
                  </a:cubicBezTo>
                  <a:lnTo>
                    <a:pt x="32" y="1716"/>
                  </a:lnTo>
                  <a:close/>
                  <a:moveTo>
                    <a:pt x="16" y="733"/>
                  </a:moveTo>
                  <a:lnTo>
                    <a:pt x="32" y="733"/>
                  </a:lnTo>
                  <a:lnTo>
                    <a:pt x="32" y="737"/>
                  </a:lnTo>
                  <a:lnTo>
                    <a:pt x="17" y="734"/>
                  </a:lnTo>
                  <a:lnTo>
                    <a:pt x="24" y="719"/>
                  </a:lnTo>
                  <a:lnTo>
                    <a:pt x="37" y="728"/>
                  </a:lnTo>
                  <a:lnTo>
                    <a:pt x="35" y="730"/>
                  </a:lnTo>
                  <a:lnTo>
                    <a:pt x="24" y="719"/>
                  </a:lnTo>
                  <a:lnTo>
                    <a:pt x="723" y="24"/>
                  </a:lnTo>
                  <a:cubicBezTo>
                    <a:pt x="726" y="21"/>
                    <a:pt x="731" y="21"/>
                    <a:pt x="734" y="24"/>
                  </a:cubicBezTo>
                  <a:cubicBezTo>
                    <a:pt x="737" y="27"/>
                    <a:pt x="737" y="32"/>
                    <a:pt x="734" y="35"/>
                  </a:cubicBezTo>
                  <a:lnTo>
                    <a:pt x="732" y="37"/>
                  </a:lnTo>
                  <a:lnTo>
                    <a:pt x="723" y="24"/>
                  </a:lnTo>
                  <a:lnTo>
                    <a:pt x="739" y="17"/>
                  </a:lnTo>
                  <a:lnTo>
                    <a:pt x="742" y="32"/>
                  </a:lnTo>
                  <a:lnTo>
                    <a:pt x="738" y="32"/>
                  </a:lnTo>
                  <a:lnTo>
                    <a:pt x="738" y="16"/>
                  </a:lnTo>
                  <a:lnTo>
                    <a:pt x="1728" y="16"/>
                  </a:lnTo>
                  <a:lnTo>
                    <a:pt x="1728" y="32"/>
                  </a:lnTo>
                  <a:lnTo>
                    <a:pt x="1725" y="32"/>
                  </a:lnTo>
                  <a:lnTo>
                    <a:pt x="1729" y="17"/>
                  </a:lnTo>
                  <a:lnTo>
                    <a:pt x="1744" y="24"/>
                  </a:lnTo>
                  <a:lnTo>
                    <a:pt x="1735" y="37"/>
                  </a:lnTo>
                  <a:lnTo>
                    <a:pt x="1733" y="35"/>
                  </a:lnTo>
                  <a:cubicBezTo>
                    <a:pt x="1730" y="32"/>
                    <a:pt x="1730" y="27"/>
                    <a:pt x="1733" y="24"/>
                  </a:cubicBezTo>
                  <a:cubicBezTo>
                    <a:pt x="1736" y="21"/>
                    <a:pt x="1741" y="21"/>
                    <a:pt x="1744" y="24"/>
                  </a:cubicBezTo>
                  <a:lnTo>
                    <a:pt x="2443" y="719"/>
                  </a:lnTo>
                  <a:lnTo>
                    <a:pt x="2431" y="729"/>
                  </a:lnTo>
                  <a:lnTo>
                    <a:pt x="2429" y="726"/>
                  </a:lnTo>
                  <a:lnTo>
                    <a:pt x="2443" y="718"/>
                  </a:lnTo>
                  <a:lnTo>
                    <a:pt x="2449" y="733"/>
                  </a:lnTo>
                  <a:lnTo>
                    <a:pt x="2434" y="739"/>
                  </a:lnTo>
                  <a:lnTo>
                    <a:pt x="2433" y="736"/>
                  </a:lnTo>
                  <a:lnTo>
                    <a:pt x="2448" y="733"/>
                  </a:lnTo>
                  <a:lnTo>
                    <a:pt x="2448" y="1716"/>
                  </a:lnTo>
                  <a:lnTo>
                    <a:pt x="2433" y="1713"/>
                  </a:lnTo>
                  <a:lnTo>
                    <a:pt x="2434" y="1711"/>
                  </a:lnTo>
                  <a:cubicBezTo>
                    <a:pt x="2436" y="1707"/>
                    <a:pt x="2441" y="1705"/>
                    <a:pt x="2445" y="1707"/>
                  </a:cubicBezTo>
                  <a:cubicBezTo>
                    <a:pt x="2449" y="1709"/>
                    <a:pt x="2450" y="1713"/>
                    <a:pt x="2449" y="1717"/>
                  </a:cubicBezTo>
                  <a:lnTo>
                    <a:pt x="2443" y="1733"/>
                  </a:lnTo>
                  <a:lnTo>
                    <a:pt x="2429" y="1726"/>
                  </a:lnTo>
                  <a:lnTo>
                    <a:pt x="2431" y="1723"/>
                  </a:lnTo>
                  <a:lnTo>
                    <a:pt x="2443" y="1733"/>
                  </a:lnTo>
                  <a:lnTo>
                    <a:pt x="1744" y="2427"/>
                  </a:lnTo>
                  <a:cubicBezTo>
                    <a:pt x="1741" y="2430"/>
                    <a:pt x="1736" y="2430"/>
                    <a:pt x="1733" y="2427"/>
                  </a:cubicBezTo>
                  <a:cubicBezTo>
                    <a:pt x="1730" y="2424"/>
                    <a:pt x="1730" y="2419"/>
                    <a:pt x="1733" y="2416"/>
                  </a:cubicBezTo>
                  <a:lnTo>
                    <a:pt x="1735" y="2414"/>
                  </a:lnTo>
                  <a:lnTo>
                    <a:pt x="1743" y="2427"/>
                  </a:lnTo>
                  <a:lnTo>
                    <a:pt x="1728" y="2433"/>
                  </a:lnTo>
                  <a:lnTo>
                    <a:pt x="1723" y="2418"/>
                  </a:lnTo>
                  <a:lnTo>
                    <a:pt x="1726" y="2417"/>
                  </a:lnTo>
                  <a:lnTo>
                    <a:pt x="1728" y="2432"/>
                  </a:lnTo>
                  <a:lnTo>
                    <a:pt x="738" y="2432"/>
                  </a:lnTo>
                  <a:lnTo>
                    <a:pt x="741" y="2417"/>
                  </a:lnTo>
                  <a:lnTo>
                    <a:pt x="744" y="2418"/>
                  </a:lnTo>
                  <a:lnTo>
                    <a:pt x="739" y="2433"/>
                  </a:lnTo>
                  <a:lnTo>
                    <a:pt x="723" y="2427"/>
                  </a:lnTo>
                  <a:lnTo>
                    <a:pt x="730" y="2413"/>
                  </a:lnTo>
                  <a:lnTo>
                    <a:pt x="733" y="2415"/>
                  </a:lnTo>
                  <a:lnTo>
                    <a:pt x="723" y="2427"/>
                  </a:lnTo>
                  <a:lnTo>
                    <a:pt x="24" y="1733"/>
                  </a:lnTo>
                  <a:lnTo>
                    <a:pt x="35" y="1722"/>
                  </a:lnTo>
                  <a:lnTo>
                    <a:pt x="37" y="1724"/>
                  </a:lnTo>
                  <a:lnTo>
                    <a:pt x="24" y="1733"/>
                  </a:lnTo>
                  <a:lnTo>
                    <a:pt x="17" y="1717"/>
                  </a:lnTo>
                  <a:lnTo>
                    <a:pt x="32" y="1713"/>
                  </a:lnTo>
                  <a:lnTo>
                    <a:pt x="32" y="1716"/>
                  </a:lnTo>
                  <a:lnTo>
                    <a:pt x="16" y="1716"/>
                  </a:lnTo>
                  <a:lnTo>
                    <a:pt x="16" y="733"/>
                  </a:lnTo>
                  <a:close/>
                  <a:moveTo>
                    <a:pt x="77" y="1716"/>
                  </a:moveTo>
                  <a:cubicBezTo>
                    <a:pt x="77" y="1718"/>
                    <a:pt x="77" y="1720"/>
                    <a:pt x="76" y="1721"/>
                  </a:cubicBezTo>
                  <a:lnTo>
                    <a:pt x="70" y="1729"/>
                  </a:lnTo>
                  <a:cubicBezTo>
                    <a:pt x="67" y="1732"/>
                    <a:pt x="63" y="1733"/>
                    <a:pt x="60" y="1731"/>
                  </a:cubicBezTo>
                  <a:lnTo>
                    <a:pt x="51" y="1726"/>
                  </a:lnTo>
                  <a:cubicBezTo>
                    <a:pt x="49" y="1726"/>
                    <a:pt x="48" y="1724"/>
                    <a:pt x="47" y="1722"/>
                  </a:cubicBezTo>
                  <a:lnTo>
                    <a:pt x="41" y="1707"/>
                  </a:lnTo>
                  <a:cubicBezTo>
                    <a:pt x="40" y="1706"/>
                    <a:pt x="40" y="1704"/>
                    <a:pt x="41" y="1702"/>
                  </a:cubicBezTo>
                  <a:lnTo>
                    <a:pt x="44" y="1693"/>
                  </a:lnTo>
                  <a:cubicBezTo>
                    <a:pt x="45" y="1689"/>
                    <a:pt x="49" y="1687"/>
                    <a:pt x="52" y="1687"/>
                  </a:cubicBezTo>
                  <a:lnTo>
                    <a:pt x="62" y="1688"/>
                  </a:lnTo>
                  <a:cubicBezTo>
                    <a:pt x="64" y="1689"/>
                    <a:pt x="66" y="1689"/>
                    <a:pt x="67" y="1691"/>
                  </a:cubicBezTo>
                  <a:lnTo>
                    <a:pt x="766" y="2384"/>
                  </a:lnTo>
                  <a:cubicBezTo>
                    <a:pt x="767" y="2385"/>
                    <a:pt x="768" y="2387"/>
                    <a:pt x="768" y="2389"/>
                  </a:cubicBezTo>
                  <a:lnTo>
                    <a:pt x="769" y="2399"/>
                  </a:lnTo>
                  <a:cubicBezTo>
                    <a:pt x="770" y="2402"/>
                    <a:pt x="768" y="2406"/>
                    <a:pt x="764" y="2407"/>
                  </a:cubicBezTo>
                  <a:lnTo>
                    <a:pt x="755" y="2410"/>
                  </a:lnTo>
                  <a:cubicBezTo>
                    <a:pt x="753" y="2411"/>
                    <a:pt x="751" y="2411"/>
                    <a:pt x="750" y="2410"/>
                  </a:cubicBezTo>
                  <a:lnTo>
                    <a:pt x="734" y="2404"/>
                  </a:lnTo>
                  <a:cubicBezTo>
                    <a:pt x="732" y="2403"/>
                    <a:pt x="730" y="2402"/>
                    <a:pt x="729" y="2400"/>
                  </a:cubicBezTo>
                  <a:lnTo>
                    <a:pt x="724" y="2391"/>
                  </a:lnTo>
                  <a:cubicBezTo>
                    <a:pt x="723" y="2388"/>
                    <a:pt x="723" y="2384"/>
                    <a:pt x="726" y="2382"/>
                  </a:cubicBezTo>
                  <a:lnTo>
                    <a:pt x="733" y="2375"/>
                  </a:lnTo>
                  <a:cubicBezTo>
                    <a:pt x="734" y="2373"/>
                    <a:pt x="736" y="2372"/>
                    <a:pt x="738" y="2372"/>
                  </a:cubicBezTo>
                  <a:lnTo>
                    <a:pt x="1728" y="2372"/>
                  </a:lnTo>
                  <a:cubicBezTo>
                    <a:pt x="1730" y="2372"/>
                    <a:pt x="1732" y="2373"/>
                    <a:pt x="1734" y="2374"/>
                  </a:cubicBezTo>
                  <a:lnTo>
                    <a:pt x="1742" y="2381"/>
                  </a:lnTo>
                  <a:cubicBezTo>
                    <a:pt x="1745" y="2384"/>
                    <a:pt x="1745" y="2388"/>
                    <a:pt x="1743" y="2391"/>
                  </a:cubicBezTo>
                  <a:lnTo>
                    <a:pt x="1738" y="2400"/>
                  </a:lnTo>
                  <a:cubicBezTo>
                    <a:pt x="1738" y="2402"/>
                    <a:pt x="1736" y="2403"/>
                    <a:pt x="1734" y="2404"/>
                  </a:cubicBezTo>
                  <a:lnTo>
                    <a:pt x="1718" y="2410"/>
                  </a:lnTo>
                  <a:cubicBezTo>
                    <a:pt x="1717" y="2411"/>
                    <a:pt x="1715" y="2411"/>
                    <a:pt x="1713" y="2410"/>
                  </a:cubicBezTo>
                  <a:lnTo>
                    <a:pt x="1704" y="2407"/>
                  </a:lnTo>
                  <a:cubicBezTo>
                    <a:pt x="1700" y="2406"/>
                    <a:pt x="1698" y="2402"/>
                    <a:pt x="1698" y="2399"/>
                  </a:cubicBezTo>
                  <a:lnTo>
                    <a:pt x="1699" y="2389"/>
                  </a:lnTo>
                  <a:cubicBezTo>
                    <a:pt x="1700" y="2387"/>
                    <a:pt x="1701" y="2385"/>
                    <a:pt x="1702" y="2384"/>
                  </a:cubicBezTo>
                  <a:lnTo>
                    <a:pt x="2400" y="1691"/>
                  </a:lnTo>
                  <a:cubicBezTo>
                    <a:pt x="2401" y="1689"/>
                    <a:pt x="2403" y="1689"/>
                    <a:pt x="2405" y="1688"/>
                  </a:cubicBezTo>
                  <a:lnTo>
                    <a:pt x="2415" y="1687"/>
                  </a:lnTo>
                  <a:cubicBezTo>
                    <a:pt x="2418" y="1687"/>
                    <a:pt x="2422" y="1689"/>
                    <a:pt x="2423" y="1693"/>
                  </a:cubicBezTo>
                  <a:lnTo>
                    <a:pt x="2426" y="1702"/>
                  </a:lnTo>
                  <a:cubicBezTo>
                    <a:pt x="2427" y="1704"/>
                    <a:pt x="2427" y="1706"/>
                    <a:pt x="2426" y="1707"/>
                  </a:cubicBezTo>
                  <a:lnTo>
                    <a:pt x="2420" y="1722"/>
                  </a:lnTo>
                  <a:cubicBezTo>
                    <a:pt x="2419" y="1724"/>
                    <a:pt x="2418" y="1726"/>
                    <a:pt x="2416" y="1726"/>
                  </a:cubicBezTo>
                  <a:lnTo>
                    <a:pt x="2407" y="1731"/>
                  </a:lnTo>
                  <a:cubicBezTo>
                    <a:pt x="2404" y="1733"/>
                    <a:pt x="2400" y="1733"/>
                    <a:pt x="2397" y="1730"/>
                  </a:cubicBezTo>
                  <a:lnTo>
                    <a:pt x="2390" y="1722"/>
                  </a:lnTo>
                  <a:cubicBezTo>
                    <a:pt x="2389" y="1720"/>
                    <a:pt x="2388" y="1718"/>
                    <a:pt x="2388" y="1716"/>
                  </a:cubicBezTo>
                  <a:lnTo>
                    <a:pt x="2388" y="733"/>
                  </a:lnTo>
                  <a:cubicBezTo>
                    <a:pt x="2388" y="731"/>
                    <a:pt x="2389" y="729"/>
                    <a:pt x="2391" y="728"/>
                  </a:cubicBezTo>
                  <a:lnTo>
                    <a:pt x="2398" y="721"/>
                  </a:lnTo>
                  <a:cubicBezTo>
                    <a:pt x="2400" y="718"/>
                    <a:pt x="2404" y="718"/>
                    <a:pt x="2407" y="719"/>
                  </a:cubicBezTo>
                  <a:lnTo>
                    <a:pt x="2416" y="724"/>
                  </a:lnTo>
                  <a:cubicBezTo>
                    <a:pt x="2418" y="725"/>
                    <a:pt x="2419" y="727"/>
                    <a:pt x="2420" y="729"/>
                  </a:cubicBezTo>
                  <a:lnTo>
                    <a:pt x="2426" y="745"/>
                  </a:lnTo>
                  <a:cubicBezTo>
                    <a:pt x="2427" y="746"/>
                    <a:pt x="2427" y="748"/>
                    <a:pt x="2426" y="750"/>
                  </a:cubicBezTo>
                  <a:lnTo>
                    <a:pt x="2423" y="759"/>
                  </a:lnTo>
                  <a:cubicBezTo>
                    <a:pt x="2422" y="763"/>
                    <a:pt x="2418" y="765"/>
                    <a:pt x="2415" y="764"/>
                  </a:cubicBezTo>
                  <a:lnTo>
                    <a:pt x="2405" y="763"/>
                  </a:lnTo>
                  <a:cubicBezTo>
                    <a:pt x="2403" y="763"/>
                    <a:pt x="2401" y="762"/>
                    <a:pt x="2400" y="761"/>
                  </a:cubicBezTo>
                  <a:lnTo>
                    <a:pt x="1702" y="66"/>
                  </a:lnTo>
                  <a:cubicBezTo>
                    <a:pt x="1701" y="65"/>
                    <a:pt x="1700" y="63"/>
                    <a:pt x="1699" y="61"/>
                  </a:cubicBezTo>
                  <a:lnTo>
                    <a:pt x="1698" y="51"/>
                  </a:lnTo>
                  <a:cubicBezTo>
                    <a:pt x="1698" y="47"/>
                    <a:pt x="1700" y="44"/>
                    <a:pt x="1704" y="43"/>
                  </a:cubicBezTo>
                  <a:lnTo>
                    <a:pt x="1714" y="40"/>
                  </a:lnTo>
                  <a:cubicBezTo>
                    <a:pt x="1716" y="39"/>
                    <a:pt x="1718" y="39"/>
                    <a:pt x="1720" y="40"/>
                  </a:cubicBezTo>
                  <a:lnTo>
                    <a:pt x="1736" y="47"/>
                  </a:lnTo>
                  <a:cubicBezTo>
                    <a:pt x="1738" y="48"/>
                    <a:pt x="1739" y="49"/>
                    <a:pt x="1740" y="51"/>
                  </a:cubicBezTo>
                  <a:lnTo>
                    <a:pt x="1744" y="60"/>
                  </a:lnTo>
                  <a:cubicBezTo>
                    <a:pt x="1745" y="64"/>
                    <a:pt x="1744" y="68"/>
                    <a:pt x="1741" y="70"/>
                  </a:cubicBezTo>
                  <a:lnTo>
                    <a:pt x="1733" y="76"/>
                  </a:lnTo>
                  <a:cubicBezTo>
                    <a:pt x="1732" y="77"/>
                    <a:pt x="1730" y="77"/>
                    <a:pt x="1728" y="77"/>
                  </a:cubicBezTo>
                  <a:lnTo>
                    <a:pt x="738" y="77"/>
                  </a:lnTo>
                  <a:cubicBezTo>
                    <a:pt x="737" y="77"/>
                    <a:pt x="735" y="77"/>
                    <a:pt x="733" y="76"/>
                  </a:cubicBezTo>
                  <a:lnTo>
                    <a:pt x="726" y="70"/>
                  </a:lnTo>
                  <a:cubicBezTo>
                    <a:pt x="724" y="67"/>
                    <a:pt x="723" y="63"/>
                    <a:pt x="724" y="60"/>
                  </a:cubicBezTo>
                  <a:lnTo>
                    <a:pt x="728" y="51"/>
                  </a:lnTo>
                  <a:cubicBezTo>
                    <a:pt x="729" y="49"/>
                    <a:pt x="730" y="48"/>
                    <a:pt x="732" y="47"/>
                  </a:cubicBezTo>
                  <a:lnTo>
                    <a:pt x="748" y="40"/>
                  </a:lnTo>
                  <a:cubicBezTo>
                    <a:pt x="750" y="39"/>
                    <a:pt x="752" y="39"/>
                    <a:pt x="754" y="40"/>
                  </a:cubicBezTo>
                  <a:lnTo>
                    <a:pt x="764" y="43"/>
                  </a:lnTo>
                  <a:cubicBezTo>
                    <a:pt x="767" y="44"/>
                    <a:pt x="770" y="47"/>
                    <a:pt x="769" y="51"/>
                  </a:cubicBezTo>
                  <a:lnTo>
                    <a:pt x="768" y="61"/>
                  </a:lnTo>
                  <a:cubicBezTo>
                    <a:pt x="768" y="63"/>
                    <a:pt x="767" y="65"/>
                    <a:pt x="766" y="66"/>
                  </a:cubicBezTo>
                  <a:lnTo>
                    <a:pt x="67" y="761"/>
                  </a:lnTo>
                  <a:cubicBezTo>
                    <a:pt x="66" y="762"/>
                    <a:pt x="64" y="763"/>
                    <a:pt x="62" y="763"/>
                  </a:cubicBezTo>
                  <a:lnTo>
                    <a:pt x="52" y="764"/>
                  </a:lnTo>
                  <a:cubicBezTo>
                    <a:pt x="49" y="765"/>
                    <a:pt x="45" y="763"/>
                    <a:pt x="44" y="759"/>
                  </a:cubicBezTo>
                  <a:lnTo>
                    <a:pt x="41" y="750"/>
                  </a:lnTo>
                  <a:cubicBezTo>
                    <a:pt x="40" y="748"/>
                    <a:pt x="40" y="746"/>
                    <a:pt x="41" y="745"/>
                  </a:cubicBezTo>
                  <a:lnTo>
                    <a:pt x="47" y="729"/>
                  </a:lnTo>
                  <a:cubicBezTo>
                    <a:pt x="48" y="727"/>
                    <a:pt x="49" y="725"/>
                    <a:pt x="51" y="724"/>
                  </a:cubicBezTo>
                  <a:lnTo>
                    <a:pt x="60" y="719"/>
                  </a:lnTo>
                  <a:cubicBezTo>
                    <a:pt x="63" y="718"/>
                    <a:pt x="67" y="718"/>
                    <a:pt x="70" y="721"/>
                  </a:cubicBezTo>
                  <a:lnTo>
                    <a:pt x="76" y="728"/>
                  </a:lnTo>
                  <a:cubicBezTo>
                    <a:pt x="77" y="730"/>
                    <a:pt x="77" y="732"/>
                    <a:pt x="77" y="733"/>
                  </a:cubicBezTo>
                  <a:lnTo>
                    <a:pt x="77" y="1716"/>
                  </a:lnTo>
                  <a:close/>
                  <a:moveTo>
                    <a:pt x="61" y="733"/>
                  </a:moveTo>
                  <a:lnTo>
                    <a:pt x="63" y="739"/>
                  </a:lnTo>
                  <a:lnTo>
                    <a:pt x="57" y="732"/>
                  </a:lnTo>
                  <a:lnTo>
                    <a:pt x="67" y="733"/>
                  </a:lnTo>
                  <a:lnTo>
                    <a:pt x="58" y="738"/>
                  </a:lnTo>
                  <a:lnTo>
                    <a:pt x="62" y="734"/>
                  </a:lnTo>
                  <a:lnTo>
                    <a:pt x="56" y="750"/>
                  </a:lnTo>
                  <a:lnTo>
                    <a:pt x="56" y="745"/>
                  </a:lnTo>
                  <a:lnTo>
                    <a:pt x="59" y="754"/>
                  </a:lnTo>
                  <a:lnTo>
                    <a:pt x="51" y="748"/>
                  </a:lnTo>
                  <a:lnTo>
                    <a:pt x="61" y="747"/>
                  </a:lnTo>
                  <a:lnTo>
                    <a:pt x="56" y="750"/>
                  </a:lnTo>
                  <a:lnTo>
                    <a:pt x="755" y="55"/>
                  </a:lnTo>
                  <a:lnTo>
                    <a:pt x="752" y="60"/>
                  </a:lnTo>
                  <a:lnTo>
                    <a:pt x="753" y="50"/>
                  </a:lnTo>
                  <a:lnTo>
                    <a:pt x="759" y="58"/>
                  </a:lnTo>
                  <a:lnTo>
                    <a:pt x="749" y="55"/>
                  </a:lnTo>
                  <a:lnTo>
                    <a:pt x="755" y="55"/>
                  </a:lnTo>
                  <a:lnTo>
                    <a:pt x="739" y="62"/>
                  </a:lnTo>
                  <a:lnTo>
                    <a:pt x="743" y="58"/>
                  </a:lnTo>
                  <a:lnTo>
                    <a:pt x="739" y="67"/>
                  </a:lnTo>
                  <a:lnTo>
                    <a:pt x="737" y="57"/>
                  </a:lnTo>
                  <a:lnTo>
                    <a:pt x="744" y="63"/>
                  </a:lnTo>
                  <a:lnTo>
                    <a:pt x="738" y="61"/>
                  </a:lnTo>
                  <a:lnTo>
                    <a:pt x="1728" y="61"/>
                  </a:lnTo>
                  <a:lnTo>
                    <a:pt x="1724" y="63"/>
                  </a:lnTo>
                  <a:lnTo>
                    <a:pt x="1732" y="57"/>
                  </a:lnTo>
                  <a:lnTo>
                    <a:pt x="1729" y="67"/>
                  </a:lnTo>
                  <a:lnTo>
                    <a:pt x="1725" y="58"/>
                  </a:lnTo>
                  <a:lnTo>
                    <a:pt x="1729" y="62"/>
                  </a:lnTo>
                  <a:lnTo>
                    <a:pt x="1713" y="55"/>
                  </a:lnTo>
                  <a:lnTo>
                    <a:pt x="1719" y="55"/>
                  </a:lnTo>
                  <a:lnTo>
                    <a:pt x="1709" y="58"/>
                  </a:lnTo>
                  <a:lnTo>
                    <a:pt x="1714" y="50"/>
                  </a:lnTo>
                  <a:lnTo>
                    <a:pt x="1715" y="60"/>
                  </a:lnTo>
                  <a:lnTo>
                    <a:pt x="1713" y="55"/>
                  </a:lnTo>
                  <a:lnTo>
                    <a:pt x="2411" y="750"/>
                  </a:lnTo>
                  <a:lnTo>
                    <a:pt x="2406" y="747"/>
                  </a:lnTo>
                  <a:lnTo>
                    <a:pt x="2416" y="748"/>
                  </a:lnTo>
                  <a:lnTo>
                    <a:pt x="2408" y="754"/>
                  </a:lnTo>
                  <a:lnTo>
                    <a:pt x="2411" y="745"/>
                  </a:lnTo>
                  <a:lnTo>
                    <a:pt x="2411" y="750"/>
                  </a:lnTo>
                  <a:lnTo>
                    <a:pt x="2405" y="734"/>
                  </a:lnTo>
                  <a:lnTo>
                    <a:pt x="2409" y="738"/>
                  </a:lnTo>
                  <a:lnTo>
                    <a:pt x="2400" y="733"/>
                  </a:lnTo>
                  <a:lnTo>
                    <a:pt x="2409" y="732"/>
                  </a:lnTo>
                  <a:lnTo>
                    <a:pt x="2402" y="739"/>
                  </a:lnTo>
                  <a:lnTo>
                    <a:pt x="2404" y="733"/>
                  </a:lnTo>
                  <a:lnTo>
                    <a:pt x="2404" y="1716"/>
                  </a:lnTo>
                  <a:lnTo>
                    <a:pt x="2402" y="1711"/>
                  </a:lnTo>
                  <a:lnTo>
                    <a:pt x="2409" y="1719"/>
                  </a:lnTo>
                  <a:lnTo>
                    <a:pt x="2400" y="1717"/>
                  </a:lnTo>
                  <a:lnTo>
                    <a:pt x="2409" y="1712"/>
                  </a:lnTo>
                  <a:lnTo>
                    <a:pt x="2405" y="1716"/>
                  </a:lnTo>
                  <a:lnTo>
                    <a:pt x="2411" y="1701"/>
                  </a:lnTo>
                  <a:lnTo>
                    <a:pt x="2411" y="1707"/>
                  </a:lnTo>
                  <a:lnTo>
                    <a:pt x="2408" y="1698"/>
                  </a:lnTo>
                  <a:lnTo>
                    <a:pt x="2416" y="1703"/>
                  </a:lnTo>
                  <a:lnTo>
                    <a:pt x="2406" y="1704"/>
                  </a:lnTo>
                  <a:lnTo>
                    <a:pt x="2411" y="1702"/>
                  </a:lnTo>
                  <a:lnTo>
                    <a:pt x="1713" y="2395"/>
                  </a:lnTo>
                  <a:lnTo>
                    <a:pt x="1715" y="2390"/>
                  </a:lnTo>
                  <a:lnTo>
                    <a:pt x="1714" y="2400"/>
                  </a:lnTo>
                  <a:lnTo>
                    <a:pt x="1709" y="2392"/>
                  </a:lnTo>
                  <a:lnTo>
                    <a:pt x="1718" y="2395"/>
                  </a:lnTo>
                  <a:lnTo>
                    <a:pt x="1713" y="2395"/>
                  </a:lnTo>
                  <a:lnTo>
                    <a:pt x="1729" y="2389"/>
                  </a:lnTo>
                  <a:lnTo>
                    <a:pt x="1724" y="2393"/>
                  </a:lnTo>
                  <a:lnTo>
                    <a:pt x="1729" y="2384"/>
                  </a:lnTo>
                  <a:lnTo>
                    <a:pt x="1731" y="2393"/>
                  </a:lnTo>
                  <a:lnTo>
                    <a:pt x="1723" y="2386"/>
                  </a:lnTo>
                  <a:lnTo>
                    <a:pt x="1728" y="2388"/>
                  </a:lnTo>
                  <a:lnTo>
                    <a:pt x="738" y="2388"/>
                  </a:lnTo>
                  <a:lnTo>
                    <a:pt x="744" y="2386"/>
                  </a:lnTo>
                  <a:lnTo>
                    <a:pt x="737" y="2393"/>
                  </a:lnTo>
                  <a:lnTo>
                    <a:pt x="738" y="2384"/>
                  </a:lnTo>
                  <a:lnTo>
                    <a:pt x="743" y="2393"/>
                  </a:lnTo>
                  <a:lnTo>
                    <a:pt x="739" y="2389"/>
                  </a:lnTo>
                  <a:lnTo>
                    <a:pt x="755" y="2395"/>
                  </a:lnTo>
                  <a:lnTo>
                    <a:pt x="750" y="2395"/>
                  </a:lnTo>
                  <a:lnTo>
                    <a:pt x="759" y="2392"/>
                  </a:lnTo>
                  <a:lnTo>
                    <a:pt x="753" y="2400"/>
                  </a:lnTo>
                  <a:lnTo>
                    <a:pt x="752" y="2390"/>
                  </a:lnTo>
                  <a:lnTo>
                    <a:pt x="755" y="2395"/>
                  </a:lnTo>
                  <a:lnTo>
                    <a:pt x="56" y="1702"/>
                  </a:lnTo>
                  <a:lnTo>
                    <a:pt x="61" y="1704"/>
                  </a:lnTo>
                  <a:lnTo>
                    <a:pt x="51" y="1703"/>
                  </a:lnTo>
                  <a:lnTo>
                    <a:pt x="59" y="1698"/>
                  </a:lnTo>
                  <a:lnTo>
                    <a:pt x="56" y="1707"/>
                  </a:lnTo>
                  <a:lnTo>
                    <a:pt x="56" y="1701"/>
                  </a:lnTo>
                  <a:lnTo>
                    <a:pt x="62" y="1716"/>
                  </a:lnTo>
                  <a:lnTo>
                    <a:pt x="58" y="1712"/>
                  </a:lnTo>
                  <a:lnTo>
                    <a:pt x="67" y="1717"/>
                  </a:lnTo>
                  <a:lnTo>
                    <a:pt x="57" y="1720"/>
                  </a:lnTo>
                  <a:lnTo>
                    <a:pt x="63" y="1712"/>
                  </a:lnTo>
                  <a:lnTo>
                    <a:pt x="61" y="1716"/>
                  </a:lnTo>
                  <a:lnTo>
                    <a:pt x="61" y="733"/>
                  </a:lnTo>
                  <a:close/>
                  <a:moveTo>
                    <a:pt x="45" y="733"/>
                  </a:moveTo>
                  <a:cubicBezTo>
                    <a:pt x="45" y="731"/>
                    <a:pt x="47" y="729"/>
                    <a:pt x="48" y="727"/>
                  </a:cubicBezTo>
                  <a:cubicBezTo>
                    <a:pt x="50" y="726"/>
                    <a:pt x="53" y="725"/>
                    <a:pt x="55" y="726"/>
                  </a:cubicBezTo>
                  <a:lnTo>
                    <a:pt x="71" y="729"/>
                  </a:lnTo>
                  <a:cubicBezTo>
                    <a:pt x="73" y="729"/>
                    <a:pt x="75" y="730"/>
                    <a:pt x="76" y="733"/>
                  </a:cubicBezTo>
                  <a:cubicBezTo>
                    <a:pt x="78" y="735"/>
                    <a:pt x="78" y="737"/>
                    <a:pt x="77" y="739"/>
                  </a:cubicBezTo>
                  <a:lnTo>
                    <a:pt x="71" y="755"/>
                  </a:lnTo>
                  <a:cubicBezTo>
                    <a:pt x="70" y="758"/>
                    <a:pt x="68" y="759"/>
                    <a:pt x="66" y="760"/>
                  </a:cubicBezTo>
                  <a:cubicBezTo>
                    <a:pt x="64" y="761"/>
                    <a:pt x="61" y="761"/>
                    <a:pt x="59" y="759"/>
                  </a:cubicBezTo>
                  <a:lnTo>
                    <a:pt x="46" y="751"/>
                  </a:lnTo>
                  <a:cubicBezTo>
                    <a:pt x="44" y="750"/>
                    <a:pt x="43" y="748"/>
                    <a:pt x="43" y="745"/>
                  </a:cubicBezTo>
                  <a:cubicBezTo>
                    <a:pt x="42" y="743"/>
                    <a:pt x="43" y="741"/>
                    <a:pt x="45" y="739"/>
                  </a:cubicBezTo>
                  <a:lnTo>
                    <a:pt x="744" y="44"/>
                  </a:lnTo>
                  <a:cubicBezTo>
                    <a:pt x="746" y="42"/>
                    <a:pt x="748" y="41"/>
                    <a:pt x="750" y="41"/>
                  </a:cubicBezTo>
                  <a:cubicBezTo>
                    <a:pt x="753" y="42"/>
                    <a:pt x="755" y="43"/>
                    <a:pt x="756" y="45"/>
                  </a:cubicBezTo>
                  <a:lnTo>
                    <a:pt x="765" y="58"/>
                  </a:lnTo>
                  <a:cubicBezTo>
                    <a:pt x="766" y="60"/>
                    <a:pt x="767" y="62"/>
                    <a:pt x="766" y="65"/>
                  </a:cubicBezTo>
                  <a:cubicBezTo>
                    <a:pt x="766" y="67"/>
                    <a:pt x="764" y="69"/>
                    <a:pt x="762" y="70"/>
                  </a:cubicBezTo>
                  <a:lnTo>
                    <a:pt x="746" y="77"/>
                  </a:lnTo>
                  <a:cubicBezTo>
                    <a:pt x="744" y="78"/>
                    <a:pt x="741" y="78"/>
                    <a:pt x="739" y="77"/>
                  </a:cubicBezTo>
                  <a:cubicBezTo>
                    <a:pt x="737" y="76"/>
                    <a:pt x="735" y="74"/>
                    <a:pt x="735" y="71"/>
                  </a:cubicBezTo>
                  <a:lnTo>
                    <a:pt x="731" y="55"/>
                  </a:lnTo>
                  <a:cubicBezTo>
                    <a:pt x="730" y="53"/>
                    <a:pt x="731" y="50"/>
                    <a:pt x="732" y="49"/>
                  </a:cubicBezTo>
                  <a:cubicBezTo>
                    <a:pt x="734" y="47"/>
                    <a:pt x="736" y="45"/>
                    <a:pt x="738" y="45"/>
                  </a:cubicBezTo>
                  <a:lnTo>
                    <a:pt x="1728" y="45"/>
                  </a:lnTo>
                  <a:cubicBezTo>
                    <a:pt x="1731" y="45"/>
                    <a:pt x="1733" y="47"/>
                    <a:pt x="1735" y="48"/>
                  </a:cubicBezTo>
                  <a:cubicBezTo>
                    <a:pt x="1736" y="50"/>
                    <a:pt x="1737" y="53"/>
                    <a:pt x="1736" y="55"/>
                  </a:cubicBezTo>
                  <a:lnTo>
                    <a:pt x="1733" y="71"/>
                  </a:lnTo>
                  <a:cubicBezTo>
                    <a:pt x="1733" y="73"/>
                    <a:pt x="1731" y="75"/>
                    <a:pt x="1729" y="77"/>
                  </a:cubicBezTo>
                  <a:cubicBezTo>
                    <a:pt x="1727" y="78"/>
                    <a:pt x="1724" y="78"/>
                    <a:pt x="1722" y="77"/>
                  </a:cubicBezTo>
                  <a:lnTo>
                    <a:pt x="1706" y="70"/>
                  </a:lnTo>
                  <a:cubicBezTo>
                    <a:pt x="1704" y="69"/>
                    <a:pt x="1702" y="67"/>
                    <a:pt x="1702" y="65"/>
                  </a:cubicBezTo>
                  <a:cubicBezTo>
                    <a:pt x="1701" y="62"/>
                    <a:pt x="1702" y="60"/>
                    <a:pt x="1703" y="58"/>
                  </a:cubicBezTo>
                  <a:lnTo>
                    <a:pt x="1712" y="45"/>
                  </a:lnTo>
                  <a:cubicBezTo>
                    <a:pt x="1713" y="43"/>
                    <a:pt x="1715" y="42"/>
                    <a:pt x="1718" y="41"/>
                  </a:cubicBezTo>
                  <a:cubicBezTo>
                    <a:pt x="1720" y="41"/>
                    <a:pt x="1722" y="42"/>
                    <a:pt x="1724" y="44"/>
                  </a:cubicBezTo>
                  <a:lnTo>
                    <a:pt x="2422" y="739"/>
                  </a:lnTo>
                  <a:cubicBezTo>
                    <a:pt x="2424" y="741"/>
                    <a:pt x="2425" y="743"/>
                    <a:pt x="2424" y="745"/>
                  </a:cubicBezTo>
                  <a:cubicBezTo>
                    <a:pt x="2424" y="748"/>
                    <a:pt x="2423" y="750"/>
                    <a:pt x="2421" y="751"/>
                  </a:cubicBezTo>
                  <a:lnTo>
                    <a:pt x="2408" y="759"/>
                  </a:lnTo>
                  <a:cubicBezTo>
                    <a:pt x="2406" y="761"/>
                    <a:pt x="2403" y="761"/>
                    <a:pt x="2401" y="760"/>
                  </a:cubicBezTo>
                  <a:cubicBezTo>
                    <a:pt x="2399" y="759"/>
                    <a:pt x="2397" y="758"/>
                    <a:pt x="2396" y="755"/>
                  </a:cubicBezTo>
                  <a:lnTo>
                    <a:pt x="2390" y="739"/>
                  </a:lnTo>
                  <a:cubicBezTo>
                    <a:pt x="2389" y="737"/>
                    <a:pt x="2389" y="735"/>
                    <a:pt x="2390" y="733"/>
                  </a:cubicBezTo>
                  <a:cubicBezTo>
                    <a:pt x="2392" y="731"/>
                    <a:pt x="2394" y="729"/>
                    <a:pt x="2396" y="729"/>
                  </a:cubicBezTo>
                  <a:lnTo>
                    <a:pt x="2411" y="726"/>
                  </a:lnTo>
                  <a:cubicBezTo>
                    <a:pt x="2413" y="725"/>
                    <a:pt x="2416" y="726"/>
                    <a:pt x="2418" y="727"/>
                  </a:cubicBezTo>
                  <a:cubicBezTo>
                    <a:pt x="2419" y="729"/>
                    <a:pt x="2420" y="731"/>
                    <a:pt x="2420" y="733"/>
                  </a:cubicBezTo>
                  <a:lnTo>
                    <a:pt x="2420" y="1716"/>
                  </a:lnTo>
                  <a:cubicBezTo>
                    <a:pt x="2420" y="1719"/>
                    <a:pt x="2419" y="1721"/>
                    <a:pt x="2418" y="1723"/>
                  </a:cubicBezTo>
                  <a:cubicBezTo>
                    <a:pt x="2416" y="1724"/>
                    <a:pt x="2413" y="1725"/>
                    <a:pt x="2411" y="1724"/>
                  </a:cubicBezTo>
                  <a:lnTo>
                    <a:pt x="2396" y="1721"/>
                  </a:lnTo>
                  <a:cubicBezTo>
                    <a:pt x="2394" y="1721"/>
                    <a:pt x="2392" y="1719"/>
                    <a:pt x="2390" y="1717"/>
                  </a:cubicBezTo>
                  <a:cubicBezTo>
                    <a:pt x="2389" y="1715"/>
                    <a:pt x="2389" y="1713"/>
                    <a:pt x="2390" y="1710"/>
                  </a:cubicBezTo>
                  <a:lnTo>
                    <a:pt x="2396" y="1695"/>
                  </a:lnTo>
                  <a:cubicBezTo>
                    <a:pt x="2397" y="1693"/>
                    <a:pt x="2399" y="1691"/>
                    <a:pt x="2401" y="1691"/>
                  </a:cubicBezTo>
                  <a:cubicBezTo>
                    <a:pt x="2403" y="1690"/>
                    <a:pt x="2406" y="1690"/>
                    <a:pt x="2408" y="1692"/>
                  </a:cubicBezTo>
                  <a:lnTo>
                    <a:pt x="2421" y="1701"/>
                  </a:lnTo>
                  <a:cubicBezTo>
                    <a:pt x="2423" y="1702"/>
                    <a:pt x="2424" y="1704"/>
                    <a:pt x="2424" y="1707"/>
                  </a:cubicBezTo>
                  <a:cubicBezTo>
                    <a:pt x="2425" y="1709"/>
                    <a:pt x="2424" y="1711"/>
                    <a:pt x="2422" y="1713"/>
                  </a:cubicBezTo>
                  <a:lnTo>
                    <a:pt x="1724" y="2406"/>
                  </a:lnTo>
                  <a:cubicBezTo>
                    <a:pt x="1722" y="2408"/>
                    <a:pt x="1720" y="2409"/>
                    <a:pt x="1718" y="2408"/>
                  </a:cubicBezTo>
                  <a:cubicBezTo>
                    <a:pt x="1715" y="2408"/>
                    <a:pt x="1713" y="2407"/>
                    <a:pt x="1712" y="2405"/>
                  </a:cubicBezTo>
                  <a:lnTo>
                    <a:pt x="1704" y="2392"/>
                  </a:lnTo>
                  <a:cubicBezTo>
                    <a:pt x="1702" y="2390"/>
                    <a:pt x="1702" y="2387"/>
                    <a:pt x="1703" y="2385"/>
                  </a:cubicBezTo>
                  <a:cubicBezTo>
                    <a:pt x="1704" y="2383"/>
                    <a:pt x="1705" y="2381"/>
                    <a:pt x="1708" y="2380"/>
                  </a:cubicBezTo>
                  <a:lnTo>
                    <a:pt x="1724" y="2374"/>
                  </a:lnTo>
                  <a:cubicBezTo>
                    <a:pt x="1726" y="2373"/>
                    <a:pt x="1728" y="2373"/>
                    <a:pt x="1731" y="2375"/>
                  </a:cubicBezTo>
                  <a:cubicBezTo>
                    <a:pt x="1733" y="2376"/>
                    <a:pt x="1734" y="2378"/>
                    <a:pt x="1734" y="2380"/>
                  </a:cubicBezTo>
                  <a:lnTo>
                    <a:pt x="1736" y="2395"/>
                  </a:lnTo>
                  <a:cubicBezTo>
                    <a:pt x="1737" y="2398"/>
                    <a:pt x="1736" y="2400"/>
                    <a:pt x="1734" y="2402"/>
                  </a:cubicBezTo>
                  <a:cubicBezTo>
                    <a:pt x="1733" y="2403"/>
                    <a:pt x="1731" y="2404"/>
                    <a:pt x="1728" y="2404"/>
                  </a:cubicBezTo>
                  <a:lnTo>
                    <a:pt x="738" y="2404"/>
                  </a:lnTo>
                  <a:cubicBezTo>
                    <a:pt x="736" y="2404"/>
                    <a:pt x="734" y="2403"/>
                    <a:pt x="732" y="2402"/>
                  </a:cubicBezTo>
                  <a:cubicBezTo>
                    <a:pt x="731" y="2400"/>
                    <a:pt x="730" y="2397"/>
                    <a:pt x="731" y="2395"/>
                  </a:cubicBezTo>
                  <a:lnTo>
                    <a:pt x="734" y="2380"/>
                  </a:lnTo>
                  <a:cubicBezTo>
                    <a:pt x="734" y="2378"/>
                    <a:pt x="736" y="2376"/>
                    <a:pt x="738" y="2374"/>
                  </a:cubicBezTo>
                  <a:cubicBezTo>
                    <a:pt x="740" y="2373"/>
                    <a:pt x="742" y="2373"/>
                    <a:pt x="744" y="2374"/>
                  </a:cubicBezTo>
                  <a:lnTo>
                    <a:pt x="760" y="2380"/>
                  </a:lnTo>
                  <a:cubicBezTo>
                    <a:pt x="763" y="2381"/>
                    <a:pt x="764" y="2383"/>
                    <a:pt x="765" y="2385"/>
                  </a:cubicBezTo>
                  <a:cubicBezTo>
                    <a:pt x="766" y="2387"/>
                    <a:pt x="766" y="2390"/>
                    <a:pt x="764" y="2392"/>
                  </a:cubicBezTo>
                  <a:lnTo>
                    <a:pt x="756" y="2405"/>
                  </a:lnTo>
                  <a:cubicBezTo>
                    <a:pt x="755" y="2407"/>
                    <a:pt x="753" y="2408"/>
                    <a:pt x="750" y="2408"/>
                  </a:cubicBezTo>
                  <a:cubicBezTo>
                    <a:pt x="748" y="2409"/>
                    <a:pt x="746" y="2408"/>
                    <a:pt x="744" y="2406"/>
                  </a:cubicBezTo>
                  <a:lnTo>
                    <a:pt x="45" y="1713"/>
                  </a:lnTo>
                  <a:cubicBezTo>
                    <a:pt x="43" y="1711"/>
                    <a:pt x="42" y="1709"/>
                    <a:pt x="42" y="1707"/>
                  </a:cubicBezTo>
                  <a:cubicBezTo>
                    <a:pt x="43" y="1704"/>
                    <a:pt x="44" y="1702"/>
                    <a:pt x="46" y="1701"/>
                  </a:cubicBezTo>
                  <a:lnTo>
                    <a:pt x="59" y="1692"/>
                  </a:lnTo>
                  <a:cubicBezTo>
                    <a:pt x="61" y="1690"/>
                    <a:pt x="63" y="1690"/>
                    <a:pt x="66" y="1691"/>
                  </a:cubicBezTo>
                  <a:cubicBezTo>
                    <a:pt x="68" y="1691"/>
                    <a:pt x="70" y="1693"/>
                    <a:pt x="71" y="1695"/>
                  </a:cubicBezTo>
                  <a:lnTo>
                    <a:pt x="77" y="1710"/>
                  </a:lnTo>
                  <a:cubicBezTo>
                    <a:pt x="78" y="1713"/>
                    <a:pt x="78" y="1715"/>
                    <a:pt x="76" y="1717"/>
                  </a:cubicBezTo>
                  <a:cubicBezTo>
                    <a:pt x="75" y="1719"/>
                    <a:pt x="73" y="1721"/>
                    <a:pt x="71" y="1721"/>
                  </a:cubicBezTo>
                  <a:lnTo>
                    <a:pt x="55" y="1724"/>
                  </a:lnTo>
                  <a:cubicBezTo>
                    <a:pt x="53" y="1725"/>
                    <a:pt x="50" y="1724"/>
                    <a:pt x="48" y="1723"/>
                  </a:cubicBezTo>
                  <a:cubicBezTo>
                    <a:pt x="47" y="1721"/>
                    <a:pt x="45" y="1719"/>
                    <a:pt x="45" y="1716"/>
                  </a:cubicBezTo>
                  <a:lnTo>
                    <a:pt x="45" y="733"/>
                  </a:lnTo>
                  <a:close/>
                  <a:moveTo>
                    <a:pt x="61" y="1716"/>
                  </a:moveTo>
                  <a:lnTo>
                    <a:pt x="52" y="1709"/>
                  </a:lnTo>
                  <a:lnTo>
                    <a:pt x="68" y="1706"/>
                  </a:lnTo>
                  <a:lnTo>
                    <a:pt x="62" y="1716"/>
                  </a:lnTo>
                  <a:lnTo>
                    <a:pt x="56" y="1701"/>
                  </a:lnTo>
                  <a:lnTo>
                    <a:pt x="68" y="1705"/>
                  </a:lnTo>
                  <a:lnTo>
                    <a:pt x="55" y="1714"/>
                  </a:lnTo>
                  <a:lnTo>
                    <a:pt x="56" y="1702"/>
                  </a:lnTo>
                  <a:lnTo>
                    <a:pt x="755" y="2395"/>
                  </a:lnTo>
                  <a:lnTo>
                    <a:pt x="743" y="2396"/>
                  </a:lnTo>
                  <a:lnTo>
                    <a:pt x="751" y="2383"/>
                  </a:lnTo>
                  <a:lnTo>
                    <a:pt x="755" y="2395"/>
                  </a:lnTo>
                  <a:lnTo>
                    <a:pt x="739" y="2389"/>
                  </a:lnTo>
                  <a:lnTo>
                    <a:pt x="749" y="2383"/>
                  </a:lnTo>
                  <a:lnTo>
                    <a:pt x="746" y="2398"/>
                  </a:lnTo>
                  <a:lnTo>
                    <a:pt x="738" y="2388"/>
                  </a:lnTo>
                  <a:lnTo>
                    <a:pt x="1728" y="2388"/>
                  </a:lnTo>
                  <a:lnTo>
                    <a:pt x="1721" y="2398"/>
                  </a:lnTo>
                  <a:lnTo>
                    <a:pt x="1719" y="2383"/>
                  </a:lnTo>
                  <a:lnTo>
                    <a:pt x="1729" y="2389"/>
                  </a:lnTo>
                  <a:lnTo>
                    <a:pt x="1713" y="2395"/>
                  </a:lnTo>
                  <a:lnTo>
                    <a:pt x="1717" y="2383"/>
                  </a:lnTo>
                  <a:lnTo>
                    <a:pt x="1725" y="2396"/>
                  </a:lnTo>
                  <a:lnTo>
                    <a:pt x="1713" y="2395"/>
                  </a:lnTo>
                  <a:lnTo>
                    <a:pt x="2411" y="1702"/>
                  </a:lnTo>
                  <a:lnTo>
                    <a:pt x="2412" y="1714"/>
                  </a:lnTo>
                  <a:lnTo>
                    <a:pt x="2399" y="1705"/>
                  </a:lnTo>
                  <a:lnTo>
                    <a:pt x="2411" y="1701"/>
                  </a:lnTo>
                  <a:lnTo>
                    <a:pt x="2405" y="1716"/>
                  </a:lnTo>
                  <a:lnTo>
                    <a:pt x="2399" y="1706"/>
                  </a:lnTo>
                  <a:lnTo>
                    <a:pt x="2414" y="1709"/>
                  </a:lnTo>
                  <a:lnTo>
                    <a:pt x="2404" y="1716"/>
                  </a:lnTo>
                  <a:lnTo>
                    <a:pt x="2404" y="733"/>
                  </a:lnTo>
                  <a:lnTo>
                    <a:pt x="2414" y="741"/>
                  </a:lnTo>
                  <a:lnTo>
                    <a:pt x="2399" y="744"/>
                  </a:lnTo>
                  <a:lnTo>
                    <a:pt x="2405" y="734"/>
                  </a:lnTo>
                  <a:lnTo>
                    <a:pt x="2411" y="750"/>
                  </a:lnTo>
                  <a:lnTo>
                    <a:pt x="2399" y="746"/>
                  </a:lnTo>
                  <a:lnTo>
                    <a:pt x="2412" y="738"/>
                  </a:lnTo>
                  <a:lnTo>
                    <a:pt x="2411" y="750"/>
                  </a:lnTo>
                  <a:lnTo>
                    <a:pt x="1713" y="55"/>
                  </a:lnTo>
                  <a:lnTo>
                    <a:pt x="1725" y="54"/>
                  </a:lnTo>
                  <a:lnTo>
                    <a:pt x="1716" y="67"/>
                  </a:lnTo>
                  <a:lnTo>
                    <a:pt x="1713" y="55"/>
                  </a:lnTo>
                  <a:lnTo>
                    <a:pt x="1729" y="62"/>
                  </a:lnTo>
                  <a:lnTo>
                    <a:pt x="1718" y="68"/>
                  </a:lnTo>
                  <a:lnTo>
                    <a:pt x="1721" y="52"/>
                  </a:lnTo>
                  <a:lnTo>
                    <a:pt x="1728" y="61"/>
                  </a:lnTo>
                  <a:lnTo>
                    <a:pt x="738" y="61"/>
                  </a:lnTo>
                  <a:lnTo>
                    <a:pt x="746" y="52"/>
                  </a:lnTo>
                  <a:lnTo>
                    <a:pt x="750" y="68"/>
                  </a:lnTo>
                  <a:lnTo>
                    <a:pt x="739" y="62"/>
                  </a:lnTo>
                  <a:lnTo>
                    <a:pt x="755" y="55"/>
                  </a:lnTo>
                  <a:lnTo>
                    <a:pt x="752" y="67"/>
                  </a:lnTo>
                  <a:lnTo>
                    <a:pt x="743" y="54"/>
                  </a:lnTo>
                  <a:lnTo>
                    <a:pt x="755" y="55"/>
                  </a:lnTo>
                  <a:lnTo>
                    <a:pt x="56" y="750"/>
                  </a:lnTo>
                  <a:lnTo>
                    <a:pt x="55" y="738"/>
                  </a:lnTo>
                  <a:lnTo>
                    <a:pt x="68" y="746"/>
                  </a:lnTo>
                  <a:lnTo>
                    <a:pt x="56" y="750"/>
                  </a:lnTo>
                  <a:lnTo>
                    <a:pt x="62" y="734"/>
                  </a:lnTo>
                  <a:lnTo>
                    <a:pt x="68" y="744"/>
                  </a:lnTo>
                  <a:lnTo>
                    <a:pt x="52" y="741"/>
                  </a:lnTo>
                  <a:lnTo>
                    <a:pt x="61" y="733"/>
                  </a:lnTo>
                  <a:lnTo>
                    <a:pt x="61" y="1716"/>
                  </a:lnTo>
                  <a:close/>
                </a:path>
              </a:pathLst>
            </a:custGeom>
            <a:solidFill>
              <a:srgbClr val="385D8A"/>
            </a:solidFill>
            <a:ln w="635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ZA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2288857" y="43903"/>
              <a:ext cx="1846688" cy="1614637"/>
            </a:xfrm>
            <a:custGeom>
              <a:avLst/>
              <a:gdLst>
                <a:gd name="T0" fmla="*/ 732 w 2464"/>
                <a:gd name="T1" fmla="*/ 2 h 2448"/>
                <a:gd name="T2" fmla="*/ 2454 w 2464"/>
                <a:gd name="T3" fmla="*/ 708 h 2448"/>
                <a:gd name="T4" fmla="*/ 2457 w 2464"/>
                <a:gd name="T5" fmla="*/ 1740 h 2448"/>
                <a:gd name="T6" fmla="*/ 738 w 2464"/>
                <a:gd name="T7" fmla="*/ 2448 h 2448"/>
                <a:gd name="T8" fmla="*/ 2 w 2464"/>
                <a:gd name="T9" fmla="*/ 1724 h 2448"/>
                <a:gd name="T10" fmla="*/ 22 w 2464"/>
                <a:gd name="T11" fmla="*/ 1731 h 2448"/>
                <a:gd name="T12" fmla="*/ 1731 w 2464"/>
                <a:gd name="T13" fmla="*/ 2432 h 2448"/>
                <a:gd name="T14" fmla="*/ 2449 w 2464"/>
                <a:gd name="T15" fmla="*/ 1717 h 2448"/>
                <a:gd name="T16" fmla="*/ 1742 w 2464"/>
                <a:gd name="T17" fmla="*/ 22 h 2448"/>
                <a:gd name="T18" fmla="*/ 725 w 2464"/>
                <a:gd name="T19" fmla="*/ 22 h 2448"/>
                <a:gd name="T20" fmla="*/ 24 w 2464"/>
                <a:gd name="T21" fmla="*/ 1724 h 2448"/>
                <a:gd name="T22" fmla="*/ 35 w 2464"/>
                <a:gd name="T23" fmla="*/ 1722 h 2448"/>
                <a:gd name="T24" fmla="*/ 736 w 2464"/>
                <a:gd name="T25" fmla="*/ 2432 h 2448"/>
                <a:gd name="T26" fmla="*/ 1747 w 2464"/>
                <a:gd name="T27" fmla="*/ 2415 h 2448"/>
                <a:gd name="T28" fmla="*/ 2434 w 2464"/>
                <a:gd name="T29" fmla="*/ 1712 h 2448"/>
                <a:gd name="T30" fmla="*/ 2434 w 2464"/>
                <a:gd name="T31" fmla="*/ 739 h 2448"/>
                <a:gd name="T32" fmla="*/ 1747 w 2464"/>
                <a:gd name="T33" fmla="*/ 36 h 2448"/>
                <a:gd name="T34" fmla="*/ 742 w 2464"/>
                <a:gd name="T35" fmla="*/ 16 h 2448"/>
                <a:gd name="T36" fmla="*/ 24 w 2464"/>
                <a:gd name="T37" fmla="*/ 719 h 2448"/>
                <a:gd name="T38" fmla="*/ 16 w 2464"/>
                <a:gd name="T39" fmla="*/ 733 h 2448"/>
                <a:gd name="T40" fmla="*/ 734 w 2464"/>
                <a:gd name="T41" fmla="*/ 35 h 2448"/>
                <a:gd name="T42" fmla="*/ 1729 w 2464"/>
                <a:gd name="T43" fmla="*/ 17 h 2448"/>
                <a:gd name="T44" fmla="*/ 2449 w 2464"/>
                <a:gd name="T45" fmla="*/ 733 h 2448"/>
                <a:gd name="T46" fmla="*/ 2429 w 2464"/>
                <a:gd name="T47" fmla="*/ 1726 h 2448"/>
                <a:gd name="T48" fmla="*/ 1726 w 2464"/>
                <a:gd name="T49" fmla="*/ 2417 h 2448"/>
                <a:gd name="T50" fmla="*/ 24 w 2464"/>
                <a:gd name="T51" fmla="*/ 1733 h 2448"/>
                <a:gd name="T52" fmla="*/ 76 w 2464"/>
                <a:gd name="T53" fmla="*/ 1721 h 2448"/>
                <a:gd name="T54" fmla="*/ 67 w 2464"/>
                <a:gd name="T55" fmla="*/ 1691 h 2448"/>
                <a:gd name="T56" fmla="*/ 726 w 2464"/>
                <a:gd name="T57" fmla="*/ 2382 h 2448"/>
                <a:gd name="T58" fmla="*/ 1713 w 2464"/>
                <a:gd name="T59" fmla="*/ 2410 h 2448"/>
                <a:gd name="T60" fmla="*/ 2426 w 2464"/>
                <a:gd name="T61" fmla="*/ 1707 h 2448"/>
                <a:gd name="T62" fmla="*/ 2407 w 2464"/>
                <a:gd name="T63" fmla="*/ 719 h 2448"/>
                <a:gd name="T64" fmla="*/ 1699 w 2464"/>
                <a:gd name="T65" fmla="*/ 61 h 2448"/>
                <a:gd name="T66" fmla="*/ 1728 w 2464"/>
                <a:gd name="T67" fmla="*/ 77 h 2448"/>
                <a:gd name="T68" fmla="*/ 769 w 2464"/>
                <a:gd name="T69" fmla="*/ 51 h 2448"/>
                <a:gd name="T70" fmla="*/ 51 w 2464"/>
                <a:gd name="T71" fmla="*/ 724 h 2448"/>
                <a:gd name="T72" fmla="*/ 58 w 2464"/>
                <a:gd name="T73" fmla="*/ 738 h 2448"/>
                <a:gd name="T74" fmla="*/ 753 w 2464"/>
                <a:gd name="T75" fmla="*/ 50 h 2448"/>
                <a:gd name="T76" fmla="*/ 1728 w 2464"/>
                <a:gd name="T77" fmla="*/ 61 h 2448"/>
                <a:gd name="T78" fmla="*/ 1715 w 2464"/>
                <a:gd name="T79" fmla="*/ 60 h 2448"/>
                <a:gd name="T80" fmla="*/ 2400 w 2464"/>
                <a:gd name="T81" fmla="*/ 733 h 2448"/>
                <a:gd name="T82" fmla="*/ 2411 w 2464"/>
                <a:gd name="T83" fmla="*/ 1701 h 2448"/>
                <a:gd name="T84" fmla="*/ 1718 w 2464"/>
                <a:gd name="T85" fmla="*/ 2395 h 2448"/>
                <a:gd name="T86" fmla="*/ 737 w 2464"/>
                <a:gd name="T87" fmla="*/ 2393 h 2448"/>
                <a:gd name="T88" fmla="*/ 56 w 2464"/>
                <a:gd name="T89" fmla="*/ 1702 h 2448"/>
                <a:gd name="T90" fmla="*/ 63 w 2464"/>
                <a:gd name="T91" fmla="*/ 1712 h 2448"/>
                <a:gd name="T92" fmla="*/ 66 w 2464"/>
                <a:gd name="T93" fmla="*/ 760 h 2448"/>
                <a:gd name="T94" fmla="*/ 762 w 2464"/>
                <a:gd name="T95" fmla="*/ 70 h 2448"/>
                <a:gd name="T96" fmla="*/ 1733 w 2464"/>
                <a:gd name="T97" fmla="*/ 71 h 2448"/>
                <a:gd name="T98" fmla="*/ 2424 w 2464"/>
                <a:gd name="T99" fmla="*/ 745 h 2448"/>
                <a:gd name="T100" fmla="*/ 2420 w 2464"/>
                <a:gd name="T101" fmla="*/ 733 h 2448"/>
                <a:gd name="T102" fmla="*/ 2421 w 2464"/>
                <a:gd name="T103" fmla="*/ 1701 h 2448"/>
                <a:gd name="T104" fmla="*/ 1731 w 2464"/>
                <a:gd name="T105" fmla="*/ 2375 h 2448"/>
                <a:gd name="T106" fmla="*/ 744 w 2464"/>
                <a:gd name="T107" fmla="*/ 2374 h 2448"/>
                <a:gd name="T108" fmla="*/ 59 w 2464"/>
                <a:gd name="T109" fmla="*/ 1692 h 2448"/>
                <a:gd name="T110" fmla="*/ 61 w 2464"/>
                <a:gd name="T111" fmla="*/ 1716 h 2448"/>
                <a:gd name="T112" fmla="*/ 751 w 2464"/>
                <a:gd name="T113" fmla="*/ 2383 h 2448"/>
                <a:gd name="T114" fmla="*/ 1713 w 2464"/>
                <a:gd name="T115" fmla="*/ 2395 h 2448"/>
                <a:gd name="T116" fmla="*/ 2414 w 2464"/>
                <a:gd name="T117" fmla="*/ 1709 h 2448"/>
                <a:gd name="T118" fmla="*/ 1713 w 2464"/>
                <a:gd name="T119" fmla="*/ 55 h 2448"/>
                <a:gd name="T120" fmla="*/ 750 w 2464"/>
                <a:gd name="T121" fmla="*/ 68 h 2448"/>
                <a:gd name="T122" fmla="*/ 62 w 2464"/>
                <a:gd name="T123" fmla="*/ 734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64" h="2448">
                  <a:moveTo>
                    <a:pt x="0" y="733"/>
                  </a:moveTo>
                  <a:cubicBezTo>
                    <a:pt x="0" y="733"/>
                    <a:pt x="1" y="732"/>
                    <a:pt x="1" y="731"/>
                  </a:cubicBezTo>
                  <a:lnTo>
                    <a:pt x="2" y="728"/>
                  </a:lnTo>
                  <a:lnTo>
                    <a:pt x="9" y="712"/>
                  </a:lnTo>
                  <a:cubicBezTo>
                    <a:pt x="10" y="711"/>
                    <a:pt x="10" y="710"/>
                    <a:pt x="11" y="710"/>
                  </a:cubicBezTo>
                  <a:lnTo>
                    <a:pt x="13" y="708"/>
                  </a:lnTo>
                  <a:lnTo>
                    <a:pt x="712" y="13"/>
                  </a:lnTo>
                  <a:lnTo>
                    <a:pt x="714" y="11"/>
                  </a:lnTo>
                  <a:cubicBezTo>
                    <a:pt x="715" y="10"/>
                    <a:pt x="715" y="10"/>
                    <a:pt x="716" y="9"/>
                  </a:cubicBezTo>
                  <a:lnTo>
                    <a:pt x="732" y="2"/>
                  </a:lnTo>
                  <a:lnTo>
                    <a:pt x="736" y="1"/>
                  </a:lnTo>
                  <a:cubicBezTo>
                    <a:pt x="737" y="1"/>
                    <a:pt x="738" y="0"/>
                    <a:pt x="738" y="0"/>
                  </a:cubicBezTo>
                  <a:lnTo>
                    <a:pt x="1728" y="0"/>
                  </a:lnTo>
                  <a:cubicBezTo>
                    <a:pt x="1729" y="0"/>
                    <a:pt x="1730" y="1"/>
                    <a:pt x="1730" y="1"/>
                  </a:cubicBezTo>
                  <a:lnTo>
                    <a:pt x="1734" y="2"/>
                  </a:lnTo>
                  <a:cubicBezTo>
                    <a:pt x="1735" y="2"/>
                    <a:pt x="1735" y="2"/>
                    <a:pt x="1736" y="2"/>
                  </a:cubicBezTo>
                  <a:lnTo>
                    <a:pt x="1751" y="9"/>
                  </a:lnTo>
                  <a:cubicBezTo>
                    <a:pt x="1752" y="10"/>
                    <a:pt x="1752" y="10"/>
                    <a:pt x="1753" y="11"/>
                  </a:cubicBezTo>
                  <a:lnTo>
                    <a:pt x="1755" y="13"/>
                  </a:lnTo>
                  <a:lnTo>
                    <a:pt x="2454" y="708"/>
                  </a:lnTo>
                  <a:lnTo>
                    <a:pt x="2456" y="710"/>
                  </a:lnTo>
                  <a:cubicBezTo>
                    <a:pt x="2457" y="711"/>
                    <a:pt x="2457" y="711"/>
                    <a:pt x="2458" y="712"/>
                  </a:cubicBezTo>
                  <a:lnTo>
                    <a:pt x="2464" y="727"/>
                  </a:lnTo>
                  <a:cubicBezTo>
                    <a:pt x="2464" y="728"/>
                    <a:pt x="2464" y="729"/>
                    <a:pt x="2464" y="730"/>
                  </a:cubicBezTo>
                  <a:lnTo>
                    <a:pt x="2464" y="733"/>
                  </a:lnTo>
                  <a:lnTo>
                    <a:pt x="2464" y="1716"/>
                  </a:lnTo>
                  <a:lnTo>
                    <a:pt x="2464" y="1719"/>
                  </a:lnTo>
                  <a:cubicBezTo>
                    <a:pt x="2464" y="1720"/>
                    <a:pt x="2464" y="1721"/>
                    <a:pt x="2464" y="1722"/>
                  </a:cubicBezTo>
                  <a:lnTo>
                    <a:pt x="2458" y="1738"/>
                  </a:lnTo>
                  <a:cubicBezTo>
                    <a:pt x="2458" y="1739"/>
                    <a:pt x="2457" y="1739"/>
                    <a:pt x="2457" y="1740"/>
                  </a:cubicBezTo>
                  <a:lnTo>
                    <a:pt x="2455" y="1743"/>
                  </a:lnTo>
                  <a:cubicBezTo>
                    <a:pt x="2455" y="1743"/>
                    <a:pt x="2454" y="1744"/>
                    <a:pt x="2454" y="1744"/>
                  </a:cubicBezTo>
                  <a:lnTo>
                    <a:pt x="1755" y="2438"/>
                  </a:lnTo>
                  <a:cubicBezTo>
                    <a:pt x="1755" y="2439"/>
                    <a:pt x="1754" y="2439"/>
                    <a:pt x="1754" y="2439"/>
                  </a:cubicBezTo>
                  <a:lnTo>
                    <a:pt x="1751" y="2441"/>
                  </a:lnTo>
                  <a:cubicBezTo>
                    <a:pt x="1750" y="2441"/>
                    <a:pt x="1750" y="2442"/>
                    <a:pt x="1749" y="2442"/>
                  </a:cubicBezTo>
                  <a:lnTo>
                    <a:pt x="1734" y="2448"/>
                  </a:lnTo>
                  <a:cubicBezTo>
                    <a:pt x="1733" y="2448"/>
                    <a:pt x="1732" y="2448"/>
                    <a:pt x="1731" y="2448"/>
                  </a:cubicBezTo>
                  <a:lnTo>
                    <a:pt x="1728" y="2448"/>
                  </a:lnTo>
                  <a:lnTo>
                    <a:pt x="738" y="2448"/>
                  </a:lnTo>
                  <a:lnTo>
                    <a:pt x="736" y="2448"/>
                  </a:lnTo>
                  <a:cubicBezTo>
                    <a:pt x="736" y="2448"/>
                    <a:pt x="735" y="2448"/>
                    <a:pt x="734" y="2448"/>
                  </a:cubicBezTo>
                  <a:lnTo>
                    <a:pt x="718" y="2442"/>
                  </a:lnTo>
                  <a:cubicBezTo>
                    <a:pt x="717" y="2442"/>
                    <a:pt x="717" y="2441"/>
                    <a:pt x="716" y="2441"/>
                  </a:cubicBezTo>
                  <a:lnTo>
                    <a:pt x="713" y="2439"/>
                  </a:lnTo>
                  <a:cubicBezTo>
                    <a:pt x="713" y="2439"/>
                    <a:pt x="712" y="2439"/>
                    <a:pt x="712" y="2438"/>
                  </a:cubicBezTo>
                  <a:lnTo>
                    <a:pt x="13" y="1744"/>
                  </a:lnTo>
                  <a:lnTo>
                    <a:pt x="11" y="1742"/>
                  </a:lnTo>
                  <a:cubicBezTo>
                    <a:pt x="10" y="1741"/>
                    <a:pt x="10" y="1741"/>
                    <a:pt x="9" y="1740"/>
                  </a:cubicBezTo>
                  <a:lnTo>
                    <a:pt x="2" y="1724"/>
                  </a:lnTo>
                  <a:cubicBezTo>
                    <a:pt x="2" y="1723"/>
                    <a:pt x="2" y="1723"/>
                    <a:pt x="2" y="1722"/>
                  </a:cubicBezTo>
                  <a:lnTo>
                    <a:pt x="1" y="1718"/>
                  </a:lnTo>
                  <a:cubicBezTo>
                    <a:pt x="1" y="1718"/>
                    <a:pt x="0" y="1717"/>
                    <a:pt x="0" y="1716"/>
                  </a:cubicBezTo>
                  <a:lnTo>
                    <a:pt x="0" y="733"/>
                  </a:lnTo>
                  <a:close/>
                  <a:moveTo>
                    <a:pt x="16" y="1716"/>
                  </a:moveTo>
                  <a:lnTo>
                    <a:pt x="16" y="1715"/>
                  </a:lnTo>
                  <a:lnTo>
                    <a:pt x="17" y="1719"/>
                  </a:lnTo>
                  <a:lnTo>
                    <a:pt x="17" y="1717"/>
                  </a:lnTo>
                  <a:lnTo>
                    <a:pt x="24" y="1733"/>
                  </a:lnTo>
                  <a:lnTo>
                    <a:pt x="22" y="1731"/>
                  </a:lnTo>
                  <a:lnTo>
                    <a:pt x="24" y="1733"/>
                  </a:lnTo>
                  <a:lnTo>
                    <a:pt x="723" y="2427"/>
                  </a:lnTo>
                  <a:lnTo>
                    <a:pt x="722" y="2426"/>
                  </a:lnTo>
                  <a:lnTo>
                    <a:pt x="725" y="2428"/>
                  </a:lnTo>
                  <a:lnTo>
                    <a:pt x="723" y="2427"/>
                  </a:lnTo>
                  <a:lnTo>
                    <a:pt x="739" y="2433"/>
                  </a:lnTo>
                  <a:lnTo>
                    <a:pt x="736" y="2432"/>
                  </a:lnTo>
                  <a:lnTo>
                    <a:pt x="738" y="2432"/>
                  </a:lnTo>
                  <a:lnTo>
                    <a:pt x="1728" y="2432"/>
                  </a:lnTo>
                  <a:lnTo>
                    <a:pt x="1731" y="2432"/>
                  </a:lnTo>
                  <a:lnTo>
                    <a:pt x="1728" y="2433"/>
                  </a:lnTo>
                  <a:lnTo>
                    <a:pt x="1743" y="2427"/>
                  </a:lnTo>
                  <a:lnTo>
                    <a:pt x="1742" y="2428"/>
                  </a:lnTo>
                  <a:lnTo>
                    <a:pt x="1745" y="2426"/>
                  </a:lnTo>
                  <a:lnTo>
                    <a:pt x="1744" y="2427"/>
                  </a:lnTo>
                  <a:lnTo>
                    <a:pt x="2443" y="1733"/>
                  </a:lnTo>
                  <a:lnTo>
                    <a:pt x="2442" y="1734"/>
                  </a:lnTo>
                  <a:lnTo>
                    <a:pt x="2444" y="1731"/>
                  </a:lnTo>
                  <a:lnTo>
                    <a:pt x="2443" y="1733"/>
                  </a:lnTo>
                  <a:lnTo>
                    <a:pt x="2449" y="1717"/>
                  </a:lnTo>
                  <a:lnTo>
                    <a:pt x="2448" y="1719"/>
                  </a:lnTo>
                  <a:lnTo>
                    <a:pt x="2448" y="1716"/>
                  </a:lnTo>
                  <a:lnTo>
                    <a:pt x="2448" y="733"/>
                  </a:lnTo>
                  <a:lnTo>
                    <a:pt x="2448" y="730"/>
                  </a:lnTo>
                  <a:lnTo>
                    <a:pt x="2449" y="733"/>
                  </a:lnTo>
                  <a:lnTo>
                    <a:pt x="2443" y="718"/>
                  </a:lnTo>
                  <a:lnTo>
                    <a:pt x="2445" y="721"/>
                  </a:lnTo>
                  <a:lnTo>
                    <a:pt x="2443" y="719"/>
                  </a:lnTo>
                  <a:lnTo>
                    <a:pt x="1744" y="24"/>
                  </a:lnTo>
                  <a:lnTo>
                    <a:pt x="1742" y="22"/>
                  </a:lnTo>
                  <a:lnTo>
                    <a:pt x="1744" y="24"/>
                  </a:lnTo>
                  <a:lnTo>
                    <a:pt x="1729" y="17"/>
                  </a:lnTo>
                  <a:lnTo>
                    <a:pt x="1731" y="17"/>
                  </a:lnTo>
                  <a:lnTo>
                    <a:pt x="1727" y="16"/>
                  </a:lnTo>
                  <a:lnTo>
                    <a:pt x="1728" y="16"/>
                  </a:lnTo>
                  <a:lnTo>
                    <a:pt x="738" y="16"/>
                  </a:lnTo>
                  <a:lnTo>
                    <a:pt x="741" y="16"/>
                  </a:lnTo>
                  <a:lnTo>
                    <a:pt x="739" y="17"/>
                  </a:lnTo>
                  <a:lnTo>
                    <a:pt x="723" y="24"/>
                  </a:lnTo>
                  <a:lnTo>
                    <a:pt x="725" y="22"/>
                  </a:lnTo>
                  <a:lnTo>
                    <a:pt x="723" y="24"/>
                  </a:lnTo>
                  <a:lnTo>
                    <a:pt x="24" y="719"/>
                  </a:lnTo>
                  <a:lnTo>
                    <a:pt x="22" y="721"/>
                  </a:lnTo>
                  <a:lnTo>
                    <a:pt x="24" y="719"/>
                  </a:lnTo>
                  <a:lnTo>
                    <a:pt x="17" y="733"/>
                  </a:lnTo>
                  <a:lnTo>
                    <a:pt x="16" y="736"/>
                  </a:lnTo>
                  <a:lnTo>
                    <a:pt x="16" y="733"/>
                  </a:lnTo>
                  <a:lnTo>
                    <a:pt x="16" y="1716"/>
                  </a:lnTo>
                  <a:close/>
                  <a:moveTo>
                    <a:pt x="32" y="1716"/>
                  </a:moveTo>
                  <a:cubicBezTo>
                    <a:pt x="32" y="1721"/>
                    <a:pt x="29" y="1724"/>
                    <a:pt x="24" y="1724"/>
                  </a:cubicBezTo>
                  <a:cubicBezTo>
                    <a:pt x="20" y="1724"/>
                    <a:pt x="16" y="1721"/>
                    <a:pt x="16" y="1716"/>
                  </a:cubicBezTo>
                  <a:lnTo>
                    <a:pt x="16" y="1713"/>
                  </a:lnTo>
                  <a:cubicBezTo>
                    <a:pt x="16" y="1710"/>
                    <a:pt x="19" y="1706"/>
                    <a:pt x="23" y="1706"/>
                  </a:cubicBezTo>
                  <a:cubicBezTo>
                    <a:pt x="27" y="1705"/>
                    <a:pt x="30" y="1707"/>
                    <a:pt x="32" y="1710"/>
                  </a:cubicBezTo>
                  <a:lnTo>
                    <a:pt x="39" y="1726"/>
                  </a:lnTo>
                  <a:cubicBezTo>
                    <a:pt x="40" y="1730"/>
                    <a:pt x="39" y="1734"/>
                    <a:pt x="36" y="1736"/>
                  </a:cubicBezTo>
                  <a:cubicBezTo>
                    <a:pt x="33" y="1738"/>
                    <a:pt x="29" y="1738"/>
                    <a:pt x="26" y="1735"/>
                  </a:cubicBezTo>
                  <a:lnTo>
                    <a:pt x="24" y="1733"/>
                  </a:lnTo>
                  <a:cubicBezTo>
                    <a:pt x="21" y="1730"/>
                    <a:pt x="21" y="1725"/>
                    <a:pt x="24" y="1722"/>
                  </a:cubicBezTo>
                  <a:cubicBezTo>
                    <a:pt x="27" y="1719"/>
                    <a:pt x="32" y="1719"/>
                    <a:pt x="35" y="1722"/>
                  </a:cubicBezTo>
                  <a:lnTo>
                    <a:pt x="734" y="2416"/>
                  </a:lnTo>
                  <a:cubicBezTo>
                    <a:pt x="737" y="2419"/>
                    <a:pt x="737" y="2423"/>
                    <a:pt x="735" y="2427"/>
                  </a:cubicBezTo>
                  <a:cubicBezTo>
                    <a:pt x="732" y="2430"/>
                    <a:pt x="727" y="2430"/>
                    <a:pt x="724" y="2428"/>
                  </a:cubicBezTo>
                  <a:lnTo>
                    <a:pt x="721" y="2426"/>
                  </a:lnTo>
                  <a:cubicBezTo>
                    <a:pt x="718" y="2424"/>
                    <a:pt x="716" y="2419"/>
                    <a:pt x="718" y="2416"/>
                  </a:cubicBezTo>
                  <a:cubicBezTo>
                    <a:pt x="720" y="2412"/>
                    <a:pt x="724" y="2411"/>
                    <a:pt x="728" y="2412"/>
                  </a:cubicBezTo>
                  <a:lnTo>
                    <a:pt x="744" y="2418"/>
                  </a:lnTo>
                  <a:cubicBezTo>
                    <a:pt x="748" y="2420"/>
                    <a:pt x="750" y="2424"/>
                    <a:pt x="749" y="2428"/>
                  </a:cubicBezTo>
                  <a:cubicBezTo>
                    <a:pt x="748" y="2432"/>
                    <a:pt x="743" y="2434"/>
                    <a:pt x="739" y="2433"/>
                  </a:cubicBezTo>
                  <a:lnTo>
                    <a:pt x="736" y="2432"/>
                  </a:lnTo>
                  <a:cubicBezTo>
                    <a:pt x="732" y="2431"/>
                    <a:pt x="730" y="2427"/>
                    <a:pt x="731" y="2423"/>
                  </a:cubicBezTo>
                  <a:cubicBezTo>
                    <a:pt x="731" y="2419"/>
                    <a:pt x="735" y="2416"/>
                    <a:pt x="738" y="2416"/>
                  </a:cubicBezTo>
                  <a:lnTo>
                    <a:pt x="1728" y="2416"/>
                  </a:lnTo>
                  <a:cubicBezTo>
                    <a:pt x="1732" y="2416"/>
                    <a:pt x="1736" y="2419"/>
                    <a:pt x="1736" y="2423"/>
                  </a:cubicBezTo>
                  <a:cubicBezTo>
                    <a:pt x="1737" y="2427"/>
                    <a:pt x="1735" y="2431"/>
                    <a:pt x="1731" y="2432"/>
                  </a:cubicBezTo>
                  <a:lnTo>
                    <a:pt x="1728" y="2433"/>
                  </a:lnTo>
                  <a:cubicBezTo>
                    <a:pt x="1724" y="2434"/>
                    <a:pt x="1719" y="2432"/>
                    <a:pt x="1718" y="2428"/>
                  </a:cubicBezTo>
                  <a:cubicBezTo>
                    <a:pt x="1716" y="2424"/>
                    <a:pt x="1718" y="2420"/>
                    <a:pt x="1722" y="2418"/>
                  </a:cubicBezTo>
                  <a:lnTo>
                    <a:pt x="1737" y="2412"/>
                  </a:lnTo>
                  <a:cubicBezTo>
                    <a:pt x="1741" y="2411"/>
                    <a:pt x="1745" y="2412"/>
                    <a:pt x="1747" y="2415"/>
                  </a:cubicBezTo>
                  <a:cubicBezTo>
                    <a:pt x="1749" y="2418"/>
                    <a:pt x="1749" y="2422"/>
                    <a:pt x="1746" y="2425"/>
                  </a:cubicBezTo>
                  <a:lnTo>
                    <a:pt x="1744" y="2427"/>
                  </a:lnTo>
                  <a:lnTo>
                    <a:pt x="1733" y="2416"/>
                  </a:lnTo>
                  <a:lnTo>
                    <a:pt x="2432" y="1722"/>
                  </a:lnTo>
                  <a:cubicBezTo>
                    <a:pt x="2435" y="1719"/>
                    <a:pt x="2439" y="1719"/>
                    <a:pt x="2443" y="1721"/>
                  </a:cubicBezTo>
                  <a:cubicBezTo>
                    <a:pt x="2446" y="1724"/>
                    <a:pt x="2446" y="1728"/>
                    <a:pt x="2444" y="1732"/>
                  </a:cubicBezTo>
                  <a:lnTo>
                    <a:pt x="2442" y="1735"/>
                  </a:lnTo>
                  <a:cubicBezTo>
                    <a:pt x="2440" y="1738"/>
                    <a:pt x="2435" y="1739"/>
                    <a:pt x="2432" y="1738"/>
                  </a:cubicBezTo>
                  <a:cubicBezTo>
                    <a:pt x="2428" y="1736"/>
                    <a:pt x="2427" y="1731"/>
                    <a:pt x="2428" y="1728"/>
                  </a:cubicBezTo>
                  <a:lnTo>
                    <a:pt x="2434" y="1712"/>
                  </a:lnTo>
                  <a:lnTo>
                    <a:pt x="2449" y="1718"/>
                  </a:lnTo>
                  <a:lnTo>
                    <a:pt x="2448" y="1720"/>
                  </a:lnTo>
                  <a:cubicBezTo>
                    <a:pt x="2446" y="1723"/>
                    <a:pt x="2442" y="1725"/>
                    <a:pt x="2439" y="1724"/>
                  </a:cubicBezTo>
                  <a:cubicBezTo>
                    <a:pt x="2435" y="1723"/>
                    <a:pt x="2432" y="1720"/>
                    <a:pt x="2432" y="1716"/>
                  </a:cubicBezTo>
                  <a:lnTo>
                    <a:pt x="2432" y="733"/>
                  </a:lnTo>
                  <a:cubicBezTo>
                    <a:pt x="2432" y="730"/>
                    <a:pt x="2435" y="726"/>
                    <a:pt x="2439" y="726"/>
                  </a:cubicBezTo>
                  <a:cubicBezTo>
                    <a:pt x="2443" y="725"/>
                    <a:pt x="2447" y="727"/>
                    <a:pt x="2448" y="731"/>
                  </a:cubicBezTo>
                  <a:lnTo>
                    <a:pt x="2449" y="734"/>
                  </a:lnTo>
                  <a:cubicBezTo>
                    <a:pt x="2450" y="738"/>
                    <a:pt x="2448" y="742"/>
                    <a:pt x="2444" y="744"/>
                  </a:cubicBezTo>
                  <a:cubicBezTo>
                    <a:pt x="2440" y="745"/>
                    <a:pt x="2436" y="743"/>
                    <a:pt x="2434" y="739"/>
                  </a:cubicBezTo>
                  <a:lnTo>
                    <a:pt x="2428" y="724"/>
                  </a:lnTo>
                  <a:cubicBezTo>
                    <a:pt x="2427" y="721"/>
                    <a:pt x="2428" y="716"/>
                    <a:pt x="2432" y="714"/>
                  </a:cubicBezTo>
                  <a:cubicBezTo>
                    <a:pt x="2435" y="712"/>
                    <a:pt x="2440" y="714"/>
                    <a:pt x="2442" y="717"/>
                  </a:cubicBezTo>
                  <a:lnTo>
                    <a:pt x="2444" y="720"/>
                  </a:lnTo>
                  <a:cubicBezTo>
                    <a:pt x="2446" y="723"/>
                    <a:pt x="2446" y="728"/>
                    <a:pt x="2443" y="731"/>
                  </a:cubicBezTo>
                  <a:cubicBezTo>
                    <a:pt x="2439" y="733"/>
                    <a:pt x="2435" y="733"/>
                    <a:pt x="2432" y="730"/>
                  </a:cubicBezTo>
                  <a:lnTo>
                    <a:pt x="1733" y="35"/>
                  </a:lnTo>
                  <a:lnTo>
                    <a:pt x="1744" y="24"/>
                  </a:lnTo>
                  <a:lnTo>
                    <a:pt x="1746" y="26"/>
                  </a:lnTo>
                  <a:cubicBezTo>
                    <a:pt x="1749" y="29"/>
                    <a:pt x="1749" y="33"/>
                    <a:pt x="1747" y="36"/>
                  </a:cubicBezTo>
                  <a:cubicBezTo>
                    <a:pt x="1745" y="39"/>
                    <a:pt x="1741" y="40"/>
                    <a:pt x="1737" y="39"/>
                  </a:cubicBezTo>
                  <a:lnTo>
                    <a:pt x="1722" y="32"/>
                  </a:lnTo>
                  <a:cubicBezTo>
                    <a:pt x="1719" y="30"/>
                    <a:pt x="1717" y="26"/>
                    <a:pt x="1718" y="23"/>
                  </a:cubicBezTo>
                  <a:cubicBezTo>
                    <a:pt x="1718" y="19"/>
                    <a:pt x="1722" y="16"/>
                    <a:pt x="1725" y="16"/>
                  </a:cubicBezTo>
                  <a:lnTo>
                    <a:pt x="1728" y="16"/>
                  </a:lnTo>
                  <a:lnTo>
                    <a:pt x="1739" y="16"/>
                  </a:lnTo>
                  <a:lnTo>
                    <a:pt x="1739" y="32"/>
                  </a:lnTo>
                  <a:lnTo>
                    <a:pt x="738" y="32"/>
                  </a:lnTo>
                  <a:cubicBezTo>
                    <a:pt x="728" y="32"/>
                    <a:pt x="728" y="16"/>
                    <a:pt x="738" y="16"/>
                  </a:cubicBezTo>
                  <a:lnTo>
                    <a:pt x="742" y="16"/>
                  </a:lnTo>
                  <a:cubicBezTo>
                    <a:pt x="746" y="16"/>
                    <a:pt x="750" y="19"/>
                    <a:pt x="750" y="23"/>
                  </a:cubicBezTo>
                  <a:cubicBezTo>
                    <a:pt x="751" y="27"/>
                    <a:pt x="749" y="30"/>
                    <a:pt x="746" y="32"/>
                  </a:cubicBezTo>
                  <a:lnTo>
                    <a:pt x="730" y="39"/>
                  </a:lnTo>
                  <a:cubicBezTo>
                    <a:pt x="726" y="40"/>
                    <a:pt x="722" y="39"/>
                    <a:pt x="720" y="36"/>
                  </a:cubicBezTo>
                  <a:cubicBezTo>
                    <a:pt x="718" y="33"/>
                    <a:pt x="718" y="29"/>
                    <a:pt x="721" y="26"/>
                  </a:cubicBezTo>
                  <a:lnTo>
                    <a:pt x="723" y="24"/>
                  </a:lnTo>
                  <a:lnTo>
                    <a:pt x="734" y="35"/>
                  </a:lnTo>
                  <a:lnTo>
                    <a:pt x="35" y="730"/>
                  </a:lnTo>
                  <a:cubicBezTo>
                    <a:pt x="32" y="733"/>
                    <a:pt x="27" y="733"/>
                    <a:pt x="24" y="730"/>
                  </a:cubicBezTo>
                  <a:cubicBezTo>
                    <a:pt x="21" y="727"/>
                    <a:pt x="21" y="722"/>
                    <a:pt x="24" y="719"/>
                  </a:cubicBezTo>
                  <a:lnTo>
                    <a:pt x="26" y="717"/>
                  </a:lnTo>
                  <a:cubicBezTo>
                    <a:pt x="29" y="714"/>
                    <a:pt x="33" y="714"/>
                    <a:pt x="36" y="716"/>
                  </a:cubicBezTo>
                  <a:cubicBezTo>
                    <a:pt x="39" y="718"/>
                    <a:pt x="40" y="722"/>
                    <a:pt x="39" y="726"/>
                  </a:cubicBezTo>
                  <a:lnTo>
                    <a:pt x="32" y="741"/>
                  </a:lnTo>
                  <a:cubicBezTo>
                    <a:pt x="30" y="744"/>
                    <a:pt x="26" y="746"/>
                    <a:pt x="23" y="745"/>
                  </a:cubicBezTo>
                  <a:cubicBezTo>
                    <a:pt x="19" y="744"/>
                    <a:pt x="16" y="741"/>
                    <a:pt x="16" y="737"/>
                  </a:cubicBezTo>
                  <a:lnTo>
                    <a:pt x="16" y="733"/>
                  </a:lnTo>
                  <a:cubicBezTo>
                    <a:pt x="16" y="723"/>
                    <a:pt x="32" y="723"/>
                    <a:pt x="32" y="733"/>
                  </a:cubicBezTo>
                  <a:lnTo>
                    <a:pt x="32" y="1716"/>
                  </a:lnTo>
                  <a:close/>
                  <a:moveTo>
                    <a:pt x="16" y="733"/>
                  </a:moveTo>
                  <a:lnTo>
                    <a:pt x="32" y="733"/>
                  </a:lnTo>
                  <a:lnTo>
                    <a:pt x="32" y="737"/>
                  </a:lnTo>
                  <a:lnTo>
                    <a:pt x="17" y="734"/>
                  </a:lnTo>
                  <a:lnTo>
                    <a:pt x="24" y="719"/>
                  </a:lnTo>
                  <a:lnTo>
                    <a:pt x="37" y="728"/>
                  </a:lnTo>
                  <a:lnTo>
                    <a:pt x="35" y="730"/>
                  </a:lnTo>
                  <a:lnTo>
                    <a:pt x="24" y="719"/>
                  </a:lnTo>
                  <a:lnTo>
                    <a:pt x="723" y="24"/>
                  </a:lnTo>
                  <a:cubicBezTo>
                    <a:pt x="726" y="21"/>
                    <a:pt x="731" y="21"/>
                    <a:pt x="734" y="24"/>
                  </a:cubicBezTo>
                  <a:cubicBezTo>
                    <a:pt x="737" y="27"/>
                    <a:pt x="737" y="32"/>
                    <a:pt x="734" y="35"/>
                  </a:cubicBezTo>
                  <a:lnTo>
                    <a:pt x="732" y="37"/>
                  </a:lnTo>
                  <a:lnTo>
                    <a:pt x="723" y="24"/>
                  </a:lnTo>
                  <a:lnTo>
                    <a:pt x="739" y="17"/>
                  </a:lnTo>
                  <a:lnTo>
                    <a:pt x="742" y="32"/>
                  </a:lnTo>
                  <a:lnTo>
                    <a:pt x="738" y="32"/>
                  </a:lnTo>
                  <a:lnTo>
                    <a:pt x="738" y="16"/>
                  </a:lnTo>
                  <a:lnTo>
                    <a:pt x="1728" y="16"/>
                  </a:lnTo>
                  <a:lnTo>
                    <a:pt x="1728" y="32"/>
                  </a:lnTo>
                  <a:lnTo>
                    <a:pt x="1725" y="32"/>
                  </a:lnTo>
                  <a:lnTo>
                    <a:pt x="1729" y="17"/>
                  </a:lnTo>
                  <a:lnTo>
                    <a:pt x="1744" y="24"/>
                  </a:lnTo>
                  <a:lnTo>
                    <a:pt x="1735" y="37"/>
                  </a:lnTo>
                  <a:lnTo>
                    <a:pt x="1733" y="35"/>
                  </a:lnTo>
                  <a:cubicBezTo>
                    <a:pt x="1730" y="32"/>
                    <a:pt x="1730" y="27"/>
                    <a:pt x="1733" y="24"/>
                  </a:cubicBezTo>
                  <a:cubicBezTo>
                    <a:pt x="1736" y="21"/>
                    <a:pt x="1741" y="21"/>
                    <a:pt x="1744" y="24"/>
                  </a:cubicBezTo>
                  <a:lnTo>
                    <a:pt x="2443" y="719"/>
                  </a:lnTo>
                  <a:lnTo>
                    <a:pt x="2431" y="729"/>
                  </a:lnTo>
                  <a:lnTo>
                    <a:pt x="2429" y="726"/>
                  </a:lnTo>
                  <a:lnTo>
                    <a:pt x="2443" y="718"/>
                  </a:lnTo>
                  <a:lnTo>
                    <a:pt x="2449" y="733"/>
                  </a:lnTo>
                  <a:lnTo>
                    <a:pt x="2434" y="739"/>
                  </a:lnTo>
                  <a:lnTo>
                    <a:pt x="2433" y="736"/>
                  </a:lnTo>
                  <a:lnTo>
                    <a:pt x="2448" y="733"/>
                  </a:lnTo>
                  <a:lnTo>
                    <a:pt x="2448" y="1716"/>
                  </a:lnTo>
                  <a:lnTo>
                    <a:pt x="2433" y="1713"/>
                  </a:lnTo>
                  <a:lnTo>
                    <a:pt x="2434" y="1711"/>
                  </a:lnTo>
                  <a:cubicBezTo>
                    <a:pt x="2436" y="1707"/>
                    <a:pt x="2441" y="1705"/>
                    <a:pt x="2445" y="1707"/>
                  </a:cubicBezTo>
                  <a:cubicBezTo>
                    <a:pt x="2449" y="1709"/>
                    <a:pt x="2450" y="1713"/>
                    <a:pt x="2449" y="1717"/>
                  </a:cubicBezTo>
                  <a:lnTo>
                    <a:pt x="2443" y="1733"/>
                  </a:lnTo>
                  <a:lnTo>
                    <a:pt x="2429" y="1726"/>
                  </a:lnTo>
                  <a:lnTo>
                    <a:pt x="2431" y="1723"/>
                  </a:lnTo>
                  <a:lnTo>
                    <a:pt x="2443" y="1733"/>
                  </a:lnTo>
                  <a:lnTo>
                    <a:pt x="1744" y="2427"/>
                  </a:lnTo>
                  <a:cubicBezTo>
                    <a:pt x="1741" y="2430"/>
                    <a:pt x="1736" y="2430"/>
                    <a:pt x="1733" y="2427"/>
                  </a:cubicBezTo>
                  <a:cubicBezTo>
                    <a:pt x="1730" y="2424"/>
                    <a:pt x="1730" y="2419"/>
                    <a:pt x="1733" y="2416"/>
                  </a:cubicBezTo>
                  <a:lnTo>
                    <a:pt x="1735" y="2414"/>
                  </a:lnTo>
                  <a:lnTo>
                    <a:pt x="1743" y="2427"/>
                  </a:lnTo>
                  <a:lnTo>
                    <a:pt x="1728" y="2433"/>
                  </a:lnTo>
                  <a:lnTo>
                    <a:pt x="1723" y="2418"/>
                  </a:lnTo>
                  <a:lnTo>
                    <a:pt x="1726" y="2417"/>
                  </a:lnTo>
                  <a:lnTo>
                    <a:pt x="1728" y="2432"/>
                  </a:lnTo>
                  <a:lnTo>
                    <a:pt x="738" y="2432"/>
                  </a:lnTo>
                  <a:lnTo>
                    <a:pt x="741" y="2417"/>
                  </a:lnTo>
                  <a:lnTo>
                    <a:pt x="744" y="2418"/>
                  </a:lnTo>
                  <a:lnTo>
                    <a:pt x="739" y="2433"/>
                  </a:lnTo>
                  <a:lnTo>
                    <a:pt x="723" y="2427"/>
                  </a:lnTo>
                  <a:lnTo>
                    <a:pt x="730" y="2413"/>
                  </a:lnTo>
                  <a:lnTo>
                    <a:pt x="733" y="2415"/>
                  </a:lnTo>
                  <a:lnTo>
                    <a:pt x="723" y="2427"/>
                  </a:lnTo>
                  <a:lnTo>
                    <a:pt x="24" y="1733"/>
                  </a:lnTo>
                  <a:lnTo>
                    <a:pt x="35" y="1722"/>
                  </a:lnTo>
                  <a:lnTo>
                    <a:pt x="37" y="1724"/>
                  </a:lnTo>
                  <a:lnTo>
                    <a:pt x="24" y="1733"/>
                  </a:lnTo>
                  <a:lnTo>
                    <a:pt x="17" y="1717"/>
                  </a:lnTo>
                  <a:lnTo>
                    <a:pt x="32" y="1713"/>
                  </a:lnTo>
                  <a:lnTo>
                    <a:pt x="32" y="1716"/>
                  </a:lnTo>
                  <a:lnTo>
                    <a:pt x="16" y="1716"/>
                  </a:lnTo>
                  <a:lnTo>
                    <a:pt x="16" y="733"/>
                  </a:lnTo>
                  <a:close/>
                  <a:moveTo>
                    <a:pt x="77" y="1716"/>
                  </a:moveTo>
                  <a:cubicBezTo>
                    <a:pt x="77" y="1718"/>
                    <a:pt x="77" y="1720"/>
                    <a:pt x="76" y="1721"/>
                  </a:cubicBezTo>
                  <a:lnTo>
                    <a:pt x="70" y="1729"/>
                  </a:lnTo>
                  <a:cubicBezTo>
                    <a:pt x="67" y="1732"/>
                    <a:pt x="63" y="1733"/>
                    <a:pt x="60" y="1731"/>
                  </a:cubicBezTo>
                  <a:lnTo>
                    <a:pt x="51" y="1726"/>
                  </a:lnTo>
                  <a:cubicBezTo>
                    <a:pt x="49" y="1726"/>
                    <a:pt x="48" y="1724"/>
                    <a:pt x="47" y="1722"/>
                  </a:cubicBezTo>
                  <a:lnTo>
                    <a:pt x="41" y="1707"/>
                  </a:lnTo>
                  <a:cubicBezTo>
                    <a:pt x="40" y="1706"/>
                    <a:pt x="40" y="1704"/>
                    <a:pt x="41" y="1702"/>
                  </a:cubicBezTo>
                  <a:lnTo>
                    <a:pt x="44" y="1693"/>
                  </a:lnTo>
                  <a:cubicBezTo>
                    <a:pt x="45" y="1689"/>
                    <a:pt x="49" y="1687"/>
                    <a:pt x="52" y="1687"/>
                  </a:cubicBezTo>
                  <a:lnTo>
                    <a:pt x="62" y="1688"/>
                  </a:lnTo>
                  <a:cubicBezTo>
                    <a:pt x="64" y="1689"/>
                    <a:pt x="66" y="1689"/>
                    <a:pt x="67" y="1691"/>
                  </a:cubicBezTo>
                  <a:lnTo>
                    <a:pt x="766" y="2384"/>
                  </a:lnTo>
                  <a:cubicBezTo>
                    <a:pt x="767" y="2385"/>
                    <a:pt x="768" y="2387"/>
                    <a:pt x="768" y="2389"/>
                  </a:cubicBezTo>
                  <a:lnTo>
                    <a:pt x="769" y="2399"/>
                  </a:lnTo>
                  <a:cubicBezTo>
                    <a:pt x="770" y="2402"/>
                    <a:pt x="768" y="2406"/>
                    <a:pt x="764" y="2407"/>
                  </a:cubicBezTo>
                  <a:lnTo>
                    <a:pt x="755" y="2410"/>
                  </a:lnTo>
                  <a:cubicBezTo>
                    <a:pt x="753" y="2411"/>
                    <a:pt x="751" y="2411"/>
                    <a:pt x="750" y="2410"/>
                  </a:cubicBezTo>
                  <a:lnTo>
                    <a:pt x="734" y="2404"/>
                  </a:lnTo>
                  <a:cubicBezTo>
                    <a:pt x="732" y="2403"/>
                    <a:pt x="730" y="2402"/>
                    <a:pt x="729" y="2400"/>
                  </a:cubicBezTo>
                  <a:lnTo>
                    <a:pt x="724" y="2391"/>
                  </a:lnTo>
                  <a:cubicBezTo>
                    <a:pt x="723" y="2388"/>
                    <a:pt x="723" y="2384"/>
                    <a:pt x="726" y="2382"/>
                  </a:cubicBezTo>
                  <a:lnTo>
                    <a:pt x="733" y="2375"/>
                  </a:lnTo>
                  <a:cubicBezTo>
                    <a:pt x="734" y="2373"/>
                    <a:pt x="736" y="2372"/>
                    <a:pt x="738" y="2372"/>
                  </a:cubicBezTo>
                  <a:lnTo>
                    <a:pt x="1728" y="2372"/>
                  </a:lnTo>
                  <a:cubicBezTo>
                    <a:pt x="1730" y="2372"/>
                    <a:pt x="1732" y="2373"/>
                    <a:pt x="1734" y="2374"/>
                  </a:cubicBezTo>
                  <a:lnTo>
                    <a:pt x="1742" y="2381"/>
                  </a:lnTo>
                  <a:cubicBezTo>
                    <a:pt x="1745" y="2384"/>
                    <a:pt x="1745" y="2388"/>
                    <a:pt x="1743" y="2391"/>
                  </a:cubicBezTo>
                  <a:lnTo>
                    <a:pt x="1738" y="2400"/>
                  </a:lnTo>
                  <a:cubicBezTo>
                    <a:pt x="1738" y="2402"/>
                    <a:pt x="1736" y="2403"/>
                    <a:pt x="1734" y="2404"/>
                  </a:cubicBezTo>
                  <a:lnTo>
                    <a:pt x="1718" y="2410"/>
                  </a:lnTo>
                  <a:cubicBezTo>
                    <a:pt x="1717" y="2411"/>
                    <a:pt x="1715" y="2411"/>
                    <a:pt x="1713" y="2410"/>
                  </a:cubicBezTo>
                  <a:lnTo>
                    <a:pt x="1704" y="2407"/>
                  </a:lnTo>
                  <a:cubicBezTo>
                    <a:pt x="1700" y="2406"/>
                    <a:pt x="1698" y="2402"/>
                    <a:pt x="1698" y="2399"/>
                  </a:cubicBezTo>
                  <a:lnTo>
                    <a:pt x="1699" y="2389"/>
                  </a:lnTo>
                  <a:cubicBezTo>
                    <a:pt x="1700" y="2387"/>
                    <a:pt x="1701" y="2385"/>
                    <a:pt x="1702" y="2384"/>
                  </a:cubicBezTo>
                  <a:lnTo>
                    <a:pt x="2400" y="1691"/>
                  </a:lnTo>
                  <a:cubicBezTo>
                    <a:pt x="2401" y="1689"/>
                    <a:pt x="2403" y="1689"/>
                    <a:pt x="2405" y="1688"/>
                  </a:cubicBezTo>
                  <a:lnTo>
                    <a:pt x="2415" y="1687"/>
                  </a:lnTo>
                  <a:cubicBezTo>
                    <a:pt x="2418" y="1687"/>
                    <a:pt x="2422" y="1689"/>
                    <a:pt x="2423" y="1693"/>
                  </a:cubicBezTo>
                  <a:lnTo>
                    <a:pt x="2426" y="1702"/>
                  </a:lnTo>
                  <a:cubicBezTo>
                    <a:pt x="2427" y="1704"/>
                    <a:pt x="2427" y="1706"/>
                    <a:pt x="2426" y="1707"/>
                  </a:cubicBezTo>
                  <a:lnTo>
                    <a:pt x="2420" y="1722"/>
                  </a:lnTo>
                  <a:cubicBezTo>
                    <a:pt x="2419" y="1724"/>
                    <a:pt x="2418" y="1726"/>
                    <a:pt x="2416" y="1726"/>
                  </a:cubicBezTo>
                  <a:lnTo>
                    <a:pt x="2407" y="1731"/>
                  </a:lnTo>
                  <a:cubicBezTo>
                    <a:pt x="2404" y="1733"/>
                    <a:pt x="2400" y="1733"/>
                    <a:pt x="2397" y="1730"/>
                  </a:cubicBezTo>
                  <a:lnTo>
                    <a:pt x="2390" y="1722"/>
                  </a:lnTo>
                  <a:cubicBezTo>
                    <a:pt x="2389" y="1720"/>
                    <a:pt x="2388" y="1718"/>
                    <a:pt x="2388" y="1716"/>
                  </a:cubicBezTo>
                  <a:lnTo>
                    <a:pt x="2388" y="733"/>
                  </a:lnTo>
                  <a:cubicBezTo>
                    <a:pt x="2388" y="731"/>
                    <a:pt x="2389" y="729"/>
                    <a:pt x="2391" y="728"/>
                  </a:cubicBezTo>
                  <a:lnTo>
                    <a:pt x="2398" y="721"/>
                  </a:lnTo>
                  <a:cubicBezTo>
                    <a:pt x="2400" y="718"/>
                    <a:pt x="2404" y="718"/>
                    <a:pt x="2407" y="719"/>
                  </a:cubicBezTo>
                  <a:lnTo>
                    <a:pt x="2416" y="724"/>
                  </a:lnTo>
                  <a:cubicBezTo>
                    <a:pt x="2418" y="725"/>
                    <a:pt x="2419" y="727"/>
                    <a:pt x="2420" y="729"/>
                  </a:cubicBezTo>
                  <a:lnTo>
                    <a:pt x="2426" y="745"/>
                  </a:lnTo>
                  <a:cubicBezTo>
                    <a:pt x="2427" y="746"/>
                    <a:pt x="2427" y="748"/>
                    <a:pt x="2426" y="750"/>
                  </a:cubicBezTo>
                  <a:lnTo>
                    <a:pt x="2423" y="759"/>
                  </a:lnTo>
                  <a:cubicBezTo>
                    <a:pt x="2422" y="763"/>
                    <a:pt x="2418" y="765"/>
                    <a:pt x="2415" y="764"/>
                  </a:cubicBezTo>
                  <a:lnTo>
                    <a:pt x="2405" y="763"/>
                  </a:lnTo>
                  <a:cubicBezTo>
                    <a:pt x="2403" y="763"/>
                    <a:pt x="2401" y="762"/>
                    <a:pt x="2400" y="761"/>
                  </a:cubicBezTo>
                  <a:lnTo>
                    <a:pt x="1702" y="66"/>
                  </a:lnTo>
                  <a:cubicBezTo>
                    <a:pt x="1700" y="65"/>
                    <a:pt x="1700" y="63"/>
                    <a:pt x="1699" y="61"/>
                  </a:cubicBezTo>
                  <a:lnTo>
                    <a:pt x="1698" y="51"/>
                  </a:lnTo>
                  <a:cubicBezTo>
                    <a:pt x="1698" y="47"/>
                    <a:pt x="1700" y="44"/>
                    <a:pt x="1704" y="43"/>
                  </a:cubicBezTo>
                  <a:lnTo>
                    <a:pt x="1714" y="40"/>
                  </a:lnTo>
                  <a:cubicBezTo>
                    <a:pt x="1716" y="39"/>
                    <a:pt x="1718" y="39"/>
                    <a:pt x="1720" y="40"/>
                  </a:cubicBezTo>
                  <a:lnTo>
                    <a:pt x="1736" y="47"/>
                  </a:lnTo>
                  <a:cubicBezTo>
                    <a:pt x="1738" y="48"/>
                    <a:pt x="1739" y="49"/>
                    <a:pt x="1740" y="51"/>
                  </a:cubicBezTo>
                  <a:lnTo>
                    <a:pt x="1744" y="60"/>
                  </a:lnTo>
                  <a:cubicBezTo>
                    <a:pt x="1745" y="64"/>
                    <a:pt x="1744" y="68"/>
                    <a:pt x="1741" y="70"/>
                  </a:cubicBezTo>
                  <a:lnTo>
                    <a:pt x="1733" y="76"/>
                  </a:lnTo>
                  <a:cubicBezTo>
                    <a:pt x="1732" y="77"/>
                    <a:pt x="1730" y="77"/>
                    <a:pt x="1728" y="77"/>
                  </a:cubicBezTo>
                  <a:lnTo>
                    <a:pt x="738" y="77"/>
                  </a:lnTo>
                  <a:cubicBezTo>
                    <a:pt x="737" y="77"/>
                    <a:pt x="735" y="77"/>
                    <a:pt x="733" y="76"/>
                  </a:cubicBezTo>
                  <a:lnTo>
                    <a:pt x="726" y="70"/>
                  </a:lnTo>
                  <a:cubicBezTo>
                    <a:pt x="724" y="67"/>
                    <a:pt x="723" y="63"/>
                    <a:pt x="724" y="60"/>
                  </a:cubicBezTo>
                  <a:lnTo>
                    <a:pt x="728" y="51"/>
                  </a:lnTo>
                  <a:cubicBezTo>
                    <a:pt x="729" y="49"/>
                    <a:pt x="730" y="48"/>
                    <a:pt x="732" y="47"/>
                  </a:cubicBezTo>
                  <a:lnTo>
                    <a:pt x="748" y="40"/>
                  </a:lnTo>
                  <a:cubicBezTo>
                    <a:pt x="750" y="39"/>
                    <a:pt x="752" y="39"/>
                    <a:pt x="754" y="40"/>
                  </a:cubicBezTo>
                  <a:lnTo>
                    <a:pt x="764" y="43"/>
                  </a:lnTo>
                  <a:cubicBezTo>
                    <a:pt x="767" y="44"/>
                    <a:pt x="770" y="47"/>
                    <a:pt x="769" y="51"/>
                  </a:cubicBezTo>
                  <a:lnTo>
                    <a:pt x="768" y="61"/>
                  </a:lnTo>
                  <a:cubicBezTo>
                    <a:pt x="768" y="63"/>
                    <a:pt x="767" y="65"/>
                    <a:pt x="766" y="66"/>
                  </a:cubicBezTo>
                  <a:lnTo>
                    <a:pt x="67" y="761"/>
                  </a:lnTo>
                  <a:cubicBezTo>
                    <a:pt x="66" y="762"/>
                    <a:pt x="64" y="763"/>
                    <a:pt x="62" y="763"/>
                  </a:cubicBezTo>
                  <a:lnTo>
                    <a:pt x="52" y="764"/>
                  </a:lnTo>
                  <a:cubicBezTo>
                    <a:pt x="49" y="765"/>
                    <a:pt x="45" y="763"/>
                    <a:pt x="44" y="759"/>
                  </a:cubicBezTo>
                  <a:lnTo>
                    <a:pt x="41" y="750"/>
                  </a:lnTo>
                  <a:cubicBezTo>
                    <a:pt x="40" y="748"/>
                    <a:pt x="40" y="746"/>
                    <a:pt x="41" y="745"/>
                  </a:cubicBezTo>
                  <a:lnTo>
                    <a:pt x="47" y="729"/>
                  </a:lnTo>
                  <a:cubicBezTo>
                    <a:pt x="48" y="727"/>
                    <a:pt x="49" y="725"/>
                    <a:pt x="51" y="724"/>
                  </a:cubicBezTo>
                  <a:lnTo>
                    <a:pt x="60" y="719"/>
                  </a:lnTo>
                  <a:cubicBezTo>
                    <a:pt x="63" y="718"/>
                    <a:pt x="67" y="718"/>
                    <a:pt x="70" y="721"/>
                  </a:cubicBezTo>
                  <a:lnTo>
                    <a:pt x="76" y="728"/>
                  </a:lnTo>
                  <a:cubicBezTo>
                    <a:pt x="77" y="730"/>
                    <a:pt x="77" y="732"/>
                    <a:pt x="77" y="733"/>
                  </a:cubicBezTo>
                  <a:lnTo>
                    <a:pt x="77" y="1716"/>
                  </a:lnTo>
                  <a:close/>
                  <a:moveTo>
                    <a:pt x="61" y="733"/>
                  </a:moveTo>
                  <a:lnTo>
                    <a:pt x="63" y="739"/>
                  </a:lnTo>
                  <a:lnTo>
                    <a:pt x="57" y="732"/>
                  </a:lnTo>
                  <a:lnTo>
                    <a:pt x="67" y="733"/>
                  </a:lnTo>
                  <a:lnTo>
                    <a:pt x="58" y="738"/>
                  </a:lnTo>
                  <a:lnTo>
                    <a:pt x="62" y="734"/>
                  </a:lnTo>
                  <a:lnTo>
                    <a:pt x="56" y="750"/>
                  </a:lnTo>
                  <a:lnTo>
                    <a:pt x="56" y="745"/>
                  </a:lnTo>
                  <a:lnTo>
                    <a:pt x="59" y="754"/>
                  </a:lnTo>
                  <a:lnTo>
                    <a:pt x="51" y="748"/>
                  </a:lnTo>
                  <a:lnTo>
                    <a:pt x="61" y="747"/>
                  </a:lnTo>
                  <a:lnTo>
                    <a:pt x="56" y="750"/>
                  </a:lnTo>
                  <a:lnTo>
                    <a:pt x="755" y="55"/>
                  </a:lnTo>
                  <a:lnTo>
                    <a:pt x="752" y="60"/>
                  </a:lnTo>
                  <a:lnTo>
                    <a:pt x="753" y="50"/>
                  </a:lnTo>
                  <a:lnTo>
                    <a:pt x="759" y="58"/>
                  </a:lnTo>
                  <a:lnTo>
                    <a:pt x="749" y="55"/>
                  </a:lnTo>
                  <a:lnTo>
                    <a:pt x="755" y="55"/>
                  </a:lnTo>
                  <a:lnTo>
                    <a:pt x="739" y="62"/>
                  </a:lnTo>
                  <a:lnTo>
                    <a:pt x="743" y="58"/>
                  </a:lnTo>
                  <a:lnTo>
                    <a:pt x="739" y="67"/>
                  </a:lnTo>
                  <a:lnTo>
                    <a:pt x="737" y="57"/>
                  </a:lnTo>
                  <a:lnTo>
                    <a:pt x="744" y="63"/>
                  </a:lnTo>
                  <a:lnTo>
                    <a:pt x="738" y="61"/>
                  </a:lnTo>
                  <a:lnTo>
                    <a:pt x="1728" y="61"/>
                  </a:lnTo>
                  <a:lnTo>
                    <a:pt x="1724" y="63"/>
                  </a:lnTo>
                  <a:lnTo>
                    <a:pt x="1732" y="57"/>
                  </a:lnTo>
                  <a:lnTo>
                    <a:pt x="1729" y="67"/>
                  </a:lnTo>
                  <a:lnTo>
                    <a:pt x="1725" y="58"/>
                  </a:lnTo>
                  <a:lnTo>
                    <a:pt x="1729" y="62"/>
                  </a:lnTo>
                  <a:lnTo>
                    <a:pt x="1713" y="55"/>
                  </a:lnTo>
                  <a:lnTo>
                    <a:pt x="1719" y="55"/>
                  </a:lnTo>
                  <a:lnTo>
                    <a:pt x="1709" y="58"/>
                  </a:lnTo>
                  <a:lnTo>
                    <a:pt x="1714" y="50"/>
                  </a:lnTo>
                  <a:lnTo>
                    <a:pt x="1715" y="60"/>
                  </a:lnTo>
                  <a:lnTo>
                    <a:pt x="1713" y="55"/>
                  </a:lnTo>
                  <a:lnTo>
                    <a:pt x="2411" y="750"/>
                  </a:lnTo>
                  <a:lnTo>
                    <a:pt x="2406" y="747"/>
                  </a:lnTo>
                  <a:lnTo>
                    <a:pt x="2416" y="748"/>
                  </a:lnTo>
                  <a:lnTo>
                    <a:pt x="2408" y="754"/>
                  </a:lnTo>
                  <a:lnTo>
                    <a:pt x="2411" y="745"/>
                  </a:lnTo>
                  <a:lnTo>
                    <a:pt x="2411" y="750"/>
                  </a:lnTo>
                  <a:lnTo>
                    <a:pt x="2405" y="734"/>
                  </a:lnTo>
                  <a:lnTo>
                    <a:pt x="2409" y="738"/>
                  </a:lnTo>
                  <a:lnTo>
                    <a:pt x="2400" y="733"/>
                  </a:lnTo>
                  <a:lnTo>
                    <a:pt x="2409" y="732"/>
                  </a:lnTo>
                  <a:lnTo>
                    <a:pt x="2402" y="739"/>
                  </a:lnTo>
                  <a:lnTo>
                    <a:pt x="2404" y="733"/>
                  </a:lnTo>
                  <a:lnTo>
                    <a:pt x="2404" y="1716"/>
                  </a:lnTo>
                  <a:lnTo>
                    <a:pt x="2402" y="1711"/>
                  </a:lnTo>
                  <a:lnTo>
                    <a:pt x="2409" y="1719"/>
                  </a:lnTo>
                  <a:lnTo>
                    <a:pt x="2400" y="1717"/>
                  </a:lnTo>
                  <a:lnTo>
                    <a:pt x="2409" y="1712"/>
                  </a:lnTo>
                  <a:lnTo>
                    <a:pt x="2405" y="1716"/>
                  </a:lnTo>
                  <a:lnTo>
                    <a:pt x="2411" y="1701"/>
                  </a:lnTo>
                  <a:lnTo>
                    <a:pt x="2411" y="1707"/>
                  </a:lnTo>
                  <a:lnTo>
                    <a:pt x="2408" y="1698"/>
                  </a:lnTo>
                  <a:lnTo>
                    <a:pt x="2416" y="1703"/>
                  </a:lnTo>
                  <a:lnTo>
                    <a:pt x="2406" y="1704"/>
                  </a:lnTo>
                  <a:lnTo>
                    <a:pt x="2411" y="1702"/>
                  </a:lnTo>
                  <a:lnTo>
                    <a:pt x="1713" y="2395"/>
                  </a:lnTo>
                  <a:lnTo>
                    <a:pt x="1715" y="2390"/>
                  </a:lnTo>
                  <a:lnTo>
                    <a:pt x="1714" y="2400"/>
                  </a:lnTo>
                  <a:lnTo>
                    <a:pt x="1709" y="2392"/>
                  </a:lnTo>
                  <a:lnTo>
                    <a:pt x="1718" y="2395"/>
                  </a:lnTo>
                  <a:lnTo>
                    <a:pt x="1713" y="2395"/>
                  </a:lnTo>
                  <a:lnTo>
                    <a:pt x="1729" y="2389"/>
                  </a:lnTo>
                  <a:lnTo>
                    <a:pt x="1724" y="2393"/>
                  </a:lnTo>
                  <a:lnTo>
                    <a:pt x="1729" y="2384"/>
                  </a:lnTo>
                  <a:lnTo>
                    <a:pt x="1731" y="2393"/>
                  </a:lnTo>
                  <a:lnTo>
                    <a:pt x="1723" y="2386"/>
                  </a:lnTo>
                  <a:lnTo>
                    <a:pt x="1728" y="2388"/>
                  </a:lnTo>
                  <a:lnTo>
                    <a:pt x="738" y="2388"/>
                  </a:lnTo>
                  <a:lnTo>
                    <a:pt x="744" y="2386"/>
                  </a:lnTo>
                  <a:lnTo>
                    <a:pt x="737" y="2393"/>
                  </a:lnTo>
                  <a:lnTo>
                    <a:pt x="738" y="2384"/>
                  </a:lnTo>
                  <a:lnTo>
                    <a:pt x="743" y="2393"/>
                  </a:lnTo>
                  <a:lnTo>
                    <a:pt x="739" y="2389"/>
                  </a:lnTo>
                  <a:lnTo>
                    <a:pt x="755" y="2395"/>
                  </a:lnTo>
                  <a:lnTo>
                    <a:pt x="750" y="2395"/>
                  </a:lnTo>
                  <a:lnTo>
                    <a:pt x="759" y="2392"/>
                  </a:lnTo>
                  <a:lnTo>
                    <a:pt x="753" y="2400"/>
                  </a:lnTo>
                  <a:lnTo>
                    <a:pt x="752" y="2390"/>
                  </a:lnTo>
                  <a:lnTo>
                    <a:pt x="755" y="2395"/>
                  </a:lnTo>
                  <a:lnTo>
                    <a:pt x="56" y="1702"/>
                  </a:lnTo>
                  <a:lnTo>
                    <a:pt x="61" y="1704"/>
                  </a:lnTo>
                  <a:lnTo>
                    <a:pt x="51" y="1703"/>
                  </a:lnTo>
                  <a:lnTo>
                    <a:pt x="59" y="1698"/>
                  </a:lnTo>
                  <a:lnTo>
                    <a:pt x="56" y="1707"/>
                  </a:lnTo>
                  <a:lnTo>
                    <a:pt x="56" y="1701"/>
                  </a:lnTo>
                  <a:lnTo>
                    <a:pt x="62" y="1716"/>
                  </a:lnTo>
                  <a:lnTo>
                    <a:pt x="58" y="1712"/>
                  </a:lnTo>
                  <a:lnTo>
                    <a:pt x="67" y="1717"/>
                  </a:lnTo>
                  <a:lnTo>
                    <a:pt x="57" y="1720"/>
                  </a:lnTo>
                  <a:lnTo>
                    <a:pt x="63" y="1712"/>
                  </a:lnTo>
                  <a:lnTo>
                    <a:pt x="61" y="1716"/>
                  </a:lnTo>
                  <a:lnTo>
                    <a:pt x="61" y="733"/>
                  </a:lnTo>
                  <a:close/>
                  <a:moveTo>
                    <a:pt x="45" y="733"/>
                  </a:moveTo>
                  <a:cubicBezTo>
                    <a:pt x="45" y="731"/>
                    <a:pt x="47" y="729"/>
                    <a:pt x="48" y="727"/>
                  </a:cubicBezTo>
                  <a:cubicBezTo>
                    <a:pt x="50" y="726"/>
                    <a:pt x="53" y="725"/>
                    <a:pt x="55" y="726"/>
                  </a:cubicBezTo>
                  <a:lnTo>
                    <a:pt x="71" y="729"/>
                  </a:lnTo>
                  <a:cubicBezTo>
                    <a:pt x="73" y="729"/>
                    <a:pt x="75" y="730"/>
                    <a:pt x="76" y="733"/>
                  </a:cubicBezTo>
                  <a:cubicBezTo>
                    <a:pt x="78" y="735"/>
                    <a:pt x="78" y="737"/>
                    <a:pt x="77" y="739"/>
                  </a:cubicBezTo>
                  <a:lnTo>
                    <a:pt x="71" y="755"/>
                  </a:lnTo>
                  <a:cubicBezTo>
                    <a:pt x="70" y="758"/>
                    <a:pt x="68" y="759"/>
                    <a:pt x="66" y="760"/>
                  </a:cubicBezTo>
                  <a:cubicBezTo>
                    <a:pt x="64" y="761"/>
                    <a:pt x="61" y="761"/>
                    <a:pt x="59" y="759"/>
                  </a:cubicBezTo>
                  <a:lnTo>
                    <a:pt x="46" y="751"/>
                  </a:lnTo>
                  <a:cubicBezTo>
                    <a:pt x="44" y="750"/>
                    <a:pt x="43" y="748"/>
                    <a:pt x="43" y="745"/>
                  </a:cubicBezTo>
                  <a:cubicBezTo>
                    <a:pt x="42" y="743"/>
                    <a:pt x="43" y="741"/>
                    <a:pt x="45" y="739"/>
                  </a:cubicBezTo>
                  <a:lnTo>
                    <a:pt x="744" y="44"/>
                  </a:lnTo>
                  <a:cubicBezTo>
                    <a:pt x="745" y="42"/>
                    <a:pt x="748" y="41"/>
                    <a:pt x="750" y="41"/>
                  </a:cubicBezTo>
                  <a:cubicBezTo>
                    <a:pt x="753" y="42"/>
                    <a:pt x="755" y="43"/>
                    <a:pt x="756" y="45"/>
                  </a:cubicBezTo>
                  <a:lnTo>
                    <a:pt x="765" y="58"/>
                  </a:lnTo>
                  <a:cubicBezTo>
                    <a:pt x="766" y="60"/>
                    <a:pt x="767" y="62"/>
                    <a:pt x="766" y="65"/>
                  </a:cubicBezTo>
                  <a:cubicBezTo>
                    <a:pt x="766" y="67"/>
                    <a:pt x="764" y="69"/>
                    <a:pt x="762" y="70"/>
                  </a:cubicBezTo>
                  <a:lnTo>
                    <a:pt x="746" y="77"/>
                  </a:lnTo>
                  <a:cubicBezTo>
                    <a:pt x="744" y="78"/>
                    <a:pt x="741" y="78"/>
                    <a:pt x="739" y="77"/>
                  </a:cubicBezTo>
                  <a:cubicBezTo>
                    <a:pt x="737" y="76"/>
                    <a:pt x="735" y="74"/>
                    <a:pt x="735" y="71"/>
                  </a:cubicBezTo>
                  <a:lnTo>
                    <a:pt x="731" y="55"/>
                  </a:lnTo>
                  <a:cubicBezTo>
                    <a:pt x="730" y="53"/>
                    <a:pt x="731" y="50"/>
                    <a:pt x="732" y="49"/>
                  </a:cubicBezTo>
                  <a:cubicBezTo>
                    <a:pt x="734" y="47"/>
                    <a:pt x="736" y="45"/>
                    <a:pt x="738" y="45"/>
                  </a:cubicBezTo>
                  <a:lnTo>
                    <a:pt x="1728" y="45"/>
                  </a:lnTo>
                  <a:cubicBezTo>
                    <a:pt x="1731" y="45"/>
                    <a:pt x="1733" y="47"/>
                    <a:pt x="1735" y="48"/>
                  </a:cubicBezTo>
                  <a:cubicBezTo>
                    <a:pt x="1736" y="50"/>
                    <a:pt x="1737" y="53"/>
                    <a:pt x="1736" y="55"/>
                  </a:cubicBezTo>
                  <a:lnTo>
                    <a:pt x="1733" y="71"/>
                  </a:lnTo>
                  <a:cubicBezTo>
                    <a:pt x="1733" y="73"/>
                    <a:pt x="1731" y="75"/>
                    <a:pt x="1729" y="77"/>
                  </a:cubicBezTo>
                  <a:cubicBezTo>
                    <a:pt x="1727" y="78"/>
                    <a:pt x="1724" y="78"/>
                    <a:pt x="1722" y="77"/>
                  </a:cubicBezTo>
                  <a:lnTo>
                    <a:pt x="1706" y="70"/>
                  </a:lnTo>
                  <a:cubicBezTo>
                    <a:pt x="1704" y="69"/>
                    <a:pt x="1702" y="67"/>
                    <a:pt x="1702" y="65"/>
                  </a:cubicBezTo>
                  <a:cubicBezTo>
                    <a:pt x="1701" y="62"/>
                    <a:pt x="1702" y="60"/>
                    <a:pt x="1703" y="58"/>
                  </a:cubicBezTo>
                  <a:lnTo>
                    <a:pt x="1712" y="45"/>
                  </a:lnTo>
                  <a:cubicBezTo>
                    <a:pt x="1713" y="43"/>
                    <a:pt x="1715" y="42"/>
                    <a:pt x="1718" y="41"/>
                  </a:cubicBezTo>
                  <a:cubicBezTo>
                    <a:pt x="1720" y="41"/>
                    <a:pt x="1722" y="42"/>
                    <a:pt x="1724" y="44"/>
                  </a:cubicBezTo>
                  <a:lnTo>
                    <a:pt x="2422" y="739"/>
                  </a:lnTo>
                  <a:cubicBezTo>
                    <a:pt x="2424" y="741"/>
                    <a:pt x="2425" y="743"/>
                    <a:pt x="2424" y="745"/>
                  </a:cubicBezTo>
                  <a:cubicBezTo>
                    <a:pt x="2424" y="748"/>
                    <a:pt x="2423" y="750"/>
                    <a:pt x="2421" y="751"/>
                  </a:cubicBezTo>
                  <a:lnTo>
                    <a:pt x="2408" y="759"/>
                  </a:lnTo>
                  <a:cubicBezTo>
                    <a:pt x="2406" y="761"/>
                    <a:pt x="2403" y="761"/>
                    <a:pt x="2401" y="760"/>
                  </a:cubicBezTo>
                  <a:cubicBezTo>
                    <a:pt x="2399" y="759"/>
                    <a:pt x="2397" y="758"/>
                    <a:pt x="2396" y="755"/>
                  </a:cubicBezTo>
                  <a:lnTo>
                    <a:pt x="2390" y="739"/>
                  </a:lnTo>
                  <a:cubicBezTo>
                    <a:pt x="2389" y="737"/>
                    <a:pt x="2389" y="735"/>
                    <a:pt x="2390" y="733"/>
                  </a:cubicBezTo>
                  <a:cubicBezTo>
                    <a:pt x="2392" y="731"/>
                    <a:pt x="2394" y="729"/>
                    <a:pt x="2396" y="729"/>
                  </a:cubicBezTo>
                  <a:lnTo>
                    <a:pt x="2411" y="726"/>
                  </a:lnTo>
                  <a:cubicBezTo>
                    <a:pt x="2413" y="725"/>
                    <a:pt x="2416" y="726"/>
                    <a:pt x="2418" y="727"/>
                  </a:cubicBezTo>
                  <a:cubicBezTo>
                    <a:pt x="2419" y="729"/>
                    <a:pt x="2420" y="731"/>
                    <a:pt x="2420" y="733"/>
                  </a:cubicBezTo>
                  <a:lnTo>
                    <a:pt x="2420" y="1716"/>
                  </a:lnTo>
                  <a:cubicBezTo>
                    <a:pt x="2420" y="1719"/>
                    <a:pt x="2419" y="1721"/>
                    <a:pt x="2418" y="1723"/>
                  </a:cubicBezTo>
                  <a:cubicBezTo>
                    <a:pt x="2416" y="1724"/>
                    <a:pt x="2413" y="1725"/>
                    <a:pt x="2411" y="1724"/>
                  </a:cubicBezTo>
                  <a:lnTo>
                    <a:pt x="2396" y="1721"/>
                  </a:lnTo>
                  <a:cubicBezTo>
                    <a:pt x="2394" y="1721"/>
                    <a:pt x="2392" y="1719"/>
                    <a:pt x="2390" y="1717"/>
                  </a:cubicBezTo>
                  <a:cubicBezTo>
                    <a:pt x="2389" y="1715"/>
                    <a:pt x="2389" y="1713"/>
                    <a:pt x="2390" y="1710"/>
                  </a:cubicBezTo>
                  <a:lnTo>
                    <a:pt x="2396" y="1695"/>
                  </a:lnTo>
                  <a:cubicBezTo>
                    <a:pt x="2397" y="1693"/>
                    <a:pt x="2399" y="1692"/>
                    <a:pt x="2401" y="1691"/>
                  </a:cubicBezTo>
                  <a:cubicBezTo>
                    <a:pt x="2403" y="1690"/>
                    <a:pt x="2406" y="1690"/>
                    <a:pt x="2408" y="1692"/>
                  </a:cubicBezTo>
                  <a:lnTo>
                    <a:pt x="2421" y="1701"/>
                  </a:lnTo>
                  <a:cubicBezTo>
                    <a:pt x="2423" y="1702"/>
                    <a:pt x="2424" y="1704"/>
                    <a:pt x="2424" y="1707"/>
                  </a:cubicBezTo>
                  <a:cubicBezTo>
                    <a:pt x="2425" y="1709"/>
                    <a:pt x="2424" y="1711"/>
                    <a:pt x="2422" y="1713"/>
                  </a:cubicBezTo>
                  <a:lnTo>
                    <a:pt x="1724" y="2406"/>
                  </a:lnTo>
                  <a:cubicBezTo>
                    <a:pt x="1722" y="2408"/>
                    <a:pt x="1720" y="2409"/>
                    <a:pt x="1718" y="2408"/>
                  </a:cubicBezTo>
                  <a:cubicBezTo>
                    <a:pt x="1715" y="2408"/>
                    <a:pt x="1713" y="2407"/>
                    <a:pt x="1712" y="2405"/>
                  </a:cubicBezTo>
                  <a:lnTo>
                    <a:pt x="1704" y="2392"/>
                  </a:lnTo>
                  <a:cubicBezTo>
                    <a:pt x="1702" y="2390"/>
                    <a:pt x="1702" y="2387"/>
                    <a:pt x="1703" y="2385"/>
                  </a:cubicBezTo>
                  <a:cubicBezTo>
                    <a:pt x="1704" y="2383"/>
                    <a:pt x="1705" y="2381"/>
                    <a:pt x="1708" y="2380"/>
                  </a:cubicBezTo>
                  <a:lnTo>
                    <a:pt x="1724" y="2374"/>
                  </a:lnTo>
                  <a:cubicBezTo>
                    <a:pt x="1726" y="2373"/>
                    <a:pt x="1728" y="2373"/>
                    <a:pt x="1731" y="2375"/>
                  </a:cubicBezTo>
                  <a:cubicBezTo>
                    <a:pt x="1733" y="2376"/>
                    <a:pt x="1734" y="2378"/>
                    <a:pt x="1734" y="2380"/>
                  </a:cubicBezTo>
                  <a:lnTo>
                    <a:pt x="1736" y="2395"/>
                  </a:lnTo>
                  <a:cubicBezTo>
                    <a:pt x="1737" y="2398"/>
                    <a:pt x="1736" y="2400"/>
                    <a:pt x="1734" y="2402"/>
                  </a:cubicBezTo>
                  <a:cubicBezTo>
                    <a:pt x="1733" y="2403"/>
                    <a:pt x="1731" y="2404"/>
                    <a:pt x="1728" y="2404"/>
                  </a:cubicBezTo>
                  <a:lnTo>
                    <a:pt x="738" y="2404"/>
                  </a:lnTo>
                  <a:cubicBezTo>
                    <a:pt x="736" y="2404"/>
                    <a:pt x="734" y="2403"/>
                    <a:pt x="732" y="2402"/>
                  </a:cubicBezTo>
                  <a:cubicBezTo>
                    <a:pt x="731" y="2400"/>
                    <a:pt x="730" y="2397"/>
                    <a:pt x="731" y="2395"/>
                  </a:cubicBezTo>
                  <a:lnTo>
                    <a:pt x="734" y="2380"/>
                  </a:lnTo>
                  <a:cubicBezTo>
                    <a:pt x="734" y="2378"/>
                    <a:pt x="736" y="2376"/>
                    <a:pt x="738" y="2374"/>
                  </a:cubicBezTo>
                  <a:cubicBezTo>
                    <a:pt x="740" y="2373"/>
                    <a:pt x="742" y="2373"/>
                    <a:pt x="744" y="2374"/>
                  </a:cubicBezTo>
                  <a:lnTo>
                    <a:pt x="760" y="2380"/>
                  </a:lnTo>
                  <a:cubicBezTo>
                    <a:pt x="763" y="2381"/>
                    <a:pt x="764" y="2383"/>
                    <a:pt x="765" y="2385"/>
                  </a:cubicBezTo>
                  <a:cubicBezTo>
                    <a:pt x="766" y="2387"/>
                    <a:pt x="766" y="2390"/>
                    <a:pt x="764" y="2392"/>
                  </a:cubicBezTo>
                  <a:lnTo>
                    <a:pt x="756" y="2405"/>
                  </a:lnTo>
                  <a:cubicBezTo>
                    <a:pt x="755" y="2407"/>
                    <a:pt x="753" y="2408"/>
                    <a:pt x="750" y="2408"/>
                  </a:cubicBezTo>
                  <a:cubicBezTo>
                    <a:pt x="748" y="2409"/>
                    <a:pt x="746" y="2408"/>
                    <a:pt x="744" y="2406"/>
                  </a:cubicBezTo>
                  <a:lnTo>
                    <a:pt x="45" y="1713"/>
                  </a:lnTo>
                  <a:cubicBezTo>
                    <a:pt x="43" y="1711"/>
                    <a:pt x="42" y="1709"/>
                    <a:pt x="42" y="1707"/>
                  </a:cubicBezTo>
                  <a:cubicBezTo>
                    <a:pt x="43" y="1704"/>
                    <a:pt x="44" y="1702"/>
                    <a:pt x="46" y="1701"/>
                  </a:cubicBezTo>
                  <a:lnTo>
                    <a:pt x="59" y="1692"/>
                  </a:lnTo>
                  <a:cubicBezTo>
                    <a:pt x="61" y="1690"/>
                    <a:pt x="63" y="1690"/>
                    <a:pt x="66" y="1691"/>
                  </a:cubicBezTo>
                  <a:cubicBezTo>
                    <a:pt x="68" y="1692"/>
                    <a:pt x="70" y="1693"/>
                    <a:pt x="71" y="1695"/>
                  </a:cubicBezTo>
                  <a:lnTo>
                    <a:pt x="77" y="1710"/>
                  </a:lnTo>
                  <a:cubicBezTo>
                    <a:pt x="78" y="1713"/>
                    <a:pt x="78" y="1715"/>
                    <a:pt x="76" y="1717"/>
                  </a:cubicBezTo>
                  <a:cubicBezTo>
                    <a:pt x="75" y="1719"/>
                    <a:pt x="73" y="1721"/>
                    <a:pt x="71" y="1721"/>
                  </a:cubicBezTo>
                  <a:lnTo>
                    <a:pt x="55" y="1724"/>
                  </a:lnTo>
                  <a:cubicBezTo>
                    <a:pt x="53" y="1725"/>
                    <a:pt x="50" y="1724"/>
                    <a:pt x="48" y="1723"/>
                  </a:cubicBezTo>
                  <a:cubicBezTo>
                    <a:pt x="47" y="1721"/>
                    <a:pt x="45" y="1719"/>
                    <a:pt x="45" y="1716"/>
                  </a:cubicBezTo>
                  <a:lnTo>
                    <a:pt x="45" y="733"/>
                  </a:lnTo>
                  <a:close/>
                  <a:moveTo>
                    <a:pt x="61" y="1716"/>
                  </a:moveTo>
                  <a:lnTo>
                    <a:pt x="52" y="1709"/>
                  </a:lnTo>
                  <a:lnTo>
                    <a:pt x="68" y="1706"/>
                  </a:lnTo>
                  <a:lnTo>
                    <a:pt x="62" y="1716"/>
                  </a:lnTo>
                  <a:lnTo>
                    <a:pt x="56" y="1701"/>
                  </a:lnTo>
                  <a:lnTo>
                    <a:pt x="68" y="1705"/>
                  </a:lnTo>
                  <a:lnTo>
                    <a:pt x="55" y="1714"/>
                  </a:lnTo>
                  <a:lnTo>
                    <a:pt x="56" y="1702"/>
                  </a:lnTo>
                  <a:lnTo>
                    <a:pt x="755" y="2395"/>
                  </a:lnTo>
                  <a:lnTo>
                    <a:pt x="743" y="2396"/>
                  </a:lnTo>
                  <a:lnTo>
                    <a:pt x="751" y="2383"/>
                  </a:lnTo>
                  <a:lnTo>
                    <a:pt x="755" y="2395"/>
                  </a:lnTo>
                  <a:lnTo>
                    <a:pt x="739" y="2389"/>
                  </a:lnTo>
                  <a:lnTo>
                    <a:pt x="749" y="2383"/>
                  </a:lnTo>
                  <a:lnTo>
                    <a:pt x="746" y="2398"/>
                  </a:lnTo>
                  <a:lnTo>
                    <a:pt x="738" y="2388"/>
                  </a:lnTo>
                  <a:lnTo>
                    <a:pt x="1728" y="2388"/>
                  </a:lnTo>
                  <a:lnTo>
                    <a:pt x="1721" y="2398"/>
                  </a:lnTo>
                  <a:lnTo>
                    <a:pt x="1719" y="2383"/>
                  </a:lnTo>
                  <a:lnTo>
                    <a:pt x="1729" y="2389"/>
                  </a:lnTo>
                  <a:lnTo>
                    <a:pt x="1713" y="2395"/>
                  </a:lnTo>
                  <a:lnTo>
                    <a:pt x="1717" y="2383"/>
                  </a:lnTo>
                  <a:lnTo>
                    <a:pt x="1725" y="2396"/>
                  </a:lnTo>
                  <a:lnTo>
                    <a:pt x="1713" y="2395"/>
                  </a:lnTo>
                  <a:lnTo>
                    <a:pt x="2411" y="1702"/>
                  </a:lnTo>
                  <a:lnTo>
                    <a:pt x="2412" y="1714"/>
                  </a:lnTo>
                  <a:lnTo>
                    <a:pt x="2399" y="1705"/>
                  </a:lnTo>
                  <a:lnTo>
                    <a:pt x="2411" y="1701"/>
                  </a:lnTo>
                  <a:lnTo>
                    <a:pt x="2405" y="1716"/>
                  </a:lnTo>
                  <a:lnTo>
                    <a:pt x="2399" y="1706"/>
                  </a:lnTo>
                  <a:lnTo>
                    <a:pt x="2414" y="1709"/>
                  </a:lnTo>
                  <a:lnTo>
                    <a:pt x="2404" y="1716"/>
                  </a:lnTo>
                  <a:lnTo>
                    <a:pt x="2404" y="733"/>
                  </a:lnTo>
                  <a:lnTo>
                    <a:pt x="2414" y="741"/>
                  </a:lnTo>
                  <a:lnTo>
                    <a:pt x="2399" y="744"/>
                  </a:lnTo>
                  <a:lnTo>
                    <a:pt x="2405" y="734"/>
                  </a:lnTo>
                  <a:lnTo>
                    <a:pt x="2411" y="750"/>
                  </a:lnTo>
                  <a:lnTo>
                    <a:pt x="2399" y="746"/>
                  </a:lnTo>
                  <a:lnTo>
                    <a:pt x="2412" y="738"/>
                  </a:lnTo>
                  <a:lnTo>
                    <a:pt x="2411" y="750"/>
                  </a:lnTo>
                  <a:lnTo>
                    <a:pt x="1713" y="55"/>
                  </a:lnTo>
                  <a:lnTo>
                    <a:pt x="1725" y="54"/>
                  </a:lnTo>
                  <a:lnTo>
                    <a:pt x="1716" y="67"/>
                  </a:lnTo>
                  <a:lnTo>
                    <a:pt x="1713" y="55"/>
                  </a:lnTo>
                  <a:lnTo>
                    <a:pt x="1729" y="62"/>
                  </a:lnTo>
                  <a:lnTo>
                    <a:pt x="1718" y="68"/>
                  </a:lnTo>
                  <a:lnTo>
                    <a:pt x="1721" y="52"/>
                  </a:lnTo>
                  <a:lnTo>
                    <a:pt x="1728" y="61"/>
                  </a:lnTo>
                  <a:lnTo>
                    <a:pt x="738" y="61"/>
                  </a:lnTo>
                  <a:lnTo>
                    <a:pt x="746" y="52"/>
                  </a:lnTo>
                  <a:lnTo>
                    <a:pt x="750" y="68"/>
                  </a:lnTo>
                  <a:lnTo>
                    <a:pt x="739" y="62"/>
                  </a:lnTo>
                  <a:lnTo>
                    <a:pt x="755" y="55"/>
                  </a:lnTo>
                  <a:lnTo>
                    <a:pt x="752" y="67"/>
                  </a:lnTo>
                  <a:lnTo>
                    <a:pt x="743" y="54"/>
                  </a:lnTo>
                  <a:lnTo>
                    <a:pt x="755" y="55"/>
                  </a:lnTo>
                  <a:lnTo>
                    <a:pt x="56" y="750"/>
                  </a:lnTo>
                  <a:lnTo>
                    <a:pt x="55" y="738"/>
                  </a:lnTo>
                  <a:lnTo>
                    <a:pt x="68" y="746"/>
                  </a:lnTo>
                  <a:lnTo>
                    <a:pt x="56" y="750"/>
                  </a:lnTo>
                  <a:lnTo>
                    <a:pt x="62" y="734"/>
                  </a:lnTo>
                  <a:lnTo>
                    <a:pt x="68" y="744"/>
                  </a:lnTo>
                  <a:lnTo>
                    <a:pt x="52" y="741"/>
                  </a:lnTo>
                  <a:lnTo>
                    <a:pt x="61" y="733"/>
                  </a:lnTo>
                  <a:lnTo>
                    <a:pt x="61" y="1716"/>
                  </a:lnTo>
                  <a:close/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635" cap="flat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ZA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3278098" y="1778494"/>
              <a:ext cx="1847953" cy="1696634"/>
            </a:xfrm>
            <a:custGeom>
              <a:avLst/>
              <a:gdLst>
                <a:gd name="T0" fmla="*/ 727 w 2448"/>
                <a:gd name="T1" fmla="*/ 2 h 2448"/>
                <a:gd name="T2" fmla="*/ 2438 w 2448"/>
                <a:gd name="T3" fmla="*/ 708 h 2448"/>
                <a:gd name="T4" fmla="*/ 2441 w 2448"/>
                <a:gd name="T5" fmla="*/ 1740 h 2448"/>
                <a:gd name="T6" fmla="*/ 733 w 2448"/>
                <a:gd name="T7" fmla="*/ 2448 h 2448"/>
                <a:gd name="T8" fmla="*/ 2 w 2448"/>
                <a:gd name="T9" fmla="*/ 1722 h 2448"/>
                <a:gd name="T10" fmla="*/ 24 w 2448"/>
                <a:gd name="T11" fmla="*/ 1733 h 2448"/>
                <a:gd name="T12" fmla="*/ 1733 w 2448"/>
                <a:gd name="T13" fmla="*/ 2427 h 2448"/>
                <a:gd name="T14" fmla="*/ 2432 w 2448"/>
                <a:gd name="T15" fmla="*/ 1716 h 2448"/>
                <a:gd name="T16" fmla="*/ 1717 w 2448"/>
                <a:gd name="T17" fmla="*/ 17 h 2448"/>
                <a:gd name="T18" fmla="*/ 24 w 2448"/>
                <a:gd name="T19" fmla="*/ 719 h 2448"/>
                <a:gd name="T20" fmla="*/ 16 w 2448"/>
                <a:gd name="T21" fmla="*/ 1713 h 2448"/>
                <a:gd name="T22" fmla="*/ 731 w 2448"/>
                <a:gd name="T23" fmla="*/ 2427 h 2448"/>
                <a:gd name="T24" fmla="*/ 733 w 2448"/>
                <a:gd name="T25" fmla="*/ 2416 h 2448"/>
                <a:gd name="T26" fmla="*/ 1721 w 2448"/>
                <a:gd name="T27" fmla="*/ 2427 h 2448"/>
                <a:gd name="T28" fmla="*/ 2432 w 2448"/>
                <a:gd name="T29" fmla="*/ 1720 h 2448"/>
                <a:gd name="T30" fmla="*/ 2416 w 2448"/>
                <a:gd name="T31" fmla="*/ 714 h 2448"/>
                <a:gd name="T32" fmla="*/ 1726 w 2448"/>
                <a:gd name="T33" fmla="*/ 39 h 2448"/>
                <a:gd name="T34" fmla="*/ 745 w 2448"/>
                <a:gd name="T35" fmla="*/ 23 h 2448"/>
                <a:gd name="T36" fmla="*/ 26 w 2448"/>
                <a:gd name="T37" fmla="*/ 717 h 2448"/>
                <a:gd name="T38" fmla="*/ 32 w 2448"/>
                <a:gd name="T39" fmla="*/ 733 h 2448"/>
                <a:gd name="T40" fmla="*/ 728 w 2448"/>
                <a:gd name="T41" fmla="*/ 37 h 2448"/>
                <a:gd name="T42" fmla="*/ 1733 w 2448"/>
                <a:gd name="T43" fmla="*/ 24 h 2448"/>
                <a:gd name="T44" fmla="*/ 2417 w 2448"/>
                <a:gd name="T45" fmla="*/ 736 h 2448"/>
                <a:gd name="T46" fmla="*/ 2427 w 2448"/>
                <a:gd name="T47" fmla="*/ 1733 h 2448"/>
                <a:gd name="T48" fmla="*/ 733 w 2448"/>
                <a:gd name="T49" fmla="*/ 2432 h 2448"/>
                <a:gd name="T50" fmla="*/ 37 w 2448"/>
                <a:gd name="T51" fmla="*/ 1724 h 2448"/>
                <a:gd name="T52" fmla="*/ 60 w 2448"/>
                <a:gd name="T53" fmla="*/ 1732 h 2448"/>
                <a:gd name="T54" fmla="*/ 763 w 2448"/>
                <a:gd name="T55" fmla="*/ 2389 h 2448"/>
                <a:gd name="T56" fmla="*/ 733 w 2448"/>
                <a:gd name="T57" fmla="*/ 2372 h 2448"/>
                <a:gd name="T58" fmla="*/ 1687 w 2448"/>
                <a:gd name="T59" fmla="*/ 2399 h 2448"/>
                <a:gd name="T60" fmla="*/ 2400 w 2448"/>
                <a:gd name="T61" fmla="*/ 1726 h 2448"/>
                <a:gd name="T62" fmla="*/ 2404 w 2448"/>
                <a:gd name="T63" fmla="*/ 729 h 2448"/>
                <a:gd name="T64" fmla="*/ 1693 w 2448"/>
                <a:gd name="T65" fmla="*/ 43 h 2448"/>
                <a:gd name="T66" fmla="*/ 728 w 2448"/>
                <a:gd name="T67" fmla="*/ 76 h 2448"/>
                <a:gd name="T68" fmla="*/ 761 w 2448"/>
                <a:gd name="T69" fmla="*/ 66 h 2448"/>
                <a:gd name="T70" fmla="*/ 70 w 2448"/>
                <a:gd name="T71" fmla="*/ 721 h 2448"/>
                <a:gd name="T72" fmla="*/ 55 w 2448"/>
                <a:gd name="T73" fmla="*/ 750 h 2448"/>
                <a:gd name="T74" fmla="*/ 744 w 2448"/>
                <a:gd name="T75" fmla="*/ 55 h 2448"/>
                <a:gd name="T76" fmla="*/ 1720 w 2448"/>
                <a:gd name="T77" fmla="*/ 57 h 2448"/>
                <a:gd name="T78" fmla="*/ 2395 w 2448"/>
                <a:gd name="T79" fmla="*/ 750 h 2448"/>
                <a:gd name="T80" fmla="*/ 2386 w 2448"/>
                <a:gd name="T81" fmla="*/ 739 h 2448"/>
                <a:gd name="T82" fmla="*/ 2392 w 2448"/>
                <a:gd name="T83" fmla="*/ 1698 h 2448"/>
                <a:gd name="T84" fmla="*/ 1716 w 2448"/>
                <a:gd name="T85" fmla="*/ 2389 h 2448"/>
                <a:gd name="T86" fmla="*/ 738 w 2448"/>
                <a:gd name="T87" fmla="*/ 2393 h 2448"/>
                <a:gd name="T88" fmla="*/ 50 w 2448"/>
                <a:gd name="T89" fmla="*/ 1703 h 2448"/>
                <a:gd name="T90" fmla="*/ 61 w 2448"/>
                <a:gd name="T91" fmla="*/ 733 h 2448"/>
                <a:gd name="T92" fmla="*/ 45 w 2448"/>
                <a:gd name="T93" fmla="*/ 751 h 2448"/>
                <a:gd name="T94" fmla="*/ 734 w 2448"/>
                <a:gd name="T95" fmla="*/ 77 h 2448"/>
                <a:gd name="T96" fmla="*/ 1710 w 2448"/>
                <a:gd name="T97" fmla="*/ 77 h 2448"/>
                <a:gd name="T98" fmla="*/ 2392 w 2448"/>
                <a:gd name="T99" fmla="*/ 759 h 2448"/>
                <a:gd name="T100" fmla="*/ 2402 w 2448"/>
                <a:gd name="T101" fmla="*/ 1723 h 2448"/>
                <a:gd name="T102" fmla="*/ 2406 w 2448"/>
                <a:gd name="T103" fmla="*/ 1713 h 2448"/>
                <a:gd name="T104" fmla="*/ 1724 w 2448"/>
                <a:gd name="T105" fmla="*/ 2395 h 2448"/>
                <a:gd name="T106" fmla="*/ 760 w 2448"/>
                <a:gd name="T107" fmla="*/ 2385 h 2448"/>
                <a:gd name="T108" fmla="*/ 70 w 2448"/>
                <a:gd name="T109" fmla="*/ 1695 h 2448"/>
                <a:gd name="T110" fmla="*/ 68 w 2448"/>
                <a:gd name="T111" fmla="*/ 1706 h 2448"/>
                <a:gd name="T112" fmla="*/ 734 w 2448"/>
                <a:gd name="T113" fmla="*/ 2389 h 2448"/>
                <a:gd name="T114" fmla="*/ 1714 w 2448"/>
                <a:gd name="T115" fmla="*/ 2396 h 2448"/>
                <a:gd name="T116" fmla="*/ 2388 w 2448"/>
                <a:gd name="T117" fmla="*/ 733 h 2448"/>
                <a:gd name="T118" fmla="*/ 1705 w 2448"/>
                <a:gd name="T119" fmla="*/ 67 h 2448"/>
                <a:gd name="T120" fmla="*/ 750 w 2448"/>
                <a:gd name="T121" fmla="*/ 55 h 2448"/>
                <a:gd name="T122" fmla="*/ 52 w 2448"/>
                <a:gd name="T123" fmla="*/ 741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8" h="2448">
                  <a:moveTo>
                    <a:pt x="0" y="733"/>
                  </a:moveTo>
                  <a:cubicBezTo>
                    <a:pt x="0" y="733"/>
                    <a:pt x="1" y="732"/>
                    <a:pt x="1" y="731"/>
                  </a:cubicBezTo>
                  <a:lnTo>
                    <a:pt x="2" y="728"/>
                  </a:lnTo>
                  <a:lnTo>
                    <a:pt x="9" y="712"/>
                  </a:lnTo>
                  <a:cubicBezTo>
                    <a:pt x="10" y="711"/>
                    <a:pt x="10" y="710"/>
                    <a:pt x="11" y="710"/>
                  </a:cubicBezTo>
                  <a:lnTo>
                    <a:pt x="13" y="708"/>
                  </a:lnTo>
                  <a:lnTo>
                    <a:pt x="708" y="13"/>
                  </a:lnTo>
                  <a:lnTo>
                    <a:pt x="710" y="11"/>
                  </a:lnTo>
                  <a:cubicBezTo>
                    <a:pt x="710" y="10"/>
                    <a:pt x="711" y="10"/>
                    <a:pt x="712" y="9"/>
                  </a:cubicBezTo>
                  <a:lnTo>
                    <a:pt x="727" y="2"/>
                  </a:lnTo>
                  <a:lnTo>
                    <a:pt x="731" y="1"/>
                  </a:lnTo>
                  <a:cubicBezTo>
                    <a:pt x="732" y="1"/>
                    <a:pt x="733" y="0"/>
                    <a:pt x="733" y="0"/>
                  </a:cubicBezTo>
                  <a:lnTo>
                    <a:pt x="1716" y="0"/>
                  </a:lnTo>
                  <a:cubicBezTo>
                    <a:pt x="1717" y="0"/>
                    <a:pt x="1718" y="1"/>
                    <a:pt x="1718" y="1"/>
                  </a:cubicBezTo>
                  <a:lnTo>
                    <a:pt x="1722" y="2"/>
                  </a:lnTo>
                  <a:cubicBezTo>
                    <a:pt x="1723" y="2"/>
                    <a:pt x="1723" y="2"/>
                    <a:pt x="1724" y="2"/>
                  </a:cubicBezTo>
                  <a:lnTo>
                    <a:pt x="1740" y="9"/>
                  </a:lnTo>
                  <a:cubicBezTo>
                    <a:pt x="1741" y="10"/>
                    <a:pt x="1741" y="10"/>
                    <a:pt x="1742" y="11"/>
                  </a:cubicBezTo>
                  <a:lnTo>
                    <a:pt x="1744" y="13"/>
                  </a:lnTo>
                  <a:lnTo>
                    <a:pt x="2438" y="708"/>
                  </a:lnTo>
                  <a:lnTo>
                    <a:pt x="2440" y="710"/>
                  </a:lnTo>
                  <a:cubicBezTo>
                    <a:pt x="2441" y="711"/>
                    <a:pt x="2441" y="711"/>
                    <a:pt x="2442" y="712"/>
                  </a:cubicBezTo>
                  <a:lnTo>
                    <a:pt x="2448" y="727"/>
                  </a:lnTo>
                  <a:cubicBezTo>
                    <a:pt x="2448" y="728"/>
                    <a:pt x="2448" y="729"/>
                    <a:pt x="2448" y="730"/>
                  </a:cubicBezTo>
                  <a:lnTo>
                    <a:pt x="2448" y="733"/>
                  </a:lnTo>
                  <a:lnTo>
                    <a:pt x="2448" y="1716"/>
                  </a:lnTo>
                  <a:lnTo>
                    <a:pt x="2448" y="1719"/>
                  </a:lnTo>
                  <a:cubicBezTo>
                    <a:pt x="2448" y="1720"/>
                    <a:pt x="2448" y="1721"/>
                    <a:pt x="2448" y="1722"/>
                  </a:cubicBezTo>
                  <a:lnTo>
                    <a:pt x="2442" y="1738"/>
                  </a:lnTo>
                  <a:cubicBezTo>
                    <a:pt x="2442" y="1739"/>
                    <a:pt x="2441" y="1739"/>
                    <a:pt x="2441" y="1740"/>
                  </a:cubicBezTo>
                  <a:lnTo>
                    <a:pt x="2439" y="1743"/>
                  </a:lnTo>
                  <a:cubicBezTo>
                    <a:pt x="2439" y="1743"/>
                    <a:pt x="2438" y="1744"/>
                    <a:pt x="2438" y="1744"/>
                  </a:cubicBezTo>
                  <a:lnTo>
                    <a:pt x="1744" y="2438"/>
                  </a:lnTo>
                  <a:cubicBezTo>
                    <a:pt x="1744" y="2438"/>
                    <a:pt x="1743" y="2439"/>
                    <a:pt x="1743" y="2439"/>
                  </a:cubicBezTo>
                  <a:lnTo>
                    <a:pt x="1740" y="2441"/>
                  </a:lnTo>
                  <a:cubicBezTo>
                    <a:pt x="1739" y="2441"/>
                    <a:pt x="1739" y="2442"/>
                    <a:pt x="1738" y="2442"/>
                  </a:cubicBezTo>
                  <a:lnTo>
                    <a:pt x="1722" y="2448"/>
                  </a:lnTo>
                  <a:cubicBezTo>
                    <a:pt x="1721" y="2448"/>
                    <a:pt x="1720" y="2448"/>
                    <a:pt x="1719" y="2448"/>
                  </a:cubicBezTo>
                  <a:lnTo>
                    <a:pt x="1716" y="2448"/>
                  </a:lnTo>
                  <a:lnTo>
                    <a:pt x="733" y="2448"/>
                  </a:lnTo>
                  <a:lnTo>
                    <a:pt x="730" y="2448"/>
                  </a:lnTo>
                  <a:cubicBezTo>
                    <a:pt x="729" y="2448"/>
                    <a:pt x="728" y="2448"/>
                    <a:pt x="727" y="2448"/>
                  </a:cubicBezTo>
                  <a:lnTo>
                    <a:pt x="712" y="2442"/>
                  </a:lnTo>
                  <a:cubicBezTo>
                    <a:pt x="711" y="2441"/>
                    <a:pt x="711" y="2441"/>
                    <a:pt x="710" y="2440"/>
                  </a:cubicBezTo>
                  <a:lnTo>
                    <a:pt x="708" y="2438"/>
                  </a:lnTo>
                  <a:lnTo>
                    <a:pt x="13" y="1744"/>
                  </a:lnTo>
                  <a:lnTo>
                    <a:pt x="11" y="1742"/>
                  </a:lnTo>
                  <a:cubicBezTo>
                    <a:pt x="10" y="1741"/>
                    <a:pt x="10" y="1741"/>
                    <a:pt x="9" y="1740"/>
                  </a:cubicBezTo>
                  <a:lnTo>
                    <a:pt x="2" y="1724"/>
                  </a:lnTo>
                  <a:cubicBezTo>
                    <a:pt x="2" y="1723"/>
                    <a:pt x="2" y="1723"/>
                    <a:pt x="2" y="1722"/>
                  </a:cubicBezTo>
                  <a:lnTo>
                    <a:pt x="1" y="1718"/>
                  </a:lnTo>
                  <a:cubicBezTo>
                    <a:pt x="1" y="1718"/>
                    <a:pt x="0" y="1717"/>
                    <a:pt x="0" y="1716"/>
                  </a:cubicBezTo>
                  <a:lnTo>
                    <a:pt x="0" y="733"/>
                  </a:lnTo>
                  <a:close/>
                  <a:moveTo>
                    <a:pt x="16" y="1716"/>
                  </a:moveTo>
                  <a:lnTo>
                    <a:pt x="16" y="1715"/>
                  </a:lnTo>
                  <a:lnTo>
                    <a:pt x="17" y="1719"/>
                  </a:lnTo>
                  <a:lnTo>
                    <a:pt x="17" y="1717"/>
                  </a:lnTo>
                  <a:lnTo>
                    <a:pt x="24" y="1733"/>
                  </a:lnTo>
                  <a:lnTo>
                    <a:pt x="22" y="1731"/>
                  </a:lnTo>
                  <a:lnTo>
                    <a:pt x="24" y="1733"/>
                  </a:lnTo>
                  <a:lnTo>
                    <a:pt x="719" y="2427"/>
                  </a:lnTo>
                  <a:lnTo>
                    <a:pt x="721" y="2429"/>
                  </a:lnTo>
                  <a:lnTo>
                    <a:pt x="718" y="2427"/>
                  </a:lnTo>
                  <a:lnTo>
                    <a:pt x="733" y="2433"/>
                  </a:lnTo>
                  <a:lnTo>
                    <a:pt x="730" y="2432"/>
                  </a:lnTo>
                  <a:lnTo>
                    <a:pt x="733" y="2432"/>
                  </a:lnTo>
                  <a:lnTo>
                    <a:pt x="1716" y="2432"/>
                  </a:lnTo>
                  <a:lnTo>
                    <a:pt x="1719" y="2432"/>
                  </a:lnTo>
                  <a:lnTo>
                    <a:pt x="1717" y="2433"/>
                  </a:lnTo>
                  <a:lnTo>
                    <a:pt x="1733" y="2427"/>
                  </a:lnTo>
                  <a:lnTo>
                    <a:pt x="1731" y="2428"/>
                  </a:lnTo>
                  <a:lnTo>
                    <a:pt x="1734" y="2426"/>
                  </a:lnTo>
                  <a:lnTo>
                    <a:pt x="1733" y="2427"/>
                  </a:lnTo>
                  <a:lnTo>
                    <a:pt x="2427" y="1733"/>
                  </a:lnTo>
                  <a:lnTo>
                    <a:pt x="2426" y="1734"/>
                  </a:lnTo>
                  <a:lnTo>
                    <a:pt x="2428" y="1731"/>
                  </a:lnTo>
                  <a:lnTo>
                    <a:pt x="2427" y="1733"/>
                  </a:lnTo>
                  <a:lnTo>
                    <a:pt x="2433" y="1717"/>
                  </a:lnTo>
                  <a:lnTo>
                    <a:pt x="2432" y="1719"/>
                  </a:lnTo>
                  <a:lnTo>
                    <a:pt x="2432" y="1716"/>
                  </a:lnTo>
                  <a:lnTo>
                    <a:pt x="2432" y="733"/>
                  </a:lnTo>
                  <a:lnTo>
                    <a:pt x="2432" y="730"/>
                  </a:lnTo>
                  <a:lnTo>
                    <a:pt x="2433" y="733"/>
                  </a:lnTo>
                  <a:lnTo>
                    <a:pt x="2427" y="718"/>
                  </a:lnTo>
                  <a:lnTo>
                    <a:pt x="2429" y="721"/>
                  </a:lnTo>
                  <a:lnTo>
                    <a:pt x="2427" y="719"/>
                  </a:lnTo>
                  <a:lnTo>
                    <a:pt x="1733" y="24"/>
                  </a:lnTo>
                  <a:lnTo>
                    <a:pt x="1731" y="22"/>
                  </a:lnTo>
                  <a:lnTo>
                    <a:pt x="1733" y="24"/>
                  </a:lnTo>
                  <a:lnTo>
                    <a:pt x="1717" y="17"/>
                  </a:lnTo>
                  <a:lnTo>
                    <a:pt x="1719" y="17"/>
                  </a:lnTo>
                  <a:lnTo>
                    <a:pt x="1715" y="16"/>
                  </a:lnTo>
                  <a:lnTo>
                    <a:pt x="1716" y="16"/>
                  </a:lnTo>
                  <a:lnTo>
                    <a:pt x="733" y="16"/>
                  </a:lnTo>
                  <a:lnTo>
                    <a:pt x="736" y="16"/>
                  </a:lnTo>
                  <a:lnTo>
                    <a:pt x="734" y="17"/>
                  </a:lnTo>
                  <a:lnTo>
                    <a:pt x="719" y="24"/>
                  </a:lnTo>
                  <a:lnTo>
                    <a:pt x="721" y="22"/>
                  </a:lnTo>
                  <a:lnTo>
                    <a:pt x="719" y="24"/>
                  </a:lnTo>
                  <a:lnTo>
                    <a:pt x="24" y="719"/>
                  </a:lnTo>
                  <a:lnTo>
                    <a:pt x="22" y="721"/>
                  </a:lnTo>
                  <a:lnTo>
                    <a:pt x="24" y="719"/>
                  </a:lnTo>
                  <a:lnTo>
                    <a:pt x="17" y="733"/>
                  </a:lnTo>
                  <a:lnTo>
                    <a:pt x="16" y="736"/>
                  </a:lnTo>
                  <a:lnTo>
                    <a:pt x="16" y="733"/>
                  </a:lnTo>
                  <a:lnTo>
                    <a:pt x="16" y="1716"/>
                  </a:lnTo>
                  <a:close/>
                  <a:moveTo>
                    <a:pt x="32" y="1716"/>
                  </a:moveTo>
                  <a:cubicBezTo>
                    <a:pt x="32" y="1721"/>
                    <a:pt x="29" y="1724"/>
                    <a:pt x="24" y="1724"/>
                  </a:cubicBezTo>
                  <a:cubicBezTo>
                    <a:pt x="20" y="1724"/>
                    <a:pt x="16" y="1721"/>
                    <a:pt x="16" y="1716"/>
                  </a:cubicBezTo>
                  <a:lnTo>
                    <a:pt x="16" y="1713"/>
                  </a:lnTo>
                  <a:cubicBezTo>
                    <a:pt x="16" y="1710"/>
                    <a:pt x="19" y="1706"/>
                    <a:pt x="23" y="1706"/>
                  </a:cubicBezTo>
                  <a:cubicBezTo>
                    <a:pt x="27" y="1705"/>
                    <a:pt x="30" y="1707"/>
                    <a:pt x="32" y="1710"/>
                  </a:cubicBezTo>
                  <a:lnTo>
                    <a:pt x="39" y="1726"/>
                  </a:lnTo>
                  <a:cubicBezTo>
                    <a:pt x="40" y="1730"/>
                    <a:pt x="39" y="1734"/>
                    <a:pt x="36" y="1736"/>
                  </a:cubicBezTo>
                  <a:cubicBezTo>
                    <a:pt x="33" y="1738"/>
                    <a:pt x="29" y="1738"/>
                    <a:pt x="26" y="1735"/>
                  </a:cubicBezTo>
                  <a:lnTo>
                    <a:pt x="24" y="1733"/>
                  </a:lnTo>
                  <a:cubicBezTo>
                    <a:pt x="21" y="1730"/>
                    <a:pt x="21" y="1725"/>
                    <a:pt x="24" y="1722"/>
                  </a:cubicBezTo>
                  <a:cubicBezTo>
                    <a:pt x="27" y="1719"/>
                    <a:pt x="32" y="1719"/>
                    <a:pt x="35" y="1722"/>
                  </a:cubicBezTo>
                  <a:lnTo>
                    <a:pt x="730" y="2416"/>
                  </a:lnTo>
                  <a:cubicBezTo>
                    <a:pt x="733" y="2419"/>
                    <a:pt x="733" y="2423"/>
                    <a:pt x="731" y="2427"/>
                  </a:cubicBezTo>
                  <a:cubicBezTo>
                    <a:pt x="728" y="2430"/>
                    <a:pt x="723" y="2430"/>
                    <a:pt x="720" y="2428"/>
                  </a:cubicBezTo>
                  <a:lnTo>
                    <a:pt x="717" y="2426"/>
                  </a:lnTo>
                  <a:cubicBezTo>
                    <a:pt x="714" y="2424"/>
                    <a:pt x="712" y="2419"/>
                    <a:pt x="714" y="2416"/>
                  </a:cubicBezTo>
                  <a:cubicBezTo>
                    <a:pt x="716" y="2412"/>
                    <a:pt x="721" y="2411"/>
                    <a:pt x="724" y="2412"/>
                  </a:cubicBezTo>
                  <a:lnTo>
                    <a:pt x="739" y="2418"/>
                  </a:lnTo>
                  <a:cubicBezTo>
                    <a:pt x="743" y="2420"/>
                    <a:pt x="745" y="2424"/>
                    <a:pt x="744" y="2428"/>
                  </a:cubicBezTo>
                  <a:cubicBezTo>
                    <a:pt x="742" y="2432"/>
                    <a:pt x="738" y="2434"/>
                    <a:pt x="734" y="2433"/>
                  </a:cubicBezTo>
                  <a:lnTo>
                    <a:pt x="731" y="2432"/>
                  </a:lnTo>
                  <a:cubicBezTo>
                    <a:pt x="727" y="2431"/>
                    <a:pt x="725" y="2427"/>
                    <a:pt x="726" y="2423"/>
                  </a:cubicBezTo>
                  <a:cubicBezTo>
                    <a:pt x="726" y="2419"/>
                    <a:pt x="730" y="2416"/>
                    <a:pt x="733" y="2416"/>
                  </a:cubicBezTo>
                  <a:lnTo>
                    <a:pt x="1716" y="2416"/>
                  </a:lnTo>
                  <a:cubicBezTo>
                    <a:pt x="1720" y="2416"/>
                    <a:pt x="1723" y="2419"/>
                    <a:pt x="1724" y="2423"/>
                  </a:cubicBezTo>
                  <a:cubicBezTo>
                    <a:pt x="1725" y="2426"/>
                    <a:pt x="1723" y="2430"/>
                    <a:pt x="1720" y="2432"/>
                  </a:cubicBezTo>
                  <a:lnTo>
                    <a:pt x="1718" y="2433"/>
                  </a:lnTo>
                  <a:lnTo>
                    <a:pt x="1712" y="2418"/>
                  </a:lnTo>
                  <a:lnTo>
                    <a:pt x="1728" y="2412"/>
                  </a:lnTo>
                  <a:cubicBezTo>
                    <a:pt x="1731" y="2411"/>
                    <a:pt x="1736" y="2412"/>
                    <a:pt x="1738" y="2416"/>
                  </a:cubicBezTo>
                  <a:cubicBezTo>
                    <a:pt x="1739" y="2419"/>
                    <a:pt x="1738" y="2424"/>
                    <a:pt x="1735" y="2426"/>
                  </a:cubicBezTo>
                  <a:lnTo>
                    <a:pt x="1732" y="2428"/>
                  </a:lnTo>
                  <a:cubicBezTo>
                    <a:pt x="1728" y="2430"/>
                    <a:pt x="1724" y="2430"/>
                    <a:pt x="1721" y="2427"/>
                  </a:cubicBezTo>
                  <a:cubicBezTo>
                    <a:pt x="1719" y="2423"/>
                    <a:pt x="1719" y="2419"/>
                    <a:pt x="1722" y="2416"/>
                  </a:cubicBezTo>
                  <a:lnTo>
                    <a:pt x="2416" y="1722"/>
                  </a:lnTo>
                  <a:cubicBezTo>
                    <a:pt x="2419" y="1719"/>
                    <a:pt x="2423" y="1719"/>
                    <a:pt x="2427" y="1721"/>
                  </a:cubicBezTo>
                  <a:cubicBezTo>
                    <a:pt x="2430" y="1724"/>
                    <a:pt x="2430" y="1728"/>
                    <a:pt x="2428" y="1732"/>
                  </a:cubicBezTo>
                  <a:lnTo>
                    <a:pt x="2426" y="1735"/>
                  </a:lnTo>
                  <a:cubicBezTo>
                    <a:pt x="2424" y="1738"/>
                    <a:pt x="2419" y="1739"/>
                    <a:pt x="2416" y="1738"/>
                  </a:cubicBezTo>
                  <a:cubicBezTo>
                    <a:pt x="2412" y="1736"/>
                    <a:pt x="2411" y="1731"/>
                    <a:pt x="2412" y="1728"/>
                  </a:cubicBezTo>
                  <a:lnTo>
                    <a:pt x="2418" y="1712"/>
                  </a:lnTo>
                  <a:lnTo>
                    <a:pt x="2433" y="1718"/>
                  </a:lnTo>
                  <a:lnTo>
                    <a:pt x="2432" y="1720"/>
                  </a:lnTo>
                  <a:cubicBezTo>
                    <a:pt x="2430" y="1723"/>
                    <a:pt x="2426" y="1725"/>
                    <a:pt x="2423" y="1724"/>
                  </a:cubicBezTo>
                  <a:cubicBezTo>
                    <a:pt x="2419" y="1723"/>
                    <a:pt x="2416" y="1720"/>
                    <a:pt x="2416" y="1716"/>
                  </a:cubicBezTo>
                  <a:lnTo>
                    <a:pt x="2416" y="733"/>
                  </a:lnTo>
                  <a:cubicBezTo>
                    <a:pt x="2416" y="730"/>
                    <a:pt x="2419" y="726"/>
                    <a:pt x="2423" y="726"/>
                  </a:cubicBezTo>
                  <a:cubicBezTo>
                    <a:pt x="2427" y="725"/>
                    <a:pt x="2431" y="727"/>
                    <a:pt x="2432" y="731"/>
                  </a:cubicBezTo>
                  <a:lnTo>
                    <a:pt x="2433" y="734"/>
                  </a:lnTo>
                  <a:cubicBezTo>
                    <a:pt x="2434" y="738"/>
                    <a:pt x="2432" y="742"/>
                    <a:pt x="2428" y="744"/>
                  </a:cubicBezTo>
                  <a:cubicBezTo>
                    <a:pt x="2424" y="745"/>
                    <a:pt x="2420" y="743"/>
                    <a:pt x="2418" y="739"/>
                  </a:cubicBezTo>
                  <a:lnTo>
                    <a:pt x="2412" y="724"/>
                  </a:lnTo>
                  <a:cubicBezTo>
                    <a:pt x="2411" y="721"/>
                    <a:pt x="2412" y="716"/>
                    <a:pt x="2416" y="714"/>
                  </a:cubicBezTo>
                  <a:cubicBezTo>
                    <a:pt x="2419" y="712"/>
                    <a:pt x="2424" y="714"/>
                    <a:pt x="2426" y="717"/>
                  </a:cubicBezTo>
                  <a:lnTo>
                    <a:pt x="2428" y="720"/>
                  </a:lnTo>
                  <a:cubicBezTo>
                    <a:pt x="2430" y="723"/>
                    <a:pt x="2430" y="728"/>
                    <a:pt x="2427" y="731"/>
                  </a:cubicBezTo>
                  <a:cubicBezTo>
                    <a:pt x="2423" y="733"/>
                    <a:pt x="2419" y="733"/>
                    <a:pt x="2416" y="730"/>
                  </a:cubicBezTo>
                  <a:lnTo>
                    <a:pt x="1722" y="35"/>
                  </a:lnTo>
                  <a:cubicBezTo>
                    <a:pt x="1719" y="32"/>
                    <a:pt x="1719" y="27"/>
                    <a:pt x="1722" y="24"/>
                  </a:cubicBezTo>
                  <a:cubicBezTo>
                    <a:pt x="1725" y="21"/>
                    <a:pt x="1730" y="21"/>
                    <a:pt x="1733" y="24"/>
                  </a:cubicBezTo>
                  <a:lnTo>
                    <a:pt x="1735" y="26"/>
                  </a:lnTo>
                  <a:cubicBezTo>
                    <a:pt x="1738" y="29"/>
                    <a:pt x="1738" y="33"/>
                    <a:pt x="1736" y="36"/>
                  </a:cubicBezTo>
                  <a:cubicBezTo>
                    <a:pt x="1734" y="39"/>
                    <a:pt x="1730" y="40"/>
                    <a:pt x="1726" y="39"/>
                  </a:cubicBezTo>
                  <a:lnTo>
                    <a:pt x="1710" y="32"/>
                  </a:lnTo>
                  <a:cubicBezTo>
                    <a:pt x="1707" y="30"/>
                    <a:pt x="1705" y="27"/>
                    <a:pt x="1706" y="23"/>
                  </a:cubicBezTo>
                  <a:cubicBezTo>
                    <a:pt x="1706" y="19"/>
                    <a:pt x="1710" y="16"/>
                    <a:pt x="1713" y="16"/>
                  </a:cubicBezTo>
                  <a:lnTo>
                    <a:pt x="1716" y="16"/>
                  </a:lnTo>
                  <a:lnTo>
                    <a:pt x="1727" y="16"/>
                  </a:lnTo>
                  <a:lnTo>
                    <a:pt x="1727" y="32"/>
                  </a:lnTo>
                  <a:lnTo>
                    <a:pt x="733" y="32"/>
                  </a:lnTo>
                  <a:cubicBezTo>
                    <a:pt x="723" y="32"/>
                    <a:pt x="723" y="16"/>
                    <a:pt x="733" y="16"/>
                  </a:cubicBezTo>
                  <a:lnTo>
                    <a:pt x="737" y="16"/>
                  </a:lnTo>
                  <a:cubicBezTo>
                    <a:pt x="741" y="16"/>
                    <a:pt x="744" y="19"/>
                    <a:pt x="745" y="23"/>
                  </a:cubicBezTo>
                  <a:cubicBezTo>
                    <a:pt x="746" y="26"/>
                    <a:pt x="744" y="30"/>
                    <a:pt x="741" y="32"/>
                  </a:cubicBezTo>
                  <a:lnTo>
                    <a:pt x="726" y="39"/>
                  </a:lnTo>
                  <a:cubicBezTo>
                    <a:pt x="722" y="40"/>
                    <a:pt x="718" y="39"/>
                    <a:pt x="716" y="36"/>
                  </a:cubicBezTo>
                  <a:cubicBezTo>
                    <a:pt x="714" y="33"/>
                    <a:pt x="714" y="29"/>
                    <a:pt x="717" y="26"/>
                  </a:cubicBezTo>
                  <a:lnTo>
                    <a:pt x="719" y="24"/>
                  </a:lnTo>
                  <a:lnTo>
                    <a:pt x="730" y="35"/>
                  </a:lnTo>
                  <a:lnTo>
                    <a:pt x="35" y="730"/>
                  </a:lnTo>
                  <a:cubicBezTo>
                    <a:pt x="32" y="733"/>
                    <a:pt x="27" y="733"/>
                    <a:pt x="24" y="730"/>
                  </a:cubicBezTo>
                  <a:cubicBezTo>
                    <a:pt x="21" y="727"/>
                    <a:pt x="21" y="722"/>
                    <a:pt x="24" y="719"/>
                  </a:cubicBezTo>
                  <a:lnTo>
                    <a:pt x="26" y="717"/>
                  </a:lnTo>
                  <a:cubicBezTo>
                    <a:pt x="29" y="714"/>
                    <a:pt x="33" y="714"/>
                    <a:pt x="36" y="716"/>
                  </a:cubicBezTo>
                  <a:cubicBezTo>
                    <a:pt x="39" y="718"/>
                    <a:pt x="40" y="722"/>
                    <a:pt x="39" y="726"/>
                  </a:cubicBezTo>
                  <a:lnTo>
                    <a:pt x="32" y="741"/>
                  </a:lnTo>
                  <a:cubicBezTo>
                    <a:pt x="30" y="744"/>
                    <a:pt x="26" y="746"/>
                    <a:pt x="23" y="745"/>
                  </a:cubicBezTo>
                  <a:cubicBezTo>
                    <a:pt x="19" y="744"/>
                    <a:pt x="16" y="741"/>
                    <a:pt x="16" y="737"/>
                  </a:cubicBezTo>
                  <a:lnTo>
                    <a:pt x="16" y="733"/>
                  </a:lnTo>
                  <a:cubicBezTo>
                    <a:pt x="16" y="723"/>
                    <a:pt x="32" y="723"/>
                    <a:pt x="32" y="733"/>
                  </a:cubicBezTo>
                  <a:lnTo>
                    <a:pt x="32" y="1716"/>
                  </a:lnTo>
                  <a:close/>
                  <a:moveTo>
                    <a:pt x="16" y="733"/>
                  </a:moveTo>
                  <a:lnTo>
                    <a:pt x="32" y="733"/>
                  </a:lnTo>
                  <a:lnTo>
                    <a:pt x="32" y="737"/>
                  </a:lnTo>
                  <a:lnTo>
                    <a:pt x="17" y="734"/>
                  </a:lnTo>
                  <a:lnTo>
                    <a:pt x="24" y="719"/>
                  </a:lnTo>
                  <a:lnTo>
                    <a:pt x="37" y="728"/>
                  </a:lnTo>
                  <a:lnTo>
                    <a:pt x="35" y="730"/>
                  </a:lnTo>
                  <a:lnTo>
                    <a:pt x="24" y="719"/>
                  </a:lnTo>
                  <a:lnTo>
                    <a:pt x="719" y="24"/>
                  </a:lnTo>
                  <a:cubicBezTo>
                    <a:pt x="722" y="21"/>
                    <a:pt x="727" y="21"/>
                    <a:pt x="730" y="24"/>
                  </a:cubicBezTo>
                  <a:cubicBezTo>
                    <a:pt x="733" y="27"/>
                    <a:pt x="733" y="32"/>
                    <a:pt x="730" y="35"/>
                  </a:cubicBezTo>
                  <a:lnTo>
                    <a:pt x="728" y="37"/>
                  </a:lnTo>
                  <a:lnTo>
                    <a:pt x="719" y="24"/>
                  </a:lnTo>
                  <a:lnTo>
                    <a:pt x="734" y="17"/>
                  </a:lnTo>
                  <a:lnTo>
                    <a:pt x="737" y="32"/>
                  </a:lnTo>
                  <a:lnTo>
                    <a:pt x="733" y="32"/>
                  </a:lnTo>
                  <a:lnTo>
                    <a:pt x="733" y="16"/>
                  </a:lnTo>
                  <a:lnTo>
                    <a:pt x="1716" y="16"/>
                  </a:lnTo>
                  <a:lnTo>
                    <a:pt x="1716" y="32"/>
                  </a:lnTo>
                  <a:lnTo>
                    <a:pt x="1713" y="32"/>
                  </a:lnTo>
                  <a:lnTo>
                    <a:pt x="1717" y="17"/>
                  </a:lnTo>
                  <a:lnTo>
                    <a:pt x="1733" y="24"/>
                  </a:lnTo>
                  <a:lnTo>
                    <a:pt x="1724" y="37"/>
                  </a:lnTo>
                  <a:lnTo>
                    <a:pt x="1722" y="35"/>
                  </a:lnTo>
                  <a:lnTo>
                    <a:pt x="1733" y="24"/>
                  </a:lnTo>
                  <a:lnTo>
                    <a:pt x="2427" y="719"/>
                  </a:lnTo>
                  <a:lnTo>
                    <a:pt x="2415" y="729"/>
                  </a:lnTo>
                  <a:lnTo>
                    <a:pt x="2413" y="726"/>
                  </a:lnTo>
                  <a:lnTo>
                    <a:pt x="2427" y="718"/>
                  </a:lnTo>
                  <a:lnTo>
                    <a:pt x="2433" y="733"/>
                  </a:lnTo>
                  <a:lnTo>
                    <a:pt x="2418" y="739"/>
                  </a:lnTo>
                  <a:lnTo>
                    <a:pt x="2417" y="736"/>
                  </a:lnTo>
                  <a:lnTo>
                    <a:pt x="2432" y="733"/>
                  </a:lnTo>
                  <a:lnTo>
                    <a:pt x="2432" y="1716"/>
                  </a:lnTo>
                  <a:lnTo>
                    <a:pt x="2417" y="1713"/>
                  </a:lnTo>
                  <a:lnTo>
                    <a:pt x="2418" y="1711"/>
                  </a:lnTo>
                  <a:cubicBezTo>
                    <a:pt x="2420" y="1707"/>
                    <a:pt x="2425" y="1705"/>
                    <a:pt x="2429" y="1707"/>
                  </a:cubicBezTo>
                  <a:cubicBezTo>
                    <a:pt x="2433" y="1709"/>
                    <a:pt x="2434" y="1713"/>
                    <a:pt x="2433" y="1717"/>
                  </a:cubicBezTo>
                  <a:lnTo>
                    <a:pt x="2427" y="1733"/>
                  </a:lnTo>
                  <a:lnTo>
                    <a:pt x="2413" y="1726"/>
                  </a:lnTo>
                  <a:lnTo>
                    <a:pt x="2415" y="1723"/>
                  </a:lnTo>
                  <a:lnTo>
                    <a:pt x="2427" y="1733"/>
                  </a:lnTo>
                  <a:lnTo>
                    <a:pt x="1733" y="2427"/>
                  </a:lnTo>
                  <a:lnTo>
                    <a:pt x="1723" y="2415"/>
                  </a:lnTo>
                  <a:lnTo>
                    <a:pt x="1726" y="2413"/>
                  </a:lnTo>
                  <a:lnTo>
                    <a:pt x="1733" y="2427"/>
                  </a:lnTo>
                  <a:lnTo>
                    <a:pt x="1717" y="2433"/>
                  </a:lnTo>
                  <a:cubicBezTo>
                    <a:pt x="1713" y="2434"/>
                    <a:pt x="1709" y="2433"/>
                    <a:pt x="1707" y="2429"/>
                  </a:cubicBezTo>
                  <a:cubicBezTo>
                    <a:pt x="1705" y="2425"/>
                    <a:pt x="1707" y="2420"/>
                    <a:pt x="1711" y="2418"/>
                  </a:cubicBezTo>
                  <a:lnTo>
                    <a:pt x="1713" y="2417"/>
                  </a:lnTo>
                  <a:lnTo>
                    <a:pt x="1716" y="2432"/>
                  </a:lnTo>
                  <a:lnTo>
                    <a:pt x="733" y="2432"/>
                  </a:lnTo>
                  <a:lnTo>
                    <a:pt x="736" y="2417"/>
                  </a:lnTo>
                  <a:lnTo>
                    <a:pt x="739" y="2418"/>
                  </a:lnTo>
                  <a:lnTo>
                    <a:pt x="733" y="2433"/>
                  </a:lnTo>
                  <a:lnTo>
                    <a:pt x="718" y="2427"/>
                  </a:lnTo>
                  <a:lnTo>
                    <a:pt x="726" y="2413"/>
                  </a:lnTo>
                  <a:lnTo>
                    <a:pt x="729" y="2415"/>
                  </a:lnTo>
                  <a:lnTo>
                    <a:pt x="719" y="2427"/>
                  </a:lnTo>
                  <a:lnTo>
                    <a:pt x="24" y="1733"/>
                  </a:lnTo>
                  <a:lnTo>
                    <a:pt x="35" y="1722"/>
                  </a:lnTo>
                  <a:lnTo>
                    <a:pt x="37" y="1724"/>
                  </a:lnTo>
                  <a:lnTo>
                    <a:pt x="24" y="1733"/>
                  </a:lnTo>
                  <a:lnTo>
                    <a:pt x="17" y="1717"/>
                  </a:lnTo>
                  <a:lnTo>
                    <a:pt x="32" y="1713"/>
                  </a:lnTo>
                  <a:lnTo>
                    <a:pt x="32" y="1716"/>
                  </a:lnTo>
                  <a:lnTo>
                    <a:pt x="16" y="1716"/>
                  </a:lnTo>
                  <a:lnTo>
                    <a:pt x="16" y="733"/>
                  </a:lnTo>
                  <a:close/>
                  <a:moveTo>
                    <a:pt x="77" y="1716"/>
                  </a:moveTo>
                  <a:cubicBezTo>
                    <a:pt x="77" y="1718"/>
                    <a:pt x="77" y="1720"/>
                    <a:pt x="76" y="1721"/>
                  </a:cubicBezTo>
                  <a:lnTo>
                    <a:pt x="70" y="1729"/>
                  </a:lnTo>
                  <a:cubicBezTo>
                    <a:pt x="68" y="1732"/>
                    <a:pt x="64" y="1733"/>
                    <a:pt x="60" y="1732"/>
                  </a:cubicBezTo>
                  <a:lnTo>
                    <a:pt x="51" y="1728"/>
                  </a:lnTo>
                  <a:cubicBezTo>
                    <a:pt x="49" y="1727"/>
                    <a:pt x="48" y="1726"/>
                    <a:pt x="47" y="1724"/>
                  </a:cubicBezTo>
                  <a:lnTo>
                    <a:pt x="40" y="1709"/>
                  </a:lnTo>
                  <a:cubicBezTo>
                    <a:pt x="39" y="1707"/>
                    <a:pt x="39" y="1705"/>
                    <a:pt x="40" y="1703"/>
                  </a:cubicBezTo>
                  <a:lnTo>
                    <a:pt x="43" y="1693"/>
                  </a:lnTo>
                  <a:cubicBezTo>
                    <a:pt x="44" y="1689"/>
                    <a:pt x="47" y="1687"/>
                    <a:pt x="51" y="1687"/>
                  </a:cubicBezTo>
                  <a:lnTo>
                    <a:pt x="61" y="1688"/>
                  </a:lnTo>
                  <a:cubicBezTo>
                    <a:pt x="63" y="1689"/>
                    <a:pt x="65" y="1689"/>
                    <a:pt x="66" y="1691"/>
                  </a:cubicBezTo>
                  <a:lnTo>
                    <a:pt x="761" y="2384"/>
                  </a:lnTo>
                  <a:cubicBezTo>
                    <a:pt x="762" y="2385"/>
                    <a:pt x="763" y="2387"/>
                    <a:pt x="763" y="2389"/>
                  </a:cubicBezTo>
                  <a:lnTo>
                    <a:pt x="764" y="2399"/>
                  </a:lnTo>
                  <a:cubicBezTo>
                    <a:pt x="765" y="2402"/>
                    <a:pt x="763" y="2406"/>
                    <a:pt x="759" y="2407"/>
                  </a:cubicBezTo>
                  <a:lnTo>
                    <a:pt x="750" y="2410"/>
                  </a:lnTo>
                  <a:cubicBezTo>
                    <a:pt x="748" y="2411"/>
                    <a:pt x="746" y="2411"/>
                    <a:pt x="745" y="2410"/>
                  </a:cubicBezTo>
                  <a:lnTo>
                    <a:pt x="729" y="2404"/>
                  </a:lnTo>
                  <a:cubicBezTo>
                    <a:pt x="727" y="2403"/>
                    <a:pt x="725" y="2402"/>
                    <a:pt x="724" y="2400"/>
                  </a:cubicBezTo>
                  <a:lnTo>
                    <a:pt x="719" y="2391"/>
                  </a:lnTo>
                  <a:cubicBezTo>
                    <a:pt x="718" y="2388"/>
                    <a:pt x="718" y="2384"/>
                    <a:pt x="721" y="2382"/>
                  </a:cubicBezTo>
                  <a:lnTo>
                    <a:pt x="728" y="2375"/>
                  </a:lnTo>
                  <a:cubicBezTo>
                    <a:pt x="729" y="2373"/>
                    <a:pt x="731" y="2372"/>
                    <a:pt x="733" y="2372"/>
                  </a:cubicBezTo>
                  <a:lnTo>
                    <a:pt x="1716" y="2372"/>
                  </a:lnTo>
                  <a:cubicBezTo>
                    <a:pt x="1718" y="2372"/>
                    <a:pt x="1720" y="2373"/>
                    <a:pt x="1722" y="2374"/>
                  </a:cubicBezTo>
                  <a:lnTo>
                    <a:pt x="1730" y="2381"/>
                  </a:lnTo>
                  <a:cubicBezTo>
                    <a:pt x="1733" y="2384"/>
                    <a:pt x="1733" y="2388"/>
                    <a:pt x="1731" y="2391"/>
                  </a:cubicBezTo>
                  <a:lnTo>
                    <a:pt x="1726" y="2400"/>
                  </a:lnTo>
                  <a:cubicBezTo>
                    <a:pt x="1726" y="2402"/>
                    <a:pt x="1724" y="2403"/>
                    <a:pt x="1722" y="2404"/>
                  </a:cubicBezTo>
                  <a:lnTo>
                    <a:pt x="1707" y="2410"/>
                  </a:lnTo>
                  <a:cubicBezTo>
                    <a:pt x="1706" y="2411"/>
                    <a:pt x="1704" y="2411"/>
                    <a:pt x="1702" y="2410"/>
                  </a:cubicBezTo>
                  <a:lnTo>
                    <a:pt x="1693" y="2407"/>
                  </a:lnTo>
                  <a:cubicBezTo>
                    <a:pt x="1689" y="2406"/>
                    <a:pt x="1687" y="2402"/>
                    <a:pt x="1687" y="2399"/>
                  </a:cubicBezTo>
                  <a:lnTo>
                    <a:pt x="1688" y="2389"/>
                  </a:lnTo>
                  <a:cubicBezTo>
                    <a:pt x="1689" y="2387"/>
                    <a:pt x="1689" y="2385"/>
                    <a:pt x="1691" y="2384"/>
                  </a:cubicBezTo>
                  <a:lnTo>
                    <a:pt x="2384" y="1691"/>
                  </a:lnTo>
                  <a:cubicBezTo>
                    <a:pt x="2385" y="1689"/>
                    <a:pt x="2387" y="1689"/>
                    <a:pt x="2389" y="1688"/>
                  </a:cubicBezTo>
                  <a:lnTo>
                    <a:pt x="2399" y="1687"/>
                  </a:lnTo>
                  <a:cubicBezTo>
                    <a:pt x="2402" y="1687"/>
                    <a:pt x="2406" y="1689"/>
                    <a:pt x="2407" y="1693"/>
                  </a:cubicBezTo>
                  <a:lnTo>
                    <a:pt x="2410" y="1702"/>
                  </a:lnTo>
                  <a:cubicBezTo>
                    <a:pt x="2411" y="1704"/>
                    <a:pt x="2411" y="1706"/>
                    <a:pt x="2410" y="1707"/>
                  </a:cubicBezTo>
                  <a:lnTo>
                    <a:pt x="2404" y="1722"/>
                  </a:lnTo>
                  <a:cubicBezTo>
                    <a:pt x="2403" y="1724"/>
                    <a:pt x="2402" y="1726"/>
                    <a:pt x="2400" y="1726"/>
                  </a:cubicBezTo>
                  <a:lnTo>
                    <a:pt x="2391" y="1731"/>
                  </a:lnTo>
                  <a:cubicBezTo>
                    <a:pt x="2388" y="1733"/>
                    <a:pt x="2384" y="1733"/>
                    <a:pt x="2381" y="1730"/>
                  </a:cubicBezTo>
                  <a:lnTo>
                    <a:pt x="2374" y="1722"/>
                  </a:lnTo>
                  <a:cubicBezTo>
                    <a:pt x="2373" y="1720"/>
                    <a:pt x="2372" y="1718"/>
                    <a:pt x="2372" y="1716"/>
                  </a:cubicBezTo>
                  <a:lnTo>
                    <a:pt x="2372" y="733"/>
                  </a:lnTo>
                  <a:cubicBezTo>
                    <a:pt x="2372" y="731"/>
                    <a:pt x="2373" y="729"/>
                    <a:pt x="2375" y="728"/>
                  </a:cubicBezTo>
                  <a:lnTo>
                    <a:pt x="2382" y="721"/>
                  </a:lnTo>
                  <a:cubicBezTo>
                    <a:pt x="2384" y="718"/>
                    <a:pt x="2388" y="718"/>
                    <a:pt x="2391" y="719"/>
                  </a:cubicBezTo>
                  <a:lnTo>
                    <a:pt x="2400" y="724"/>
                  </a:lnTo>
                  <a:cubicBezTo>
                    <a:pt x="2402" y="725"/>
                    <a:pt x="2403" y="727"/>
                    <a:pt x="2404" y="729"/>
                  </a:cubicBezTo>
                  <a:lnTo>
                    <a:pt x="2410" y="745"/>
                  </a:lnTo>
                  <a:cubicBezTo>
                    <a:pt x="2411" y="746"/>
                    <a:pt x="2411" y="748"/>
                    <a:pt x="2410" y="750"/>
                  </a:cubicBezTo>
                  <a:lnTo>
                    <a:pt x="2407" y="759"/>
                  </a:lnTo>
                  <a:cubicBezTo>
                    <a:pt x="2406" y="763"/>
                    <a:pt x="2402" y="765"/>
                    <a:pt x="2399" y="764"/>
                  </a:cubicBezTo>
                  <a:lnTo>
                    <a:pt x="2389" y="763"/>
                  </a:lnTo>
                  <a:cubicBezTo>
                    <a:pt x="2387" y="763"/>
                    <a:pt x="2385" y="762"/>
                    <a:pt x="2384" y="761"/>
                  </a:cubicBezTo>
                  <a:lnTo>
                    <a:pt x="1691" y="66"/>
                  </a:lnTo>
                  <a:cubicBezTo>
                    <a:pt x="1689" y="65"/>
                    <a:pt x="1689" y="63"/>
                    <a:pt x="1688" y="61"/>
                  </a:cubicBezTo>
                  <a:lnTo>
                    <a:pt x="1687" y="51"/>
                  </a:lnTo>
                  <a:cubicBezTo>
                    <a:pt x="1687" y="47"/>
                    <a:pt x="1689" y="44"/>
                    <a:pt x="1693" y="43"/>
                  </a:cubicBezTo>
                  <a:lnTo>
                    <a:pt x="1703" y="40"/>
                  </a:lnTo>
                  <a:cubicBezTo>
                    <a:pt x="1705" y="39"/>
                    <a:pt x="1707" y="39"/>
                    <a:pt x="1709" y="40"/>
                  </a:cubicBezTo>
                  <a:lnTo>
                    <a:pt x="1724" y="47"/>
                  </a:lnTo>
                  <a:cubicBezTo>
                    <a:pt x="1726" y="48"/>
                    <a:pt x="1727" y="49"/>
                    <a:pt x="1728" y="51"/>
                  </a:cubicBezTo>
                  <a:lnTo>
                    <a:pt x="1732" y="60"/>
                  </a:lnTo>
                  <a:cubicBezTo>
                    <a:pt x="1733" y="64"/>
                    <a:pt x="1732" y="68"/>
                    <a:pt x="1729" y="70"/>
                  </a:cubicBezTo>
                  <a:lnTo>
                    <a:pt x="1721" y="76"/>
                  </a:lnTo>
                  <a:cubicBezTo>
                    <a:pt x="1720" y="77"/>
                    <a:pt x="1718" y="77"/>
                    <a:pt x="1716" y="77"/>
                  </a:cubicBezTo>
                  <a:lnTo>
                    <a:pt x="733" y="77"/>
                  </a:lnTo>
                  <a:cubicBezTo>
                    <a:pt x="732" y="77"/>
                    <a:pt x="730" y="77"/>
                    <a:pt x="728" y="76"/>
                  </a:cubicBezTo>
                  <a:lnTo>
                    <a:pt x="721" y="70"/>
                  </a:lnTo>
                  <a:cubicBezTo>
                    <a:pt x="719" y="67"/>
                    <a:pt x="718" y="63"/>
                    <a:pt x="719" y="60"/>
                  </a:cubicBezTo>
                  <a:lnTo>
                    <a:pt x="723" y="51"/>
                  </a:lnTo>
                  <a:cubicBezTo>
                    <a:pt x="724" y="49"/>
                    <a:pt x="725" y="48"/>
                    <a:pt x="727" y="47"/>
                  </a:cubicBezTo>
                  <a:lnTo>
                    <a:pt x="743" y="40"/>
                  </a:lnTo>
                  <a:cubicBezTo>
                    <a:pt x="745" y="39"/>
                    <a:pt x="747" y="39"/>
                    <a:pt x="749" y="40"/>
                  </a:cubicBezTo>
                  <a:lnTo>
                    <a:pt x="759" y="43"/>
                  </a:lnTo>
                  <a:cubicBezTo>
                    <a:pt x="762" y="44"/>
                    <a:pt x="765" y="47"/>
                    <a:pt x="764" y="51"/>
                  </a:cubicBezTo>
                  <a:lnTo>
                    <a:pt x="763" y="61"/>
                  </a:lnTo>
                  <a:cubicBezTo>
                    <a:pt x="763" y="63"/>
                    <a:pt x="762" y="65"/>
                    <a:pt x="761" y="66"/>
                  </a:cubicBezTo>
                  <a:lnTo>
                    <a:pt x="66" y="761"/>
                  </a:lnTo>
                  <a:cubicBezTo>
                    <a:pt x="65" y="762"/>
                    <a:pt x="63" y="763"/>
                    <a:pt x="61" y="763"/>
                  </a:cubicBezTo>
                  <a:lnTo>
                    <a:pt x="51" y="764"/>
                  </a:lnTo>
                  <a:cubicBezTo>
                    <a:pt x="47" y="765"/>
                    <a:pt x="44" y="762"/>
                    <a:pt x="43" y="759"/>
                  </a:cubicBezTo>
                  <a:lnTo>
                    <a:pt x="40" y="749"/>
                  </a:lnTo>
                  <a:cubicBezTo>
                    <a:pt x="39" y="747"/>
                    <a:pt x="39" y="745"/>
                    <a:pt x="40" y="743"/>
                  </a:cubicBezTo>
                  <a:lnTo>
                    <a:pt x="47" y="727"/>
                  </a:lnTo>
                  <a:cubicBezTo>
                    <a:pt x="48" y="725"/>
                    <a:pt x="49" y="724"/>
                    <a:pt x="51" y="723"/>
                  </a:cubicBezTo>
                  <a:lnTo>
                    <a:pt x="60" y="719"/>
                  </a:lnTo>
                  <a:cubicBezTo>
                    <a:pt x="63" y="718"/>
                    <a:pt x="67" y="719"/>
                    <a:pt x="70" y="721"/>
                  </a:cubicBezTo>
                  <a:lnTo>
                    <a:pt x="76" y="728"/>
                  </a:lnTo>
                  <a:cubicBezTo>
                    <a:pt x="77" y="730"/>
                    <a:pt x="77" y="732"/>
                    <a:pt x="77" y="733"/>
                  </a:cubicBezTo>
                  <a:lnTo>
                    <a:pt x="77" y="1716"/>
                  </a:lnTo>
                  <a:close/>
                  <a:moveTo>
                    <a:pt x="61" y="733"/>
                  </a:moveTo>
                  <a:lnTo>
                    <a:pt x="63" y="739"/>
                  </a:lnTo>
                  <a:lnTo>
                    <a:pt x="57" y="732"/>
                  </a:lnTo>
                  <a:lnTo>
                    <a:pt x="67" y="734"/>
                  </a:lnTo>
                  <a:lnTo>
                    <a:pt x="58" y="738"/>
                  </a:lnTo>
                  <a:lnTo>
                    <a:pt x="62" y="734"/>
                  </a:lnTo>
                  <a:lnTo>
                    <a:pt x="55" y="750"/>
                  </a:lnTo>
                  <a:lnTo>
                    <a:pt x="55" y="744"/>
                  </a:lnTo>
                  <a:lnTo>
                    <a:pt x="58" y="754"/>
                  </a:lnTo>
                  <a:lnTo>
                    <a:pt x="50" y="748"/>
                  </a:lnTo>
                  <a:lnTo>
                    <a:pt x="60" y="747"/>
                  </a:lnTo>
                  <a:lnTo>
                    <a:pt x="55" y="750"/>
                  </a:lnTo>
                  <a:lnTo>
                    <a:pt x="750" y="55"/>
                  </a:lnTo>
                  <a:lnTo>
                    <a:pt x="747" y="60"/>
                  </a:lnTo>
                  <a:lnTo>
                    <a:pt x="748" y="50"/>
                  </a:lnTo>
                  <a:lnTo>
                    <a:pt x="754" y="58"/>
                  </a:lnTo>
                  <a:lnTo>
                    <a:pt x="744" y="55"/>
                  </a:lnTo>
                  <a:lnTo>
                    <a:pt x="750" y="55"/>
                  </a:lnTo>
                  <a:lnTo>
                    <a:pt x="734" y="62"/>
                  </a:lnTo>
                  <a:lnTo>
                    <a:pt x="738" y="58"/>
                  </a:lnTo>
                  <a:lnTo>
                    <a:pt x="734" y="67"/>
                  </a:lnTo>
                  <a:lnTo>
                    <a:pt x="732" y="57"/>
                  </a:lnTo>
                  <a:lnTo>
                    <a:pt x="739" y="63"/>
                  </a:lnTo>
                  <a:lnTo>
                    <a:pt x="733" y="61"/>
                  </a:lnTo>
                  <a:lnTo>
                    <a:pt x="1716" y="61"/>
                  </a:lnTo>
                  <a:lnTo>
                    <a:pt x="1712" y="63"/>
                  </a:lnTo>
                  <a:lnTo>
                    <a:pt x="1720" y="57"/>
                  </a:lnTo>
                  <a:lnTo>
                    <a:pt x="1717" y="67"/>
                  </a:lnTo>
                  <a:lnTo>
                    <a:pt x="1713" y="58"/>
                  </a:lnTo>
                  <a:lnTo>
                    <a:pt x="1717" y="62"/>
                  </a:lnTo>
                  <a:lnTo>
                    <a:pt x="1702" y="55"/>
                  </a:lnTo>
                  <a:lnTo>
                    <a:pt x="1708" y="55"/>
                  </a:lnTo>
                  <a:lnTo>
                    <a:pt x="1698" y="58"/>
                  </a:lnTo>
                  <a:lnTo>
                    <a:pt x="1703" y="50"/>
                  </a:lnTo>
                  <a:lnTo>
                    <a:pt x="1704" y="60"/>
                  </a:lnTo>
                  <a:lnTo>
                    <a:pt x="1702" y="55"/>
                  </a:lnTo>
                  <a:lnTo>
                    <a:pt x="2395" y="750"/>
                  </a:lnTo>
                  <a:lnTo>
                    <a:pt x="2390" y="747"/>
                  </a:lnTo>
                  <a:lnTo>
                    <a:pt x="2400" y="748"/>
                  </a:lnTo>
                  <a:lnTo>
                    <a:pt x="2392" y="754"/>
                  </a:lnTo>
                  <a:lnTo>
                    <a:pt x="2395" y="745"/>
                  </a:lnTo>
                  <a:lnTo>
                    <a:pt x="2395" y="750"/>
                  </a:lnTo>
                  <a:lnTo>
                    <a:pt x="2389" y="734"/>
                  </a:lnTo>
                  <a:lnTo>
                    <a:pt x="2393" y="738"/>
                  </a:lnTo>
                  <a:lnTo>
                    <a:pt x="2384" y="733"/>
                  </a:lnTo>
                  <a:lnTo>
                    <a:pt x="2393" y="732"/>
                  </a:lnTo>
                  <a:lnTo>
                    <a:pt x="2386" y="739"/>
                  </a:lnTo>
                  <a:lnTo>
                    <a:pt x="2388" y="733"/>
                  </a:lnTo>
                  <a:lnTo>
                    <a:pt x="2388" y="1716"/>
                  </a:lnTo>
                  <a:lnTo>
                    <a:pt x="2386" y="1711"/>
                  </a:lnTo>
                  <a:lnTo>
                    <a:pt x="2393" y="1719"/>
                  </a:lnTo>
                  <a:lnTo>
                    <a:pt x="2384" y="1717"/>
                  </a:lnTo>
                  <a:lnTo>
                    <a:pt x="2393" y="1712"/>
                  </a:lnTo>
                  <a:lnTo>
                    <a:pt x="2389" y="1716"/>
                  </a:lnTo>
                  <a:lnTo>
                    <a:pt x="2395" y="1701"/>
                  </a:lnTo>
                  <a:lnTo>
                    <a:pt x="2395" y="1707"/>
                  </a:lnTo>
                  <a:lnTo>
                    <a:pt x="2392" y="1698"/>
                  </a:lnTo>
                  <a:lnTo>
                    <a:pt x="2400" y="1703"/>
                  </a:lnTo>
                  <a:lnTo>
                    <a:pt x="2390" y="1704"/>
                  </a:lnTo>
                  <a:lnTo>
                    <a:pt x="2395" y="1702"/>
                  </a:lnTo>
                  <a:lnTo>
                    <a:pt x="1702" y="2395"/>
                  </a:lnTo>
                  <a:lnTo>
                    <a:pt x="1704" y="2390"/>
                  </a:lnTo>
                  <a:lnTo>
                    <a:pt x="1703" y="2400"/>
                  </a:lnTo>
                  <a:lnTo>
                    <a:pt x="1698" y="2392"/>
                  </a:lnTo>
                  <a:lnTo>
                    <a:pt x="1707" y="2395"/>
                  </a:lnTo>
                  <a:lnTo>
                    <a:pt x="1701" y="2395"/>
                  </a:lnTo>
                  <a:lnTo>
                    <a:pt x="1716" y="2389"/>
                  </a:lnTo>
                  <a:lnTo>
                    <a:pt x="1712" y="2393"/>
                  </a:lnTo>
                  <a:lnTo>
                    <a:pt x="1717" y="2384"/>
                  </a:lnTo>
                  <a:lnTo>
                    <a:pt x="1719" y="2393"/>
                  </a:lnTo>
                  <a:lnTo>
                    <a:pt x="1711" y="2386"/>
                  </a:lnTo>
                  <a:lnTo>
                    <a:pt x="1716" y="2388"/>
                  </a:lnTo>
                  <a:lnTo>
                    <a:pt x="733" y="2388"/>
                  </a:lnTo>
                  <a:lnTo>
                    <a:pt x="739" y="2386"/>
                  </a:lnTo>
                  <a:lnTo>
                    <a:pt x="732" y="2393"/>
                  </a:lnTo>
                  <a:lnTo>
                    <a:pt x="733" y="2384"/>
                  </a:lnTo>
                  <a:lnTo>
                    <a:pt x="738" y="2393"/>
                  </a:lnTo>
                  <a:lnTo>
                    <a:pt x="734" y="2389"/>
                  </a:lnTo>
                  <a:lnTo>
                    <a:pt x="750" y="2395"/>
                  </a:lnTo>
                  <a:lnTo>
                    <a:pt x="745" y="2395"/>
                  </a:lnTo>
                  <a:lnTo>
                    <a:pt x="754" y="2392"/>
                  </a:lnTo>
                  <a:lnTo>
                    <a:pt x="748" y="2400"/>
                  </a:lnTo>
                  <a:lnTo>
                    <a:pt x="747" y="2390"/>
                  </a:lnTo>
                  <a:lnTo>
                    <a:pt x="750" y="2395"/>
                  </a:lnTo>
                  <a:lnTo>
                    <a:pt x="55" y="1702"/>
                  </a:lnTo>
                  <a:lnTo>
                    <a:pt x="60" y="1704"/>
                  </a:lnTo>
                  <a:lnTo>
                    <a:pt x="50" y="1703"/>
                  </a:lnTo>
                  <a:lnTo>
                    <a:pt x="58" y="1698"/>
                  </a:lnTo>
                  <a:lnTo>
                    <a:pt x="55" y="1708"/>
                  </a:lnTo>
                  <a:lnTo>
                    <a:pt x="55" y="1702"/>
                  </a:lnTo>
                  <a:lnTo>
                    <a:pt x="62" y="1717"/>
                  </a:lnTo>
                  <a:lnTo>
                    <a:pt x="58" y="1713"/>
                  </a:lnTo>
                  <a:lnTo>
                    <a:pt x="67" y="1717"/>
                  </a:lnTo>
                  <a:lnTo>
                    <a:pt x="57" y="1720"/>
                  </a:lnTo>
                  <a:lnTo>
                    <a:pt x="63" y="1712"/>
                  </a:lnTo>
                  <a:lnTo>
                    <a:pt x="61" y="1716"/>
                  </a:lnTo>
                  <a:lnTo>
                    <a:pt x="61" y="733"/>
                  </a:lnTo>
                  <a:close/>
                  <a:moveTo>
                    <a:pt x="45" y="733"/>
                  </a:moveTo>
                  <a:cubicBezTo>
                    <a:pt x="45" y="731"/>
                    <a:pt x="47" y="729"/>
                    <a:pt x="49" y="727"/>
                  </a:cubicBezTo>
                  <a:cubicBezTo>
                    <a:pt x="50" y="726"/>
                    <a:pt x="53" y="725"/>
                    <a:pt x="55" y="726"/>
                  </a:cubicBezTo>
                  <a:lnTo>
                    <a:pt x="71" y="730"/>
                  </a:lnTo>
                  <a:cubicBezTo>
                    <a:pt x="74" y="730"/>
                    <a:pt x="76" y="732"/>
                    <a:pt x="77" y="734"/>
                  </a:cubicBezTo>
                  <a:cubicBezTo>
                    <a:pt x="78" y="736"/>
                    <a:pt x="78" y="739"/>
                    <a:pt x="77" y="741"/>
                  </a:cubicBezTo>
                  <a:lnTo>
                    <a:pt x="70" y="757"/>
                  </a:lnTo>
                  <a:cubicBezTo>
                    <a:pt x="69" y="759"/>
                    <a:pt x="67" y="761"/>
                    <a:pt x="65" y="761"/>
                  </a:cubicBezTo>
                  <a:cubicBezTo>
                    <a:pt x="62" y="762"/>
                    <a:pt x="60" y="761"/>
                    <a:pt x="58" y="760"/>
                  </a:cubicBezTo>
                  <a:lnTo>
                    <a:pt x="45" y="751"/>
                  </a:lnTo>
                  <a:cubicBezTo>
                    <a:pt x="43" y="750"/>
                    <a:pt x="42" y="748"/>
                    <a:pt x="41" y="745"/>
                  </a:cubicBezTo>
                  <a:cubicBezTo>
                    <a:pt x="41" y="743"/>
                    <a:pt x="42" y="740"/>
                    <a:pt x="44" y="739"/>
                  </a:cubicBezTo>
                  <a:lnTo>
                    <a:pt x="739" y="44"/>
                  </a:lnTo>
                  <a:cubicBezTo>
                    <a:pt x="740" y="42"/>
                    <a:pt x="743" y="41"/>
                    <a:pt x="745" y="41"/>
                  </a:cubicBezTo>
                  <a:cubicBezTo>
                    <a:pt x="748" y="42"/>
                    <a:pt x="750" y="43"/>
                    <a:pt x="751" y="45"/>
                  </a:cubicBezTo>
                  <a:lnTo>
                    <a:pt x="760" y="58"/>
                  </a:lnTo>
                  <a:cubicBezTo>
                    <a:pt x="761" y="60"/>
                    <a:pt x="762" y="62"/>
                    <a:pt x="761" y="65"/>
                  </a:cubicBezTo>
                  <a:cubicBezTo>
                    <a:pt x="761" y="67"/>
                    <a:pt x="759" y="69"/>
                    <a:pt x="757" y="70"/>
                  </a:cubicBezTo>
                  <a:lnTo>
                    <a:pt x="741" y="77"/>
                  </a:lnTo>
                  <a:cubicBezTo>
                    <a:pt x="739" y="78"/>
                    <a:pt x="736" y="78"/>
                    <a:pt x="734" y="77"/>
                  </a:cubicBezTo>
                  <a:cubicBezTo>
                    <a:pt x="732" y="76"/>
                    <a:pt x="730" y="74"/>
                    <a:pt x="730" y="71"/>
                  </a:cubicBezTo>
                  <a:lnTo>
                    <a:pt x="726" y="55"/>
                  </a:lnTo>
                  <a:cubicBezTo>
                    <a:pt x="725" y="53"/>
                    <a:pt x="726" y="50"/>
                    <a:pt x="727" y="49"/>
                  </a:cubicBezTo>
                  <a:cubicBezTo>
                    <a:pt x="729" y="47"/>
                    <a:pt x="731" y="45"/>
                    <a:pt x="733" y="45"/>
                  </a:cubicBezTo>
                  <a:lnTo>
                    <a:pt x="1716" y="45"/>
                  </a:lnTo>
                  <a:cubicBezTo>
                    <a:pt x="1719" y="45"/>
                    <a:pt x="1721" y="47"/>
                    <a:pt x="1723" y="48"/>
                  </a:cubicBezTo>
                  <a:cubicBezTo>
                    <a:pt x="1724" y="50"/>
                    <a:pt x="1725" y="53"/>
                    <a:pt x="1724" y="55"/>
                  </a:cubicBezTo>
                  <a:lnTo>
                    <a:pt x="1721" y="71"/>
                  </a:lnTo>
                  <a:cubicBezTo>
                    <a:pt x="1721" y="73"/>
                    <a:pt x="1719" y="75"/>
                    <a:pt x="1717" y="77"/>
                  </a:cubicBezTo>
                  <a:cubicBezTo>
                    <a:pt x="1715" y="78"/>
                    <a:pt x="1712" y="78"/>
                    <a:pt x="1710" y="77"/>
                  </a:cubicBezTo>
                  <a:lnTo>
                    <a:pt x="1695" y="70"/>
                  </a:lnTo>
                  <a:cubicBezTo>
                    <a:pt x="1693" y="69"/>
                    <a:pt x="1691" y="67"/>
                    <a:pt x="1691" y="65"/>
                  </a:cubicBezTo>
                  <a:cubicBezTo>
                    <a:pt x="1690" y="62"/>
                    <a:pt x="1691" y="60"/>
                    <a:pt x="1692" y="58"/>
                  </a:cubicBezTo>
                  <a:lnTo>
                    <a:pt x="1701" y="45"/>
                  </a:lnTo>
                  <a:cubicBezTo>
                    <a:pt x="1702" y="43"/>
                    <a:pt x="1704" y="42"/>
                    <a:pt x="1707" y="41"/>
                  </a:cubicBezTo>
                  <a:cubicBezTo>
                    <a:pt x="1709" y="41"/>
                    <a:pt x="1711" y="42"/>
                    <a:pt x="1713" y="44"/>
                  </a:cubicBezTo>
                  <a:lnTo>
                    <a:pt x="2406" y="739"/>
                  </a:lnTo>
                  <a:cubicBezTo>
                    <a:pt x="2408" y="741"/>
                    <a:pt x="2409" y="743"/>
                    <a:pt x="2408" y="745"/>
                  </a:cubicBezTo>
                  <a:cubicBezTo>
                    <a:pt x="2408" y="748"/>
                    <a:pt x="2407" y="750"/>
                    <a:pt x="2405" y="751"/>
                  </a:cubicBezTo>
                  <a:lnTo>
                    <a:pt x="2392" y="759"/>
                  </a:lnTo>
                  <a:cubicBezTo>
                    <a:pt x="2390" y="761"/>
                    <a:pt x="2387" y="761"/>
                    <a:pt x="2385" y="760"/>
                  </a:cubicBezTo>
                  <a:cubicBezTo>
                    <a:pt x="2383" y="759"/>
                    <a:pt x="2381" y="758"/>
                    <a:pt x="2380" y="755"/>
                  </a:cubicBezTo>
                  <a:lnTo>
                    <a:pt x="2374" y="739"/>
                  </a:lnTo>
                  <a:cubicBezTo>
                    <a:pt x="2373" y="737"/>
                    <a:pt x="2373" y="735"/>
                    <a:pt x="2374" y="733"/>
                  </a:cubicBezTo>
                  <a:cubicBezTo>
                    <a:pt x="2376" y="731"/>
                    <a:pt x="2378" y="729"/>
                    <a:pt x="2380" y="729"/>
                  </a:cubicBezTo>
                  <a:lnTo>
                    <a:pt x="2395" y="726"/>
                  </a:lnTo>
                  <a:cubicBezTo>
                    <a:pt x="2397" y="725"/>
                    <a:pt x="2400" y="726"/>
                    <a:pt x="2402" y="727"/>
                  </a:cubicBezTo>
                  <a:cubicBezTo>
                    <a:pt x="2403" y="729"/>
                    <a:pt x="2404" y="731"/>
                    <a:pt x="2404" y="733"/>
                  </a:cubicBezTo>
                  <a:lnTo>
                    <a:pt x="2404" y="1716"/>
                  </a:lnTo>
                  <a:cubicBezTo>
                    <a:pt x="2404" y="1719"/>
                    <a:pt x="2403" y="1721"/>
                    <a:pt x="2402" y="1723"/>
                  </a:cubicBezTo>
                  <a:cubicBezTo>
                    <a:pt x="2400" y="1724"/>
                    <a:pt x="2397" y="1725"/>
                    <a:pt x="2395" y="1724"/>
                  </a:cubicBezTo>
                  <a:lnTo>
                    <a:pt x="2380" y="1721"/>
                  </a:lnTo>
                  <a:cubicBezTo>
                    <a:pt x="2378" y="1721"/>
                    <a:pt x="2376" y="1719"/>
                    <a:pt x="2374" y="1717"/>
                  </a:cubicBezTo>
                  <a:cubicBezTo>
                    <a:pt x="2373" y="1715"/>
                    <a:pt x="2373" y="1713"/>
                    <a:pt x="2374" y="1710"/>
                  </a:cubicBezTo>
                  <a:lnTo>
                    <a:pt x="2380" y="1695"/>
                  </a:lnTo>
                  <a:cubicBezTo>
                    <a:pt x="2381" y="1693"/>
                    <a:pt x="2383" y="1691"/>
                    <a:pt x="2385" y="1691"/>
                  </a:cubicBezTo>
                  <a:cubicBezTo>
                    <a:pt x="2387" y="1690"/>
                    <a:pt x="2390" y="1690"/>
                    <a:pt x="2392" y="1692"/>
                  </a:cubicBezTo>
                  <a:lnTo>
                    <a:pt x="2405" y="1701"/>
                  </a:lnTo>
                  <a:cubicBezTo>
                    <a:pt x="2407" y="1702"/>
                    <a:pt x="2408" y="1704"/>
                    <a:pt x="2408" y="1707"/>
                  </a:cubicBezTo>
                  <a:cubicBezTo>
                    <a:pt x="2409" y="1709"/>
                    <a:pt x="2408" y="1711"/>
                    <a:pt x="2406" y="1713"/>
                  </a:cubicBezTo>
                  <a:lnTo>
                    <a:pt x="1713" y="2406"/>
                  </a:lnTo>
                  <a:cubicBezTo>
                    <a:pt x="1711" y="2408"/>
                    <a:pt x="1709" y="2409"/>
                    <a:pt x="1707" y="2408"/>
                  </a:cubicBezTo>
                  <a:cubicBezTo>
                    <a:pt x="1704" y="2408"/>
                    <a:pt x="1702" y="2407"/>
                    <a:pt x="1701" y="2405"/>
                  </a:cubicBezTo>
                  <a:lnTo>
                    <a:pt x="1692" y="2392"/>
                  </a:lnTo>
                  <a:cubicBezTo>
                    <a:pt x="1690" y="2390"/>
                    <a:pt x="1690" y="2387"/>
                    <a:pt x="1691" y="2385"/>
                  </a:cubicBezTo>
                  <a:cubicBezTo>
                    <a:pt x="1691" y="2383"/>
                    <a:pt x="1693" y="2381"/>
                    <a:pt x="1695" y="2380"/>
                  </a:cubicBezTo>
                  <a:lnTo>
                    <a:pt x="1710" y="2374"/>
                  </a:lnTo>
                  <a:cubicBezTo>
                    <a:pt x="1713" y="2373"/>
                    <a:pt x="1715" y="2373"/>
                    <a:pt x="1717" y="2374"/>
                  </a:cubicBezTo>
                  <a:cubicBezTo>
                    <a:pt x="1719" y="2376"/>
                    <a:pt x="1721" y="2378"/>
                    <a:pt x="1721" y="2380"/>
                  </a:cubicBezTo>
                  <a:lnTo>
                    <a:pt x="1724" y="2395"/>
                  </a:lnTo>
                  <a:cubicBezTo>
                    <a:pt x="1725" y="2397"/>
                    <a:pt x="1724" y="2400"/>
                    <a:pt x="1723" y="2402"/>
                  </a:cubicBezTo>
                  <a:cubicBezTo>
                    <a:pt x="1721" y="2403"/>
                    <a:pt x="1719" y="2404"/>
                    <a:pt x="1716" y="2404"/>
                  </a:cubicBezTo>
                  <a:lnTo>
                    <a:pt x="733" y="2404"/>
                  </a:lnTo>
                  <a:cubicBezTo>
                    <a:pt x="731" y="2404"/>
                    <a:pt x="729" y="2403"/>
                    <a:pt x="727" y="2402"/>
                  </a:cubicBezTo>
                  <a:cubicBezTo>
                    <a:pt x="726" y="2400"/>
                    <a:pt x="725" y="2397"/>
                    <a:pt x="726" y="2395"/>
                  </a:cubicBezTo>
                  <a:lnTo>
                    <a:pt x="729" y="2380"/>
                  </a:lnTo>
                  <a:cubicBezTo>
                    <a:pt x="729" y="2378"/>
                    <a:pt x="731" y="2376"/>
                    <a:pt x="733" y="2374"/>
                  </a:cubicBezTo>
                  <a:cubicBezTo>
                    <a:pt x="735" y="2373"/>
                    <a:pt x="737" y="2373"/>
                    <a:pt x="739" y="2374"/>
                  </a:cubicBezTo>
                  <a:lnTo>
                    <a:pt x="755" y="2380"/>
                  </a:lnTo>
                  <a:cubicBezTo>
                    <a:pt x="758" y="2381"/>
                    <a:pt x="759" y="2383"/>
                    <a:pt x="760" y="2385"/>
                  </a:cubicBezTo>
                  <a:cubicBezTo>
                    <a:pt x="761" y="2387"/>
                    <a:pt x="761" y="2390"/>
                    <a:pt x="759" y="2392"/>
                  </a:cubicBezTo>
                  <a:lnTo>
                    <a:pt x="751" y="2405"/>
                  </a:lnTo>
                  <a:cubicBezTo>
                    <a:pt x="750" y="2407"/>
                    <a:pt x="748" y="2408"/>
                    <a:pt x="745" y="2408"/>
                  </a:cubicBezTo>
                  <a:cubicBezTo>
                    <a:pt x="743" y="2409"/>
                    <a:pt x="741" y="2408"/>
                    <a:pt x="739" y="2406"/>
                  </a:cubicBezTo>
                  <a:lnTo>
                    <a:pt x="44" y="1713"/>
                  </a:lnTo>
                  <a:cubicBezTo>
                    <a:pt x="42" y="1711"/>
                    <a:pt x="41" y="1709"/>
                    <a:pt x="41" y="1707"/>
                  </a:cubicBezTo>
                  <a:cubicBezTo>
                    <a:pt x="42" y="1704"/>
                    <a:pt x="43" y="1702"/>
                    <a:pt x="45" y="1701"/>
                  </a:cubicBezTo>
                  <a:lnTo>
                    <a:pt x="58" y="1692"/>
                  </a:lnTo>
                  <a:cubicBezTo>
                    <a:pt x="60" y="1691"/>
                    <a:pt x="62" y="1690"/>
                    <a:pt x="65" y="1691"/>
                  </a:cubicBezTo>
                  <a:cubicBezTo>
                    <a:pt x="67" y="1691"/>
                    <a:pt x="69" y="1693"/>
                    <a:pt x="70" y="1695"/>
                  </a:cubicBezTo>
                  <a:lnTo>
                    <a:pt x="77" y="1710"/>
                  </a:lnTo>
                  <a:cubicBezTo>
                    <a:pt x="78" y="1712"/>
                    <a:pt x="78" y="1715"/>
                    <a:pt x="77" y="1717"/>
                  </a:cubicBezTo>
                  <a:cubicBezTo>
                    <a:pt x="75" y="1719"/>
                    <a:pt x="73" y="1721"/>
                    <a:pt x="71" y="1721"/>
                  </a:cubicBezTo>
                  <a:lnTo>
                    <a:pt x="55" y="1724"/>
                  </a:lnTo>
                  <a:cubicBezTo>
                    <a:pt x="53" y="1725"/>
                    <a:pt x="50" y="1724"/>
                    <a:pt x="48" y="1723"/>
                  </a:cubicBezTo>
                  <a:cubicBezTo>
                    <a:pt x="47" y="1721"/>
                    <a:pt x="45" y="1719"/>
                    <a:pt x="45" y="1716"/>
                  </a:cubicBezTo>
                  <a:lnTo>
                    <a:pt x="45" y="733"/>
                  </a:lnTo>
                  <a:close/>
                  <a:moveTo>
                    <a:pt x="61" y="1716"/>
                  </a:moveTo>
                  <a:lnTo>
                    <a:pt x="52" y="1709"/>
                  </a:lnTo>
                  <a:lnTo>
                    <a:pt x="68" y="1706"/>
                  </a:lnTo>
                  <a:lnTo>
                    <a:pt x="62" y="1717"/>
                  </a:lnTo>
                  <a:lnTo>
                    <a:pt x="55" y="1702"/>
                  </a:lnTo>
                  <a:lnTo>
                    <a:pt x="67" y="1705"/>
                  </a:lnTo>
                  <a:lnTo>
                    <a:pt x="54" y="1714"/>
                  </a:lnTo>
                  <a:lnTo>
                    <a:pt x="55" y="1702"/>
                  </a:lnTo>
                  <a:lnTo>
                    <a:pt x="750" y="2395"/>
                  </a:lnTo>
                  <a:lnTo>
                    <a:pt x="738" y="2396"/>
                  </a:lnTo>
                  <a:lnTo>
                    <a:pt x="746" y="2383"/>
                  </a:lnTo>
                  <a:lnTo>
                    <a:pt x="750" y="2395"/>
                  </a:lnTo>
                  <a:lnTo>
                    <a:pt x="734" y="2389"/>
                  </a:lnTo>
                  <a:lnTo>
                    <a:pt x="744" y="2383"/>
                  </a:lnTo>
                  <a:lnTo>
                    <a:pt x="741" y="2398"/>
                  </a:lnTo>
                  <a:lnTo>
                    <a:pt x="733" y="2388"/>
                  </a:lnTo>
                  <a:lnTo>
                    <a:pt x="1716" y="2388"/>
                  </a:lnTo>
                  <a:lnTo>
                    <a:pt x="1709" y="2398"/>
                  </a:lnTo>
                  <a:lnTo>
                    <a:pt x="1706" y="2383"/>
                  </a:lnTo>
                  <a:lnTo>
                    <a:pt x="1716" y="2389"/>
                  </a:lnTo>
                  <a:lnTo>
                    <a:pt x="1701" y="2395"/>
                  </a:lnTo>
                  <a:lnTo>
                    <a:pt x="1705" y="2383"/>
                  </a:lnTo>
                  <a:lnTo>
                    <a:pt x="1714" y="2396"/>
                  </a:lnTo>
                  <a:lnTo>
                    <a:pt x="1702" y="2395"/>
                  </a:lnTo>
                  <a:lnTo>
                    <a:pt x="2395" y="1702"/>
                  </a:lnTo>
                  <a:lnTo>
                    <a:pt x="2396" y="1714"/>
                  </a:lnTo>
                  <a:lnTo>
                    <a:pt x="2383" y="1705"/>
                  </a:lnTo>
                  <a:lnTo>
                    <a:pt x="2395" y="1701"/>
                  </a:lnTo>
                  <a:lnTo>
                    <a:pt x="2389" y="1716"/>
                  </a:lnTo>
                  <a:lnTo>
                    <a:pt x="2383" y="1706"/>
                  </a:lnTo>
                  <a:lnTo>
                    <a:pt x="2398" y="1709"/>
                  </a:lnTo>
                  <a:lnTo>
                    <a:pt x="2388" y="1716"/>
                  </a:lnTo>
                  <a:lnTo>
                    <a:pt x="2388" y="733"/>
                  </a:lnTo>
                  <a:lnTo>
                    <a:pt x="2398" y="741"/>
                  </a:lnTo>
                  <a:lnTo>
                    <a:pt x="2383" y="744"/>
                  </a:lnTo>
                  <a:lnTo>
                    <a:pt x="2389" y="734"/>
                  </a:lnTo>
                  <a:lnTo>
                    <a:pt x="2395" y="750"/>
                  </a:lnTo>
                  <a:lnTo>
                    <a:pt x="2383" y="746"/>
                  </a:lnTo>
                  <a:lnTo>
                    <a:pt x="2396" y="738"/>
                  </a:lnTo>
                  <a:lnTo>
                    <a:pt x="2395" y="750"/>
                  </a:lnTo>
                  <a:lnTo>
                    <a:pt x="1702" y="55"/>
                  </a:lnTo>
                  <a:lnTo>
                    <a:pt x="1714" y="54"/>
                  </a:lnTo>
                  <a:lnTo>
                    <a:pt x="1705" y="67"/>
                  </a:lnTo>
                  <a:lnTo>
                    <a:pt x="1702" y="55"/>
                  </a:lnTo>
                  <a:lnTo>
                    <a:pt x="1717" y="62"/>
                  </a:lnTo>
                  <a:lnTo>
                    <a:pt x="1706" y="68"/>
                  </a:lnTo>
                  <a:lnTo>
                    <a:pt x="1709" y="52"/>
                  </a:lnTo>
                  <a:lnTo>
                    <a:pt x="1716" y="61"/>
                  </a:lnTo>
                  <a:lnTo>
                    <a:pt x="733" y="61"/>
                  </a:lnTo>
                  <a:lnTo>
                    <a:pt x="741" y="52"/>
                  </a:lnTo>
                  <a:lnTo>
                    <a:pt x="745" y="68"/>
                  </a:lnTo>
                  <a:lnTo>
                    <a:pt x="734" y="62"/>
                  </a:lnTo>
                  <a:lnTo>
                    <a:pt x="750" y="55"/>
                  </a:lnTo>
                  <a:lnTo>
                    <a:pt x="747" y="67"/>
                  </a:lnTo>
                  <a:lnTo>
                    <a:pt x="738" y="54"/>
                  </a:lnTo>
                  <a:lnTo>
                    <a:pt x="750" y="55"/>
                  </a:lnTo>
                  <a:lnTo>
                    <a:pt x="55" y="750"/>
                  </a:lnTo>
                  <a:lnTo>
                    <a:pt x="54" y="738"/>
                  </a:lnTo>
                  <a:lnTo>
                    <a:pt x="67" y="747"/>
                  </a:lnTo>
                  <a:lnTo>
                    <a:pt x="55" y="750"/>
                  </a:lnTo>
                  <a:lnTo>
                    <a:pt x="62" y="734"/>
                  </a:lnTo>
                  <a:lnTo>
                    <a:pt x="68" y="745"/>
                  </a:lnTo>
                  <a:lnTo>
                    <a:pt x="52" y="741"/>
                  </a:lnTo>
                  <a:lnTo>
                    <a:pt x="61" y="733"/>
                  </a:lnTo>
                  <a:lnTo>
                    <a:pt x="61" y="1716"/>
                  </a:lnTo>
                  <a:close/>
                </a:path>
              </a:pathLst>
            </a:custGeom>
            <a:solidFill>
              <a:schemeClr val="accent3"/>
            </a:solidFill>
            <a:ln w="635" cap="flat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ZA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64165" y="2074249"/>
            <a:ext cx="1597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2016/17</a:t>
            </a:r>
          </a:p>
          <a:p>
            <a:pPr algn="ctr"/>
            <a:r>
              <a:rPr lang="en-ZA" dirty="0" smtClean="0"/>
              <a:t>SDIX Score </a:t>
            </a:r>
            <a:r>
              <a:rPr lang="en-ZA" sz="3200" b="1" dirty="0" smtClean="0"/>
              <a:t>51</a:t>
            </a:r>
            <a:endParaRPr lang="en-ZA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57725" y="2171514"/>
            <a:ext cx="1597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2014/15</a:t>
            </a:r>
          </a:p>
          <a:p>
            <a:pPr algn="ctr"/>
            <a:r>
              <a:rPr lang="en-ZA" dirty="0" smtClean="0"/>
              <a:t>SDIX Score </a:t>
            </a:r>
            <a:r>
              <a:rPr lang="en-ZA" sz="3200" b="1" dirty="0" smtClean="0"/>
              <a:t>38</a:t>
            </a:r>
            <a:endParaRPr lang="en-ZA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701953" y="4176203"/>
            <a:ext cx="1597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2015/16</a:t>
            </a:r>
          </a:p>
          <a:p>
            <a:pPr algn="ctr"/>
            <a:r>
              <a:rPr lang="en-ZA" dirty="0" smtClean="0"/>
              <a:t>SDIX Score </a:t>
            </a:r>
            <a:r>
              <a:rPr lang="en-ZA" sz="3200" b="1" dirty="0" smtClean="0"/>
              <a:t>37.7</a:t>
            </a:r>
            <a:endParaRPr lang="en-ZA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654038" y="4133716"/>
            <a:ext cx="1597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2016/17</a:t>
            </a:r>
          </a:p>
          <a:p>
            <a:pPr algn="ctr"/>
            <a:r>
              <a:rPr lang="en-ZA" dirty="0" smtClean="0"/>
              <a:t>SDIX Target </a:t>
            </a:r>
            <a:r>
              <a:rPr lang="en-ZA" sz="3200" b="1" dirty="0" smtClean="0"/>
              <a:t>46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110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218"/>
          <a:stretch/>
        </p:blipFill>
        <p:spPr>
          <a:xfrm>
            <a:off x="4639273" y="1189578"/>
            <a:ext cx="4170871" cy="42968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580544" y="1045112"/>
            <a:ext cx="508616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AUDITOR GENERAL OPINION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AUDIT OUTCOMES – 4 YEAR PERSPECTIVE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2016/17 FINDINGS</a:t>
            </a:r>
            <a:endParaRPr lang="en-ZA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PERFORMANCE TREND</a:t>
            </a:r>
            <a:endParaRPr lang="en-ZA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KEY ACHIEVEMENTS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NON ACHIEVEMENTS </a:t>
            </a:r>
            <a:endParaRPr lang="en-ZA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FLAGSHIP PROJECTS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SOCIAL RESPONSIBILITY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HR OVERVIEW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FINANCIAL OVERVIEW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HIGH STRATEGIC AND EMERGING RISKS</a:t>
            </a:r>
            <a:endParaRPr lang="en-ZA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dirty="0" smtClean="0">
                <a:cs typeface="Arial" panose="020B0604020202020204" pitchFamily="34" charset="0"/>
              </a:rPr>
              <a:t>PLANNED INITIATIVES</a:t>
            </a:r>
            <a:endParaRPr lang="en-ZA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7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203" y="325438"/>
            <a:ext cx="82296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SDIX PERFORMANCE TREND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20</a:t>
            </a:fld>
            <a:endParaRPr lang="en-ZA" dirty="0"/>
          </a:p>
        </p:txBody>
      </p:sp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04" y="1468439"/>
            <a:ext cx="7888126" cy="4262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89203" y="5894697"/>
            <a:ext cx="6754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* This figure shows </a:t>
            </a:r>
            <a:r>
              <a:rPr lang="en-US" sz="1200" dirty="0">
                <a:ea typeface="Times New Roman" panose="02020603050405020304" pitchFamily="18" charset="0"/>
                <a:cs typeface="Arial" panose="020B0604020202020204" pitchFamily="34" charset="0"/>
              </a:rPr>
              <a:t>the RSR SDIX for 2014 (Blue); 2015 Index (Orange); 2016 Index (Purple), and 2016 RSA Global Innovation (GII) Index (Red).</a:t>
            </a:r>
            <a:endParaRPr lang="en-ZA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9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275" y="4459557"/>
            <a:ext cx="7824099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338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22</a:t>
            </a:fld>
            <a:endParaRPr lang="en-ZA" dirty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7200" y="11663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ZA" sz="3600" b="1" kern="1200" dirty="0">
                <a:solidFill>
                  <a:schemeClr val="tx2"/>
                </a:solidFill>
                <a:latin typeface="+mn-lt"/>
                <a:ea typeface="ＭＳ Ｐゴシック" charset="-128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 REVENUE (R’000)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4227207"/>
              </p:ext>
            </p:extLst>
          </p:nvPr>
        </p:nvGraphicFramePr>
        <p:xfrm>
          <a:off x="734096" y="1159099"/>
          <a:ext cx="7740203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714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4699" y="116632"/>
            <a:ext cx="8770511" cy="1143000"/>
          </a:xfrm>
        </p:spPr>
        <p:txBody>
          <a:bodyPr/>
          <a:lstStyle/>
          <a:p>
            <a:r>
              <a:rPr lang="en-GB" sz="3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VS EXPENDITURE (R’000)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23</a:t>
            </a:fld>
            <a:endParaRPr lang="en-ZA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7683442"/>
              </p:ext>
            </p:extLst>
          </p:nvPr>
        </p:nvGraphicFramePr>
        <p:xfrm>
          <a:off x="347731" y="1146221"/>
          <a:ext cx="8339070" cy="476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147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BBBEE SPEND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55" r="41316"/>
          <a:stretch/>
        </p:blipFill>
        <p:spPr>
          <a:xfrm>
            <a:off x="7036420" y="1417638"/>
            <a:ext cx="1973766" cy="43586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24</a:t>
            </a:fld>
            <a:endParaRPr lang="en-ZA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4292074"/>
              </p:ext>
            </p:extLst>
          </p:nvPr>
        </p:nvGraphicFramePr>
        <p:xfrm>
          <a:off x="355600" y="1518522"/>
          <a:ext cx="6534598" cy="442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781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PROJECTIONS (R’000)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25</a:t>
            </a:fld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2947782"/>
              </p:ext>
            </p:extLst>
          </p:nvPr>
        </p:nvGraphicFramePr>
        <p:xfrm>
          <a:off x="457200" y="1133342"/>
          <a:ext cx="8229600" cy="4546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47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275" y="4459557"/>
            <a:ext cx="7824099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04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9939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HIGH STRATEGIC RISKS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27</a:t>
            </a:fld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44699" y="1012291"/>
          <a:ext cx="8577330" cy="1874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8920"/>
                <a:gridCol w="1302712"/>
                <a:gridCol w="1234148"/>
                <a:gridCol w="2550573"/>
                <a:gridCol w="1480977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INHERENT RATING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  <a:r>
                        <a:rPr lang="en-ZA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RATING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MITIGATIONS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ZA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OUTLOOK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Insufficient cash flow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r>
                        <a:rPr lang="en-ZA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committee focussing on cost minimisation and savings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office model to realise</a:t>
                      </a:r>
                      <a:r>
                        <a:rPr lang="en-ZA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savings of head office rental and maintenance costs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 Accruals to be factored into factored into 2018/19 budget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7620000" y="1971441"/>
            <a:ext cx="789904" cy="4121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7389251" y="2562896"/>
            <a:ext cx="125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Unchanged</a:t>
            </a:r>
            <a:endParaRPr lang="en-ZA" sz="1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44699" y="2885477"/>
          <a:ext cx="8577330" cy="1447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8920"/>
                <a:gridCol w="1302712"/>
                <a:gridCol w="1234148"/>
                <a:gridCol w="2550573"/>
                <a:gridCol w="1480977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Capture</a:t>
                      </a:r>
                      <a:endParaRPr lang="en-ZA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RSR consolidated database for audit and inspection findings, occurrence findings and directives.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monitoring of the closure of directives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Issuing of penalties,</a:t>
                      </a:r>
                      <a:r>
                        <a:rPr lang="en-ZA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suspend and re-work licences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Up Arrow 9"/>
          <p:cNvSpPr/>
          <p:nvPr/>
        </p:nvSpPr>
        <p:spPr>
          <a:xfrm>
            <a:off x="7792791" y="3077100"/>
            <a:ext cx="444321" cy="7093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7456866" y="3942071"/>
            <a:ext cx="1116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Improving</a:t>
            </a:r>
            <a:endParaRPr lang="en-ZA" sz="14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44699" y="4340970"/>
          <a:ext cx="8577330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8920"/>
                <a:gridCol w="1302712"/>
                <a:gridCol w="1234148"/>
                <a:gridCol w="2550573"/>
                <a:gridCol w="1480977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Delays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finalizing and promulgating regulations</a:t>
                      </a:r>
                      <a:endParaRPr lang="en-ZA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Escalation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matter to RSR chairperson and DoT Deputy Minister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Involvement</a:t>
                      </a:r>
                      <a:r>
                        <a:rPr lang="en-ZA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DoT at conception stage of development of regulations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RSR standards being developed to strengthen the regulatory tools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Left-Right Arrow 12"/>
          <p:cNvSpPr/>
          <p:nvPr/>
        </p:nvSpPr>
        <p:spPr>
          <a:xfrm>
            <a:off x="7620000" y="4646599"/>
            <a:ext cx="789904" cy="4121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7389251" y="5210463"/>
            <a:ext cx="125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Unchanged</a:t>
            </a:r>
            <a:endParaRPr lang="en-ZA" sz="1400" b="1" dirty="0"/>
          </a:p>
        </p:txBody>
      </p:sp>
    </p:spTree>
    <p:extLst>
      <p:ext uri="{BB962C8B-B14F-4D97-AF65-F5344CB8AC3E}">
        <p14:creationId xmlns:p14="http://schemas.microsoft.com/office/powerpoint/2010/main" xmlns="" val="29485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9939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RISKS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28</a:t>
            </a:fld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44699" y="1012291"/>
          <a:ext cx="8190963" cy="4160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1380"/>
                <a:gridCol w="3760631"/>
                <a:gridCol w="1918952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SITUATION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STRATEGIC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 rowSpan="2"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Rail Policy</a:t>
                      </a:r>
                    </a:p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 of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positioning of the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 (Single Transport Economic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Regulator) and the IRER (Interim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 Economic Regulator) as</a:t>
                      </a:r>
                    </a:p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suggested by new Rail Policy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to the Policy landscape</a:t>
                      </a:r>
                    </a:p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Rail Policy and amended</a:t>
                      </a:r>
                    </a:p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RSR Act) may expand the</a:t>
                      </a:r>
                    </a:p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mandate of the RSR</a:t>
                      </a:r>
                    </a:p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a corresponding increase</a:t>
                      </a:r>
                    </a:p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its funding structure.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sustainability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2520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location of components of the STER or IRER within the RSR will dramatically </a:t>
                      </a:r>
                      <a:r>
                        <a:rPr lang="en-ZA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our</a:t>
                      </a:r>
                      <a:r>
                        <a:rPr lang="en-ZA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mandate and 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(staff complement, budget, facilities etc.) and sustainability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sustainability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 of anonymous allegations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investigation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must be procedurally fair in order to avoid legal challenges to any of its findings.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54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5939"/>
            <a:ext cx="8229600" cy="1143000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 INTERVENTIONS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29</a:t>
            </a:fld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50781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ZA" sz="2000" dirty="0" smtClean="0"/>
              <a:t>Facilitating </a:t>
            </a:r>
            <a:r>
              <a:rPr lang="en-ZA" sz="2000" dirty="0"/>
              <a:t>the amendment of the RSR Act to provide for the generation of revenue from new revenue streams; </a:t>
            </a:r>
            <a:endParaRPr lang="en-ZA" sz="2000" dirty="0" smtClean="0"/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ZA" sz="2000" dirty="0" smtClean="0"/>
              <a:t>Revising </a:t>
            </a:r>
            <a:r>
              <a:rPr lang="en-ZA" sz="2000" dirty="0"/>
              <a:t>its Permit Fee Model to take future macro-economic trends and investment climates into consideration; and </a:t>
            </a:r>
            <a:endParaRPr lang="en-ZA" sz="2000" dirty="0" smtClean="0"/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ZA" sz="2000" dirty="0" smtClean="0"/>
              <a:t>Exploring </a:t>
            </a:r>
            <a:r>
              <a:rPr lang="en-ZA" sz="2000" dirty="0"/>
              <a:t>new revenue streams through the development of new </a:t>
            </a:r>
            <a:r>
              <a:rPr lang="en-ZA" sz="2000" dirty="0" smtClean="0"/>
              <a:t>products.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dirty="0" smtClean="0"/>
              <a:t>Improving year end cash positions and/or budget adjustments to accommodate year end accruals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xmlns="" val="42006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 GENERAL OPINION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441556" y="1976896"/>
            <a:ext cx="8260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/>
              <a:t>UNQUALIFIED with</a:t>
            </a:r>
          </a:p>
          <a:p>
            <a:pPr algn="ctr"/>
            <a:r>
              <a:rPr lang="en-US" sz="2400" b="1" dirty="0" smtClean="0"/>
              <a:t>Non Compliance: Expenditure Management</a:t>
            </a:r>
            <a:endParaRPr lang="en-ZA" sz="2400" b="1" dirty="0" smtClean="0"/>
          </a:p>
          <a:p>
            <a:endParaRPr lang="en-ZA" sz="32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207" y="3251901"/>
            <a:ext cx="6081584" cy="12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2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US" sz="4800" b="1" cap="all" dirty="0" smtClean="0"/>
          </a:p>
          <a:p>
            <a:pPr marL="0" indent="0" algn="ctr">
              <a:buNone/>
            </a:pPr>
            <a:r>
              <a:rPr lang="en-US" sz="4800" b="1" cap="all" dirty="0" smtClean="0"/>
              <a:t>THANK YOU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30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9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376" y="22781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3600" dirty="0"/>
              <a:t>THANK </a:t>
            </a:r>
            <a:r>
              <a:rPr lang="en-GB" altLang="en-US" sz="3600" dirty="0" smtClean="0"/>
              <a:t>YOU</a:t>
            </a:r>
            <a:r>
              <a:rPr lang="en-US" altLang="en-US" b="1" dirty="0" smtClean="0">
                <a:cs typeface="Tahoma" pitchFamily="34" charset="0"/>
              </a:rPr>
              <a:t>                </a:t>
            </a:r>
            <a:r>
              <a:rPr lang="en-US" altLang="en-US" b="1" dirty="0">
                <a:cs typeface="Tahoma" pitchFamily="34" charset="0"/>
              </a:rPr>
              <a:t/>
            </a:r>
            <a:br>
              <a:rPr lang="en-US" altLang="en-US" b="1" dirty="0">
                <a:cs typeface="Tahoma" pitchFamily="34" charset="0"/>
              </a:rPr>
            </a:br>
            <a:r>
              <a:rPr lang="en-US" altLang="en-US" b="1" dirty="0">
                <a:cs typeface="Tahoma" pitchFamily="34" charset="0"/>
              </a:rPr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b="6326"/>
          <a:stretch/>
        </p:blipFill>
        <p:spPr>
          <a:xfrm>
            <a:off x="3969812" y="4733671"/>
            <a:ext cx="4914801" cy="18448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9376" y="22781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3600" dirty="0"/>
              <a:t>THANK </a:t>
            </a:r>
            <a:r>
              <a:rPr lang="en-GB" altLang="en-US" sz="3600" dirty="0" smtClean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xmlns="" val="36888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AUDIT OUTCOMES - 4 YEAR PERSPECTIVE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69" t="-1153" r="67688" b="1153"/>
          <a:stretch/>
        </p:blipFill>
        <p:spPr>
          <a:xfrm rot="16200000">
            <a:off x="3752386" y="420839"/>
            <a:ext cx="1639228" cy="89379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1232185"/>
              </p:ext>
            </p:extLst>
          </p:nvPr>
        </p:nvGraphicFramePr>
        <p:xfrm>
          <a:off x="375533" y="2005015"/>
          <a:ext cx="8562405" cy="185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768"/>
                <a:gridCol w="1120462"/>
                <a:gridCol w="1197736"/>
                <a:gridCol w="1133340"/>
                <a:gridCol w="1159099"/>
              </a:tblGrid>
              <a:tr h="500985">
                <a:tc rowSpan="2">
                  <a:txBody>
                    <a:bodyPr/>
                    <a:lstStyle/>
                    <a:p>
                      <a:pPr algn="l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YEAR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985">
                <a:tc vMerge="1">
                  <a:txBody>
                    <a:bodyPr/>
                    <a:lstStyle/>
                    <a:p>
                      <a:pPr algn="l"/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l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Findings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881">
                <a:tc>
                  <a:txBody>
                    <a:bodyPr/>
                    <a:lstStyle/>
                    <a:p>
                      <a:pPr algn="l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recurring findings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95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5533" y="254001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2016/17 FINDINGS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3011722"/>
              </p:ext>
            </p:extLst>
          </p:nvPr>
        </p:nvGraphicFramePr>
        <p:xfrm>
          <a:off x="502275" y="1397001"/>
          <a:ext cx="8102857" cy="521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505"/>
                <a:gridCol w="5179352"/>
              </a:tblGrid>
              <a:tr h="509072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698">
                <a:tc rowSpan="4"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 and Contract Management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 of contract via deviation process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478">
                <a:tc vMerge="1"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Deviations not included in deviations register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478">
                <a:tc vMerge="1"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Invoices received before purchase orders issued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26">
                <a:tc vMerge="1"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 contract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478">
                <a:tc rowSpan="2"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predetermined objectives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5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Understated </a:t>
                      </a:r>
                      <a:r>
                        <a:rPr lang="en-ZA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AoPO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 disclosed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692">
                <a:tc vMerge="1"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6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Reported achievements not consistent with planned and reported indicators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625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Payments not made within 30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573">
                <a:tc rowSpan="4"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Property,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Plant and Equipment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8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 to GL reconciliations not dated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621">
                <a:tc vMerge="1"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9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 verifications inadequately performed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1669">
                <a:tc vMerge="1"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0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asset register not complete (recurring finding)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618">
                <a:tc vMerge="1"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1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Disposals of assets not authorised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91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AUDIT OUTCOMES 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YEAR PERSPECTIVE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83" t="35426" r="32082" b="-12"/>
          <a:stretch/>
        </p:blipFill>
        <p:spPr>
          <a:xfrm>
            <a:off x="5029199" y="1828800"/>
            <a:ext cx="3891777" cy="39252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1337430"/>
              </p:ext>
            </p:extLst>
          </p:nvPr>
        </p:nvGraphicFramePr>
        <p:xfrm>
          <a:off x="573202" y="1918954"/>
          <a:ext cx="4243497" cy="3644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737"/>
                <a:gridCol w="2618760"/>
              </a:tblGrid>
              <a:tr h="5935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STATEMENTS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1923"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130">
                <a:tc>
                  <a:txBody>
                    <a:bodyPr/>
                    <a:lstStyle/>
                    <a:p>
                      <a:pPr algn="just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130">
                <a:tc>
                  <a:txBody>
                    <a:bodyPr/>
                    <a:lstStyle/>
                    <a:p>
                      <a:pPr algn="just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813">
                <a:tc>
                  <a:txBody>
                    <a:bodyPr/>
                    <a:lstStyle/>
                    <a:p>
                      <a:pPr algn="just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Unqualified</a:t>
                      </a:r>
                      <a:endParaRPr lang="en-ZA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130">
                <a:tc>
                  <a:txBody>
                    <a:bodyPr/>
                    <a:lstStyle/>
                    <a:p>
                      <a:pPr algn="l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69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203" y="325438"/>
            <a:ext cx="82296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TREND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2048625"/>
              </p:ext>
            </p:extLst>
          </p:nvPr>
        </p:nvGraphicFramePr>
        <p:xfrm>
          <a:off x="850006" y="1287887"/>
          <a:ext cx="7353836" cy="455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036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31775" y="115888"/>
            <a:ext cx="8748713" cy="1143000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66" y="911469"/>
            <a:ext cx="7569729" cy="5849337"/>
          </a:xfrm>
        </p:spPr>
      </p:pic>
    </p:spTree>
    <p:extLst>
      <p:ext uri="{BB962C8B-B14F-4D97-AF65-F5344CB8AC3E}">
        <p14:creationId xmlns:p14="http://schemas.microsoft.com/office/powerpoint/2010/main" xmlns="" val="3807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FDAE-8565-4D03-8A68-635A0920E9BE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1775" y="115888"/>
            <a:ext cx="8748713" cy="1143000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990" y="852245"/>
            <a:ext cx="7762282" cy="5998128"/>
          </a:xfrm>
        </p:spPr>
      </p:pic>
    </p:spTree>
    <p:extLst>
      <p:ext uri="{BB962C8B-B14F-4D97-AF65-F5344CB8AC3E}">
        <p14:creationId xmlns:p14="http://schemas.microsoft.com/office/powerpoint/2010/main" xmlns="" val="2027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3323</TotalTime>
  <Words>1065</Words>
  <Application>Microsoft Office PowerPoint</Application>
  <PresentationFormat>On-screen Show (4:3)</PresentationFormat>
  <Paragraphs>262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TABLE OF CONTENTS</vt:lpstr>
      <vt:lpstr>AUDITOR GENERAL OPINION</vt:lpstr>
      <vt:lpstr>AUDIT OUTCOMES - 4 YEAR PERSPECTIVE</vt:lpstr>
      <vt:lpstr>2016/17 FINDINGS</vt:lpstr>
      <vt:lpstr>AUDIT OUTCOMES - 4 YEAR PERSPECTIVE</vt:lpstr>
      <vt:lpstr>PERFORMANCE TREND</vt:lpstr>
      <vt:lpstr>ACHIEVEMENTS</vt:lpstr>
      <vt:lpstr>ACHIEVEMENTS</vt:lpstr>
      <vt:lpstr>ACHIEVEMENTS</vt:lpstr>
      <vt:lpstr>FLAGSHIP PROJECTS</vt:lpstr>
      <vt:lpstr>NON-ACHIEVEMENTS</vt:lpstr>
      <vt:lpstr>HUMAN RESOURCES</vt:lpstr>
      <vt:lpstr>HR OVERVIEW</vt:lpstr>
      <vt:lpstr>VACANCY RATE</vt:lpstr>
      <vt:lpstr>EMPLOYMENT EQUITY</vt:lpstr>
      <vt:lpstr>WOMAN EMPOWERMENT</vt:lpstr>
      <vt:lpstr>YOUTH DEVELOPMENT</vt:lpstr>
      <vt:lpstr>SDIX PERFORMANCE TREND</vt:lpstr>
      <vt:lpstr>SDIX PERFORMANCE TREND</vt:lpstr>
      <vt:lpstr>FINANCE</vt:lpstr>
      <vt:lpstr>Slide 22</vt:lpstr>
      <vt:lpstr>REVENUE VS EXPENDITURE (R’000)  </vt:lpstr>
      <vt:lpstr>BBBEE SPEND</vt:lpstr>
      <vt:lpstr>REVENUE PROJECTIONS (R’000)</vt:lpstr>
      <vt:lpstr>RISK</vt:lpstr>
      <vt:lpstr>HIGH STRATEGIC RISKS</vt:lpstr>
      <vt:lpstr>EMERGING RISKS</vt:lpstr>
      <vt:lpstr>PLANNED INTERVENTIONS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Walters</dc:creator>
  <cp:lastModifiedBy>PUMZA</cp:lastModifiedBy>
  <cp:revision>356</cp:revision>
  <cp:lastPrinted>2015-08-28T08:19:01Z</cp:lastPrinted>
  <dcterms:modified xsi:type="dcterms:W3CDTF">2017-10-19T09:01:12Z</dcterms:modified>
</cp:coreProperties>
</file>