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60" r:id="rId4"/>
    <p:sldId id="264" r:id="rId5"/>
    <p:sldId id="273" r:id="rId6"/>
    <p:sldId id="269" r:id="rId7"/>
    <p:sldId id="270" r:id="rId8"/>
    <p:sldId id="271" r:id="rId9"/>
    <p:sldId id="266" r:id="rId10"/>
    <p:sldId id="268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A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>
        <p:scale>
          <a:sx n="152" d="100"/>
          <a:sy n="152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D2043-1213-4DA8-A928-67B9DC910D82}" type="datetimeFigureOut">
              <a:rPr lang="en-ZA" smtClean="0"/>
              <a:pPr/>
              <a:t>2017/10/20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BDEFB-7983-4999-AAB4-1359AC52992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0523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74382-A5B8-4A52-8748-1C476D05DBF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466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D29D2-06BA-CD44-B037-CDB34617D4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250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A74D-A89F-4714-90AA-48ADF48FE625}" type="datetimeFigureOut">
              <a:rPr lang="en-ZA" smtClean="0"/>
              <a:pPr/>
              <a:t>2017/10/20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7A8-8979-497C-B74B-EB9FB0AE4E5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9357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A74D-A89F-4714-90AA-48ADF48FE625}" type="datetimeFigureOut">
              <a:rPr lang="en-ZA" smtClean="0"/>
              <a:pPr/>
              <a:t>2017/10/20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7A8-8979-497C-B74B-EB9FB0AE4E5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7036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A74D-A89F-4714-90AA-48ADF48FE625}" type="datetimeFigureOut">
              <a:rPr lang="en-ZA" smtClean="0"/>
              <a:pPr/>
              <a:t>2017/10/20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7A8-8979-497C-B74B-EB9FB0AE4E5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4590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C7AD-D44F-45A0-9B6C-824349EC09B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4861" y="6356364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39AC5568-C467-DA4E-A229-6C912B895C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16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0E2B-53F9-476F-96A4-71136B75E1DF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4861" y="6356364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39AC5568-C467-DA4E-A229-6C912B895C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240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DAD1-CA9A-4505-B14D-14EDC419B53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4861" y="6356364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39AC5568-C467-DA4E-A229-6C912B895C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709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1600206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1" y="1600206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F33B-774E-4A84-B2BB-1EA7F4541B8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4861" y="6356364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39AC5568-C467-DA4E-A229-6C912B895C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23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C501-006F-4F55-8C7C-8273AB91272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4861" y="6356364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39AC5568-C467-DA4E-A229-6C912B895C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538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5491-4EDC-4D91-8E78-2AAE80F12B2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5568-C467-DA4E-A229-6C912B895C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567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3348-FD8E-49C6-A217-5E56B7370A3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5568-C467-DA4E-A229-6C912B895C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749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8F4A-774D-4230-B6FC-5EDB3D8DB02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5568-C467-DA4E-A229-6C912B895C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78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A74D-A89F-4714-90AA-48ADF48FE625}" type="datetimeFigureOut">
              <a:rPr lang="en-ZA" smtClean="0"/>
              <a:pPr/>
              <a:t>2017/10/20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7A8-8979-497C-B74B-EB9FB0AE4E5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85126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D7CF-CC49-464B-B480-A872ECDEDBD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4861" y="6356364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39AC5568-C467-DA4E-A229-6C912B895C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014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599-301B-4691-B80E-16D64CF96FF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4861" y="6356364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39AC5568-C467-DA4E-A229-6C912B895C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605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2" y="274648"/>
            <a:ext cx="29718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6" y="274648"/>
            <a:ext cx="87122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4560-032E-4914-8931-2288E438560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4861" y="6356364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39AC5568-C467-DA4E-A229-6C912B895C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908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9F49-946C-4B8D-BCB5-04D8C738B9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51C0-9E38-4202-AD45-E5B03879B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071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BA07-96B4-4010-96C6-DC7758EAE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51C0-9E38-4202-AD45-E5B03879B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644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CA6F-9112-43C9-9C70-6F7742295C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51C0-9E38-4202-AD45-E5B03879B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786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832C-912F-4BBF-8A31-9B1EA6EAF4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51C0-9E38-4202-AD45-E5B03879B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541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6CA-CDF0-43F4-BCDA-A04A085E18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51C0-9E38-4202-AD45-E5B03879B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000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416B0-7AB7-4182-B031-A72FABA6F5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51C0-9E38-4202-AD45-E5B03879B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346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A386-527B-47CD-8AAB-87290CF58B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51C0-9E38-4202-AD45-E5B03879B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84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A74D-A89F-4714-90AA-48ADF48FE625}" type="datetimeFigureOut">
              <a:rPr lang="en-ZA" smtClean="0"/>
              <a:pPr/>
              <a:t>2017/10/20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7A8-8979-497C-B74B-EB9FB0AE4E5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15651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145-026F-4815-A86E-8033802066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51C0-9E38-4202-AD45-E5B03879B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75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E77F-7ED6-4645-B030-6CB74C6D0D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51C0-9E38-4202-AD45-E5B03879B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883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4DEF-9BBA-44C5-955E-94CE059B8C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51C0-9E38-4202-AD45-E5B03879B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581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C522-1FAA-4070-A54D-EF9A4A54F4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51C0-9E38-4202-AD45-E5B03879B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65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A74D-A89F-4714-90AA-48ADF48FE625}" type="datetimeFigureOut">
              <a:rPr lang="en-ZA" smtClean="0"/>
              <a:pPr/>
              <a:t>2017/10/20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7A8-8979-497C-B74B-EB9FB0AE4E5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8170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A74D-A89F-4714-90AA-48ADF48FE625}" type="datetimeFigureOut">
              <a:rPr lang="en-ZA" smtClean="0"/>
              <a:pPr/>
              <a:t>2017/10/20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7A8-8979-497C-B74B-EB9FB0AE4E5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552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A74D-A89F-4714-90AA-48ADF48FE625}" type="datetimeFigureOut">
              <a:rPr lang="en-ZA" smtClean="0"/>
              <a:pPr/>
              <a:t>2017/10/20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7A8-8979-497C-B74B-EB9FB0AE4E5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0031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A74D-A89F-4714-90AA-48ADF48FE625}" type="datetimeFigureOut">
              <a:rPr lang="en-ZA" smtClean="0"/>
              <a:pPr/>
              <a:t>2017/10/20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7A8-8979-497C-B74B-EB9FB0AE4E5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2499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A74D-A89F-4714-90AA-48ADF48FE625}" type="datetimeFigureOut">
              <a:rPr lang="en-ZA" smtClean="0"/>
              <a:pPr/>
              <a:t>2017/10/20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7A8-8979-497C-B74B-EB9FB0AE4E5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136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A74D-A89F-4714-90AA-48ADF48FE625}" type="datetimeFigureOut">
              <a:rPr lang="en-ZA" smtClean="0"/>
              <a:pPr/>
              <a:t>2017/10/20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27A8-8979-497C-B74B-EB9FB0AE4E5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074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A74D-A89F-4714-90AA-48ADF48FE625}" type="datetimeFigureOut">
              <a:rPr lang="en-ZA" smtClean="0"/>
              <a:pPr/>
              <a:t>2017/10/20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527A8-8979-497C-B74B-EB9FB0AE4E5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6978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7C84752-1422-49A8-B53E-ACA09CE7333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57200"/>
              <a:t>2017/10/20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635636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6708" y="63563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457200"/>
            <a:fld id="{39AC5568-C467-DA4E-A229-6C912B895C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4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22308-621D-4C7C-9A54-2124441C2F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D51C0-9E38-4202-AD45-E5B03879B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42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4071" y="5616074"/>
            <a:ext cx="2057400" cy="965200"/>
          </a:xfrm>
          <a:prstGeom prst="rect">
            <a:avLst/>
          </a:prstGeom>
        </p:spPr>
      </p:pic>
      <p:pic>
        <p:nvPicPr>
          <p:cNvPr id="2" name="Picture 1" descr="MPG POWERPOINT L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2591342"/>
          </a:xfrm>
          <a:prstGeom prst="rect">
            <a:avLst/>
          </a:prstGeom>
        </p:spPr>
      </p:pic>
      <p:grpSp>
        <p:nvGrpSpPr>
          <p:cNvPr id="3" name="Group 10"/>
          <p:cNvGrpSpPr/>
          <p:nvPr/>
        </p:nvGrpSpPr>
        <p:grpSpPr>
          <a:xfrm>
            <a:off x="6925737" y="2156779"/>
            <a:ext cx="3616679" cy="850530"/>
            <a:chOff x="5782732" y="2055173"/>
            <a:chExt cx="3894668" cy="915905"/>
          </a:xfrm>
        </p:grpSpPr>
        <p:sp>
          <p:nvSpPr>
            <p:cNvPr id="9" name="TextBox 8"/>
            <p:cNvSpPr txBox="1"/>
            <p:nvPr/>
          </p:nvSpPr>
          <p:spPr>
            <a:xfrm>
              <a:off x="6779713" y="2055173"/>
              <a:ext cx="2197730" cy="5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cap="all" baseline="30000" dirty="0">
                  <a:solidFill>
                    <a:srgbClr val="F2B01E"/>
                  </a:solidFill>
                  <a:latin typeface="Arial"/>
                  <a:cs typeface="Arial"/>
                </a:rPr>
                <a:t>when the sun rises</a:t>
              </a:r>
            </a:p>
            <a:p>
              <a:endParaRPr lang="en-US" dirty="0">
                <a:solidFill>
                  <a:srgbClr val="F2B01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82732" y="2308211"/>
              <a:ext cx="3894668" cy="662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cap="all" baseline="30000" dirty="0">
                  <a:solidFill>
                    <a:schemeClr val="bg1"/>
                  </a:solidFill>
                  <a:latin typeface="Arial"/>
                  <a:cs typeface="Arial"/>
                </a:rPr>
                <a:t>we work hard to deliver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5600" y="5969000"/>
            <a:ext cx="2921000" cy="58420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1545871" y="3566484"/>
            <a:ext cx="9245600" cy="21409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ZA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Z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MPUMALANGA  PROVINCE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ZA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Z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 October 2017</a:t>
            </a:r>
            <a:endParaRPr lang="en-ZA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512" y="2758922"/>
            <a:ext cx="8146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ZA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STATE OF READINESSOF PLANTING SEASON</a:t>
            </a:r>
            <a:endParaRPr lang="en-ZA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22796" y="5710506"/>
            <a:ext cx="1652411" cy="775205"/>
          </a:xfrm>
          <a:prstGeom prst="rect">
            <a:avLst/>
          </a:prstGeom>
        </p:spPr>
      </p:pic>
      <p:pic>
        <p:nvPicPr>
          <p:cNvPr id="2" name="Picture 1" descr="MPG POWERPOINT L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29845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925739" y="2156785"/>
            <a:ext cx="3616679" cy="850530"/>
            <a:chOff x="5782732" y="2055173"/>
            <a:chExt cx="3894668" cy="915905"/>
          </a:xfrm>
        </p:grpSpPr>
        <p:sp>
          <p:nvSpPr>
            <p:cNvPr id="9" name="TextBox 8"/>
            <p:cNvSpPr txBox="1"/>
            <p:nvPr/>
          </p:nvSpPr>
          <p:spPr>
            <a:xfrm>
              <a:off x="6779713" y="2055173"/>
              <a:ext cx="2197730" cy="5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GB" sz="1600" cap="all" baseline="30000">
                  <a:solidFill>
                    <a:srgbClr val="F2B01E"/>
                  </a:solidFill>
                  <a:cs typeface="Arial"/>
                </a:rPr>
                <a:t>when the sun rises</a:t>
              </a:r>
              <a:endParaRPr lang="en-GB" sz="1600" cap="all" baseline="30000" dirty="0">
                <a:solidFill>
                  <a:srgbClr val="F2B01E"/>
                </a:solidFill>
                <a:cs typeface="Arial"/>
              </a:endParaRPr>
            </a:p>
            <a:p>
              <a:pPr defTabSz="457200"/>
              <a:endParaRPr lang="en-US" dirty="0">
                <a:solidFill>
                  <a:srgbClr val="F2B01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82732" y="2308211"/>
              <a:ext cx="3894668" cy="662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2400" cap="all" baseline="30000">
                  <a:solidFill>
                    <a:prstClr val="white"/>
                  </a:solidFill>
                  <a:cs typeface="Arial"/>
                </a:rPr>
                <a:t>we work hard to deliver</a:t>
              </a:r>
              <a:endParaRPr lang="en-GB" sz="2400" cap="all" baseline="30000" dirty="0">
                <a:solidFill>
                  <a:prstClr val="white"/>
                </a:solidFill>
                <a:cs typeface="Arial"/>
              </a:endParaRPr>
            </a:p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902200" y="6356364"/>
            <a:ext cx="2311400" cy="365125"/>
          </a:xfrm>
        </p:spPr>
        <p:txBody>
          <a:bodyPr/>
          <a:lstStyle/>
          <a:p>
            <a:fld id="{39AC5568-C467-DA4E-A229-6C912B895C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2047" y="3583452"/>
            <a:ext cx="88279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ZA" sz="4000" b="1">
                <a:solidFill>
                  <a:prstClr val="black">
                    <a:lumMod val="65000"/>
                    <a:lumOff val="35000"/>
                  </a:prstClr>
                </a:solidFill>
              </a:rPr>
              <a:t>THANK YOU</a:t>
            </a:r>
            <a:endParaRPr lang="en-ZA" sz="4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defTabSz="457200"/>
            <a:endParaRPr lang="en-ZA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defTabSz="457200"/>
            <a:endParaRPr lang="en-ZA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defTabSz="457200"/>
            <a:endParaRPr lang="en-ZA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100" y="6098105"/>
            <a:ext cx="2921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0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9577" y="5655409"/>
            <a:ext cx="2057400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6138009"/>
            <a:ext cx="2921000" cy="584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270500" y="6172206"/>
            <a:ext cx="2311400" cy="365125"/>
          </a:xfrm>
        </p:spPr>
        <p:txBody>
          <a:bodyPr/>
          <a:lstStyle/>
          <a:p>
            <a:pPr algn="ctr"/>
            <a:fld id="{29E92187-05E7-4505-AA54-8CA402936CA2}" type="slidenum">
              <a:rPr lang="en-ZA" smtClean="0"/>
              <a:pPr algn="ctr"/>
              <a:t>2</a:t>
            </a:fld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1625601" y="356389"/>
            <a:ext cx="8731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3872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355" y="880617"/>
            <a:ext cx="1171575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Annual Rainfall and Mining Pressure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Ecological Zones and Commodity Competitive Advantage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Production Capacity of the Province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State of Readiness Financial Implications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Summary of the State of Readiness for the Province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Remarks for noting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endParaRPr lang="en-ZA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2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9577" y="5655409"/>
            <a:ext cx="2057400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6138009"/>
            <a:ext cx="2921000" cy="584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270500" y="6172206"/>
            <a:ext cx="2311400" cy="365125"/>
          </a:xfrm>
        </p:spPr>
        <p:txBody>
          <a:bodyPr/>
          <a:lstStyle/>
          <a:p>
            <a:pPr algn="ctr"/>
            <a:fld id="{29E92187-05E7-4505-AA54-8CA402936CA2}" type="slidenum">
              <a:rPr lang="en-ZA" smtClean="0"/>
              <a:pPr algn="ctr"/>
              <a:t>3</a:t>
            </a:fld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1625601" y="356389"/>
            <a:ext cx="8731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3872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355" y="880617"/>
            <a:ext cx="117157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The Province has four agricultural; regions, namely Ehlanzeni South and Ehlanzeni North (</a:t>
            </a:r>
            <a:r>
              <a:rPr lang="en-US" sz="1400" dirty="0" err="1" smtClean="0">
                <a:latin typeface="Arial"/>
                <a:cs typeface="Arial"/>
              </a:rPr>
              <a:t>Lowveld</a:t>
            </a:r>
            <a:r>
              <a:rPr lang="en-US" sz="1400" dirty="0" smtClean="0">
                <a:latin typeface="Arial"/>
                <a:cs typeface="Arial"/>
              </a:rPr>
              <a:t>) ; </a:t>
            </a:r>
            <a:r>
              <a:rPr lang="en-US" sz="1400" dirty="0" err="1" smtClean="0">
                <a:latin typeface="Arial"/>
                <a:cs typeface="Arial"/>
              </a:rPr>
              <a:t>Gert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Sibande</a:t>
            </a:r>
            <a:r>
              <a:rPr lang="en-US" sz="1400" dirty="0" smtClean="0">
                <a:latin typeface="Arial"/>
                <a:cs typeface="Arial"/>
              </a:rPr>
              <a:t> and Nkangala (Highveld)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The Department is focusing four commodities distributed across all four regions informed by APAP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Hon MEC launched the planting season of </a:t>
            </a:r>
            <a:r>
              <a:rPr lang="en-US" sz="1400" dirty="0" err="1" smtClean="0">
                <a:latin typeface="Arial"/>
                <a:cs typeface="Arial"/>
              </a:rPr>
              <a:t>Phezukomkhono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Mlimi</a:t>
            </a:r>
            <a:r>
              <a:rPr lang="en-US" sz="1400" dirty="0" smtClean="0">
                <a:latin typeface="Arial"/>
                <a:cs typeface="Arial"/>
              </a:rPr>
              <a:t> in all four regions with the provincial event on the 13 October 2017 integrated with Provincial World Food Day celebration</a:t>
            </a:r>
          </a:p>
          <a:p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The Province is </a:t>
            </a:r>
            <a:r>
              <a:rPr lang="en-ZA" sz="1400" dirty="0" smtClean="0">
                <a:latin typeface="Arial" pitchFamily="34" charset="0"/>
                <a:cs typeface="Arial" pitchFamily="34" charset="0"/>
              </a:rPr>
              <a:t>enhancing </a:t>
            </a:r>
            <a:r>
              <a:rPr lang="en-ZA" sz="1400" dirty="0">
                <a:latin typeface="Arial" pitchFamily="34" charset="0"/>
                <a:cs typeface="Arial" pitchFamily="34" charset="0"/>
              </a:rPr>
              <a:t>the following tiers of production:</a:t>
            </a:r>
          </a:p>
          <a:p>
            <a:pPr marL="800100" lvl="1" indent="-342900"/>
            <a:r>
              <a:rPr lang="en-ZA" sz="1400" dirty="0">
                <a:latin typeface="Arial" pitchFamily="34" charset="0"/>
                <a:cs typeface="Arial" pitchFamily="34" charset="0"/>
              </a:rPr>
              <a:t>Primary Production (Production Inputs, Mechanisation, Technical Advise, Financial Resources)</a:t>
            </a:r>
          </a:p>
          <a:p>
            <a:pPr marL="800100" lvl="1" indent="-342900"/>
            <a:r>
              <a:rPr lang="en-ZA" sz="1400" dirty="0">
                <a:latin typeface="Arial" pitchFamily="34" charset="0"/>
                <a:cs typeface="Arial" pitchFamily="34" charset="0"/>
              </a:rPr>
              <a:t>Secondary Production (Processing, Packaging, Marketing, Logistics, Financial </a:t>
            </a:r>
            <a:r>
              <a:rPr lang="en-ZA" sz="1400" dirty="0" smtClean="0">
                <a:latin typeface="Arial" pitchFamily="34" charset="0"/>
                <a:cs typeface="Arial" pitchFamily="34" charset="0"/>
              </a:rPr>
              <a:t>Resources)</a:t>
            </a:r>
          </a:p>
          <a:p>
            <a:pPr marL="800100" lvl="1" indent="-342900"/>
            <a:endParaRPr lang="en-ZA" sz="14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ZA" sz="1400" dirty="0" smtClean="0">
                <a:latin typeface="Arial" pitchFamily="34" charset="0"/>
                <a:cs typeface="Arial" pitchFamily="34" charset="0"/>
              </a:rPr>
              <a:t>Promoted fully fledged value chain in both animal and vegetable production</a:t>
            </a:r>
          </a:p>
          <a:p>
            <a:pPr marL="285750" lvl="0" indent="-285750">
              <a:buFont typeface="Arial"/>
              <a:buChar char="•"/>
            </a:pPr>
            <a:endParaRPr lang="en-ZA" sz="14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ZA" sz="1400" dirty="0" smtClean="0">
                <a:latin typeface="Arial" pitchFamily="34" charset="0"/>
                <a:cs typeface="Arial" pitchFamily="34" charset="0"/>
              </a:rPr>
              <a:t>Promote </a:t>
            </a:r>
            <a:r>
              <a:rPr lang="en-ZA" sz="1400" dirty="0">
                <a:latin typeface="Arial" pitchFamily="34" charset="0"/>
                <a:cs typeface="Arial" pitchFamily="34" charset="0"/>
              </a:rPr>
              <a:t>new farming models methods such tunnels and use of drip irrigation for intensive farming and water saving </a:t>
            </a:r>
            <a:r>
              <a:rPr lang="en-ZA" sz="1400" dirty="0" smtClean="0">
                <a:latin typeface="Arial" pitchFamily="34" charset="0"/>
                <a:cs typeface="Arial" pitchFamily="34" charset="0"/>
              </a:rPr>
              <a:t>respectively</a:t>
            </a:r>
          </a:p>
          <a:p>
            <a:pPr marL="285750" lvl="0" indent="-285750">
              <a:buFont typeface="Arial"/>
              <a:buChar char="•"/>
            </a:pPr>
            <a:endParaRPr lang="en-ZA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ZA" sz="1400" dirty="0">
                <a:latin typeface="Arial" pitchFamily="34" charset="0"/>
                <a:cs typeface="Arial" pitchFamily="34" charset="0"/>
              </a:rPr>
              <a:t>Intensify the introduction of drought resistant commodities to more farmers to address the issues of drought that affects </a:t>
            </a:r>
            <a:r>
              <a:rPr lang="en-ZA" sz="1400" dirty="0" smtClean="0">
                <a:latin typeface="Arial" pitchFamily="34" charset="0"/>
                <a:cs typeface="Arial" pitchFamily="34" charset="0"/>
              </a:rPr>
              <a:t>production</a:t>
            </a:r>
          </a:p>
          <a:p>
            <a:pPr marL="285750" lvl="0" indent="-285750">
              <a:buFont typeface="Arial"/>
              <a:buChar char="•"/>
            </a:pPr>
            <a:endParaRPr lang="en-ZA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The Province is currently receiving good October rain and this is conducive for kick starting the planting season 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This rain is very important for </a:t>
            </a:r>
            <a:r>
              <a:rPr lang="en-US" sz="1400" dirty="0" err="1">
                <a:latin typeface="Arial"/>
                <a:cs typeface="Arial"/>
              </a:rPr>
              <a:t>highveld</a:t>
            </a:r>
            <a:r>
              <a:rPr lang="en-US" sz="1400" dirty="0">
                <a:latin typeface="Arial"/>
                <a:cs typeface="Arial"/>
              </a:rPr>
              <a:t> area especially Nkangala as its planting season is shorter and annual rainfall is lowest.</a:t>
            </a:r>
          </a:p>
          <a:p>
            <a:pPr marL="285750" lvl="0" indent="-285750">
              <a:buFont typeface="Arial"/>
              <a:buChar char="•"/>
            </a:pPr>
            <a:endParaRPr lang="en-ZA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0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7282"/>
            <a:ext cx="10972800" cy="454269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ZA" sz="2585" b="1" dirty="0"/>
              <a:t>Annual Rainfall and Mining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955682"/>
            <a:ext cx="10972800" cy="3868614"/>
          </a:xfrm>
        </p:spPr>
        <p:txBody>
          <a:bodyPr>
            <a:normAutofit/>
          </a:bodyPr>
          <a:lstStyle/>
          <a:p>
            <a:endParaRPr lang="en-ZA" sz="1662" dirty="0"/>
          </a:p>
          <a:p>
            <a:endParaRPr lang="en-ZA" sz="1477" dirty="0"/>
          </a:p>
        </p:txBody>
      </p:sp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6323" y="971550"/>
            <a:ext cx="6294331" cy="357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41441" y="3089305"/>
            <a:ext cx="6394371" cy="283270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67" y="4505662"/>
            <a:ext cx="5839576" cy="1625513"/>
          </a:xfrm>
          <a:prstGeom prst="rect">
            <a:avLst/>
          </a:prstGeom>
          <a:noFill/>
        </p:spPr>
        <p:txBody>
          <a:bodyPr vert="horz" lIns="84406" tIns="42203" rIns="84406" bIns="42203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1477" b="1" dirty="0"/>
              <a:t>Annual Rainfall</a:t>
            </a:r>
          </a:p>
          <a:p>
            <a:pPr marL="263776" indent="-263776" algn="l">
              <a:buFont typeface="Arial" panose="020B0604020202020204" pitchFamily="34" charset="0"/>
              <a:buChar char="•"/>
            </a:pPr>
            <a:r>
              <a:rPr lang="en-ZA" sz="1292" dirty="0"/>
              <a:t>Most parts of the province indicates relatively low levels of rainfall</a:t>
            </a:r>
          </a:p>
          <a:p>
            <a:pPr marL="263776" indent="-263776" algn="l">
              <a:buFont typeface="Arial" panose="020B0604020202020204" pitchFamily="34" charset="0"/>
              <a:buChar char="•"/>
            </a:pPr>
            <a:r>
              <a:rPr lang="en-ZA" sz="1292" dirty="0"/>
              <a:t>Extremely low levels of rainfall are experienced in Dr JS Moroka and some parts of Nkangala thus influencing the strategy of focusing on livestock and broiler production</a:t>
            </a:r>
          </a:p>
          <a:p>
            <a:pPr marL="263776" indent="-263776" algn="l">
              <a:buFont typeface="Arial" panose="020B0604020202020204" pitchFamily="34" charset="0"/>
              <a:buChar char="•"/>
            </a:pPr>
            <a:r>
              <a:rPr lang="en-ZA" sz="1292" dirty="0"/>
              <a:t>Provide drought resistant seeds in most parts of Ehlanzeni and Nkangala</a:t>
            </a:r>
          </a:p>
          <a:p>
            <a:pPr marL="263776" indent="-263776" algn="l">
              <a:buFont typeface="Arial" panose="020B0604020202020204" pitchFamily="34" charset="0"/>
              <a:buChar char="•"/>
            </a:pPr>
            <a:endParaRPr lang="en-ZA" sz="1292" b="1" dirty="0"/>
          </a:p>
          <a:p>
            <a:pPr algn="l"/>
            <a:endParaRPr lang="en-ZA" sz="1292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68009" y="971551"/>
            <a:ext cx="5758819" cy="1900878"/>
          </a:xfrm>
          <a:prstGeom prst="rect">
            <a:avLst/>
          </a:prstGeom>
          <a:noFill/>
        </p:spPr>
        <p:txBody>
          <a:bodyPr vert="horz" lIns="84406" tIns="42203" rIns="84406" bIns="42203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1385" b="1" dirty="0"/>
              <a:t>Current Mines, Applications and Soil </a:t>
            </a:r>
            <a:r>
              <a:rPr lang="en-ZA" sz="1477" b="1" dirty="0"/>
              <a:t>Potential</a:t>
            </a:r>
          </a:p>
          <a:p>
            <a:pPr marL="263776" indent="-263776" algn="l">
              <a:buFont typeface="Arial" panose="020B0604020202020204" pitchFamily="34" charset="0"/>
              <a:buChar char="•"/>
            </a:pPr>
            <a:r>
              <a:rPr lang="en-ZA" sz="1292" dirty="0">
                <a:latin typeface="Arial" panose="020B0604020202020204" pitchFamily="34" charset="0"/>
                <a:cs typeface="Arial" panose="020B0604020202020204" pitchFamily="34" charset="0"/>
              </a:rPr>
              <a:t>There is high expansion of mines in Nkangala and Gert Sibande taking much of arable land</a:t>
            </a:r>
          </a:p>
          <a:p>
            <a:pPr marL="263776" indent="-263776" algn="l">
              <a:buFont typeface="Arial" panose="020B0604020202020204" pitchFamily="34" charset="0"/>
              <a:buChar char="•"/>
            </a:pPr>
            <a:r>
              <a:rPr lang="en-ZA" sz="1292" dirty="0">
                <a:latin typeface="Arial" panose="020B0604020202020204" pitchFamily="34" charset="0"/>
                <a:cs typeface="Arial" panose="020B0604020202020204" pitchFamily="34" charset="0"/>
              </a:rPr>
              <a:t>Focus in these areas is to work in collaboration with the mines to use for agricultural production on rehabilitated land</a:t>
            </a:r>
          </a:p>
          <a:p>
            <a:pPr marL="263776" indent="-263776" algn="l">
              <a:buFont typeface="Arial" panose="020B0604020202020204" pitchFamily="34" charset="0"/>
              <a:buChar char="•"/>
            </a:pPr>
            <a:r>
              <a:rPr lang="en-ZA" sz="1292" dirty="0">
                <a:latin typeface="Arial" panose="020B0604020202020204" pitchFamily="34" charset="0"/>
                <a:cs typeface="Arial" panose="020B0604020202020204" pitchFamily="34" charset="0"/>
              </a:rPr>
              <a:t>Another focus is on high value crop under intensive farming method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04861" y="6131178"/>
            <a:ext cx="2844800" cy="337038"/>
          </a:xfrm>
        </p:spPr>
        <p:txBody>
          <a:bodyPr/>
          <a:lstStyle/>
          <a:p>
            <a:fld id="{39AC5568-C467-DA4E-A229-6C912B895CA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78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76164"/>
            <a:ext cx="10972800" cy="1143000"/>
          </a:xfr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ZA" b="1" dirty="0"/>
              <a:t>Agro-Ecological </a:t>
            </a:r>
            <a:r>
              <a:rPr lang="en-ZA" b="1" dirty="0" smtClean="0"/>
              <a:t>Zones and Competitive Advantage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267199"/>
          </a:xfrm>
        </p:spPr>
        <p:txBody>
          <a:bodyPr>
            <a:normAutofit/>
          </a:bodyPr>
          <a:lstStyle/>
          <a:p>
            <a:endParaRPr lang="en-ZA" dirty="0"/>
          </a:p>
          <a:p>
            <a:pPr lvl="0"/>
            <a:endParaRPr lang="en-ZA" dirty="0"/>
          </a:p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51C0-9E38-4202-AD45-E5B03879B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971" y="5969000"/>
            <a:ext cx="3595077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3416" y="5867402"/>
            <a:ext cx="2532184" cy="82403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1246269"/>
              </p:ext>
            </p:extLst>
          </p:nvPr>
        </p:nvGraphicFramePr>
        <p:xfrm>
          <a:off x="593970" y="1420767"/>
          <a:ext cx="10886830" cy="3534204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2573232">
                  <a:extLst>
                    <a:ext uri="{9D8B030D-6E8A-4147-A177-3AD203B41FA5}">
                      <a16:colId xmlns:a16="http://schemas.microsoft.com/office/drawing/2014/main" xmlns="" val="1749598822"/>
                    </a:ext>
                  </a:extLst>
                </a:gridCol>
                <a:gridCol w="2870184">
                  <a:extLst>
                    <a:ext uri="{9D8B030D-6E8A-4147-A177-3AD203B41FA5}">
                      <a16:colId xmlns:a16="http://schemas.microsoft.com/office/drawing/2014/main" xmlns="" val="1518433753"/>
                    </a:ext>
                  </a:extLst>
                </a:gridCol>
                <a:gridCol w="2962269">
                  <a:extLst>
                    <a:ext uri="{9D8B030D-6E8A-4147-A177-3AD203B41FA5}">
                      <a16:colId xmlns:a16="http://schemas.microsoft.com/office/drawing/2014/main" xmlns="" val="3336998628"/>
                    </a:ext>
                  </a:extLst>
                </a:gridCol>
                <a:gridCol w="2481145">
                  <a:extLst>
                    <a:ext uri="{9D8B030D-6E8A-4147-A177-3AD203B41FA5}">
                      <a16:colId xmlns:a16="http://schemas.microsoft.com/office/drawing/2014/main" xmlns="" val="1223048708"/>
                    </a:ext>
                  </a:extLst>
                </a:gridCol>
              </a:tblGrid>
              <a:tr h="58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000" dirty="0">
                          <a:effectLst/>
                          <a:latin typeface="Arial"/>
                          <a:cs typeface="Arial"/>
                        </a:rPr>
                        <a:t>GERT SIBANDE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000" dirty="0">
                          <a:effectLst/>
                          <a:latin typeface="Arial"/>
                          <a:cs typeface="Arial"/>
                        </a:rPr>
                        <a:t>NKANGALA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000" dirty="0">
                          <a:effectLst/>
                          <a:latin typeface="Arial"/>
                          <a:cs typeface="Arial"/>
                        </a:rPr>
                        <a:t>EHLANZENI NORTH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000" dirty="0">
                          <a:effectLst/>
                          <a:latin typeface="Arial"/>
                          <a:cs typeface="Arial"/>
                        </a:rPr>
                        <a:t>EHLANZENI SOUTH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extLst>
                  <a:ext uri="{0D108BD9-81ED-4DB2-BD59-A6C34878D82A}">
                    <a16:rowId xmlns:a16="http://schemas.microsoft.com/office/drawing/2014/main" xmlns="" val="1388653382"/>
                  </a:ext>
                </a:extLst>
              </a:tr>
              <a:tr h="49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0" dirty="0">
                          <a:effectLst/>
                          <a:latin typeface="Arial"/>
                          <a:cs typeface="Arial"/>
                        </a:rPr>
                        <a:t>Soya beans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Arial"/>
                          <a:cs typeface="Arial"/>
                        </a:rPr>
                        <a:t>Soya beans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Arial"/>
                          <a:cs typeface="Arial"/>
                        </a:rPr>
                        <a:t>Coffee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Arial"/>
                          <a:cs typeface="Arial"/>
                        </a:rPr>
                        <a:t>Sugar Cane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extLst>
                  <a:ext uri="{0D108BD9-81ED-4DB2-BD59-A6C34878D82A}">
                    <a16:rowId xmlns:a16="http://schemas.microsoft.com/office/drawing/2014/main" xmlns="" val="271413995"/>
                  </a:ext>
                </a:extLst>
              </a:tr>
              <a:tr h="49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0" dirty="0">
                          <a:effectLst/>
                          <a:latin typeface="Arial"/>
                          <a:cs typeface="Arial"/>
                        </a:rPr>
                        <a:t>Sunflower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Arial"/>
                          <a:cs typeface="Arial"/>
                        </a:rPr>
                        <a:t>Sunflower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Arial"/>
                          <a:cs typeface="Arial"/>
                        </a:rPr>
                        <a:t>Wheat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853" marR="11853" marT="8890" marB="0" anchor="ctr"/>
                </a:tc>
                <a:extLst>
                  <a:ext uri="{0D108BD9-81ED-4DB2-BD59-A6C34878D82A}">
                    <a16:rowId xmlns:a16="http://schemas.microsoft.com/office/drawing/2014/main" xmlns="" val="3984367387"/>
                  </a:ext>
                </a:extLst>
              </a:tr>
              <a:tr h="49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0" dirty="0">
                          <a:effectLst/>
                          <a:latin typeface="Arial"/>
                          <a:cs typeface="Arial"/>
                        </a:rPr>
                        <a:t>Mushrooms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Arial"/>
                          <a:cs typeface="Arial"/>
                        </a:rPr>
                        <a:t>Cotton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Arial"/>
                          <a:cs typeface="Arial"/>
                        </a:rPr>
                        <a:t>Cotton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extLst>
                  <a:ext uri="{0D108BD9-81ED-4DB2-BD59-A6C34878D82A}">
                    <a16:rowId xmlns:a16="http://schemas.microsoft.com/office/drawing/2014/main" xmlns="" val="4108949126"/>
                  </a:ext>
                </a:extLst>
              </a:tr>
              <a:tr h="49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0" dirty="0">
                          <a:effectLst/>
                          <a:latin typeface="Arial"/>
                          <a:cs typeface="Arial"/>
                        </a:rPr>
                        <a:t>Vegetables 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Arial"/>
                          <a:cs typeface="Arial"/>
                        </a:rPr>
                        <a:t>Vegetables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Arial"/>
                          <a:cs typeface="Arial"/>
                        </a:rPr>
                        <a:t>Vegetables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Arial"/>
                          <a:cs typeface="Arial"/>
                        </a:rPr>
                        <a:t>Vegetables 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extLst>
                  <a:ext uri="{0D108BD9-81ED-4DB2-BD59-A6C34878D82A}">
                    <a16:rowId xmlns:a16="http://schemas.microsoft.com/office/drawing/2014/main" xmlns="" val="3425334504"/>
                  </a:ext>
                </a:extLst>
              </a:tr>
              <a:tr h="49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0" dirty="0">
                          <a:effectLst/>
                          <a:latin typeface="Arial"/>
                          <a:cs typeface="Arial"/>
                        </a:rPr>
                        <a:t>Sugar Beans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Arial"/>
                          <a:cs typeface="Arial"/>
                        </a:rPr>
                        <a:t>Sugar Beans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Arial"/>
                          <a:cs typeface="Arial"/>
                        </a:rPr>
                        <a:t>Sugar Beans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Arial"/>
                          <a:cs typeface="Arial"/>
                        </a:rPr>
                        <a:t>Sugar Beans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extLst>
                  <a:ext uri="{0D108BD9-81ED-4DB2-BD59-A6C34878D82A}">
                    <a16:rowId xmlns:a16="http://schemas.microsoft.com/office/drawing/2014/main" xmlns="" val="2724971162"/>
                  </a:ext>
                </a:extLst>
              </a:tr>
              <a:tr h="49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0" dirty="0">
                          <a:effectLst/>
                          <a:latin typeface="Arial"/>
                          <a:cs typeface="Arial"/>
                        </a:rPr>
                        <a:t>Maize</a:t>
                      </a: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Arial"/>
                          <a:cs typeface="Arial"/>
                        </a:rPr>
                        <a:t> Maize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Arial"/>
                          <a:cs typeface="Arial"/>
                        </a:rPr>
                        <a:t> Maize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  <a:latin typeface="Arial"/>
                          <a:cs typeface="Arial"/>
                        </a:rPr>
                        <a:t>Maize (grains)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1853" marR="11853" marT="8890" marB="0" anchor="ctr"/>
                </a:tc>
                <a:extLst>
                  <a:ext uri="{0D108BD9-81ED-4DB2-BD59-A6C34878D82A}">
                    <a16:rowId xmlns:a16="http://schemas.microsoft.com/office/drawing/2014/main" xmlns="" val="2385544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73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769"/>
            <a:ext cx="12192000" cy="562708"/>
          </a:xfr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585" b="1" dirty="0">
                <a:solidFill>
                  <a:srgbClr val="FFFFFF"/>
                </a:solidFill>
                <a:latin typeface="Arial" charset="0"/>
                <a:ea typeface="MS PGothic" pitchFamily="34" charset="-128"/>
                <a:cs typeface="Arial" charset="0"/>
              </a:rPr>
              <a:t>PRODUCTION CAPACITY OF PROVINCE </a:t>
            </a:r>
            <a:endParaRPr lang="en-US" sz="2585" b="1" dirty="0">
              <a:solidFill>
                <a:schemeClr val="bg1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4575584"/>
              </p:ext>
            </p:extLst>
          </p:nvPr>
        </p:nvGraphicFramePr>
        <p:xfrm>
          <a:off x="314068" y="836738"/>
          <a:ext cx="11542053" cy="45778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8864"/>
                <a:gridCol w="2967956"/>
                <a:gridCol w="3112232"/>
                <a:gridCol w="2267189"/>
                <a:gridCol w="1545812"/>
              </a:tblGrid>
              <a:tr h="11363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/>
                        <a:t>COMMODITY</a:t>
                      </a:r>
                      <a:endParaRPr lang="en-US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4407" marR="8440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/>
                        <a:t>TOTAL RSA PRODUCTION</a:t>
                      </a:r>
                      <a:endParaRPr lang="en-US" sz="2000" dirty="0"/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/>
                        <a:t>(‘000 TON)</a:t>
                      </a:r>
                      <a:endParaRPr lang="en-US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4407" marR="8440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/>
                        <a:t>TOTAL PRODUCTION MPUMALANGA PROVINCE (‘000 TON)</a:t>
                      </a:r>
                      <a:endParaRPr lang="en-US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4407" marR="8440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/>
                        <a:t>PERCENTAGE SHARE MPUMALANGA</a:t>
                      </a:r>
                      <a:endParaRPr lang="en-US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4407" marR="8440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/>
                        <a:t>RANKING</a:t>
                      </a:r>
                      <a:endParaRPr lang="en-US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4407" marR="84407" marT="0" marB="0" anchor="ctr">
                    <a:solidFill>
                      <a:srgbClr val="92D050"/>
                    </a:solidFill>
                  </a:tcPr>
                </a:tc>
              </a:tr>
              <a:tr h="4440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Arial"/>
                          <a:cs typeface="Arial"/>
                        </a:rPr>
                        <a:t>Maize</a:t>
                      </a:r>
                      <a:endParaRPr lang="en-US" sz="20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Arial"/>
                          <a:cs typeface="Arial"/>
                        </a:rPr>
                        <a:t>12,050</a:t>
                      </a:r>
                      <a:endParaRPr lang="en-US" sz="20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Arial"/>
                          <a:cs typeface="Arial"/>
                        </a:rPr>
                        <a:t>2,870</a:t>
                      </a:r>
                      <a:endParaRPr lang="en-US" sz="20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Arial"/>
                          <a:cs typeface="Arial"/>
                        </a:rPr>
                        <a:t>24%</a:t>
                      </a:r>
                      <a:endParaRPr lang="en-US" sz="20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en-ZA" sz="2000" baseline="30000" dirty="0">
                          <a:latin typeface="Arial"/>
                          <a:cs typeface="Arial"/>
                        </a:rPr>
                        <a:t>nd</a:t>
                      </a:r>
                      <a:endParaRPr lang="en-US" sz="20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</a:tr>
              <a:tr h="4440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Sorghum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Arial"/>
                          <a:cs typeface="Arial"/>
                        </a:rPr>
                        <a:t>27,650</a:t>
                      </a:r>
                      <a:endParaRPr lang="en-US" sz="20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Arial"/>
                          <a:cs typeface="Arial"/>
                        </a:rPr>
                        <a:t>66,000</a:t>
                      </a:r>
                      <a:endParaRPr lang="en-US" sz="20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24%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en-ZA" sz="2000" baseline="30000" dirty="0">
                          <a:latin typeface="Arial"/>
                          <a:cs typeface="Arial"/>
                        </a:rPr>
                        <a:t>nd</a:t>
                      </a:r>
                      <a:endParaRPr lang="en-US" sz="20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</a:tr>
              <a:tr h="4440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Soya beans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516,600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Arial"/>
                          <a:cs typeface="Arial"/>
                        </a:rPr>
                        <a:t>262,500</a:t>
                      </a:r>
                      <a:endParaRPr lang="en-US" sz="20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51%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en-ZA" sz="2000" baseline="30000" dirty="0">
                          <a:latin typeface="Arial"/>
                          <a:cs typeface="Arial"/>
                        </a:rPr>
                        <a:t>st</a:t>
                      </a:r>
                      <a:endParaRPr lang="en-US" sz="20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</a:tr>
              <a:tr h="4440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Sunflower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801,000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37,500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5%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Arial"/>
                          <a:cs typeface="Arial"/>
                        </a:rPr>
                        <a:t>3</a:t>
                      </a:r>
                      <a:r>
                        <a:rPr lang="en-ZA" sz="2000" baseline="30000" dirty="0">
                          <a:latin typeface="Arial"/>
                          <a:cs typeface="Arial"/>
                        </a:rPr>
                        <a:t>rd</a:t>
                      </a:r>
                      <a:endParaRPr lang="en-US" sz="20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</a:tr>
              <a:tr h="4440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Dry beans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67,030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15,750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23%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en-ZA" sz="2000" baseline="30000" dirty="0">
                          <a:latin typeface="Arial"/>
                          <a:cs typeface="Arial"/>
                        </a:rPr>
                        <a:t>nd</a:t>
                      </a:r>
                      <a:endParaRPr lang="en-US" sz="20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</a:tr>
              <a:tr h="4440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Citrus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2,285,384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685,615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32%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en-ZA" sz="2000" baseline="30000" dirty="0">
                          <a:latin typeface="Arial"/>
                          <a:cs typeface="Arial"/>
                        </a:rPr>
                        <a:t>nd</a:t>
                      </a:r>
                      <a:endParaRPr lang="en-US" sz="20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</a:tr>
              <a:tr h="4440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Banana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405,000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145,800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>
                          <a:latin typeface="Arial"/>
                          <a:cs typeface="Arial"/>
                        </a:rPr>
                        <a:t>36%</a:t>
                      </a:r>
                      <a:endParaRPr lang="en-US" sz="20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en-ZA" sz="2000" baseline="30000" dirty="0">
                          <a:latin typeface="Arial"/>
                          <a:cs typeface="Arial"/>
                        </a:rPr>
                        <a:t>nd</a:t>
                      </a:r>
                      <a:endParaRPr lang="en-US" sz="20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</a:tr>
              <a:tr h="3330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500">
                        <a:latin typeface="Arial Narrow" pitchFamily="34" charset="0"/>
                        <a:ea typeface="Times New Roman"/>
                        <a:cs typeface="Arial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4407" marR="84407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84407" marR="84407" marT="0" marB="0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3970" y="5773615"/>
            <a:ext cx="3595077" cy="539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6321" y="5773616"/>
            <a:ext cx="2532184" cy="45112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04861" y="6131178"/>
            <a:ext cx="2844800" cy="337038"/>
          </a:xfrm>
        </p:spPr>
        <p:txBody>
          <a:bodyPr/>
          <a:lstStyle/>
          <a:p>
            <a:fld id="{39AC5568-C467-DA4E-A229-6C912B895CA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694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9577" y="5655409"/>
            <a:ext cx="2057400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6138009"/>
            <a:ext cx="2921000" cy="584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270500" y="6172206"/>
            <a:ext cx="2311400" cy="365125"/>
          </a:xfrm>
        </p:spPr>
        <p:txBody>
          <a:bodyPr/>
          <a:lstStyle/>
          <a:p>
            <a:pPr algn="ctr"/>
            <a:fld id="{29E92187-05E7-4505-AA54-8CA402936CA2}" type="slidenum">
              <a:rPr lang="en-ZA" smtClean="0"/>
              <a:pPr algn="ctr"/>
              <a:t>7</a:t>
            </a:fld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1625601" y="356389"/>
            <a:ext cx="8731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2521626"/>
              </p:ext>
            </p:extLst>
          </p:nvPr>
        </p:nvGraphicFramePr>
        <p:xfrm>
          <a:off x="254000" y="1016001"/>
          <a:ext cx="11731628" cy="4575004"/>
        </p:xfrm>
        <a:graphic>
          <a:graphicData uri="http://schemas.openxmlformats.org/drawingml/2006/table">
            <a:tbl>
              <a:tblPr/>
              <a:tblGrid>
                <a:gridCol w="1841501"/>
                <a:gridCol w="841375"/>
                <a:gridCol w="1238251"/>
                <a:gridCol w="1111251"/>
                <a:gridCol w="1063625"/>
                <a:gridCol w="1239667"/>
                <a:gridCol w="1109833"/>
                <a:gridCol w="1063625"/>
                <a:gridCol w="1158875"/>
                <a:gridCol w="1063625"/>
              </a:tblGrid>
              <a:tr h="1165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SERVICES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Target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Type of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Support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Fertilizers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Diesel/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Lubricants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Mechanization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Starter Pack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Fencing Material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 Amount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Average budget /Support per individual activity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</a:tr>
              <a:tr h="45244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Seeds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524904">
                <a:tc gridSpan="10"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Ilima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Letsema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Conditional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G</a:t>
                      </a:r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rant             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 52 213 </a:t>
                      </a:r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000</a:t>
                      </a:r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k-SK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k-SK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Households Supported through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Agric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interventions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10 000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2 000 000,00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3 000 000,00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5 000 000,00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Hectares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Provided with Mechanization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14 000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9 105 834,65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4 474 140,31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2 240 160,00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4 410 315,00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20 230 449,96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1 445,03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Food Gardens Established and / or Maintained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2 000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1 285 050,00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15 027 415,76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10 670 084,28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26 982 550,04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13 491,28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Ilima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Letsema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Conditional Grant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12 390 884,65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7 474 140,31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2 240 160,00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4 410 315,00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15 027 415,76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10 670 084,28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52 213 000,00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5 145,44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3872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 OF READINESS FINANCIAL IMPLICATIONS 14 OCTOBER 2017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3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9577" y="5655409"/>
            <a:ext cx="2057400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6138009"/>
            <a:ext cx="2921000" cy="584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270500" y="6172206"/>
            <a:ext cx="2311400" cy="365125"/>
          </a:xfrm>
        </p:spPr>
        <p:txBody>
          <a:bodyPr/>
          <a:lstStyle/>
          <a:p>
            <a:pPr algn="ctr"/>
            <a:fld id="{29E92187-05E7-4505-AA54-8CA402936CA2}" type="slidenum">
              <a:rPr lang="en-ZA" smtClean="0"/>
              <a:pPr algn="ctr"/>
              <a:t>8</a:t>
            </a:fld>
            <a:endParaRPr lang="en-ZA" dirty="0"/>
          </a:p>
        </p:txBody>
      </p:sp>
      <p:sp>
        <p:nvSpPr>
          <p:cNvPr id="13" name="TextBox 12"/>
          <p:cNvSpPr txBox="1"/>
          <p:nvPr/>
        </p:nvSpPr>
        <p:spPr>
          <a:xfrm>
            <a:off x="428625" y="508000"/>
            <a:ext cx="1152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0497329"/>
              </p:ext>
            </p:extLst>
          </p:nvPr>
        </p:nvGraphicFramePr>
        <p:xfrm>
          <a:off x="269879" y="1079499"/>
          <a:ext cx="11525256" cy="4365625"/>
        </p:xfrm>
        <a:graphic>
          <a:graphicData uri="http://schemas.openxmlformats.org/drawingml/2006/table">
            <a:tbl>
              <a:tblPr/>
              <a:tblGrid>
                <a:gridCol w="2146081"/>
                <a:gridCol w="1033299"/>
                <a:gridCol w="1112783"/>
                <a:gridCol w="1033299"/>
                <a:gridCol w="1033299"/>
                <a:gridCol w="1033299"/>
                <a:gridCol w="1033299"/>
                <a:gridCol w="1033299"/>
                <a:gridCol w="1033299"/>
                <a:gridCol w="1033299"/>
              </a:tblGrid>
              <a:tr h="174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District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Targeted Hectares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Beneficiaries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Seeds Ordered (Tons)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Fertilizers Ordered (Tons)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Mechanization Units (Tractors)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Overall Readiness Rating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Pesticides (Litres)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Business Plan Hectares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Difference in Ha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Ehlanzeni South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3 080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1 232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90 </a:t>
                      </a:r>
                      <a:r>
                        <a:rPr lang="fi-FI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tons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210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tons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3 080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Ehlanzeni North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3 220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1 288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87 tons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195 tons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3 220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Nkangala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3 220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1 288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88.45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117.5 tons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3 220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Gert Sibande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4 480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1 780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91.05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130 tons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4 480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14 000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5 588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356,5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652,5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mr-IN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14 000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2875" y="158751"/>
            <a:ext cx="11811000" cy="1015663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chemeClr val="bg1"/>
              </a:solidFill>
              <a:latin typeface="Arial"/>
              <a:ea typeface="Lucida Grande"/>
              <a:cs typeface="Arial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/>
                <a:ea typeface="Lucida Grande"/>
                <a:cs typeface="Arial"/>
              </a:rPr>
              <a:t>SUMMARY OF THE STATE OF READINESS FOR MPUMALANGA PROVINCE NAME 2017/2018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/>
                <a:ea typeface="Lucida Grande"/>
                <a:cs typeface="Arial"/>
              </a:rPr>
              <a:t> 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9577" y="5655409"/>
            <a:ext cx="2057400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6138009"/>
            <a:ext cx="2921000" cy="584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270500" y="6172206"/>
            <a:ext cx="2311400" cy="365125"/>
          </a:xfrm>
        </p:spPr>
        <p:txBody>
          <a:bodyPr/>
          <a:lstStyle/>
          <a:p>
            <a:pPr algn="ctr"/>
            <a:fld id="{29E92187-05E7-4505-AA54-8CA402936CA2}" type="slidenum">
              <a:rPr lang="en-ZA" smtClean="0"/>
              <a:pPr algn="ctr"/>
              <a:t>9</a:t>
            </a:fld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1625601" y="356389"/>
            <a:ext cx="8731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8490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REMARKS FOR NOTING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502" y="1460500"/>
            <a:ext cx="1122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540" y="671690"/>
            <a:ext cx="11445875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ZA" sz="1600" dirty="0">
                <a:latin typeface="Arial"/>
                <a:cs typeface="Arial"/>
              </a:rPr>
              <a:t>Procurement of all production inputs have been concluded. </a:t>
            </a:r>
            <a:endParaRPr lang="en-ZA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ZA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ZA" sz="1600" dirty="0" smtClean="0">
                <a:latin typeface="Arial"/>
                <a:cs typeface="Arial"/>
              </a:rPr>
              <a:t>Inputs </a:t>
            </a:r>
            <a:r>
              <a:rPr lang="en-ZA" sz="1600" dirty="0">
                <a:latin typeface="Arial"/>
                <a:cs typeface="Arial"/>
              </a:rPr>
              <a:t>have been delivered and distributed to the beneficiaries. </a:t>
            </a:r>
            <a:endParaRPr lang="en-ZA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ZA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ZA" sz="1600" dirty="0" smtClean="0">
                <a:latin typeface="Arial"/>
                <a:cs typeface="Arial"/>
              </a:rPr>
              <a:t>On </a:t>
            </a:r>
            <a:r>
              <a:rPr lang="en-ZA" sz="1600" dirty="0">
                <a:latin typeface="Arial"/>
                <a:cs typeface="Arial"/>
              </a:rPr>
              <a:t>Mechanization, </a:t>
            </a:r>
            <a:r>
              <a:rPr lang="en-ZA" sz="1600" dirty="0" smtClean="0">
                <a:latin typeface="Arial"/>
                <a:cs typeface="Arial"/>
              </a:rPr>
              <a:t>the Province added </a:t>
            </a:r>
            <a:r>
              <a:rPr lang="en-ZA" sz="1600" dirty="0">
                <a:latin typeface="Arial"/>
                <a:cs typeface="Arial"/>
              </a:rPr>
              <a:t>private mechanization to supplement the Departmental </a:t>
            </a:r>
            <a:r>
              <a:rPr lang="en-ZA" sz="1600" dirty="0" smtClean="0">
                <a:latin typeface="Arial"/>
                <a:cs typeface="Arial"/>
              </a:rPr>
              <a:t>fleet in order to achieve the targets. </a:t>
            </a:r>
          </a:p>
          <a:p>
            <a:endParaRPr lang="en-ZA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ZA" sz="1600" dirty="0" smtClean="0">
                <a:latin typeface="Arial"/>
                <a:cs typeface="Arial"/>
              </a:rPr>
              <a:t>The Province is envisaging to reach its targets 100 </a:t>
            </a:r>
            <a:r>
              <a:rPr lang="en-ZA" sz="1600" dirty="0">
                <a:latin typeface="Arial"/>
                <a:cs typeface="Arial"/>
              </a:rPr>
              <a:t>% </a:t>
            </a:r>
            <a:r>
              <a:rPr lang="en-ZA" sz="1600" dirty="0" smtClean="0">
                <a:latin typeface="Arial"/>
                <a:cs typeface="Arial"/>
              </a:rPr>
              <a:t> </a:t>
            </a:r>
            <a:r>
              <a:rPr lang="en-ZA" sz="1600" dirty="0">
                <a:latin typeface="Arial"/>
                <a:cs typeface="Arial"/>
              </a:rPr>
              <a:t>before end of the 3</a:t>
            </a:r>
            <a:r>
              <a:rPr lang="en-ZA" sz="1600" baseline="30000" dirty="0">
                <a:latin typeface="Arial"/>
                <a:cs typeface="Arial"/>
              </a:rPr>
              <a:t>rd</a:t>
            </a:r>
            <a:r>
              <a:rPr lang="en-ZA" sz="1600" dirty="0">
                <a:latin typeface="Arial"/>
                <a:cs typeface="Arial"/>
              </a:rPr>
              <a:t> quarter. </a:t>
            </a:r>
            <a:endParaRPr lang="en-ZA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ZA" sz="1600" dirty="0" smtClean="0"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The Province is strengthening 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the involvement of commercial farmers in the development of  the agricultural sector in the province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lvl="0" indent="-342900">
              <a:buFont typeface="Arial"/>
              <a:buChar char="•"/>
            </a:pPr>
            <a:endParaRPr lang="en-ZA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Implement 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the off-take agreements within Government Nutrition Programme including  Educations, Health as well as Correctional Services 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sectors to ensure sustainable and reliable market for all produce after harvesting.</a:t>
            </a:r>
          </a:p>
          <a:p>
            <a:pPr marL="342900" indent="-342900">
              <a:buFont typeface="Arial"/>
              <a:buChar char="•"/>
            </a:pPr>
            <a:endParaRPr lang="en-ZA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ZA" sz="1600" dirty="0">
                <a:latin typeface="Arial" pitchFamily="34" charset="0"/>
                <a:cs typeface="Arial" pitchFamily="34" charset="0"/>
              </a:rPr>
              <a:t>Improve agro processing value through establishment of Agrihubs in each  district to enhance access to markets by 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farmers</a:t>
            </a:r>
          </a:p>
          <a:p>
            <a:pPr marL="342900" indent="-342900">
              <a:buFont typeface="Arial"/>
              <a:buChar char="•"/>
            </a:pPr>
            <a:endParaRPr lang="en-ZA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Enhance 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production capacity in communal land by including and involving full participation by traditional authority in their own space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0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896</Words>
  <Application>Microsoft Office PowerPoint</Application>
  <PresentationFormat>Custom</PresentationFormat>
  <Paragraphs>294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2_Office Theme</vt:lpstr>
      <vt:lpstr>Slide 1</vt:lpstr>
      <vt:lpstr>PRESENTATION OUTLINE</vt:lpstr>
      <vt:lpstr>INTRODUCTION</vt:lpstr>
      <vt:lpstr>Annual Rainfall and Mining Pressure</vt:lpstr>
      <vt:lpstr>Agro-Ecological Zones and Competitive Advantage </vt:lpstr>
      <vt:lpstr>PRODUCTION CAPACITY OF PROVINCE </vt:lpstr>
      <vt:lpstr>STATE OF READINESS FINANCIAL IMPLICATIONS 14 OCTOBER 2017</vt:lpstr>
      <vt:lpstr>Slide 8</vt:lpstr>
      <vt:lpstr>REMARKS FOR NOTING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Mapholoba Andries MA. Letswalo</dc:creator>
  <cp:lastModifiedBy>PUMZA</cp:lastModifiedBy>
  <cp:revision>60</cp:revision>
  <dcterms:created xsi:type="dcterms:W3CDTF">2017-10-05T13:59:25Z</dcterms:created>
  <dcterms:modified xsi:type="dcterms:W3CDTF">2017-10-20T11:23:13Z</dcterms:modified>
</cp:coreProperties>
</file>