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Lst>
  <p:notesMasterIdLst>
    <p:notesMasterId r:id="rId93"/>
  </p:notesMasterIdLst>
  <p:handoutMasterIdLst>
    <p:handoutMasterId r:id="rId94"/>
  </p:handoutMasterIdLst>
  <p:sldIdLst>
    <p:sldId id="257" r:id="rId6"/>
    <p:sldId id="356" r:id="rId7"/>
    <p:sldId id="327" r:id="rId8"/>
    <p:sldId id="427" r:id="rId9"/>
    <p:sldId id="482" r:id="rId10"/>
    <p:sldId id="381" r:id="rId11"/>
    <p:sldId id="387" r:id="rId12"/>
    <p:sldId id="398" r:id="rId13"/>
    <p:sldId id="399" r:id="rId14"/>
    <p:sldId id="388" r:id="rId15"/>
    <p:sldId id="400" r:id="rId16"/>
    <p:sldId id="401" r:id="rId17"/>
    <p:sldId id="402" r:id="rId18"/>
    <p:sldId id="389" r:id="rId19"/>
    <p:sldId id="403" r:id="rId20"/>
    <p:sldId id="397" r:id="rId21"/>
    <p:sldId id="404" r:id="rId22"/>
    <p:sldId id="405" r:id="rId23"/>
    <p:sldId id="406" r:id="rId24"/>
    <p:sldId id="390" r:id="rId25"/>
    <p:sldId id="393" r:id="rId26"/>
    <p:sldId id="428" r:id="rId27"/>
    <p:sldId id="410" r:id="rId28"/>
    <p:sldId id="411" r:id="rId29"/>
    <p:sldId id="412" r:id="rId30"/>
    <p:sldId id="413" r:id="rId31"/>
    <p:sldId id="414" r:id="rId32"/>
    <p:sldId id="415" r:id="rId33"/>
    <p:sldId id="473" r:id="rId34"/>
    <p:sldId id="474" r:id="rId35"/>
    <p:sldId id="417" r:id="rId36"/>
    <p:sldId id="418" r:id="rId37"/>
    <p:sldId id="419" r:id="rId38"/>
    <p:sldId id="420" r:id="rId39"/>
    <p:sldId id="421" r:id="rId40"/>
    <p:sldId id="422" r:id="rId41"/>
    <p:sldId id="423" r:id="rId42"/>
    <p:sldId id="424" r:id="rId43"/>
    <p:sldId id="425" r:id="rId44"/>
    <p:sldId id="429" r:id="rId45"/>
    <p:sldId id="431" r:id="rId46"/>
    <p:sldId id="432" r:id="rId47"/>
    <p:sldId id="433" r:id="rId48"/>
    <p:sldId id="483" r:id="rId49"/>
    <p:sldId id="434" r:id="rId50"/>
    <p:sldId id="459" r:id="rId51"/>
    <p:sldId id="460" r:id="rId52"/>
    <p:sldId id="461" r:id="rId53"/>
    <p:sldId id="462" r:id="rId54"/>
    <p:sldId id="463" r:id="rId55"/>
    <p:sldId id="464" r:id="rId56"/>
    <p:sldId id="465" r:id="rId57"/>
    <p:sldId id="457" r:id="rId58"/>
    <p:sldId id="458" r:id="rId59"/>
    <p:sldId id="477" r:id="rId60"/>
    <p:sldId id="478" r:id="rId61"/>
    <p:sldId id="481" r:id="rId62"/>
    <p:sldId id="480" r:id="rId63"/>
    <p:sldId id="445" r:id="rId64"/>
    <p:sldId id="446" r:id="rId65"/>
    <p:sldId id="447" r:id="rId66"/>
    <p:sldId id="448" r:id="rId67"/>
    <p:sldId id="466" r:id="rId68"/>
    <p:sldId id="467" r:id="rId69"/>
    <p:sldId id="468" r:id="rId70"/>
    <p:sldId id="469" r:id="rId71"/>
    <p:sldId id="456" r:id="rId72"/>
    <p:sldId id="451" r:id="rId73"/>
    <p:sldId id="452" r:id="rId74"/>
    <p:sldId id="453" r:id="rId75"/>
    <p:sldId id="454" r:id="rId76"/>
    <p:sldId id="455" r:id="rId77"/>
    <p:sldId id="439" r:id="rId78"/>
    <p:sldId id="440" r:id="rId79"/>
    <p:sldId id="441" r:id="rId80"/>
    <p:sldId id="442" r:id="rId81"/>
    <p:sldId id="443" r:id="rId82"/>
    <p:sldId id="444" r:id="rId83"/>
    <p:sldId id="438" r:id="rId84"/>
    <p:sldId id="484" r:id="rId85"/>
    <p:sldId id="436" r:id="rId86"/>
    <p:sldId id="437" r:id="rId87"/>
    <p:sldId id="450" r:id="rId88"/>
    <p:sldId id="470" r:id="rId89"/>
    <p:sldId id="471" r:id="rId90"/>
    <p:sldId id="472" r:id="rId91"/>
    <p:sldId id="426" r:id="rId9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aron Mazibuko" initials="AM" lastIdx="1" clrIdx="0">
    <p:extLst>
      <p:ext uri="{19B8F6BF-5375-455C-9EA6-DF929625EA0E}">
        <p15:presenceInfo xmlns:p15="http://schemas.microsoft.com/office/powerpoint/2012/main" userId="S-1-5-21-218121654-3283966679-327353353-73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0C06"/>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24" autoAdjust="0"/>
    <p:restoredTop sz="86424" autoAdjust="0"/>
  </p:normalViewPr>
  <p:slideViewPr>
    <p:cSldViewPr>
      <p:cViewPr>
        <p:scale>
          <a:sx n="86" d="100"/>
          <a:sy n="86" d="100"/>
        </p:scale>
        <p:origin x="1122" y="1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slide" Target="slides/slide63.xml"/><Relationship Id="rId84" Type="http://schemas.openxmlformats.org/officeDocument/2006/relationships/slide" Target="slides/slide79.xml"/><Relationship Id="rId89" Type="http://schemas.openxmlformats.org/officeDocument/2006/relationships/slide" Target="slides/slide84.xml"/><Relationship Id="rId16" Type="http://schemas.openxmlformats.org/officeDocument/2006/relationships/slide" Target="slides/slide11.xml"/><Relationship Id="rId11" Type="http://schemas.openxmlformats.org/officeDocument/2006/relationships/slide" Target="slides/slide6.xml"/><Relationship Id="rId32" Type="http://schemas.openxmlformats.org/officeDocument/2006/relationships/slide" Target="slides/slide27.xml"/><Relationship Id="rId37" Type="http://schemas.openxmlformats.org/officeDocument/2006/relationships/slide" Target="slides/slide32.xml"/><Relationship Id="rId53" Type="http://schemas.openxmlformats.org/officeDocument/2006/relationships/slide" Target="slides/slide48.xml"/><Relationship Id="rId58" Type="http://schemas.openxmlformats.org/officeDocument/2006/relationships/slide" Target="slides/slide53.xml"/><Relationship Id="rId74" Type="http://schemas.openxmlformats.org/officeDocument/2006/relationships/slide" Target="slides/slide69.xml"/><Relationship Id="rId79" Type="http://schemas.openxmlformats.org/officeDocument/2006/relationships/slide" Target="slides/slide74.xml"/><Relationship Id="rId5" Type="http://schemas.openxmlformats.org/officeDocument/2006/relationships/slideMaster" Target="slideMasters/slideMaster5.xml"/><Relationship Id="rId90" Type="http://schemas.openxmlformats.org/officeDocument/2006/relationships/slide" Target="slides/slide85.xml"/><Relationship Id="rId95" Type="http://schemas.openxmlformats.org/officeDocument/2006/relationships/commentAuthors" Target="commentAuthors.xml"/><Relationship Id="rId22" Type="http://schemas.openxmlformats.org/officeDocument/2006/relationships/slide" Target="slides/slide17.xml"/><Relationship Id="rId27" Type="http://schemas.openxmlformats.org/officeDocument/2006/relationships/slide" Target="slides/slide22.xml"/><Relationship Id="rId43" Type="http://schemas.openxmlformats.org/officeDocument/2006/relationships/slide" Target="slides/slide38.xml"/><Relationship Id="rId48" Type="http://schemas.openxmlformats.org/officeDocument/2006/relationships/slide" Target="slides/slide43.xml"/><Relationship Id="rId64" Type="http://schemas.openxmlformats.org/officeDocument/2006/relationships/slide" Target="slides/slide59.xml"/><Relationship Id="rId69" Type="http://schemas.openxmlformats.org/officeDocument/2006/relationships/slide" Target="slides/slide64.xml"/><Relationship Id="rId80" Type="http://schemas.openxmlformats.org/officeDocument/2006/relationships/slide" Target="slides/slide75.xml"/><Relationship Id="rId85" Type="http://schemas.openxmlformats.org/officeDocument/2006/relationships/slide" Target="slides/slide80.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slide" Target="slides/slide65.xml"/><Relationship Id="rId75" Type="http://schemas.openxmlformats.org/officeDocument/2006/relationships/slide" Target="slides/slide70.xml"/><Relationship Id="rId83" Type="http://schemas.openxmlformats.org/officeDocument/2006/relationships/slide" Target="slides/slide78.xml"/><Relationship Id="rId88" Type="http://schemas.openxmlformats.org/officeDocument/2006/relationships/slide" Target="slides/slide83.xml"/><Relationship Id="rId91" Type="http://schemas.openxmlformats.org/officeDocument/2006/relationships/slide" Target="slides/slide86.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slide" Target="slides/slide68.xml"/><Relationship Id="rId78" Type="http://schemas.openxmlformats.org/officeDocument/2006/relationships/slide" Target="slides/slide73.xml"/><Relationship Id="rId81" Type="http://schemas.openxmlformats.org/officeDocument/2006/relationships/slide" Target="slides/slide76.xml"/><Relationship Id="rId86" Type="http://schemas.openxmlformats.org/officeDocument/2006/relationships/slide" Target="slides/slide81.xml"/><Relationship Id="rId94" Type="http://schemas.openxmlformats.org/officeDocument/2006/relationships/handoutMaster" Target="handoutMasters/handoutMaster1.xml"/><Relationship Id="rId9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 Id="rId76" Type="http://schemas.openxmlformats.org/officeDocument/2006/relationships/slide" Target="slides/slide71.xml"/><Relationship Id="rId97" Type="http://schemas.openxmlformats.org/officeDocument/2006/relationships/viewProps" Target="viewProps.xml"/><Relationship Id="rId7" Type="http://schemas.openxmlformats.org/officeDocument/2006/relationships/slide" Target="slides/slide2.xml"/><Relationship Id="rId71" Type="http://schemas.openxmlformats.org/officeDocument/2006/relationships/slide" Target="slides/slide66.xml"/><Relationship Id="rId92" Type="http://schemas.openxmlformats.org/officeDocument/2006/relationships/slide" Target="slides/slide87.xml"/><Relationship Id="rId2" Type="http://schemas.openxmlformats.org/officeDocument/2006/relationships/slideMaster" Target="slideMasters/slideMaster2.xml"/><Relationship Id="rId29" Type="http://schemas.openxmlformats.org/officeDocument/2006/relationships/slide" Target="slides/slide24.xml"/><Relationship Id="rId24" Type="http://schemas.openxmlformats.org/officeDocument/2006/relationships/slide" Target="slides/slide19.xml"/><Relationship Id="rId40" Type="http://schemas.openxmlformats.org/officeDocument/2006/relationships/slide" Target="slides/slide35.xml"/><Relationship Id="rId45" Type="http://schemas.openxmlformats.org/officeDocument/2006/relationships/slide" Target="slides/slide40.xml"/><Relationship Id="rId66" Type="http://schemas.openxmlformats.org/officeDocument/2006/relationships/slide" Target="slides/slide61.xml"/><Relationship Id="rId87" Type="http://schemas.openxmlformats.org/officeDocument/2006/relationships/slide" Target="slides/slide82.xml"/><Relationship Id="rId61" Type="http://schemas.openxmlformats.org/officeDocument/2006/relationships/slide" Target="slides/slide56.xml"/><Relationship Id="rId82" Type="http://schemas.openxmlformats.org/officeDocument/2006/relationships/slide" Target="slides/slide77.xml"/><Relationship Id="rId19" Type="http://schemas.openxmlformats.org/officeDocument/2006/relationships/slide" Target="slides/slide14.xml"/><Relationship Id="rId14" Type="http://schemas.openxmlformats.org/officeDocument/2006/relationships/slide" Target="slides/slide9.xml"/><Relationship Id="rId30" Type="http://schemas.openxmlformats.org/officeDocument/2006/relationships/slide" Target="slides/slide25.xml"/><Relationship Id="rId35" Type="http://schemas.openxmlformats.org/officeDocument/2006/relationships/slide" Target="slides/slide30.xml"/><Relationship Id="rId56" Type="http://schemas.openxmlformats.org/officeDocument/2006/relationships/slide" Target="slides/slide51.xml"/><Relationship Id="rId77" Type="http://schemas.openxmlformats.org/officeDocument/2006/relationships/slide" Target="slides/slide72.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slide" Target="slides/slide67.xml"/><Relationship Id="rId93" Type="http://schemas.openxmlformats.org/officeDocument/2006/relationships/notesMaster" Target="notesMasters/notesMaster1.xml"/><Relationship Id="rId98"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Sheet1!$F$19</c:f>
              <c:strCache>
                <c:ptCount val="1"/>
              </c:strCache>
            </c:strRef>
          </c:tx>
          <c:spPr>
            <a:ln w="57150" cap="rnd">
              <a:solidFill>
                <a:schemeClr val="accent1"/>
              </a:solidFill>
              <a:round/>
            </a:ln>
            <a:effectLst/>
          </c:spPr>
          <c:marker>
            <c:symbol val="none"/>
          </c:marker>
          <c:cat>
            <c:numRef>
              <c:f>Sheet1!$E$20:$E$24</c:f>
              <c:numCache>
                <c:formatCode>General</c:formatCode>
                <c:ptCount val="5"/>
                <c:pt idx="0">
                  <c:v>2013</c:v>
                </c:pt>
                <c:pt idx="1">
                  <c:v>2014</c:v>
                </c:pt>
                <c:pt idx="2">
                  <c:v>2015</c:v>
                </c:pt>
                <c:pt idx="3">
                  <c:v>2016</c:v>
                </c:pt>
                <c:pt idx="4">
                  <c:v>2017</c:v>
                </c:pt>
              </c:numCache>
            </c:numRef>
          </c:cat>
          <c:val>
            <c:numRef>
              <c:f>Sheet1!$F$20:$F$24</c:f>
              <c:numCache>
                <c:formatCode>General</c:formatCode>
                <c:ptCount val="5"/>
                <c:pt idx="0">
                  <c:v>-2</c:v>
                </c:pt>
                <c:pt idx="1">
                  <c:v>-1</c:v>
                </c:pt>
                <c:pt idx="2">
                  <c:v>-1</c:v>
                </c:pt>
                <c:pt idx="3">
                  <c:v>-1</c:v>
                </c:pt>
                <c:pt idx="4">
                  <c:v>-1</c:v>
                </c:pt>
              </c:numCache>
            </c:numRef>
          </c:val>
          <c:smooth val="0"/>
          <c:extLst>
            <c:ext xmlns:c16="http://schemas.microsoft.com/office/drawing/2014/chart" uri="{C3380CC4-5D6E-409C-BE32-E72D297353CC}">
              <c16:uniqueId val="{00000000-A6F1-49A7-9BB6-C7CC45B7E74B}"/>
            </c:ext>
          </c:extLst>
        </c:ser>
        <c:dLbls>
          <c:showLegendKey val="0"/>
          <c:showVal val="0"/>
          <c:showCatName val="0"/>
          <c:showSerName val="0"/>
          <c:showPercent val="0"/>
          <c:showBubbleSize val="0"/>
        </c:dLbls>
        <c:smooth val="0"/>
        <c:axId val="187967296"/>
        <c:axId val="187964552"/>
      </c:lineChart>
      <c:catAx>
        <c:axId val="187967296"/>
        <c:scaling>
          <c:orientation val="minMax"/>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187964552"/>
        <c:crosses val="autoZero"/>
        <c:auto val="1"/>
        <c:lblAlgn val="ctr"/>
        <c:lblOffset val="100"/>
        <c:noMultiLvlLbl val="0"/>
      </c:catAx>
      <c:valAx>
        <c:axId val="187964552"/>
        <c:scaling>
          <c:orientation val="minMax"/>
          <c:max val="0"/>
          <c:min val="-4"/>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187967296"/>
        <c:crosses val="autoZero"/>
        <c:crossBetween val="between"/>
        <c:majorUnit val="1"/>
      </c:valAx>
      <c:spPr>
        <a:noFill/>
        <a:ln>
          <a:noFill/>
        </a:ln>
        <a:effectLst/>
      </c:spPr>
    </c:plotArea>
    <c:plotVisOnly val="1"/>
    <c:dispBlanksAs val="gap"/>
    <c:showDLblsOverMax val="0"/>
  </c:chart>
  <c:spPr>
    <a:noFill/>
    <a:ln>
      <a:solidFill>
        <a:srgbClr val="F79646">
          <a:lumMod val="75000"/>
        </a:srgbClr>
      </a:solid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dk1"/>
                </a:solidFill>
                <a:latin typeface="+mn-lt"/>
                <a:ea typeface="+mn-ea"/>
                <a:cs typeface="+mn-cs"/>
              </a:defRPr>
            </a:pPr>
            <a:r>
              <a:rPr lang="en-US" b="1" dirty="0" smtClean="0"/>
              <a:t>PMTE Historical</a:t>
            </a:r>
            <a:r>
              <a:rPr lang="en-US" b="1" baseline="0" dirty="0" smtClean="0"/>
              <a:t> </a:t>
            </a:r>
            <a:r>
              <a:rPr lang="en-US" b="1" dirty="0" smtClean="0"/>
              <a:t>Audit </a:t>
            </a:r>
            <a:r>
              <a:rPr lang="en-US" b="1" dirty="0"/>
              <a:t>Outcome</a:t>
            </a:r>
          </a:p>
        </c:rich>
      </c:tx>
      <c:layout/>
      <c:overlay val="0"/>
      <c:spPr>
        <a:noFill/>
        <a:ln>
          <a:noFill/>
        </a:ln>
        <a:effectLst/>
      </c:spPr>
      <c:txPr>
        <a:bodyPr rot="0" spcFirstLastPara="1" vertOverflow="ellipsis" vert="horz" wrap="square" anchor="ctr" anchorCtr="1"/>
        <a:lstStyle/>
        <a:p>
          <a:pPr>
            <a:defRPr sz="1400" b="1" i="0" u="none" strike="noStrike" kern="1200" spc="0" baseline="0">
              <a:solidFill>
                <a:schemeClr val="dk1"/>
              </a:solidFill>
              <a:latin typeface="+mn-lt"/>
              <a:ea typeface="+mn-ea"/>
              <a:cs typeface="+mn-cs"/>
            </a:defRPr>
          </a:pPr>
          <a:endParaRPr lang="en-US"/>
        </a:p>
      </c:txPr>
    </c:title>
    <c:autoTitleDeleted val="0"/>
    <c:plotArea>
      <c:layout>
        <c:manualLayout>
          <c:layoutTarget val="inner"/>
          <c:xMode val="edge"/>
          <c:yMode val="edge"/>
          <c:x val="2.785741197837921E-2"/>
          <c:y val="0.13180504310437241"/>
          <c:w val="0.94913789772150925"/>
          <c:h val="0.85120001286406777"/>
        </c:manualLayout>
      </c:layout>
      <c:lineChart>
        <c:grouping val="standard"/>
        <c:varyColors val="0"/>
        <c:ser>
          <c:idx val="0"/>
          <c:order val="0"/>
          <c:tx>
            <c:strRef>
              <c:f>Sheet1!$B$1</c:f>
              <c:strCache>
                <c:ptCount val="1"/>
                <c:pt idx="0">
                  <c:v>Outcome</c:v>
                </c:pt>
              </c:strCache>
            </c:strRef>
          </c:tx>
          <c:spPr>
            <a:ln w="57150" cap="rnd">
              <a:solidFill>
                <a:schemeClr val="accent1"/>
              </a:solidFill>
              <a:round/>
            </a:ln>
            <a:effectLst/>
          </c:spPr>
          <c:marker>
            <c:symbol val="none"/>
          </c:marker>
          <c:cat>
            <c:numRef>
              <c:f>Sheet1!$A$2:$A$7</c:f>
              <c:numCache>
                <c:formatCode>@</c:formatCode>
                <c:ptCount val="6"/>
                <c:pt idx="0">
                  <c:v>2012</c:v>
                </c:pt>
                <c:pt idx="1">
                  <c:v>2013</c:v>
                </c:pt>
                <c:pt idx="2">
                  <c:v>2014</c:v>
                </c:pt>
                <c:pt idx="3">
                  <c:v>2015</c:v>
                </c:pt>
                <c:pt idx="4">
                  <c:v>2016</c:v>
                </c:pt>
                <c:pt idx="5">
                  <c:v>2017</c:v>
                </c:pt>
              </c:numCache>
            </c:numRef>
          </c:cat>
          <c:val>
            <c:numRef>
              <c:f>Sheet1!$B$2:$B$7</c:f>
              <c:numCache>
                <c:formatCode>General</c:formatCode>
                <c:ptCount val="6"/>
                <c:pt idx="0">
                  <c:v>-4</c:v>
                </c:pt>
                <c:pt idx="1">
                  <c:v>-4</c:v>
                </c:pt>
                <c:pt idx="2">
                  <c:v>-2</c:v>
                </c:pt>
                <c:pt idx="3">
                  <c:v>-2</c:v>
                </c:pt>
                <c:pt idx="4">
                  <c:v>-2</c:v>
                </c:pt>
                <c:pt idx="5">
                  <c:v>-3</c:v>
                </c:pt>
              </c:numCache>
            </c:numRef>
          </c:val>
          <c:smooth val="0"/>
          <c:extLst>
            <c:ext xmlns:c16="http://schemas.microsoft.com/office/drawing/2014/chart" uri="{C3380CC4-5D6E-409C-BE32-E72D297353CC}">
              <c16:uniqueId val="{00000000-4784-44A0-812D-388985B2B1B7}"/>
            </c:ext>
          </c:extLst>
        </c:ser>
        <c:dLbls>
          <c:showLegendKey val="0"/>
          <c:showVal val="0"/>
          <c:showCatName val="0"/>
          <c:showSerName val="0"/>
          <c:showPercent val="0"/>
          <c:showBubbleSize val="0"/>
        </c:dLbls>
        <c:smooth val="0"/>
        <c:axId val="141696528"/>
        <c:axId val="16118744"/>
      </c:lineChart>
      <c:catAx>
        <c:axId val="141696528"/>
        <c:scaling>
          <c:orientation val="minMax"/>
        </c:scaling>
        <c:delete val="0"/>
        <c:axPos val="b"/>
        <c:numFmt formatCode="@"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16118744"/>
        <c:crosses val="autoZero"/>
        <c:auto val="1"/>
        <c:lblAlgn val="ctr"/>
        <c:lblOffset val="100"/>
        <c:noMultiLvlLbl val="0"/>
      </c:catAx>
      <c:valAx>
        <c:axId val="161187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141696528"/>
        <c:crosses val="autoZero"/>
        <c:crossBetween val="between"/>
        <c:majorUnit val="1"/>
        <c:minorUnit val="0.5"/>
      </c:valAx>
      <c:spPr>
        <a:noFill/>
        <a:ln>
          <a:noFill/>
        </a:ln>
        <a:effectLst/>
      </c:spPr>
    </c:plotArea>
    <c:plotVisOnly val="1"/>
    <c:dispBlanksAs val="gap"/>
    <c:showDLblsOverMax val="0"/>
  </c:chart>
  <c:spPr>
    <a:solidFill>
      <a:schemeClr val="lt1"/>
    </a:solidFill>
    <a:ln w="25400" cap="flat" cmpd="sng" algn="ctr">
      <a:solidFill>
        <a:schemeClr val="accent6"/>
      </a:solidFill>
      <a:prstDash val="solid"/>
    </a:ln>
    <a:effectLst/>
  </c:spPr>
  <c:txPr>
    <a:bodyPr/>
    <a:lstStyle/>
    <a:p>
      <a:pPr>
        <a:defRPr>
          <a:solidFill>
            <a:schemeClr val="dk1"/>
          </a:solidFill>
          <a:latin typeface="+mn-lt"/>
          <a:ea typeface="+mn-ea"/>
          <a:cs typeface="+mn-cs"/>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1FD44D-DEB5-48E6-8E8A-975B1A8B3CAE}" type="doc">
      <dgm:prSet loTypeId="urn:microsoft.com/office/officeart/2005/8/layout/target3" loCatId="relationship" qsTypeId="urn:microsoft.com/office/officeart/2005/8/quickstyle/simple5" qsCatId="simple" csTypeId="urn:microsoft.com/office/officeart/2005/8/colors/accent6_5" csCatId="accent6" phldr="1"/>
      <dgm:spPr/>
      <dgm:t>
        <a:bodyPr/>
        <a:lstStyle/>
        <a:p>
          <a:endParaRPr lang="en-US"/>
        </a:p>
      </dgm:t>
    </dgm:pt>
    <dgm:pt modelId="{5B09D8D6-DE11-4334-804E-CEFA4F0E9829}">
      <dgm:prSet/>
      <dgm:spPr/>
      <dgm:t>
        <a:bodyPr/>
        <a:lstStyle/>
        <a:p>
          <a:pPr rtl="0"/>
          <a:r>
            <a:rPr lang="en-ZA" dirty="0" smtClean="0"/>
            <a:t>2013 to 2016</a:t>
          </a:r>
          <a:endParaRPr lang="en-US" dirty="0"/>
        </a:p>
      </dgm:t>
    </dgm:pt>
    <dgm:pt modelId="{5201CD54-9F3B-4D53-900A-CA70B15E46BA}" type="parTrans" cxnId="{DDDADBBF-DDB7-4E05-AAF8-CAC3A74A7BCF}">
      <dgm:prSet/>
      <dgm:spPr/>
      <dgm:t>
        <a:bodyPr/>
        <a:lstStyle/>
        <a:p>
          <a:endParaRPr lang="en-US"/>
        </a:p>
      </dgm:t>
    </dgm:pt>
    <dgm:pt modelId="{955883D2-7A9B-4D5D-A844-9A7C4A9C589E}" type="sibTrans" cxnId="{DDDADBBF-DDB7-4E05-AAF8-CAC3A74A7BCF}">
      <dgm:prSet/>
      <dgm:spPr/>
      <dgm:t>
        <a:bodyPr/>
        <a:lstStyle/>
        <a:p>
          <a:endParaRPr lang="en-US"/>
        </a:p>
      </dgm:t>
    </dgm:pt>
    <dgm:pt modelId="{D90800F4-7B73-43E5-BDE9-0670587C14DF}">
      <dgm:prSet/>
      <dgm:spPr/>
      <dgm:t>
        <a:bodyPr/>
        <a:lstStyle/>
        <a:p>
          <a:pPr rtl="0"/>
          <a:r>
            <a:rPr lang="en-ZA" dirty="0" smtClean="0"/>
            <a:t>Directive 2 applied with time to apply assertions in full</a:t>
          </a:r>
          <a:endParaRPr lang="en-US" dirty="0"/>
        </a:p>
      </dgm:t>
    </dgm:pt>
    <dgm:pt modelId="{E9FB1D10-4A6E-4EC6-8C82-6E5D41311A3C}" type="parTrans" cxnId="{44F4E2C8-6337-4143-97A3-416CE2BFF219}">
      <dgm:prSet/>
      <dgm:spPr/>
      <dgm:t>
        <a:bodyPr/>
        <a:lstStyle/>
        <a:p>
          <a:endParaRPr lang="en-US"/>
        </a:p>
      </dgm:t>
    </dgm:pt>
    <dgm:pt modelId="{62038C71-F3D8-48D4-B0DF-BAA2115774C5}" type="sibTrans" cxnId="{44F4E2C8-6337-4143-97A3-416CE2BFF219}">
      <dgm:prSet/>
      <dgm:spPr/>
      <dgm:t>
        <a:bodyPr/>
        <a:lstStyle/>
        <a:p>
          <a:endParaRPr lang="en-US"/>
        </a:p>
      </dgm:t>
    </dgm:pt>
    <dgm:pt modelId="{96035427-3E04-4D6A-ADB4-17DDC3A03007}">
      <dgm:prSet/>
      <dgm:spPr/>
      <dgm:t>
        <a:bodyPr/>
        <a:lstStyle/>
        <a:p>
          <a:pPr rtl="0"/>
          <a:r>
            <a:rPr lang="en-ZA" dirty="0" smtClean="0"/>
            <a:t>Plan and progress needed to be reported on</a:t>
          </a:r>
          <a:endParaRPr lang="en-US" dirty="0"/>
        </a:p>
      </dgm:t>
    </dgm:pt>
    <dgm:pt modelId="{3C0F7DC2-FC6C-4BA8-B42C-B9A3BAF686B3}" type="parTrans" cxnId="{C4526C7E-1849-4E76-BCC0-7482BD61F709}">
      <dgm:prSet/>
      <dgm:spPr/>
      <dgm:t>
        <a:bodyPr/>
        <a:lstStyle/>
        <a:p>
          <a:endParaRPr lang="en-US"/>
        </a:p>
      </dgm:t>
    </dgm:pt>
    <dgm:pt modelId="{C32D44D6-E2AE-4B5C-895C-E6C56D9241B8}" type="sibTrans" cxnId="{C4526C7E-1849-4E76-BCC0-7482BD61F709}">
      <dgm:prSet/>
      <dgm:spPr/>
      <dgm:t>
        <a:bodyPr/>
        <a:lstStyle/>
        <a:p>
          <a:endParaRPr lang="en-US"/>
        </a:p>
      </dgm:t>
    </dgm:pt>
    <dgm:pt modelId="{8937BD6D-97EC-4BBA-A71F-CB64D36C1B80}">
      <dgm:prSet/>
      <dgm:spPr/>
      <dgm:t>
        <a:bodyPr/>
        <a:lstStyle/>
        <a:p>
          <a:pPr rtl="0"/>
          <a:r>
            <a:rPr lang="en-ZA" smtClean="0"/>
            <a:t>2017</a:t>
          </a:r>
          <a:endParaRPr lang="en-US"/>
        </a:p>
      </dgm:t>
    </dgm:pt>
    <dgm:pt modelId="{B0EF94DA-9205-498F-9B3A-1F11DF36CB09}" type="parTrans" cxnId="{EB964676-2752-42E4-A8FC-938A463446CF}">
      <dgm:prSet/>
      <dgm:spPr/>
      <dgm:t>
        <a:bodyPr/>
        <a:lstStyle/>
        <a:p>
          <a:endParaRPr lang="en-US"/>
        </a:p>
      </dgm:t>
    </dgm:pt>
    <dgm:pt modelId="{2607F1F2-CF59-4373-B26A-8E56556EC3D5}" type="sibTrans" cxnId="{EB964676-2752-42E4-A8FC-938A463446CF}">
      <dgm:prSet/>
      <dgm:spPr/>
      <dgm:t>
        <a:bodyPr/>
        <a:lstStyle/>
        <a:p>
          <a:endParaRPr lang="en-US"/>
        </a:p>
      </dgm:t>
    </dgm:pt>
    <dgm:pt modelId="{0DD0A107-75A4-4745-9858-12C20000973A}">
      <dgm:prSet/>
      <dgm:spPr/>
      <dgm:t>
        <a:bodyPr/>
        <a:lstStyle/>
        <a:p>
          <a:pPr rtl="0"/>
          <a:r>
            <a:rPr lang="en-ZA" dirty="0" smtClean="0"/>
            <a:t>Directive 2 expired</a:t>
          </a:r>
          <a:endParaRPr lang="en-US" dirty="0"/>
        </a:p>
      </dgm:t>
    </dgm:pt>
    <dgm:pt modelId="{B27BD415-375C-4C6E-972D-7D01033DFD43}" type="parTrans" cxnId="{48AF2E53-21CD-4B7D-92AA-4F9003CA513B}">
      <dgm:prSet/>
      <dgm:spPr/>
      <dgm:t>
        <a:bodyPr/>
        <a:lstStyle/>
        <a:p>
          <a:endParaRPr lang="en-US"/>
        </a:p>
      </dgm:t>
    </dgm:pt>
    <dgm:pt modelId="{F31ACDD8-A15B-4C4B-8976-E8D2F3DE1393}" type="sibTrans" cxnId="{48AF2E53-21CD-4B7D-92AA-4F9003CA513B}">
      <dgm:prSet/>
      <dgm:spPr/>
      <dgm:t>
        <a:bodyPr/>
        <a:lstStyle/>
        <a:p>
          <a:endParaRPr lang="en-US"/>
        </a:p>
      </dgm:t>
    </dgm:pt>
    <dgm:pt modelId="{92E41A28-8D80-4243-9207-A85EE7A4CE6C}">
      <dgm:prSet/>
      <dgm:spPr/>
      <dgm:t>
        <a:bodyPr/>
        <a:lstStyle/>
        <a:p>
          <a:pPr rtl="0"/>
          <a:r>
            <a:rPr lang="en-ZA" b="1" dirty="0" smtClean="0"/>
            <a:t>Adverse</a:t>
          </a:r>
          <a:r>
            <a:rPr lang="en-ZA" dirty="0" smtClean="0"/>
            <a:t> audit opinion: Measurement of IAR</a:t>
          </a:r>
          <a:endParaRPr lang="en-US" dirty="0"/>
        </a:p>
      </dgm:t>
    </dgm:pt>
    <dgm:pt modelId="{B37461C5-1B58-43C9-94A2-2C118CF4AA4A}" type="parTrans" cxnId="{51E6A552-53AD-4866-BC53-FB39C7E2A691}">
      <dgm:prSet/>
      <dgm:spPr/>
      <dgm:t>
        <a:bodyPr/>
        <a:lstStyle/>
        <a:p>
          <a:endParaRPr lang="en-US"/>
        </a:p>
      </dgm:t>
    </dgm:pt>
    <dgm:pt modelId="{46786C19-3F87-4935-9856-AB972DF2FDB9}" type="sibTrans" cxnId="{51E6A552-53AD-4866-BC53-FB39C7E2A691}">
      <dgm:prSet/>
      <dgm:spPr/>
      <dgm:t>
        <a:bodyPr/>
        <a:lstStyle/>
        <a:p>
          <a:endParaRPr lang="en-US"/>
        </a:p>
      </dgm:t>
    </dgm:pt>
    <dgm:pt modelId="{3EB67EFD-2664-4092-ACB7-2A20B29E35F0}" type="pres">
      <dgm:prSet presAssocID="{EF1FD44D-DEB5-48E6-8E8A-975B1A8B3CAE}" presName="Name0" presStyleCnt="0">
        <dgm:presLayoutVars>
          <dgm:chMax val="7"/>
          <dgm:dir/>
          <dgm:animLvl val="lvl"/>
          <dgm:resizeHandles val="exact"/>
        </dgm:presLayoutVars>
      </dgm:prSet>
      <dgm:spPr/>
      <dgm:t>
        <a:bodyPr/>
        <a:lstStyle/>
        <a:p>
          <a:endParaRPr lang="en-US"/>
        </a:p>
      </dgm:t>
    </dgm:pt>
    <dgm:pt modelId="{AAE9F76D-49E7-49F6-A82E-234D1A685188}" type="pres">
      <dgm:prSet presAssocID="{5B09D8D6-DE11-4334-804E-CEFA4F0E9829}" presName="circle1" presStyleLbl="node1" presStyleIdx="0" presStyleCnt="2"/>
      <dgm:spPr/>
      <dgm:t>
        <a:bodyPr/>
        <a:lstStyle/>
        <a:p>
          <a:endParaRPr lang="en-ZA"/>
        </a:p>
      </dgm:t>
    </dgm:pt>
    <dgm:pt modelId="{82BBB323-63AC-4D59-A00E-05A085A531C9}" type="pres">
      <dgm:prSet presAssocID="{5B09D8D6-DE11-4334-804E-CEFA4F0E9829}" presName="space" presStyleCnt="0"/>
      <dgm:spPr/>
      <dgm:t>
        <a:bodyPr/>
        <a:lstStyle/>
        <a:p>
          <a:endParaRPr lang="en-ZA"/>
        </a:p>
      </dgm:t>
    </dgm:pt>
    <dgm:pt modelId="{EC22B811-0E39-4EC4-B0A1-0A1D63CAB652}" type="pres">
      <dgm:prSet presAssocID="{5B09D8D6-DE11-4334-804E-CEFA4F0E9829}" presName="rect1" presStyleLbl="alignAcc1" presStyleIdx="0" presStyleCnt="2"/>
      <dgm:spPr/>
      <dgm:t>
        <a:bodyPr/>
        <a:lstStyle/>
        <a:p>
          <a:endParaRPr lang="en-US"/>
        </a:p>
      </dgm:t>
    </dgm:pt>
    <dgm:pt modelId="{65BE6D0C-F024-42E2-82BF-896A40DD3705}" type="pres">
      <dgm:prSet presAssocID="{8937BD6D-97EC-4BBA-A71F-CB64D36C1B80}" presName="vertSpace2" presStyleLbl="node1" presStyleIdx="0" presStyleCnt="2"/>
      <dgm:spPr/>
      <dgm:t>
        <a:bodyPr/>
        <a:lstStyle/>
        <a:p>
          <a:endParaRPr lang="en-ZA"/>
        </a:p>
      </dgm:t>
    </dgm:pt>
    <dgm:pt modelId="{F21745CA-BC98-471D-84B0-A7AE675174FB}" type="pres">
      <dgm:prSet presAssocID="{8937BD6D-97EC-4BBA-A71F-CB64D36C1B80}" presName="circle2" presStyleLbl="node1" presStyleIdx="1" presStyleCnt="2"/>
      <dgm:spPr/>
      <dgm:t>
        <a:bodyPr/>
        <a:lstStyle/>
        <a:p>
          <a:endParaRPr lang="en-ZA"/>
        </a:p>
      </dgm:t>
    </dgm:pt>
    <dgm:pt modelId="{13F5213E-65A5-4B53-AF05-54B924181B66}" type="pres">
      <dgm:prSet presAssocID="{8937BD6D-97EC-4BBA-A71F-CB64D36C1B80}" presName="rect2" presStyleLbl="alignAcc1" presStyleIdx="1" presStyleCnt="2"/>
      <dgm:spPr/>
      <dgm:t>
        <a:bodyPr/>
        <a:lstStyle/>
        <a:p>
          <a:endParaRPr lang="en-US"/>
        </a:p>
      </dgm:t>
    </dgm:pt>
    <dgm:pt modelId="{7FE1A6AC-5661-444D-AC8B-1C4426D42213}" type="pres">
      <dgm:prSet presAssocID="{5B09D8D6-DE11-4334-804E-CEFA4F0E9829}" presName="rect1ParTx" presStyleLbl="alignAcc1" presStyleIdx="1" presStyleCnt="2">
        <dgm:presLayoutVars>
          <dgm:chMax val="1"/>
          <dgm:bulletEnabled val="1"/>
        </dgm:presLayoutVars>
      </dgm:prSet>
      <dgm:spPr/>
      <dgm:t>
        <a:bodyPr/>
        <a:lstStyle/>
        <a:p>
          <a:endParaRPr lang="en-US"/>
        </a:p>
      </dgm:t>
    </dgm:pt>
    <dgm:pt modelId="{D19CA0B4-F891-40DF-81CA-7B9D4A5077FE}" type="pres">
      <dgm:prSet presAssocID="{5B09D8D6-DE11-4334-804E-CEFA4F0E9829}" presName="rect1ChTx" presStyleLbl="alignAcc1" presStyleIdx="1" presStyleCnt="2">
        <dgm:presLayoutVars>
          <dgm:bulletEnabled val="1"/>
        </dgm:presLayoutVars>
      </dgm:prSet>
      <dgm:spPr/>
      <dgm:t>
        <a:bodyPr/>
        <a:lstStyle/>
        <a:p>
          <a:endParaRPr lang="en-US"/>
        </a:p>
      </dgm:t>
    </dgm:pt>
    <dgm:pt modelId="{3F8288BF-820F-4803-B7E5-C27031326F90}" type="pres">
      <dgm:prSet presAssocID="{8937BD6D-97EC-4BBA-A71F-CB64D36C1B80}" presName="rect2ParTx" presStyleLbl="alignAcc1" presStyleIdx="1" presStyleCnt="2">
        <dgm:presLayoutVars>
          <dgm:chMax val="1"/>
          <dgm:bulletEnabled val="1"/>
        </dgm:presLayoutVars>
      </dgm:prSet>
      <dgm:spPr/>
      <dgm:t>
        <a:bodyPr/>
        <a:lstStyle/>
        <a:p>
          <a:endParaRPr lang="en-US"/>
        </a:p>
      </dgm:t>
    </dgm:pt>
    <dgm:pt modelId="{62922EFE-E1DD-4007-9FD1-87EA33E14225}" type="pres">
      <dgm:prSet presAssocID="{8937BD6D-97EC-4BBA-A71F-CB64D36C1B80}" presName="rect2ChTx" presStyleLbl="alignAcc1" presStyleIdx="1" presStyleCnt="2">
        <dgm:presLayoutVars>
          <dgm:bulletEnabled val="1"/>
        </dgm:presLayoutVars>
      </dgm:prSet>
      <dgm:spPr/>
      <dgm:t>
        <a:bodyPr/>
        <a:lstStyle/>
        <a:p>
          <a:endParaRPr lang="en-US"/>
        </a:p>
      </dgm:t>
    </dgm:pt>
  </dgm:ptLst>
  <dgm:cxnLst>
    <dgm:cxn modelId="{C4526C7E-1849-4E76-BCC0-7482BD61F709}" srcId="{5B09D8D6-DE11-4334-804E-CEFA4F0E9829}" destId="{96035427-3E04-4D6A-ADB4-17DDC3A03007}" srcOrd="1" destOrd="0" parTransId="{3C0F7DC2-FC6C-4BA8-B42C-B9A3BAF686B3}" sibTransId="{C32D44D6-E2AE-4B5C-895C-E6C56D9241B8}"/>
    <dgm:cxn modelId="{3AFE4291-1764-45C5-8B9A-F6634D249CA9}" type="presOf" srcId="{8937BD6D-97EC-4BBA-A71F-CB64D36C1B80}" destId="{3F8288BF-820F-4803-B7E5-C27031326F90}" srcOrd="1" destOrd="0" presId="urn:microsoft.com/office/officeart/2005/8/layout/target3"/>
    <dgm:cxn modelId="{44F4E2C8-6337-4143-97A3-416CE2BFF219}" srcId="{5B09D8D6-DE11-4334-804E-CEFA4F0E9829}" destId="{D90800F4-7B73-43E5-BDE9-0670587C14DF}" srcOrd="0" destOrd="0" parTransId="{E9FB1D10-4A6E-4EC6-8C82-6E5D41311A3C}" sibTransId="{62038C71-F3D8-48D4-B0DF-BAA2115774C5}"/>
    <dgm:cxn modelId="{B454F48E-BB41-4604-8B95-C9456D2D68B1}" type="presOf" srcId="{8937BD6D-97EC-4BBA-A71F-CB64D36C1B80}" destId="{13F5213E-65A5-4B53-AF05-54B924181B66}" srcOrd="0" destOrd="0" presId="urn:microsoft.com/office/officeart/2005/8/layout/target3"/>
    <dgm:cxn modelId="{45A20CF2-A2F1-40ED-A693-BB09E3E06F12}" type="presOf" srcId="{92E41A28-8D80-4243-9207-A85EE7A4CE6C}" destId="{62922EFE-E1DD-4007-9FD1-87EA33E14225}" srcOrd="0" destOrd="1" presId="urn:microsoft.com/office/officeart/2005/8/layout/target3"/>
    <dgm:cxn modelId="{123D435A-C288-42B3-B614-7FD80E617569}" type="presOf" srcId="{5B09D8D6-DE11-4334-804E-CEFA4F0E9829}" destId="{7FE1A6AC-5661-444D-AC8B-1C4426D42213}" srcOrd="1" destOrd="0" presId="urn:microsoft.com/office/officeart/2005/8/layout/target3"/>
    <dgm:cxn modelId="{DDDADBBF-DDB7-4E05-AAF8-CAC3A74A7BCF}" srcId="{EF1FD44D-DEB5-48E6-8E8A-975B1A8B3CAE}" destId="{5B09D8D6-DE11-4334-804E-CEFA4F0E9829}" srcOrd="0" destOrd="0" parTransId="{5201CD54-9F3B-4D53-900A-CA70B15E46BA}" sibTransId="{955883D2-7A9B-4D5D-A844-9A7C4A9C589E}"/>
    <dgm:cxn modelId="{51E6A552-53AD-4866-BC53-FB39C7E2A691}" srcId="{8937BD6D-97EC-4BBA-A71F-CB64D36C1B80}" destId="{92E41A28-8D80-4243-9207-A85EE7A4CE6C}" srcOrd="1" destOrd="0" parTransId="{B37461C5-1B58-43C9-94A2-2C118CF4AA4A}" sibTransId="{46786C19-3F87-4935-9856-AB972DF2FDB9}"/>
    <dgm:cxn modelId="{48AF2E53-21CD-4B7D-92AA-4F9003CA513B}" srcId="{8937BD6D-97EC-4BBA-A71F-CB64D36C1B80}" destId="{0DD0A107-75A4-4745-9858-12C20000973A}" srcOrd="0" destOrd="0" parTransId="{B27BD415-375C-4C6E-972D-7D01033DFD43}" sibTransId="{F31ACDD8-A15B-4C4B-8976-E8D2F3DE1393}"/>
    <dgm:cxn modelId="{7073B001-105A-416C-A9AB-7061ECF813A8}" type="presOf" srcId="{EF1FD44D-DEB5-48E6-8E8A-975B1A8B3CAE}" destId="{3EB67EFD-2664-4092-ACB7-2A20B29E35F0}" srcOrd="0" destOrd="0" presId="urn:microsoft.com/office/officeart/2005/8/layout/target3"/>
    <dgm:cxn modelId="{3906DCD6-969F-47D7-AA15-6EDE9C546B9E}" type="presOf" srcId="{D90800F4-7B73-43E5-BDE9-0670587C14DF}" destId="{D19CA0B4-F891-40DF-81CA-7B9D4A5077FE}" srcOrd="0" destOrd="0" presId="urn:microsoft.com/office/officeart/2005/8/layout/target3"/>
    <dgm:cxn modelId="{EB964676-2752-42E4-A8FC-938A463446CF}" srcId="{EF1FD44D-DEB5-48E6-8E8A-975B1A8B3CAE}" destId="{8937BD6D-97EC-4BBA-A71F-CB64D36C1B80}" srcOrd="1" destOrd="0" parTransId="{B0EF94DA-9205-498F-9B3A-1F11DF36CB09}" sibTransId="{2607F1F2-CF59-4373-B26A-8E56556EC3D5}"/>
    <dgm:cxn modelId="{542EF1BA-880E-4515-8D69-B7F1B0AF98E9}" type="presOf" srcId="{96035427-3E04-4D6A-ADB4-17DDC3A03007}" destId="{D19CA0B4-F891-40DF-81CA-7B9D4A5077FE}" srcOrd="0" destOrd="1" presId="urn:microsoft.com/office/officeart/2005/8/layout/target3"/>
    <dgm:cxn modelId="{DD7F7F82-1086-4938-8F6E-E876FCE680EB}" type="presOf" srcId="{0DD0A107-75A4-4745-9858-12C20000973A}" destId="{62922EFE-E1DD-4007-9FD1-87EA33E14225}" srcOrd="0" destOrd="0" presId="urn:microsoft.com/office/officeart/2005/8/layout/target3"/>
    <dgm:cxn modelId="{8B2A39EA-108A-4D9A-A95F-72A8B612421F}" type="presOf" srcId="{5B09D8D6-DE11-4334-804E-CEFA4F0E9829}" destId="{EC22B811-0E39-4EC4-B0A1-0A1D63CAB652}" srcOrd="0" destOrd="0" presId="urn:microsoft.com/office/officeart/2005/8/layout/target3"/>
    <dgm:cxn modelId="{F7E08A95-C1E1-46F0-8580-51D02EEE3A9D}" type="presParOf" srcId="{3EB67EFD-2664-4092-ACB7-2A20B29E35F0}" destId="{AAE9F76D-49E7-49F6-A82E-234D1A685188}" srcOrd="0" destOrd="0" presId="urn:microsoft.com/office/officeart/2005/8/layout/target3"/>
    <dgm:cxn modelId="{BDC62682-99E8-4940-8151-A1B8AC3C7EA5}" type="presParOf" srcId="{3EB67EFD-2664-4092-ACB7-2A20B29E35F0}" destId="{82BBB323-63AC-4D59-A00E-05A085A531C9}" srcOrd="1" destOrd="0" presId="urn:microsoft.com/office/officeart/2005/8/layout/target3"/>
    <dgm:cxn modelId="{59109FC6-8487-4100-A13A-F948655103D2}" type="presParOf" srcId="{3EB67EFD-2664-4092-ACB7-2A20B29E35F0}" destId="{EC22B811-0E39-4EC4-B0A1-0A1D63CAB652}" srcOrd="2" destOrd="0" presId="urn:microsoft.com/office/officeart/2005/8/layout/target3"/>
    <dgm:cxn modelId="{6B1F2057-B7FA-41D9-BF7B-B15B2BEDEC78}" type="presParOf" srcId="{3EB67EFD-2664-4092-ACB7-2A20B29E35F0}" destId="{65BE6D0C-F024-42E2-82BF-896A40DD3705}" srcOrd="3" destOrd="0" presId="urn:microsoft.com/office/officeart/2005/8/layout/target3"/>
    <dgm:cxn modelId="{DF12BCCF-FDB4-4852-8E38-A3D56CC222FF}" type="presParOf" srcId="{3EB67EFD-2664-4092-ACB7-2A20B29E35F0}" destId="{F21745CA-BC98-471D-84B0-A7AE675174FB}" srcOrd="4" destOrd="0" presId="urn:microsoft.com/office/officeart/2005/8/layout/target3"/>
    <dgm:cxn modelId="{C34A42CE-4D49-4D39-A273-D79A20CCF5FC}" type="presParOf" srcId="{3EB67EFD-2664-4092-ACB7-2A20B29E35F0}" destId="{13F5213E-65A5-4B53-AF05-54B924181B66}" srcOrd="5" destOrd="0" presId="urn:microsoft.com/office/officeart/2005/8/layout/target3"/>
    <dgm:cxn modelId="{28CC8927-1BDE-4151-B344-D37CF53E8148}" type="presParOf" srcId="{3EB67EFD-2664-4092-ACB7-2A20B29E35F0}" destId="{7FE1A6AC-5661-444D-AC8B-1C4426D42213}" srcOrd="6" destOrd="0" presId="urn:microsoft.com/office/officeart/2005/8/layout/target3"/>
    <dgm:cxn modelId="{5812220E-9039-4A03-9F1F-34514BD53D51}" type="presParOf" srcId="{3EB67EFD-2664-4092-ACB7-2A20B29E35F0}" destId="{D19CA0B4-F891-40DF-81CA-7B9D4A5077FE}" srcOrd="7" destOrd="0" presId="urn:microsoft.com/office/officeart/2005/8/layout/target3"/>
    <dgm:cxn modelId="{C526040D-A781-48A6-B5AB-45D48E9080E8}" type="presParOf" srcId="{3EB67EFD-2664-4092-ACB7-2A20B29E35F0}" destId="{3F8288BF-820F-4803-B7E5-C27031326F90}" srcOrd="8" destOrd="0" presId="urn:microsoft.com/office/officeart/2005/8/layout/target3"/>
    <dgm:cxn modelId="{9C4D7962-0292-406D-BA83-603F3E638DA0}" type="presParOf" srcId="{3EB67EFD-2664-4092-ACB7-2A20B29E35F0}" destId="{62922EFE-E1DD-4007-9FD1-87EA33E14225}" srcOrd="9"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89C1A60-CFBB-4BF4-ABA4-8B4D319843D3}"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en-ZA"/>
        </a:p>
      </dgm:t>
    </dgm:pt>
    <dgm:pt modelId="{3619E65F-F860-4042-9E46-482D865D7AB4}">
      <dgm:prSet phldrT="[Text]" custT="1"/>
      <dgm:spPr/>
      <dgm:t>
        <a:bodyPr/>
        <a:lstStyle/>
        <a:p>
          <a:r>
            <a:rPr lang="en-ZA" sz="3600" dirty="0" smtClean="0"/>
            <a:t>2015/16</a:t>
          </a:r>
          <a:endParaRPr lang="en-ZA" sz="3600" dirty="0"/>
        </a:p>
      </dgm:t>
    </dgm:pt>
    <dgm:pt modelId="{29F06508-66CF-48B9-9459-C91E710A8ED0}" type="parTrans" cxnId="{7B8B4A02-BB79-4C59-BC10-51965381D631}">
      <dgm:prSet/>
      <dgm:spPr/>
      <dgm:t>
        <a:bodyPr/>
        <a:lstStyle/>
        <a:p>
          <a:endParaRPr lang="en-ZA"/>
        </a:p>
      </dgm:t>
    </dgm:pt>
    <dgm:pt modelId="{F5F28F09-6458-4A01-8ED1-40C1030FC8B0}" type="sibTrans" cxnId="{7B8B4A02-BB79-4C59-BC10-51965381D631}">
      <dgm:prSet/>
      <dgm:spPr/>
      <dgm:t>
        <a:bodyPr/>
        <a:lstStyle/>
        <a:p>
          <a:endParaRPr lang="en-ZA"/>
        </a:p>
      </dgm:t>
    </dgm:pt>
    <dgm:pt modelId="{E0225C79-9BA4-4B5C-B3B6-E07A384D6C9E}">
      <dgm:prSet phldrT="[Text]" custT="1"/>
      <dgm:spPr/>
      <dgm:t>
        <a:bodyPr/>
        <a:lstStyle/>
        <a:p>
          <a:r>
            <a:rPr lang="en-ZA" sz="2800" dirty="0" smtClean="0"/>
            <a:t>Accrued expenses - D2D maintenance</a:t>
          </a:r>
          <a:endParaRPr lang="en-ZA" sz="2800" dirty="0"/>
        </a:p>
      </dgm:t>
    </dgm:pt>
    <dgm:pt modelId="{A437920C-389D-47F8-83C6-9997450F0561}" type="parTrans" cxnId="{D4DDE0F1-31FE-46B1-ADB1-F13D3C7F85E2}">
      <dgm:prSet/>
      <dgm:spPr/>
      <dgm:t>
        <a:bodyPr/>
        <a:lstStyle/>
        <a:p>
          <a:endParaRPr lang="en-ZA"/>
        </a:p>
      </dgm:t>
    </dgm:pt>
    <dgm:pt modelId="{23FA9D6F-1206-440B-8F38-B91881ECCEF3}" type="sibTrans" cxnId="{D4DDE0F1-31FE-46B1-ADB1-F13D3C7F85E2}">
      <dgm:prSet/>
      <dgm:spPr/>
      <dgm:t>
        <a:bodyPr/>
        <a:lstStyle/>
        <a:p>
          <a:endParaRPr lang="en-ZA"/>
        </a:p>
      </dgm:t>
    </dgm:pt>
    <dgm:pt modelId="{4244B842-5C40-4128-83AB-68B48637392A}">
      <dgm:prSet phldrT="[Text]" custT="1"/>
      <dgm:spPr/>
      <dgm:t>
        <a:bodyPr/>
        <a:lstStyle/>
        <a:p>
          <a:r>
            <a:rPr lang="en-ZA" sz="2800" dirty="0" smtClean="0"/>
            <a:t>Property rates linked to IAR</a:t>
          </a:r>
          <a:endParaRPr lang="en-ZA" sz="2800" dirty="0"/>
        </a:p>
      </dgm:t>
    </dgm:pt>
    <dgm:pt modelId="{98A1F41D-7CAF-4FA9-85CA-B11583538868}" type="parTrans" cxnId="{A74C2B59-C3DD-4AAD-B0FE-43A496D8F885}">
      <dgm:prSet/>
      <dgm:spPr/>
      <dgm:t>
        <a:bodyPr/>
        <a:lstStyle/>
        <a:p>
          <a:endParaRPr lang="en-ZA"/>
        </a:p>
      </dgm:t>
    </dgm:pt>
    <dgm:pt modelId="{459F8A52-5D5D-499E-A51C-FF3AD72BD256}" type="sibTrans" cxnId="{A74C2B59-C3DD-4AAD-B0FE-43A496D8F885}">
      <dgm:prSet/>
      <dgm:spPr/>
      <dgm:t>
        <a:bodyPr/>
        <a:lstStyle/>
        <a:p>
          <a:endParaRPr lang="en-ZA"/>
        </a:p>
      </dgm:t>
    </dgm:pt>
    <dgm:pt modelId="{3BBEEBF6-9697-4775-AC4D-F5FD8A4B4F9A}">
      <dgm:prSet phldrT="[Text]" custT="1"/>
      <dgm:spPr/>
      <dgm:t>
        <a:bodyPr/>
        <a:lstStyle/>
        <a:p>
          <a:r>
            <a:rPr lang="en-ZA" sz="3600" dirty="0" smtClean="0"/>
            <a:t>2016/17</a:t>
          </a:r>
          <a:endParaRPr lang="en-ZA" sz="3600" dirty="0"/>
        </a:p>
      </dgm:t>
    </dgm:pt>
    <dgm:pt modelId="{566756E6-6B5A-48A2-B8F5-CD863DB26050}" type="parTrans" cxnId="{D0DB96ED-B84C-4B93-965B-EE45BFC636D8}">
      <dgm:prSet/>
      <dgm:spPr/>
      <dgm:t>
        <a:bodyPr/>
        <a:lstStyle/>
        <a:p>
          <a:endParaRPr lang="en-ZA"/>
        </a:p>
      </dgm:t>
    </dgm:pt>
    <dgm:pt modelId="{97A48034-E700-42CD-A39B-D6ACFC40A725}" type="sibTrans" cxnId="{D0DB96ED-B84C-4B93-965B-EE45BFC636D8}">
      <dgm:prSet/>
      <dgm:spPr/>
      <dgm:t>
        <a:bodyPr/>
        <a:lstStyle/>
        <a:p>
          <a:endParaRPr lang="en-ZA"/>
        </a:p>
      </dgm:t>
    </dgm:pt>
    <dgm:pt modelId="{4CBC3F71-39EC-44F1-BCD2-C9C5830B53D3}">
      <dgm:prSet phldrT="[Text]" custT="1"/>
      <dgm:spPr/>
      <dgm:t>
        <a:bodyPr/>
        <a:lstStyle/>
        <a:p>
          <a:r>
            <a:rPr lang="en-ZA" sz="2800" dirty="0" smtClean="0"/>
            <a:t>Accrued expenses </a:t>
          </a:r>
          <a:br>
            <a:rPr lang="en-ZA" sz="2800" dirty="0" smtClean="0"/>
          </a:br>
          <a:r>
            <a:rPr lang="en-ZA" sz="2800" dirty="0" smtClean="0"/>
            <a:t>- Assets</a:t>
          </a:r>
          <a:br>
            <a:rPr lang="en-ZA" sz="2800" dirty="0" smtClean="0"/>
          </a:br>
          <a:r>
            <a:rPr lang="en-ZA" sz="2800" dirty="0" smtClean="0"/>
            <a:t>- Scheduled maintenance</a:t>
          </a:r>
          <a:endParaRPr lang="en-ZA" sz="2800" dirty="0"/>
        </a:p>
      </dgm:t>
    </dgm:pt>
    <dgm:pt modelId="{3BF88F72-3A70-4CD7-B422-6036A1ACEB0A}" type="parTrans" cxnId="{75FEA938-2B3D-45BB-86B6-D0D46FCE6485}">
      <dgm:prSet/>
      <dgm:spPr/>
      <dgm:t>
        <a:bodyPr/>
        <a:lstStyle/>
        <a:p>
          <a:endParaRPr lang="en-ZA"/>
        </a:p>
      </dgm:t>
    </dgm:pt>
    <dgm:pt modelId="{FD9327F7-BB30-46F9-AF89-E168001811D8}" type="sibTrans" cxnId="{75FEA938-2B3D-45BB-86B6-D0D46FCE6485}">
      <dgm:prSet/>
      <dgm:spPr/>
      <dgm:t>
        <a:bodyPr/>
        <a:lstStyle/>
        <a:p>
          <a:endParaRPr lang="en-ZA"/>
        </a:p>
      </dgm:t>
    </dgm:pt>
    <dgm:pt modelId="{854C34C9-063F-4EDE-9022-6487CBEE0244}">
      <dgm:prSet phldrT="[Text]" custT="1"/>
      <dgm:spPr/>
      <dgm:t>
        <a:bodyPr/>
        <a:lstStyle/>
        <a:p>
          <a:r>
            <a:rPr lang="en-ZA" sz="2800" dirty="0" smtClean="0"/>
            <a:t>PPE</a:t>
          </a:r>
          <a:endParaRPr lang="en-ZA" sz="2800" dirty="0"/>
        </a:p>
      </dgm:t>
    </dgm:pt>
    <dgm:pt modelId="{78310541-E90D-4B46-B37A-491964594BE4}" type="parTrans" cxnId="{30FE9005-1CEE-4C11-947F-379B11F1B2F6}">
      <dgm:prSet/>
      <dgm:spPr/>
      <dgm:t>
        <a:bodyPr/>
        <a:lstStyle/>
        <a:p>
          <a:endParaRPr lang="en-ZA"/>
        </a:p>
      </dgm:t>
    </dgm:pt>
    <dgm:pt modelId="{A138F758-1150-45FF-B05A-D4055BCAACE2}" type="sibTrans" cxnId="{30FE9005-1CEE-4C11-947F-379B11F1B2F6}">
      <dgm:prSet/>
      <dgm:spPr/>
      <dgm:t>
        <a:bodyPr/>
        <a:lstStyle/>
        <a:p>
          <a:endParaRPr lang="en-ZA"/>
        </a:p>
      </dgm:t>
    </dgm:pt>
    <dgm:pt modelId="{7B0AAD83-E826-4E90-9625-5DD6D79B9295}">
      <dgm:prSet phldrT="[Text]"/>
      <dgm:spPr/>
      <dgm:t>
        <a:bodyPr/>
        <a:lstStyle/>
        <a:p>
          <a:endParaRPr lang="en-ZA" sz="3300" dirty="0"/>
        </a:p>
      </dgm:t>
    </dgm:pt>
    <dgm:pt modelId="{CA361E94-0EC6-4A7A-807A-B36E1DBE80FD}" type="parTrans" cxnId="{3A198A95-4515-4330-B67A-693C22423F1E}">
      <dgm:prSet/>
      <dgm:spPr/>
      <dgm:t>
        <a:bodyPr/>
        <a:lstStyle/>
        <a:p>
          <a:endParaRPr lang="en-ZA"/>
        </a:p>
      </dgm:t>
    </dgm:pt>
    <dgm:pt modelId="{45AF6396-B8B7-4DD3-8D4B-53907BA21898}" type="sibTrans" cxnId="{3A198A95-4515-4330-B67A-693C22423F1E}">
      <dgm:prSet/>
      <dgm:spPr/>
      <dgm:t>
        <a:bodyPr/>
        <a:lstStyle/>
        <a:p>
          <a:endParaRPr lang="en-ZA"/>
        </a:p>
      </dgm:t>
    </dgm:pt>
    <dgm:pt modelId="{E7CEB79A-51EE-44F6-AACE-20A818650047}">
      <dgm:prSet phldrT="[Text]" custT="1"/>
      <dgm:spPr/>
      <dgm:t>
        <a:bodyPr/>
        <a:lstStyle/>
        <a:p>
          <a:endParaRPr lang="en-ZA" sz="2800" dirty="0"/>
        </a:p>
      </dgm:t>
    </dgm:pt>
    <dgm:pt modelId="{3783FE4A-DEF8-41FB-AE89-85301A16186D}" type="parTrans" cxnId="{78822B8F-523A-4E11-971A-4FAE335C3825}">
      <dgm:prSet/>
      <dgm:spPr/>
      <dgm:t>
        <a:bodyPr/>
        <a:lstStyle/>
        <a:p>
          <a:endParaRPr lang="en-ZA"/>
        </a:p>
      </dgm:t>
    </dgm:pt>
    <dgm:pt modelId="{E5EB5A93-DFC6-4E94-8B20-2602693BEBFE}" type="sibTrans" cxnId="{78822B8F-523A-4E11-971A-4FAE335C3825}">
      <dgm:prSet/>
      <dgm:spPr/>
      <dgm:t>
        <a:bodyPr/>
        <a:lstStyle/>
        <a:p>
          <a:endParaRPr lang="en-ZA"/>
        </a:p>
      </dgm:t>
    </dgm:pt>
    <dgm:pt modelId="{E3393ABE-7F42-4502-ADAB-2986EB762405}">
      <dgm:prSet phldrT="[Text]" custT="1"/>
      <dgm:spPr/>
      <dgm:t>
        <a:bodyPr/>
        <a:lstStyle/>
        <a:p>
          <a:r>
            <a:rPr lang="en-ZA" sz="2800" dirty="0" smtClean="0"/>
            <a:t>Provision</a:t>
          </a:r>
          <a:br>
            <a:rPr lang="en-ZA" sz="2800" dirty="0" smtClean="0"/>
          </a:br>
          <a:r>
            <a:rPr lang="en-ZA" sz="2800" dirty="0" smtClean="0"/>
            <a:t>- D2D maintenance</a:t>
          </a:r>
          <a:endParaRPr lang="en-ZA" sz="2800" dirty="0"/>
        </a:p>
      </dgm:t>
    </dgm:pt>
    <dgm:pt modelId="{E517D966-1BF3-4B97-ADD0-3D38A90DC78C}" type="parTrans" cxnId="{DC25BD01-BEC7-406E-9E00-4A8ADF1A2E24}">
      <dgm:prSet/>
      <dgm:spPr/>
      <dgm:t>
        <a:bodyPr/>
        <a:lstStyle/>
        <a:p>
          <a:endParaRPr lang="en-ZA"/>
        </a:p>
      </dgm:t>
    </dgm:pt>
    <dgm:pt modelId="{E9F7C7BE-0E68-44AD-81A5-885F9A1DB773}" type="sibTrans" cxnId="{DC25BD01-BEC7-406E-9E00-4A8ADF1A2E24}">
      <dgm:prSet/>
      <dgm:spPr/>
      <dgm:t>
        <a:bodyPr/>
        <a:lstStyle/>
        <a:p>
          <a:endParaRPr lang="en-ZA"/>
        </a:p>
      </dgm:t>
    </dgm:pt>
    <dgm:pt modelId="{384661CC-49A3-46DC-A8CA-F36F1DD8184A}" type="pres">
      <dgm:prSet presAssocID="{489C1A60-CFBB-4BF4-ABA4-8B4D319843D3}" presName="Name0" presStyleCnt="0">
        <dgm:presLayoutVars>
          <dgm:dir/>
          <dgm:animLvl val="lvl"/>
          <dgm:resizeHandles val="exact"/>
        </dgm:presLayoutVars>
      </dgm:prSet>
      <dgm:spPr/>
      <dgm:t>
        <a:bodyPr/>
        <a:lstStyle/>
        <a:p>
          <a:endParaRPr lang="en-ZA"/>
        </a:p>
      </dgm:t>
    </dgm:pt>
    <dgm:pt modelId="{32575B7A-2AE0-4D38-BE63-541327E482EA}" type="pres">
      <dgm:prSet presAssocID="{3619E65F-F860-4042-9E46-482D865D7AB4}" presName="composite" presStyleCnt="0"/>
      <dgm:spPr/>
      <dgm:t>
        <a:bodyPr/>
        <a:lstStyle/>
        <a:p>
          <a:endParaRPr lang="en-ZA"/>
        </a:p>
      </dgm:t>
    </dgm:pt>
    <dgm:pt modelId="{B46FA107-C2E0-4AF8-9EDD-DFAC964C4725}" type="pres">
      <dgm:prSet presAssocID="{3619E65F-F860-4042-9E46-482D865D7AB4}" presName="parTx" presStyleLbl="alignNode1" presStyleIdx="0" presStyleCnt="2">
        <dgm:presLayoutVars>
          <dgm:chMax val="0"/>
          <dgm:chPref val="0"/>
          <dgm:bulletEnabled val="1"/>
        </dgm:presLayoutVars>
      </dgm:prSet>
      <dgm:spPr/>
      <dgm:t>
        <a:bodyPr/>
        <a:lstStyle/>
        <a:p>
          <a:endParaRPr lang="en-ZA"/>
        </a:p>
      </dgm:t>
    </dgm:pt>
    <dgm:pt modelId="{B387211E-EC48-4047-A476-B007A8B640FB}" type="pres">
      <dgm:prSet presAssocID="{3619E65F-F860-4042-9E46-482D865D7AB4}" presName="desTx" presStyleLbl="alignAccFollowNode1" presStyleIdx="0" presStyleCnt="2">
        <dgm:presLayoutVars>
          <dgm:bulletEnabled val="1"/>
        </dgm:presLayoutVars>
      </dgm:prSet>
      <dgm:spPr/>
      <dgm:t>
        <a:bodyPr/>
        <a:lstStyle/>
        <a:p>
          <a:endParaRPr lang="en-ZA"/>
        </a:p>
      </dgm:t>
    </dgm:pt>
    <dgm:pt modelId="{C5B575C3-E15F-4B77-8FA0-633103C1B004}" type="pres">
      <dgm:prSet presAssocID="{F5F28F09-6458-4A01-8ED1-40C1030FC8B0}" presName="space" presStyleCnt="0"/>
      <dgm:spPr/>
      <dgm:t>
        <a:bodyPr/>
        <a:lstStyle/>
        <a:p>
          <a:endParaRPr lang="en-ZA"/>
        </a:p>
      </dgm:t>
    </dgm:pt>
    <dgm:pt modelId="{B92A8998-2397-4F66-9FD7-CED5790D52F6}" type="pres">
      <dgm:prSet presAssocID="{3BBEEBF6-9697-4775-AC4D-F5FD8A4B4F9A}" presName="composite" presStyleCnt="0"/>
      <dgm:spPr/>
      <dgm:t>
        <a:bodyPr/>
        <a:lstStyle/>
        <a:p>
          <a:endParaRPr lang="en-ZA"/>
        </a:p>
      </dgm:t>
    </dgm:pt>
    <dgm:pt modelId="{51BE6C30-BB81-495D-AE55-61D265DDD414}" type="pres">
      <dgm:prSet presAssocID="{3BBEEBF6-9697-4775-AC4D-F5FD8A4B4F9A}" presName="parTx" presStyleLbl="alignNode1" presStyleIdx="1" presStyleCnt="2">
        <dgm:presLayoutVars>
          <dgm:chMax val="0"/>
          <dgm:chPref val="0"/>
          <dgm:bulletEnabled val="1"/>
        </dgm:presLayoutVars>
      </dgm:prSet>
      <dgm:spPr/>
      <dgm:t>
        <a:bodyPr/>
        <a:lstStyle/>
        <a:p>
          <a:endParaRPr lang="en-ZA"/>
        </a:p>
      </dgm:t>
    </dgm:pt>
    <dgm:pt modelId="{7BF7FA58-5496-43E4-8431-553DB0BCBF7E}" type="pres">
      <dgm:prSet presAssocID="{3BBEEBF6-9697-4775-AC4D-F5FD8A4B4F9A}" presName="desTx" presStyleLbl="alignAccFollowNode1" presStyleIdx="1" presStyleCnt="2">
        <dgm:presLayoutVars>
          <dgm:bulletEnabled val="1"/>
        </dgm:presLayoutVars>
      </dgm:prSet>
      <dgm:spPr/>
      <dgm:t>
        <a:bodyPr/>
        <a:lstStyle/>
        <a:p>
          <a:endParaRPr lang="en-ZA"/>
        </a:p>
      </dgm:t>
    </dgm:pt>
  </dgm:ptLst>
  <dgm:cxnLst>
    <dgm:cxn modelId="{A74C2B59-C3DD-4AAD-B0FE-43A496D8F885}" srcId="{3619E65F-F860-4042-9E46-482D865D7AB4}" destId="{4244B842-5C40-4128-83AB-68B48637392A}" srcOrd="2" destOrd="0" parTransId="{98A1F41D-7CAF-4FA9-85CA-B11583538868}" sibTransId="{459F8A52-5D5D-499E-A51C-FF3AD72BD256}"/>
    <dgm:cxn modelId="{78822B8F-523A-4E11-971A-4FAE335C3825}" srcId="{3619E65F-F860-4042-9E46-482D865D7AB4}" destId="{E7CEB79A-51EE-44F6-AACE-20A818650047}" srcOrd="1" destOrd="0" parTransId="{3783FE4A-DEF8-41FB-AE89-85301A16186D}" sibTransId="{E5EB5A93-DFC6-4E94-8B20-2602693BEBFE}"/>
    <dgm:cxn modelId="{8EF5EC1E-F60B-493D-AA7C-BCFB79058E9D}" type="presOf" srcId="{E3393ABE-7F42-4502-ADAB-2986EB762405}" destId="{7BF7FA58-5496-43E4-8431-553DB0BCBF7E}" srcOrd="0" destOrd="1" presId="urn:microsoft.com/office/officeart/2005/8/layout/hList1"/>
    <dgm:cxn modelId="{30FE9005-1CEE-4C11-947F-379B11F1B2F6}" srcId="{3BBEEBF6-9697-4775-AC4D-F5FD8A4B4F9A}" destId="{854C34C9-063F-4EDE-9022-6487CBEE0244}" srcOrd="2" destOrd="0" parTransId="{78310541-E90D-4B46-B37A-491964594BE4}" sibTransId="{A138F758-1150-45FF-B05A-D4055BCAACE2}"/>
    <dgm:cxn modelId="{2657D353-70A0-4C05-B051-6CF8423E14C3}" type="presOf" srcId="{7B0AAD83-E826-4E90-9625-5DD6D79B9295}" destId="{B387211E-EC48-4047-A476-B007A8B640FB}" srcOrd="0" destOrd="3" presId="urn:microsoft.com/office/officeart/2005/8/layout/hList1"/>
    <dgm:cxn modelId="{2BE2D356-605E-43E9-BAEC-E4F0C5CFEEBE}" type="presOf" srcId="{489C1A60-CFBB-4BF4-ABA4-8B4D319843D3}" destId="{384661CC-49A3-46DC-A8CA-F36F1DD8184A}" srcOrd="0" destOrd="0" presId="urn:microsoft.com/office/officeart/2005/8/layout/hList1"/>
    <dgm:cxn modelId="{D0DB96ED-B84C-4B93-965B-EE45BFC636D8}" srcId="{489C1A60-CFBB-4BF4-ABA4-8B4D319843D3}" destId="{3BBEEBF6-9697-4775-AC4D-F5FD8A4B4F9A}" srcOrd="1" destOrd="0" parTransId="{566756E6-6B5A-48A2-B8F5-CD863DB26050}" sibTransId="{97A48034-E700-42CD-A39B-D6ACFC40A725}"/>
    <dgm:cxn modelId="{D4DDE0F1-31FE-46B1-ADB1-F13D3C7F85E2}" srcId="{3619E65F-F860-4042-9E46-482D865D7AB4}" destId="{E0225C79-9BA4-4B5C-B3B6-E07A384D6C9E}" srcOrd="0" destOrd="0" parTransId="{A437920C-389D-47F8-83C6-9997450F0561}" sibTransId="{23FA9D6F-1206-440B-8F38-B91881ECCEF3}"/>
    <dgm:cxn modelId="{75FEA938-2B3D-45BB-86B6-D0D46FCE6485}" srcId="{3BBEEBF6-9697-4775-AC4D-F5FD8A4B4F9A}" destId="{4CBC3F71-39EC-44F1-BCD2-C9C5830B53D3}" srcOrd="0" destOrd="0" parTransId="{3BF88F72-3A70-4CD7-B422-6036A1ACEB0A}" sibTransId="{FD9327F7-BB30-46F9-AF89-E168001811D8}"/>
    <dgm:cxn modelId="{0E06115F-55B3-4EB5-AE8E-94F2E2BDC097}" type="presOf" srcId="{854C34C9-063F-4EDE-9022-6487CBEE0244}" destId="{7BF7FA58-5496-43E4-8431-553DB0BCBF7E}" srcOrd="0" destOrd="2" presId="urn:microsoft.com/office/officeart/2005/8/layout/hList1"/>
    <dgm:cxn modelId="{3A198A95-4515-4330-B67A-693C22423F1E}" srcId="{3619E65F-F860-4042-9E46-482D865D7AB4}" destId="{7B0AAD83-E826-4E90-9625-5DD6D79B9295}" srcOrd="3" destOrd="0" parTransId="{CA361E94-0EC6-4A7A-807A-B36E1DBE80FD}" sibTransId="{45AF6396-B8B7-4DD3-8D4B-53907BA21898}"/>
    <dgm:cxn modelId="{7B505179-D8CC-4B9E-8950-0D162E634A32}" type="presOf" srcId="{E7CEB79A-51EE-44F6-AACE-20A818650047}" destId="{B387211E-EC48-4047-A476-B007A8B640FB}" srcOrd="0" destOrd="1" presId="urn:microsoft.com/office/officeart/2005/8/layout/hList1"/>
    <dgm:cxn modelId="{7B8B4A02-BB79-4C59-BC10-51965381D631}" srcId="{489C1A60-CFBB-4BF4-ABA4-8B4D319843D3}" destId="{3619E65F-F860-4042-9E46-482D865D7AB4}" srcOrd="0" destOrd="0" parTransId="{29F06508-66CF-48B9-9459-C91E710A8ED0}" sibTransId="{F5F28F09-6458-4A01-8ED1-40C1030FC8B0}"/>
    <dgm:cxn modelId="{6B161F56-CC96-4B35-B44F-D34CF860DB5C}" type="presOf" srcId="{4244B842-5C40-4128-83AB-68B48637392A}" destId="{B387211E-EC48-4047-A476-B007A8B640FB}" srcOrd="0" destOrd="2" presId="urn:microsoft.com/office/officeart/2005/8/layout/hList1"/>
    <dgm:cxn modelId="{D34DB284-E08F-4FFA-8F89-5886F7DAD38A}" type="presOf" srcId="{4CBC3F71-39EC-44F1-BCD2-C9C5830B53D3}" destId="{7BF7FA58-5496-43E4-8431-553DB0BCBF7E}" srcOrd="0" destOrd="0" presId="urn:microsoft.com/office/officeart/2005/8/layout/hList1"/>
    <dgm:cxn modelId="{E136B5D6-4BA2-452E-BE18-56A41497FEA4}" type="presOf" srcId="{3619E65F-F860-4042-9E46-482D865D7AB4}" destId="{B46FA107-C2E0-4AF8-9EDD-DFAC964C4725}" srcOrd="0" destOrd="0" presId="urn:microsoft.com/office/officeart/2005/8/layout/hList1"/>
    <dgm:cxn modelId="{DC25BD01-BEC7-406E-9E00-4A8ADF1A2E24}" srcId="{3BBEEBF6-9697-4775-AC4D-F5FD8A4B4F9A}" destId="{E3393ABE-7F42-4502-ADAB-2986EB762405}" srcOrd="1" destOrd="0" parTransId="{E517D966-1BF3-4B97-ADD0-3D38A90DC78C}" sibTransId="{E9F7C7BE-0E68-44AD-81A5-885F9A1DB773}"/>
    <dgm:cxn modelId="{A274D806-4F57-4FA1-8972-72F309776639}" type="presOf" srcId="{3BBEEBF6-9697-4775-AC4D-F5FD8A4B4F9A}" destId="{51BE6C30-BB81-495D-AE55-61D265DDD414}" srcOrd="0" destOrd="0" presId="urn:microsoft.com/office/officeart/2005/8/layout/hList1"/>
    <dgm:cxn modelId="{7C144A16-4A98-4259-984F-599F3B7A5334}" type="presOf" srcId="{E0225C79-9BA4-4B5C-B3B6-E07A384D6C9E}" destId="{B387211E-EC48-4047-A476-B007A8B640FB}" srcOrd="0" destOrd="0" presId="urn:microsoft.com/office/officeart/2005/8/layout/hList1"/>
    <dgm:cxn modelId="{3442DAEE-5A93-44CE-AFB4-58EB02C81447}" type="presParOf" srcId="{384661CC-49A3-46DC-A8CA-F36F1DD8184A}" destId="{32575B7A-2AE0-4D38-BE63-541327E482EA}" srcOrd="0" destOrd="0" presId="urn:microsoft.com/office/officeart/2005/8/layout/hList1"/>
    <dgm:cxn modelId="{2AE34810-3980-48D8-A7A4-62BFE5BE4453}" type="presParOf" srcId="{32575B7A-2AE0-4D38-BE63-541327E482EA}" destId="{B46FA107-C2E0-4AF8-9EDD-DFAC964C4725}" srcOrd="0" destOrd="0" presId="urn:microsoft.com/office/officeart/2005/8/layout/hList1"/>
    <dgm:cxn modelId="{97708950-4E69-48A3-9E7E-1E10D8D8B520}" type="presParOf" srcId="{32575B7A-2AE0-4D38-BE63-541327E482EA}" destId="{B387211E-EC48-4047-A476-B007A8B640FB}" srcOrd="1" destOrd="0" presId="urn:microsoft.com/office/officeart/2005/8/layout/hList1"/>
    <dgm:cxn modelId="{7CE0780F-C0A3-4F8C-A0C9-1A855E88F839}" type="presParOf" srcId="{384661CC-49A3-46DC-A8CA-F36F1DD8184A}" destId="{C5B575C3-E15F-4B77-8FA0-633103C1B004}" srcOrd="1" destOrd="0" presId="urn:microsoft.com/office/officeart/2005/8/layout/hList1"/>
    <dgm:cxn modelId="{138B58CB-2E5C-4AE1-9DF2-C4B5451818B3}" type="presParOf" srcId="{384661CC-49A3-46DC-A8CA-F36F1DD8184A}" destId="{B92A8998-2397-4F66-9FD7-CED5790D52F6}" srcOrd="2" destOrd="0" presId="urn:microsoft.com/office/officeart/2005/8/layout/hList1"/>
    <dgm:cxn modelId="{77A72C26-6F50-43A0-89A1-563BE224EF95}" type="presParOf" srcId="{B92A8998-2397-4F66-9FD7-CED5790D52F6}" destId="{51BE6C30-BB81-495D-AE55-61D265DDD414}" srcOrd="0" destOrd="0" presId="urn:microsoft.com/office/officeart/2005/8/layout/hList1"/>
    <dgm:cxn modelId="{28020A05-CE94-4261-BA2F-52A2884539EF}" type="presParOf" srcId="{B92A8998-2397-4F66-9FD7-CED5790D52F6}" destId="{7BF7FA58-5496-43E4-8431-553DB0BCBF7E}"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F1FD44D-DEB5-48E6-8E8A-975B1A8B3CAE}" type="doc">
      <dgm:prSet loTypeId="urn:microsoft.com/office/officeart/2005/8/layout/vList6" loCatId="process" qsTypeId="urn:microsoft.com/office/officeart/2005/8/quickstyle/simple5" qsCatId="simple" csTypeId="urn:microsoft.com/office/officeart/2005/8/colors/accent6_4" csCatId="accent6" phldr="1"/>
      <dgm:spPr/>
      <dgm:t>
        <a:bodyPr/>
        <a:lstStyle/>
        <a:p>
          <a:endParaRPr lang="en-US"/>
        </a:p>
      </dgm:t>
    </dgm:pt>
    <dgm:pt modelId="{5B09D8D6-DE11-4334-804E-CEFA4F0E9829}">
      <dgm:prSet/>
      <dgm:spPr/>
      <dgm:t>
        <a:bodyPr/>
        <a:lstStyle/>
        <a:p>
          <a:pPr rtl="0"/>
          <a:r>
            <a:rPr lang="en-ZA" dirty="0" smtClean="0"/>
            <a:t>Clean audit opinion</a:t>
          </a:r>
          <a:endParaRPr lang="en-US" dirty="0"/>
        </a:p>
      </dgm:t>
    </dgm:pt>
    <dgm:pt modelId="{5201CD54-9F3B-4D53-900A-CA70B15E46BA}" type="parTrans" cxnId="{DDDADBBF-DDB7-4E05-AAF8-CAC3A74A7BCF}">
      <dgm:prSet/>
      <dgm:spPr/>
      <dgm:t>
        <a:bodyPr/>
        <a:lstStyle/>
        <a:p>
          <a:endParaRPr lang="en-US"/>
        </a:p>
      </dgm:t>
    </dgm:pt>
    <dgm:pt modelId="{955883D2-7A9B-4D5D-A844-9A7C4A9C589E}" type="sibTrans" cxnId="{DDDADBBF-DDB7-4E05-AAF8-CAC3A74A7BCF}">
      <dgm:prSet/>
      <dgm:spPr/>
      <dgm:t>
        <a:bodyPr/>
        <a:lstStyle/>
        <a:p>
          <a:endParaRPr lang="en-US"/>
        </a:p>
      </dgm:t>
    </dgm:pt>
    <dgm:pt modelId="{D90800F4-7B73-43E5-BDE9-0670587C14DF}">
      <dgm:prSet/>
      <dgm:spPr/>
      <dgm:t>
        <a:bodyPr/>
        <a:lstStyle/>
        <a:p>
          <a:pPr rtl="0"/>
          <a:r>
            <a:rPr lang="en-ZA" dirty="0" smtClean="0"/>
            <a:t>No findings on financial, compliance and performance audit</a:t>
          </a:r>
          <a:endParaRPr lang="en-US" dirty="0"/>
        </a:p>
      </dgm:t>
    </dgm:pt>
    <dgm:pt modelId="{E9FB1D10-4A6E-4EC6-8C82-6E5D41311A3C}" type="parTrans" cxnId="{44F4E2C8-6337-4143-97A3-416CE2BFF219}">
      <dgm:prSet/>
      <dgm:spPr/>
      <dgm:t>
        <a:bodyPr/>
        <a:lstStyle/>
        <a:p>
          <a:endParaRPr lang="en-US"/>
        </a:p>
      </dgm:t>
    </dgm:pt>
    <dgm:pt modelId="{62038C71-F3D8-48D4-B0DF-BAA2115774C5}" type="sibTrans" cxnId="{44F4E2C8-6337-4143-97A3-416CE2BFF219}">
      <dgm:prSet/>
      <dgm:spPr/>
      <dgm:t>
        <a:bodyPr/>
        <a:lstStyle/>
        <a:p>
          <a:endParaRPr lang="en-US"/>
        </a:p>
      </dgm:t>
    </dgm:pt>
    <dgm:pt modelId="{0DD0A107-75A4-4745-9858-12C20000973A}">
      <dgm:prSet/>
      <dgm:spPr/>
      <dgm:t>
        <a:bodyPr/>
        <a:lstStyle/>
        <a:p>
          <a:pPr rtl="0"/>
          <a:r>
            <a:rPr lang="en-ZA" dirty="0" smtClean="0"/>
            <a:t>Qualified opinion </a:t>
          </a:r>
          <a:endParaRPr lang="en-US" dirty="0"/>
        </a:p>
      </dgm:t>
    </dgm:pt>
    <dgm:pt modelId="{B27BD415-375C-4C6E-972D-7D01033DFD43}" type="parTrans" cxnId="{48AF2E53-21CD-4B7D-92AA-4F9003CA513B}">
      <dgm:prSet/>
      <dgm:spPr/>
      <dgm:t>
        <a:bodyPr/>
        <a:lstStyle/>
        <a:p>
          <a:endParaRPr lang="en-US"/>
        </a:p>
      </dgm:t>
    </dgm:pt>
    <dgm:pt modelId="{F31ACDD8-A15B-4C4B-8976-E8D2F3DE1393}" type="sibTrans" cxnId="{48AF2E53-21CD-4B7D-92AA-4F9003CA513B}">
      <dgm:prSet/>
      <dgm:spPr/>
      <dgm:t>
        <a:bodyPr/>
        <a:lstStyle/>
        <a:p>
          <a:endParaRPr lang="en-US"/>
        </a:p>
      </dgm:t>
    </dgm:pt>
    <dgm:pt modelId="{EE3C75BD-A81E-4908-BB8D-B49CEDCCEC59}">
      <dgm:prSet/>
      <dgm:spPr/>
      <dgm:t>
        <a:bodyPr/>
        <a:lstStyle/>
        <a:p>
          <a:pPr rtl="0"/>
          <a:r>
            <a:rPr lang="en-ZA" dirty="0" smtClean="0"/>
            <a:t>Disagreements or Limitation of scope on specific line items without affecting the whole set of AFS</a:t>
          </a:r>
          <a:endParaRPr lang="en-US" dirty="0"/>
        </a:p>
      </dgm:t>
    </dgm:pt>
    <dgm:pt modelId="{E6D200E2-E26C-4BA1-932C-9AF0C8C35A7C}" type="parTrans" cxnId="{CB0C40DF-1953-46B9-8A67-47B4DEF18E13}">
      <dgm:prSet/>
      <dgm:spPr/>
      <dgm:t>
        <a:bodyPr/>
        <a:lstStyle/>
        <a:p>
          <a:endParaRPr lang="en-US"/>
        </a:p>
      </dgm:t>
    </dgm:pt>
    <dgm:pt modelId="{304EE960-9662-4C51-BA0B-37057B55A596}" type="sibTrans" cxnId="{CB0C40DF-1953-46B9-8A67-47B4DEF18E13}">
      <dgm:prSet/>
      <dgm:spPr/>
      <dgm:t>
        <a:bodyPr/>
        <a:lstStyle/>
        <a:p>
          <a:endParaRPr lang="en-US"/>
        </a:p>
      </dgm:t>
    </dgm:pt>
    <dgm:pt modelId="{7E45F1A5-9FCA-49B9-888B-FC73814406EF}">
      <dgm:prSet/>
      <dgm:spPr/>
      <dgm:t>
        <a:bodyPr/>
        <a:lstStyle/>
        <a:p>
          <a:pPr rtl="0"/>
          <a:r>
            <a:rPr lang="en-ZA" dirty="0" smtClean="0"/>
            <a:t>Unqualified opinion</a:t>
          </a:r>
          <a:endParaRPr lang="en-US" dirty="0"/>
        </a:p>
      </dgm:t>
    </dgm:pt>
    <dgm:pt modelId="{A4A348B6-5937-4911-A98B-8A94066A41D8}" type="parTrans" cxnId="{F96566FC-EB31-47BC-9E5D-86DAD7627524}">
      <dgm:prSet/>
      <dgm:spPr/>
      <dgm:t>
        <a:bodyPr/>
        <a:lstStyle/>
        <a:p>
          <a:endParaRPr lang="en-US"/>
        </a:p>
      </dgm:t>
    </dgm:pt>
    <dgm:pt modelId="{8ED886B8-8583-4B8D-B1BA-87E6ACDE43BD}" type="sibTrans" cxnId="{F96566FC-EB31-47BC-9E5D-86DAD7627524}">
      <dgm:prSet/>
      <dgm:spPr/>
      <dgm:t>
        <a:bodyPr/>
        <a:lstStyle/>
        <a:p>
          <a:endParaRPr lang="en-US"/>
        </a:p>
      </dgm:t>
    </dgm:pt>
    <dgm:pt modelId="{52C4A02E-C34E-4F45-ABB6-2B4A1EF76735}">
      <dgm:prSet/>
      <dgm:spPr/>
      <dgm:t>
        <a:bodyPr/>
        <a:lstStyle/>
        <a:p>
          <a:pPr rtl="0"/>
          <a:r>
            <a:rPr lang="en-ZA" dirty="0" smtClean="0"/>
            <a:t>No findings on financial audit</a:t>
          </a:r>
          <a:endParaRPr lang="en-US" dirty="0"/>
        </a:p>
      </dgm:t>
    </dgm:pt>
    <dgm:pt modelId="{190992AB-4117-49EF-AEA3-2EFB8B73DF88}" type="parTrans" cxnId="{1EE0B122-3567-4DC6-AF7A-63DF22DBDC06}">
      <dgm:prSet/>
      <dgm:spPr/>
      <dgm:t>
        <a:bodyPr/>
        <a:lstStyle/>
        <a:p>
          <a:endParaRPr lang="en-US"/>
        </a:p>
      </dgm:t>
    </dgm:pt>
    <dgm:pt modelId="{23F3C423-9BAC-4A91-9746-3B84C41DC9FD}" type="sibTrans" cxnId="{1EE0B122-3567-4DC6-AF7A-63DF22DBDC06}">
      <dgm:prSet/>
      <dgm:spPr/>
      <dgm:t>
        <a:bodyPr/>
        <a:lstStyle/>
        <a:p>
          <a:endParaRPr lang="en-US"/>
        </a:p>
      </dgm:t>
    </dgm:pt>
    <dgm:pt modelId="{4540F88D-FE99-4D45-8FC3-8F9EF0F7C876}">
      <dgm:prSet>
        <dgm:style>
          <a:lnRef idx="0">
            <a:schemeClr val="accent2"/>
          </a:lnRef>
          <a:fillRef idx="3">
            <a:schemeClr val="accent2"/>
          </a:fillRef>
          <a:effectRef idx="3">
            <a:schemeClr val="accent2"/>
          </a:effectRef>
          <a:fontRef idx="minor">
            <a:schemeClr val="lt1"/>
          </a:fontRef>
        </dgm:style>
      </dgm:prSet>
      <dgm:spPr/>
      <dgm:t>
        <a:bodyPr/>
        <a:lstStyle/>
        <a:p>
          <a:pPr rtl="0"/>
          <a:r>
            <a:rPr lang="en-ZA" dirty="0" smtClean="0"/>
            <a:t>Adverse opinion </a:t>
          </a:r>
          <a:endParaRPr lang="en-US" dirty="0"/>
        </a:p>
      </dgm:t>
    </dgm:pt>
    <dgm:pt modelId="{FAE2D133-AD21-4D0F-823B-EBDF258B22D1}" type="parTrans" cxnId="{20A31D67-CBDC-416E-812F-527F6AB90C6C}">
      <dgm:prSet/>
      <dgm:spPr/>
      <dgm:t>
        <a:bodyPr/>
        <a:lstStyle/>
        <a:p>
          <a:endParaRPr lang="en-US"/>
        </a:p>
      </dgm:t>
    </dgm:pt>
    <dgm:pt modelId="{6200B104-BC77-4DED-8842-A950B39646D8}" type="sibTrans" cxnId="{20A31D67-CBDC-416E-812F-527F6AB90C6C}">
      <dgm:prSet/>
      <dgm:spPr/>
      <dgm:t>
        <a:bodyPr/>
        <a:lstStyle/>
        <a:p>
          <a:endParaRPr lang="en-US"/>
        </a:p>
      </dgm:t>
    </dgm:pt>
    <dgm:pt modelId="{9AB6EBEF-1C5B-4F13-A5DB-6AFC88C7622D}">
      <dgm:prSet/>
      <dgm:spPr/>
      <dgm:t>
        <a:bodyPr/>
        <a:lstStyle/>
        <a:p>
          <a:pPr rtl="0"/>
          <a:r>
            <a:rPr lang="en-ZA" dirty="0" smtClean="0"/>
            <a:t>Disagreement findings that are pervasive</a:t>
          </a:r>
          <a:endParaRPr lang="en-US" dirty="0"/>
        </a:p>
      </dgm:t>
    </dgm:pt>
    <dgm:pt modelId="{543C13A6-E735-4CFD-BAA6-72AD4A3282B0}" type="parTrans" cxnId="{3E880BC2-582E-4B1D-A41C-F00D57D775A6}">
      <dgm:prSet/>
      <dgm:spPr/>
      <dgm:t>
        <a:bodyPr/>
        <a:lstStyle/>
        <a:p>
          <a:endParaRPr lang="en-US"/>
        </a:p>
      </dgm:t>
    </dgm:pt>
    <dgm:pt modelId="{E70F4476-B257-4A60-93E6-7E449FADCB36}" type="sibTrans" cxnId="{3E880BC2-582E-4B1D-A41C-F00D57D775A6}">
      <dgm:prSet/>
      <dgm:spPr/>
      <dgm:t>
        <a:bodyPr/>
        <a:lstStyle/>
        <a:p>
          <a:endParaRPr lang="en-US"/>
        </a:p>
      </dgm:t>
    </dgm:pt>
    <dgm:pt modelId="{3D333BD5-D925-4D51-AEA2-00E6C5E666F6}">
      <dgm:prSet/>
      <dgm:spPr/>
      <dgm:t>
        <a:bodyPr/>
        <a:lstStyle/>
        <a:p>
          <a:pPr rtl="0"/>
          <a:r>
            <a:rPr lang="en-ZA" dirty="0" smtClean="0"/>
            <a:t>Disclaimer opinion</a:t>
          </a:r>
          <a:endParaRPr lang="en-US" dirty="0"/>
        </a:p>
      </dgm:t>
    </dgm:pt>
    <dgm:pt modelId="{99B64725-15F8-4A61-B2AD-7F6C3C31E2AE}" type="parTrans" cxnId="{FAB68E70-C158-4D69-8320-B82EC4BA8FA9}">
      <dgm:prSet/>
      <dgm:spPr/>
      <dgm:t>
        <a:bodyPr/>
        <a:lstStyle/>
        <a:p>
          <a:endParaRPr lang="en-US"/>
        </a:p>
      </dgm:t>
    </dgm:pt>
    <dgm:pt modelId="{9EE3DBBB-5558-45F7-A238-D6B87988F1F2}" type="sibTrans" cxnId="{FAB68E70-C158-4D69-8320-B82EC4BA8FA9}">
      <dgm:prSet/>
      <dgm:spPr/>
      <dgm:t>
        <a:bodyPr/>
        <a:lstStyle/>
        <a:p>
          <a:endParaRPr lang="en-US"/>
        </a:p>
      </dgm:t>
    </dgm:pt>
    <dgm:pt modelId="{9484C8DF-CC1C-4ED1-8263-DDD4669BB334}">
      <dgm:prSet/>
      <dgm:spPr/>
      <dgm:t>
        <a:bodyPr/>
        <a:lstStyle/>
        <a:p>
          <a:pPr rtl="0"/>
          <a:r>
            <a:rPr lang="en-ZA" dirty="0" smtClean="0"/>
            <a:t>Limitation of scope – lack of evidence that are pervasive </a:t>
          </a:r>
          <a:endParaRPr lang="en-US" dirty="0"/>
        </a:p>
      </dgm:t>
    </dgm:pt>
    <dgm:pt modelId="{33DDC9C9-52E2-4ACD-B245-DF595497D7D3}" type="parTrans" cxnId="{2DECA6DA-F037-4AC5-9E28-9D7A52726C0E}">
      <dgm:prSet/>
      <dgm:spPr/>
      <dgm:t>
        <a:bodyPr/>
        <a:lstStyle/>
        <a:p>
          <a:endParaRPr lang="en-US"/>
        </a:p>
      </dgm:t>
    </dgm:pt>
    <dgm:pt modelId="{BBD2A474-3DDA-4A42-91BD-8894F22779F1}" type="sibTrans" cxnId="{2DECA6DA-F037-4AC5-9E28-9D7A52726C0E}">
      <dgm:prSet/>
      <dgm:spPr/>
      <dgm:t>
        <a:bodyPr/>
        <a:lstStyle/>
        <a:p>
          <a:endParaRPr lang="en-US"/>
        </a:p>
      </dgm:t>
    </dgm:pt>
    <dgm:pt modelId="{23934A89-0888-41BB-AC6D-D5EC783B5F28}">
      <dgm:prSet/>
      <dgm:spPr/>
      <dgm:t>
        <a:bodyPr/>
        <a:lstStyle/>
        <a:p>
          <a:pPr rtl="0"/>
          <a:r>
            <a:rPr lang="en-ZA" dirty="0" smtClean="0"/>
            <a:t>PPE </a:t>
          </a:r>
          <a:endParaRPr lang="en-US" dirty="0"/>
        </a:p>
      </dgm:t>
    </dgm:pt>
    <dgm:pt modelId="{ABD957DD-46D5-44B3-A26E-55DE3A6B1D2C}" type="parTrans" cxnId="{C1DFA1F5-E914-4A56-8D12-43D7ED1BD236}">
      <dgm:prSet/>
      <dgm:spPr/>
      <dgm:t>
        <a:bodyPr/>
        <a:lstStyle/>
        <a:p>
          <a:endParaRPr lang="en-US"/>
        </a:p>
      </dgm:t>
    </dgm:pt>
    <dgm:pt modelId="{F4D8D64D-B122-4E21-9C25-7108366C11F4}" type="sibTrans" cxnId="{C1DFA1F5-E914-4A56-8D12-43D7ED1BD236}">
      <dgm:prSet/>
      <dgm:spPr/>
      <dgm:t>
        <a:bodyPr/>
        <a:lstStyle/>
        <a:p>
          <a:endParaRPr lang="en-US"/>
        </a:p>
      </dgm:t>
    </dgm:pt>
    <dgm:pt modelId="{5A5A7BFA-3FA7-4CB3-BCF2-4B9A16721E06}">
      <dgm:prSet/>
      <dgm:spPr/>
      <dgm:t>
        <a:bodyPr/>
        <a:lstStyle/>
        <a:p>
          <a:pPr rtl="0"/>
          <a:r>
            <a:rPr lang="en-ZA" dirty="0" smtClean="0"/>
            <a:t>PPE 92%, Investment property 4%, Receivables 3%</a:t>
          </a:r>
          <a:endParaRPr lang="en-US" dirty="0"/>
        </a:p>
      </dgm:t>
    </dgm:pt>
    <dgm:pt modelId="{28FF6BC3-D767-40DD-AAD1-3C739D359E72}" type="parTrans" cxnId="{F2D00EDF-3FCE-4DDA-A120-0077949D4DC2}">
      <dgm:prSet/>
      <dgm:spPr/>
      <dgm:t>
        <a:bodyPr/>
        <a:lstStyle/>
        <a:p>
          <a:endParaRPr lang="en-US"/>
        </a:p>
      </dgm:t>
    </dgm:pt>
    <dgm:pt modelId="{8CCED2FF-CEA9-44E3-99F1-B97ADD3C44D9}" type="sibTrans" cxnId="{F2D00EDF-3FCE-4DDA-A120-0077949D4DC2}">
      <dgm:prSet/>
      <dgm:spPr/>
      <dgm:t>
        <a:bodyPr/>
        <a:lstStyle/>
        <a:p>
          <a:endParaRPr lang="en-US"/>
        </a:p>
      </dgm:t>
    </dgm:pt>
    <dgm:pt modelId="{D1A61F5F-22E9-4C00-A755-3AABC9BA9DA4}" type="pres">
      <dgm:prSet presAssocID="{EF1FD44D-DEB5-48E6-8E8A-975B1A8B3CAE}" presName="Name0" presStyleCnt="0">
        <dgm:presLayoutVars>
          <dgm:dir/>
          <dgm:animLvl val="lvl"/>
          <dgm:resizeHandles/>
        </dgm:presLayoutVars>
      </dgm:prSet>
      <dgm:spPr/>
      <dgm:t>
        <a:bodyPr/>
        <a:lstStyle/>
        <a:p>
          <a:endParaRPr lang="en-US"/>
        </a:p>
      </dgm:t>
    </dgm:pt>
    <dgm:pt modelId="{62E077CC-E1C8-42F8-AD4A-D30A9FD3ED51}" type="pres">
      <dgm:prSet presAssocID="{5B09D8D6-DE11-4334-804E-CEFA4F0E9829}" presName="linNode" presStyleCnt="0"/>
      <dgm:spPr/>
    </dgm:pt>
    <dgm:pt modelId="{544D3EA3-1E7B-4535-B8E0-29F7FEE7A172}" type="pres">
      <dgm:prSet presAssocID="{5B09D8D6-DE11-4334-804E-CEFA4F0E9829}" presName="parentShp" presStyleLbl="node1" presStyleIdx="0" presStyleCnt="5">
        <dgm:presLayoutVars>
          <dgm:bulletEnabled val="1"/>
        </dgm:presLayoutVars>
      </dgm:prSet>
      <dgm:spPr/>
      <dgm:t>
        <a:bodyPr/>
        <a:lstStyle/>
        <a:p>
          <a:endParaRPr lang="en-US"/>
        </a:p>
      </dgm:t>
    </dgm:pt>
    <dgm:pt modelId="{E48046EB-5AD2-416E-91D7-B0F39AF74A07}" type="pres">
      <dgm:prSet presAssocID="{5B09D8D6-DE11-4334-804E-CEFA4F0E9829}" presName="childShp" presStyleLbl="bgAccFollowNode1" presStyleIdx="0" presStyleCnt="5">
        <dgm:presLayoutVars>
          <dgm:bulletEnabled val="1"/>
        </dgm:presLayoutVars>
      </dgm:prSet>
      <dgm:spPr/>
      <dgm:t>
        <a:bodyPr/>
        <a:lstStyle/>
        <a:p>
          <a:endParaRPr lang="en-US"/>
        </a:p>
      </dgm:t>
    </dgm:pt>
    <dgm:pt modelId="{B780F183-1DBA-4C01-BB75-050473EDCD4A}" type="pres">
      <dgm:prSet presAssocID="{955883D2-7A9B-4D5D-A844-9A7C4A9C589E}" presName="spacing" presStyleCnt="0"/>
      <dgm:spPr/>
    </dgm:pt>
    <dgm:pt modelId="{4478134F-8919-4B2D-A841-10163C02A1E2}" type="pres">
      <dgm:prSet presAssocID="{7E45F1A5-9FCA-49B9-888B-FC73814406EF}" presName="linNode" presStyleCnt="0"/>
      <dgm:spPr/>
    </dgm:pt>
    <dgm:pt modelId="{D57AA094-D4B0-4AB0-A9F8-DDD2966F1C43}" type="pres">
      <dgm:prSet presAssocID="{7E45F1A5-9FCA-49B9-888B-FC73814406EF}" presName="parentShp" presStyleLbl="node1" presStyleIdx="1" presStyleCnt="5">
        <dgm:presLayoutVars>
          <dgm:bulletEnabled val="1"/>
        </dgm:presLayoutVars>
      </dgm:prSet>
      <dgm:spPr/>
      <dgm:t>
        <a:bodyPr/>
        <a:lstStyle/>
        <a:p>
          <a:endParaRPr lang="en-US"/>
        </a:p>
      </dgm:t>
    </dgm:pt>
    <dgm:pt modelId="{E70545DA-1FF1-468F-8F29-138DBFF5BB61}" type="pres">
      <dgm:prSet presAssocID="{7E45F1A5-9FCA-49B9-888B-FC73814406EF}" presName="childShp" presStyleLbl="bgAccFollowNode1" presStyleIdx="1" presStyleCnt="5">
        <dgm:presLayoutVars>
          <dgm:bulletEnabled val="1"/>
        </dgm:presLayoutVars>
      </dgm:prSet>
      <dgm:spPr/>
      <dgm:t>
        <a:bodyPr/>
        <a:lstStyle/>
        <a:p>
          <a:endParaRPr lang="en-US"/>
        </a:p>
      </dgm:t>
    </dgm:pt>
    <dgm:pt modelId="{87306708-7D41-4CF9-B991-D2EEAD642197}" type="pres">
      <dgm:prSet presAssocID="{8ED886B8-8583-4B8D-B1BA-87E6ACDE43BD}" presName="spacing" presStyleCnt="0"/>
      <dgm:spPr/>
    </dgm:pt>
    <dgm:pt modelId="{2719E95D-1B3E-45A7-9411-19FA4EE15052}" type="pres">
      <dgm:prSet presAssocID="{0DD0A107-75A4-4745-9858-12C20000973A}" presName="linNode" presStyleCnt="0"/>
      <dgm:spPr/>
    </dgm:pt>
    <dgm:pt modelId="{A554C23E-5103-4E5F-BC39-EC47D637EF4B}" type="pres">
      <dgm:prSet presAssocID="{0DD0A107-75A4-4745-9858-12C20000973A}" presName="parentShp" presStyleLbl="node1" presStyleIdx="2" presStyleCnt="5">
        <dgm:presLayoutVars>
          <dgm:bulletEnabled val="1"/>
        </dgm:presLayoutVars>
      </dgm:prSet>
      <dgm:spPr/>
      <dgm:t>
        <a:bodyPr/>
        <a:lstStyle/>
        <a:p>
          <a:endParaRPr lang="en-US"/>
        </a:p>
      </dgm:t>
    </dgm:pt>
    <dgm:pt modelId="{481E3131-13DF-4415-ABF1-CC33A01D779C}" type="pres">
      <dgm:prSet presAssocID="{0DD0A107-75A4-4745-9858-12C20000973A}" presName="childShp" presStyleLbl="bgAccFollowNode1" presStyleIdx="2" presStyleCnt="5">
        <dgm:presLayoutVars>
          <dgm:bulletEnabled val="1"/>
        </dgm:presLayoutVars>
      </dgm:prSet>
      <dgm:spPr/>
      <dgm:t>
        <a:bodyPr/>
        <a:lstStyle/>
        <a:p>
          <a:endParaRPr lang="en-US"/>
        </a:p>
      </dgm:t>
    </dgm:pt>
    <dgm:pt modelId="{E66BF46A-699A-43EE-88D6-133A461ABD56}" type="pres">
      <dgm:prSet presAssocID="{F31ACDD8-A15B-4C4B-8976-E8D2F3DE1393}" presName="spacing" presStyleCnt="0"/>
      <dgm:spPr/>
    </dgm:pt>
    <dgm:pt modelId="{3D61559A-1BEA-440C-81B4-99537BDFC823}" type="pres">
      <dgm:prSet presAssocID="{4540F88D-FE99-4D45-8FC3-8F9EF0F7C876}" presName="linNode" presStyleCnt="0"/>
      <dgm:spPr/>
    </dgm:pt>
    <dgm:pt modelId="{83B6A89E-FFE2-4240-9FE2-FECB7C46F284}" type="pres">
      <dgm:prSet presAssocID="{4540F88D-FE99-4D45-8FC3-8F9EF0F7C876}" presName="parentShp" presStyleLbl="node1" presStyleIdx="3" presStyleCnt="5">
        <dgm:presLayoutVars>
          <dgm:bulletEnabled val="1"/>
        </dgm:presLayoutVars>
      </dgm:prSet>
      <dgm:spPr/>
      <dgm:t>
        <a:bodyPr/>
        <a:lstStyle/>
        <a:p>
          <a:endParaRPr lang="en-US"/>
        </a:p>
      </dgm:t>
    </dgm:pt>
    <dgm:pt modelId="{1203650B-CA74-4E87-BA03-5A3967EA38B6}" type="pres">
      <dgm:prSet presAssocID="{4540F88D-FE99-4D45-8FC3-8F9EF0F7C876}" presName="childShp" presStyleLbl="bgAccFollowNode1" presStyleIdx="3" presStyleCnt="5">
        <dgm:presLayoutVars>
          <dgm:bulletEnabled val="1"/>
        </dgm:presLayoutVars>
      </dgm:prSet>
      <dgm:spPr/>
      <dgm:t>
        <a:bodyPr/>
        <a:lstStyle/>
        <a:p>
          <a:endParaRPr lang="en-US"/>
        </a:p>
      </dgm:t>
    </dgm:pt>
    <dgm:pt modelId="{ABEE664F-E237-44BC-BB5C-15EA7920E1D8}" type="pres">
      <dgm:prSet presAssocID="{6200B104-BC77-4DED-8842-A950B39646D8}" presName="spacing" presStyleCnt="0"/>
      <dgm:spPr/>
    </dgm:pt>
    <dgm:pt modelId="{20FF6AA4-B4D2-4F54-BD33-730A4D4E905C}" type="pres">
      <dgm:prSet presAssocID="{3D333BD5-D925-4D51-AEA2-00E6C5E666F6}" presName="linNode" presStyleCnt="0"/>
      <dgm:spPr/>
    </dgm:pt>
    <dgm:pt modelId="{7B89DCA6-59B4-4F2E-B36D-D7EB2B82479A}" type="pres">
      <dgm:prSet presAssocID="{3D333BD5-D925-4D51-AEA2-00E6C5E666F6}" presName="parentShp" presStyleLbl="node1" presStyleIdx="4" presStyleCnt="5">
        <dgm:presLayoutVars>
          <dgm:bulletEnabled val="1"/>
        </dgm:presLayoutVars>
      </dgm:prSet>
      <dgm:spPr/>
      <dgm:t>
        <a:bodyPr/>
        <a:lstStyle/>
        <a:p>
          <a:endParaRPr lang="en-US"/>
        </a:p>
      </dgm:t>
    </dgm:pt>
    <dgm:pt modelId="{0045D124-2A63-4701-B026-02B8C76AA163}" type="pres">
      <dgm:prSet presAssocID="{3D333BD5-D925-4D51-AEA2-00E6C5E666F6}" presName="childShp" presStyleLbl="bgAccFollowNode1" presStyleIdx="4" presStyleCnt="5">
        <dgm:presLayoutVars>
          <dgm:bulletEnabled val="1"/>
        </dgm:presLayoutVars>
      </dgm:prSet>
      <dgm:spPr/>
      <dgm:t>
        <a:bodyPr/>
        <a:lstStyle/>
        <a:p>
          <a:endParaRPr lang="en-US"/>
        </a:p>
      </dgm:t>
    </dgm:pt>
  </dgm:ptLst>
  <dgm:cxnLst>
    <dgm:cxn modelId="{C1DFA1F5-E914-4A56-8D12-43D7ED1BD236}" srcId="{3D333BD5-D925-4D51-AEA2-00E6C5E666F6}" destId="{23934A89-0888-41BB-AC6D-D5EC783B5F28}" srcOrd="1" destOrd="0" parTransId="{ABD957DD-46D5-44B3-A26E-55DE3A6B1D2C}" sibTransId="{F4D8D64D-B122-4E21-9C25-7108366C11F4}"/>
    <dgm:cxn modelId="{3E880BC2-582E-4B1D-A41C-F00D57D775A6}" srcId="{4540F88D-FE99-4D45-8FC3-8F9EF0F7C876}" destId="{9AB6EBEF-1C5B-4F13-A5DB-6AFC88C7622D}" srcOrd="0" destOrd="0" parTransId="{543C13A6-E735-4CFD-BAA6-72AD4A3282B0}" sibTransId="{E70F4476-B257-4A60-93E6-7E449FADCB36}"/>
    <dgm:cxn modelId="{44F4E2C8-6337-4143-97A3-416CE2BFF219}" srcId="{5B09D8D6-DE11-4334-804E-CEFA4F0E9829}" destId="{D90800F4-7B73-43E5-BDE9-0670587C14DF}" srcOrd="0" destOrd="0" parTransId="{E9FB1D10-4A6E-4EC6-8C82-6E5D41311A3C}" sibTransId="{62038C71-F3D8-48D4-B0DF-BAA2115774C5}"/>
    <dgm:cxn modelId="{F96566FC-EB31-47BC-9E5D-86DAD7627524}" srcId="{EF1FD44D-DEB5-48E6-8E8A-975B1A8B3CAE}" destId="{7E45F1A5-9FCA-49B9-888B-FC73814406EF}" srcOrd="1" destOrd="0" parTransId="{A4A348B6-5937-4911-A98B-8A94066A41D8}" sibTransId="{8ED886B8-8583-4B8D-B1BA-87E6ACDE43BD}"/>
    <dgm:cxn modelId="{501B6F4A-3728-4CE4-A84B-555F96646A90}" type="presOf" srcId="{7E45F1A5-9FCA-49B9-888B-FC73814406EF}" destId="{D57AA094-D4B0-4AB0-A9F8-DDD2966F1C43}" srcOrd="0" destOrd="0" presId="urn:microsoft.com/office/officeart/2005/8/layout/vList6"/>
    <dgm:cxn modelId="{20A31D67-CBDC-416E-812F-527F6AB90C6C}" srcId="{EF1FD44D-DEB5-48E6-8E8A-975B1A8B3CAE}" destId="{4540F88D-FE99-4D45-8FC3-8F9EF0F7C876}" srcOrd="3" destOrd="0" parTransId="{FAE2D133-AD21-4D0F-823B-EBDF258B22D1}" sibTransId="{6200B104-BC77-4DED-8842-A950B39646D8}"/>
    <dgm:cxn modelId="{27BDD903-29E2-42D3-B90D-85EF9F3B29E9}" type="presOf" srcId="{23934A89-0888-41BB-AC6D-D5EC783B5F28}" destId="{0045D124-2A63-4701-B026-02B8C76AA163}" srcOrd="0" destOrd="1" presId="urn:microsoft.com/office/officeart/2005/8/layout/vList6"/>
    <dgm:cxn modelId="{C94E1F7D-07A5-4C6E-B6FA-34F90AA042F0}" type="presOf" srcId="{5B09D8D6-DE11-4334-804E-CEFA4F0E9829}" destId="{544D3EA3-1E7B-4535-B8E0-29F7FEE7A172}" srcOrd="0" destOrd="0" presId="urn:microsoft.com/office/officeart/2005/8/layout/vList6"/>
    <dgm:cxn modelId="{C06FE8C5-BD04-4894-84CE-122E60AF8053}" type="presOf" srcId="{EF1FD44D-DEB5-48E6-8E8A-975B1A8B3CAE}" destId="{D1A61F5F-22E9-4C00-A755-3AABC9BA9DA4}" srcOrd="0" destOrd="0" presId="urn:microsoft.com/office/officeart/2005/8/layout/vList6"/>
    <dgm:cxn modelId="{DDDADBBF-DDB7-4E05-AAF8-CAC3A74A7BCF}" srcId="{EF1FD44D-DEB5-48E6-8E8A-975B1A8B3CAE}" destId="{5B09D8D6-DE11-4334-804E-CEFA4F0E9829}" srcOrd="0" destOrd="0" parTransId="{5201CD54-9F3B-4D53-900A-CA70B15E46BA}" sibTransId="{955883D2-7A9B-4D5D-A844-9A7C4A9C589E}"/>
    <dgm:cxn modelId="{FAB68E70-C158-4D69-8320-B82EC4BA8FA9}" srcId="{EF1FD44D-DEB5-48E6-8E8A-975B1A8B3CAE}" destId="{3D333BD5-D925-4D51-AEA2-00E6C5E666F6}" srcOrd="4" destOrd="0" parTransId="{99B64725-15F8-4A61-B2AD-7F6C3C31E2AE}" sibTransId="{9EE3DBBB-5558-45F7-A238-D6B87988F1F2}"/>
    <dgm:cxn modelId="{98AE986F-40A2-459F-A356-5DA5B95B5246}" type="presOf" srcId="{EE3C75BD-A81E-4908-BB8D-B49CEDCCEC59}" destId="{481E3131-13DF-4415-ABF1-CC33A01D779C}" srcOrd="0" destOrd="0" presId="urn:microsoft.com/office/officeart/2005/8/layout/vList6"/>
    <dgm:cxn modelId="{EBB75A8F-3DD3-47FE-A438-11DCFCF56943}" type="presOf" srcId="{9484C8DF-CC1C-4ED1-8263-DDD4669BB334}" destId="{0045D124-2A63-4701-B026-02B8C76AA163}" srcOrd="0" destOrd="0" presId="urn:microsoft.com/office/officeart/2005/8/layout/vList6"/>
    <dgm:cxn modelId="{7FAC2249-B729-4288-84DC-A169DBF495A5}" type="presOf" srcId="{D90800F4-7B73-43E5-BDE9-0670587C14DF}" destId="{E48046EB-5AD2-416E-91D7-B0F39AF74A07}" srcOrd="0" destOrd="0" presId="urn:microsoft.com/office/officeart/2005/8/layout/vList6"/>
    <dgm:cxn modelId="{CB0C40DF-1953-46B9-8A67-47B4DEF18E13}" srcId="{0DD0A107-75A4-4745-9858-12C20000973A}" destId="{EE3C75BD-A81E-4908-BB8D-B49CEDCCEC59}" srcOrd="0" destOrd="0" parTransId="{E6D200E2-E26C-4BA1-932C-9AF0C8C35A7C}" sibTransId="{304EE960-9662-4C51-BA0B-37057B55A596}"/>
    <dgm:cxn modelId="{48AF2E53-21CD-4B7D-92AA-4F9003CA513B}" srcId="{EF1FD44D-DEB5-48E6-8E8A-975B1A8B3CAE}" destId="{0DD0A107-75A4-4745-9858-12C20000973A}" srcOrd="2" destOrd="0" parTransId="{B27BD415-375C-4C6E-972D-7D01033DFD43}" sibTransId="{F31ACDD8-A15B-4C4B-8976-E8D2F3DE1393}"/>
    <dgm:cxn modelId="{809B48EB-FD11-413C-AFA4-9E8EBB34B87B}" type="presOf" srcId="{9AB6EBEF-1C5B-4F13-A5DB-6AFC88C7622D}" destId="{1203650B-CA74-4E87-BA03-5A3967EA38B6}" srcOrd="0" destOrd="0" presId="urn:microsoft.com/office/officeart/2005/8/layout/vList6"/>
    <dgm:cxn modelId="{725FB7F2-4580-45A9-854A-24BB50840E05}" type="presOf" srcId="{52C4A02E-C34E-4F45-ABB6-2B4A1EF76735}" destId="{E70545DA-1FF1-468F-8F29-138DBFF5BB61}" srcOrd="0" destOrd="0" presId="urn:microsoft.com/office/officeart/2005/8/layout/vList6"/>
    <dgm:cxn modelId="{1EE0B122-3567-4DC6-AF7A-63DF22DBDC06}" srcId="{7E45F1A5-9FCA-49B9-888B-FC73814406EF}" destId="{52C4A02E-C34E-4F45-ABB6-2B4A1EF76735}" srcOrd="0" destOrd="0" parTransId="{190992AB-4117-49EF-AEA3-2EFB8B73DF88}" sibTransId="{23F3C423-9BAC-4A91-9746-3B84C41DC9FD}"/>
    <dgm:cxn modelId="{4D6ECE41-095C-4577-A21E-F4464A8A67EE}" type="presOf" srcId="{4540F88D-FE99-4D45-8FC3-8F9EF0F7C876}" destId="{83B6A89E-FFE2-4240-9FE2-FECB7C46F284}" srcOrd="0" destOrd="0" presId="urn:microsoft.com/office/officeart/2005/8/layout/vList6"/>
    <dgm:cxn modelId="{A930916E-9E92-4423-9F56-52705ED20C00}" type="presOf" srcId="{0DD0A107-75A4-4745-9858-12C20000973A}" destId="{A554C23E-5103-4E5F-BC39-EC47D637EF4B}" srcOrd="0" destOrd="0" presId="urn:microsoft.com/office/officeart/2005/8/layout/vList6"/>
    <dgm:cxn modelId="{F2D00EDF-3FCE-4DDA-A120-0077949D4DC2}" srcId="{4540F88D-FE99-4D45-8FC3-8F9EF0F7C876}" destId="{5A5A7BFA-3FA7-4CB3-BCF2-4B9A16721E06}" srcOrd="1" destOrd="0" parTransId="{28FF6BC3-D767-40DD-AAD1-3C739D359E72}" sibTransId="{8CCED2FF-CEA9-44E3-99F1-B97ADD3C44D9}"/>
    <dgm:cxn modelId="{C707A5AA-08C7-4E1D-BBFC-8F85C0D4B4EC}" type="presOf" srcId="{5A5A7BFA-3FA7-4CB3-BCF2-4B9A16721E06}" destId="{1203650B-CA74-4E87-BA03-5A3967EA38B6}" srcOrd="0" destOrd="1" presId="urn:microsoft.com/office/officeart/2005/8/layout/vList6"/>
    <dgm:cxn modelId="{2DECA6DA-F037-4AC5-9E28-9D7A52726C0E}" srcId="{3D333BD5-D925-4D51-AEA2-00E6C5E666F6}" destId="{9484C8DF-CC1C-4ED1-8263-DDD4669BB334}" srcOrd="0" destOrd="0" parTransId="{33DDC9C9-52E2-4ACD-B245-DF595497D7D3}" sibTransId="{BBD2A474-3DDA-4A42-91BD-8894F22779F1}"/>
    <dgm:cxn modelId="{8A8168C1-EEB3-456F-8193-897E519DA0A4}" type="presOf" srcId="{3D333BD5-D925-4D51-AEA2-00E6C5E666F6}" destId="{7B89DCA6-59B4-4F2E-B36D-D7EB2B82479A}" srcOrd="0" destOrd="0" presId="urn:microsoft.com/office/officeart/2005/8/layout/vList6"/>
    <dgm:cxn modelId="{4AC5C5F1-83F3-4147-8D08-6E199BCE7602}" type="presParOf" srcId="{D1A61F5F-22E9-4C00-A755-3AABC9BA9DA4}" destId="{62E077CC-E1C8-42F8-AD4A-D30A9FD3ED51}" srcOrd="0" destOrd="0" presId="urn:microsoft.com/office/officeart/2005/8/layout/vList6"/>
    <dgm:cxn modelId="{E6C0A6CD-8572-4157-8AF0-AA7287C3DE32}" type="presParOf" srcId="{62E077CC-E1C8-42F8-AD4A-D30A9FD3ED51}" destId="{544D3EA3-1E7B-4535-B8E0-29F7FEE7A172}" srcOrd="0" destOrd="0" presId="urn:microsoft.com/office/officeart/2005/8/layout/vList6"/>
    <dgm:cxn modelId="{0BA82784-17DA-479C-8CA7-ACFD3E564895}" type="presParOf" srcId="{62E077CC-E1C8-42F8-AD4A-D30A9FD3ED51}" destId="{E48046EB-5AD2-416E-91D7-B0F39AF74A07}" srcOrd="1" destOrd="0" presId="urn:microsoft.com/office/officeart/2005/8/layout/vList6"/>
    <dgm:cxn modelId="{0FA76804-4306-47EC-BC34-F3F2BA231713}" type="presParOf" srcId="{D1A61F5F-22E9-4C00-A755-3AABC9BA9DA4}" destId="{B780F183-1DBA-4C01-BB75-050473EDCD4A}" srcOrd="1" destOrd="0" presId="urn:microsoft.com/office/officeart/2005/8/layout/vList6"/>
    <dgm:cxn modelId="{BF422444-31E9-403C-934A-18DB8F982969}" type="presParOf" srcId="{D1A61F5F-22E9-4C00-A755-3AABC9BA9DA4}" destId="{4478134F-8919-4B2D-A841-10163C02A1E2}" srcOrd="2" destOrd="0" presId="urn:microsoft.com/office/officeart/2005/8/layout/vList6"/>
    <dgm:cxn modelId="{4D503E82-C630-49BF-8A0B-65068907347D}" type="presParOf" srcId="{4478134F-8919-4B2D-A841-10163C02A1E2}" destId="{D57AA094-D4B0-4AB0-A9F8-DDD2966F1C43}" srcOrd="0" destOrd="0" presId="urn:microsoft.com/office/officeart/2005/8/layout/vList6"/>
    <dgm:cxn modelId="{D50E0FB1-58A7-4F07-A7FF-F6AC4FC4F207}" type="presParOf" srcId="{4478134F-8919-4B2D-A841-10163C02A1E2}" destId="{E70545DA-1FF1-468F-8F29-138DBFF5BB61}" srcOrd="1" destOrd="0" presId="urn:microsoft.com/office/officeart/2005/8/layout/vList6"/>
    <dgm:cxn modelId="{42DABF91-DFC4-445A-8DB9-66B1AC86235C}" type="presParOf" srcId="{D1A61F5F-22E9-4C00-A755-3AABC9BA9DA4}" destId="{87306708-7D41-4CF9-B991-D2EEAD642197}" srcOrd="3" destOrd="0" presId="urn:microsoft.com/office/officeart/2005/8/layout/vList6"/>
    <dgm:cxn modelId="{99C958F1-25CA-4DF7-BCCE-86E7FC4119EC}" type="presParOf" srcId="{D1A61F5F-22E9-4C00-A755-3AABC9BA9DA4}" destId="{2719E95D-1B3E-45A7-9411-19FA4EE15052}" srcOrd="4" destOrd="0" presId="urn:microsoft.com/office/officeart/2005/8/layout/vList6"/>
    <dgm:cxn modelId="{DAEAC8D2-F010-4C21-A306-A1AAF00D96A4}" type="presParOf" srcId="{2719E95D-1B3E-45A7-9411-19FA4EE15052}" destId="{A554C23E-5103-4E5F-BC39-EC47D637EF4B}" srcOrd="0" destOrd="0" presId="urn:microsoft.com/office/officeart/2005/8/layout/vList6"/>
    <dgm:cxn modelId="{D544B36B-F196-410C-8CDD-3B53EA1D9CC6}" type="presParOf" srcId="{2719E95D-1B3E-45A7-9411-19FA4EE15052}" destId="{481E3131-13DF-4415-ABF1-CC33A01D779C}" srcOrd="1" destOrd="0" presId="urn:microsoft.com/office/officeart/2005/8/layout/vList6"/>
    <dgm:cxn modelId="{5DC5023A-7AAC-4C9C-BD10-AB19CEDD372D}" type="presParOf" srcId="{D1A61F5F-22E9-4C00-A755-3AABC9BA9DA4}" destId="{E66BF46A-699A-43EE-88D6-133A461ABD56}" srcOrd="5" destOrd="0" presId="urn:microsoft.com/office/officeart/2005/8/layout/vList6"/>
    <dgm:cxn modelId="{E20ACDCE-3947-43F9-8C16-EA4F297507CE}" type="presParOf" srcId="{D1A61F5F-22E9-4C00-A755-3AABC9BA9DA4}" destId="{3D61559A-1BEA-440C-81B4-99537BDFC823}" srcOrd="6" destOrd="0" presId="urn:microsoft.com/office/officeart/2005/8/layout/vList6"/>
    <dgm:cxn modelId="{63F3DEC1-408A-40F4-A46B-2CF26282C5E5}" type="presParOf" srcId="{3D61559A-1BEA-440C-81B4-99537BDFC823}" destId="{83B6A89E-FFE2-4240-9FE2-FECB7C46F284}" srcOrd="0" destOrd="0" presId="urn:microsoft.com/office/officeart/2005/8/layout/vList6"/>
    <dgm:cxn modelId="{F999A19F-ABF9-4B80-9C51-A22832FEE146}" type="presParOf" srcId="{3D61559A-1BEA-440C-81B4-99537BDFC823}" destId="{1203650B-CA74-4E87-BA03-5A3967EA38B6}" srcOrd="1" destOrd="0" presId="urn:microsoft.com/office/officeart/2005/8/layout/vList6"/>
    <dgm:cxn modelId="{469BCB6B-64EF-408D-BF8F-EF7FF105A17B}" type="presParOf" srcId="{D1A61F5F-22E9-4C00-A755-3AABC9BA9DA4}" destId="{ABEE664F-E237-44BC-BB5C-15EA7920E1D8}" srcOrd="7" destOrd="0" presId="urn:microsoft.com/office/officeart/2005/8/layout/vList6"/>
    <dgm:cxn modelId="{E7F523ED-3E7F-4E2F-A8FD-7FD5B51E3A13}" type="presParOf" srcId="{D1A61F5F-22E9-4C00-A755-3AABC9BA9DA4}" destId="{20FF6AA4-B4D2-4F54-BD33-730A4D4E905C}" srcOrd="8" destOrd="0" presId="urn:microsoft.com/office/officeart/2005/8/layout/vList6"/>
    <dgm:cxn modelId="{8636346D-38E1-4773-BDF7-C3E7D1E24B9E}" type="presParOf" srcId="{20FF6AA4-B4D2-4F54-BD33-730A4D4E905C}" destId="{7B89DCA6-59B4-4F2E-B36D-D7EB2B82479A}" srcOrd="0" destOrd="0" presId="urn:microsoft.com/office/officeart/2005/8/layout/vList6"/>
    <dgm:cxn modelId="{258AA360-0848-4D1B-B1A3-C4661113CB4D}" type="presParOf" srcId="{20FF6AA4-B4D2-4F54-BD33-730A4D4E905C}" destId="{0045D124-2A63-4701-B026-02B8C76AA163}"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E9F76D-49E7-49F6-A82E-234D1A685188}">
      <dsp:nvSpPr>
        <dsp:cNvPr id="0" name=""/>
        <dsp:cNvSpPr/>
      </dsp:nvSpPr>
      <dsp:spPr>
        <a:xfrm>
          <a:off x="0" y="0"/>
          <a:ext cx="4525963" cy="4525963"/>
        </a:xfrm>
        <a:prstGeom prst="pie">
          <a:avLst>
            <a:gd name="adj1" fmla="val 5400000"/>
            <a:gd name="adj2" fmla="val 16200000"/>
          </a:avLst>
        </a:prstGeom>
        <a:gradFill rotWithShape="0">
          <a:gsLst>
            <a:gs pos="0">
              <a:schemeClr val="accent6">
                <a:alpha val="90000"/>
                <a:hueOff val="0"/>
                <a:satOff val="0"/>
                <a:lumOff val="0"/>
                <a:alphaOff val="0"/>
                <a:shade val="51000"/>
                <a:satMod val="130000"/>
              </a:schemeClr>
            </a:gs>
            <a:gs pos="80000">
              <a:schemeClr val="accent6">
                <a:alpha val="90000"/>
                <a:hueOff val="0"/>
                <a:satOff val="0"/>
                <a:lumOff val="0"/>
                <a:alphaOff val="0"/>
                <a:shade val="93000"/>
                <a:satMod val="130000"/>
              </a:schemeClr>
            </a:gs>
            <a:gs pos="100000">
              <a:schemeClr val="accent6">
                <a:alpha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EC22B811-0E39-4EC4-B0A1-0A1D63CAB652}">
      <dsp:nvSpPr>
        <dsp:cNvPr id="0" name=""/>
        <dsp:cNvSpPr/>
      </dsp:nvSpPr>
      <dsp:spPr>
        <a:xfrm>
          <a:off x="2262981" y="0"/>
          <a:ext cx="5966618" cy="4525963"/>
        </a:xfrm>
        <a:prstGeom prst="rect">
          <a:avLst/>
        </a:prstGeom>
        <a:solidFill>
          <a:schemeClr val="lt1">
            <a:alpha val="90000"/>
            <a:hueOff val="0"/>
            <a:satOff val="0"/>
            <a:lumOff val="0"/>
            <a:alphaOff val="0"/>
          </a:schemeClr>
        </a:solidFill>
        <a:ln w="9525" cap="flat" cmpd="sng" algn="ctr">
          <a:solidFill>
            <a:schemeClr val="accent6">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28600" tIns="228600" rIns="228600" bIns="228600" numCol="1" spcCol="1270" anchor="ctr" anchorCtr="0">
          <a:noAutofit/>
        </a:bodyPr>
        <a:lstStyle/>
        <a:p>
          <a:pPr lvl="0" algn="ctr" defTabSz="2667000" rtl="0">
            <a:lnSpc>
              <a:spcPct val="90000"/>
            </a:lnSpc>
            <a:spcBef>
              <a:spcPct val="0"/>
            </a:spcBef>
            <a:spcAft>
              <a:spcPct val="35000"/>
            </a:spcAft>
          </a:pPr>
          <a:r>
            <a:rPr lang="en-ZA" sz="6000" kern="1200" dirty="0" smtClean="0"/>
            <a:t>2013 to 2016</a:t>
          </a:r>
          <a:endParaRPr lang="en-US" sz="6000" kern="1200" dirty="0"/>
        </a:p>
      </dsp:txBody>
      <dsp:txXfrm>
        <a:off x="2262981" y="0"/>
        <a:ext cx="2983309" cy="2149832"/>
      </dsp:txXfrm>
    </dsp:sp>
    <dsp:sp modelId="{F21745CA-BC98-471D-84B0-A7AE675174FB}">
      <dsp:nvSpPr>
        <dsp:cNvPr id="0" name=""/>
        <dsp:cNvSpPr/>
      </dsp:nvSpPr>
      <dsp:spPr>
        <a:xfrm>
          <a:off x="1188065" y="2149832"/>
          <a:ext cx="2149832" cy="2149832"/>
        </a:xfrm>
        <a:prstGeom prst="pie">
          <a:avLst>
            <a:gd name="adj1" fmla="val 5400000"/>
            <a:gd name="adj2" fmla="val 16200000"/>
          </a:avLst>
        </a:prstGeom>
        <a:gradFill rotWithShape="0">
          <a:gsLst>
            <a:gs pos="0">
              <a:schemeClr val="accent6">
                <a:alpha val="90000"/>
                <a:hueOff val="0"/>
                <a:satOff val="0"/>
                <a:lumOff val="0"/>
                <a:alphaOff val="-40000"/>
                <a:shade val="51000"/>
                <a:satMod val="130000"/>
              </a:schemeClr>
            </a:gs>
            <a:gs pos="80000">
              <a:schemeClr val="accent6">
                <a:alpha val="90000"/>
                <a:hueOff val="0"/>
                <a:satOff val="0"/>
                <a:lumOff val="0"/>
                <a:alphaOff val="-40000"/>
                <a:shade val="93000"/>
                <a:satMod val="130000"/>
              </a:schemeClr>
            </a:gs>
            <a:gs pos="100000">
              <a:schemeClr val="accent6">
                <a:alpha val="90000"/>
                <a:hueOff val="0"/>
                <a:satOff val="0"/>
                <a:lumOff val="0"/>
                <a:alphaOff val="-4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13F5213E-65A5-4B53-AF05-54B924181B66}">
      <dsp:nvSpPr>
        <dsp:cNvPr id="0" name=""/>
        <dsp:cNvSpPr/>
      </dsp:nvSpPr>
      <dsp:spPr>
        <a:xfrm>
          <a:off x="2262981" y="2149832"/>
          <a:ext cx="5966618" cy="2149832"/>
        </a:xfrm>
        <a:prstGeom prst="rect">
          <a:avLst/>
        </a:prstGeom>
        <a:solidFill>
          <a:schemeClr val="lt1">
            <a:alpha val="90000"/>
            <a:hueOff val="0"/>
            <a:satOff val="0"/>
            <a:lumOff val="0"/>
            <a:alphaOff val="0"/>
          </a:schemeClr>
        </a:solidFill>
        <a:ln w="9525" cap="flat" cmpd="sng" algn="ctr">
          <a:solidFill>
            <a:schemeClr val="accent6">
              <a:alpha val="90000"/>
              <a:hueOff val="0"/>
              <a:satOff val="0"/>
              <a:lumOff val="0"/>
              <a:alphaOff val="-4000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28600" tIns="228600" rIns="228600" bIns="228600" numCol="1" spcCol="1270" anchor="ctr" anchorCtr="0">
          <a:noAutofit/>
        </a:bodyPr>
        <a:lstStyle/>
        <a:p>
          <a:pPr lvl="0" algn="ctr" defTabSz="2667000" rtl="0">
            <a:lnSpc>
              <a:spcPct val="90000"/>
            </a:lnSpc>
            <a:spcBef>
              <a:spcPct val="0"/>
            </a:spcBef>
            <a:spcAft>
              <a:spcPct val="35000"/>
            </a:spcAft>
          </a:pPr>
          <a:r>
            <a:rPr lang="en-ZA" sz="6000" kern="1200" smtClean="0"/>
            <a:t>2017</a:t>
          </a:r>
          <a:endParaRPr lang="en-US" sz="6000" kern="1200"/>
        </a:p>
      </dsp:txBody>
      <dsp:txXfrm>
        <a:off x="2262981" y="2149832"/>
        <a:ext cx="2983309" cy="2149832"/>
      </dsp:txXfrm>
    </dsp:sp>
    <dsp:sp modelId="{D19CA0B4-F891-40DF-81CA-7B9D4A5077FE}">
      <dsp:nvSpPr>
        <dsp:cNvPr id="0" name=""/>
        <dsp:cNvSpPr/>
      </dsp:nvSpPr>
      <dsp:spPr>
        <a:xfrm>
          <a:off x="5246290" y="0"/>
          <a:ext cx="2983309" cy="2149832"/>
        </a:xfrm>
        <a:prstGeom prst="rect">
          <a:avLst/>
        </a:prstGeom>
        <a:noFill/>
        <a:ln w="9525" cap="flat" cmpd="sng" algn="ctr">
          <a:noFill/>
          <a:prstDash val="solid"/>
        </a:ln>
        <a:effectLst>
          <a:outerShdw blurRad="40000" dist="23000" dir="5400000" rotWithShape="0">
            <a:srgbClr val="000000">
              <a:alpha val="35000"/>
            </a:srgbClr>
          </a:outerShdw>
        </a:effectLst>
        <a:sp3d/>
      </dsp:spPr>
      <dsp:style>
        <a:lnRef idx="1">
          <a:scrgbClr r="0" g="0" b="0"/>
        </a:lnRef>
        <a:fillRef idx="1">
          <a:scrgbClr r="0" g="0" b="0"/>
        </a:fillRef>
        <a:effectRef idx="2">
          <a:scrgbClr r="0" g="0" b="0"/>
        </a:effectRef>
        <a:fontRef idx="minor"/>
      </dsp:style>
      <dsp:txBody>
        <a:bodyPr spcFirstLastPara="0" vert="horz" wrap="square" lIns="83820" tIns="83820" rIns="83820" bIns="83820" numCol="1" spcCol="1270" anchor="ctr" anchorCtr="0">
          <a:noAutofit/>
        </a:bodyPr>
        <a:lstStyle/>
        <a:p>
          <a:pPr marL="228600" lvl="1" indent="-228600" algn="l" defTabSz="977900" rtl="0">
            <a:lnSpc>
              <a:spcPct val="90000"/>
            </a:lnSpc>
            <a:spcBef>
              <a:spcPct val="0"/>
            </a:spcBef>
            <a:spcAft>
              <a:spcPct val="15000"/>
            </a:spcAft>
            <a:buChar char="••"/>
          </a:pPr>
          <a:r>
            <a:rPr lang="en-ZA" sz="2200" kern="1200" dirty="0" smtClean="0"/>
            <a:t>Directive 2 applied with time to apply assertions in full</a:t>
          </a:r>
          <a:endParaRPr lang="en-US" sz="2200" kern="1200" dirty="0"/>
        </a:p>
        <a:p>
          <a:pPr marL="228600" lvl="1" indent="-228600" algn="l" defTabSz="977900" rtl="0">
            <a:lnSpc>
              <a:spcPct val="90000"/>
            </a:lnSpc>
            <a:spcBef>
              <a:spcPct val="0"/>
            </a:spcBef>
            <a:spcAft>
              <a:spcPct val="15000"/>
            </a:spcAft>
            <a:buChar char="••"/>
          </a:pPr>
          <a:r>
            <a:rPr lang="en-ZA" sz="2200" kern="1200" dirty="0" smtClean="0"/>
            <a:t>Plan and progress needed to be reported on</a:t>
          </a:r>
          <a:endParaRPr lang="en-US" sz="2200" kern="1200" dirty="0"/>
        </a:p>
      </dsp:txBody>
      <dsp:txXfrm>
        <a:off x="5246290" y="0"/>
        <a:ext cx="2983309" cy="2149832"/>
      </dsp:txXfrm>
    </dsp:sp>
    <dsp:sp modelId="{62922EFE-E1DD-4007-9FD1-87EA33E14225}">
      <dsp:nvSpPr>
        <dsp:cNvPr id="0" name=""/>
        <dsp:cNvSpPr/>
      </dsp:nvSpPr>
      <dsp:spPr>
        <a:xfrm>
          <a:off x="5246290" y="2149832"/>
          <a:ext cx="2983309" cy="2149832"/>
        </a:xfrm>
        <a:prstGeom prst="rect">
          <a:avLst/>
        </a:prstGeom>
        <a:noFill/>
        <a:ln w="9525" cap="flat" cmpd="sng" algn="ctr">
          <a:noFill/>
          <a:prstDash val="solid"/>
        </a:ln>
        <a:effectLst>
          <a:outerShdw blurRad="40000" dist="23000" dir="5400000" rotWithShape="0">
            <a:srgbClr val="000000">
              <a:alpha val="35000"/>
            </a:srgbClr>
          </a:outerShdw>
        </a:effectLst>
        <a:sp3d/>
      </dsp:spPr>
      <dsp:style>
        <a:lnRef idx="1">
          <a:scrgbClr r="0" g="0" b="0"/>
        </a:lnRef>
        <a:fillRef idx="1">
          <a:scrgbClr r="0" g="0" b="0"/>
        </a:fillRef>
        <a:effectRef idx="2">
          <a:scrgbClr r="0" g="0" b="0"/>
        </a:effectRef>
        <a:fontRef idx="minor"/>
      </dsp:style>
      <dsp:txBody>
        <a:bodyPr spcFirstLastPara="0" vert="horz" wrap="square" lIns="83820" tIns="83820" rIns="83820" bIns="83820" numCol="1" spcCol="1270" anchor="ctr" anchorCtr="0">
          <a:noAutofit/>
        </a:bodyPr>
        <a:lstStyle/>
        <a:p>
          <a:pPr marL="228600" lvl="1" indent="-228600" algn="l" defTabSz="977900" rtl="0">
            <a:lnSpc>
              <a:spcPct val="90000"/>
            </a:lnSpc>
            <a:spcBef>
              <a:spcPct val="0"/>
            </a:spcBef>
            <a:spcAft>
              <a:spcPct val="15000"/>
            </a:spcAft>
            <a:buChar char="••"/>
          </a:pPr>
          <a:r>
            <a:rPr lang="en-ZA" sz="2200" kern="1200" dirty="0" smtClean="0"/>
            <a:t>Directive 2 expired</a:t>
          </a:r>
          <a:endParaRPr lang="en-US" sz="2200" kern="1200" dirty="0"/>
        </a:p>
        <a:p>
          <a:pPr marL="228600" lvl="1" indent="-228600" algn="l" defTabSz="977900" rtl="0">
            <a:lnSpc>
              <a:spcPct val="90000"/>
            </a:lnSpc>
            <a:spcBef>
              <a:spcPct val="0"/>
            </a:spcBef>
            <a:spcAft>
              <a:spcPct val="15000"/>
            </a:spcAft>
            <a:buChar char="••"/>
          </a:pPr>
          <a:r>
            <a:rPr lang="en-ZA" sz="2200" b="1" kern="1200" dirty="0" smtClean="0"/>
            <a:t>Adverse</a:t>
          </a:r>
          <a:r>
            <a:rPr lang="en-ZA" sz="2200" kern="1200" dirty="0" smtClean="0"/>
            <a:t> audit opinion: Measurement of IAR</a:t>
          </a:r>
          <a:endParaRPr lang="en-US" sz="2200" kern="1200" dirty="0"/>
        </a:p>
      </dsp:txBody>
      <dsp:txXfrm>
        <a:off x="5246290" y="2149832"/>
        <a:ext cx="2983309" cy="21498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6FA107-C2E0-4AF8-9EDD-DFAC964C4725}">
      <dsp:nvSpPr>
        <dsp:cNvPr id="0" name=""/>
        <dsp:cNvSpPr/>
      </dsp:nvSpPr>
      <dsp:spPr>
        <a:xfrm>
          <a:off x="41" y="93750"/>
          <a:ext cx="3987998" cy="1595199"/>
        </a:xfrm>
        <a:prstGeom prst="rect">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146304" rIns="256032" bIns="146304" numCol="1" spcCol="1270" anchor="ctr" anchorCtr="0">
          <a:noAutofit/>
        </a:bodyPr>
        <a:lstStyle/>
        <a:p>
          <a:pPr lvl="0" algn="ctr" defTabSz="1600200">
            <a:lnSpc>
              <a:spcPct val="90000"/>
            </a:lnSpc>
            <a:spcBef>
              <a:spcPct val="0"/>
            </a:spcBef>
            <a:spcAft>
              <a:spcPct val="35000"/>
            </a:spcAft>
          </a:pPr>
          <a:r>
            <a:rPr lang="en-ZA" sz="3600" kern="1200" dirty="0" smtClean="0"/>
            <a:t>2015/16</a:t>
          </a:r>
          <a:endParaRPr lang="en-ZA" sz="3600" kern="1200" dirty="0"/>
        </a:p>
      </dsp:txBody>
      <dsp:txXfrm>
        <a:off x="41" y="93750"/>
        <a:ext cx="3987998" cy="1595199"/>
      </dsp:txXfrm>
    </dsp:sp>
    <dsp:sp modelId="{B387211E-EC48-4047-A476-B007A8B640FB}">
      <dsp:nvSpPr>
        <dsp:cNvPr id="0" name=""/>
        <dsp:cNvSpPr/>
      </dsp:nvSpPr>
      <dsp:spPr>
        <a:xfrm>
          <a:off x="41" y="1688950"/>
          <a:ext cx="3987998" cy="3246498"/>
        </a:xfrm>
        <a:prstGeom prst="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ZA" sz="2800" kern="1200" dirty="0" smtClean="0"/>
            <a:t>Accrued expenses - D2D maintenance</a:t>
          </a:r>
          <a:endParaRPr lang="en-ZA" sz="2800" kern="1200" dirty="0"/>
        </a:p>
        <a:p>
          <a:pPr marL="285750" lvl="1" indent="-285750" algn="l" defTabSz="1244600">
            <a:lnSpc>
              <a:spcPct val="90000"/>
            </a:lnSpc>
            <a:spcBef>
              <a:spcPct val="0"/>
            </a:spcBef>
            <a:spcAft>
              <a:spcPct val="15000"/>
            </a:spcAft>
            <a:buChar char="••"/>
          </a:pPr>
          <a:endParaRPr lang="en-ZA" sz="2800" kern="1200" dirty="0"/>
        </a:p>
        <a:p>
          <a:pPr marL="285750" lvl="1" indent="-285750" algn="l" defTabSz="1244600">
            <a:lnSpc>
              <a:spcPct val="90000"/>
            </a:lnSpc>
            <a:spcBef>
              <a:spcPct val="0"/>
            </a:spcBef>
            <a:spcAft>
              <a:spcPct val="15000"/>
            </a:spcAft>
            <a:buChar char="••"/>
          </a:pPr>
          <a:r>
            <a:rPr lang="en-ZA" sz="2800" kern="1200" dirty="0" smtClean="0"/>
            <a:t>Property rates linked to IAR</a:t>
          </a:r>
          <a:endParaRPr lang="en-ZA" sz="2800" kern="1200" dirty="0"/>
        </a:p>
        <a:p>
          <a:pPr marL="285750" lvl="1" indent="-285750" algn="l" defTabSz="1466850">
            <a:lnSpc>
              <a:spcPct val="90000"/>
            </a:lnSpc>
            <a:spcBef>
              <a:spcPct val="0"/>
            </a:spcBef>
            <a:spcAft>
              <a:spcPct val="15000"/>
            </a:spcAft>
            <a:buChar char="••"/>
          </a:pPr>
          <a:endParaRPr lang="en-ZA" sz="3300" kern="1200" dirty="0"/>
        </a:p>
      </dsp:txBody>
      <dsp:txXfrm>
        <a:off x="41" y="1688950"/>
        <a:ext cx="3987998" cy="3246498"/>
      </dsp:txXfrm>
    </dsp:sp>
    <dsp:sp modelId="{51BE6C30-BB81-495D-AE55-61D265DDD414}">
      <dsp:nvSpPr>
        <dsp:cNvPr id="0" name=""/>
        <dsp:cNvSpPr/>
      </dsp:nvSpPr>
      <dsp:spPr>
        <a:xfrm>
          <a:off x="4546359" y="93750"/>
          <a:ext cx="3987998" cy="1595199"/>
        </a:xfrm>
        <a:prstGeom prst="rect">
          <a:avLst/>
        </a:prstGeom>
        <a:solidFill>
          <a:schemeClr val="accent5">
            <a:hueOff val="-9933876"/>
            <a:satOff val="39811"/>
            <a:lumOff val="8628"/>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146304" rIns="256032" bIns="146304" numCol="1" spcCol="1270" anchor="ctr" anchorCtr="0">
          <a:noAutofit/>
        </a:bodyPr>
        <a:lstStyle/>
        <a:p>
          <a:pPr lvl="0" algn="ctr" defTabSz="1600200">
            <a:lnSpc>
              <a:spcPct val="90000"/>
            </a:lnSpc>
            <a:spcBef>
              <a:spcPct val="0"/>
            </a:spcBef>
            <a:spcAft>
              <a:spcPct val="35000"/>
            </a:spcAft>
          </a:pPr>
          <a:r>
            <a:rPr lang="en-ZA" sz="3600" kern="1200" dirty="0" smtClean="0"/>
            <a:t>2016/17</a:t>
          </a:r>
          <a:endParaRPr lang="en-ZA" sz="3600" kern="1200" dirty="0"/>
        </a:p>
      </dsp:txBody>
      <dsp:txXfrm>
        <a:off x="4546359" y="93750"/>
        <a:ext cx="3987998" cy="1595199"/>
      </dsp:txXfrm>
    </dsp:sp>
    <dsp:sp modelId="{7BF7FA58-5496-43E4-8431-553DB0BCBF7E}">
      <dsp:nvSpPr>
        <dsp:cNvPr id="0" name=""/>
        <dsp:cNvSpPr/>
      </dsp:nvSpPr>
      <dsp:spPr>
        <a:xfrm>
          <a:off x="4546359" y="1688950"/>
          <a:ext cx="3987998" cy="3246498"/>
        </a:xfrm>
        <a:prstGeom prst="rect">
          <a:avLst/>
        </a:prstGeom>
        <a:solidFill>
          <a:schemeClr val="accent5">
            <a:tint val="40000"/>
            <a:alpha val="90000"/>
            <a:hueOff val="-10740482"/>
            <a:satOff val="48253"/>
            <a:lumOff val="3317"/>
            <a:alphaOff val="0"/>
          </a:schemeClr>
        </a:solidFill>
        <a:ln w="25400" cap="flat" cmpd="sng" algn="ctr">
          <a:solidFill>
            <a:schemeClr val="accent5">
              <a:tint val="40000"/>
              <a:alpha val="90000"/>
              <a:hueOff val="-10740482"/>
              <a:satOff val="48253"/>
              <a:lumOff val="331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ZA" sz="2800" kern="1200" dirty="0" smtClean="0"/>
            <a:t>Accrued expenses </a:t>
          </a:r>
          <a:br>
            <a:rPr lang="en-ZA" sz="2800" kern="1200" dirty="0" smtClean="0"/>
          </a:br>
          <a:r>
            <a:rPr lang="en-ZA" sz="2800" kern="1200" dirty="0" smtClean="0"/>
            <a:t>- Assets</a:t>
          </a:r>
          <a:br>
            <a:rPr lang="en-ZA" sz="2800" kern="1200" dirty="0" smtClean="0"/>
          </a:br>
          <a:r>
            <a:rPr lang="en-ZA" sz="2800" kern="1200" dirty="0" smtClean="0"/>
            <a:t>- Scheduled maintenance</a:t>
          </a:r>
          <a:endParaRPr lang="en-ZA" sz="2800" kern="1200" dirty="0"/>
        </a:p>
        <a:p>
          <a:pPr marL="285750" lvl="1" indent="-285750" algn="l" defTabSz="1244600">
            <a:lnSpc>
              <a:spcPct val="90000"/>
            </a:lnSpc>
            <a:spcBef>
              <a:spcPct val="0"/>
            </a:spcBef>
            <a:spcAft>
              <a:spcPct val="15000"/>
            </a:spcAft>
            <a:buChar char="••"/>
          </a:pPr>
          <a:r>
            <a:rPr lang="en-ZA" sz="2800" kern="1200" dirty="0" smtClean="0"/>
            <a:t>Provision</a:t>
          </a:r>
          <a:br>
            <a:rPr lang="en-ZA" sz="2800" kern="1200" dirty="0" smtClean="0"/>
          </a:br>
          <a:r>
            <a:rPr lang="en-ZA" sz="2800" kern="1200" dirty="0" smtClean="0"/>
            <a:t>- D2D maintenance</a:t>
          </a:r>
          <a:endParaRPr lang="en-ZA" sz="2800" kern="1200" dirty="0"/>
        </a:p>
        <a:p>
          <a:pPr marL="285750" lvl="1" indent="-285750" algn="l" defTabSz="1244600">
            <a:lnSpc>
              <a:spcPct val="90000"/>
            </a:lnSpc>
            <a:spcBef>
              <a:spcPct val="0"/>
            </a:spcBef>
            <a:spcAft>
              <a:spcPct val="15000"/>
            </a:spcAft>
            <a:buChar char="••"/>
          </a:pPr>
          <a:r>
            <a:rPr lang="en-ZA" sz="2800" kern="1200" dirty="0" smtClean="0"/>
            <a:t>PPE</a:t>
          </a:r>
          <a:endParaRPr lang="en-ZA" sz="2800" kern="1200" dirty="0"/>
        </a:p>
      </dsp:txBody>
      <dsp:txXfrm>
        <a:off x="4546359" y="1688950"/>
        <a:ext cx="3987998" cy="324649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8046EB-5AD2-416E-91D7-B0F39AF74A07}">
      <dsp:nvSpPr>
        <dsp:cNvPr id="0" name=""/>
        <dsp:cNvSpPr/>
      </dsp:nvSpPr>
      <dsp:spPr>
        <a:xfrm>
          <a:off x="2826851" y="1560"/>
          <a:ext cx="4240276" cy="844811"/>
        </a:xfrm>
        <a:prstGeom prst="rightArrow">
          <a:avLst>
            <a:gd name="adj1" fmla="val 75000"/>
            <a:gd name="adj2" fmla="val 50000"/>
          </a:avLst>
        </a:prstGeom>
        <a:solidFill>
          <a:schemeClr val="accent6">
            <a:alpha val="90000"/>
            <a:tint val="55000"/>
            <a:hueOff val="0"/>
            <a:satOff val="0"/>
            <a:lumOff val="0"/>
            <a:alphaOff val="0"/>
          </a:schemeClr>
        </a:solidFill>
        <a:ln w="9525" cap="flat" cmpd="sng" algn="ctr">
          <a:solidFill>
            <a:schemeClr val="l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8255" tIns="8255" rIns="8255" bIns="8255" numCol="1" spcCol="1270" anchor="t" anchorCtr="0">
          <a:noAutofit/>
        </a:bodyPr>
        <a:lstStyle/>
        <a:p>
          <a:pPr marL="114300" lvl="1" indent="-114300" algn="l" defTabSz="577850" rtl="0">
            <a:lnSpc>
              <a:spcPct val="90000"/>
            </a:lnSpc>
            <a:spcBef>
              <a:spcPct val="0"/>
            </a:spcBef>
            <a:spcAft>
              <a:spcPct val="15000"/>
            </a:spcAft>
            <a:buChar char="••"/>
          </a:pPr>
          <a:r>
            <a:rPr lang="en-ZA" sz="1300" kern="1200" dirty="0" smtClean="0"/>
            <a:t>No findings on financial, compliance and performance audit</a:t>
          </a:r>
          <a:endParaRPr lang="en-US" sz="1300" kern="1200" dirty="0"/>
        </a:p>
      </dsp:txBody>
      <dsp:txXfrm>
        <a:off x="2826851" y="107161"/>
        <a:ext cx="3923472" cy="633609"/>
      </dsp:txXfrm>
    </dsp:sp>
    <dsp:sp modelId="{544D3EA3-1E7B-4535-B8E0-29F7FEE7A172}">
      <dsp:nvSpPr>
        <dsp:cNvPr id="0" name=""/>
        <dsp:cNvSpPr/>
      </dsp:nvSpPr>
      <dsp:spPr>
        <a:xfrm>
          <a:off x="0" y="1560"/>
          <a:ext cx="2826851" cy="844811"/>
        </a:xfrm>
        <a:prstGeom prst="roundRect">
          <a:avLst/>
        </a:prstGeom>
        <a:gradFill rotWithShape="0">
          <a:gsLst>
            <a:gs pos="0">
              <a:schemeClr val="accent6">
                <a:shade val="50000"/>
                <a:hueOff val="0"/>
                <a:satOff val="0"/>
                <a:lumOff val="0"/>
                <a:alphaOff val="0"/>
                <a:shade val="51000"/>
                <a:satMod val="130000"/>
              </a:schemeClr>
            </a:gs>
            <a:gs pos="80000">
              <a:schemeClr val="accent6">
                <a:shade val="50000"/>
                <a:hueOff val="0"/>
                <a:satOff val="0"/>
                <a:lumOff val="0"/>
                <a:alphaOff val="0"/>
                <a:shade val="93000"/>
                <a:satMod val="130000"/>
              </a:schemeClr>
            </a:gs>
            <a:gs pos="100000">
              <a:schemeClr val="accent6">
                <a:shade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rtl="0">
            <a:lnSpc>
              <a:spcPct val="90000"/>
            </a:lnSpc>
            <a:spcBef>
              <a:spcPct val="0"/>
            </a:spcBef>
            <a:spcAft>
              <a:spcPct val="35000"/>
            </a:spcAft>
          </a:pPr>
          <a:r>
            <a:rPr lang="en-ZA" sz="2500" kern="1200" dirty="0" smtClean="0"/>
            <a:t>Clean audit opinion</a:t>
          </a:r>
          <a:endParaRPr lang="en-US" sz="2500" kern="1200" dirty="0"/>
        </a:p>
      </dsp:txBody>
      <dsp:txXfrm>
        <a:off x="41240" y="42800"/>
        <a:ext cx="2744371" cy="762331"/>
      </dsp:txXfrm>
    </dsp:sp>
    <dsp:sp modelId="{E70545DA-1FF1-468F-8F29-138DBFF5BB61}">
      <dsp:nvSpPr>
        <dsp:cNvPr id="0" name=""/>
        <dsp:cNvSpPr/>
      </dsp:nvSpPr>
      <dsp:spPr>
        <a:xfrm>
          <a:off x="2826851" y="930853"/>
          <a:ext cx="4240276" cy="844811"/>
        </a:xfrm>
        <a:prstGeom prst="rightArrow">
          <a:avLst>
            <a:gd name="adj1" fmla="val 75000"/>
            <a:gd name="adj2" fmla="val 50000"/>
          </a:avLst>
        </a:prstGeom>
        <a:solidFill>
          <a:schemeClr val="accent6">
            <a:alpha val="90000"/>
            <a:tint val="55000"/>
            <a:hueOff val="0"/>
            <a:satOff val="0"/>
            <a:lumOff val="0"/>
            <a:alphaOff val="0"/>
          </a:schemeClr>
        </a:solidFill>
        <a:ln w="9525" cap="flat" cmpd="sng" algn="ctr">
          <a:solidFill>
            <a:schemeClr val="l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8255" tIns="8255" rIns="8255" bIns="8255" numCol="1" spcCol="1270" anchor="t" anchorCtr="0">
          <a:noAutofit/>
        </a:bodyPr>
        <a:lstStyle/>
        <a:p>
          <a:pPr marL="114300" lvl="1" indent="-114300" algn="l" defTabSz="577850" rtl="0">
            <a:lnSpc>
              <a:spcPct val="90000"/>
            </a:lnSpc>
            <a:spcBef>
              <a:spcPct val="0"/>
            </a:spcBef>
            <a:spcAft>
              <a:spcPct val="15000"/>
            </a:spcAft>
            <a:buChar char="••"/>
          </a:pPr>
          <a:r>
            <a:rPr lang="en-ZA" sz="1300" kern="1200" dirty="0" smtClean="0"/>
            <a:t>No findings on financial audit</a:t>
          </a:r>
          <a:endParaRPr lang="en-US" sz="1300" kern="1200" dirty="0"/>
        </a:p>
      </dsp:txBody>
      <dsp:txXfrm>
        <a:off x="2826851" y="1036454"/>
        <a:ext cx="3923472" cy="633609"/>
      </dsp:txXfrm>
    </dsp:sp>
    <dsp:sp modelId="{D57AA094-D4B0-4AB0-A9F8-DDD2966F1C43}">
      <dsp:nvSpPr>
        <dsp:cNvPr id="0" name=""/>
        <dsp:cNvSpPr/>
      </dsp:nvSpPr>
      <dsp:spPr>
        <a:xfrm>
          <a:off x="0" y="930853"/>
          <a:ext cx="2826851" cy="844811"/>
        </a:xfrm>
        <a:prstGeom prst="roundRect">
          <a:avLst/>
        </a:prstGeom>
        <a:gradFill rotWithShape="0">
          <a:gsLst>
            <a:gs pos="0">
              <a:schemeClr val="accent6">
                <a:shade val="50000"/>
                <a:hueOff val="-184678"/>
                <a:satOff val="12312"/>
                <a:lumOff val="16074"/>
                <a:alphaOff val="0"/>
                <a:shade val="51000"/>
                <a:satMod val="130000"/>
              </a:schemeClr>
            </a:gs>
            <a:gs pos="80000">
              <a:schemeClr val="accent6">
                <a:shade val="50000"/>
                <a:hueOff val="-184678"/>
                <a:satOff val="12312"/>
                <a:lumOff val="16074"/>
                <a:alphaOff val="0"/>
                <a:shade val="93000"/>
                <a:satMod val="130000"/>
              </a:schemeClr>
            </a:gs>
            <a:gs pos="100000">
              <a:schemeClr val="accent6">
                <a:shade val="50000"/>
                <a:hueOff val="-184678"/>
                <a:satOff val="12312"/>
                <a:lumOff val="1607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rtl="0">
            <a:lnSpc>
              <a:spcPct val="90000"/>
            </a:lnSpc>
            <a:spcBef>
              <a:spcPct val="0"/>
            </a:spcBef>
            <a:spcAft>
              <a:spcPct val="35000"/>
            </a:spcAft>
          </a:pPr>
          <a:r>
            <a:rPr lang="en-ZA" sz="2500" kern="1200" dirty="0" smtClean="0"/>
            <a:t>Unqualified opinion</a:t>
          </a:r>
          <a:endParaRPr lang="en-US" sz="2500" kern="1200" dirty="0"/>
        </a:p>
      </dsp:txBody>
      <dsp:txXfrm>
        <a:off x="41240" y="972093"/>
        <a:ext cx="2744371" cy="762331"/>
      </dsp:txXfrm>
    </dsp:sp>
    <dsp:sp modelId="{481E3131-13DF-4415-ABF1-CC33A01D779C}">
      <dsp:nvSpPr>
        <dsp:cNvPr id="0" name=""/>
        <dsp:cNvSpPr/>
      </dsp:nvSpPr>
      <dsp:spPr>
        <a:xfrm>
          <a:off x="2826851" y="1860146"/>
          <a:ext cx="4240276" cy="844811"/>
        </a:xfrm>
        <a:prstGeom prst="rightArrow">
          <a:avLst>
            <a:gd name="adj1" fmla="val 75000"/>
            <a:gd name="adj2" fmla="val 50000"/>
          </a:avLst>
        </a:prstGeom>
        <a:solidFill>
          <a:schemeClr val="accent6">
            <a:alpha val="90000"/>
            <a:tint val="55000"/>
            <a:hueOff val="0"/>
            <a:satOff val="0"/>
            <a:lumOff val="0"/>
            <a:alphaOff val="0"/>
          </a:schemeClr>
        </a:solidFill>
        <a:ln w="9525" cap="flat" cmpd="sng" algn="ctr">
          <a:solidFill>
            <a:schemeClr val="l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8255" tIns="8255" rIns="8255" bIns="8255" numCol="1" spcCol="1270" anchor="t" anchorCtr="0">
          <a:noAutofit/>
        </a:bodyPr>
        <a:lstStyle/>
        <a:p>
          <a:pPr marL="114300" lvl="1" indent="-114300" algn="l" defTabSz="577850" rtl="0">
            <a:lnSpc>
              <a:spcPct val="90000"/>
            </a:lnSpc>
            <a:spcBef>
              <a:spcPct val="0"/>
            </a:spcBef>
            <a:spcAft>
              <a:spcPct val="15000"/>
            </a:spcAft>
            <a:buChar char="••"/>
          </a:pPr>
          <a:r>
            <a:rPr lang="en-ZA" sz="1300" kern="1200" dirty="0" smtClean="0"/>
            <a:t>Disagreements or Limitation of scope on specific line items without affecting the whole set of AFS</a:t>
          </a:r>
          <a:endParaRPr lang="en-US" sz="1300" kern="1200" dirty="0"/>
        </a:p>
      </dsp:txBody>
      <dsp:txXfrm>
        <a:off x="2826851" y="1965747"/>
        <a:ext cx="3923472" cy="633609"/>
      </dsp:txXfrm>
    </dsp:sp>
    <dsp:sp modelId="{A554C23E-5103-4E5F-BC39-EC47D637EF4B}">
      <dsp:nvSpPr>
        <dsp:cNvPr id="0" name=""/>
        <dsp:cNvSpPr/>
      </dsp:nvSpPr>
      <dsp:spPr>
        <a:xfrm>
          <a:off x="0" y="1860146"/>
          <a:ext cx="2826851" cy="844811"/>
        </a:xfrm>
        <a:prstGeom prst="roundRect">
          <a:avLst/>
        </a:prstGeom>
        <a:gradFill rotWithShape="0">
          <a:gsLst>
            <a:gs pos="0">
              <a:schemeClr val="accent6">
                <a:shade val="50000"/>
                <a:hueOff val="-369356"/>
                <a:satOff val="24624"/>
                <a:lumOff val="32148"/>
                <a:alphaOff val="0"/>
                <a:shade val="51000"/>
                <a:satMod val="130000"/>
              </a:schemeClr>
            </a:gs>
            <a:gs pos="80000">
              <a:schemeClr val="accent6">
                <a:shade val="50000"/>
                <a:hueOff val="-369356"/>
                <a:satOff val="24624"/>
                <a:lumOff val="32148"/>
                <a:alphaOff val="0"/>
                <a:shade val="93000"/>
                <a:satMod val="130000"/>
              </a:schemeClr>
            </a:gs>
            <a:gs pos="100000">
              <a:schemeClr val="accent6">
                <a:shade val="50000"/>
                <a:hueOff val="-369356"/>
                <a:satOff val="24624"/>
                <a:lumOff val="3214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rtl="0">
            <a:lnSpc>
              <a:spcPct val="90000"/>
            </a:lnSpc>
            <a:spcBef>
              <a:spcPct val="0"/>
            </a:spcBef>
            <a:spcAft>
              <a:spcPct val="35000"/>
            </a:spcAft>
          </a:pPr>
          <a:r>
            <a:rPr lang="en-ZA" sz="2500" kern="1200" dirty="0" smtClean="0"/>
            <a:t>Qualified opinion </a:t>
          </a:r>
          <a:endParaRPr lang="en-US" sz="2500" kern="1200" dirty="0"/>
        </a:p>
      </dsp:txBody>
      <dsp:txXfrm>
        <a:off x="41240" y="1901386"/>
        <a:ext cx="2744371" cy="762331"/>
      </dsp:txXfrm>
    </dsp:sp>
    <dsp:sp modelId="{1203650B-CA74-4E87-BA03-5A3967EA38B6}">
      <dsp:nvSpPr>
        <dsp:cNvPr id="0" name=""/>
        <dsp:cNvSpPr/>
      </dsp:nvSpPr>
      <dsp:spPr>
        <a:xfrm>
          <a:off x="2826851" y="2789439"/>
          <a:ext cx="4240276" cy="844811"/>
        </a:xfrm>
        <a:prstGeom prst="rightArrow">
          <a:avLst>
            <a:gd name="adj1" fmla="val 75000"/>
            <a:gd name="adj2" fmla="val 50000"/>
          </a:avLst>
        </a:prstGeom>
        <a:solidFill>
          <a:schemeClr val="accent6">
            <a:alpha val="90000"/>
            <a:tint val="55000"/>
            <a:hueOff val="0"/>
            <a:satOff val="0"/>
            <a:lumOff val="0"/>
            <a:alphaOff val="0"/>
          </a:schemeClr>
        </a:solidFill>
        <a:ln w="9525" cap="flat" cmpd="sng" algn="ctr">
          <a:solidFill>
            <a:schemeClr val="l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8255" tIns="8255" rIns="8255" bIns="8255" numCol="1" spcCol="1270" anchor="t" anchorCtr="0">
          <a:noAutofit/>
        </a:bodyPr>
        <a:lstStyle/>
        <a:p>
          <a:pPr marL="114300" lvl="1" indent="-114300" algn="l" defTabSz="577850" rtl="0">
            <a:lnSpc>
              <a:spcPct val="90000"/>
            </a:lnSpc>
            <a:spcBef>
              <a:spcPct val="0"/>
            </a:spcBef>
            <a:spcAft>
              <a:spcPct val="15000"/>
            </a:spcAft>
            <a:buChar char="••"/>
          </a:pPr>
          <a:r>
            <a:rPr lang="en-ZA" sz="1300" kern="1200" dirty="0" smtClean="0"/>
            <a:t>Disagreement findings that are pervasive</a:t>
          </a:r>
          <a:endParaRPr lang="en-US" sz="1300" kern="1200" dirty="0"/>
        </a:p>
        <a:p>
          <a:pPr marL="114300" lvl="1" indent="-114300" algn="l" defTabSz="577850" rtl="0">
            <a:lnSpc>
              <a:spcPct val="90000"/>
            </a:lnSpc>
            <a:spcBef>
              <a:spcPct val="0"/>
            </a:spcBef>
            <a:spcAft>
              <a:spcPct val="15000"/>
            </a:spcAft>
            <a:buChar char="••"/>
          </a:pPr>
          <a:r>
            <a:rPr lang="en-ZA" sz="1300" kern="1200" dirty="0" smtClean="0"/>
            <a:t>PPE 92%, Investment property 4%, Receivables 3%</a:t>
          </a:r>
          <a:endParaRPr lang="en-US" sz="1300" kern="1200" dirty="0"/>
        </a:p>
      </dsp:txBody>
      <dsp:txXfrm>
        <a:off x="2826851" y="2895040"/>
        <a:ext cx="3923472" cy="633609"/>
      </dsp:txXfrm>
    </dsp:sp>
    <dsp:sp modelId="{83B6A89E-FFE2-4240-9FE2-FECB7C46F284}">
      <dsp:nvSpPr>
        <dsp:cNvPr id="0" name=""/>
        <dsp:cNvSpPr/>
      </dsp:nvSpPr>
      <dsp:spPr>
        <a:xfrm>
          <a:off x="0" y="2789439"/>
          <a:ext cx="2826851" cy="844811"/>
        </a:xfrm>
        <a:prstGeom prst="roundRect">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95250" tIns="47625" rIns="95250" bIns="47625" numCol="1" spcCol="1270" anchor="ctr" anchorCtr="0">
          <a:noAutofit/>
        </a:bodyPr>
        <a:lstStyle/>
        <a:p>
          <a:pPr lvl="0" algn="ctr" defTabSz="1111250" rtl="0">
            <a:lnSpc>
              <a:spcPct val="90000"/>
            </a:lnSpc>
            <a:spcBef>
              <a:spcPct val="0"/>
            </a:spcBef>
            <a:spcAft>
              <a:spcPct val="35000"/>
            </a:spcAft>
          </a:pPr>
          <a:r>
            <a:rPr lang="en-ZA" sz="2500" kern="1200" dirty="0" smtClean="0"/>
            <a:t>Adverse opinion </a:t>
          </a:r>
          <a:endParaRPr lang="en-US" sz="2500" kern="1200" dirty="0"/>
        </a:p>
      </dsp:txBody>
      <dsp:txXfrm>
        <a:off x="41240" y="2830679"/>
        <a:ext cx="2744371" cy="762331"/>
      </dsp:txXfrm>
    </dsp:sp>
    <dsp:sp modelId="{0045D124-2A63-4701-B026-02B8C76AA163}">
      <dsp:nvSpPr>
        <dsp:cNvPr id="0" name=""/>
        <dsp:cNvSpPr/>
      </dsp:nvSpPr>
      <dsp:spPr>
        <a:xfrm>
          <a:off x="2826851" y="3718731"/>
          <a:ext cx="4240276" cy="844811"/>
        </a:xfrm>
        <a:prstGeom prst="rightArrow">
          <a:avLst>
            <a:gd name="adj1" fmla="val 75000"/>
            <a:gd name="adj2" fmla="val 50000"/>
          </a:avLst>
        </a:prstGeom>
        <a:solidFill>
          <a:schemeClr val="accent6">
            <a:alpha val="90000"/>
            <a:tint val="55000"/>
            <a:hueOff val="0"/>
            <a:satOff val="0"/>
            <a:lumOff val="0"/>
            <a:alphaOff val="0"/>
          </a:schemeClr>
        </a:solidFill>
        <a:ln w="9525" cap="flat" cmpd="sng" algn="ctr">
          <a:solidFill>
            <a:schemeClr val="l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8255" tIns="8255" rIns="8255" bIns="8255" numCol="1" spcCol="1270" anchor="t" anchorCtr="0">
          <a:noAutofit/>
        </a:bodyPr>
        <a:lstStyle/>
        <a:p>
          <a:pPr marL="114300" lvl="1" indent="-114300" algn="l" defTabSz="577850" rtl="0">
            <a:lnSpc>
              <a:spcPct val="90000"/>
            </a:lnSpc>
            <a:spcBef>
              <a:spcPct val="0"/>
            </a:spcBef>
            <a:spcAft>
              <a:spcPct val="15000"/>
            </a:spcAft>
            <a:buChar char="••"/>
          </a:pPr>
          <a:r>
            <a:rPr lang="en-ZA" sz="1300" kern="1200" dirty="0" smtClean="0"/>
            <a:t>Limitation of scope – lack of evidence that are pervasive </a:t>
          </a:r>
          <a:endParaRPr lang="en-US" sz="1300" kern="1200" dirty="0"/>
        </a:p>
        <a:p>
          <a:pPr marL="114300" lvl="1" indent="-114300" algn="l" defTabSz="577850" rtl="0">
            <a:lnSpc>
              <a:spcPct val="90000"/>
            </a:lnSpc>
            <a:spcBef>
              <a:spcPct val="0"/>
            </a:spcBef>
            <a:spcAft>
              <a:spcPct val="15000"/>
            </a:spcAft>
            <a:buChar char="••"/>
          </a:pPr>
          <a:r>
            <a:rPr lang="en-ZA" sz="1300" kern="1200" dirty="0" smtClean="0"/>
            <a:t>PPE </a:t>
          </a:r>
          <a:endParaRPr lang="en-US" sz="1300" kern="1200" dirty="0"/>
        </a:p>
      </dsp:txBody>
      <dsp:txXfrm>
        <a:off x="2826851" y="3824332"/>
        <a:ext cx="3923472" cy="633609"/>
      </dsp:txXfrm>
    </dsp:sp>
    <dsp:sp modelId="{7B89DCA6-59B4-4F2E-B36D-D7EB2B82479A}">
      <dsp:nvSpPr>
        <dsp:cNvPr id="0" name=""/>
        <dsp:cNvSpPr/>
      </dsp:nvSpPr>
      <dsp:spPr>
        <a:xfrm>
          <a:off x="0" y="3718731"/>
          <a:ext cx="2826851" cy="844811"/>
        </a:xfrm>
        <a:prstGeom prst="roundRect">
          <a:avLst/>
        </a:prstGeom>
        <a:gradFill rotWithShape="0">
          <a:gsLst>
            <a:gs pos="0">
              <a:schemeClr val="accent6">
                <a:shade val="50000"/>
                <a:hueOff val="-184678"/>
                <a:satOff val="12312"/>
                <a:lumOff val="16074"/>
                <a:alphaOff val="0"/>
                <a:shade val="51000"/>
                <a:satMod val="130000"/>
              </a:schemeClr>
            </a:gs>
            <a:gs pos="80000">
              <a:schemeClr val="accent6">
                <a:shade val="50000"/>
                <a:hueOff val="-184678"/>
                <a:satOff val="12312"/>
                <a:lumOff val="16074"/>
                <a:alphaOff val="0"/>
                <a:shade val="93000"/>
                <a:satMod val="130000"/>
              </a:schemeClr>
            </a:gs>
            <a:gs pos="100000">
              <a:schemeClr val="accent6">
                <a:shade val="50000"/>
                <a:hueOff val="-184678"/>
                <a:satOff val="12312"/>
                <a:lumOff val="1607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rtl="0">
            <a:lnSpc>
              <a:spcPct val="90000"/>
            </a:lnSpc>
            <a:spcBef>
              <a:spcPct val="0"/>
            </a:spcBef>
            <a:spcAft>
              <a:spcPct val="35000"/>
            </a:spcAft>
          </a:pPr>
          <a:r>
            <a:rPr lang="en-ZA" sz="2500" kern="1200" dirty="0" smtClean="0"/>
            <a:t>Disclaimer opinion</a:t>
          </a:r>
          <a:endParaRPr lang="en-US" sz="2500" kern="1200" dirty="0"/>
        </a:p>
      </dsp:txBody>
      <dsp:txXfrm>
        <a:off x="41240" y="3759971"/>
        <a:ext cx="2744371" cy="762331"/>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333"/>
          </a:xfrm>
          <a:prstGeom prst="rect">
            <a:avLst/>
          </a:prstGeom>
        </p:spPr>
        <p:txBody>
          <a:bodyPr vert="horz" lIns="92476" tIns="46238" rIns="92476" bIns="46238" rtlCol="0"/>
          <a:lstStyle>
            <a:lvl1pPr algn="l">
              <a:defRPr sz="1200"/>
            </a:lvl1pPr>
          </a:lstStyle>
          <a:p>
            <a:endParaRPr lang="en-ZA"/>
          </a:p>
        </p:txBody>
      </p:sp>
      <p:sp>
        <p:nvSpPr>
          <p:cNvPr id="3" name="Date Placeholder 2"/>
          <p:cNvSpPr>
            <a:spLocks noGrp="1"/>
          </p:cNvSpPr>
          <p:nvPr>
            <p:ph type="dt" sz="quarter" idx="1"/>
          </p:nvPr>
        </p:nvSpPr>
        <p:spPr>
          <a:xfrm>
            <a:off x="3850444" y="0"/>
            <a:ext cx="2945659" cy="496333"/>
          </a:xfrm>
          <a:prstGeom prst="rect">
            <a:avLst/>
          </a:prstGeom>
        </p:spPr>
        <p:txBody>
          <a:bodyPr vert="horz" lIns="92476" tIns="46238" rIns="92476" bIns="46238" rtlCol="0"/>
          <a:lstStyle>
            <a:lvl1pPr algn="r">
              <a:defRPr sz="1200"/>
            </a:lvl1pPr>
          </a:lstStyle>
          <a:p>
            <a:fld id="{64066789-B13C-4FE2-8114-2DA9E96AF940}" type="datetimeFigureOut">
              <a:rPr lang="en-ZA" smtClean="0"/>
              <a:t>2017/10/17</a:t>
            </a:fld>
            <a:endParaRPr lang="en-ZA"/>
          </a:p>
        </p:txBody>
      </p:sp>
      <p:sp>
        <p:nvSpPr>
          <p:cNvPr id="4" name="Footer Placeholder 3"/>
          <p:cNvSpPr>
            <a:spLocks noGrp="1"/>
          </p:cNvSpPr>
          <p:nvPr>
            <p:ph type="ftr" sz="quarter" idx="2"/>
          </p:nvPr>
        </p:nvSpPr>
        <p:spPr>
          <a:xfrm>
            <a:off x="1" y="9428584"/>
            <a:ext cx="2945659" cy="496333"/>
          </a:xfrm>
          <a:prstGeom prst="rect">
            <a:avLst/>
          </a:prstGeom>
        </p:spPr>
        <p:txBody>
          <a:bodyPr vert="horz" lIns="92476" tIns="46238" rIns="92476" bIns="46238" rtlCol="0" anchor="b"/>
          <a:lstStyle>
            <a:lvl1pPr algn="l">
              <a:defRPr sz="1200"/>
            </a:lvl1pPr>
          </a:lstStyle>
          <a:p>
            <a:endParaRPr lang="en-ZA"/>
          </a:p>
        </p:txBody>
      </p:sp>
      <p:sp>
        <p:nvSpPr>
          <p:cNvPr id="5" name="Slide Number Placeholder 4"/>
          <p:cNvSpPr>
            <a:spLocks noGrp="1"/>
          </p:cNvSpPr>
          <p:nvPr>
            <p:ph type="sldNum" sz="quarter" idx="3"/>
          </p:nvPr>
        </p:nvSpPr>
        <p:spPr>
          <a:xfrm>
            <a:off x="3850444" y="9428584"/>
            <a:ext cx="2945659" cy="496333"/>
          </a:xfrm>
          <a:prstGeom prst="rect">
            <a:avLst/>
          </a:prstGeom>
        </p:spPr>
        <p:txBody>
          <a:bodyPr vert="horz" lIns="92476" tIns="46238" rIns="92476" bIns="46238" rtlCol="0" anchor="b"/>
          <a:lstStyle>
            <a:lvl1pPr algn="r">
              <a:defRPr sz="1200"/>
            </a:lvl1pPr>
          </a:lstStyle>
          <a:p>
            <a:fld id="{6214ACDF-3284-402C-9A7C-C1FBDD02E464}" type="slidenum">
              <a:rPr lang="en-ZA" smtClean="0"/>
              <a:t>‹#›</a:t>
            </a:fld>
            <a:endParaRPr lang="en-ZA"/>
          </a:p>
        </p:txBody>
      </p:sp>
    </p:spTree>
    <p:extLst>
      <p:ext uri="{BB962C8B-B14F-4D97-AF65-F5344CB8AC3E}">
        <p14:creationId xmlns:p14="http://schemas.microsoft.com/office/powerpoint/2010/main" val="233412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4958" cy="498249"/>
          </a:xfrm>
          <a:prstGeom prst="rect">
            <a:avLst/>
          </a:prstGeom>
        </p:spPr>
        <p:txBody>
          <a:bodyPr vert="horz" lIns="92476" tIns="46238" rIns="92476" bIns="46238" rtlCol="0"/>
          <a:lstStyle>
            <a:lvl1pPr algn="l">
              <a:defRPr sz="1200"/>
            </a:lvl1pPr>
          </a:lstStyle>
          <a:p>
            <a:endParaRPr lang="en-ZA"/>
          </a:p>
        </p:txBody>
      </p:sp>
      <p:sp>
        <p:nvSpPr>
          <p:cNvPr id="3" name="Date Placeholder 2"/>
          <p:cNvSpPr>
            <a:spLocks noGrp="1"/>
          </p:cNvSpPr>
          <p:nvPr>
            <p:ph type="dt" idx="1"/>
          </p:nvPr>
        </p:nvSpPr>
        <p:spPr>
          <a:xfrm>
            <a:off x="3851099" y="0"/>
            <a:ext cx="2944958" cy="498249"/>
          </a:xfrm>
          <a:prstGeom prst="rect">
            <a:avLst/>
          </a:prstGeom>
        </p:spPr>
        <p:txBody>
          <a:bodyPr vert="horz" lIns="92476" tIns="46238" rIns="92476" bIns="46238" rtlCol="0"/>
          <a:lstStyle>
            <a:lvl1pPr algn="r">
              <a:defRPr sz="1200"/>
            </a:lvl1pPr>
          </a:lstStyle>
          <a:p>
            <a:fld id="{4BFA76C7-7B70-4F8E-9894-E3C63CD15A78}" type="datetimeFigureOut">
              <a:rPr lang="en-ZA" smtClean="0"/>
              <a:t>2017/10/17</a:t>
            </a:fld>
            <a:endParaRPr lang="en-ZA"/>
          </a:p>
        </p:txBody>
      </p:sp>
      <p:sp>
        <p:nvSpPr>
          <p:cNvPr id="4" name="Slide Image Placeholder 3"/>
          <p:cNvSpPr>
            <a:spLocks noGrp="1" noRot="1" noChangeAspect="1"/>
          </p:cNvSpPr>
          <p:nvPr>
            <p:ph type="sldImg" idx="2"/>
          </p:nvPr>
        </p:nvSpPr>
        <p:spPr>
          <a:xfrm>
            <a:off x="1165225" y="1243013"/>
            <a:ext cx="4467225" cy="3349625"/>
          </a:xfrm>
          <a:prstGeom prst="rect">
            <a:avLst/>
          </a:prstGeom>
          <a:noFill/>
          <a:ln w="12700">
            <a:solidFill>
              <a:prstClr val="black"/>
            </a:solidFill>
          </a:ln>
        </p:spPr>
        <p:txBody>
          <a:bodyPr vert="horz" lIns="92476" tIns="46238" rIns="92476" bIns="46238" rtlCol="0" anchor="ctr"/>
          <a:lstStyle/>
          <a:p>
            <a:endParaRPr lang="en-ZA"/>
          </a:p>
        </p:txBody>
      </p:sp>
      <p:sp>
        <p:nvSpPr>
          <p:cNvPr id="5" name="Notes Placeholder 4"/>
          <p:cNvSpPr>
            <a:spLocks noGrp="1"/>
          </p:cNvSpPr>
          <p:nvPr>
            <p:ph type="body" sz="quarter" idx="3"/>
          </p:nvPr>
        </p:nvSpPr>
        <p:spPr>
          <a:xfrm>
            <a:off x="679607" y="4776476"/>
            <a:ext cx="5438463" cy="3909333"/>
          </a:xfrm>
          <a:prstGeom prst="rect">
            <a:avLst/>
          </a:prstGeom>
        </p:spPr>
        <p:txBody>
          <a:bodyPr vert="horz" lIns="92476" tIns="46238" rIns="92476" bIns="4623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1" y="9428390"/>
            <a:ext cx="2944958" cy="498249"/>
          </a:xfrm>
          <a:prstGeom prst="rect">
            <a:avLst/>
          </a:prstGeom>
        </p:spPr>
        <p:txBody>
          <a:bodyPr vert="horz" lIns="92476" tIns="46238" rIns="92476" bIns="46238" rtlCol="0" anchor="b"/>
          <a:lstStyle>
            <a:lvl1pPr algn="l">
              <a:defRPr sz="1200"/>
            </a:lvl1pPr>
          </a:lstStyle>
          <a:p>
            <a:endParaRPr lang="en-ZA"/>
          </a:p>
        </p:txBody>
      </p:sp>
      <p:sp>
        <p:nvSpPr>
          <p:cNvPr id="7" name="Slide Number Placeholder 6"/>
          <p:cNvSpPr>
            <a:spLocks noGrp="1"/>
          </p:cNvSpPr>
          <p:nvPr>
            <p:ph type="sldNum" sz="quarter" idx="5"/>
          </p:nvPr>
        </p:nvSpPr>
        <p:spPr>
          <a:xfrm>
            <a:off x="3851099" y="9428390"/>
            <a:ext cx="2944958" cy="498249"/>
          </a:xfrm>
          <a:prstGeom prst="rect">
            <a:avLst/>
          </a:prstGeom>
        </p:spPr>
        <p:txBody>
          <a:bodyPr vert="horz" lIns="92476" tIns="46238" rIns="92476" bIns="46238" rtlCol="0" anchor="b"/>
          <a:lstStyle>
            <a:lvl1pPr algn="r">
              <a:defRPr sz="1200"/>
            </a:lvl1pPr>
          </a:lstStyle>
          <a:p>
            <a:fld id="{F5BD8D3C-B70A-4713-A388-BA3119ED8389}" type="slidenum">
              <a:rPr lang="en-ZA" smtClean="0"/>
              <a:t>‹#›</a:t>
            </a:fld>
            <a:endParaRPr lang="en-ZA"/>
          </a:p>
        </p:txBody>
      </p:sp>
    </p:spTree>
    <p:extLst>
      <p:ext uri="{BB962C8B-B14F-4D97-AF65-F5344CB8AC3E}">
        <p14:creationId xmlns:p14="http://schemas.microsoft.com/office/powerpoint/2010/main" val="2045632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5BD8D3C-B70A-4713-A388-BA3119ED8389}" type="slidenum">
              <a:rPr lang="en-ZA" smtClean="0"/>
              <a:t>3</a:t>
            </a:fld>
            <a:endParaRPr lang="en-ZA"/>
          </a:p>
        </p:txBody>
      </p:sp>
    </p:spTree>
    <p:extLst>
      <p:ext uri="{BB962C8B-B14F-4D97-AF65-F5344CB8AC3E}">
        <p14:creationId xmlns:p14="http://schemas.microsoft.com/office/powerpoint/2010/main" val="4709393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5BD8D3C-B70A-4713-A388-BA3119ED8389}" type="slidenum">
              <a:rPr lang="en-ZA" smtClean="0"/>
              <a:t>12</a:t>
            </a:fld>
            <a:endParaRPr lang="en-ZA"/>
          </a:p>
        </p:txBody>
      </p:sp>
    </p:spTree>
    <p:extLst>
      <p:ext uri="{BB962C8B-B14F-4D97-AF65-F5344CB8AC3E}">
        <p14:creationId xmlns:p14="http://schemas.microsoft.com/office/powerpoint/2010/main" val="23164621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5BD8D3C-B70A-4713-A388-BA3119ED8389}" type="slidenum">
              <a:rPr lang="en-ZA" smtClean="0"/>
              <a:t>13</a:t>
            </a:fld>
            <a:endParaRPr lang="en-ZA"/>
          </a:p>
        </p:txBody>
      </p:sp>
    </p:spTree>
    <p:extLst>
      <p:ext uri="{BB962C8B-B14F-4D97-AF65-F5344CB8AC3E}">
        <p14:creationId xmlns:p14="http://schemas.microsoft.com/office/powerpoint/2010/main" val="11807134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5BD8D3C-B70A-4713-A388-BA3119ED8389}" type="slidenum">
              <a:rPr lang="en-ZA" smtClean="0"/>
              <a:t>14</a:t>
            </a:fld>
            <a:endParaRPr lang="en-ZA"/>
          </a:p>
        </p:txBody>
      </p:sp>
    </p:spTree>
    <p:extLst>
      <p:ext uri="{BB962C8B-B14F-4D97-AF65-F5344CB8AC3E}">
        <p14:creationId xmlns:p14="http://schemas.microsoft.com/office/powerpoint/2010/main" val="32600380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5BD8D3C-B70A-4713-A388-BA3119ED8389}" type="slidenum">
              <a:rPr lang="en-ZA" smtClean="0"/>
              <a:t>15</a:t>
            </a:fld>
            <a:endParaRPr lang="en-ZA"/>
          </a:p>
        </p:txBody>
      </p:sp>
    </p:spTree>
    <p:extLst>
      <p:ext uri="{BB962C8B-B14F-4D97-AF65-F5344CB8AC3E}">
        <p14:creationId xmlns:p14="http://schemas.microsoft.com/office/powerpoint/2010/main" val="21669886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5BD8D3C-B70A-4713-A388-BA3119ED8389}" type="slidenum">
              <a:rPr lang="en-ZA" smtClean="0"/>
              <a:t>16</a:t>
            </a:fld>
            <a:endParaRPr lang="en-ZA"/>
          </a:p>
        </p:txBody>
      </p:sp>
    </p:spTree>
    <p:extLst>
      <p:ext uri="{BB962C8B-B14F-4D97-AF65-F5344CB8AC3E}">
        <p14:creationId xmlns:p14="http://schemas.microsoft.com/office/powerpoint/2010/main" val="30968123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5BD8D3C-B70A-4713-A388-BA3119ED8389}" type="slidenum">
              <a:rPr lang="en-ZA" smtClean="0"/>
              <a:t>17</a:t>
            </a:fld>
            <a:endParaRPr lang="en-ZA"/>
          </a:p>
        </p:txBody>
      </p:sp>
    </p:spTree>
    <p:extLst>
      <p:ext uri="{BB962C8B-B14F-4D97-AF65-F5344CB8AC3E}">
        <p14:creationId xmlns:p14="http://schemas.microsoft.com/office/powerpoint/2010/main" val="17143299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5BD8D3C-B70A-4713-A388-BA3119ED8389}" type="slidenum">
              <a:rPr lang="en-ZA" smtClean="0"/>
              <a:t>18</a:t>
            </a:fld>
            <a:endParaRPr lang="en-ZA"/>
          </a:p>
        </p:txBody>
      </p:sp>
    </p:spTree>
    <p:extLst>
      <p:ext uri="{BB962C8B-B14F-4D97-AF65-F5344CB8AC3E}">
        <p14:creationId xmlns:p14="http://schemas.microsoft.com/office/powerpoint/2010/main" val="34473202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5BD8D3C-B70A-4713-A388-BA3119ED8389}" type="slidenum">
              <a:rPr lang="en-ZA" smtClean="0"/>
              <a:t>19</a:t>
            </a:fld>
            <a:endParaRPr lang="en-ZA"/>
          </a:p>
        </p:txBody>
      </p:sp>
    </p:spTree>
    <p:extLst>
      <p:ext uri="{BB962C8B-B14F-4D97-AF65-F5344CB8AC3E}">
        <p14:creationId xmlns:p14="http://schemas.microsoft.com/office/powerpoint/2010/main" val="40461951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5BD8D3C-B70A-4713-A388-BA3119ED8389}" type="slidenum">
              <a:rPr lang="en-ZA" smtClean="0"/>
              <a:t>20</a:t>
            </a:fld>
            <a:endParaRPr lang="en-ZA"/>
          </a:p>
        </p:txBody>
      </p:sp>
    </p:spTree>
    <p:extLst>
      <p:ext uri="{BB962C8B-B14F-4D97-AF65-F5344CB8AC3E}">
        <p14:creationId xmlns:p14="http://schemas.microsoft.com/office/powerpoint/2010/main" val="1568621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5BD8D3C-B70A-4713-A388-BA3119ED8389}" type="slidenum">
              <a:rPr lang="en-ZA" smtClean="0"/>
              <a:t>21</a:t>
            </a:fld>
            <a:endParaRPr lang="en-ZA"/>
          </a:p>
        </p:txBody>
      </p:sp>
    </p:spTree>
    <p:extLst>
      <p:ext uri="{BB962C8B-B14F-4D97-AF65-F5344CB8AC3E}">
        <p14:creationId xmlns:p14="http://schemas.microsoft.com/office/powerpoint/2010/main" val="29877426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5BD8D3C-B70A-4713-A388-BA3119ED8389}" type="slidenum">
              <a:rPr lang="en-ZA" smtClean="0"/>
              <a:t>4</a:t>
            </a:fld>
            <a:endParaRPr lang="en-ZA"/>
          </a:p>
        </p:txBody>
      </p:sp>
    </p:spTree>
    <p:extLst>
      <p:ext uri="{BB962C8B-B14F-4D97-AF65-F5344CB8AC3E}">
        <p14:creationId xmlns:p14="http://schemas.microsoft.com/office/powerpoint/2010/main" val="32253471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5BD8D3C-B70A-4713-A388-BA3119ED8389}" type="slidenum">
              <a:rPr lang="en-ZA" smtClean="0"/>
              <a:t>22</a:t>
            </a:fld>
            <a:endParaRPr lang="en-ZA"/>
          </a:p>
        </p:txBody>
      </p:sp>
    </p:spTree>
    <p:extLst>
      <p:ext uri="{BB962C8B-B14F-4D97-AF65-F5344CB8AC3E}">
        <p14:creationId xmlns:p14="http://schemas.microsoft.com/office/powerpoint/2010/main" val="29445110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BD8D3C-B70A-4713-A388-BA3119ED8389}" type="slidenum">
              <a:rPr lang="en-ZA" smtClean="0"/>
              <a:t>24</a:t>
            </a:fld>
            <a:endParaRPr lang="en-ZA"/>
          </a:p>
        </p:txBody>
      </p:sp>
    </p:spTree>
    <p:extLst>
      <p:ext uri="{BB962C8B-B14F-4D97-AF65-F5344CB8AC3E}">
        <p14:creationId xmlns:p14="http://schemas.microsoft.com/office/powerpoint/2010/main" val="37660563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BD8D3C-B70A-4713-A388-BA3119ED8389}" type="slidenum">
              <a:rPr lang="en-ZA" smtClean="0"/>
              <a:t>25</a:t>
            </a:fld>
            <a:endParaRPr lang="en-ZA"/>
          </a:p>
        </p:txBody>
      </p:sp>
    </p:spTree>
    <p:extLst>
      <p:ext uri="{BB962C8B-B14F-4D97-AF65-F5344CB8AC3E}">
        <p14:creationId xmlns:p14="http://schemas.microsoft.com/office/powerpoint/2010/main" val="17967142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BD8D3C-B70A-4713-A388-BA3119ED8389}" type="slidenum">
              <a:rPr lang="en-ZA" smtClean="0"/>
              <a:t>26</a:t>
            </a:fld>
            <a:endParaRPr lang="en-ZA"/>
          </a:p>
        </p:txBody>
      </p:sp>
    </p:spTree>
    <p:extLst>
      <p:ext uri="{BB962C8B-B14F-4D97-AF65-F5344CB8AC3E}">
        <p14:creationId xmlns:p14="http://schemas.microsoft.com/office/powerpoint/2010/main" val="30287316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BD8D3C-B70A-4713-A388-BA3119ED8389}" type="slidenum">
              <a:rPr lang="en-ZA" smtClean="0"/>
              <a:t>28</a:t>
            </a:fld>
            <a:endParaRPr lang="en-ZA"/>
          </a:p>
        </p:txBody>
      </p:sp>
    </p:spTree>
    <p:extLst>
      <p:ext uri="{BB962C8B-B14F-4D97-AF65-F5344CB8AC3E}">
        <p14:creationId xmlns:p14="http://schemas.microsoft.com/office/powerpoint/2010/main" val="23606051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5BD8D3C-B70A-4713-A388-BA3119ED8389}" type="slidenum">
              <a:rPr lang="en-ZA" smtClean="0"/>
              <a:t>40</a:t>
            </a:fld>
            <a:endParaRPr lang="en-ZA"/>
          </a:p>
        </p:txBody>
      </p:sp>
    </p:spTree>
    <p:extLst>
      <p:ext uri="{BB962C8B-B14F-4D97-AF65-F5344CB8AC3E}">
        <p14:creationId xmlns:p14="http://schemas.microsoft.com/office/powerpoint/2010/main" val="39154952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5BD8D3C-B70A-4713-A388-BA3119ED8389}" type="slidenum">
              <a:rPr lang="en-ZA" smtClean="0"/>
              <a:t>49</a:t>
            </a:fld>
            <a:endParaRPr lang="en-ZA"/>
          </a:p>
        </p:txBody>
      </p:sp>
    </p:spTree>
    <p:extLst>
      <p:ext uri="{BB962C8B-B14F-4D97-AF65-F5344CB8AC3E}">
        <p14:creationId xmlns:p14="http://schemas.microsoft.com/office/powerpoint/2010/main" val="3686532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9504F40-1FB3-4FBD-9299-57D6B2DF4788}" type="slidenum">
              <a:rPr lang="en-ZA" smtClean="0"/>
              <a:t>5</a:t>
            </a:fld>
            <a:endParaRPr lang="en-ZA"/>
          </a:p>
        </p:txBody>
      </p:sp>
    </p:spTree>
    <p:extLst>
      <p:ext uri="{BB962C8B-B14F-4D97-AF65-F5344CB8AC3E}">
        <p14:creationId xmlns:p14="http://schemas.microsoft.com/office/powerpoint/2010/main" val="6838343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5BD8D3C-B70A-4713-A388-BA3119ED8389}" type="slidenum">
              <a:rPr lang="en-ZA" smtClean="0"/>
              <a:t>6</a:t>
            </a:fld>
            <a:endParaRPr lang="en-ZA"/>
          </a:p>
        </p:txBody>
      </p:sp>
    </p:spTree>
    <p:extLst>
      <p:ext uri="{BB962C8B-B14F-4D97-AF65-F5344CB8AC3E}">
        <p14:creationId xmlns:p14="http://schemas.microsoft.com/office/powerpoint/2010/main" val="2330270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5BD8D3C-B70A-4713-A388-BA3119ED8389}" type="slidenum">
              <a:rPr lang="en-ZA" smtClean="0"/>
              <a:t>7</a:t>
            </a:fld>
            <a:endParaRPr lang="en-ZA"/>
          </a:p>
        </p:txBody>
      </p:sp>
    </p:spTree>
    <p:extLst>
      <p:ext uri="{BB962C8B-B14F-4D97-AF65-F5344CB8AC3E}">
        <p14:creationId xmlns:p14="http://schemas.microsoft.com/office/powerpoint/2010/main" val="4260879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5BD8D3C-B70A-4713-A388-BA3119ED8389}" type="slidenum">
              <a:rPr lang="en-ZA" smtClean="0"/>
              <a:t>8</a:t>
            </a:fld>
            <a:endParaRPr lang="en-ZA"/>
          </a:p>
        </p:txBody>
      </p:sp>
    </p:spTree>
    <p:extLst>
      <p:ext uri="{BB962C8B-B14F-4D97-AF65-F5344CB8AC3E}">
        <p14:creationId xmlns:p14="http://schemas.microsoft.com/office/powerpoint/2010/main" val="37968265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5BD8D3C-B70A-4713-A388-BA3119ED8389}" type="slidenum">
              <a:rPr lang="en-ZA" smtClean="0"/>
              <a:t>9</a:t>
            </a:fld>
            <a:endParaRPr lang="en-ZA"/>
          </a:p>
        </p:txBody>
      </p:sp>
    </p:spTree>
    <p:extLst>
      <p:ext uri="{BB962C8B-B14F-4D97-AF65-F5344CB8AC3E}">
        <p14:creationId xmlns:p14="http://schemas.microsoft.com/office/powerpoint/2010/main" val="28805054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5BD8D3C-B70A-4713-A388-BA3119ED8389}" type="slidenum">
              <a:rPr lang="en-ZA" smtClean="0"/>
              <a:t>10</a:t>
            </a:fld>
            <a:endParaRPr lang="en-ZA"/>
          </a:p>
        </p:txBody>
      </p:sp>
    </p:spTree>
    <p:extLst>
      <p:ext uri="{BB962C8B-B14F-4D97-AF65-F5344CB8AC3E}">
        <p14:creationId xmlns:p14="http://schemas.microsoft.com/office/powerpoint/2010/main" val="25937238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5BD8D3C-B70A-4713-A388-BA3119ED8389}" type="slidenum">
              <a:rPr lang="en-ZA" smtClean="0"/>
              <a:t>11</a:t>
            </a:fld>
            <a:endParaRPr lang="en-ZA"/>
          </a:p>
        </p:txBody>
      </p:sp>
    </p:spTree>
    <p:extLst>
      <p:ext uri="{BB962C8B-B14F-4D97-AF65-F5344CB8AC3E}">
        <p14:creationId xmlns:p14="http://schemas.microsoft.com/office/powerpoint/2010/main" val="4036244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95132703-7BAC-4FB2-83DF-91CC4138D1B5}" type="datetimeFigureOut">
              <a:rPr lang="en-ZA" smtClean="0"/>
              <a:t>2017/10/17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383F3B9-69D9-423D-8A04-C6634F52A627}" type="slidenum">
              <a:rPr lang="en-ZA" smtClean="0"/>
              <a:t>‹#›</a:t>
            </a:fld>
            <a:endParaRPr lang="en-ZA"/>
          </a:p>
        </p:txBody>
      </p:sp>
    </p:spTree>
    <p:extLst>
      <p:ext uri="{BB962C8B-B14F-4D97-AF65-F5344CB8AC3E}">
        <p14:creationId xmlns:p14="http://schemas.microsoft.com/office/powerpoint/2010/main" val="1485905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95132703-7BAC-4FB2-83DF-91CC4138D1B5}" type="datetimeFigureOut">
              <a:rPr lang="en-ZA" smtClean="0"/>
              <a:t>2017/10/17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383F3B9-69D9-423D-8A04-C6634F52A627}" type="slidenum">
              <a:rPr lang="en-ZA" smtClean="0"/>
              <a:t>‹#›</a:t>
            </a:fld>
            <a:endParaRPr lang="en-ZA"/>
          </a:p>
        </p:txBody>
      </p:sp>
    </p:spTree>
    <p:extLst>
      <p:ext uri="{BB962C8B-B14F-4D97-AF65-F5344CB8AC3E}">
        <p14:creationId xmlns:p14="http://schemas.microsoft.com/office/powerpoint/2010/main" val="4107967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95132703-7BAC-4FB2-83DF-91CC4138D1B5}" type="datetimeFigureOut">
              <a:rPr lang="en-ZA" smtClean="0"/>
              <a:t>2017/10/17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383F3B9-69D9-423D-8A04-C6634F52A627}" type="slidenum">
              <a:rPr lang="en-ZA" smtClean="0"/>
              <a:t>‹#›</a:t>
            </a:fld>
            <a:endParaRPr lang="en-ZA"/>
          </a:p>
        </p:txBody>
      </p:sp>
    </p:spTree>
    <p:extLst>
      <p:ext uri="{BB962C8B-B14F-4D97-AF65-F5344CB8AC3E}">
        <p14:creationId xmlns:p14="http://schemas.microsoft.com/office/powerpoint/2010/main" val="32004555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ZA"/>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5ABCC34F-17D9-41A2-B8AD-E3D51278A22A}" type="datetimeFigureOut">
              <a:rPr lang="en-ZA" smtClean="0">
                <a:solidFill>
                  <a:prstClr val="black">
                    <a:tint val="75000"/>
                  </a:prstClr>
                </a:solidFill>
              </a:rPr>
              <a:pPr/>
              <a:t>2017/10/17</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3B269F1E-88D6-40C7-9B8A-DD4848861F67}"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1807163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5ABCC34F-17D9-41A2-B8AD-E3D51278A22A}" type="datetimeFigureOut">
              <a:rPr lang="en-ZA" smtClean="0">
                <a:solidFill>
                  <a:prstClr val="black">
                    <a:tint val="75000"/>
                  </a:prstClr>
                </a:solidFill>
              </a:rPr>
              <a:pPr/>
              <a:t>2017/10/17</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3B269F1E-88D6-40C7-9B8A-DD4848861F67}"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18761430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ZA"/>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BCC34F-17D9-41A2-B8AD-E3D51278A22A}" type="datetimeFigureOut">
              <a:rPr lang="en-ZA" smtClean="0">
                <a:solidFill>
                  <a:prstClr val="black">
                    <a:tint val="75000"/>
                  </a:prstClr>
                </a:solidFill>
              </a:rPr>
              <a:pPr/>
              <a:t>2017/10/17</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3B269F1E-88D6-40C7-9B8A-DD4848861F67}"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27645298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5ABCC34F-17D9-41A2-B8AD-E3D51278A22A}" type="datetimeFigureOut">
              <a:rPr lang="en-ZA" smtClean="0">
                <a:solidFill>
                  <a:prstClr val="black">
                    <a:tint val="75000"/>
                  </a:prstClr>
                </a:solidFill>
              </a:rPr>
              <a:pPr/>
              <a:t>2017/10/17</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3B269F1E-88D6-40C7-9B8A-DD4848861F67}"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11470825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ZA"/>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5ABCC34F-17D9-41A2-B8AD-E3D51278A22A}" type="datetimeFigureOut">
              <a:rPr lang="en-ZA" smtClean="0">
                <a:solidFill>
                  <a:prstClr val="black">
                    <a:tint val="75000"/>
                  </a:prstClr>
                </a:solidFill>
              </a:rPr>
              <a:pPr/>
              <a:t>2017/10/17</a:t>
            </a:fld>
            <a:endParaRPr lang="en-ZA">
              <a:solidFill>
                <a:prstClr val="black">
                  <a:tint val="75000"/>
                </a:prstClr>
              </a:solidFill>
            </a:endParaRPr>
          </a:p>
        </p:txBody>
      </p:sp>
      <p:sp>
        <p:nvSpPr>
          <p:cNvPr id="8" name="Footer Placeholder 7"/>
          <p:cNvSpPr>
            <a:spLocks noGrp="1"/>
          </p:cNvSpPr>
          <p:nvPr>
            <p:ph type="ftr" sz="quarter" idx="11"/>
          </p:nvPr>
        </p:nvSpPr>
        <p:spPr/>
        <p:txBody>
          <a:bodyPr/>
          <a:lstStyle/>
          <a:p>
            <a:endParaRPr lang="en-ZA">
              <a:solidFill>
                <a:prstClr val="black">
                  <a:tint val="75000"/>
                </a:prstClr>
              </a:solidFill>
            </a:endParaRPr>
          </a:p>
        </p:txBody>
      </p:sp>
      <p:sp>
        <p:nvSpPr>
          <p:cNvPr id="9" name="Slide Number Placeholder 8"/>
          <p:cNvSpPr>
            <a:spLocks noGrp="1"/>
          </p:cNvSpPr>
          <p:nvPr>
            <p:ph type="sldNum" sz="quarter" idx="12"/>
          </p:nvPr>
        </p:nvSpPr>
        <p:spPr/>
        <p:txBody>
          <a:bodyPr/>
          <a:lstStyle/>
          <a:p>
            <a:fld id="{3B269F1E-88D6-40C7-9B8A-DD4848861F67}"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11153045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5ABCC34F-17D9-41A2-B8AD-E3D51278A22A}" type="datetimeFigureOut">
              <a:rPr lang="en-ZA" smtClean="0">
                <a:solidFill>
                  <a:prstClr val="black">
                    <a:tint val="75000"/>
                  </a:prstClr>
                </a:solidFill>
              </a:rPr>
              <a:pPr/>
              <a:t>2017/10/17</a:t>
            </a:fld>
            <a:endParaRPr lang="en-ZA">
              <a:solidFill>
                <a:prstClr val="black">
                  <a:tint val="75000"/>
                </a:prstClr>
              </a:solidFill>
            </a:endParaRPr>
          </a:p>
        </p:txBody>
      </p:sp>
      <p:sp>
        <p:nvSpPr>
          <p:cNvPr id="4" name="Footer Placeholder 3"/>
          <p:cNvSpPr>
            <a:spLocks noGrp="1"/>
          </p:cNvSpPr>
          <p:nvPr>
            <p:ph type="ftr" sz="quarter" idx="11"/>
          </p:nvPr>
        </p:nvSpPr>
        <p:spPr/>
        <p:txBody>
          <a:bodyPr/>
          <a:lstStyle/>
          <a:p>
            <a:endParaRPr lang="en-ZA">
              <a:solidFill>
                <a:prstClr val="black">
                  <a:tint val="75000"/>
                </a:prstClr>
              </a:solidFill>
            </a:endParaRPr>
          </a:p>
        </p:txBody>
      </p:sp>
      <p:sp>
        <p:nvSpPr>
          <p:cNvPr id="5" name="Slide Number Placeholder 4"/>
          <p:cNvSpPr>
            <a:spLocks noGrp="1"/>
          </p:cNvSpPr>
          <p:nvPr>
            <p:ph type="sldNum" sz="quarter" idx="12"/>
          </p:nvPr>
        </p:nvSpPr>
        <p:spPr/>
        <p:txBody>
          <a:bodyPr/>
          <a:lstStyle/>
          <a:p>
            <a:fld id="{3B269F1E-88D6-40C7-9B8A-DD4848861F67}"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38085620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BCC34F-17D9-41A2-B8AD-E3D51278A22A}" type="datetimeFigureOut">
              <a:rPr lang="en-ZA" smtClean="0">
                <a:solidFill>
                  <a:prstClr val="black">
                    <a:tint val="75000"/>
                  </a:prstClr>
                </a:solidFill>
              </a:rPr>
              <a:pPr/>
              <a:t>2017/10/17</a:t>
            </a:fld>
            <a:endParaRPr lang="en-ZA">
              <a:solidFill>
                <a:prstClr val="black">
                  <a:tint val="75000"/>
                </a:prstClr>
              </a:solidFill>
            </a:endParaRPr>
          </a:p>
        </p:txBody>
      </p:sp>
      <p:sp>
        <p:nvSpPr>
          <p:cNvPr id="3" name="Footer Placeholder 2"/>
          <p:cNvSpPr>
            <a:spLocks noGrp="1"/>
          </p:cNvSpPr>
          <p:nvPr>
            <p:ph type="ftr" sz="quarter" idx="11"/>
          </p:nvPr>
        </p:nvSpPr>
        <p:spPr/>
        <p:txBody>
          <a:bodyPr/>
          <a:lstStyle/>
          <a:p>
            <a:endParaRPr lang="en-ZA">
              <a:solidFill>
                <a:prstClr val="black">
                  <a:tint val="75000"/>
                </a:prstClr>
              </a:solidFill>
            </a:endParaRPr>
          </a:p>
        </p:txBody>
      </p:sp>
      <p:sp>
        <p:nvSpPr>
          <p:cNvPr id="4" name="Slide Number Placeholder 3"/>
          <p:cNvSpPr>
            <a:spLocks noGrp="1"/>
          </p:cNvSpPr>
          <p:nvPr>
            <p:ph type="sldNum" sz="quarter" idx="12"/>
          </p:nvPr>
        </p:nvSpPr>
        <p:spPr/>
        <p:txBody>
          <a:bodyPr/>
          <a:lstStyle/>
          <a:p>
            <a:fld id="{3B269F1E-88D6-40C7-9B8A-DD4848861F67}"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30512356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ZA"/>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BCC34F-17D9-41A2-B8AD-E3D51278A22A}" type="datetimeFigureOut">
              <a:rPr lang="en-ZA" smtClean="0">
                <a:solidFill>
                  <a:prstClr val="black">
                    <a:tint val="75000"/>
                  </a:prstClr>
                </a:solidFill>
              </a:rPr>
              <a:pPr/>
              <a:t>2017/10/17</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3B269F1E-88D6-40C7-9B8A-DD4848861F67}"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1843636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95132703-7BAC-4FB2-83DF-91CC4138D1B5}" type="datetimeFigureOut">
              <a:rPr lang="en-ZA" smtClean="0"/>
              <a:t>2017/10/17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383F3B9-69D9-423D-8A04-C6634F52A627}" type="slidenum">
              <a:rPr lang="en-ZA" smtClean="0"/>
              <a:t>‹#›</a:t>
            </a:fld>
            <a:endParaRPr lang="en-ZA"/>
          </a:p>
        </p:txBody>
      </p:sp>
    </p:spTree>
    <p:extLst>
      <p:ext uri="{BB962C8B-B14F-4D97-AF65-F5344CB8AC3E}">
        <p14:creationId xmlns:p14="http://schemas.microsoft.com/office/powerpoint/2010/main" val="29615852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ZA"/>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ZA"/>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BCC34F-17D9-41A2-B8AD-E3D51278A22A}" type="datetimeFigureOut">
              <a:rPr lang="en-ZA" smtClean="0">
                <a:solidFill>
                  <a:prstClr val="black">
                    <a:tint val="75000"/>
                  </a:prstClr>
                </a:solidFill>
              </a:rPr>
              <a:pPr/>
              <a:t>2017/10/17</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3B269F1E-88D6-40C7-9B8A-DD4848861F67}"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41349702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5ABCC34F-17D9-41A2-B8AD-E3D51278A22A}" type="datetimeFigureOut">
              <a:rPr lang="en-ZA" smtClean="0">
                <a:solidFill>
                  <a:prstClr val="black">
                    <a:tint val="75000"/>
                  </a:prstClr>
                </a:solidFill>
              </a:rPr>
              <a:pPr/>
              <a:t>2017/10/17</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3B269F1E-88D6-40C7-9B8A-DD4848861F67}"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41410336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5ABCC34F-17D9-41A2-B8AD-E3D51278A22A}" type="datetimeFigureOut">
              <a:rPr lang="en-ZA" smtClean="0">
                <a:solidFill>
                  <a:prstClr val="black">
                    <a:tint val="75000"/>
                  </a:prstClr>
                </a:solidFill>
              </a:rPr>
              <a:pPr/>
              <a:t>2017/10/17</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3B269F1E-88D6-40C7-9B8A-DD4848861F67}"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41268749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ZA"/>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5ABCC34F-17D9-41A2-B8AD-E3D51278A22A}" type="datetimeFigureOut">
              <a:rPr lang="en-ZA" smtClean="0">
                <a:solidFill>
                  <a:prstClr val="black">
                    <a:tint val="75000"/>
                  </a:prstClr>
                </a:solidFill>
              </a:rPr>
              <a:pPr/>
              <a:t>2017/10/17</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3B269F1E-88D6-40C7-9B8A-DD4848861F67}"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13583020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5ABCC34F-17D9-41A2-B8AD-E3D51278A22A}" type="datetimeFigureOut">
              <a:rPr lang="en-ZA" smtClean="0">
                <a:solidFill>
                  <a:prstClr val="black">
                    <a:tint val="75000"/>
                  </a:prstClr>
                </a:solidFill>
              </a:rPr>
              <a:pPr/>
              <a:t>2017/10/17</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3B269F1E-88D6-40C7-9B8A-DD4848861F67}"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28029200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ZA"/>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BCC34F-17D9-41A2-B8AD-E3D51278A22A}" type="datetimeFigureOut">
              <a:rPr lang="en-ZA" smtClean="0">
                <a:solidFill>
                  <a:prstClr val="black">
                    <a:tint val="75000"/>
                  </a:prstClr>
                </a:solidFill>
              </a:rPr>
              <a:pPr/>
              <a:t>2017/10/17</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3B269F1E-88D6-40C7-9B8A-DD4848861F67}"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33420097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5ABCC34F-17D9-41A2-B8AD-E3D51278A22A}" type="datetimeFigureOut">
              <a:rPr lang="en-ZA" smtClean="0">
                <a:solidFill>
                  <a:prstClr val="black">
                    <a:tint val="75000"/>
                  </a:prstClr>
                </a:solidFill>
              </a:rPr>
              <a:pPr/>
              <a:t>2017/10/17</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3B269F1E-88D6-40C7-9B8A-DD4848861F67}"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425655047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ZA"/>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5ABCC34F-17D9-41A2-B8AD-E3D51278A22A}" type="datetimeFigureOut">
              <a:rPr lang="en-ZA" smtClean="0">
                <a:solidFill>
                  <a:prstClr val="black">
                    <a:tint val="75000"/>
                  </a:prstClr>
                </a:solidFill>
              </a:rPr>
              <a:pPr/>
              <a:t>2017/10/17</a:t>
            </a:fld>
            <a:endParaRPr lang="en-ZA">
              <a:solidFill>
                <a:prstClr val="black">
                  <a:tint val="75000"/>
                </a:prstClr>
              </a:solidFill>
            </a:endParaRPr>
          </a:p>
        </p:txBody>
      </p:sp>
      <p:sp>
        <p:nvSpPr>
          <p:cNvPr id="8" name="Footer Placeholder 7"/>
          <p:cNvSpPr>
            <a:spLocks noGrp="1"/>
          </p:cNvSpPr>
          <p:nvPr>
            <p:ph type="ftr" sz="quarter" idx="11"/>
          </p:nvPr>
        </p:nvSpPr>
        <p:spPr/>
        <p:txBody>
          <a:bodyPr/>
          <a:lstStyle/>
          <a:p>
            <a:endParaRPr lang="en-ZA">
              <a:solidFill>
                <a:prstClr val="black">
                  <a:tint val="75000"/>
                </a:prstClr>
              </a:solidFill>
            </a:endParaRPr>
          </a:p>
        </p:txBody>
      </p:sp>
      <p:sp>
        <p:nvSpPr>
          <p:cNvPr id="9" name="Slide Number Placeholder 8"/>
          <p:cNvSpPr>
            <a:spLocks noGrp="1"/>
          </p:cNvSpPr>
          <p:nvPr>
            <p:ph type="sldNum" sz="quarter" idx="12"/>
          </p:nvPr>
        </p:nvSpPr>
        <p:spPr/>
        <p:txBody>
          <a:bodyPr/>
          <a:lstStyle/>
          <a:p>
            <a:fld id="{3B269F1E-88D6-40C7-9B8A-DD4848861F67}"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163940740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5ABCC34F-17D9-41A2-B8AD-E3D51278A22A}" type="datetimeFigureOut">
              <a:rPr lang="en-ZA" smtClean="0">
                <a:solidFill>
                  <a:prstClr val="black">
                    <a:tint val="75000"/>
                  </a:prstClr>
                </a:solidFill>
              </a:rPr>
              <a:pPr/>
              <a:t>2017/10/17</a:t>
            </a:fld>
            <a:endParaRPr lang="en-ZA">
              <a:solidFill>
                <a:prstClr val="black">
                  <a:tint val="75000"/>
                </a:prstClr>
              </a:solidFill>
            </a:endParaRPr>
          </a:p>
        </p:txBody>
      </p:sp>
      <p:sp>
        <p:nvSpPr>
          <p:cNvPr id="4" name="Footer Placeholder 3"/>
          <p:cNvSpPr>
            <a:spLocks noGrp="1"/>
          </p:cNvSpPr>
          <p:nvPr>
            <p:ph type="ftr" sz="quarter" idx="11"/>
          </p:nvPr>
        </p:nvSpPr>
        <p:spPr/>
        <p:txBody>
          <a:bodyPr/>
          <a:lstStyle/>
          <a:p>
            <a:endParaRPr lang="en-ZA">
              <a:solidFill>
                <a:prstClr val="black">
                  <a:tint val="75000"/>
                </a:prstClr>
              </a:solidFill>
            </a:endParaRPr>
          </a:p>
        </p:txBody>
      </p:sp>
      <p:sp>
        <p:nvSpPr>
          <p:cNvPr id="5" name="Slide Number Placeholder 4"/>
          <p:cNvSpPr>
            <a:spLocks noGrp="1"/>
          </p:cNvSpPr>
          <p:nvPr>
            <p:ph type="sldNum" sz="quarter" idx="12"/>
          </p:nvPr>
        </p:nvSpPr>
        <p:spPr/>
        <p:txBody>
          <a:bodyPr/>
          <a:lstStyle/>
          <a:p>
            <a:fld id="{3B269F1E-88D6-40C7-9B8A-DD4848861F67}"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40485715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BCC34F-17D9-41A2-B8AD-E3D51278A22A}" type="datetimeFigureOut">
              <a:rPr lang="en-ZA" smtClean="0">
                <a:solidFill>
                  <a:prstClr val="black">
                    <a:tint val="75000"/>
                  </a:prstClr>
                </a:solidFill>
              </a:rPr>
              <a:pPr/>
              <a:t>2017/10/17</a:t>
            </a:fld>
            <a:endParaRPr lang="en-ZA">
              <a:solidFill>
                <a:prstClr val="black">
                  <a:tint val="75000"/>
                </a:prstClr>
              </a:solidFill>
            </a:endParaRPr>
          </a:p>
        </p:txBody>
      </p:sp>
      <p:sp>
        <p:nvSpPr>
          <p:cNvPr id="3" name="Footer Placeholder 2"/>
          <p:cNvSpPr>
            <a:spLocks noGrp="1"/>
          </p:cNvSpPr>
          <p:nvPr>
            <p:ph type="ftr" sz="quarter" idx="11"/>
          </p:nvPr>
        </p:nvSpPr>
        <p:spPr/>
        <p:txBody>
          <a:bodyPr/>
          <a:lstStyle/>
          <a:p>
            <a:endParaRPr lang="en-ZA">
              <a:solidFill>
                <a:prstClr val="black">
                  <a:tint val="75000"/>
                </a:prstClr>
              </a:solidFill>
            </a:endParaRPr>
          </a:p>
        </p:txBody>
      </p:sp>
      <p:sp>
        <p:nvSpPr>
          <p:cNvPr id="4" name="Slide Number Placeholder 3"/>
          <p:cNvSpPr>
            <a:spLocks noGrp="1"/>
          </p:cNvSpPr>
          <p:nvPr>
            <p:ph type="sldNum" sz="quarter" idx="12"/>
          </p:nvPr>
        </p:nvSpPr>
        <p:spPr/>
        <p:txBody>
          <a:bodyPr/>
          <a:lstStyle/>
          <a:p>
            <a:fld id="{3B269F1E-88D6-40C7-9B8A-DD4848861F67}"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116166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132703-7BAC-4FB2-83DF-91CC4138D1B5}" type="datetimeFigureOut">
              <a:rPr lang="en-ZA" smtClean="0"/>
              <a:t>2017/10/17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383F3B9-69D9-423D-8A04-C6634F52A627}" type="slidenum">
              <a:rPr lang="en-ZA" smtClean="0"/>
              <a:t>‹#›</a:t>
            </a:fld>
            <a:endParaRPr lang="en-ZA"/>
          </a:p>
        </p:txBody>
      </p:sp>
    </p:spTree>
    <p:extLst>
      <p:ext uri="{BB962C8B-B14F-4D97-AF65-F5344CB8AC3E}">
        <p14:creationId xmlns:p14="http://schemas.microsoft.com/office/powerpoint/2010/main" val="36998869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ZA"/>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BCC34F-17D9-41A2-B8AD-E3D51278A22A}" type="datetimeFigureOut">
              <a:rPr lang="en-ZA" smtClean="0">
                <a:solidFill>
                  <a:prstClr val="black">
                    <a:tint val="75000"/>
                  </a:prstClr>
                </a:solidFill>
              </a:rPr>
              <a:pPr/>
              <a:t>2017/10/17</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3B269F1E-88D6-40C7-9B8A-DD4848861F67}"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17988338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ZA"/>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ZA"/>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BCC34F-17D9-41A2-B8AD-E3D51278A22A}" type="datetimeFigureOut">
              <a:rPr lang="en-ZA" smtClean="0">
                <a:solidFill>
                  <a:prstClr val="black">
                    <a:tint val="75000"/>
                  </a:prstClr>
                </a:solidFill>
              </a:rPr>
              <a:pPr/>
              <a:t>2017/10/17</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3B269F1E-88D6-40C7-9B8A-DD4848861F67}"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165753686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5ABCC34F-17D9-41A2-B8AD-E3D51278A22A}" type="datetimeFigureOut">
              <a:rPr lang="en-ZA" smtClean="0">
                <a:solidFill>
                  <a:prstClr val="black">
                    <a:tint val="75000"/>
                  </a:prstClr>
                </a:solidFill>
              </a:rPr>
              <a:pPr/>
              <a:t>2017/10/17</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3B269F1E-88D6-40C7-9B8A-DD4848861F67}"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270319817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5ABCC34F-17D9-41A2-B8AD-E3D51278A22A}" type="datetimeFigureOut">
              <a:rPr lang="en-ZA" smtClean="0">
                <a:solidFill>
                  <a:prstClr val="black">
                    <a:tint val="75000"/>
                  </a:prstClr>
                </a:solidFill>
              </a:rPr>
              <a:pPr/>
              <a:t>2017/10/17</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3B269F1E-88D6-40C7-9B8A-DD4848861F67}"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336926507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ZA"/>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5ABCC34F-17D9-41A2-B8AD-E3D51278A22A}" type="datetimeFigureOut">
              <a:rPr lang="en-ZA" smtClean="0">
                <a:solidFill>
                  <a:prstClr val="black">
                    <a:tint val="75000"/>
                  </a:prstClr>
                </a:solidFill>
              </a:rPr>
              <a:pPr/>
              <a:t>2017/10/17</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3B269F1E-88D6-40C7-9B8A-DD4848861F67}"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125218138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5ABCC34F-17D9-41A2-B8AD-E3D51278A22A}" type="datetimeFigureOut">
              <a:rPr lang="en-ZA" smtClean="0">
                <a:solidFill>
                  <a:prstClr val="black">
                    <a:tint val="75000"/>
                  </a:prstClr>
                </a:solidFill>
              </a:rPr>
              <a:pPr/>
              <a:t>2017/10/17</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3B269F1E-88D6-40C7-9B8A-DD4848861F67}"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417205653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ZA"/>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BCC34F-17D9-41A2-B8AD-E3D51278A22A}" type="datetimeFigureOut">
              <a:rPr lang="en-ZA" smtClean="0">
                <a:solidFill>
                  <a:prstClr val="black">
                    <a:tint val="75000"/>
                  </a:prstClr>
                </a:solidFill>
              </a:rPr>
              <a:pPr/>
              <a:t>2017/10/17</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3B269F1E-88D6-40C7-9B8A-DD4848861F67}"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54431218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5ABCC34F-17D9-41A2-B8AD-E3D51278A22A}" type="datetimeFigureOut">
              <a:rPr lang="en-ZA" smtClean="0">
                <a:solidFill>
                  <a:prstClr val="black">
                    <a:tint val="75000"/>
                  </a:prstClr>
                </a:solidFill>
              </a:rPr>
              <a:pPr/>
              <a:t>2017/10/17</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3B269F1E-88D6-40C7-9B8A-DD4848861F67}"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132082804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ZA"/>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5ABCC34F-17D9-41A2-B8AD-E3D51278A22A}" type="datetimeFigureOut">
              <a:rPr lang="en-ZA" smtClean="0">
                <a:solidFill>
                  <a:prstClr val="black">
                    <a:tint val="75000"/>
                  </a:prstClr>
                </a:solidFill>
              </a:rPr>
              <a:pPr/>
              <a:t>2017/10/17</a:t>
            </a:fld>
            <a:endParaRPr lang="en-ZA">
              <a:solidFill>
                <a:prstClr val="black">
                  <a:tint val="75000"/>
                </a:prstClr>
              </a:solidFill>
            </a:endParaRPr>
          </a:p>
        </p:txBody>
      </p:sp>
      <p:sp>
        <p:nvSpPr>
          <p:cNvPr id="8" name="Footer Placeholder 7"/>
          <p:cNvSpPr>
            <a:spLocks noGrp="1"/>
          </p:cNvSpPr>
          <p:nvPr>
            <p:ph type="ftr" sz="quarter" idx="11"/>
          </p:nvPr>
        </p:nvSpPr>
        <p:spPr/>
        <p:txBody>
          <a:bodyPr/>
          <a:lstStyle/>
          <a:p>
            <a:endParaRPr lang="en-ZA">
              <a:solidFill>
                <a:prstClr val="black">
                  <a:tint val="75000"/>
                </a:prstClr>
              </a:solidFill>
            </a:endParaRPr>
          </a:p>
        </p:txBody>
      </p:sp>
      <p:sp>
        <p:nvSpPr>
          <p:cNvPr id="9" name="Slide Number Placeholder 8"/>
          <p:cNvSpPr>
            <a:spLocks noGrp="1"/>
          </p:cNvSpPr>
          <p:nvPr>
            <p:ph type="sldNum" sz="quarter" idx="12"/>
          </p:nvPr>
        </p:nvSpPr>
        <p:spPr/>
        <p:txBody>
          <a:bodyPr/>
          <a:lstStyle/>
          <a:p>
            <a:fld id="{3B269F1E-88D6-40C7-9B8A-DD4848861F67}"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42395172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5ABCC34F-17D9-41A2-B8AD-E3D51278A22A}" type="datetimeFigureOut">
              <a:rPr lang="en-ZA" smtClean="0">
                <a:solidFill>
                  <a:prstClr val="black">
                    <a:tint val="75000"/>
                  </a:prstClr>
                </a:solidFill>
              </a:rPr>
              <a:pPr/>
              <a:t>2017/10/17</a:t>
            </a:fld>
            <a:endParaRPr lang="en-ZA">
              <a:solidFill>
                <a:prstClr val="black">
                  <a:tint val="75000"/>
                </a:prstClr>
              </a:solidFill>
            </a:endParaRPr>
          </a:p>
        </p:txBody>
      </p:sp>
      <p:sp>
        <p:nvSpPr>
          <p:cNvPr id="4" name="Footer Placeholder 3"/>
          <p:cNvSpPr>
            <a:spLocks noGrp="1"/>
          </p:cNvSpPr>
          <p:nvPr>
            <p:ph type="ftr" sz="quarter" idx="11"/>
          </p:nvPr>
        </p:nvSpPr>
        <p:spPr/>
        <p:txBody>
          <a:bodyPr/>
          <a:lstStyle/>
          <a:p>
            <a:endParaRPr lang="en-ZA">
              <a:solidFill>
                <a:prstClr val="black">
                  <a:tint val="75000"/>
                </a:prstClr>
              </a:solidFill>
            </a:endParaRPr>
          </a:p>
        </p:txBody>
      </p:sp>
      <p:sp>
        <p:nvSpPr>
          <p:cNvPr id="5" name="Slide Number Placeholder 4"/>
          <p:cNvSpPr>
            <a:spLocks noGrp="1"/>
          </p:cNvSpPr>
          <p:nvPr>
            <p:ph type="sldNum" sz="quarter" idx="12"/>
          </p:nvPr>
        </p:nvSpPr>
        <p:spPr/>
        <p:txBody>
          <a:bodyPr/>
          <a:lstStyle/>
          <a:p>
            <a:fld id="{3B269F1E-88D6-40C7-9B8A-DD4848861F67}"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1638924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95132703-7BAC-4FB2-83DF-91CC4138D1B5}" type="datetimeFigureOut">
              <a:rPr lang="en-ZA" smtClean="0"/>
              <a:t>2017/10/17</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7383F3B9-69D9-423D-8A04-C6634F52A627}" type="slidenum">
              <a:rPr lang="en-ZA" smtClean="0"/>
              <a:t>‹#›</a:t>
            </a:fld>
            <a:endParaRPr lang="en-ZA"/>
          </a:p>
        </p:txBody>
      </p:sp>
    </p:spTree>
    <p:extLst>
      <p:ext uri="{BB962C8B-B14F-4D97-AF65-F5344CB8AC3E}">
        <p14:creationId xmlns:p14="http://schemas.microsoft.com/office/powerpoint/2010/main" val="234624055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BCC34F-17D9-41A2-B8AD-E3D51278A22A}" type="datetimeFigureOut">
              <a:rPr lang="en-ZA" smtClean="0">
                <a:solidFill>
                  <a:prstClr val="black">
                    <a:tint val="75000"/>
                  </a:prstClr>
                </a:solidFill>
              </a:rPr>
              <a:pPr/>
              <a:t>2017/10/17</a:t>
            </a:fld>
            <a:endParaRPr lang="en-ZA">
              <a:solidFill>
                <a:prstClr val="black">
                  <a:tint val="75000"/>
                </a:prstClr>
              </a:solidFill>
            </a:endParaRPr>
          </a:p>
        </p:txBody>
      </p:sp>
      <p:sp>
        <p:nvSpPr>
          <p:cNvPr id="3" name="Footer Placeholder 2"/>
          <p:cNvSpPr>
            <a:spLocks noGrp="1"/>
          </p:cNvSpPr>
          <p:nvPr>
            <p:ph type="ftr" sz="quarter" idx="11"/>
          </p:nvPr>
        </p:nvSpPr>
        <p:spPr/>
        <p:txBody>
          <a:bodyPr/>
          <a:lstStyle/>
          <a:p>
            <a:endParaRPr lang="en-ZA">
              <a:solidFill>
                <a:prstClr val="black">
                  <a:tint val="75000"/>
                </a:prstClr>
              </a:solidFill>
            </a:endParaRPr>
          </a:p>
        </p:txBody>
      </p:sp>
      <p:sp>
        <p:nvSpPr>
          <p:cNvPr id="4" name="Slide Number Placeholder 3"/>
          <p:cNvSpPr>
            <a:spLocks noGrp="1"/>
          </p:cNvSpPr>
          <p:nvPr>
            <p:ph type="sldNum" sz="quarter" idx="12"/>
          </p:nvPr>
        </p:nvSpPr>
        <p:spPr/>
        <p:txBody>
          <a:bodyPr/>
          <a:lstStyle/>
          <a:p>
            <a:fld id="{3B269F1E-88D6-40C7-9B8A-DD4848861F67}"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360457105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ZA"/>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BCC34F-17D9-41A2-B8AD-E3D51278A22A}" type="datetimeFigureOut">
              <a:rPr lang="en-ZA" smtClean="0">
                <a:solidFill>
                  <a:prstClr val="black">
                    <a:tint val="75000"/>
                  </a:prstClr>
                </a:solidFill>
              </a:rPr>
              <a:pPr/>
              <a:t>2017/10/17</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3B269F1E-88D6-40C7-9B8A-DD4848861F67}"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287059483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ZA"/>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ZA"/>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BCC34F-17D9-41A2-B8AD-E3D51278A22A}" type="datetimeFigureOut">
              <a:rPr lang="en-ZA" smtClean="0">
                <a:solidFill>
                  <a:prstClr val="black">
                    <a:tint val="75000"/>
                  </a:prstClr>
                </a:solidFill>
              </a:rPr>
              <a:pPr/>
              <a:t>2017/10/17</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3B269F1E-88D6-40C7-9B8A-DD4848861F67}"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353680209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5ABCC34F-17D9-41A2-B8AD-E3D51278A22A}" type="datetimeFigureOut">
              <a:rPr lang="en-ZA" smtClean="0">
                <a:solidFill>
                  <a:prstClr val="black">
                    <a:tint val="75000"/>
                  </a:prstClr>
                </a:solidFill>
              </a:rPr>
              <a:pPr/>
              <a:t>2017/10/17</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3B269F1E-88D6-40C7-9B8A-DD4848861F67}"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159074358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5ABCC34F-17D9-41A2-B8AD-E3D51278A22A}" type="datetimeFigureOut">
              <a:rPr lang="en-ZA" smtClean="0">
                <a:solidFill>
                  <a:prstClr val="black">
                    <a:tint val="75000"/>
                  </a:prstClr>
                </a:solidFill>
              </a:rPr>
              <a:pPr/>
              <a:t>2017/10/17</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3B269F1E-88D6-40C7-9B8A-DD4848861F67}"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185976148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ZA"/>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5ABCC34F-17D9-41A2-B8AD-E3D51278A22A}" type="datetimeFigureOut">
              <a:rPr lang="en-ZA" smtClean="0">
                <a:solidFill>
                  <a:prstClr val="black">
                    <a:tint val="75000"/>
                  </a:prstClr>
                </a:solidFill>
              </a:rPr>
              <a:pPr/>
              <a:t>2017/10/17</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3B269F1E-88D6-40C7-9B8A-DD4848861F67}"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274328770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5ABCC34F-17D9-41A2-B8AD-E3D51278A22A}" type="datetimeFigureOut">
              <a:rPr lang="en-ZA" smtClean="0">
                <a:solidFill>
                  <a:prstClr val="black">
                    <a:tint val="75000"/>
                  </a:prstClr>
                </a:solidFill>
              </a:rPr>
              <a:pPr/>
              <a:t>2017/10/17</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3B269F1E-88D6-40C7-9B8A-DD4848861F67}"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289470800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ZA"/>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BCC34F-17D9-41A2-B8AD-E3D51278A22A}" type="datetimeFigureOut">
              <a:rPr lang="en-ZA" smtClean="0">
                <a:solidFill>
                  <a:prstClr val="black">
                    <a:tint val="75000"/>
                  </a:prstClr>
                </a:solidFill>
              </a:rPr>
              <a:pPr/>
              <a:t>2017/10/17</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3B269F1E-88D6-40C7-9B8A-DD4848861F67}"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235872410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5ABCC34F-17D9-41A2-B8AD-E3D51278A22A}" type="datetimeFigureOut">
              <a:rPr lang="en-ZA" smtClean="0">
                <a:solidFill>
                  <a:prstClr val="black">
                    <a:tint val="75000"/>
                  </a:prstClr>
                </a:solidFill>
              </a:rPr>
              <a:pPr/>
              <a:t>2017/10/17</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3B269F1E-88D6-40C7-9B8A-DD4848861F67}"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287043650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ZA"/>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5ABCC34F-17D9-41A2-B8AD-E3D51278A22A}" type="datetimeFigureOut">
              <a:rPr lang="en-ZA" smtClean="0">
                <a:solidFill>
                  <a:prstClr val="black">
                    <a:tint val="75000"/>
                  </a:prstClr>
                </a:solidFill>
              </a:rPr>
              <a:pPr/>
              <a:t>2017/10/17</a:t>
            </a:fld>
            <a:endParaRPr lang="en-ZA">
              <a:solidFill>
                <a:prstClr val="black">
                  <a:tint val="75000"/>
                </a:prstClr>
              </a:solidFill>
            </a:endParaRPr>
          </a:p>
        </p:txBody>
      </p:sp>
      <p:sp>
        <p:nvSpPr>
          <p:cNvPr id="8" name="Footer Placeholder 7"/>
          <p:cNvSpPr>
            <a:spLocks noGrp="1"/>
          </p:cNvSpPr>
          <p:nvPr>
            <p:ph type="ftr" sz="quarter" idx="11"/>
          </p:nvPr>
        </p:nvSpPr>
        <p:spPr/>
        <p:txBody>
          <a:bodyPr/>
          <a:lstStyle/>
          <a:p>
            <a:endParaRPr lang="en-ZA">
              <a:solidFill>
                <a:prstClr val="black">
                  <a:tint val="75000"/>
                </a:prstClr>
              </a:solidFill>
            </a:endParaRPr>
          </a:p>
        </p:txBody>
      </p:sp>
      <p:sp>
        <p:nvSpPr>
          <p:cNvPr id="9" name="Slide Number Placeholder 8"/>
          <p:cNvSpPr>
            <a:spLocks noGrp="1"/>
          </p:cNvSpPr>
          <p:nvPr>
            <p:ph type="sldNum" sz="quarter" idx="12"/>
          </p:nvPr>
        </p:nvSpPr>
        <p:spPr/>
        <p:txBody>
          <a:bodyPr/>
          <a:lstStyle/>
          <a:p>
            <a:fld id="{3B269F1E-88D6-40C7-9B8A-DD4848861F67}"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2549384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95132703-7BAC-4FB2-83DF-91CC4138D1B5}" type="datetimeFigureOut">
              <a:rPr lang="en-ZA" smtClean="0"/>
              <a:t>2017/10/17</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7383F3B9-69D9-423D-8A04-C6634F52A627}" type="slidenum">
              <a:rPr lang="en-ZA" smtClean="0"/>
              <a:t>‹#›</a:t>
            </a:fld>
            <a:endParaRPr lang="en-ZA"/>
          </a:p>
        </p:txBody>
      </p:sp>
    </p:spTree>
    <p:extLst>
      <p:ext uri="{BB962C8B-B14F-4D97-AF65-F5344CB8AC3E}">
        <p14:creationId xmlns:p14="http://schemas.microsoft.com/office/powerpoint/2010/main" val="363408747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5ABCC34F-17D9-41A2-B8AD-E3D51278A22A}" type="datetimeFigureOut">
              <a:rPr lang="en-ZA" smtClean="0">
                <a:solidFill>
                  <a:prstClr val="black">
                    <a:tint val="75000"/>
                  </a:prstClr>
                </a:solidFill>
              </a:rPr>
              <a:pPr/>
              <a:t>2017/10/17</a:t>
            </a:fld>
            <a:endParaRPr lang="en-ZA">
              <a:solidFill>
                <a:prstClr val="black">
                  <a:tint val="75000"/>
                </a:prstClr>
              </a:solidFill>
            </a:endParaRPr>
          </a:p>
        </p:txBody>
      </p:sp>
      <p:sp>
        <p:nvSpPr>
          <p:cNvPr id="4" name="Footer Placeholder 3"/>
          <p:cNvSpPr>
            <a:spLocks noGrp="1"/>
          </p:cNvSpPr>
          <p:nvPr>
            <p:ph type="ftr" sz="quarter" idx="11"/>
          </p:nvPr>
        </p:nvSpPr>
        <p:spPr/>
        <p:txBody>
          <a:bodyPr/>
          <a:lstStyle/>
          <a:p>
            <a:endParaRPr lang="en-ZA">
              <a:solidFill>
                <a:prstClr val="black">
                  <a:tint val="75000"/>
                </a:prstClr>
              </a:solidFill>
            </a:endParaRPr>
          </a:p>
        </p:txBody>
      </p:sp>
      <p:sp>
        <p:nvSpPr>
          <p:cNvPr id="5" name="Slide Number Placeholder 4"/>
          <p:cNvSpPr>
            <a:spLocks noGrp="1"/>
          </p:cNvSpPr>
          <p:nvPr>
            <p:ph type="sldNum" sz="quarter" idx="12"/>
          </p:nvPr>
        </p:nvSpPr>
        <p:spPr/>
        <p:txBody>
          <a:bodyPr/>
          <a:lstStyle/>
          <a:p>
            <a:fld id="{3B269F1E-88D6-40C7-9B8A-DD4848861F67}"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427745858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BCC34F-17D9-41A2-B8AD-E3D51278A22A}" type="datetimeFigureOut">
              <a:rPr lang="en-ZA" smtClean="0">
                <a:solidFill>
                  <a:prstClr val="black">
                    <a:tint val="75000"/>
                  </a:prstClr>
                </a:solidFill>
              </a:rPr>
              <a:pPr/>
              <a:t>2017/10/17</a:t>
            </a:fld>
            <a:endParaRPr lang="en-ZA">
              <a:solidFill>
                <a:prstClr val="black">
                  <a:tint val="75000"/>
                </a:prstClr>
              </a:solidFill>
            </a:endParaRPr>
          </a:p>
        </p:txBody>
      </p:sp>
      <p:sp>
        <p:nvSpPr>
          <p:cNvPr id="3" name="Footer Placeholder 2"/>
          <p:cNvSpPr>
            <a:spLocks noGrp="1"/>
          </p:cNvSpPr>
          <p:nvPr>
            <p:ph type="ftr" sz="quarter" idx="11"/>
          </p:nvPr>
        </p:nvSpPr>
        <p:spPr/>
        <p:txBody>
          <a:bodyPr/>
          <a:lstStyle/>
          <a:p>
            <a:endParaRPr lang="en-ZA">
              <a:solidFill>
                <a:prstClr val="black">
                  <a:tint val="75000"/>
                </a:prstClr>
              </a:solidFill>
            </a:endParaRPr>
          </a:p>
        </p:txBody>
      </p:sp>
      <p:sp>
        <p:nvSpPr>
          <p:cNvPr id="4" name="Slide Number Placeholder 3"/>
          <p:cNvSpPr>
            <a:spLocks noGrp="1"/>
          </p:cNvSpPr>
          <p:nvPr>
            <p:ph type="sldNum" sz="quarter" idx="12"/>
          </p:nvPr>
        </p:nvSpPr>
        <p:spPr/>
        <p:txBody>
          <a:bodyPr/>
          <a:lstStyle/>
          <a:p>
            <a:fld id="{3B269F1E-88D6-40C7-9B8A-DD4848861F67}"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171421530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ZA"/>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BCC34F-17D9-41A2-B8AD-E3D51278A22A}" type="datetimeFigureOut">
              <a:rPr lang="en-ZA" smtClean="0">
                <a:solidFill>
                  <a:prstClr val="black">
                    <a:tint val="75000"/>
                  </a:prstClr>
                </a:solidFill>
              </a:rPr>
              <a:pPr/>
              <a:t>2017/10/17</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3B269F1E-88D6-40C7-9B8A-DD4848861F67}"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271534584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ZA"/>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ZA"/>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BCC34F-17D9-41A2-B8AD-E3D51278A22A}" type="datetimeFigureOut">
              <a:rPr lang="en-ZA" smtClean="0">
                <a:solidFill>
                  <a:prstClr val="black">
                    <a:tint val="75000"/>
                  </a:prstClr>
                </a:solidFill>
              </a:rPr>
              <a:pPr/>
              <a:t>2017/10/17</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3B269F1E-88D6-40C7-9B8A-DD4848861F67}"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239683801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5ABCC34F-17D9-41A2-B8AD-E3D51278A22A}" type="datetimeFigureOut">
              <a:rPr lang="en-ZA" smtClean="0">
                <a:solidFill>
                  <a:prstClr val="black">
                    <a:tint val="75000"/>
                  </a:prstClr>
                </a:solidFill>
              </a:rPr>
              <a:pPr/>
              <a:t>2017/10/17</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3B269F1E-88D6-40C7-9B8A-DD4848861F67}"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423450774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5ABCC34F-17D9-41A2-B8AD-E3D51278A22A}" type="datetimeFigureOut">
              <a:rPr lang="en-ZA" smtClean="0">
                <a:solidFill>
                  <a:prstClr val="black">
                    <a:tint val="75000"/>
                  </a:prstClr>
                </a:solidFill>
              </a:rPr>
              <a:pPr/>
              <a:t>2017/10/17</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3B269F1E-88D6-40C7-9B8A-DD4848861F67}"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1460678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95132703-7BAC-4FB2-83DF-91CC4138D1B5}" type="datetimeFigureOut">
              <a:rPr lang="en-ZA" smtClean="0"/>
              <a:t>2017/10/17</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7383F3B9-69D9-423D-8A04-C6634F52A627}" type="slidenum">
              <a:rPr lang="en-ZA" smtClean="0"/>
              <a:t>‹#›</a:t>
            </a:fld>
            <a:endParaRPr lang="en-ZA"/>
          </a:p>
        </p:txBody>
      </p:sp>
    </p:spTree>
    <p:extLst>
      <p:ext uri="{BB962C8B-B14F-4D97-AF65-F5344CB8AC3E}">
        <p14:creationId xmlns:p14="http://schemas.microsoft.com/office/powerpoint/2010/main" val="309193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132703-7BAC-4FB2-83DF-91CC4138D1B5}" type="datetimeFigureOut">
              <a:rPr lang="en-ZA" smtClean="0"/>
              <a:t>2017/10/17</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7383F3B9-69D9-423D-8A04-C6634F52A627}" type="slidenum">
              <a:rPr lang="en-ZA" smtClean="0"/>
              <a:t>‹#›</a:t>
            </a:fld>
            <a:endParaRPr lang="en-ZA"/>
          </a:p>
        </p:txBody>
      </p:sp>
    </p:spTree>
    <p:extLst>
      <p:ext uri="{BB962C8B-B14F-4D97-AF65-F5344CB8AC3E}">
        <p14:creationId xmlns:p14="http://schemas.microsoft.com/office/powerpoint/2010/main" val="1305060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132703-7BAC-4FB2-83DF-91CC4138D1B5}" type="datetimeFigureOut">
              <a:rPr lang="en-ZA" smtClean="0"/>
              <a:t>2017/10/17</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7383F3B9-69D9-423D-8A04-C6634F52A627}" type="slidenum">
              <a:rPr lang="en-ZA" smtClean="0"/>
              <a:t>‹#›</a:t>
            </a:fld>
            <a:endParaRPr lang="en-ZA"/>
          </a:p>
        </p:txBody>
      </p:sp>
    </p:spTree>
    <p:extLst>
      <p:ext uri="{BB962C8B-B14F-4D97-AF65-F5344CB8AC3E}">
        <p14:creationId xmlns:p14="http://schemas.microsoft.com/office/powerpoint/2010/main" val="531292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132703-7BAC-4FB2-83DF-91CC4138D1B5}" type="datetimeFigureOut">
              <a:rPr lang="en-ZA" smtClean="0"/>
              <a:t>2017/10/17</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7383F3B9-69D9-423D-8A04-C6634F52A627}" type="slidenum">
              <a:rPr lang="en-ZA" smtClean="0"/>
              <a:t>‹#›</a:t>
            </a:fld>
            <a:endParaRPr lang="en-ZA"/>
          </a:p>
        </p:txBody>
      </p:sp>
    </p:spTree>
    <p:extLst>
      <p:ext uri="{BB962C8B-B14F-4D97-AF65-F5344CB8AC3E}">
        <p14:creationId xmlns:p14="http://schemas.microsoft.com/office/powerpoint/2010/main" val="3386580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132703-7BAC-4FB2-83DF-91CC4138D1B5}" type="datetimeFigureOut">
              <a:rPr lang="en-ZA" smtClean="0"/>
              <a:t>2017/10/17</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83F3B9-69D9-423D-8A04-C6634F52A627}" type="slidenum">
              <a:rPr lang="en-ZA" smtClean="0"/>
              <a:t>‹#›</a:t>
            </a:fld>
            <a:endParaRPr lang="en-ZA"/>
          </a:p>
        </p:txBody>
      </p:sp>
    </p:spTree>
    <p:extLst>
      <p:ext uri="{BB962C8B-B14F-4D97-AF65-F5344CB8AC3E}">
        <p14:creationId xmlns:p14="http://schemas.microsoft.com/office/powerpoint/2010/main" val="12968724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ABCC34F-17D9-41A2-B8AD-E3D51278A22A}" type="datetimeFigureOut">
              <a:rPr lang="en-ZA" smtClean="0">
                <a:solidFill>
                  <a:prstClr val="black">
                    <a:tint val="75000"/>
                  </a:prstClr>
                </a:solidFill>
              </a:rPr>
              <a:pPr/>
              <a:t>2017/10/17</a:t>
            </a:fld>
            <a:endParaRPr lang="en-ZA">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ZA">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B269F1E-88D6-40C7-9B8A-DD4848861F67}"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19874344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ABCC34F-17D9-41A2-B8AD-E3D51278A22A}" type="datetimeFigureOut">
              <a:rPr lang="en-ZA" smtClean="0">
                <a:solidFill>
                  <a:prstClr val="black">
                    <a:tint val="75000"/>
                  </a:prstClr>
                </a:solidFill>
              </a:rPr>
              <a:pPr/>
              <a:t>2017/10/17</a:t>
            </a:fld>
            <a:endParaRPr lang="en-ZA">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ZA">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B269F1E-88D6-40C7-9B8A-DD4848861F67}"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418130794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ABCC34F-17D9-41A2-B8AD-E3D51278A22A}" type="datetimeFigureOut">
              <a:rPr lang="en-ZA" smtClean="0">
                <a:solidFill>
                  <a:prstClr val="black">
                    <a:tint val="75000"/>
                  </a:prstClr>
                </a:solidFill>
              </a:rPr>
              <a:pPr/>
              <a:t>2017/10/17</a:t>
            </a:fld>
            <a:endParaRPr lang="en-ZA">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ZA">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B269F1E-88D6-40C7-9B8A-DD4848861F67}"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107641785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ABCC34F-17D9-41A2-B8AD-E3D51278A22A}" type="datetimeFigureOut">
              <a:rPr lang="en-ZA" smtClean="0">
                <a:solidFill>
                  <a:prstClr val="black">
                    <a:tint val="75000"/>
                  </a:prstClr>
                </a:solidFill>
              </a:rPr>
              <a:pPr/>
              <a:t>2017/10/17</a:t>
            </a:fld>
            <a:endParaRPr lang="en-ZA">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ZA">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B269F1E-88D6-40C7-9B8A-DD4848861F67}"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val="98750185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image" Target="../media/image5.jpe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2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2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3.gif"/></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8.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 Id="rId9" Type="http://schemas.openxmlformats.org/officeDocument/2006/relationships/image" Target="../media/image3.gif"/></Relationships>
</file>

<file path=ppt/slides/_rels/slide2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3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4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3.xml"/><Relationship Id="rId4" Type="http://schemas.openxmlformats.org/officeDocument/2006/relationships/image" Target="../media/image3.gif"/></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chart" Target="../charts/chart1.xml"/></Relationships>
</file>

<file path=ppt/slides/_rels/slide5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6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35.xml"/></Relationships>
</file>

<file path=ppt/slides/_rels/slide6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35.xml"/></Relationships>
</file>

<file path=ppt/slides/_rels/slide6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35.xml"/></Relationships>
</file>

<file path=ppt/slides/_rels/slide6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35.xml"/></Relationships>
</file>

<file path=ppt/slides/_rels/slide6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35.xml"/></Relationships>
</file>

<file path=ppt/slides/_rels/slide6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35.xml"/></Relationships>
</file>

<file path=ppt/slides/_rels/slide6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35.xml"/></Relationships>
</file>

<file path=ppt/slides/_rels/slide6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35.xml"/></Relationships>
</file>

<file path=ppt/slides/_rels/slide6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46.xml"/></Relationships>
</file>

<file path=ppt/slides/_rels/slide6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7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46.xml"/></Relationships>
</file>

<file path=ppt/slides/_rels/slide7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46.xml"/></Relationships>
</file>

<file path=ppt/slides/_rels/slide7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46.xml"/></Relationships>
</file>

<file path=ppt/slides/_rels/slide7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4.xml"/></Relationships>
</file>

<file path=ppt/slides/_rels/slide7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4.xml"/></Relationships>
</file>

<file path=ppt/slides/_rels/slide7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4.xml"/></Relationships>
</file>

<file path=ppt/slides/_rels/slide7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4.xml"/></Relationships>
</file>

<file path=ppt/slides/_rels/slide7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4.xml"/></Relationships>
</file>

<file path=ppt/slides/_rels/slide7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4.xml"/></Relationships>
</file>

<file path=ppt/slides/_rels/slide7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8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hyperlink" Target="http://www.publicworks.gov.za/"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rot="5400000">
            <a:off x="4082982" y="1783825"/>
            <a:ext cx="6844843" cy="3277193"/>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266700" y="2964068"/>
            <a:ext cx="5334000" cy="1329028"/>
          </a:xfrm>
        </p:spPr>
        <p:txBody>
          <a:bodyPr>
            <a:noAutofit/>
          </a:bodyPr>
          <a:lstStyle/>
          <a:p>
            <a:r>
              <a:rPr lang="en-US" sz="2400" b="1" dirty="0" smtClean="0">
                <a:solidFill>
                  <a:schemeClr val="tx1"/>
                </a:solidFill>
              </a:rPr>
              <a:t>AUDIT ACTION PLAN OF THE</a:t>
            </a:r>
          </a:p>
          <a:p>
            <a:r>
              <a:rPr lang="en-US" sz="2400" b="1" dirty="0" smtClean="0">
                <a:solidFill>
                  <a:schemeClr val="tx1"/>
                </a:solidFill>
              </a:rPr>
              <a:t>DEPARTMENT OF PUBLIC WORKS </a:t>
            </a:r>
          </a:p>
          <a:p>
            <a:endParaRPr lang="en-US" sz="2400" b="1" dirty="0">
              <a:solidFill>
                <a:schemeClr val="tx1"/>
              </a:solidFill>
            </a:endParaRPr>
          </a:p>
        </p:txBody>
      </p:sp>
      <p:pic>
        <p:nvPicPr>
          <p:cNvPr id="4"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256773"/>
            <a:ext cx="3580806" cy="1572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629400" y="952955"/>
            <a:ext cx="2438400" cy="4739759"/>
          </a:xfrm>
          <a:prstGeom prst="rect">
            <a:avLst/>
          </a:prstGeom>
          <a:noFill/>
        </p:spPr>
        <p:txBody>
          <a:bodyPr wrap="square" rtlCol="0">
            <a:spAutoFit/>
          </a:bodyPr>
          <a:lstStyle/>
          <a:p>
            <a:r>
              <a:rPr lang="en-US" sz="5400" b="1" dirty="0" smtClean="0">
                <a:solidFill>
                  <a:schemeClr val="accent6">
                    <a:lumMod val="75000"/>
                  </a:schemeClr>
                </a:solidFill>
                <a:latin typeface="Franklin Gothic Demi" pitchFamily="34" charset="0"/>
              </a:rPr>
              <a:t>South Africa Works </a:t>
            </a:r>
            <a:r>
              <a:rPr lang="en-US" sz="3200" b="1" dirty="0" smtClean="0">
                <a:solidFill>
                  <a:schemeClr val="accent6">
                    <a:lumMod val="75000"/>
                  </a:schemeClr>
                </a:solidFill>
                <a:latin typeface="Franklin Gothic Demi" pitchFamily="34" charset="0"/>
              </a:rPr>
              <a:t>because of </a:t>
            </a:r>
            <a:r>
              <a:rPr lang="en-US" sz="5400" b="1" dirty="0" smtClean="0">
                <a:solidFill>
                  <a:schemeClr val="accent6">
                    <a:lumMod val="75000"/>
                  </a:schemeClr>
                </a:solidFill>
                <a:latin typeface="Franklin Gothic Demi" pitchFamily="34" charset="0"/>
              </a:rPr>
              <a:t>Public Works</a:t>
            </a:r>
            <a:endParaRPr lang="en-US" sz="5400" b="1" dirty="0">
              <a:solidFill>
                <a:schemeClr val="accent6">
                  <a:lumMod val="75000"/>
                </a:schemeClr>
              </a:solidFill>
              <a:latin typeface="Franklin Gothic Demi" pitchFamily="34" charset="0"/>
            </a:endParaRPr>
          </a:p>
        </p:txBody>
      </p:sp>
      <p:sp>
        <p:nvSpPr>
          <p:cNvPr id="9" name="TextBox 8"/>
          <p:cNvSpPr txBox="1"/>
          <p:nvPr/>
        </p:nvSpPr>
        <p:spPr>
          <a:xfrm>
            <a:off x="914400" y="4523163"/>
            <a:ext cx="4038600" cy="1169551"/>
          </a:xfrm>
          <a:prstGeom prst="rect">
            <a:avLst/>
          </a:prstGeom>
          <a:noFill/>
        </p:spPr>
        <p:txBody>
          <a:bodyPr wrap="square" rtlCol="0">
            <a:spAutoFit/>
          </a:bodyPr>
          <a:lstStyle/>
          <a:p>
            <a:pPr algn="ctr"/>
            <a:endParaRPr lang="en-US" sz="1400" b="1" dirty="0" smtClean="0">
              <a:solidFill>
                <a:schemeClr val="bg1">
                  <a:lumMod val="50000"/>
                </a:schemeClr>
              </a:solidFill>
            </a:endParaRPr>
          </a:p>
          <a:p>
            <a:pPr algn="ctr"/>
            <a:r>
              <a:rPr lang="en-US" sz="1400" b="1" dirty="0" smtClean="0">
                <a:solidFill>
                  <a:schemeClr val="bg1">
                    <a:lumMod val="50000"/>
                  </a:schemeClr>
                </a:solidFill>
              </a:rPr>
              <a:t>Presentation to the Portfolio Committee </a:t>
            </a:r>
          </a:p>
          <a:p>
            <a:pPr algn="ctr"/>
            <a:r>
              <a:rPr lang="en-US" sz="1400" b="1" dirty="0" smtClean="0">
                <a:solidFill>
                  <a:schemeClr val="bg1">
                    <a:lumMod val="50000"/>
                  </a:schemeClr>
                </a:solidFill>
              </a:rPr>
              <a:t>on Public Works</a:t>
            </a:r>
          </a:p>
          <a:p>
            <a:pPr algn="ctr"/>
            <a:r>
              <a:rPr lang="en-US" sz="1400" b="1" dirty="0" smtClean="0">
                <a:solidFill>
                  <a:schemeClr val="bg1">
                    <a:lumMod val="50000"/>
                  </a:schemeClr>
                </a:solidFill>
              </a:rPr>
              <a:t> </a:t>
            </a:r>
          </a:p>
          <a:p>
            <a:pPr algn="ctr"/>
            <a:r>
              <a:rPr lang="en-US" sz="1400" b="1" dirty="0" smtClean="0">
                <a:solidFill>
                  <a:schemeClr val="bg1">
                    <a:lumMod val="50000"/>
                  </a:schemeClr>
                </a:solidFill>
              </a:rPr>
              <a:t>17 October 2017</a:t>
            </a:r>
          </a:p>
        </p:txBody>
      </p:sp>
      <p:cxnSp>
        <p:nvCxnSpPr>
          <p:cNvPr id="7" name="Straight Connector 6"/>
          <p:cNvCxnSpPr/>
          <p:nvPr/>
        </p:nvCxnSpPr>
        <p:spPr>
          <a:xfrm>
            <a:off x="533400" y="6019800"/>
            <a:ext cx="480060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990600" y="6172200"/>
            <a:ext cx="3657600" cy="307777"/>
          </a:xfrm>
          <a:prstGeom prst="rect">
            <a:avLst/>
          </a:prstGeom>
          <a:noFill/>
        </p:spPr>
        <p:txBody>
          <a:bodyPr wrap="square" rtlCol="0">
            <a:spAutoFit/>
          </a:bodyPr>
          <a:lstStyle/>
          <a:p>
            <a:pPr algn="ctr"/>
            <a:r>
              <a:rPr lang="en-US" sz="1400" b="1" dirty="0" smtClean="0">
                <a:solidFill>
                  <a:schemeClr val="bg1">
                    <a:lumMod val="50000"/>
                  </a:schemeClr>
                </a:solidFill>
              </a:rPr>
              <a:t>OFFICE OF THE DIRECTOR-GENERAL</a:t>
            </a:r>
            <a:endParaRPr lang="en-US" sz="1400" b="1" dirty="0">
              <a:solidFill>
                <a:schemeClr val="bg1">
                  <a:lumMod val="50000"/>
                </a:schemeClr>
              </a:solidFill>
            </a:endParaRPr>
          </a:p>
        </p:txBody>
      </p:sp>
    </p:spTree>
    <p:extLst>
      <p:ext uri="{BB962C8B-B14F-4D97-AF65-F5344CB8AC3E}">
        <p14:creationId xmlns:p14="http://schemas.microsoft.com/office/powerpoint/2010/main" val="22842005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F0CD0AED-B4D5-4032-9A76-11BCD2D1BB13}" type="slidenum">
              <a:rPr lang="en-US" smtClean="0"/>
              <a:t>10</a:t>
            </a:fld>
            <a:endParaRPr lang="en-US"/>
          </a:p>
        </p:txBody>
      </p:sp>
      <p:pic>
        <p:nvPicPr>
          <p:cNvPr id="9"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a:xfrm>
            <a:off x="0" y="12106"/>
            <a:ext cx="9144000" cy="68580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76200" y="62267"/>
            <a:ext cx="9067800" cy="589072"/>
          </a:xfrm>
          <a:prstGeom prst="rect">
            <a:avLst/>
          </a:prstGeom>
          <a:noFill/>
        </p:spPr>
        <p:txBody>
          <a:bodyPr wrap="square" rtlCol="0">
            <a:spAutoFit/>
          </a:bodyPr>
          <a:lstStyle/>
          <a:p>
            <a:pPr>
              <a:lnSpc>
                <a:spcPct val="150000"/>
              </a:lnSpc>
            </a:pPr>
            <a:r>
              <a:rPr lang="en-ZA" sz="2400" b="1" dirty="0">
                <a:solidFill>
                  <a:schemeClr val="bg1"/>
                </a:solidFill>
              </a:rPr>
              <a:t>Audit Action Plan</a:t>
            </a:r>
          </a:p>
        </p:txBody>
      </p:sp>
      <p:pic>
        <p:nvPicPr>
          <p:cNvPr id="10" name="Picture 9" descr="southafrica-flag1"/>
          <p:cNvPicPr>
            <a:picLocks noChangeAspect="1" noChangeArrowheads="1" noCrop="1"/>
          </p:cNvPicPr>
          <p:nvPr/>
        </p:nvPicPr>
        <p:blipFill>
          <a:blip r:embed="rId4" cstate="print"/>
          <a:srcRect/>
          <a:stretch>
            <a:fillRect/>
          </a:stretch>
        </p:blipFill>
        <p:spPr bwMode="auto">
          <a:xfrm>
            <a:off x="7561162" y="6356350"/>
            <a:ext cx="415052" cy="274320"/>
          </a:xfrm>
          <a:prstGeom prst="rect">
            <a:avLst/>
          </a:prstGeom>
          <a:noFill/>
          <a:ln w="9525">
            <a:noFill/>
            <a:miter lim="800000"/>
            <a:headEnd/>
            <a:tailEnd/>
          </a:ln>
        </p:spPr>
      </p:pic>
      <p:graphicFrame>
        <p:nvGraphicFramePr>
          <p:cNvPr id="3" name="Table 2"/>
          <p:cNvGraphicFramePr>
            <a:graphicFrameLocks noGrp="1"/>
          </p:cNvGraphicFramePr>
          <p:nvPr>
            <p:extLst>
              <p:ext uri="{D42A27DB-BD31-4B8C-83A1-F6EECF244321}">
                <p14:modId xmlns:p14="http://schemas.microsoft.com/office/powerpoint/2010/main" val="202895871"/>
              </p:ext>
            </p:extLst>
          </p:nvPr>
        </p:nvGraphicFramePr>
        <p:xfrm>
          <a:off x="76200" y="764704"/>
          <a:ext cx="8960296" cy="3638052"/>
        </p:xfrm>
        <a:graphic>
          <a:graphicData uri="http://schemas.openxmlformats.org/drawingml/2006/table">
            <a:tbl>
              <a:tblPr firstRow="1" bandRow="1">
                <a:tableStyleId>{16D9F66E-5EB9-4882-86FB-DCBF35E3C3E4}</a:tableStyleId>
              </a:tblPr>
              <a:tblGrid>
                <a:gridCol w="1876751">
                  <a:extLst>
                    <a:ext uri="{9D8B030D-6E8A-4147-A177-3AD203B41FA5}">
                      <a16:colId xmlns:a16="http://schemas.microsoft.com/office/drawing/2014/main" val="20000"/>
                    </a:ext>
                  </a:extLst>
                </a:gridCol>
                <a:gridCol w="2066034">
                  <a:extLst>
                    <a:ext uri="{9D8B030D-6E8A-4147-A177-3AD203B41FA5}">
                      <a16:colId xmlns:a16="http://schemas.microsoft.com/office/drawing/2014/main" val="20001"/>
                    </a:ext>
                  </a:extLst>
                </a:gridCol>
                <a:gridCol w="2929279">
                  <a:extLst>
                    <a:ext uri="{9D8B030D-6E8A-4147-A177-3AD203B41FA5}">
                      <a16:colId xmlns:a16="http://schemas.microsoft.com/office/drawing/2014/main" val="20002"/>
                    </a:ext>
                  </a:extLst>
                </a:gridCol>
                <a:gridCol w="2088232">
                  <a:extLst>
                    <a:ext uri="{9D8B030D-6E8A-4147-A177-3AD203B41FA5}">
                      <a16:colId xmlns:a16="http://schemas.microsoft.com/office/drawing/2014/main" val="20003"/>
                    </a:ext>
                  </a:extLst>
                </a:gridCol>
              </a:tblGrid>
              <a:tr h="288032">
                <a:tc>
                  <a:txBody>
                    <a:bodyPr/>
                    <a:lstStyle/>
                    <a:p>
                      <a:pPr marL="0" algn="l" defTabSz="914400" rtl="0" eaLnBrk="1" latinLnBrk="0" hangingPunct="1">
                        <a:lnSpc>
                          <a:spcPct val="115000"/>
                        </a:lnSpc>
                        <a:spcAft>
                          <a:spcPts val="0"/>
                        </a:spcAft>
                      </a:pPr>
                      <a:r>
                        <a:rPr lang="en-US" sz="1400" b="1" kern="1200" dirty="0">
                          <a:effectLst/>
                        </a:rPr>
                        <a:t>FINDING</a:t>
                      </a:r>
                      <a:endParaRPr lang="en-ZA" sz="1400" b="1" kern="1200" dirty="0">
                        <a:solidFill>
                          <a:schemeClr val="tx1"/>
                        </a:solidFill>
                        <a:effectLst/>
                        <a:latin typeface="+mn-lt"/>
                        <a:ea typeface="+mn-ea"/>
                        <a:cs typeface="+mn-cs"/>
                      </a:endParaRPr>
                    </a:p>
                  </a:txBody>
                  <a:tcPr marL="68580" marR="68580" marT="0" marB="0">
                    <a:solidFill>
                      <a:schemeClr val="accent6">
                        <a:lumMod val="40000"/>
                        <a:lumOff val="60000"/>
                      </a:schemeClr>
                    </a:solidFill>
                  </a:tcPr>
                </a:tc>
                <a:tc>
                  <a:txBody>
                    <a:bodyPr/>
                    <a:lstStyle/>
                    <a:p>
                      <a:pPr marL="0" algn="l" defTabSz="914400" rtl="0" eaLnBrk="1" latinLnBrk="0" hangingPunct="1">
                        <a:lnSpc>
                          <a:spcPct val="115000"/>
                        </a:lnSpc>
                        <a:spcAft>
                          <a:spcPts val="0"/>
                        </a:spcAft>
                      </a:pPr>
                      <a:r>
                        <a:rPr lang="en-US" sz="1400" b="1" kern="1200" dirty="0">
                          <a:effectLst/>
                        </a:rPr>
                        <a:t>ROOT CAUSE</a:t>
                      </a:r>
                      <a:endParaRPr lang="en-ZA" sz="1400" b="1" kern="1200" dirty="0">
                        <a:solidFill>
                          <a:schemeClr val="tx1"/>
                        </a:solidFill>
                        <a:effectLst/>
                        <a:latin typeface="+mn-lt"/>
                        <a:ea typeface="+mn-ea"/>
                        <a:cs typeface="+mn-cs"/>
                      </a:endParaRPr>
                    </a:p>
                  </a:txBody>
                  <a:tcPr marL="68580" marR="68580" marT="0" marB="0">
                    <a:solidFill>
                      <a:schemeClr val="accent6">
                        <a:lumMod val="40000"/>
                        <a:lumOff val="60000"/>
                      </a:schemeClr>
                    </a:solidFill>
                  </a:tcPr>
                </a:tc>
                <a:tc>
                  <a:txBody>
                    <a:bodyPr/>
                    <a:lstStyle/>
                    <a:p>
                      <a:pPr marL="0" algn="l" defTabSz="914400" rtl="0" eaLnBrk="1" latinLnBrk="0" hangingPunct="1">
                        <a:lnSpc>
                          <a:spcPct val="115000"/>
                        </a:lnSpc>
                        <a:spcAft>
                          <a:spcPts val="0"/>
                        </a:spcAft>
                      </a:pPr>
                      <a:r>
                        <a:rPr lang="en-US" sz="1400" b="1" kern="1200" dirty="0">
                          <a:effectLst/>
                        </a:rPr>
                        <a:t>ACTION</a:t>
                      </a:r>
                      <a:endParaRPr lang="en-ZA" sz="1400" b="1" kern="1200" dirty="0">
                        <a:solidFill>
                          <a:schemeClr val="tx1"/>
                        </a:solidFill>
                        <a:effectLst/>
                        <a:latin typeface="+mn-lt"/>
                        <a:ea typeface="+mn-ea"/>
                        <a:cs typeface="+mn-cs"/>
                      </a:endParaRPr>
                    </a:p>
                  </a:txBody>
                  <a:tcPr marL="68580" marR="68580" marT="0" marB="0">
                    <a:solidFill>
                      <a:schemeClr val="accent6">
                        <a:lumMod val="40000"/>
                        <a:lumOff val="60000"/>
                      </a:schemeClr>
                    </a:solidFill>
                  </a:tcPr>
                </a:tc>
                <a:tc>
                  <a:txBody>
                    <a:bodyPr/>
                    <a:lstStyle/>
                    <a:p>
                      <a:r>
                        <a:rPr lang="en-US" sz="1400" b="1" kern="1200" dirty="0" smtClean="0">
                          <a:effectLst/>
                        </a:rPr>
                        <a:t>STATUS/PROGRESS</a:t>
                      </a:r>
                      <a:endParaRPr lang="en-ZA" sz="1400" b="1" dirty="0">
                        <a:solidFill>
                          <a:schemeClr val="tx1"/>
                        </a:solidFill>
                      </a:endParaRPr>
                    </a:p>
                  </a:txBody>
                  <a:tcPr>
                    <a:solidFill>
                      <a:schemeClr val="accent6">
                        <a:lumMod val="40000"/>
                        <a:lumOff val="60000"/>
                      </a:schemeClr>
                    </a:solidFill>
                  </a:tcPr>
                </a:tc>
                <a:extLst>
                  <a:ext uri="{0D108BD9-81ED-4DB2-BD59-A6C34878D82A}">
                    <a16:rowId xmlns:a16="http://schemas.microsoft.com/office/drawing/2014/main" val="10000"/>
                  </a:ext>
                </a:extLst>
              </a:tr>
              <a:tr h="306207">
                <a:tc gridSpan="4">
                  <a:txBody>
                    <a:bodyPr/>
                    <a:lstStyle/>
                    <a:p>
                      <a:pPr marL="0" algn="l" defTabSz="914400" rtl="0" eaLnBrk="1" latinLnBrk="0" hangingPunct="1"/>
                      <a:r>
                        <a:rPr lang="en-ZA" sz="1400" b="1" kern="1200" dirty="0" smtClean="0">
                          <a:effectLst/>
                        </a:rPr>
                        <a:t>CORPORATE SERVICES</a:t>
                      </a:r>
                      <a:endParaRPr lang="en-ZA" sz="1400" b="1" kern="1200" dirty="0">
                        <a:solidFill>
                          <a:schemeClr val="dk1"/>
                        </a:solidFill>
                        <a:effectLst/>
                        <a:latin typeface="+mn-lt"/>
                        <a:ea typeface="+mn-ea"/>
                        <a:cs typeface="+mn-cs"/>
                      </a:endParaRPr>
                    </a:p>
                  </a:txBody>
                  <a:tcPr marL="68580" marR="68580" marT="0" marB="0">
                    <a:solidFill>
                      <a:schemeClr val="accent6">
                        <a:lumMod val="40000"/>
                        <a:lumOff val="60000"/>
                      </a:schemeClr>
                    </a:solidFill>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1"/>
                  </a:ext>
                </a:extLst>
              </a:tr>
              <a:tr h="413873">
                <a:tc>
                  <a:txBody>
                    <a:bodyPr/>
                    <a:lstStyle/>
                    <a:p>
                      <a:pPr algn="just" fontAlgn="t"/>
                      <a:r>
                        <a:rPr lang="en-GB" sz="1100" u="none" strike="noStrike" dirty="0">
                          <a:effectLst/>
                        </a:rPr>
                        <a:t>Procurement and Contract Management: No approval obtained for remunerative work </a:t>
                      </a:r>
                      <a:endParaRPr lang="en-GB" sz="1100" b="0" i="0" u="none" strike="noStrike" dirty="0">
                        <a:effectLst/>
                        <a:latin typeface="+mj-lt"/>
                      </a:endParaRPr>
                    </a:p>
                  </a:txBody>
                  <a:tcPr marL="9525" marR="9525" marT="9525" marB="0"/>
                </a:tc>
                <a:tc>
                  <a:txBody>
                    <a:bodyPr/>
                    <a:lstStyle/>
                    <a:p>
                      <a:pPr marL="228600" indent="-228600" algn="just" defTabSz="914400" rtl="0" eaLnBrk="1" fontAlgn="t" latinLnBrk="0" hangingPunct="1">
                        <a:buAutoNum type="arabicParenBoth"/>
                      </a:pPr>
                      <a:r>
                        <a:rPr lang="en-GB" sz="1100" u="none" strike="noStrike" kern="1200" dirty="0">
                          <a:solidFill>
                            <a:schemeClr val="dk1"/>
                          </a:solidFill>
                          <a:effectLst/>
                          <a:latin typeface="+mn-lt"/>
                          <a:ea typeface="+mn-ea"/>
                          <a:cs typeface="+mn-cs"/>
                        </a:rPr>
                        <a:t>Annual declarations are not properly reviewed by the senior officials to ensure that all employees have annual declarations. </a:t>
                      </a:r>
                      <a:endParaRPr lang="en-GB" sz="1100" u="none" strike="noStrike" kern="1200" dirty="0" smtClean="0">
                        <a:solidFill>
                          <a:schemeClr val="dk1"/>
                        </a:solidFill>
                        <a:effectLst/>
                        <a:latin typeface="+mn-lt"/>
                        <a:ea typeface="+mn-ea"/>
                        <a:cs typeface="+mn-cs"/>
                      </a:endParaRPr>
                    </a:p>
                    <a:p>
                      <a:pPr marL="228600" indent="-228600" algn="just" defTabSz="914400" rtl="0" eaLnBrk="1" fontAlgn="t" latinLnBrk="0" hangingPunct="1">
                        <a:buAutoNum type="arabicParenBoth"/>
                      </a:pPr>
                      <a:r>
                        <a:rPr lang="en-GB" sz="1100" u="none" strike="noStrike" kern="1200" dirty="0" smtClean="0">
                          <a:solidFill>
                            <a:schemeClr val="dk1"/>
                          </a:solidFill>
                          <a:effectLst/>
                          <a:latin typeface="+mn-lt"/>
                          <a:ea typeface="+mn-ea"/>
                          <a:cs typeface="+mn-cs"/>
                        </a:rPr>
                        <a:t>The </a:t>
                      </a:r>
                      <a:r>
                        <a:rPr lang="en-GB" sz="1100" u="none" strike="noStrike" kern="1200" dirty="0">
                          <a:solidFill>
                            <a:schemeClr val="dk1"/>
                          </a:solidFill>
                          <a:effectLst/>
                          <a:latin typeface="+mn-lt"/>
                          <a:ea typeface="+mn-ea"/>
                          <a:cs typeface="+mn-cs"/>
                        </a:rPr>
                        <a:t>D</a:t>
                      </a:r>
                      <a:r>
                        <a:rPr lang="en-GB" sz="1100" u="none" strike="noStrike" kern="1200" dirty="0" smtClean="0">
                          <a:solidFill>
                            <a:schemeClr val="dk1"/>
                          </a:solidFill>
                          <a:effectLst/>
                          <a:latin typeface="+mn-lt"/>
                          <a:ea typeface="+mn-ea"/>
                          <a:cs typeface="+mn-cs"/>
                        </a:rPr>
                        <a:t>epartment </a:t>
                      </a:r>
                      <a:r>
                        <a:rPr lang="en-GB" sz="1100" u="none" strike="noStrike" kern="1200" dirty="0">
                          <a:solidFill>
                            <a:schemeClr val="dk1"/>
                          </a:solidFill>
                          <a:effectLst/>
                          <a:latin typeface="+mn-lt"/>
                          <a:ea typeface="+mn-ea"/>
                          <a:cs typeface="+mn-cs"/>
                        </a:rPr>
                        <a:t>should perform a test of all their senior management employees against the registration of companies’ data to ensure that all employees declared their interest</a:t>
                      </a:r>
                      <a:r>
                        <a:rPr lang="en-GB" sz="1100" u="none" strike="noStrike" kern="1200" dirty="0" smtClean="0">
                          <a:solidFill>
                            <a:schemeClr val="dk1"/>
                          </a:solidFill>
                          <a:effectLst/>
                          <a:latin typeface="+mn-lt"/>
                          <a:ea typeface="+mn-ea"/>
                          <a:cs typeface="+mn-cs"/>
                        </a:rPr>
                        <a:t>.</a:t>
                      </a:r>
                    </a:p>
                    <a:p>
                      <a:pPr marL="228600" indent="-228600" algn="just" defTabSz="914400" rtl="0" eaLnBrk="1" fontAlgn="t" latinLnBrk="0" hangingPunct="1">
                        <a:buAutoNum type="arabicParenBoth"/>
                      </a:pPr>
                      <a:r>
                        <a:rPr lang="en-GB" sz="1100" u="none" strike="noStrike" kern="1200" dirty="0" smtClean="0">
                          <a:solidFill>
                            <a:schemeClr val="dk1"/>
                          </a:solidFill>
                          <a:effectLst/>
                          <a:latin typeface="+mn-lt"/>
                          <a:ea typeface="+mn-ea"/>
                          <a:cs typeface="+mn-cs"/>
                        </a:rPr>
                        <a:t> </a:t>
                      </a:r>
                      <a:r>
                        <a:rPr lang="en-GB" sz="1100" u="none" strike="noStrike" kern="1200" dirty="0">
                          <a:solidFill>
                            <a:schemeClr val="dk1"/>
                          </a:solidFill>
                          <a:effectLst/>
                          <a:latin typeface="+mn-lt"/>
                          <a:ea typeface="+mn-ea"/>
                          <a:cs typeface="+mn-cs"/>
                        </a:rPr>
                        <a:t>Reviewing and monitoring of compliance with applicable laws and regulations is insufficient and not properly monitored. </a:t>
                      </a:r>
                    </a:p>
                  </a:txBody>
                  <a:tcPr marL="9525" marR="9525" marT="9525" marB="0"/>
                </a:tc>
                <a:tc>
                  <a:txBody>
                    <a:bodyPr/>
                    <a:lstStyle/>
                    <a:p>
                      <a:pPr marL="228600" indent="-228600" algn="just" defTabSz="914400" rtl="0" eaLnBrk="1" fontAlgn="t" latinLnBrk="0" hangingPunct="1">
                        <a:buAutoNum type="arabicParenBoth"/>
                      </a:pPr>
                      <a:r>
                        <a:rPr lang="en-GB" sz="1100" u="none" strike="noStrike" kern="1200" dirty="0" smtClean="0">
                          <a:effectLst/>
                        </a:rPr>
                        <a:t>A remunerative work circular is issued quarterly to ensure </a:t>
                      </a:r>
                      <a:r>
                        <a:rPr lang="en-GB" sz="1100" u="none" strike="noStrike" kern="1200" dirty="0">
                          <a:effectLst/>
                        </a:rPr>
                        <a:t>compliance with new categories identified by the MPSA for submission of financial disclosure </a:t>
                      </a:r>
                      <a:r>
                        <a:rPr lang="en-GB" sz="1100" u="none" strike="noStrike" kern="1200" dirty="0" smtClean="0">
                          <a:effectLst/>
                        </a:rPr>
                        <a:t>of all interest by </a:t>
                      </a:r>
                      <a:r>
                        <a:rPr lang="en-GB" sz="1100" u="none" strike="noStrike" kern="1200" dirty="0">
                          <a:effectLst/>
                        </a:rPr>
                        <a:t>the designated </a:t>
                      </a:r>
                      <a:r>
                        <a:rPr lang="en-GB" sz="1100" u="none" strike="noStrike" kern="1200" dirty="0" smtClean="0">
                          <a:effectLst/>
                        </a:rPr>
                        <a:t>groups </a:t>
                      </a:r>
                      <a:r>
                        <a:rPr lang="en-GB" sz="1100" u="none" strike="noStrike" kern="1200" dirty="0">
                          <a:effectLst/>
                        </a:rPr>
                        <a:t>to be verified against CIPC, DEEDS and </a:t>
                      </a:r>
                      <a:r>
                        <a:rPr lang="en-GB" sz="1100" u="none" strike="noStrike" kern="1200" dirty="0" smtClean="0">
                          <a:effectLst/>
                        </a:rPr>
                        <a:t>E-</a:t>
                      </a:r>
                      <a:r>
                        <a:rPr lang="en-GB" sz="1100" u="none" strike="noStrike" kern="1200" dirty="0" err="1" smtClean="0">
                          <a:effectLst/>
                        </a:rPr>
                        <a:t>Natis</a:t>
                      </a:r>
                      <a:r>
                        <a:rPr lang="en-GB" sz="1100" u="none" strike="noStrike" kern="1200" dirty="0" smtClean="0">
                          <a:effectLst/>
                        </a:rPr>
                        <a:t>. </a:t>
                      </a:r>
                    </a:p>
                    <a:p>
                      <a:pPr marL="228600" indent="-228600" algn="just" defTabSz="914400" rtl="0" eaLnBrk="1" fontAlgn="t" latinLnBrk="0" hangingPunct="1">
                        <a:buAutoNum type="arabicParenBoth"/>
                      </a:pPr>
                      <a:r>
                        <a:rPr lang="en-GB" sz="1100" u="none" strike="noStrike" kern="1200" dirty="0" smtClean="0">
                          <a:effectLst/>
                        </a:rPr>
                        <a:t>Cases </a:t>
                      </a:r>
                      <a:r>
                        <a:rPr lang="en-GB" sz="1100" u="none" strike="noStrike" kern="1200" dirty="0">
                          <a:effectLst/>
                        </a:rPr>
                        <a:t>of </a:t>
                      </a:r>
                      <a:r>
                        <a:rPr lang="en-GB" sz="1100" u="none" strike="noStrike" kern="1200" dirty="0" smtClean="0">
                          <a:effectLst/>
                        </a:rPr>
                        <a:t>non disclosure </a:t>
                      </a:r>
                      <a:r>
                        <a:rPr lang="en-GB" sz="1100" u="none" strike="noStrike" kern="1200" dirty="0">
                          <a:effectLst/>
                        </a:rPr>
                        <a:t>to be forwarded for investigation and disciplinary action to be taken in line with the recommendations of the relevant Directives. </a:t>
                      </a:r>
                      <a:endParaRPr lang="en-GB" sz="1100" b="0" i="0" u="none" strike="noStrike" kern="1200" dirty="0">
                        <a:solidFill>
                          <a:schemeClr val="dk1"/>
                        </a:solidFill>
                        <a:effectLst/>
                        <a:latin typeface="+mj-lt"/>
                        <a:ea typeface="+mn-ea"/>
                        <a:cs typeface="+mn-cs"/>
                      </a:endParaRPr>
                    </a:p>
                  </a:txBody>
                  <a:tcPr marL="9525" marR="9525" marT="9525" marB="0"/>
                </a:tc>
                <a:tc>
                  <a:txBody>
                    <a:bodyPr/>
                    <a:lstStyle/>
                    <a:p>
                      <a:pPr marL="228600" indent="-228600" algn="just" defTabSz="914400" rtl="0" eaLnBrk="1" fontAlgn="t" latinLnBrk="0" hangingPunct="1">
                        <a:buAutoNum type="arabicParenBoth"/>
                      </a:pPr>
                      <a:r>
                        <a:rPr lang="en-GB" sz="1100" u="none" strike="noStrike" kern="1200" dirty="0">
                          <a:effectLst/>
                        </a:rPr>
                        <a:t>Remunerative </a:t>
                      </a:r>
                      <a:r>
                        <a:rPr lang="en-GB" sz="1100" u="none" strike="noStrike" kern="1200" dirty="0" smtClean="0">
                          <a:effectLst/>
                        </a:rPr>
                        <a:t>work circular </a:t>
                      </a:r>
                      <a:r>
                        <a:rPr lang="en-GB" sz="1100" u="none" strike="noStrike" kern="1200" dirty="0">
                          <a:effectLst/>
                        </a:rPr>
                        <a:t>compiled and will be circulated before end of second quarter. </a:t>
                      </a:r>
                      <a:endParaRPr lang="en-GB" sz="1100" u="none" strike="noStrike" kern="1200" dirty="0" smtClean="0">
                        <a:effectLst/>
                      </a:endParaRPr>
                    </a:p>
                    <a:p>
                      <a:pPr marL="228600" indent="-228600" algn="just" defTabSz="914400" rtl="0" eaLnBrk="1" fontAlgn="t" latinLnBrk="0" hangingPunct="1">
                        <a:buAutoNum type="arabicParenBoth"/>
                      </a:pPr>
                      <a:r>
                        <a:rPr lang="en-GB" sz="1100" u="none" strike="noStrike" kern="1200" dirty="0" smtClean="0">
                          <a:effectLst/>
                        </a:rPr>
                        <a:t>Regular </a:t>
                      </a:r>
                      <a:r>
                        <a:rPr lang="en-GB" sz="1100" u="none" strike="noStrike" kern="1200" dirty="0">
                          <a:effectLst/>
                        </a:rPr>
                        <a:t>reminders have been forwarded in terms of the new categories for disclosure of Interest. </a:t>
                      </a:r>
                      <a:endParaRPr lang="en-GB" sz="1100" u="none" strike="noStrike" kern="1200" dirty="0" smtClean="0">
                        <a:effectLst/>
                      </a:endParaRPr>
                    </a:p>
                    <a:p>
                      <a:pPr marL="228600" indent="-228600" algn="just" defTabSz="914400" rtl="0" eaLnBrk="1" fontAlgn="t" latinLnBrk="0" hangingPunct="1">
                        <a:buAutoNum type="arabicParenBoth"/>
                      </a:pPr>
                      <a:r>
                        <a:rPr lang="en-GB" sz="1100" u="none" strike="noStrike" kern="1200" dirty="0" smtClean="0">
                          <a:effectLst/>
                        </a:rPr>
                        <a:t>Posters have been placed in </a:t>
                      </a:r>
                      <a:r>
                        <a:rPr lang="en-GB" sz="1100" u="none" strike="noStrike" kern="1200" dirty="0">
                          <a:effectLst/>
                        </a:rPr>
                        <a:t>the lifts. </a:t>
                      </a:r>
                      <a:endParaRPr lang="en-GB" sz="1100" u="none" strike="noStrike" kern="1200" dirty="0" smtClean="0">
                        <a:effectLst/>
                      </a:endParaRPr>
                    </a:p>
                    <a:p>
                      <a:pPr marL="228600" indent="-228600" algn="just" defTabSz="914400" rtl="0" eaLnBrk="1" fontAlgn="t" latinLnBrk="0" hangingPunct="1">
                        <a:buAutoNum type="arabicParenBoth"/>
                      </a:pPr>
                      <a:r>
                        <a:rPr lang="en-GB" sz="1100" u="none" strike="noStrike" kern="1200" dirty="0" smtClean="0">
                          <a:effectLst/>
                        </a:rPr>
                        <a:t>6 </a:t>
                      </a:r>
                      <a:r>
                        <a:rPr lang="en-GB" sz="1100" u="none" strike="noStrike" kern="1200" dirty="0">
                          <a:effectLst/>
                        </a:rPr>
                        <a:t>Sessions at </a:t>
                      </a:r>
                      <a:r>
                        <a:rPr lang="en-GB" sz="1100" u="none" strike="noStrike" kern="1200" dirty="0" smtClean="0">
                          <a:effectLst/>
                        </a:rPr>
                        <a:t>Head </a:t>
                      </a:r>
                      <a:r>
                        <a:rPr lang="en-GB" sz="1100" u="none" strike="noStrike" kern="1200" dirty="0">
                          <a:effectLst/>
                        </a:rPr>
                        <a:t>Office and 2 in the Regions have been held to assist employees with disclosures. </a:t>
                      </a:r>
                      <a:endParaRPr lang="en-GB" sz="1100" u="none" strike="noStrike" kern="1200" dirty="0" smtClean="0">
                        <a:effectLst/>
                      </a:endParaRPr>
                    </a:p>
                    <a:p>
                      <a:pPr marL="228600" indent="-228600" algn="just" defTabSz="914400" rtl="0" eaLnBrk="1" fontAlgn="t" latinLnBrk="0" hangingPunct="1">
                        <a:buAutoNum type="arabicParenBoth"/>
                      </a:pPr>
                      <a:r>
                        <a:rPr lang="en-GB" sz="1100" u="none" strike="noStrike" kern="1200" dirty="0" smtClean="0">
                          <a:effectLst/>
                        </a:rPr>
                        <a:t>Heads </a:t>
                      </a:r>
                      <a:r>
                        <a:rPr lang="en-GB" sz="1100" u="none" strike="noStrike" kern="1200" dirty="0">
                          <a:effectLst/>
                        </a:rPr>
                        <a:t>of HR in </a:t>
                      </a:r>
                      <a:r>
                        <a:rPr lang="en-GB" sz="1100" u="none" strike="noStrike" kern="1200" dirty="0" smtClean="0">
                          <a:effectLst/>
                        </a:rPr>
                        <a:t>the Regions </a:t>
                      </a:r>
                      <a:r>
                        <a:rPr lang="en-GB" sz="1100" u="none" strike="noStrike" kern="1200" dirty="0">
                          <a:effectLst/>
                        </a:rPr>
                        <a:t>were trained on the financial disclosure. </a:t>
                      </a:r>
                      <a:endParaRPr lang="en-GB" sz="1100" u="none" strike="noStrike" kern="1200" dirty="0" smtClean="0">
                        <a:effectLst/>
                      </a:endParaRPr>
                    </a:p>
                    <a:p>
                      <a:pPr marL="228600" indent="-228600" algn="just" defTabSz="914400" rtl="0" eaLnBrk="1" fontAlgn="t" latinLnBrk="0" hangingPunct="1">
                        <a:buAutoNum type="arabicParenBoth"/>
                      </a:pPr>
                      <a:r>
                        <a:rPr lang="en-GB" sz="1100" u="none" strike="noStrike" kern="1200" dirty="0" smtClean="0">
                          <a:effectLst/>
                        </a:rPr>
                        <a:t>Employees </a:t>
                      </a:r>
                      <a:r>
                        <a:rPr lang="en-GB" sz="1100" u="none" strike="noStrike" kern="1200" dirty="0">
                          <a:effectLst/>
                        </a:rPr>
                        <a:t>are also being </a:t>
                      </a:r>
                      <a:r>
                        <a:rPr lang="en-GB" sz="1100" u="none" strike="noStrike" kern="1200" dirty="0" smtClean="0">
                          <a:effectLst/>
                        </a:rPr>
                        <a:t>assisted </a:t>
                      </a:r>
                      <a:r>
                        <a:rPr lang="en-GB" sz="1100" u="none" strike="noStrike" kern="1200" dirty="0">
                          <a:effectLst/>
                        </a:rPr>
                        <a:t>individually.  </a:t>
                      </a:r>
                      <a:endParaRPr lang="en-GB" sz="1100" b="0" i="0" u="none" strike="noStrike" kern="1200" dirty="0">
                        <a:solidFill>
                          <a:schemeClr val="dk1"/>
                        </a:solidFill>
                        <a:effectLst/>
                        <a:latin typeface="+mj-lt"/>
                        <a:ea typeface="+mn-ea"/>
                        <a:cs typeface="+mn-cs"/>
                      </a:endParaRPr>
                    </a:p>
                  </a:txBody>
                  <a:tcPr marL="9525" marR="9525" marT="9525"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1827497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F0CD0AED-B4D5-4032-9A76-11BCD2D1BB13}" type="slidenum">
              <a:rPr lang="en-US" smtClean="0"/>
              <a:t>11</a:t>
            </a:fld>
            <a:endParaRPr lang="en-US"/>
          </a:p>
        </p:txBody>
      </p:sp>
      <p:pic>
        <p:nvPicPr>
          <p:cNvPr id="9"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a:xfrm>
            <a:off x="0" y="12106"/>
            <a:ext cx="9144000" cy="68580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76200" y="62267"/>
            <a:ext cx="9067800" cy="589072"/>
          </a:xfrm>
          <a:prstGeom prst="rect">
            <a:avLst/>
          </a:prstGeom>
          <a:noFill/>
        </p:spPr>
        <p:txBody>
          <a:bodyPr wrap="square" rtlCol="0">
            <a:spAutoFit/>
          </a:bodyPr>
          <a:lstStyle/>
          <a:p>
            <a:pPr>
              <a:lnSpc>
                <a:spcPct val="150000"/>
              </a:lnSpc>
            </a:pPr>
            <a:r>
              <a:rPr lang="en-ZA" sz="2400" b="1" dirty="0">
                <a:solidFill>
                  <a:schemeClr val="bg1"/>
                </a:solidFill>
              </a:rPr>
              <a:t>Audit Action Plan</a:t>
            </a:r>
          </a:p>
        </p:txBody>
      </p:sp>
      <p:pic>
        <p:nvPicPr>
          <p:cNvPr id="10" name="Picture 9" descr="southafrica-flag1"/>
          <p:cNvPicPr>
            <a:picLocks noChangeAspect="1" noChangeArrowheads="1" noCrop="1"/>
          </p:cNvPicPr>
          <p:nvPr/>
        </p:nvPicPr>
        <p:blipFill>
          <a:blip r:embed="rId4" cstate="print"/>
          <a:srcRect/>
          <a:stretch>
            <a:fillRect/>
          </a:stretch>
        </p:blipFill>
        <p:spPr bwMode="auto">
          <a:xfrm>
            <a:off x="7561162" y="6356350"/>
            <a:ext cx="415052" cy="274320"/>
          </a:xfrm>
          <a:prstGeom prst="rect">
            <a:avLst/>
          </a:prstGeom>
          <a:noFill/>
          <a:ln w="9525">
            <a:noFill/>
            <a:miter lim="800000"/>
            <a:headEnd/>
            <a:tailEnd/>
          </a:ln>
        </p:spPr>
      </p:pic>
      <p:graphicFrame>
        <p:nvGraphicFramePr>
          <p:cNvPr id="3" name="Table 2"/>
          <p:cNvGraphicFramePr>
            <a:graphicFrameLocks noGrp="1"/>
          </p:cNvGraphicFramePr>
          <p:nvPr>
            <p:extLst>
              <p:ext uri="{D42A27DB-BD31-4B8C-83A1-F6EECF244321}">
                <p14:modId xmlns:p14="http://schemas.microsoft.com/office/powerpoint/2010/main" val="357419779"/>
              </p:ext>
            </p:extLst>
          </p:nvPr>
        </p:nvGraphicFramePr>
        <p:xfrm>
          <a:off x="76200" y="764704"/>
          <a:ext cx="8960296" cy="3747125"/>
        </p:xfrm>
        <a:graphic>
          <a:graphicData uri="http://schemas.openxmlformats.org/drawingml/2006/table">
            <a:tbl>
              <a:tblPr firstRow="1" bandRow="1">
                <a:tableStyleId>{16D9F66E-5EB9-4882-86FB-DCBF35E3C3E4}</a:tableStyleId>
              </a:tblPr>
              <a:tblGrid>
                <a:gridCol w="1876751">
                  <a:extLst>
                    <a:ext uri="{9D8B030D-6E8A-4147-A177-3AD203B41FA5}">
                      <a16:colId xmlns:a16="http://schemas.microsoft.com/office/drawing/2014/main" val="20000"/>
                    </a:ext>
                  </a:extLst>
                </a:gridCol>
                <a:gridCol w="2066034">
                  <a:extLst>
                    <a:ext uri="{9D8B030D-6E8A-4147-A177-3AD203B41FA5}">
                      <a16:colId xmlns:a16="http://schemas.microsoft.com/office/drawing/2014/main" val="20001"/>
                    </a:ext>
                  </a:extLst>
                </a:gridCol>
                <a:gridCol w="2857271">
                  <a:extLst>
                    <a:ext uri="{9D8B030D-6E8A-4147-A177-3AD203B41FA5}">
                      <a16:colId xmlns:a16="http://schemas.microsoft.com/office/drawing/2014/main" val="20002"/>
                    </a:ext>
                  </a:extLst>
                </a:gridCol>
                <a:gridCol w="2160240">
                  <a:extLst>
                    <a:ext uri="{9D8B030D-6E8A-4147-A177-3AD203B41FA5}">
                      <a16:colId xmlns:a16="http://schemas.microsoft.com/office/drawing/2014/main" val="20003"/>
                    </a:ext>
                  </a:extLst>
                </a:gridCol>
              </a:tblGrid>
              <a:tr h="413873">
                <a:tc>
                  <a:txBody>
                    <a:bodyPr/>
                    <a:lstStyle/>
                    <a:p>
                      <a:pPr marL="0" algn="l" defTabSz="914400" rtl="0" eaLnBrk="1" latinLnBrk="0" hangingPunct="1">
                        <a:lnSpc>
                          <a:spcPct val="115000"/>
                        </a:lnSpc>
                        <a:spcAft>
                          <a:spcPts val="0"/>
                        </a:spcAft>
                      </a:pPr>
                      <a:r>
                        <a:rPr lang="en-US" sz="1400" b="1" kern="1200" dirty="0">
                          <a:effectLst/>
                        </a:rPr>
                        <a:t>FINDING</a:t>
                      </a:r>
                      <a:endParaRPr lang="en-ZA" sz="1400" b="1" kern="1200" dirty="0">
                        <a:solidFill>
                          <a:schemeClr val="tx1"/>
                        </a:solidFill>
                        <a:effectLst/>
                        <a:latin typeface="+mn-lt"/>
                        <a:ea typeface="+mn-ea"/>
                        <a:cs typeface="+mn-cs"/>
                      </a:endParaRPr>
                    </a:p>
                  </a:txBody>
                  <a:tcPr marL="68580" marR="68580" marT="0" marB="0">
                    <a:solidFill>
                      <a:schemeClr val="accent6">
                        <a:lumMod val="40000"/>
                        <a:lumOff val="60000"/>
                      </a:schemeClr>
                    </a:solidFill>
                  </a:tcPr>
                </a:tc>
                <a:tc>
                  <a:txBody>
                    <a:bodyPr/>
                    <a:lstStyle/>
                    <a:p>
                      <a:pPr marL="0" algn="l" defTabSz="914400" rtl="0" eaLnBrk="1" latinLnBrk="0" hangingPunct="1">
                        <a:lnSpc>
                          <a:spcPct val="115000"/>
                        </a:lnSpc>
                        <a:spcAft>
                          <a:spcPts val="0"/>
                        </a:spcAft>
                      </a:pPr>
                      <a:r>
                        <a:rPr lang="en-US" sz="1400" b="1" kern="1200" dirty="0">
                          <a:effectLst/>
                        </a:rPr>
                        <a:t>ROOT CAUSE</a:t>
                      </a:r>
                      <a:endParaRPr lang="en-ZA" sz="1400" b="1" kern="1200" dirty="0">
                        <a:solidFill>
                          <a:schemeClr val="tx1"/>
                        </a:solidFill>
                        <a:effectLst/>
                        <a:latin typeface="+mn-lt"/>
                        <a:ea typeface="+mn-ea"/>
                        <a:cs typeface="+mn-cs"/>
                      </a:endParaRPr>
                    </a:p>
                  </a:txBody>
                  <a:tcPr marL="68580" marR="68580" marT="0" marB="0">
                    <a:solidFill>
                      <a:schemeClr val="accent6">
                        <a:lumMod val="40000"/>
                        <a:lumOff val="60000"/>
                      </a:schemeClr>
                    </a:solidFill>
                  </a:tcPr>
                </a:tc>
                <a:tc>
                  <a:txBody>
                    <a:bodyPr/>
                    <a:lstStyle/>
                    <a:p>
                      <a:pPr marL="0" algn="l" defTabSz="914400" rtl="0" eaLnBrk="1" latinLnBrk="0" hangingPunct="1">
                        <a:lnSpc>
                          <a:spcPct val="115000"/>
                        </a:lnSpc>
                        <a:spcAft>
                          <a:spcPts val="0"/>
                        </a:spcAft>
                      </a:pPr>
                      <a:r>
                        <a:rPr lang="en-US" sz="1400" b="1" kern="1200" dirty="0">
                          <a:effectLst/>
                        </a:rPr>
                        <a:t>ACTION</a:t>
                      </a:r>
                      <a:endParaRPr lang="en-ZA" sz="1400" b="1" kern="1200" dirty="0">
                        <a:solidFill>
                          <a:schemeClr val="tx1"/>
                        </a:solidFill>
                        <a:effectLst/>
                        <a:latin typeface="+mn-lt"/>
                        <a:ea typeface="+mn-ea"/>
                        <a:cs typeface="+mn-cs"/>
                      </a:endParaRPr>
                    </a:p>
                  </a:txBody>
                  <a:tcPr marL="68580" marR="68580" marT="0" marB="0">
                    <a:solidFill>
                      <a:schemeClr val="accent6">
                        <a:lumMod val="40000"/>
                        <a:lumOff val="60000"/>
                      </a:schemeClr>
                    </a:solidFill>
                  </a:tcPr>
                </a:tc>
                <a:tc>
                  <a:txBody>
                    <a:bodyPr/>
                    <a:lstStyle/>
                    <a:p>
                      <a:r>
                        <a:rPr lang="en-US" sz="1400" b="1" kern="1200" dirty="0" smtClean="0">
                          <a:effectLst/>
                        </a:rPr>
                        <a:t>STATUS/PROGRESS</a:t>
                      </a:r>
                      <a:endParaRPr lang="en-ZA" sz="1400" b="1" dirty="0">
                        <a:solidFill>
                          <a:schemeClr val="tx1"/>
                        </a:solidFill>
                      </a:endParaRPr>
                    </a:p>
                  </a:txBody>
                  <a:tcPr>
                    <a:solidFill>
                      <a:schemeClr val="accent6">
                        <a:lumMod val="40000"/>
                        <a:lumOff val="60000"/>
                      </a:schemeClr>
                    </a:solidFill>
                  </a:tcPr>
                </a:tc>
                <a:extLst>
                  <a:ext uri="{0D108BD9-81ED-4DB2-BD59-A6C34878D82A}">
                    <a16:rowId xmlns:a16="http://schemas.microsoft.com/office/drawing/2014/main" val="10000"/>
                  </a:ext>
                </a:extLst>
              </a:tr>
              <a:tr h="306207">
                <a:tc gridSpan="4">
                  <a:txBody>
                    <a:bodyPr/>
                    <a:lstStyle/>
                    <a:p>
                      <a:pPr marL="0" algn="l" defTabSz="914400" rtl="0" eaLnBrk="1" latinLnBrk="0" hangingPunct="1"/>
                      <a:r>
                        <a:rPr lang="en-ZA" sz="1400" b="1" kern="1200" dirty="0" smtClean="0">
                          <a:effectLst/>
                        </a:rPr>
                        <a:t>CORPORATE SERVICES</a:t>
                      </a:r>
                      <a:endParaRPr lang="en-ZA" sz="1400" b="1" kern="1200" dirty="0">
                        <a:solidFill>
                          <a:schemeClr val="dk1"/>
                        </a:solidFill>
                        <a:effectLst/>
                        <a:latin typeface="+mn-lt"/>
                        <a:ea typeface="+mn-ea"/>
                        <a:cs typeface="+mn-cs"/>
                      </a:endParaRPr>
                    </a:p>
                  </a:txBody>
                  <a:tcPr marL="68580" marR="68580" marT="0" marB="0">
                    <a:solidFill>
                      <a:schemeClr val="accent6">
                        <a:lumMod val="40000"/>
                        <a:lumOff val="60000"/>
                      </a:schemeClr>
                    </a:solidFill>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1"/>
                  </a:ext>
                </a:extLst>
              </a:tr>
              <a:tr h="413873">
                <a:tc>
                  <a:txBody>
                    <a:bodyPr/>
                    <a:lstStyle/>
                    <a:p>
                      <a:pPr algn="just" fontAlgn="t"/>
                      <a:r>
                        <a:rPr lang="en-GB" sz="1100" u="none" strike="noStrike" dirty="0">
                          <a:effectLst/>
                        </a:rPr>
                        <a:t>Human Resource Management: Payroll certificates not certified and returned timeously</a:t>
                      </a:r>
                      <a:endParaRPr lang="en-GB" sz="1100" b="0" i="0" u="none" strike="noStrike" dirty="0">
                        <a:effectLst/>
                        <a:latin typeface="+mj-lt"/>
                      </a:endParaRPr>
                    </a:p>
                  </a:txBody>
                  <a:tcPr marL="9525" marR="9525" marT="9525" marB="0"/>
                </a:tc>
                <a:tc>
                  <a:txBody>
                    <a:bodyPr/>
                    <a:lstStyle/>
                    <a:p>
                      <a:pPr marL="228600" indent="-228600" algn="just" defTabSz="914400" rtl="0" eaLnBrk="1" fontAlgn="t" latinLnBrk="0" hangingPunct="1">
                        <a:buAutoNum type="arabicParenBoth"/>
                      </a:pPr>
                      <a:r>
                        <a:rPr lang="en-GB" sz="1100" u="none" strike="noStrike" kern="1200" dirty="0">
                          <a:solidFill>
                            <a:schemeClr val="tx1"/>
                          </a:solidFill>
                          <a:effectLst/>
                          <a:latin typeface="+mn-lt"/>
                          <a:ea typeface="+mn-ea"/>
                          <a:cs typeface="+mn-cs"/>
                        </a:rPr>
                        <a:t>The person in charge at the pay points received the payroll certificates after payment date. The </a:t>
                      </a:r>
                      <a:r>
                        <a:rPr lang="en-GB" sz="1100" u="none" strike="noStrike" kern="1200" dirty="0" smtClean="0">
                          <a:solidFill>
                            <a:schemeClr val="tx1"/>
                          </a:solidFill>
                          <a:effectLst/>
                          <a:latin typeface="+mn-lt"/>
                          <a:ea typeface="+mn-ea"/>
                          <a:cs typeface="+mn-cs"/>
                        </a:rPr>
                        <a:t>Department </a:t>
                      </a:r>
                      <a:r>
                        <a:rPr lang="en-GB" sz="1100" u="none" strike="noStrike" kern="1200" dirty="0">
                          <a:solidFill>
                            <a:schemeClr val="tx1"/>
                          </a:solidFill>
                          <a:effectLst/>
                          <a:latin typeface="+mn-lt"/>
                          <a:ea typeface="+mn-ea"/>
                          <a:cs typeface="+mn-cs"/>
                        </a:rPr>
                        <a:t>does not have register to record payroll certificates when they are received from head office</a:t>
                      </a:r>
                      <a:r>
                        <a:rPr lang="en-GB" sz="1100" u="none" strike="noStrike" kern="1200" dirty="0" smtClean="0">
                          <a:solidFill>
                            <a:schemeClr val="tx1"/>
                          </a:solidFill>
                          <a:effectLst/>
                          <a:latin typeface="+mn-lt"/>
                          <a:ea typeface="+mn-ea"/>
                          <a:cs typeface="+mn-cs"/>
                        </a:rPr>
                        <a:t>.</a:t>
                      </a:r>
                    </a:p>
                    <a:p>
                      <a:pPr marL="228600" indent="-228600" algn="just" defTabSz="914400" rtl="0" eaLnBrk="1" fontAlgn="t" latinLnBrk="0" hangingPunct="1">
                        <a:buAutoNum type="arabicParenBoth"/>
                      </a:pPr>
                      <a:r>
                        <a:rPr lang="en-GB" sz="1100" u="none" strike="noStrike" kern="1200" dirty="0" smtClean="0">
                          <a:solidFill>
                            <a:schemeClr val="tx1"/>
                          </a:solidFill>
                          <a:effectLst/>
                          <a:latin typeface="+mn-lt"/>
                          <a:ea typeface="+mn-ea"/>
                          <a:cs typeface="+mn-cs"/>
                        </a:rPr>
                        <a:t>The </a:t>
                      </a:r>
                      <a:r>
                        <a:rPr lang="en-GB" sz="1100" u="none" strike="noStrike" kern="1200" dirty="0">
                          <a:solidFill>
                            <a:schemeClr val="tx1"/>
                          </a:solidFill>
                          <a:effectLst/>
                          <a:latin typeface="+mn-lt"/>
                          <a:ea typeface="+mn-ea"/>
                          <a:cs typeface="+mn-cs"/>
                        </a:rPr>
                        <a:t>late submission of payroll certificates are not properly followed up with the relevant unit and actions are not taken against the unit that submits late. </a:t>
                      </a:r>
                      <a:endParaRPr lang="en-GB" sz="1100" u="none" strike="noStrike" kern="1200" dirty="0" smtClean="0">
                        <a:solidFill>
                          <a:schemeClr val="tx1"/>
                        </a:solidFill>
                        <a:effectLst/>
                        <a:latin typeface="+mn-lt"/>
                        <a:ea typeface="+mn-ea"/>
                        <a:cs typeface="+mn-cs"/>
                      </a:endParaRPr>
                    </a:p>
                    <a:p>
                      <a:pPr marL="228600" indent="-228600" algn="just" defTabSz="914400" rtl="0" eaLnBrk="1" fontAlgn="t" latinLnBrk="0" hangingPunct="1">
                        <a:buAutoNum type="arabicParenBoth"/>
                      </a:pPr>
                      <a:r>
                        <a:rPr lang="en-GB" sz="1100" u="none" strike="noStrike" kern="1200" dirty="0" smtClean="0">
                          <a:solidFill>
                            <a:schemeClr val="tx1"/>
                          </a:solidFill>
                          <a:effectLst/>
                          <a:latin typeface="+mn-lt"/>
                          <a:ea typeface="+mn-ea"/>
                          <a:cs typeface="+mn-cs"/>
                        </a:rPr>
                        <a:t>The </a:t>
                      </a:r>
                      <a:r>
                        <a:rPr lang="en-GB" sz="1100" u="none" strike="noStrike" kern="1200" dirty="0">
                          <a:solidFill>
                            <a:schemeClr val="tx1"/>
                          </a:solidFill>
                          <a:effectLst/>
                          <a:latin typeface="+mn-lt"/>
                          <a:ea typeface="+mn-ea"/>
                          <a:cs typeface="+mn-cs"/>
                        </a:rPr>
                        <a:t>D</a:t>
                      </a:r>
                      <a:r>
                        <a:rPr lang="en-GB" sz="1100" u="none" strike="noStrike" kern="1200" dirty="0" smtClean="0">
                          <a:solidFill>
                            <a:schemeClr val="tx1"/>
                          </a:solidFill>
                          <a:effectLst/>
                          <a:latin typeface="+mn-lt"/>
                          <a:ea typeface="+mn-ea"/>
                          <a:cs typeface="+mn-cs"/>
                        </a:rPr>
                        <a:t>epartment </a:t>
                      </a:r>
                      <a:r>
                        <a:rPr lang="en-GB" sz="1100" u="none" strike="noStrike" kern="1200" dirty="0">
                          <a:solidFill>
                            <a:schemeClr val="tx1"/>
                          </a:solidFill>
                          <a:effectLst/>
                          <a:latin typeface="+mn-lt"/>
                          <a:ea typeface="+mn-ea"/>
                          <a:cs typeface="+mn-cs"/>
                        </a:rPr>
                        <a:t>did not implement controls over daily and monthly processing and reconciling of transactions.</a:t>
                      </a:r>
                    </a:p>
                  </a:txBody>
                  <a:tcPr marL="9525" marR="9525" marT="9525" marB="0"/>
                </a:tc>
                <a:tc>
                  <a:txBody>
                    <a:bodyPr/>
                    <a:lstStyle/>
                    <a:p>
                      <a:pPr marL="228600" indent="-228600" algn="just" defTabSz="914400" rtl="0" eaLnBrk="1" fontAlgn="t" latinLnBrk="0" hangingPunct="1">
                        <a:buAutoNum type="arabicParenBoth"/>
                      </a:pPr>
                      <a:r>
                        <a:rPr lang="en-GB" sz="1100" u="none" strike="noStrike" kern="1200" dirty="0" smtClean="0">
                          <a:solidFill>
                            <a:schemeClr val="tx1"/>
                          </a:solidFill>
                          <a:effectLst/>
                        </a:rPr>
                        <a:t>To </a:t>
                      </a:r>
                      <a:r>
                        <a:rPr lang="en-GB" sz="1100" u="none" strike="noStrike" kern="1200" dirty="0">
                          <a:solidFill>
                            <a:schemeClr val="tx1"/>
                          </a:solidFill>
                          <a:effectLst/>
                        </a:rPr>
                        <a:t>investigate </a:t>
                      </a:r>
                      <a:r>
                        <a:rPr lang="en-GB" sz="1100" u="none" strike="noStrike" kern="1200" dirty="0" smtClean="0">
                          <a:solidFill>
                            <a:schemeClr val="tx1"/>
                          </a:solidFill>
                          <a:effectLst/>
                        </a:rPr>
                        <a:t>the possibility </a:t>
                      </a:r>
                      <a:r>
                        <a:rPr lang="en-GB" sz="1100" u="none" strike="noStrike" kern="1200" dirty="0">
                          <a:solidFill>
                            <a:schemeClr val="tx1"/>
                          </a:solidFill>
                          <a:effectLst/>
                        </a:rPr>
                        <a:t>of printing payroll certificates in Regions</a:t>
                      </a:r>
                      <a:r>
                        <a:rPr lang="en-GB" sz="1100" u="none" strike="noStrike" kern="1200" dirty="0" smtClean="0">
                          <a:solidFill>
                            <a:schemeClr val="tx1"/>
                          </a:solidFill>
                          <a:effectLst/>
                        </a:rPr>
                        <a:t>.</a:t>
                      </a:r>
                    </a:p>
                    <a:p>
                      <a:pPr marL="228600" indent="-228600" algn="just" defTabSz="914400" rtl="0" eaLnBrk="1" fontAlgn="t" latinLnBrk="0" hangingPunct="1">
                        <a:buAutoNum type="arabicParenBoth"/>
                      </a:pPr>
                      <a:r>
                        <a:rPr lang="en-GB" sz="1100" u="none" strike="noStrike" kern="1200" dirty="0" smtClean="0">
                          <a:effectLst/>
                        </a:rPr>
                        <a:t>Implement </a:t>
                      </a:r>
                      <a:r>
                        <a:rPr lang="en-GB" sz="1100" u="none" strike="noStrike" kern="1200" dirty="0">
                          <a:effectLst/>
                        </a:rPr>
                        <a:t>Payroll </a:t>
                      </a:r>
                      <a:r>
                        <a:rPr lang="en-GB" sz="1100" u="none" strike="noStrike" kern="1200" dirty="0" smtClean="0">
                          <a:effectLst/>
                        </a:rPr>
                        <a:t>Delivery </a:t>
                      </a:r>
                      <a:r>
                        <a:rPr lang="en-GB" sz="1100" u="none" strike="noStrike" kern="1200" dirty="0">
                          <a:effectLst/>
                        </a:rPr>
                        <a:t>Registers to Regions</a:t>
                      </a:r>
                      <a:r>
                        <a:rPr lang="en-GB" sz="1100" u="none" strike="noStrike" kern="1200" dirty="0" smtClean="0">
                          <a:effectLst/>
                        </a:rPr>
                        <a:t>.</a:t>
                      </a:r>
                    </a:p>
                    <a:p>
                      <a:pPr marL="228600" indent="-228600" algn="just" defTabSz="914400" rtl="0" eaLnBrk="1" fontAlgn="t" latinLnBrk="0" hangingPunct="1">
                        <a:buAutoNum type="arabicParenBoth"/>
                      </a:pPr>
                      <a:r>
                        <a:rPr lang="en-GB" sz="1100" u="none" strike="noStrike" kern="1200" dirty="0" smtClean="0">
                          <a:effectLst/>
                        </a:rPr>
                        <a:t>Enhance </a:t>
                      </a:r>
                      <a:r>
                        <a:rPr lang="en-GB" sz="1100" u="none" strike="noStrike" kern="1200" dirty="0">
                          <a:effectLst/>
                        </a:rPr>
                        <a:t>the current Payroll Register to Units.</a:t>
                      </a:r>
                      <a:br>
                        <a:rPr lang="en-GB" sz="1100" u="none" strike="noStrike" kern="1200" dirty="0">
                          <a:effectLst/>
                        </a:rPr>
                      </a:br>
                      <a:r>
                        <a:rPr lang="en-GB" sz="1100" u="none" strike="noStrike" kern="1200" dirty="0">
                          <a:effectLst/>
                        </a:rPr>
                        <a:t>Possibly confirmation of Payroll Certificates in line with Treasury Regulations to be </a:t>
                      </a:r>
                      <a:r>
                        <a:rPr lang="en-GB" sz="1100" u="none" strike="noStrike" kern="1200" dirty="0" smtClean="0">
                          <a:effectLst/>
                        </a:rPr>
                        <a:t>transferred </a:t>
                      </a:r>
                      <a:r>
                        <a:rPr lang="en-GB" sz="1100" u="none" strike="noStrike" kern="1200" dirty="0">
                          <a:effectLst/>
                        </a:rPr>
                        <a:t>to Heads of HR in the Regions</a:t>
                      </a:r>
                      <a:endParaRPr lang="en-GB" sz="1100" b="0" i="0" u="none" strike="noStrike" kern="1200" dirty="0">
                        <a:solidFill>
                          <a:schemeClr val="dk1"/>
                        </a:solidFill>
                        <a:effectLst/>
                        <a:latin typeface="+mj-lt"/>
                        <a:ea typeface="+mn-ea"/>
                        <a:cs typeface="+mn-cs"/>
                      </a:endParaRPr>
                    </a:p>
                  </a:txBody>
                  <a:tcPr marL="9525" marR="9525" marT="9525" marB="0"/>
                </a:tc>
                <a:tc>
                  <a:txBody>
                    <a:bodyPr/>
                    <a:lstStyle/>
                    <a:p>
                      <a:pPr marL="228600" indent="-228600" algn="just" defTabSz="914400" rtl="0" eaLnBrk="1" fontAlgn="t" latinLnBrk="0" hangingPunct="1">
                        <a:buAutoNum type="arabicParenBoth"/>
                      </a:pPr>
                      <a:r>
                        <a:rPr lang="en-GB" sz="1100" u="none" strike="noStrike" kern="1200" dirty="0">
                          <a:effectLst/>
                        </a:rPr>
                        <a:t>Investigation completed only 5 </a:t>
                      </a:r>
                      <a:r>
                        <a:rPr lang="en-GB" sz="1100" u="none" strike="noStrike" kern="1200" dirty="0" smtClean="0">
                          <a:effectLst/>
                        </a:rPr>
                        <a:t>printing </a:t>
                      </a:r>
                      <a:r>
                        <a:rPr lang="en-GB" sz="1100" u="none" strike="noStrike" kern="1200" dirty="0">
                          <a:effectLst/>
                        </a:rPr>
                        <a:t>stations available:  Pretoria, Bloemfontein, Pietermaritzburg, Bisho and Cape Town therefore will not assist the process at the moment. Payroll </a:t>
                      </a:r>
                      <a:r>
                        <a:rPr lang="en-GB" sz="1100" u="none" strike="noStrike" kern="1200" dirty="0" smtClean="0">
                          <a:effectLst/>
                        </a:rPr>
                        <a:t>Delivery </a:t>
                      </a:r>
                      <a:r>
                        <a:rPr lang="en-GB" sz="1100" u="none" strike="noStrike" kern="1200" dirty="0">
                          <a:effectLst/>
                        </a:rPr>
                        <a:t>Register to Regional Offices have been compiled. </a:t>
                      </a:r>
                      <a:endParaRPr lang="en-GB" sz="1100" u="none" strike="noStrike" kern="1200" dirty="0" smtClean="0">
                        <a:effectLst/>
                      </a:endParaRPr>
                    </a:p>
                    <a:p>
                      <a:pPr marL="228600" indent="-228600" algn="just" defTabSz="914400" rtl="0" eaLnBrk="1" fontAlgn="t" latinLnBrk="0" hangingPunct="1">
                        <a:buAutoNum type="arabicParenBoth"/>
                      </a:pPr>
                      <a:r>
                        <a:rPr lang="en-GB" sz="1100" u="none" strike="noStrike" kern="1200" dirty="0" smtClean="0">
                          <a:effectLst/>
                        </a:rPr>
                        <a:t>Currently </a:t>
                      </a:r>
                      <a:r>
                        <a:rPr lang="en-GB" sz="1100" u="none" strike="noStrike" kern="1200" dirty="0">
                          <a:effectLst/>
                        </a:rPr>
                        <a:t>Payroll Register to Units was amended to include follow-up to Units to ensure timeous submission. </a:t>
                      </a:r>
                      <a:endParaRPr lang="en-GB" sz="1100" u="none" strike="noStrike" kern="1200" dirty="0" smtClean="0">
                        <a:effectLst/>
                      </a:endParaRPr>
                    </a:p>
                    <a:p>
                      <a:pPr marL="228600" indent="-228600" algn="just" defTabSz="914400" rtl="0" eaLnBrk="1" fontAlgn="t" latinLnBrk="0" hangingPunct="1">
                        <a:buAutoNum type="arabicParenBoth"/>
                      </a:pPr>
                      <a:r>
                        <a:rPr lang="en-GB" sz="1100" u="none" strike="noStrike" kern="1200" dirty="0" smtClean="0">
                          <a:effectLst/>
                        </a:rPr>
                        <a:t>The </a:t>
                      </a:r>
                      <a:r>
                        <a:rPr lang="en-GB" sz="1100" u="none" strike="noStrike" kern="1200" dirty="0">
                          <a:effectLst/>
                        </a:rPr>
                        <a:t>possibility of </a:t>
                      </a:r>
                      <a:r>
                        <a:rPr lang="en-GB" sz="1100" u="none" strike="noStrike" kern="1200" dirty="0" smtClean="0">
                          <a:effectLst/>
                        </a:rPr>
                        <a:t>management </a:t>
                      </a:r>
                      <a:r>
                        <a:rPr lang="en-GB" sz="1100" u="none" strike="noStrike" kern="1200" dirty="0">
                          <a:effectLst/>
                        </a:rPr>
                        <a:t>of the confirmation of Payroll Certificates in line with Treasury Regulations to be </a:t>
                      </a:r>
                      <a:r>
                        <a:rPr lang="en-GB" sz="1100" u="none" strike="noStrike" kern="1200" dirty="0" smtClean="0">
                          <a:effectLst/>
                        </a:rPr>
                        <a:t>transferred </a:t>
                      </a:r>
                      <a:r>
                        <a:rPr lang="en-GB" sz="1100" u="none" strike="noStrike" kern="1200" dirty="0">
                          <a:effectLst/>
                        </a:rPr>
                        <a:t>to Heads of HR in the Regions is being investigated.</a:t>
                      </a:r>
                      <a:endParaRPr lang="en-GB" sz="1100" b="0" i="0" u="none" strike="noStrike" kern="1200" dirty="0">
                        <a:solidFill>
                          <a:schemeClr val="dk1"/>
                        </a:solidFill>
                        <a:effectLst/>
                        <a:latin typeface="+mj-lt"/>
                        <a:ea typeface="+mn-ea"/>
                        <a:cs typeface="+mn-cs"/>
                      </a:endParaRPr>
                    </a:p>
                  </a:txBody>
                  <a:tcPr marL="9525" marR="9525" marT="9525"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880504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F0CD0AED-B4D5-4032-9A76-11BCD2D1BB13}" type="slidenum">
              <a:rPr lang="en-US" smtClean="0"/>
              <a:t>12</a:t>
            </a:fld>
            <a:endParaRPr lang="en-US"/>
          </a:p>
        </p:txBody>
      </p:sp>
      <p:pic>
        <p:nvPicPr>
          <p:cNvPr id="9"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a:xfrm>
            <a:off x="0" y="12106"/>
            <a:ext cx="9144000" cy="68580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76200" y="62267"/>
            <a:ext cx="9067800" cy="589072"/>
          </a:xfrm>
          <a:prstGeom prst="rect">
            <a:avLst/>
          </a:prstGeom>
          <a:noFill/>
        </p:spPr>
        <p:txBody>
          <a:bodyPr wrap="square" rtlCol="0">
            <a:spAutoFit/>
          </a:bodyPr>
          <a:lstStyle/>
          <a:p>
            <a:pPr>
              <a:lnSpc>
                <a:spcPct val="150000"/>
              </a:lnSpc>
            </a:pPr>
            <a:r>
              <a:rPr lang="en-ZA" sz="2400" b="1" dirty="0">
                <a:solidFill>
                  <a:schemeClr val="bg1"/>
                </a:solidFill>
              </a:rPr>
              <a:t>Audit Action Plan</a:t>
            </a:r>
          </a:p>
        </p:txBody>
      </p:sp>
      <p:pic>
        <p:nvPicPr>
          <p:cNvPr id="10" name="Picture 9" descr="southafrica-flag1"/>
          <p:cNvPicPr>
            <a:picLocks noChangeAspect="1" noChangeArrowheads="1" noCrop="1"/>
          </p:cNvPicPr>
          <p:nvPr/>
        </p:nvPicPr>
        <p:blipFill>
          <a:blip r:embed="rId4" cstate="print"/>
          <a:srcRect/>
          <a:stretch>
            <a:fillRect/>
          </a:stretch>
        </p:blipFill>
        <p:spPr bwMode="auto">
          <a:xfrm>
            <a:off x="7561162" y="6356350"/>
            <a:ext cx="415052" cy="274320"/>
          </a:xfrm>
          <a:prstGeom prst="rect">
            <a:avLst/>
          </a:prstGeom>
          <a:noFill/>
          <a:ln w="9525">
            <a:noFill/>
            <a:miter lim="800000"/>
            <a:headEnd/>
            <a:tailEnd/>
          </a:ln>
        </p:spPr>
      </p:pic>
      <p:graphicFrame>
        <p:nvGraphicFramePr>
          <p:cNvPr id="3" name="Table 2"/>
          <p:cNvGraphicFramePr>
            <a:graphicFrameLocks noGrp="1"/>
          </p:cNvGraphicFramePr>
          <p:nvPr>
            <p:extLst>
              <p:ext uri="{D42A27DB-BD31-4B8C-83A1-F6EECF244321}">
                <p14:modId xmlns:p14="http://schemas.microsoft.com/office/powerpoint/2010/main" val="864142235"/>
              </p:ext>
            </p:extLst>
          </p:nvPr>
        </p:nvGraphicFramePr>
        <p:xfrm>
          <a:off x="76200" y="764704"/>
          <a:ext cx="8888288" cy="2597269"/>
        </p:xfrm>
        <a:graphic>
          <a:graphicData uri="http://schemas.openxmlformats.org/drawingml/2006/table">
            <a:tbl>
              <a:tblPr firstRow="1" bandRow="1">
                <a:tableStyleId>{16D9F66E-5EB9-4882-86FB-DCBF35E3C3E4}</a:tableStyleId>
              </a:tblPr>
              <a:tblGrid>
                <a:gridCol w="2222072">
                  <a:extLst>
                    <a:ext uri="{9D8B030D-6E8A-4147-A177-3AD203B41FA5}">
                      <a16:colId xmlns:a16="http://schemas.microsoft.com/office/drawing/2014/main" val="20000"/>
                    </a:ext>
                  </a:extLst>
                </a:gridCol>
                <a:gridCol w="2222072">
                  <a:extLst>
                    <a:ext uri="{9D8B030D-6E8A-4147-A177-3AD203B41FA5}">
                      <a16:colId xmlns:a16="http://schemas.microsoft.com/office/drawing/2014/main" val="20001"/>
                    </a:ext>
                  </a:extLst>
                </a:gridCol>
                <a:gridCol w="2222072">
                  <a:extLst>
                    <a:ext uri="{9D8B030D-6E8A-4147-A177-3AD203B41FA5}">
                      <a16:colId xmlns:a16="http://schemas.microsoft.com/office/drawing/2014/main" val="20002"/>
                    </a:ext>
                  </a:extLst>
                </a:gridCol>
                <a:gridCol w="2222072">
                  <a:extLst>
                    <a:ext uri="{9D8B030D-6E8A-4147-A177-3AD203B41FA5}">
                      <a16:colId xmlns:a16="http://schemas.microsoft.com/office/drawing/2014/main" val="20003"/>
                    </a:ext>
                  </a:extLst>
                </a:gridCol>
              </a:tblGrid>
              <a:tr h="262502">
                <a:tc>
                  <a:txBody>
                    <a:bodyPr/>
                    <a:lstStyle/>
                    <a:p>
                      <a:pPr marL="0" algn="l" defTabSz="914400" rtl="0" eaLnBrk="1" latinLnBrk="0" hangingPunct="1">
                        <a:lnSpc>
                          <a:spcPct val="115000"/>
                        </a:lnSpc>
                        <a:spcAft>
                          <a:spcPts val="0"/>
                        </a:spcAft>
                      </a:pPr>
                      <a:r>
                        <a:rPr lang="en-US" sz="1400" b="1" kern="1200" dirty="0">
                          <a:effectLst/>
                        </a:rPr>
                        <a:t>FINDING</a:t>
                      </a:r>
                      <a:endParaRPr lang="en-ZA" sz="1400" b="1" kern="1200" dirty="0">
                        <a:solidFill>
                          <a:schemeClr val="tx1"/>
                        </a:solidFill>
                        <a:effectLst/>
                        <a:latin typeface="+mn-lt"/>
                        <a:ea typeface="+mn-ea"/>
                        <a:cs typeface="+mn-cs"/>
                      </a:endParaRPr>
                    </a:p>
                  </a:txBody>
                  <a:tcPr marL="68580" marR="68580" marT="0" marB="0">
                    <a:solidFill>
                      <a:schemeClr val="accent6">
                        <a:lumMod val="40000"/>
                        <a:lumOff val="60000"/>
                      </a:schemeClr>
                    </a:solidFill>
                  </a:tcPr>
                </a:tc>
                <a:tc>
                  <a:txBody>
                    <a:bodyPr/>
                    <a:lstStyle/>
                    <a:p>
                      <a:pPr marL="0" algn="l" defTabSz="914400" rtl="0" eaLnBrk="1" latinLnBrk="0" hangingPunct="1">
                        <a:lnSpc>
                          <a:spcPct val="115000"/>
                        </a:lnSpc>
                        <a:spcAft>
                          <a:spcPts val="0"/>
                        </a:spcAft>
                      </a:pPr>
                      <a:r>
                        <a:rPr lang="en-US" sz="1400" b="1" kern="1200" dirty="0">
                          <a:effectLst/>
                        </a:rPr>
                        <a:t>ROOT CAUSE</a:t>
                      </a:r>
                      <a:endParaRPr lang="en-ZA" sz="1400" b="1" kern="1200" dirty="0">
                        <a:solidFill>
                          <a:schemeClr val="tx1"/>
                        </a:solidFill>
                        <a:effectLst/>
                        <a:latin typeface="+mn-lt"/>
                        <a:ea typeface="+mn-ea"/>
                        <a:cs typeface="+mn-cs"/>
                      </a:endParaRPr>
                    </a:p>
                  </a:txBody>
                  <a:tcPr marL="68580" marR="68580" marT="0" marB="0">
                    <a:solidFill>
                      <a:schemeClr val="accent6">
                        <a:lumMod val="40000"/>
                        <a:lumOff val="60000"/>
                      </a:schemeClr>
                    </a:solidFill>
                  </a:tcPr>
                </a:tc>
                <a:tc>
                  <a:txBody>
                    <a:bodyPr/>
                    <a:lstStyle/>
                    <a:p>
                      <a:pPr marL="0" algn="l" defTabSz="914400" rtl="0" eaLnBrk="1" latinLnBrk="0" hangingPunct="1">
                        <a:lnSpc>
                          <a:spcPct val="115000"/>
                        </a:lnSpc>
                        <a:spcAft>
                          <a:spcPts val="0"/>
                        </a:spcAft>
                      </a:pPr>
                      <a:r>
                        <a:rPr lang="en-US" sz="1400" b="1" kern="1200" dirty="0">
                          <a:effectLst/>
                        </a:rPr>
                        <a:t>ACTION</a:t>
                      </a:r>
                      <a:endParaRPr lang="en-ZA" sz="1400" b="1" kern="1200" dirty="0">
                        <a:solidFill>
                          <a:schemeClr val="tx1"/>
                        </a:solidFill>
                        <a:effectLst/>
                        <a:latin typeface="+mn-lt"/>
                        <a:ea typeface="+mn-ea"/>
                        <a:cs typeface="+mn-cs"/>
                      </a:endParaRPr>
                    </a:p>
                  </a:txBody>
                  <a:tcPr marL="68580" marR="68580" marT="0" marB="0">
                    <a:solidFill>
                      <a:schemeClr val="accent6">
                        <a:lumMod val="40000"/>
                        <a:lumOff val="60000"/>
                      </a:schemeClr>
                    </a:solidFill>
                  </a:tcPr>
                </a:tc>
                <a:tc>
                  <a:txBody>
                    <a:bodyPr/>
                    <a:lstStyle/>
                    <a:p>
                      <a:r>
                        <a:rPr lang="en-US" sz="1400" b="1" kern="1200" dirty="0" smtClean="0">
                          <a:effectLst/>
                        </a:rPr>
                        <a:t>STATUS/PROGRESS</a:t>
                      </a:r>
                      <a:endParaRPr lang="en-ZA" sz="1400" b="1" dirty="0">
                        <a:solidFill>
                          <a:schemeClr val="tx1"/>
                        </a:solidFill>
                      </a:endParaRPr>
                    </a:p>
                  </a:txBody>
                  <a:tcPr>
                    <a:solidFill>
                      <a:schemeClr val="accent6">
                        <a:lumMod val="40000"/>
                        <a:lumOff val="60000"/>
                      </a:schemeClr>
                    </a:solidFill>
                  </a:tcPr>
                </a:tc>
                <a:extLst>
                  <a:ext uri="{0D108BD9-81ED-4DB2-BD59-A6C34878D82A}">
                    <a16:rowId xmlns:a16="http://schemas.microsoft.com/office/drawing/2014/main" val="10000"/>
                  </a:ext>
                </a:extLst>
              </a:tr>
              <a:tr h="271264">
                <a:tc gridSpan="4">
                  <a:txBody>
                    <a:bodyPr/>
                    <a:lstStyle/>
                    <a:p>
                      <a:pPr marL="0" algn="l" defTabSz="914400" rtl="0" eaLnBrk="1" latinLnBrk="0" hangingPunct="1"/>
                      <a:r>
                        <a:rPr lang="en-ZA" sz="1400" b="1" kern="1200" dirty="0" smtClean="0">
                          <a:effectLst/>
                        </a:rPr>
                        <a:t>CORPORATE SERVICES</a:t>
                      </a:r>
                      <a:endParaRPr lang="en-ZA" sz="1400" b="1" kern="1200" dirty="0">
                        <a:solidFill>
                          <a:schemeClr val="dk1"/>
                        </a:solidFill>
                        <a:effectLst/>
                        <a:latin typeface="+mn-lt"/>
                        <a:ea typeface="+mn-ea"/>
                        <a:cs typeface="+mn-cs"/>
                      </a:endParaRPr>
                    </a:p>
                  </a:txBody>
                  <a:tcPr marL="68580" marR="68580" marT="0" marB="0">
                    <a:solidFill>
                      <a:schemeClr val="accent6">
                        <a:lumMod val="40000"/>
                        <a:lumOff val="60000"/>
                      </a:schemeClr>
                    </a:solidFill>
                  </a:tcPr>
                </a:tc>
                <a:tc hMerge="1">
                  <a:txBody>
                    <a:bodyPr/>
                    <a:lstStyle/>
                    <a:p>
                      <a:pPr algn="just">
                        <a:lnSpc>
                          <a:spcPct val="115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just">
                        <a:lnSpc>
                          <a:spcPct val="115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just">
                        <a:lnSpc>
                          <a:spcPct val="115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1069310">
                <a:tc>
                  <a:txBody>
                    <a:bodyPr/>
                    <a:lstStyle/>
                    <a:p>
                      <a:pPr marL="0" algn="just" defTabSz="914400" rtl="0" eaLnBrk="1" fontAlgn="t" latinLnBrk="0" hangingPunct="1"/>
                      <a:r>
                        <a:rPr lang="en-GB" sz="1100" u="none" strike="noStrike" kern="1200" dirty="0">
                          <a:effectLst/>
                        </a:rPr>
                        <a:t>Human Resource </a:t>
                      </a:r>
                      <a:r>
                        <a:rPr lang="en-GB" sz="1100" u="none" strike="noStrike" kern="1200" dirty="0" smtClean="0">
                          <a:effectLst/>
                        </a:rPr>
                        <a:t>Management - Leave </a:t>
                      </a:r>
                      <a:r>
                        <a:rPr lang="en-GB" sz="1100" u="none" strike="noStrike" kern="1200" dirty="0">
                          <a:effectLst/>
                        </a:rPr>
                        <a:t>forms not captured timeously</a:t>
                      </a:r>
                      <a:endParaRPr lang="en-GB" sz="1100" b="0" i="0" u="none" strike="noStrike" kern="1200" dirty="0">
                        <a:solidFill>
                          <a:schemeClr val="dk1"/>
                        </a:solidFill>
                        <a:effectLst/>
                        <a:latin typeface="+mj-lt"/>
                        <a:ea typeface="+mn-ea"/>
                        <a:cs typeface="+mn-cs"/>
                      </a:endParaRPr>
                    </a:p>
                  </a:txBody>
                  <a:tcPr marL="9525" marR="9525" marT="9525" marB="0"/>
                </a:tc>
                <a:tc>
                  <a:txBody>
                    <a:bodyPr/>
                    <a:lstStyle/>
                    <a:p>
                      <a:pPr marL="228600" indent="-228600" algn="just" defTabSz="914400" rtl="0" eaLnBrk="1" fontAlgn="t" latinLnBrk="0" hangingPunct="1">
                        <a:buAutoNum type="arabicParenBoth"/>
                      </a:pPr>
                      <a:r>
                        <a:rPr lang="en-GB" sz="1100" u="none" strike="noStrike" kern="1200" dirty="0">
                          <a:solidFill>
                            <a:schemeClr val="dk1"/>
                          </a:solidFill>
                          <a:effectLst/>
                          <a:latin typeface="+mn-lt"/>
                          <a:ea typeface="+mn-ea"/>
                          <a:cs typeface="+mn-cs"/>
                        </a:rPr>
                        <a:t>The manual leave forms are not captured timeously into Persal system. </a:t>
                      </a:r>
                      <a:endParaRPr lang="en-GB" sz="1100" u="none" strike="noStrike" kern="1200" dirty="0" smtClean="0">
                        <a:solidFill>
                          <a:schemeClr val="dk1"/>
                        </a:solidFill>
                        <a:effectLst/>
                        <a:latin typeface="+mn-lt"/>
                        <a:ea typeface="+mn-ea"/>
                        <a:cs typeface="+mn-cs"/>
                      </a:endParaRPr>
                    </a:p>
                    <a:p>
                      <a:pPr marL="228600" indent="-228600" algn="just" defTabSz="914400" rtl="0" eaLnBrk="1" fontAlgn="t" latinLnBrk="0" hangingPunct="1">
                        <a:buAutoNum type="arabicParenBoth"/>
                      </a:pPr>
                      <a:r>
                        <a:rPr lang="en-GB" sz="1100" u="none" strike="noStrike" kern="1200" dirty="0" smtClean="0">
                          <a:solidFill>
                            <a:schemeClr val="dk1"/>
                          </a:solidFill>
                          <a:effectLst/>
                          <a:latin typeface="+mn-lt"/>
                          <a:ea typeface="+mn-ea"/>
                          <a:cs typeface="+mn-cs"/>
                        </a:rPr>
                        <a:t>The Department </a:t>
                      </a:r>
                      <a:r>
                        <a:rPr lang="en-GB" sz="1100" u="none" strike="noStrike" kern="1200" dirty="0">
                          <a:solidFill>
                            <a:schemeClr val="dk1"/>
                          </a:solidFill>
                          <a:effectLst/>
                          <a:latin typeface="+mn-lt"/>
                          <a:ea typeface="+mn-ea"/>
                          <a:cs typeface="+mn-cs"/>
                        </a:rPr>
                        <a:t>did not implement controls over daily and monthly processing and reconciling of transactions. </a:t>
                      </a:r>
                      <a:endParaRPr lang="en-GB" sz="1100" u="none" strike="noStrike" kern="1200" dirty="0" smtClean="0">
                        <a:solidFill>
                          <a:schemeClr val="dk1"/>
                        </a:solidFill>
                        <a:effectLst/>
                        <a:latin typeface="+mn-lt"/>
                        <a:ea typeface="+mn-ea"/>
                        <a:cs typeface="+mn-cs"/>
                      </a:endParaRPr>
                    </a:p>
                    <a:p>
                      <a:pPr marL="228600" indent="-228600" algn="just" defTabSz="914400" rtl="0" eaLnBrk="1" fontAlgn="t" latinLnBrk="0" hangingPunct="1">
                        <a:buAutoNum type="arabicParenBoth"/>
                      </a:pPr>
                      <a:r>
                        <a:rPr lang="en-GB" sz="1100" u="none" strike="noStrike" kern="1200" dirty="0" smtClean="0">
                          <a:solidFill>
                            <a:schemeClr val="dk1"/>
                          </a:solidFill>
                          <a:effectLst/>
                          <a:latin typeface="+mn-lt"/>
                          <a:ea typeface="+mn-ea"/>
                          <a:cs typeface="+mn-cs"/>
                        </a:rPr>
                        <a:t>The </a:t>
                      </a:r>
                      <a:r>
                        <a:rPr lang="en-GB" sz="1100" u="none" strike="noStrike" kern="1200" dirty="0">
                          <a:solidFill>
                            <a:schemeClr val="dk1"/>
                          </a:solidFill>
                          <a:effectLst/>
                          <a:latin typeface="+mn-lt"/>
                          <a:ea typeface="+mn-ea"/>
                          <a:cs typeface="+mn-cs"/>
                        </a:rPr>
                        <a:t>D</a:t>
                      </a:r>
                      <a:r>
                        <a:rPr lang="en-GB" sz="1100" u="none" strike="noStrike" kern="1200" dirty="0" smtClean="0">
                          <a:solidFill>
                            <a:schemeClr val="dk1"/>
                          </a:solidFill>
                          <a:effectLst/>
                          <a:latin typeface="+mn-lt"/>
                          <a:ea typeface="+mn-ea"/>
                          <a:cs typeface="+mn-cs"/>
                        </a:rPr>
                        <a:t>epartment </a:t>
                      </a:r>
                      <a:r>
                        <a:rPr lang="en-GB" sz="1100" u="none" strike="noStrike" kern="1200" dirty="0">
                          <a:solidFill>
                            <a:schemeClr val="dk1"/>
                          </a:solidFill>
                          <a:effectLst/>
                          <a:latin typeface="+mn-lt"/>
                          <a:ea typeface="+mn-ea"/>
                          <a:cs typeface="+mn-cs"/>
                        </a:rPr>
                        <a:t>did not prepare regular, accurate and complete financial and performance reports that are supported and evidenced by reliable information</a:t>
                      </a:r>
                      <a:r>
                        <a:rPr lang="en-GB" sz="1100" u="none" strike="noStrike" kern="1200" dirty="0" smtClean="0">
                          <a:solidFill>
                            <a:schemeClr val="dk1"/>
                          </a:solidFill>
                          <a:effectLst/>
                          <a:latin typeface="+mn-lt"/>
                          <a:ea typeface="+mn-ea"/>
                          <a:cs typeface="+mn-cs"/>
                        </a:rPr>
                        <a:t>.</a:t>
                      </a:r>
                      <a:endParaRPr lang="en-GB" sz="1100" u="none" strike="noStrike" kern="1200" dirty="0">
                        <a:solidFill>
                          <a:schemeClr val="dk1"/>
                        </a:solidFill>
                        <a:effectLst/>
                        <a:latin typeface="+mn-lt"/>
                        <a:ea typeface="+mn-ea"/>
                        <a:cs typeface="+mn-cs"/>
                      </a:endParaRPr>
                    </a:p>
                  </a:txBody>
                  <a:tcPr marL="9525" marR="9525" marT="9525" marB="0"/>
                </a:tc>
                <a:tc>
                  <a:txBody>
                    <a:bodyPr/>
                    <a:lstStyle/>
                    <a:p>
                      <a:pPr marL="228600" indent="-228600" algn="just" defTabSz="914400" rtl="0" eaLnBrk="1" fontAlgn="t" latinLnBrk="0" hangingPunct="1">
                        <a:buAutoNum type="arabicParenBoth"/>
                      </a:pPr>
                      <a:r>
                        <a:rPr lang="en-GB" sz="1100" u="none" strike="noStrike" kern="1200" dirty="0">
                          <a:effectLst/>
                        </a:rPr>
                        <a:t>Reminders to all staff on timeous submission of leave forms every month. </a:t>
                      </a:r>
                      <a:endParaRPr lang="en-GB" sz="1100" u="none" strike="noStrike" kern="1200" dirty="0" smtClean="0">
                        <a:effectLst/>
                      </a:endParaRPr>
                    </a:p>
                    <a:p>
                      <a:pPr marL="228600" indent="-228600" algn="just" defTabSz="914400" rtl="0" eaLnBrk="1" fontAlgn="t" latinLnBrk="0" hangingPunct="1">
                        <a:buAutoNum type="arabicParenBoth"/>
                      </a:pPr>
                      <a:r>
                        <a:rPr lang="en-GB" sz="1100" u="none" strike="noStrike" kern="1200" dirty="0" smtClean="0">
                          <a:effectLst/>
                        </a:rPr>
                        <a:t>HR </a:t>
                      </a:r>
                      <a:r>
                        <a:rPr lang="en-GB" sz="1100" u="none" strike="noStrike" kern="1200" dirty="0">
                          <a:effectLst/>
                        </a:rPr>
                        <a:t>to </a:t>
                      </a:r>
                      <a:r>
                        <a:rPr lang="en-GB" sz="1100" u="none" strike="noStrike" kern="1200" dirty="0" smtClean="0">
                          <a:effectLst/>
                        </a:rPr>
                        <a:t>reconcile </a:t>
                      </a:r>
                      <a:r>
                        <a:rPr lang="en-GB" sz="1100" u="none" strike="noStrike" kern="1200" dirty="0">
                          <a:effectLst/>
                        </a:rPr>
                        <a:t>leave </a:t>
                      </a:r>
                      <a:r>
                        <a:rPr lang="en-GB" sz="1100" u="none" strike="noStrike" kern="1200" dirty="0" smtClean="0">
                          <a:effectLst/>
                        </a:rPr>
                        <a:t>received </a:t>
                      </a:r>
                      <a:r>
                        <a:rPr lang="en-GB" sz="1100" u="none" strike="noStrike" kern="1200" dirty="0">
                          <a:effectLst/>
                        </a:rPr>
                        <a:t>with leave captured  </a:t>
                      </a:r>
                      <a:br>
                        <a:rPr lang="en-GB" sz="1100" u="none" strike="noStrike" kern="1200" dirty="0">
                          <a:effectLst/>
                        </a:rPr>
                      </a:br>
                      <a:r>
                        <a:rPr lang="en-GB" sz="1100" u="none" strike="noStrike" kern="1200" dirty="0">
                          <a:effectLst/>
                        </a:rPr>
                        <a:t>Heads of Units informed of late submission of leave </a:t>
                      </a:r>
                      <a:r>
                        <a:rPr lang="en-GB" sz="1100" u="none" strike="noStrike" kern="1200" dirty="0" smtClean="0">
                          <a:effectLst/>
                        </a:rPr>
                        <a:t>forms.</a:t>
                      </a:r>
                    </a:p>
                    <a:p>
                      <a:pPr marL="228600" indent="-228600" algn="just" defTabSz="914400" rtl="0" eaLnBrk="1" fontAlgn="t" latinLnBrk="0" hangingPunct="1">
                        <a:buAutoNum type="arabicParenBoth"/>
                      </a:pPr>
                      <a:r>
                        <a:rPr lang="en-GB" sz="1100" u="none" strike="noStrike" kern="1200" dirty="0" smtClean="0">
                          <a:effectLst/>
                        </a:rPr>
                        <a:t>Quarterly </a:t>
                      </a:r>
                      <a:r>
                        <a:rPr lang="en-GB" sz="1100" u="none" strike="noStrike" kern="1200" dirty="0">
                          <a:effectLst/>
                        </a:rPr>
                        <a:t>reports on late submission to CD: HRM</a:t>
                      </a:r>
                      <a:r>
                        <a:rPr lang="en-GB" sz="1100" u="none" strike="noStrike" kern="1200" dirty="0" smtClean="0">
                          <a:effectLst/>
                        </a:rPr>
                        <a:t>.</a:t>
                      </a:r>
                    </a:p>
                    <a:p>
                      <a:pPr marL="228600" indent="-228600" algn="just" defTabSz="914400" rtl="0" eaLnBrk="1" fontAlgn="t" latinLnBrk="0" hangingPunct="1">
                        <a:buAutoNum type="arabicParenBoth"/>
                      </a:pPr>
                      <a:r>
                        <a:rPr lang="en-GB" sz="1100" u="none" strike="noStrike" kern="1200" dirty="0" smtClean="0">
                          <a:effectLst/>
                        </a:rPr>
                        <a:t>Regular spot-checks </a:t>
                      </a:r>
                      <a:r>
                        <a:rPr lang="en-GB" sz="1100" u="none" strike="noStrike" kern="1200" dirty="0">
                          <a:effectLst/>
                        </a:rPr>
                        <a:t>to ensure compliance. </a:t>
                      </a:r>
                      <a:endParaRPr lang="en-GB" sz="1100" b="0" i="0" u="none" strike="noStrike" kern="1200" dirty="0">
                        <a:solidFill>
                          <a:schemeClr val="dk1"/>
                        </a:solidFill>
                        <a:effectLst/>
                        <a:latin typeface="+mj-lt"/>
                        <a:ea typeface="+mn-ea"/>
                        <a:cs typeface="+mn-cs"/>
                      </a:endParaRPr>
                    </a:p>
                  </a:txBody>
                  <a:tcPr marL="9525" marR="9525" marT="9525" marB="0"/>
                </a:tc>
                <a:tc>
                  <a:txBody>
                    <a:bodyPr/>
                    <a:lstStyle/>
                    <a:p>
                      <a:pPr marL="228600" indent="-228600" algn="just" defTabSz="914400" rtl="0" eaLnBrk="1" fontAlgn="t" latinLnBrk="0" hangingPunct="1">
                        <a:buAutoNum type="arabicParenBoth"/>
                      </a:pPr>
                      <a:r>
                        <a:rPr lang="en-GB" sz="1100" u="none" strike="noStrike" kern="1200" dirty="0">
                          <a:effectLst/>
                        </a:rPr>
                        <a:t>Communique was circulated on 30 May 2017 for the quarterly ending 30 June 2017. The communique will no longer be send per quarter but every </a:t>
                      </a:r>
                      <a:r>
                        <a:rPr lang="en-GB" sz="1100" u="none" strike="noStrike" kern="1200" dirty="0" smtClean="0">
                          <a:effectLst/>
                        </a:rPr>
                        <a:t>month.</a:t>
                      </a:r>
                    </a:p>
                    <a:p>
                      <a:pPr marL="228600" indent="-228600" algn="just" defTabSz="914400" rtl="0" eaLnBrk="1" fontAlgn="t" latinLnBrk="0" hangingPunct="1">
                        <a:buAutoNum type="arabicParenBoth"/>
                      </a:pPr>
                      <a:r>
                        <a:rPr lang="en-GB" sz="1100" u="none" strike="noStrike" kern="1200" dirty="0" smtClean="0">
                          <a:effectLst/>
                        </a:rPr>
                        <a:t>The reconciliation </a:t>
                      </a:r>
                      <a:r>
                        <a:rPr lang="en-GB" sz="1100" u="none" strike="noStrike" kern="1200" dirty="0">
                          <a:effectLst/>
                        </a:rPr>
                        <a:t>of leave received will be in place by 30 September 2017. </a:t>
                      </a:r>
                      <a:endParaRPr lang="en-GB" sz="1100" u="none" strike="noStrike" kern="1200" dirty="0" smtClean="0">
                        <a:effectLst/>
                      </a:endParaRPr>
                    </a:p>
                    <a:p>
                      <a:pPr marL="228600" indent="-228600" algn="just" defTabSz="914400" rtl="0" eaLnBrk="1" fontAlgn="t" latinLnBrk="0" hangingPunct="1">
                        <a:buAutoNum type="arabicParenBoth"/>
                      </a:pPr>
                      <a:r>
                        <a:rPr lang="en-GB" sz="1100" u="none" strike="noStrike" kern="1200" dirty="0" smtClean="0">
                          <a:effectLst/>
                        </a:rPr>
                        <a:t>The </a:t>
                      </a:r>
                      <a:r>
                        <a:rPr lang="en-GB" sz="1100" u="none" strike="noStrike" kern="1200" dirty="0">
                          <a:effectLst/>
                        </a:rPr>
                        <a:t>leave liability for </a:t>
                      </a:r>
                      <a:r>
                        <a:rPr lang="en-GB" sz="1100" u="none" strike="noStrike" kern="1200" dirty="0" smtClean="0">
                          <a:effectLst/>
                        </a:rPr>
                        <a:t>Quarter 1 </a:t>
                      </a:r>
                      <a:r>
                        <a:rPr lang="en-GB" sz="1100" u="none" strike="noStrike" kern="1200" dirty="0">
                          <a:effectLst/>
                        </a:rPr>
                        <a:t>was submitted to Finance in line with the quarterly </a:t>
                      </a:r>
                      <a:r>
                        <a:rPr lang="en-GB" sz="1100" u="none" strike="noStrike" kern="1200" dirty="0" smtClean="0">
                          <a:effectLst/>
                        </a:rPr>
                        <a:t>reminder. </a:t>
                      </a:r>
                      <a:endParaRPr lang="en-GB" sz="1100" b="0" i="0" u="none" strike="noStrike" kern="1200" dirty="0">
                        <a:solidFill>
                          <a:schemeClr val="dk1"/>
                        </a:solidFill>
                        <a:effectLst/>
                        <a:latin typeface="+mj-lt"/>
                        <a:ea typeface="+mn-ea"/>
                        <a:cs typeface="+mn-cs"/>
                      </a:endParaRPr>
                    </a:p>
                  </a:txBody>
                  <a:tcPr marL="9525" marR="9525" marT="9525"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9095699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F0CD0AED-B4D5-4032-9A76-11BCD2D1BB13}" type="slidenum">
              <a:rPr lang="en-US" smtClean="0"/>
              <a:t>13</a:t>
            </a:fld>
            <a:endParaRPr lang="en-US"/>
          </a:p>
        </p:txBody>
      </p:sp>
      <p:pic>
        <p:nvPicPr>
          <p:cNvPr id="9"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a:xfrm>
            <a:off x="0" y="12106"/>
            <a:ext cx="9144000" cy="68580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76200" y="62267"/>
            <a:ext cx="9067800" cy="589072"/>
          </a:xfrm>
          <a:prstGeom prst="rect">
            <a:avLst/>
          </a:prstGeom>
          <a:noFill/>
        </p:spPr>
        <p:txBody>
          <a:bodyPr wrap="square" rtlCol="0">
            <a:spAutoFit/>
          </a:bodyPr>
          <a:lstStyle/>
          <a:p>
            <a:pPr>
              <a:lnSpc>
                <a:spcPct val="150000"/>
              </a:lnSpc>
            </a:pPr>
            <a:r>
              <a:rPr lang="en-ZA" sz="2400" b="1" dirty="0">
                <a:solidFill>
                  <a:schemeClr val="bg1"/>
                </a:solidFill>
              </a:rPr>
              <a:t>Audit Action Plan</a:t>
            </a:r>
          </a:p>
        </p:txBody>
      </p:sp>
      <p:pic>
        <p:nvPicPr>
          <p:cNvPr id="10" name="Picture 9" descr="southafrica-flag1"/>
          <p:cNvPicPr>
            <a:picLocks noChangeAspect="1" noChangeArrowheads="1" noCrop="1"/>
          </p:cNvPicPr>
          <p:nvPr/>
        </p:nvPicPr>
        <p:blipFill>
          <a:blip r:embed="rId4" cstate="print"/>
          <a:srcRect/>
          <a:stretch>
            <a:fillRect/>
          </a:stretch>
        </p:blipFill>
        <p:spPr bwMode="auto">
          <a:xfrm>
            <a:off x="7561162" y="6356350"/>
            <a:ext cx="415052" cy="274320"/>
          </a:xfrm>
          <a:prstGeom prst="rect">
            <a:avLst/>
          </a:prstGeom>
          <a:noFill/>
          <a:ln w="9525">
            <a:noFill/>
            <a:miter lim="800000"/>
            <a:headEnd/>
            <a:tailEnd/>
          </a:ln>
        </p:spPr>
      </p:pic>
      <p:graphicFrame>
        <p:nvGraphicFramePr>
          <p:cNvPr id="3" name="Table 2"/>
          <p:cNvGraphicFramePr>
            <a:graphicFrameLocks noGrp="1"/>
          </p:cNvGraphicFramePr>
          <p:nvPr>
            <p:extLst>
              <p:ext uri="{D42A27DB-BD31-4B8C-83A1-F6EECF244321}">
                <p14:modId xmlns:p14="http://schemas.microsoft.com/office/powerpoint/2010/main" val="292966250"/>
              </p:ext>
            </p:extLst>
          </p:nvPr>
        </p:nvGraphicFramePr>
        <p:xfrm>
          <a:off x="76200" y="764704"/>
          <a:ext cx="8888288" cy="4776589"/>
        </p:xfrm>
        <a:graphic>
          <a:graphicData uri="http://schemas.openxmlformats.org/drawingml/2006/table">
            <a:tbl>
              <a:tblPr firstRow="1" bandRow="1">
                <a:tableStyleId>{16D9F66E-5EB9-4882-86FB-DCBF35E3C3E4}</a:tableStyleId>
              </a:tblPr>
              <a:tblGrid>
                <a:gridCol w="1615480">
                  <a:extLst>
                    <a:ext uri="{9D8B030D-6E8A-4147-A177-3AD203B41FA5}">
                      <a16:colId xmlns:a16="http://schemas.microsoft.com/office/drawing/2014/main" val="20000"/>
                    </a:ext>
                  </a:extLst>
                </a:gridCol>
                <a:gridCol w="2664296">
                  <a:extLst>
                    <a:ext uri="{9D8B030D-6E8A-4147-A177-3AD203B41FA5}">
                      <a16:colId xmlns:a16="http://schemas.microsoft.com/office/drawing/2014/main" val="20001"/>
                    </a:ext>
                  </a:extLst>
                </a:gridCol>
                <a:gridCol w="2386440">
                  <a:extLst>
                    <a:ext uri="{9D8B030D-6E8A-4147-A177-3AD203B41FA5}">
                      <a16:colId xmlns:a16="http://schemas.microsoft.com/office/drawing/2014/main" val="20002"/>
                    </a:ext>
                  </a:extLst>
                </a:gridCol>
                <a:gridCol w="2222072">
                  <a:extLst>
                    <a:ext uri="{9D8B030D-6E8A-4147-A177-3AD203B41FA5}">
                      <a16:colId xmlns:a16="http://schemas.microsoft.com/office/drawing/2014/main" val="20003"/>
                    </a:ext>
                  </a:extLst>
                </a:gridCol>
              </a:tblGrid>
              <a:tr h="262502">
                <a:tc>
                  <a:txBody>
                    <a:bodyPr/>
                    <a:lstStyle/>
                    <a:p>
                      <a:pPr marL="0" algn="l" defTabSz="914400" rtl="0" eaLnBrk="1" latinLnBrk="0" hangingPunct="1">
                        <a:lnSpc>
                          <a:spcPct val="115000"/>
                        </a:lnSpc>
                        <a:spcAft>
                          <a:spcPts val="0"/>
                        </a:spcAft>
                      </a:pPr>
                      <a:r>
                        <a:rPr lang="en-US" sz="1400" b="1" kern="1200" dirty="0">
                          <a:effectLst/>
                        </a:rPr>
                        <a:t>FINDING</a:t>
                      </a:r>
                      <a:endParaRPr lang="en-ZA" sz="1400" b="1" kern="1200" dirty="0">
                        <a:solidFill>
                          <a:schemeClr val="tx1"/>
                        </a:solidFill>
                        <a:effectLst/>
                        <a:latin typeface="+mn-lt"/>
                        <a:ea typeface="+mn-ea"/>
                        <a:cs typeface="+mn-cs"/>
                      </a:endParaRPr>
                    </a:p>
                  </a:txBody>
                  <a:tcPr marL="68580" marR="68580" marT="0" marB="0">
                    <a:solidFill>
                      <a:schemeClr val="accent6">
                        <a:lumMod val="40000"/>
                        <a:lumOff val="60000"/>
                      </a:schemeClr>
                    </a:solidFill>
                  </a:tcPr>
                </a:tc>
                <a:tc>
                  <a:txBody>
                    <a:bodyPr/>
                    <a:lstStyle/>
                    <a:p>
                      <a:pPr marL="0" algn="l" defTabSz="914400" rtl="0" eaLnBrk="1" latinLnBrk="0" hangingPunct="1">
                        <a:lnSpc>
                          <a:spcPct val="115000"/>
                        </a:lnSpc>
                        <a:spcAft>
                          <a:spcPts val="0"/>
                        </a:spcAft>
                      </a:pPr>
                      <a:r>
                        <a:rPr lang="en-US" sz="1400" b="1" kern="1200" dirty="0">
                          <a:effectLst/>
                        </a:rPr>
                        <a:t>ROOT CAUSE</a:t>
                      </a:r>
                      <a:endParaRPr lang="en-ZA" sz="1400" b="1" kern="1200" dirty="0">
                        <a:solidFill>
                          <a:schemeClr val="tx1"/>
                        </a:solidFill>
                        <a:effectLst/>
                        <a:latin typeface="+mn-lt"/>
                        <a:ea typeface="+mn-ea"/>
                        <a:cs typeface="+mn-cs"/>
                      </a:endParaRPr>
                    </a:p>
                  </a:txBody>
                  <a:tcPr marL="68580" marR="68580" marT="0" marB="0">
                    <a:solidFill>
                      <a:schemeClr val="accent6">
                        <a:lumMod val="40000"/>
                        <a:lumOff val="60000"/>
                      </a:schemeClr>
                    </a:solidFill>
                  </a:tcPr>
                </a:tc>
                <a:tc>
                  <a:txBody>
                    <a:bodyPr/>
                    <a:lstStyle/>
                    <a:p>
                      <a:pPr marL="0" algn="l" defTabSz="914400" rtl="0" eaLnBrk="1" latinLnBrk="0" hangingPunct="1">
                        <a:lnSpc>
                          <a:spcPct val="115000"/>
                        </a:lnSpc>
                        <a:spcAft>
                          <a:spcPts val="0"/>
                        </a:spcAft>
                      </a:pPr>
                      <a:r>
                        <a:rPr lang="en-US" sz="1400" b="1" kern="1200" dirty="0">
                          <a:effectLst/>
                        </a:rPr>
                        <a:t>ACTION</a:t>
                      </a:r>
                      <a:endParaRPr lang="en-ZA" sz="1400" b="1" kern="1200" dirty="0">
                        <a:solidFill>
                          <a:schemeClr val="tx1"/>
                        </a:solidFill>
                        <a:effectLst/>
                        <a:latin typeface="+mn-lt"/>
                        <a:ea typeface="+mn-ea"/>
                        <a:cs typeface="+mn-cs"/>
                      </a:endParaRPr>
                    </a:p>
                  </a:txBody>
                  <a:tcPr marL="68580" marR="68580" marT="0" marB="0">
                    <a:solidFill>
                      <a:schemeClr val="accent6">
                        <a:lumMod val="40000"/>
                        <a:lumOff val="60000"/>
                      </a:schemeClr>
                    </a:solidFill>
                  </a:tcPr>
                </a:tc>
                <a:tc>
                  <a:txBody>
                    <a:bodyPr/>
                    <a:lstStyle/>
                    <a:p>
                      <a:r>
                        <a:rPr lang="en-US" sz="1400" b="1" kern="1200" dirty="0" smtClean="0">
                          <a:effectLst/>
                        </a:rPr>
                        <a:t>STATUS/PROGRESS</a:t>
                      </a:r>
                      <a:endParaRPr lang="en-ZA" sz="1400" b="1" dirty="0">
                        <a:solidFill>
                          <a:schemeClr val="tx1"/>
                        </a:solidFill>
                      </a:endParaRPr>
                    </a:p>
                  </a:txBody>
                  <a:tcPr>
                    <a:solidFill>
                      <a:schemeClr val="accent6">
                        <a:lumMod val="40000"/>
                        <a:lumOff val="60000"/>
                      </a:schemeClr>
                    </a:solidFill>
                  </a:tcPr>
                </a:tc>
                <a:extLst>
                  <a:ext uri="{0D108BD9-81ED-4DB2-BD59-A6C34878D82A}">
                    <a16:rowId xmlns:a16="http://schemas.microsoft.com/office/drawing/2014/main" val="10000"/>
                  </a:ext>
                </a:extLst>
              </a:tr>
              <a:tr h="271264">
                <a:tc gridSpan="4">
                  <a:txBody>
                    <a:bodyPr/>
                    <a:lstStyle/>
                    <a:p>
                      <a:pPr marL="0" algn="l" defTabSz="914400" rtl="0" eaLnBrk="1" latinLnBrk="0" hangingPunct="1"/>
                      <a:r>
                        <a:rPr lang="en-ZA" sz="1400" b="1" kern="1200" dirty="0" smtClean="0">
                          <a:effectLst/>
                        </a:rPr>
                        <a:t>CORPORATE SERVICES</a:t>
                      </a:r>
                      <a:endParaRPr lang="en-ZA" sz="1400" b="1" kern="1200" dirty="0">
                        <a:solidFill>
                          <a:schemeClr val="dk1"/>
                        </a:solidFill>
                        <a:effectLst/>
                        <a:latin typeface="+mn-lt"/>
                        <a:ea typeface="+mn-ea"/>
                        <a:cs typeface="+mn-cs"/>
                      </a:endParaRPr>
                    </a:p>
                  </a:txBody>
                  <a:tcPr marL="68580" marR="68580" marT="0" marB="0">
                    <a:solidFill>
                      <a:schemeClr val="accent6">
                        <a:lumMod val="40000"/>
                        <a:lumOff val="60000"/>
                      </a:schemeClr>
                    </a:solidFill>
                  </a:tcPr>
                </a:tc>
                <a:tc hMerge="1">
                  <a:txBody>
                    <a:bodyPr/>
                    <a:lstStyle/>
                    <a:p>
                      <a:endParaRPr lang="en-ZA"/>
                    </a:p>
                  </a:txBody>
                  <a:tcPr/>
                </a:tc>
                <a:tc hMerge="1">
                  <a:txBody>
                    <a:bodyPr/>
                    <a:lstStyle/>
                    <a:p>
                      <a:endParaRPr lang="en-ZA"/>
                    </a:p>
                  </a:txBody>
                  <a:tcPr/>
                </a:tc>
                <a:tc hMerge="1">
                  <a:txBody>
                    <a:bodyPr/>
                    <a:lstStyle/>
                    <a:p>
                      <a:pPr algn="just">
                        <a:lnSpc>
                          <a:spcPct val="115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2876867">
                <a:tc>
                  <a:txBody>
                    <a:bodyPr/>
                    <a:lstStyle/>
                    <a:p>
                      <a:pPr marL="0" algn="just" defTabSz="914400" rtl="0" eaLnBrk="1" fontAlgn="t" latinLnBrk="0" hangingPunct="1"/>
                      <a:r>
                        <a:rPr lang="en-GB" sz="1100" u="none" strike="noStrike" kern="1200" dirty="0" smtClean="0">
                          <a:effectLst/>
                        </a:rPr>
                        <a:t> </a:t>
                      </a:r>
                      <a:r>
                        <a:rPr lang="en-GB" sz="1100" u="none" strike="noStrike" kern="1200" dirty="0">
                          <a:effectLst/>
                        </a:rPr>
                        <a:t>Management of vacancy rates</a:t>
                      </a:r>
                      <a:endParaRPr lang="en-GB" sz="1100" b="0" i="0" u="none" strike="noStrike" kern="1200" dirty="0">
                        <a:solidFill>
                          <a:schemeClr val="dk1"/>
                        </a:solidFill>
                        <a:effectLst/>
                        <a:latin typeface="+mj-lt"/>
                        <a:ea typeface="+mn-ea"/>
                        <a:cs typeface="+mn-cs"/>
                      </a:endParaRPr>
                    </a:p>
                  </a:txBody>
                  <a:tcPr marL="9525" marR="9525" marT="9525" marB="0"/>
                </a:tc>
                <a:tc>
                  <a:txBody>
                    <a:bodyPr/>
                    <a:lstStyle/>
                    <a:p>
                      <a:pPr marL="228600" indent="-228600" algn="just" defTabSz="914400" rtl="0" eaLnBrk="1" fontAlgn="t" latinLnBrk="0" hangingPunct="1">
                        <a:buAutoNum type="arabicParenBoth"/>
                      </a:pPr>
                      <a:r>
                        <a:rPr lang="en-GB" sz="1100" u="none" strike="noStrike" kern="1200" dirty="0">
                          <a:solidFill>
                            <a:schemeClr val="dk1"/>
                          </a:solidFill>
                          <a:effectLst/>
                          <a:latin typeface="+mn-lt"/>
                          <a:ea typeface="+mn-ea"/>
                          <a:cs typeface="+mn-cs"/>
                        </a:rPr>
                        <a:t>The total employee cost budget allocated to the </a:t>
                      </a:r>
                      <a:r>
                        <a:rPr lang="en-GB" sz="1100" u="none" strike="noStrike" kern="1200" dirty="0" smtClean="0">
                          <a:solidFill>
                            <a:schemeClr val="dk1"/>
                          </a:solidFill>
                          <a:effectLst/>
                          <a:latin typeface="+mn-lt"/>
                          <a:ea typeface="+mn-ea"/>
                          <a:cs typeface="+mn-cs"/>
                        </a:rPr>
                        <a:t>Department </a:t>
                      </a:r>
                      <a:r>
                        <a:rPr lang="en-GB" sz="1100" u="none" strike="noStrike" kern="1200" dirty="0">
                          <a:solidFill>
                            <a:schemeClr val="dk1"/>
                          </a:solidFill>
                          <a:effectLst/>
                          <a:latin typeface="+mn-lt"/>
                          <a:ea typeface="+mn-ea"/>
                          <a:cs typeface="+mn-cs"/>
                        </a:rPr>
                        <a:t>is not sufficient to fill all vacant    posts. </a:t>
                      </a:r>
                      <a:endParaRPr lang="en-GB" sz="1100" u="none" strike="noStrike" kern="1200" dirty="0" smtClean="0">
                        <a:solidFill>
                          <a:schemeClr val="dk1"/>
                        </a:solidFill>
                        <a:effectLst/>
                        <a:latin typeface="+mn-lt"/>
                        <a:ea typeface="+mn-ea"/>
                        <a:cs typeface="+mn-cs"/>
                      </a:endParaRPr>
                    </a:p>
                    <a:p>
                      <a:pPr marL="228600" indent="-228600" algn="just" defTabSz="914400" rtl="0" eaLnBrk="1" fontAlgn="t" latinLnBrk="0" hangingPunct="1">
                        <a:buAutoNum type="arabicParenBoth"/>
                      </a:pPr>
                      <a:r>
                        <a:rPr lang="en-GB" sz="1100" u="none" strike="noStrike" kern="1200" dirty="0" smtClean="0">
                          <a:solidFill>
                            <a:schemeClr val="dk1"/>
                          </a:solidFill>
                          <a:effectLst/>
                          <a:latin typeface="+mn-lt"/>
                          <a:ea typeface="+mn-ea"/>
                          <a:cs typeface="+mn-cs"/>
                        </a:rPr>
                        <a:t>The Department </a:t>
                      </a:r>
                      <a:r>
                        <a:rPr lang="en-GB" sz="1100" u="none" strike="noStrike" kern="1200" dirty="0">
                          <a:solidFill>
                            <a:schemeClr val="dk1"/>
                          </a:solidFill>
                          <a:effectLst/>
                          <a:latin typeface="+mn-lt"/>
                          <a:ea typeface="+mn-ea"/>
                          <a:cs typeface="+mn-cs"/>
                        </a:rPr>
                        <a:t>is currently reviewing their organizational </a:t>
                      </a:r>
                      <a:r>
                        <a:rPr lang="en-GB" sz="1100" u="none" strike="noStrike" kern="1200" dirty="0" smtClean="0">
                          <a:solidFill>
                            <a:schemeClr val="dk1"/>
                          </a:solidFill>
                          <a:effectLst/>
                          <a:latin typeface="+mn-lt"/>
                          <a:ea typeface="+mn-ea"/>
                          <a:cs typeface="+mn-cs"/>
                        </a:rPr>
                        <a:t>structure. </a:t>
                      </a:r>
                    </a:p>
                    <a:p>
                      <a:pPr marL="228600" indent="-228600" algn="just" defTabSz="914400" rtl="0" eaLnBrk="1" fontAlgn="t" latinLnBrk="0" hangingPunct="1">
                        <a:buAutoNum type="arabicParenBoth"/>
                      </a:pPr>
                      <a:r>
                        <a:rPr lang="en-GB" sz="1100" u="none" strike="noStrike" kern="1200" dirty="0" smtClean="0">
                          <a:solidFill>
                            <a:schemeClr val="dk1"/>
                          </a:solidFill>
                          <a:effectLst/>
                          <a:latin typeface="+mn-lt"/>
                          <a:ea typeface="+mn-ea"/>
                          <a:cs typeface="+mn-cs"/>
                        </a:rPr>
                        <a:t>The </a:t>
                      </a:r>
                      <a:r>
                        <a:rPr lang="en-GB" sz="1100" u="none" strike="noStrike" kern="1200" dirty="0">
                          <a:solidFill>
                            <a:schemeClr val="dk1"/>
                          </a:solidFill>
                          <a:effectLst/>
                          <a:latin typeface="+mn-lt"/>
                          <a:ea typeface="+mn-ea"/>
                          <a:cs typeface="+mn-cs"/>
                        </a:rPr>
                        <a:t>D</a:t>
                      </a:r>
                      <a:r>
                        <a:rPr lang="en-GB" sz="1100" u="none" strike="noStrike" kern="1200" dirty="0" smtClean="0">
                          <a:solidFill>
                            <a:schemeClr val="dk1"/>
                          </a:solidFill>
                          <a:effectLst/>
                          <a:latin typeface="+mn-lt"/>
                          <a:ea typeface="+mn-ea"/>
                          <a:cs typeface="+mn-cs"/>
                        </a:rPr>
                        <a:t>epartment </a:t>
                      </a:r>
                      <a:r>
                        <a:rPr lang="en-GB" sz="1100" u="none" strike="noStrike" kern="1200" dirty="0">
                          <a:solidFill>
                            <a:schemeClr val="dk1"/>
                          </a:solidFill>
                          <a:effectLst/>
                          <a:latin typeface="+mn-lt"/>
                          <a:ea typeface="+mn-ea"/>
                          <a:cs typeface="+mn-cs"/>
                        </a:rPr>
                        <a:t>is experiencing difficulty attracting retaining managers and professionals (owing to remuneration and working environment, amongst other factors) </a:t>
                      </a:r>
                      <a:r>
                        <a:rPr lang="en-GB" sz="1100" u="none" strike="noStrike" kern="1200" dirty="0" smtClean="0">
                          <a:solidFill>
                            <a:schemeClr val="dk1"/>
                          </a:solidFill>
                          <a:effectLst/>
                          <a:latin typeface="+mn-lt"/>
                          <a:ea typeface="+mn-ea"/>
                          <a:cs typeface="+mn-cs"/>
                        </a:rPr>
                        <a:t>.</a:t>
                      </a:r>
                    </a:p>
                    <a:p>
                      <a:pPr marL="228600" indent="-228600" algn="just" defTabSz="914400" rtl="0" eaLnBrk="1" fontAlgn="t" latinLnBrk="0" hangingPunct="1">
                        <a:buAutoNum type="arabicParenBoth"/>
                      </a:pPr>
                      <a:r>
                        <a:rPr lang="en-GB" sz="1100" u="none" strike="noStrike" kern="1200" dirty="0" smtClean="0">
                          <a:solidFill>
                            <a:schemeClr val="dk1"/>
                          </a:solidFill>
                          <a:effectLst/>
                          <a:latin typeface="+mn-lt"/>
                          <a:ea typeface="+mn-ea"/>
                          <a:cs typeface="+mn-cs"/>
                        </a:rPr>
                        <a:t> </a:t>
                      </a:r>
                      <a:r>
                        <a:rPr lang="en-GB" sz="1100" u="none" strike="noStrike" kern="1200" dirty="0">
                          <a:solidFill>
                            <a:schemeClr val="dk1"/>
                          </a:solidFill>
                          <a:effectLst/>
                          <a:latin typeface="+mn-lt"/>
                          <a:ea typeface="+mn-ea"/>
                          <a:cs typeface="+mn-cs"/>
                        </a:rPr>
                        <a:t>Lack of implementation of corrective action on audit findings.  In response to the same audit finding during the previous year management responded that “Development and implementation of the Recruitment Plan and deactivation of unfunded positions from the PERSAL establishment in the implementation of the new structure.” </a:t>
                      </a:r>
                      <a:endParaRPr lang="en-GB" sz="1100" u="none" strike="noStrike" kern="1200" dirty="0" smtClean="0">
                        <a:solidFill>
                          <a:schemeClr val="dk1"/>
                        </a:solidFill>
                        <a:effectLst/>
                        <a:latin typeface="+mn-lt"/>
                        <a:ea typeface="+mn-ea"/>
                        <a:cs typeface="+mn-cs"/>
                      </a:endParaRPr>
                    </a:p>
                    <a:p>
                      <a:pPr marL="228600" indent="-228600" algn="just" defTabSz="914400" rtl="0" eaLnBrk="1" fontAlgn="t" latinLnBrk="0" hangingPunct="1">
                        <a:buAutoNum type="arabicParenBoth"/>
                      </a:pPr>
                      <a:r>
                        <a:rPr lang="en-GB" sz="1100" u="none" strike="noStrike" kern="1200" dirty="0" smtClean="0">
                          <a:solidFill>
                            <a:schemeClr val="dk1"/>
                          </a:solidFill>
                          <a:effectLst/>
                          <a:latin typeface="+mn-lt"/>
                          <a:ea typeface="+mn-ea"/>
                          <a:cs typeface="+mn-cs"/>
                        </a:rPr>
                        <a:t>The </a:t>
                      </a:r>
                      <a:r>
                        <a:rPr lang="en-GB" sz="1100" u="none" strike="noStrike" kern="1200" dirty="0">
                          <a:solidFill>
                            <a:schemeClr val="dk1"/>
                          </a:solidFill>
                          <a:effectLst/>
                          <a:latin typeface="+mn-lt"/>
                          <a:ea typeface="+mn-ea"/>
                          <a:cs typeface="+mn-cs"/>
                        </a:rPr>
                        <a:t>D</a:t>
                      </a:r>
                      <a:r>
                        <a:rPr lang="en-GB" sz="1100" u="none" strike="noStrike" kern="1200" dirty="0" smtClean="0">
                          <a:solidFill>
                            <a:schemeClr val="dk1"/>
                          </a:solidFill>
                          <a:effectLst/>
                          <a:latin typeface="+mn-lt"/>
                          <a:ea typeface="+mn-ea"/>
                          <a:cs typeface="+mn-cs"/>
                        </a:rPr>
                        <a:t>epartment </a:t>
                      </a:r>
                      <a:r>
                        <a:rPr lang="en-GB" sz="1100" u="none" strike="noStrike" kern="1200" dirty="0">
                          <a:solidFill>
                            <a:schemeClr val="dk1"/>
                          </a:solidFill>
                          <a:effectLst/>
                          <a:latin typeface="+mn-lt"/>
                          <a:ea typeface="+mn-ea"/>
                          <a:cs typeface="+mn-cs"/>
                        </a:rPr>
                        <a:t>did not implement effective HR management to ensure that adequate and sufficiently skilled resources are in place and that performance is </a:t>
                      </a:r>
                      <a:r>
                        <a:rPr lang="en-GB" sz="1100" u="none" strike="noStrike" kern="1200" dirty="0" smtClean="0">
                          <a:solidFill>
                            <a:schemeClr val="dk1"/>
                          </a:solidFill>
                          <a:effectLst/>
                          <a:latin typeface="+mn-lt"/>
                          <a:ea typeface="+mn-ea"/>
                          <a:cs typeface="+mn-cs"/>
                        </a:rPr>
                        <a:t>monitored. </a:t>
                      </a:r>
                      <a:r>
                        <a:rPr lang="en-GB" sz="1100" u="none" strike="noStrike" kern="1200" dirty="0">
                          <a:solidFill>
                            <a:schemeClr val="dk1"/>
                          </a:solidFill>
                          <a:effectLst/>
                          <a:latin typeface="+mn-lt"/>
                          <a:ea typeface="+mn-ea"/>
                          <a:cs typeface="+mn-cs"/>
                        </a:rPr>
                        <a:t/>
                      </a:r>
                      <a:br>
                        <a:rPr lang="en-GB" sz="1100" u="none" strike="noStrike" kern="1200" dirty="0">
                          <a:solidFill>
                            <a:schemeClr val="dk1"/>
                          </a:solidFill>
                          <a:effectLst/>
                          <a:latin typeface="+mn-lt"/>
                          <a:ea typeface="+mn-ea"/>
                          <a:cs typeface="+mn-cs"/>
                        </a:rPr>
                      </a:br>
                      <a:endParaRPr lang="en-GB" sz="1100" u="none" strike="noStrike" kern="1200" dirty="0">
                        <a:solidFill>
                          <a:schemeClr val="dk1"/>
                        </a:solidFill>
                        <a:effectLst/>
                        <a:latin typeface="+mn-lt"/>
                        <a:ea typeface="+mn-ea"/>
                        <a:cs typeface="+mn-cs"/>
                      </a:endParaRPr>
                    </a:p>
                  </a:txBody>
                  <a:tcPr marL="9525" marR="9525" marT="9525" marB="0"/>
                </a:tc>
                <a:tc>
                  <a:txBody>
                    <a:bodyPr/>
                    <a:lstStyle/>
                    <a:p>
                      <a:pPr marL="228600" indent="-228600" algn="just" defTabSz="914400" rtl="0" eaLnBrk="1" fontAlgn="t" latinLnBrk="0" hangingPunct="1">
                        <a:buAutoNum type="arabicParenBoth"/>
                      </a:pPr>
                      <a:r>
                        <a:rPr lang="en-GB" sz="1100" u="none" strike="noStrike" kern="1200" dirty="0">
                          <a:effectLst/>
                        </a:rPr>
                        <a:t>The implementation of the organisational structures for PMTE and DPW (matching and placing</a:t>
                      </a:r>
                      <a:r>
                        <a:rPr lang="en-GB" sz="1100" u="none" strike="noStrike" kern="1200" dirty="0" smtClean="0">
                          <a:effectLst/>
                        </a:rPr>
                        <a:t>).</a:t>
                      </a:r>
                    </a:p>
                    <a:p>
                      <a:pPr marL="228600" indent="-228600" algn="just" defTabSz="914400" rtl="0" eaLnBrk="1" fontAlgn="t" latinLnBrk="0" hangingPunct="1">
                        <a:buAutoNum type="arabicParenBoth"/>
                      </a:pPr>
                      <a:r>
                        <a:rPr lang="en-GB" sz="1100" u="none" strike="noStrike" kern="1200" dirty="0" smtClean="0">
                          <a:effectLst/>
                        </a:rPr>
                        <a:t>Allocation </a:t>
                      </a:r>
                      <a:r>
                        <a:rPr lang="en-GB" sz="1100" u="none" strike="noStrike" kern="1200" dirty="0">
                          <a:effectLst/>
                        </a:rPr>
                        <a:t>of sufficient compensation budget to fill vacant </a:t>
                      </a:r>
                      <a:r>
                        <a:rPr lang="en-GB" sz="1100" u="none" strike="noStrike" kern="1200" dirty="0" smtClean="0">
                          <a:effectLst/>
                        </a:rPr>
                        <a:t>positions. </a:t>
                      </a:r>
                    </a:p>
                    <a:p>
                      <a:pPr marL="228600" indent="-228600" algn="just" defTabSz="914400" rtl="0" eaLnBrk="1" fontAlgn="t" latinLnBrk="0" hangingPunct="1">
                        <a:buAutoNum type="arabicParenBoth"/>
                      </a:pPr>
                      <a:r>
                        <a:rPr lang="en-GB" sz="1100" u="none" strike="noStrike" kern="1200" dirty="0" smtClean="0">
                          <a:effectLst/>
                        </a:rPr>
                        <a:t>Activation </a:t>
                      </a:r>
                      <a:r>
                        <a:rPr lang="en-GB" sz="1100" u="none" strike="noStrike" kern="1200" dirty="0">
                          <a:effectLst/>
                        </a:rPr>
                        <a:t>on the Persal establishment of funded vacant </a:t>
                      </a:r>
                      <a:r>
                        <a:rPr lang="en-GB" sz="1100" u="none" strike="noStrike" kern="1200" dirty="0" smtClean="0">
                          <a:effectLst/>
                        </a:rPr>
                        <a:t>positions </a:t>
                      </a:r>
                      <a:r>
                        <a:rPr lang="en-GB" sz="1100" u="none" strike="noStrike" kern="1200" dirty="0">
                          <a:effectLst/>
                        </a:rPr>
                        <a:t>for immediate advertising and </a:t>
                      </a:r>
                      <a:r>
                        <a:rPr lang="en-GB" sz="1100" u="none" strike="noStrike" kern="1200" dirty="0" smtClean="0">
                          <a:effectLst/>
                        </a:rPr>
                        <a:t>filling.</a:t>
                      </a:r>
                    </a:p>
                    <a:p>
                      <a:pPr marL="0" indent="0" algn="just" defTabSz="914400" rtl="0" eaLnBrk="1" fontAlgn="t" latinLnBrk="0" hangingPunct="1">
                        <a:buNone/>
                      </a:pPr>
                      <a:endParaRPr lang="en-GB" sz="1100" b="0" i="0" u="none" strike="noStrike" kern="1200" dirty="0">
                        <a:solidFill>
                          <a:schemeClr val="dk1"/>
                        </a:solidFill>
                        <a:effectLst/>
                        <a:latin typeface="+mj-lt"/>
                        <a:ea typeface="+mn-ea"/>
                        <a:cs typeface="+mn-cs"/>
                      </a:endParaRPr>
                    </a:p>
                  </a:txBody>
                  <a:tcPr marL="9525" marR="9525" marT="9525" marB="0"/>
                </a:tc>
                <a:tc>
                  <a:txBody>
                    <a:bodyPr/>
                    <a:lstStyle/>
                    <a:p>
                      <a:pPr marL="228600" indent="-228600" algn="just" defTabSz="914400" rtl="0" eaLnBrk="1" fontAlgn="t" latinLnBrk="0" hangingPunct="1">
                        <a:buAutoNum type="arabicParenBoth"/>
                      </a:pPr>
                      <a:r>
                        <a:rPr lang="en-GB" sz="1100" u="none" strike="noStrike" kern="1200" dirty="0">
                          <a:effectLst/>
                        </a:rPr>
                        <a:t>The approved organisational structures for PMTE and DPW are being implemented with effect from 1 April 2017.  </a:t>
                      </a:r>
                      <a:endParaRPr lang="en-GB" sz="1100" u="none" strike="noStrike" kern="1200" dirty="0" smtClean="0">
                        <a:effectLst/>
                      </a:endParaRPr>
                    </a:p>
                    <a:p>
                      <a:pPr marL="228600" indent="-228600" algn="just" defTabSz="914400" rtl="0" eaLnBrk="1" fontAlgn="t" latinLnBrk="0" hangingPunct="1">
                        <a:buAutoNum type="arabicParenBoth"/>
                      </a:pPr>
                      <a:r>
                        <a:rPr lang="en-GB" sz="1100" u="none" strike="noStrike" kern="1200" dirty="0" smtClean="0">
                          <a:effectLst/>
                        </a:rPr>
                        <a:t>Consultation </a:t>
                      </a:r>
                      <a:r>
                        <a:rPr lang="en-GB" sz="1100" u="none" strike="noStrike" kern="1200" dirty="0">
                          <a:effectLst/>
                        </a:rPr>
                        <a:t>on the migration framework has concluded and to be signed-off by 18 August 2017. Email requesting Branches to identify and submit priority positions for advertising and filling issued</a:t>
                      </a:r>
                      <a:r>
                        <a:rPr lang="en-GB" sz="1100" u="none" strike="noStrike" kern="1200" dirty="0" smtClean="0">
                          <a:effectLst/>
                        </a:rPr>
                        <a:t>.</a:t>
                      </a:r>
                    </a:p>
                    <a:p>
                      <a:pPr marL="228600" indent="-228600" algn="just" defTabSz="914400" rtl="0" eaLnBrk="1" fontAlgn="t" latinLnBrk="0" hangingPunct="1">
                        <a:buAutoNum type="arabicParenBoth"/>
                      </a:pPr>
                      <a:r>
                        <a:rPr lang="en-GB" sz="1100" u="none" strike="noStrike" kern="1200" dirty="0" smtClean="0">
                          <a:effectLst/>
                        </a:rPr>
                        <a:t>Circular </a:t>
                      </a:r>
                      <a:r>
                        <a:rPr lang="en-GB" sz="1100" u="none" strike="noStrike" kern="1200" dirty="0">
                          <a:effectLst/>
                        </a:rPr>
                        <a:t>informing employees on the advertisement of positions issued 04 August 2017</a:t>
                      </a:r>
                      <a:r>
                        <a:rPr lang="en-GB" sz="1100" u="none" strike="noStrike" kern="1200" dirty="0" smtClean="0">
                          <a:effectLst/>
                        </a:rPr>
                        <a:t>.</a:t>
                      </a:r>
                    </a:p>
                    <a:p>
                      <a:pPr marL="228600" indent="-228600" algn="just" defTabSz="914400" rtl="0" eaLnBrk="1" fontAlgn="t" latinLnBrk="0" hangingPunct="1">
                        <a:buAutoNum type="arabicParenBoth"/>
                      </a:pPr>
                      <a:r>
                        <a:rPr lang="en-GB" sz="1100" u="none" strike="noStrike" kern="1200" dirty="0" smtClean="0">
                          <a:effectLst/>
                        </a:rPr>
                        <a:t>Bilateral </a:t>
                      </a:r>
                      <a:r>
                        <a:rPr lang="en-GB" sz="1100" u="none" strike="noStrike" kern="1200" dirty="0">
                          <a:effectLst/>
                        </a:rPr>
                        <a:t>engagements with Labour resolved that matching and placement at salary levels 14 and below should proceed</a:t>
                      </a:r>
                      <a:r>
                        <a:rPr lang="en-GB" sz="1100" u="none" strike="noStrike" kern="1200" dirty="0" smtClean="0">
                          <a:effectLst/>
                        </a:rPr>
                        <a:t>.</a:t>
                      </a:r>
                    </a:p>
                    <a:p>
                      <a:pPr marL="228600" indent="-228600" algn="just" defTabSz="914400" rtl="0" eaLnBrk="1" fontAlgn="t" latinLnBrk="0" hangingPunct="1">
                        <a:buAutoNum type="arabicParenBoth"/>
                      </a:pPr>
                      <a:r>
                        <a:rPr lang="en-GB" sz="1100" u="none" strike="noStrike" kern="1200" dirty="0" smtClean="0">
                          <a:effectLst/>
                        </a:rPr>
                        <a:t>Submission </a:t>
                      </a:r>
                      <a:r>
                        <a:rPr lang="en-GB" sz="1100" u="none" strike="noStrike" kern="1200" dirty="0">
                          <a:effectLst/>
                        </a:rPr>
                        <a:t>to approve the matching and placement at salary level 14 and below on route for approval by the Director-General. </a:t>
                      </a:r>
                      <a:br>
                        <a:rPr lang="en-GB" sz="1100" u="none" strike="noStrike" kern="1200" dirty="0">
                          <a:effectLst/>
                        </a:rPr>
                      </a:br>
                      <a:r>
                        <a:rPr lang="en-GB" sz="1100" u="none" strike="noStrike" kern="1200" dirty="0">
                          <a:effectLst/>
                        </a:rPr>
                        <a:t> </a:t>
                      </a:r>
                      <a:endParaRPr lang="en-GB" sz="1100" b="0" i="0" u="none" strike="noStrike" kern="1200" dirty="0">
                        <a:solidFill>
                          <a:schemeClr val="dk1"/>
                        </a:solidFill>
                        <a:effectLst/>
                        <a:latin typeface="+mj-lt"/>
                        <a:ea typeface="+mn-ea"/>
                        <a:cs typeface="+mn-cs"/>
                      </a:endParaRPr>
                    </a:p>
                  </a:txBody>
                  <a:tcPr marL="9525" marR="9525" marT="9525"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1300548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F0CD0AED-B4D5-4032-9A76-11BCD2D1BB13}" type="slidenum">
              <a:rPr lang="en-US" smtClean="0"/>
              <a:t>14</a:t>
            </a:fld>
            <a:endParaRPr lang="en-US"/>
          </a:p>
        </p:txBody>
      </p:sp>
      <p:pic>
        <p:nvPicPr>
          <p:cNvPr id="9"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a:xfrm>
            <a:off x="0" y="12106"/>
            <a:ext cx="9144000" cy="68580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76200" y="62267"/>
            <a:ext cx="9067800" cy="589072"/>
          </a:xfrm>
          <a:prstGeom prst="rect">
            <a:avLst/>
          </a:prstGeom>
          <a:noFill/>
        </p:spPr>
        <p:txBody>
          <a:bodyPr wrap="square" rtlCol="0">
            <a:spAutoFit/>
          </a:bodyPr>
          <a:lstStyle/>
          <a:p>
            <a:pPr>
              <a:lnSpc>
                <a:spcPct val="150000"/>
              </a:lnSpc>
            </a:pPr>
            <a:r>
              <a:rPr lang="en-ZA" sz="2400" b="1" dirty="0">
                <a:solidFill>
                  <a:schemeClr val="bg1"/>
                </a:solidFill>
              </a:rPr>
              <a:t>Audit Action Plan</a:t>
            </a:r>
          </a:p>
        </p:txBody>
      </p:sp>
      <p:pic>
        <p:nvPicPr>
          <p:cNvPr id="10" name="Picture 9" descr="southafrica-flag1"/>
          <p:cNvPicPr>
            <a:picLocks noChangeAspect="1" noChangeArrowheads="1" noCrop="1"/>
          </p:cNvPicPr>
          <p:nvPr/>
        </p:nvPicPr>
        <p:blipFill>
          <a:blip r:embed="rId4" cstate="print"/>
          <a:srcRect/>
          <a:stretch>
            <a:fillRect/>
          </a:stretch>
        </p:blipFill>
        <p:spPr bwMode="auto">
          <a:xfrm>
            <a:off x="7561162" y="6356350"/>
            <a:ext cx="415052" cy="274320"/>
          </a:xfrm>
          <a:prstGeom prst="rect">
            <a:avLst/>
          </a:prstGeom>
          <a:noFill/>
          <a:ln w="9525">
            <a:noFill/>
            <a:miter lim="800000"/>
            <a:headEnd/>
            <a:tailEnd/>
          </a:ln>
        </p:spPr>
      </p:pic>
      <p:graphicFrame>
        <p:nvGraphicFramePr>
          <p:cNvPr id="3" name="Table 2"/>
          <p:cNvGraphicFramePr>
            <a:graphicFrameLocks noGrp="1"/>
          </p:cNvGraphicFramePr>
          <p:nvPr>
            <p:extLst>
              <p:ext uri="{D42A27DB-BD31-4B8C-83A1-F6EECF244321}">
                <p14:modId xmlns:p14="http://schemas.microsoft.com/office/powerpoint/2010/main" val="2031369426"/>
              </p:ext>
            </p:extLst>
          </p:nvPr>
        </p:nvGraphicFramePr>
        <p:xfrm>
          <a:off x="76200" y="764704"/>
          <a:ext cx="8960295" cy="4989949"/>
        </p:xfrm>
        <a:graphic>
          <a:graphicData uri="http://schemas.openxmlformats.org/drawingml/2006/table">
            <a:tbl>
              <a:tblPr firstRow="1" bandRow="1">
                <a:tableStyleId>{16D9F66E-5EB9-4882-86FB-DCBF35E3C3E4}</a:tableStyleId>
              </a:tblPr>
              <a:tblGrid>
                <a:gridCol w="2240074">
                  <a:extLst>
                    <a:ext uri="{9D8B030D-6E8A-4147-A177-3AD203B41FA5}">
                      <a16:colId xmlns:a16="http://schemas.microsoft.com/office/drawing/2014/main" val="20000"/>
                    </a:ext>
                  </a:extLst>
                </a:gridCol>
                <a:gridCol w="2903798">
                  <a:extLst>
                    <a:ext uri="{9D8B030D-6E8A-4147-A177-3AD203B41FA5}">
                      <a16:colId xmlns:a16="http://schemas.microsoft.com/office/drawing/2014/main" val="20001"/>
                    </a:ext>
                  </a:extLst>
                </a:gridCol>
                <a:gridCol w="2592288">
                  <a:extLst>
                    <a:ext uri="{9D8B030D-6E8A-4147-A177-3AD203B41FA5}">
                      <a16:colId xmlns:a16="http://schemas.microsoft.com/office/drawing/2014/main" val="20002"/>
                    </a:ext>
                  </a:extLst>
                </a:gridCol>
                <a:gridCol w="1224135">
                  <a:extLst>
                    <a:ext uri="{9D8B030D-6E8A-4147-A177-3AD203B41FA5}">
                      <a16:colId xmlns:a16="http://schemas.microsoft.com/office/drawing/2014/main" val="20003"/>
                    </a:ext>
                  </a:extLst>
                </a:gridCol>
              </a:tblGrid>
              <a:tr h="262502">
                <a:tc>
                  <a:txBody>
                    <a:bodyPr/>
                    <a:lstStyle/>
                    <a:p>
                      <a:pPr marL="0" algn="l" defTabSz="914400" rtl="0" eaLnBrk="1" latinLnBrk="0" hangingPunct="1">
                        <a:lnSpc>
                          <a:spcPct val="115000"/>
                        </a:lnSpc>
                        <a:spcAft>
                          <a:spcPts val="0"/>
                        </a:spcAft>
                      </a:pPr>
                      <a:r>
                        <a:rPr lang="en-US" sz="1400" b="1" kern="1200" dirty="0">
                          <a:effectLst/>
                        </a:rPr>
                        <a:t>FINDING</a:t>
                      </a:r>
                      <a:endParaRPr lang="en-ZA" sz="1400" b="1" kern="1200" dirty="0">
                        <a:solidFill>
                          <a:schemeClr val="tx1"/>
                        </a:solidFill>
                        <a:effectLst/>
                        <a:latin typeface="+mn-lt"/>
                        <a:ea typeface="+mn-ea"/>
                        <a:cs typeface="+mn-cs"/>
                      </a:endParaRPr>
                    </a:p>
                  </a:txBody>
                  <a:tcPr marL="68580" marR="68580" marT="0" marB="0">
                    <a:solidFill>
                      <a:schemeClr val="accent6">
                        <a:lumMod val="40000"/>
                        <a:lumOff val="60000"/>
                      </a:schemeClr>
                    </a:solidFill>
                  </a:tcPr>
                </a:tc>
                <a:tc>
                  <a:txBody>
                    <a:bodyPr/>
                    <a:lstStyle/>
                    <a:p>
                      <a:pPr marL="0" algn="l" defTabSz="914400" rtl="0" eaLnBrk="1" latinLnBrk="0" hangingPunct="1">
                        <a:lnSpc>
                          <a:spcPct val="115000"/>
                        </a:lnSpc>
                        <a:spcAft>
                          <a:spcPts val="0"/>
                        </a:spcAft>
                      </a:pPr>
                      <a:r>
                        <a:rPr lang="en-US" sz="1400" b="1" kern="1200">
                          <a:effectLst/>
                        </a:rPr>
                        <a:t>ROOT CAUSE</a:t>
                      </a:r>
                      <a:endParaRPr lang="en-ZA" sz="1400" b="1" kern="1200">
                        <a:solidFill>
                          <a:schemeClr val="tx1"/>
                        </a:solidFill>
                        <a:effectLst/>
                        <a:latin typeface="+mn-lt"/>
                        <a:ea typeface="+mn-ea"/>
                        <a:cs typeface="+mn-cs"/>
                      </a:endParaRPr>
                    </a:p>
                  </a:txBody>
                  <a:tcPr marL="68580" marR="68580" marT="0" marB="0">
                    <a:solidFill>
                      <a:schemeClr val="accent6">
                        <a:lumMod val="40000"/>
                        <a:lumOff val="60000"/>
                      </a:schemeClr>
                    </a:solidFill>
                  </a:tcPr>
                </a:tc>
                <a:tc>
                  <a:txBody>
                    <a:bodyPr/>
                    <a:lstStyle/>
                    <a:p>
                      <a:pPr marL="0" algn="l" defTabSz="914400" rtl="0" eaLnBrk="1" latinLnBrk="0" hangingPunct="1">
                        <a:lnSpc>
                          <a:spcPct val="115000"/>
                        </a:lnSpc>
                        <a:spcAft>
                          <a:spcPts val="0"/>
                        </a:spcAft>
                      </a:pPr>
                      <a:r>
                        <a:rPr lang="en-US" sz="1400" b="1" kern="1200" dirty="0">
                          <a:effectLst/>
                        </a:rPr>
                        <a:t>ACTION</a:t>
                      </a:r>
                      <a:endParaRPr lang="en-ZA" sz="1400" b="1" kern="1200" dirty="0">
                        <a:solidFill>
                          <a:schemeClr val="tx1"/>
                        </a:solidFill>
                        <a:effectLst/>
                        <a:latin typeface="+mn-lt"/>
                        <a:ea typeface="+mn-ea"/>
                        <a:cs typeface="+mn-cs"/>
                      </a:endParaRPr>
                    </a:p>
                  </a:txBody>
                  <a:tcPr marL="68580" marR="68580" marT="0" marB="0">
                    <a:solidFill>
                      <a:schemeClr val="accent6">
                        <a:lumMod val="40000"/>
                        <a:lumOff val="60000"/>
                      </a:schemeClr>
                    </a:solidFill>
                  </a:tcPr>
                </a:tc>
                <a:tc>
                  <a:txBody>
                    <a:bodyPr/>
                    <a:lstStyle/>
                    <a:p>
                      <a:r>
                        <a:rPr lang="en-US" sz="1400" b="1" kern="1200" dirty="0" smtClean="0">
                          <a:effectLst/>
                        </a:rPr>
                        <a:t>STATUS/PROGRESS</a:t>
                      </a:r>
                      <a:endParaRPr lang="en-ZA" sz="1400" b="1" dirty="0">
                        <a:solidFill>
                          <a:schemeClr val="tx1"/>
                        </a:solidFill>
                      </a:endParaRPr>
                    </a:p>
                  </a:txBody>
                  <a:tcPr>
                    <a:solidFill>
                      <a:schemeClr val="accent6">
                        <a:lumMod val="40000"/>
                        <a:lumOff val="60000"/>
                      </a:schemeClr>
                    </a:solidFill>
                  </a:tcPr>
                </a:tc>
                <a:extLst>
                  <a:ext uri="{0D108BD9-81ED-4DB2-BD59-A6C34878D82A}">
                    <a16:rowId xmlns:a16="http://schemas.microsoft.com/office/drawing/2014/main" val="10000"/>
                  </a:ext>
                </a:extLst>
              </a:tr>
              <a:tr h="271264">
                <a:tc gridSpan="4">
                  <a:txBody>
                    <a:bodyPr/>
                    <a:lstStyle/>
                    <a:p>
                      <a:pPr marL="0" algn="l" defTabSz="914400" rtl="0" eaLnBrk="1" latinLnBrk="0" hangingPunct="1"/>
                      <a:r>
                        <a:rPr lang="en-ZA" sz="1400" b="1" kern="1200" dirty="0" smtClean="0">
                          <a:effectLst/>
                        </a:rPr>
                        <a:t>CORPORATE SERVICES</a:t>
                      </a:r>
                      <a:endParaRPr lang="en-ZA" sz="1400" b="1" kern="1200" dirty="0">
                        <a:solidFill>
                          <a:schemeClr val="dk1"/>
                        </a:solidFill>
                        <a:effectLst/>
                        <a:latin typeface="+mn-lt"/>
                        <a:ea typeface="+mn-ea"/>
                        <a:cs typeface="+mn-cs"/>
                      </a:endParaRPr>
                    </a:p>
                  </a:txBody>
                  <a:tcPr marL="68580" marR="68580" marT="0" marB="0">
                    <a:solidFill>
                      <a:schemeClr val="accent6">
                        <a:lumMod val="40000"/>
                        <a:lumOff val="60000"/>
                      </a:schemeClr>
                    </a:solidFill>
                  </a:tcPr>
                </a:tc>
                <a:tc hMerge="1">
                  <a:txBody>
                    <a:bodyPr/>
                    <a:lstStyle/>
                    <a:p>
                      <a:pPr algn="just">
                        <a:lnSpc>
                          <a:spcPct val="115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1"/>
                  </a:ext>
                </a:extLst>
              </a:tr>
              <a:tr h="3089521">
                <a:tc>
                  <a:txBody>
                    <a:bodyPr/>
                    <a:lstStyle/>
                    <a:p>
                      <a:pPr marL="0" algn="just" defTabSz="914400" rtl="0" eaLnBrk="1" fontAlgn="t" latinLnBrk="0" hangingPunct="1"/>
                      <a:r>
                        <a:rPr lang="en-ZA" sz="1100" u="none" strike="noStrike" kern="1200" dirty="0" smtClean="0">
                          <a:effectLst/>
                        </a:rPr>
                        <a:t> </a:t>
                      </a:r>
                      <a:r>
                        <a:rPr lang="en-ZA" sz="1100" u="none" strike="noStrike" kern="1200" dirty="0">
                          <a:effectLst/>
                        </a:rPr>
                        <a:t>Performance agreement deviations</a:t>
                      </a:r>
                      <a:endParaRPr lang="en-ZA" sz="1100" b="0" i="0" u="none" strike="noStrike" kern="1200" dirty="0">
                        <a:solidFill>
                          <a:schemeClr val="dk1"/>
                        </a:solidFill>
                        <a:effectLst/>
                        <a:latin typeface="+mj-lt"/>
                        <a:ea typeface="+mn-ea"/>
                        <a:cs typeface="+mn-cs"/>
                      </a:endParaRPr>
                    </a:p>
                  </a:txBody>
                  <a:tcPr marL="9525" marR="9525" marT="9525" marB="0"/>
                </a:tc>
                <a:tc>
                  <a:txBody>
                    <a:bodyPr/>
                    <a:lstStyle/>
                    <a:p>
                      <a:pPr marL="228600" indent="-228600" algn="just" defTabSz="914400" rtl="0" eaLnBrk="1" fontAlgn="t" latinLnBrk="0" hangingPunct="1">
                        <a:buAutoNum type="arabicParenBoth"/>
                      </a:pPr>
                      <a:r>
                        <a:rPr lang="en-GB" sz="1100" u="none" strike="noStrike" kern="1200" dirty="0">
                          <a:solidFill>
                            <a:schemeClr val="dk1"/>
                          </a:solidFill>
                          <a:effectLst/>
                          <a:latin typeface="+mn-lt"/>
                          <a:ea typeface="+mn-ea"/>
                          <a:cs typeface="+mn-cs"/>
                        </a:rPr>
                        <a:t>The human resource section did not exercise oversight responsibility in ensuring that performance contracts are submitted and signed timeously by all SMS </a:t>
                      </a:r>
                      <a:r>
                        <a:rPr lang="en-GB" sz="1100" u="none" strike="noStrike" kern="1200" dirty="0" smtClean="0">
                          <a:solidFill>
                            <a:schemeClr val="dk1"/>
                          </a:solidFill>
                          <a:effectLst/>
                          <a:latin typeface="+mn-lt"/>
                          <a:ea typeface="+mn-ea"/>
                          <a:cs typeface="+mn-cs"/>
                        </a:rPr>
                        <a:t>members.</a:t>
                      </a:r>
                    </a:p>
                    <a:p>
                      <a:pPr marL="228600" indent="-228600" algn="just" defTabSz="914400" rtl="0" eaLnBrk="1" fontAlgn="t" latinLnBrk="0" hangingPunct="1">
                        <a:buAutoNum type="arabicParenBoth"/>
                      </a:pPr>
                      <a:r>
                        <a:rPr lang="en-GB" sz="1100" u="none" strike="noStrike" kern="1200" dirty="0" smtClean="0">
                          <a:solidFill>
                            <a:schemeClr val="dk1"/>
                          </a:solidFill>
                          <a:effectLst/>
                          <a:latin typeface="+mn-lt"/>
                          <a:ea typeface="+mn-ea"/>
                          <a:cs typeface="+mn-cs"/>
                        </a:rPr>
                        <a:t>Disciplinary </a:t>
                      </a:r>
                      <a:r>
                        <a:rPr lang="en-GB" sz="1100" u="none" strike="noStrike" kern="1200" dirty="0">
                          <a:solidFill>
                            <a:schemeClr val="dk1"/>
                          </a:solidFill>
                          <a:effectLst/>
                          <a:latin typeface="+mn-lt"/>
                          <a:ea typeface="+mn-ea"/>
                          <a:cs typeface="+mn-cs"/>
                        </a:rPr>
                        <a:t>action is not taken against employees who do not sign performance agreements or sign their performance agreements late. </a:t>
                      </a:r>
                      <a:endParaRPr lang="en-GB" sz="1100" u="none" strike="noStrike" kern="1200" dirty="0" smtClean="0">
                        <a:solidFill>
                          <a:schemeClr val="dk1"/>
                        </a:solidFill>
                        <a:effectLst/>
                        <a:latin typeface="+mn-lt"/>
                        <a:ea typeface="+mn-ea"/>
                        <a:cs typeface="+mn-cs"/>
                      </a:endParaRPr>
                    </a:p>
                    <a:p>
                      <a:pPr marL="228600" indent="-228600" algn="just" defTabSz="914400" rtl="0" eaLnBrk="1" fontAlgn="t" latinLnBrk="0" hangingPunct="1">
                        <a:buAutoNum type="arabicParenBoth"/>
                      </a:pPr>
                      <a:r>
                        <a:rPr lang="en-GB" sz="1100" u="none" strike="noStrike" kern="1200" dirty="0" smtClean="0">
                          <a:solidFill>
                            <a:schemeClr val="dk1"/>
                          </a:solidFill>
                          <a:effectLst/>
                          <a:latin typeface="+mn-lt"/>
                          <a:ea typeface="+mn-ea"/>
                          <a:cs typeface="+mn-cs"/>
                        </a:rPr>
                        <a:t>The </a:t>
                      </a:r>
                      <a:r>
                        <a:rPr lang="en-GB" sz="1100" u="none" strike="noStrike" kern="1200" dirty="0">
                          <a:solidFill>
                            <a:schemeClr val="dk1"/>
                          </a:solidFill>
                          <a:effectLst/>
                          <a:latin typeface="+mn-lt"/>
                          <a:ea typeface="+mn-ea"/>
                          <a:cs typeface="+mn-cs"/>
                        </a:rPr>
                        <a:t>human resource section did not exercise oversight responsibility in ensuring that the Department complies with chapter 4 part III of the Public Service Regulations and chapter 4 of the SMS Handbook by ensuring that performance contracts are signed timeously. </a:t>
                      </a:r>
                      <a:endParaRPr lang="en-GB" sz="1100" u="none" strike="noStrike" kern="1200" dirty="0" smtClean="0">
                        <a:solidFill>
                          <a:schemeClr val="dk1"/>
                        </a:solidFill>
                        <a:effectLst/>
                        <a:latin typeface="+mn-lt"/>
                        <a:ea typeface="+mn-ea"/>
                        <a:cs typeface="+mn-cs"/>
                      </a:endParaRPr>
                    </a:p>
                    <a:p>
                      <a:pPr marL="228600" indent="-228600" algn="just" defTabSz="914400" rtl="0" eaLnBrk="1" fontAlgn="t" latinLnBrk="0" hangingPunct="1">
                        <a:buAutoNum type="arabicParenBoth"/>
                      </a:pPr>
                      <a:r>
                        <a:rPr lang="en-GB" sz="1100" u="none" strike="noStrike" kern="1200" dirty="0" smtClean="0">
                          <a:solidFill>
                            <a:schemeClr val="dk1"/>
                          </a:solidFill>
                          <a:effectLst/>
                          <a:latin typeface="+mn-lt"/>
                          <a:ea typeface="+mn-ea"/>
                          <a:cs typeface="+mn-cs"/>
                        </a:rPr>
                        <a:t>The </a:t>
                      </a:r>
                      <a:r>
                        <a:rPr lang="en-GB" sz="1100" u="none" strike="noStrike" kern="1200" dirty="0">
                          <a:solidFill>
                            <a:schemeClr val="dk1"/>
                          </a:solidFill>
                          <a:effectLst/>
                          <a:latin typeface="+mn-lt"/>
                          <a:ea typeface="+mn-ea"/>
                          <a:cs typeface="+mn-cs"/>
                        </a:rPr>
                        <a:t>D</a:t>
                      </a:r>
                      <a:r>
                        <a:rPr lang="en-GB" sz="1100" u="none" strike="noStrike" kern="1200" dirty="0" smtClean="0">
                          <a:solidFill>
                            <a:schemeClr val="dk1"/>
                          </a:solidFill>
                          <a:effectLst/>
                          <a:latin typeface="+mn-lt"/>
                          <a:ea typeface="+mn-ea"/>
                          <a:cs typeface="+mn-cs"/>
                        </a:rPr>
                        <a:t>epartment </a:t>
                      </a:r>
                      <a:r>
                        <a:rPr lang="en-GB" sz="1100" u="none" strike="noStrike" kern="1200" dirty="0">
                          <a:solidFill>
                            <a:schemeClr val="dk1"/>
                          </a:solidFill>
                          <a:effectLst/>
                          <a:latin typeface="+mn-lt"/>
                          <a:ea typeface="+mn-ea"/>
                          <a:cs typeface="+mn-cs"/>
                        </a:rPr>
                        <a:t>did not implement proper record keeping in a timely manner to ensure that complete, relevant and accurate information is accessible and available to support financial and performance reporting</a:t>
                      </a:r>
                      <a:r>
                        <a:rPr lang="en-GB" sz="1100" u="none" strike="noStrike" kern="1200" dirty="0" smtClean="0">
                          <a:solidFill>
                            <a:schemeClr val="dk1"/>
                          </a:solidFill>
                          <a:effectLst/>
                          <a:latin typeface="+mn-lt"/>
                          <a:ea typeface="+mn-ea"/>
                          <a:cs typeface="+mn-cs"/>
                        </a:rPr>
                        <a:t>.</a:t>
                      </a:r>
                    </a:p>
                    <a:p>
                      <a:pPr marL="228600" indent="-228600" algn="just" defTabSz="914400" rtl="0" eaLnBrk="1" fontAlgn="t" latinLnBrk="0" hangingPunct="1">
                        <a:buAutoNum type="arabicParenBoth"/>
                      </a:pPr>
                      <a:r>
                        <a:rPr lang="en-GB" sz="1100" u="none" strike="noStrike" kern="1200" dirty="0" smtClean="0">
                          <a:solidFill>
                            <a:schemeClr val="dk1"/>
                          </a:solidFill>
                          <a:effectLst/>
                          <a:latin typeface="+mn-lt"/>
                          <a:ea typeface="+mn-ea"/>
                          <a:cs typeface="+mn-cs"/>
                        </a:rPr>
                        <a:t> The </a:t>
                      </a:r>
                      <a:r>
                        <a:rPr lang="en-GB" sz="1100" u="none" strike="noStrike" kern="1200" dirty="0">
                          <a:solidFill>
                            <a:schemeClr val="dk1"/>
                          </a:solidFill>
                          <a:effectLst/>
                          <a:latin typeface="+mn-lt"/>
                          <a:ea typeface="+mn-ea"/>
                          <a:cs typeface="+mn-cs"/>
                        </a:rPr>
                        <a:t>D</a:t>
                      </a:r>
                      <a:r>
                        <a:rPr lang="en-GB" sz="1100" u="none" strike="noStrike" kern="1200" dirty="0" smtClean="0">
                          <a:solidFill>
                            <a:schemeClr val="dk1"/>
                          </a:solidFill>
                          <a:effectLst/>
                          <a:latin typeface="+mn-lt"/>
                          <a:ea typeface="+mn-ea"/>
                          <a:cs typeface="+mn-cs"/>
                        </a:rPr>
                        <a:t>epartment </a:t>
                      </a:r>
                      <a:r>
                        <a:rPr lang="en-GB" sz="1100" u="none" strike="noStrike" kern="1200" dirty="0">
                          <a:solidFill>
                            <a:schemeClr val="dk1"/>
                          </a:solidFill>
                          <a:effectLst/>
                          <a:latin typeface="+mn-lt"/>
                          <a:ea typeface="+mn-ea"/>
                          <a:cs typeface="+mn-cs"/>
                        </a:rPr>
                        <a:t>did not exercise oversight responsibility regarding financial and performance reporting and compliance and related internal controls</a:t>
                      </a:r>
                      <a:r>
                        <a:rPr lang="en-GB" sz="1100" u="none" strike="noStrike" kern="1200" dirty="0" smtClean="0">
                          <a:solidFill>
                            <a:schemeClr val="dk1"/>
                          </a:solidFill>
                          <a:effectLst/>
                          <a:latin typeface="+mn-lt"/>
                          <a:ea typeface="+mn-ea"/>
                          <a:cs typeface="+mn-cs"/>
                        </a:rPr>
                        <a:t>.</a:t>
                      </a:r>
                      <a:endParaRPr lang="en-GB" sz="1100" u="none" strike="noStrike" kern="1200" dirty="0">
                        <a:solidFill>
                          <a:schemeClr val="dk1"/>
                        </a:solidFill>
                        <a:effectLst/>
                        <a:latin typeface="+mn-lt"/>
                        <a:ea typeface="+mn-ea"/>
                        <a:cs typeface="+mn-cs"/>
                      </a:endParaRPr>
                    </a:p>
                  </a:txBody>
                  <a:tcPr marL="9525" marR="9525" marT="9525" marB="0"/>
                </a:tc>
                <a:tc>
                  <a:txBody>
                    <a:bodyPr/>
                    <a:lstStyle/>
                    <a:p>
                      <a:pPr marL="228600" indent="-228600" algn="just" defTabSz="914400" rtl="0" eaLnBrk="1" fontAlgn="t" latinLnBrk="0" hangingPunct="1">
                        <a:buAutoNum type="arabicParenBoth"/>
                      </a:pPr>
                      <a:r>
                        <a:rPr lang="en-GB" sz="1100" u="none" strike="noStrike" kern="1200" dirty="0">
                          <a:effectLst/>
                        </a:rPr>
                        <a:t>The Human Resource section did exercise oversight responsibility in ensuring that performance Agreements are submitted and signed timeously by all SMS members. Reminders were sent to all SMS Members to comply</a:t>
                      </a:r>
                      <a:r>
                        <a:rPr lang="en-GB" sz="1100" u="none" strike="noStrike" kern="1200" dirty="0" smtClean="0">
                          <a:effectLst/>
                        </a:rPr>
                        <a:t>.</a:t>
                      </a:r>
                    </a:p>
                    <a:p>
                      <a:pPr marL="228600" indent="-228600" algn="just" defTabSz="914400" rtl="0" eaLnBrk="1" fontAlgn="t" latinLnBrk="0" hangingPunct="1">
                        <a:buAutoNum type="arabicParenBoth"/>
                      </a:pPr>
                      <a:r>
                        <a:rPr lang="en-GB" sz="1100" u="none" strike="noStrike" kern="1200" dirty="0" smtClean="0">
                          <a:effectLst/>
                        </a:rPr>
                        <a:t>Disciplinary </a:t>
                      </a:r>
                      <a:r>
                        <a:rPr lang="en-GB" sz="1100" u="none" strike="noStrike" kern="1200" dirty="0">
                          <a:effectLst/>
                        </a:rPr>
                        <a:t>action was instituted against those SMS Members who do not sign and submit PA’s for the 2016/2017 PMDS Cycle as well as those SMS Members who signed their performance agreements after the due date</a:t>
                      </a:r>
                      <a:r>
                        <a:rPr lang="en-GB" sz="1100" u="none" strike="noStrike" kern="1200" dirty="0" smtClean="0">
                          <a:effectLst/>
                        </a:rPr>
                        <a:t>. </a:t>
                      </a:r>
                    </a:p>
                    <a:p>
                      <a:pPr marL="228600" indent="-228600" algn="just" defTabSz="914400" rtl="0" eaLnBrk="1" fontAlgn="t" latinLnBrk="0" hangingPunct="1">
                        <a:buAutoNum type="arabicParenBoth"/>
                      </a:pPr>
                      <a:r>
                        <a:rPr lang="en-GB" sz="1100" u="none" strike="noStrike" kern="1200" dirty="0" smtClean="0">
                          <a:effectLst/>
                        </a:rPr>
                        <a:t>Attached </a:t>
                      </a:r>
                      <a:r>
                        <a:rPr lang="en-GB" sz="1100" u="none" strike="noStrike" kern="1200" dirty="0">
                          <a:effectLst/>
                        </a:rPr>
                        <a:t>is proof of the submission written to the DG re: compliance re: SMS PA’s for the 2016/2017 PMDS Cycle as well as an example of a letter to an SMS Member in this regard. Those SMS Members who failed to meet the compliance requirements of the SMS Handbook and DPSA Instructions may not be considered to receive performance related incentives for the said PMDS Cycle</a:t>
                      </a:r>
                      <a:r>
                        <a:rPr lang="en-GB" sz="1100" u="none" strike="noStrike" kern="1200" dirty="0" smtClean="0">
                          <a:effectLst/>
                        </a:rPr>
                        <a:t>.</a:t>
                      </a:r>
                    </a:p>
                    <a:p>
                      <a:pPr marL="0" indent="0" algn="just" defTabSz="914400" rtl="0" eaLnBrk="1" fontAlgn="t" latinLnBrk="0" hangingPunct="1">
                        <a:buNone/>
                      </a:pPr>
                      <a:r>
                        <a:rPr lang="en-GB" sz="1100" u="none" strike="noStrike" kern="1200" dirty="0">
                          <a:effectLst/>
                        </a:rPr>
                        <a:t/>
                      </a:r>
                      <a:br>
                        <a:rPr lang="en-GB" sz="1100" u="none" strike="noStrike" kern="1200" dirty="0">
                          <a:effectLst/>
                        </a:rPr>
                      </a:br>
                      <a:endParaRPr lang="en-GB" sz="1100" b="0" i="0" u="none" strike="noStrike" kern="1200" dirty="0">
                        <a:solidFill>
                          <a:schemeClr val="dk1"/>
                        </a:solidFill>
                        <a:effectLst/>
                        <a:latin typeface="+mj-lt"/>
                        <a:ea typeface="+mn-ea"/>
                        <a:cs typeface="+mn-cs"/>
                      </a:endParaRPr>
                    </a:p>
                  </a:txBody>
                  <a:tcPr marL="9525" marR="9525" marT="9525" marB="0"/>
                </a:tc>
                <a:tc>
                  <a:txBody>
                    <a:bodyPr/>
                    <a:lstStyle/>
                    <a:p>
                      <a:pPr algn="l" fontAlgn="t"/>
                      <a:r>
                        <a:rPr lang="en-ZA" sz="1100" u="none" strike="noStrike" kern="1200" dirty="0">
                          <a:effectLst/>
                        </a:rPr>
                        <a:t>N/A</a:t>
                      </a:r>
                      <a:endParaRPr lang="en-ZA" sz="1100" b="0" i="0" u="none" strike="noStrike" kern="1200" dirty="0">
                        <a:solidFill>
                          <a:schemeClr val="dk1"/>
                        </a:solidFill>
                        <a:effectLst/>
                        <a:latin typeface="+mj-lt"/>
                        <a:ea typeface="+mn-ea"/>
                        <a:cs typeface="+mn-cs"/>
                      </a:endParaRPr>
                    </a:p>
                  </a:txBody>
                  <a:tcPr marL="9525" marR="9525" marT="9525"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0439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F0CD0AED-B4D5-4032-9A76-11BCD2D1BB13}" type="slidenum">
              <a:rPr lang="en-US" smtClean="0"/>
              <a:t>15</a:t>
            </a:fld>
            <a:endParaRPr lang="en-US"/>
          </a:p>
        </p:txBody>
      </p:sp>
      <p:pic>
        <p:nvPicPr>
          <p:cNvPr id="9"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a:xfrm>
            <a:off x="0" y="12106"/>
            <a:ext cx="9144000" cy="68580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76200" y="62267"/>
            <a:ext cx="9067800" cy="589072"/>
          </a:xfrm>
          <a:prstGeom prst="rect">
            <a:avLst/>
          </a:prstGeom>
          <a:noFill/>
        </p:spPr>
        <p:txBody>
          <a:bodyPr wrap="square" rtlCol="0">
            <a:spAutoFit/>
          </a:bodyPr>
          <a:lstStyle/>
          <a:p>
            <a:pPr>
              <a:lnSpc>
                <a:spcPct val="150000"/>
              </a:lnSpc>
            </a:pPr>
            <a:r>
              <a:rPr lang="en-ZA" sz="2400" b="1" dirty="0">
                <a:solidFill>
                  <a:schemeClr val="bg1"/>
                </a:solidFill>
              </a:rPr>
              <a:t>Audit Action Plan</a:t>
            </a:r>
          </a:p>
        </p:txBody>
      </p:sp>
      <p:pic>
        <p:nvPicPr>
          <p:cNvPr id="18" name="Picture 17" descr="prj182.jpg"/>
          <p:cNvPicPr>
            <a:picLocks noChangeAspect="1"/>
          </p:cNvPicPr>
          <p:nvPr/>
        </p:nvPicPr>
        <p:blipFill>
          <a:blip r:embed="rId4"/>
          <a:stretch>
            <a:fillRect/>
          </a:stretch>
        </p:blipFill>
        <p:spPr>
          <a:xfrm>
            <a:off x="6600001" y="7574421"/>
            <a:ext cx="2522563" cy="1737667"/>
          </a:xfrm>
          <a:prstGeom prst="rect">
            <a:avLst/>
          </a:prstGeom>
        </p:spPr>
      </p:pic>
      <p:pic>
        <p:nvPicPr>
          <p:cNvPr id="10" name="Picture 9" descr="southafrica-flag1"/>
          <p:cNvPicPr>
            <a:picLocks noChangeAspect="1" noChangeArrowheads="1" noCrop="1"/>
          </p:cNvPicPr>
          <p:nvPr/>
        </p:nvPicPr>
        <p:blipFill>
          <a:blip r:embed="rId5" cstate="print"/>
          <a:srcRect/>
          <a:stretch>
            <a:fillRect/>
          </a:stretch>
        </p:blipFill>
        <p:spPr bwMode="auto">
          <a:xfrm>
            <a:off x="7561162" y="6356350"/>
            <a:ext cx="415052" cy="274320"/>
          </a:xfrm>
          <a:prstGeom prst="rect">
            <a:avLst/>
          </a:prstGeom>
          <a:noFill/>
          <a:ln w="9525">
            <a:noFill/>
            <a:miter lim="800000"/>
            <a:headEnd/>
            <a:tailEnd/>
          </a:ln>
        </p:spPr>
      </p:pic>
      <p:graphicFrame>
        <p:nvGraphicFramePr>
          <p:cNvPr id="3" name="Table 2"/>
          <p:cNvGraphicFramePr>
            <a:graphicFrameLocks noGrp="1"/>
          </p:cNvGraphicFramePr>
          <p:nvPr>
            <p:extLst>
              <p:ext uri="{D42A27DB-BD31-4B8C-83A1-F6EECF244321}">
                <p14:modId xmlns:p14="http://schemas.microsoft.com/office/powerpoint/2010/main" val="582030021"/>
              </p:ext>
            </p:extLst>
          </p:nvPr>
        </p:nvGraphicFramePr>
        <p:xfrm>
          <a:off x="76200" y="764704"/>
          <a:ext cx="8991600" cy="5034412"/>
        </p:xfrm>
        <a:graphic>
          <a:graphicData uri="http://schemas.openxmlformats.org/drawingml/2006/table">
            <a:tbl>
              <a:tblPr firstRow="1" bandRow="1">
                <a:tableStyleId>{16D9F66E-5EB9-4882-86FB-DCBF35E3C3E4}</a:tableStyleId>
              </a:tblPr>
              <a:tblGrid>
                <a:gridCol w="2105441">
                  <a:extLst>
                    <a:ext uri="{9D8B030D-6E8A-4147-A177-3AD203B41FA5}">
                      <a16:colId xmlns:a16="http://schemas.microsoft.com/office/drawing/2014/main" val="20000"/>
                    </a:ext>
                  </a:extLst>
                </a:gridCol>
                <a:gridCol w="2390359">
                  <a:extLst>
                    <a:ext uri="{9D8B030D-6E8A-4147-A177-3AD203B41FA5}">
                      <a16:colId xmlns:a16="http://schemas.microsoft.com/office/drawing/2014/main" val="20001"/>
                    </a:ext>
                  </a:extLst>
                </a:gridCol>
                <a:gridCol w="2247900">
                  <a:extLst>
                    <a:ext uri="{9D8B030D-6E8A-4147-A177-3AD203B41FA5}">
                      <a16:colId xmlns:a16="http://schemas.microsoft.com/office/drawing/2014/main" val="20002"/>
                    </a:ext>
                  </a:extLst>
                </a:gridCol>
                <a:gridCol w="2247900">
                  <a:extLst>
                    <a:ext uri="{9D8B030D-6E8A-4147-A177-3AD203B41FA5}">
                      <a16:colId xmlns:a16="http://schemas.microsoft.com/office/drawing/2014/main" val="20003"/>
                    </a:ext>
                  </a:extLst>
                </a:gridCol>
              </a:tblGrid>
              <a:tr h="360040">
                <a:tc>
                  <a:txBody>
                    <a:bodyPr/>
                    <a:lstStyle/>
                    <a:p>
                      <a:pPr marL="0" algn="l" defTabSz="914400" rtl="0" eaLnBrk="1" latinLnBrk="0" hangingPunct="1">
                        <a:lnSpc>
                          <a:spcPct val="115000"/>
                        </a:lnSpc>
                        <a:spcAft>
                          <a:spcPts val="0"/>
                        </a:spcAft>
                      </a:pPr>
                      <a:r>
                        <a:rPr lang="en-US" sz="1400" b="1" kern="1200" dirty="0">
                          <a:effectLst/>
                        </a:rPr>
                        <a:t>FINDING</a:t>
                      </a:r>
                      <a:endParaRPr lang="en-ZA" sz="1400" b="1" kern="1200" dirty="0">
                        <a:solidFill>
                          <a:schemeClr val="tx1"/>
                        </a:solidFill>
                        <a:effectLst/>
                        <a:latin typeface="+mn-lt"/>
                        <a:ea typeface="+mn-ea"/>
                        <a:cs typeface="+mn-cs"/>
                      </a:endParaRPr>
                    </a:p>
                  </a:txBody>
                  <a:tcPr marL="68580" marR="68580" marT="0" marB="0">
                    <a:solidFill>
                      <a:schemeClr val="accent6">
                        <a:lumMod val="40000"/>
                        <a:lumOff val="60000"/>
                      </a:schemeClr>
                    </a:solidFill>
                  </a:tcPr>
                </a:tc>
                <a:tc>
                  <a:txBody>
                    <a:bodyPr/>
                    <a:lstStyle/>
                    <a:p>
                      <a:pPr marL="0" algn="l" defTabSz="914400" rtl="0" eaLnBrk="1" latinLnBrk="0" hangingPunct="1">
                        <a:lnSpc>
                          <a:spcPct val="115000"/>
                        </a:lnSpc>
                        <a:spcAft>
                          <a:spcPts val="0"/>
                        </a:spcAft>
                      </a:pPr>
                      <a:r>
                        <a:rPr lang="en-US" sz="1400" b="1" kern="1200">
                          <a:effectLst/>
                        </a:rPr>
                        <a:t>ROOT CAUSE</a:t>
                      </a:r>
                      <a:endParaRPr lang="en-ZA" sz="1400" b="1" kern="1200">
                        <a:solidFill>
                          <a:schemeClr val="tx1"/>
                        </a:solidFill>
                        <a:effectLst/>
                        <a:latin typeface="+mn-lt"/>
                        <a:ea typeface="+mn-ea"/>
                        <a:cs typeface="+mn-cs"/>
                      </a:endParaRPr>
                    </a:p>
                  </a:txBody>
                  <a:tcPr marL="68580" marR="68580" marT="0" marB="0">
                    <a:solidFill>
                      <a:schemeClr val="accent6">
                        <a:lumMod val="40000"/>
                        <a:lumOff val="60000"/>
                      </a:schemeClr>
                    </a:solidFill>
                  </a:tcPr>
                </a:tc>
                <a:tc>
                  <a:txBody>
                    <a:bodyPr/>
                    <a:lstStyle/>
                    <a:p>
                      <a:pPr marL="0" algn="l" defTabSz="914400" rtl="0" eaLnBrk="1" latinLnBrk="0" hangingPunct="1">
                        <a:lnSpc>
                          <a:spcPct val="115000"/>
                        </a:lnSpc>
                        <a:spcAft>
                          <a:spcPts val="0"/>
                        </a:spcAft>
                      </a:pPr>
                      <a:r>
                        <a:rPr lang="en-US" sz="1400" b="1" kern="1200" dirty="0">
                          <a:effectLst/>
                        </a:rPr>
                        <a:t>ACTION</a:t>
                      </a:r>
                      <a:endParaRPr lang="en-ZA" sz="1400" b="1" kern="1200" dirty="0">
                        <a:solidFill>
                          <a:schemeClr val="tx1"/>
                        </a:solidFill>
                        <a:effectLst/>
                        <a:latin typeface="+mn-lt"/>
                        <a:ea typeface="+mn-ea"/>
                        <a:cs typeface="+mn-cs"/>
                      </a:endParaRPr>
                    </a:p>
                  </a:txBody>
                  <a:tcPr marL="68580" marR="68580" marT="0" marB="0">
                    <a:solidFill>
                      <a:schemeClr val="accent6">
                        <a:lumMod val="40000"/>
                        <a:lumOff val="60000"/>
                      </a:schemeClr>
                    </a:solidFill>
                  </a:tcPr>
                </a:tc>
                <a:tc>
                  <a:txBody>
                    <a:bodyPr/>
                    <a:lstStyle/>
                    <a:p>
                      <a:r>
                        <a:rPr lang="en-US" sz="1400" b="1" kern="1200" dirty="0" smtClean="0">
                          <a:effectLst/>
                        </a:rPr>
                        <a:t>STATUS/PROGRESS</a:t>
                      </a:r>
                      <a:endParaRPr lang="en-ZA" sz="1400" b="1" dirty="0">
                        <a:solidFill>
                          <a:schemeClr val="tx1"/>
                        </a:solidFill>
                      </a:endParaRPr>
                    </a:p>
                  </a:txBody>
                  <a:tcPr>
                    <a:solidFill>
                      <a:schemeClr val="accent6">
                        <a:lumMod val="40000"/>
                        <a:lumOff val="60000"/>
                      </a:schemeClr>
                    </a:solidFill>
                  </a:tcPr>
                </a:tc>
                <a:extLst>
                  <a:ext uri="{0D108BD9-81ED-4DB2-BD59-A6C34878D82A}">
                    <a16:rowId xmlns:a16="http://schemas.microsoft.com/office/drawing/2014/main" val="10000"/>
                  </a:ext>
                </a:extLst>
              </a:tr>
              <a:tr h="306207">
                <a:tc gridSpan="4">
                  <a:txBody>
                    <a:bodyPr/>
                    <a:lstStyle/>
                    <a:p>
                      <a:pPr marL="0" algn="l" defTabSz="914400" rtl="0" eaLnBrk="1" latinLnBrk="0" hangingPunct="1"/>
                      <a:r>
                        <a:rPr lang="en-ZA" sz="1400" b="1" kern="1200" dirty="0" smtClean="0">
                          <a:effectLst/>
                        </a:rPr>
                        <a:t>CORPORATE SERVICES</a:t>
                      </a:r>
                      <a:endParaRPr lang="en-ZA" sz="1400" b="1" kern="1200" dirty="0">
                        <a:solidFill>
                          <a:schemeClr val="dk1"/>
                        </a:solidFill>
                        <a:effectLst/>
                        <a:latin typeface="+mn-lt"/>
                        <a:ea typeface="+mn-ea"/>
                        <a:cs typeface="+mn-cs"/>
                      </a:endParaRPr>
                    </a:p>
                  </a:txBody>
                  <a:tcPr marL="68580" marR="68580" marT="0" marB="0">
                    <a:solidFill>
                      <a:schemeClr val="accent6">
                        <a:lumMod val="40000"/>
                        <a:lumOff val="60000"/>
                      </a:schemeClr>
                    </a:solidFill>
                  </a:tcPr>
                </a:tc>
                <a:tc hMerge="1">
                  <a:txBody>
                    <a:bodyPr/>
                    <a:lstStyle/>
                    <a:p>
                      <a:endParaRPr lang="en-ZA"/>
                    </a:p>
                  </a:txBody>
                  <a:tcPr/>
                </a:tc>
                <a:tc hMerge="1">
                  <a:txBody>
                    <a:bodyPr/>
                    <a:lstStyle/>
                    <a:p>
                      <a:pPr algn="just">
                        <a:lnSpc>
                          <a:spcPct val="115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just">
                        <a:lnSpc>
                          <a:spcPct val="115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413873">
                <a:tc>
                  <a:txBody>
                    <a:bodyPr/>
                    <a:lstStyle/>
                    <a:p>
                      <a:pPr marL="0" algn="just" defTabSz="914400" rtl="0" eaLnBrk="1" fontAlgn="t" latinLnBrk="0" hangingPunct="1"/>
                      <a:r>
                        <a:rPr lang="en-GB" sz="1100" u="none" strike="noStrike" kern="1200" dirty="0" smtClean="0">
                          <a:effectLst/>
                        </a:rPr>
                        <a:t>Management </a:t>
                      </a:r>
                      <a:r>
                        <a:rPr lang="en-GB" sz="1100" u="none" strike="noStrike" kern="1200" dirty="0">
                          <a:effectLst/>
                        </a:rPr>
                        <a:t>did not implement adequate security management controls.</a:t>
                      </a:r>
                      <a:endParaRPr lang="en-GB" sz="1100" b="0" i="0" u="none" strike="noStrike" kern="1200" dirty="0">
                        <a:solidFill>
                          <a:schemeClr val="dk1"/>
                        </a:solidFill>
                        <a:effectLst/>
                        <a:latin typeface="+mj-lt"/>
                        <a:ea typeface="+mn-ea"/>
                        <a:cs typeface="+mn-cs"/>
                      </a:endParaRPr>
                    </a:p>
                  </a:txBody>
                  <a:tcPr marL="9525" marR="9525" marT="9525" marB="0"/>
                </a:tc>
                <a:tc>
                  <a:txBody>
                    <a:bodyPr/>
                    <a:lstStyle/>
                    <a:p>
                      <a:pPr marL="228600" indent="-228600" algn="just" defTabSz="914400" rtl="0" eaLnBrk="1" fontAlgn="t" latinLnBrk="0" hangingPunct="1">
                        <a:buAutoNum type="arabicParenBoth"/>
                      </a:pPr>
                      <a:r>
                        <a:rPr lang="en-GB" sz="1100" u="none" strike="noStrike" kern="1200" dirty="0">
                          <a:solidFill>
                            <a:schemeClr val="dk1"/>
                          </a:solidFill>
                          <a:effectLst/>
                          <a:latin typeface="+mn-lt"/>
                          <a:ea typeface="+mn-ea"/>
                          <a:cs typeface="+mn-cs"/>
                        </a:rPr>
                        <a:t>Inadequate patch management could be attributed to non-compliance to the patch management policy and management not performing risk assessments. </a:t>
                      </a:r>
                      <a:endParaRPr lang="en-GB" sz="1100" u="none" strike="noStrike" kern="1200" dirty="0" smtClean="0">
                        <a:solidFill>
                          <a:schemeClr val="dk1"/>
                        </a:solidFill>
                        <a:effectLst/>
                        <a:latin typeface="+mn-lt"/>
                        <a:ea typeface="+mn-ea"/>
                        <a:cs typeface="+mn-cs"/>
                      </a:endParaRPr>
                    </a:p>
                    <a:p>
                      <a:pPr marL="228600" indent="-228600" algn="just" defTabSz="914400" rtl="0" eaLnBrk="1" fontAlgn="t" latinLnBrk="0" hangingPunct="1">
                        <a:buAutoNum type="arabicParenBoth"/>
                      </a:pPr>
                      <a:r>
                        <a:rPr lang="en-GB" sz="1100" u="none" strike="noStrike" kern="1200" dirty="0" smtClean="0">
                          <a:solidFill>
                            <a:schemeClr val="dk1"/>
                          </a:solidFill>
                          <a:effectLst/>
                          <a:latin typeface="+mn-lt"/>
                          <a:ea typeface="+mn-ea"/>
                          <a:cs typeface="+mn-cs"/>
                        </a:rPr>
                        <a:t>Furthermore</a:t>
                      </a:r>
                      <a:r>
                        <a:rPr lang="en-GB" sz="1100" u="none" strike="noStrike" kern="1200" dirty="0">
                          <a:solidFill>
                            <a:schemeClr val="dk1"/>
                          </a:solidFill>
                          <a:effectLst/>
                          <a:latin typeface="+mn-lt"/>
                          <a:ea typeface="+mn-ea"/>
                          <a:cs typeface="+mn-cs"/>
                        </a:rPr>
                        <a:t>, certain best practice security principles or information security hardening standards had not been adequately documented in policies, standards and procedures to ensure the secure configuration of servers. </a:t>
                      </a:r>
                      <a:endParaRPr lang="en-GB" sz="1100" u="none" strike="noStrike" kern="1200" dirty="0" smtClean="0">
                        <a:solidFill>
                          <a:schemeClr val="dk1"/>
                        </a:solidFill>
                        <a:effectLst/>
                        <a:latin typeface="+mn-lt"/>
                        <a:ea typeface="+mn-ea"/>
                        <a:cs typeface="+mn-cs"/>
                      </a:endParaRPr>
                    </a:p>
                    <a:p>
                      <a:pPr marL="228600" indent="-228600" algn="just" defTabSz="914400" rtl="0" eaLnBrk="1" fontAlgn="t" latinLnBrk="0" hangingPunct="1">
                        <a:buAutoNum type="arabicParenBoth"/>
                      </a:pPr>
                      <a:r>
                        <a:rPr lang="en-GB" sz="1100" u="none" strike="noStrike" kern="1200" dirty="0" smtClean="0">
                          <a:solidFill>
                            <a:schemeClr val="dk1"/>
                          </a:solidFill>
                          <a:effectLst/>
                          <a:latin typeface="+mn-lt"/>
                          <a:ea typeface="+mn-ea"/>
                          <a:cs typeface="+mn-cs"/>
                        </a:rPr>
                        <a:t>Database </a:t>
                      </a:r>
                      <a:r>
                        <a:rPr lang="en-GB" sz="1100" u="none" strike="noStrike" kern="1200" dirty="0">
                          <a:solidFill>
                            <a:schemeClr val="dk1"/>
                          </a:solidFill>
                          <a:effectLst/>
                          <a:latin typeface="+mn-lt"/>
                          <a:ea typeface="+mn-ea"/>
                          <a:cs typeface="+mn-cs"/>
                        </a:rPr>
                        <a:t>operating system policies, standards and procedures had not yet been formalised to ensure that servers would be securely configured and Non- compliance to the database policies, standards and procedures</a:t>
                      </a:r>
                      <a:r>
                        <a:rPr lang="en-GB" sz="1100" u="none" strike="noStrike" kern="1200" dirty="0" smtClean="0">
                          <a:solidFill>
                            <a:schemeClr val="dk1"/>
                          </a:solidFill>
                          <a:effectLst/>
                          <a:latin typeface="+mn-lt"/>
                          <a:ea typeface="+mn-ea"/>
                          <a:cs typeface="+mn-cs"/>
                        </a:rPr>
                        <a:t>.</a:t>
                      </a:r>
                    </a:p>
                    <a:p>
                      <a:pPr marL="228600" indent="-228600" algn="just" defTabSz="914400" rtl="0" eaLnBrk="1" fontAlgn="t" latinLnBrk="0" hangingPunct="1">
                        <a:buAutoNum type="arabicParenBoth"/>
                      </a:pPr>
                      <a:r>
                        <a:rPr lang="en-GB" sz="1100" u="none" strike="noStrike" kern="1200" dirty="0" smtClean="0">
                          <a:solidFill>
                            <a:schemeClr val="dk1"/>
                          </a:solidFill>
                          <a:effectLst/>
                          <a:latin typeface="+mn-lt"/>
                          <a:ea typeface="+mn-ea"/>
                          <a:cs typeface="+mn-cs"/>
                        </a:rPr>
                        <a:t>IT </a:t>
                      </a:r>
                      <a:r>
                        <a:rPr lang="en-GB" sz="1100" u="none" strike="noStrike" kern="1200" dirty="0">
                          <a:solidFill>
                            <a:schemeClr val="dk1"/>
                          </a:solidFill>
                          <a:effectLst/>
                          <a:latin typeface="+mn-lt"/>
                          <a:ea typeface="+mn-ea"/>
                          <a:cs typeface="+mn-cs"/>
                        </a:rPr>
                        <a:t>management was in the process of implementing a firewall management system to enable proper management of the network environment by the </a:t>
                      </a:r>
                      <a:r>
                        <a:rPr lang="en-GB" sz="1100" u="none" strike="noStrike" kern="1200" dirty="0" smtClean="0">
                          <a:solidFill>
                            <a:schemeClr val="dk1"/>
                          </a:solidFill>
                          <a:effectLst/>
                          <a:latin typeface="+mn-lt"/>
                          <a:ea typeface="+mn-ea"/>
                          <a:cs typeface="+mn-cs"/>
                        </a:rPr>
                        <a:t>Department </a:t>
                      </a:r>
                      <a:r>
                        <a:rPr lang="en-GB" sz="1100" u="none" strike="noStrike" kern="1200" dirty="0">
                          <a:solidFill>
                            <a:schemeClr val="dk1"/>
                          </a:solidFill>
                          <a:effectLst/>
                          <a:latin typeface="+mn-lt"/>
                          <a:ea typeface="+mn-ea"/>
                          <a:cs typeface="+mn-cs"/>
                        </a:rPr>
                        <a:t>officials. </a:t>
                      </a:r>
                      <a:endParaRPr lang="en-GB" sz="1100" u="none" strike="noStrike" kern="1200" dirty="0" smtClean="0">
                        <a:solidFill>
                          <a:schemeClr val="dk1"/>
                        </a:solidFill>
                        <a:effectLst/>
                        <a:latin typeface="+mn-lt"/>
                        <a:ea typeface="+mn-ea"/>
                        <a:cs typeface="+mn-cs"/>
                      </a:endParaRPr>
                    </a:p>
                    <a:p>
                      <a:pPr marL="228600" indent="-228600" algn="just" defTabSz="914400" rtl="0" eaLnBrk="1" fontAlgn="t" latinLnBrk="0" hangingPunct="1">
                        <a:buAutoNum type="arabicParenBoth"/>
                      </a:pPr>
                      <a:r>
                        <a:rPr lang="en-GB" sz="1100" u="none" strike="noStrike" kern="1200" dirty="0" smtClean="0">
                          <a:solidFill>
                            <a:schemeClr val="dk1"/>
                          </a:solidFill>
                          <a:effectLst/>
                          <a:latin typeface="+mn-lt"/>
                          <a:ea typeface="+mn-ea"/>
                          <a:cs typeface="+mn-cs"/>
                        </a:rPr>
                        <a:t>The </a:t>
                      </a:r>
                      <a:r>
                        <a:rPr lang="en-GB" sz="1100" u="none" strike="noStrike" kern="1200" dirty="0">
                          <a:solidFill>
                            <a:schemeClr val="dk1"/>
                          </a:solidFill>
                          <a:effectLst/>
                          <a:latin typeface="+mn-lt"/>
                          <a:ea typeface="+mn-ea"/>
                          <a:cs typeface="+mn-cs"/>
                        </a:rPr>
                        <a:t>project finalisation date was set for 2017-18 financial period. </a:t>
                      </a:r>
                    </a:p>
                  </a:txBody>
                  <a:tcPr marL="9525" marR="9525" marT="9525" marB="0"/>
                </a:tc>
                <a:tc>
                  <a:txBody>
                    <a:bodyPr/>
                    <a:lstStyle/>
                    <a:p>
                      <a:pPr marL="228600" indent="-228600" algn="just" defTabSz="914400" rtl="0" eaLnBrk="1" fontAlgn="t" latinLnBrk="0" hangingPunct="1">
                        <a:buAutoNum type="arabicParenBoth"/>
                      </a:pPr>
                      <a:r>
                        <a:rPr lang="en-GB" sz="1100" u="none" strike="noStrike" kern="1200" dirty="0">
                          <a:effectLst/>
                        </a:rPr>
                        <a:t>Finalise Firewall installation at </a:t>
                      </a:r>
                      <a:r>
                        <a:rPr lang="en-GB" sz="1100" u="none" strike="noStrike" kern="1200" dirty="0" smtClean="0">
                          <a:effectLst/>
                        </a:rPr>
                        <a:t>2 remaining sites.</a:t>
                      </a:r>
                    </a:p>
                    <a:p>
                      <a:pPr marL="228600" indent="-228600" algn="just" defTabSz="914400" rtl="0" eaLnBrk="1" fontAlgn="t" latinLnBrk="0" hangingPunct="1">
                        <a:buAutoNum type="arabicParenBoth"/>
                      </a:pPr>
                      <a:r>
                        <a:rPr lang="en-GB" sz="1100" u="none" strike="noStrike" kern="1200" dirty="0" smtClean="0">
                          <a:effectLst/>
                        </a:rPr>
                        <a:t>Implement </a:t>
                      </a:r>
                      <a:r>
                        <a:rPr lang="en-GB" sz="1100" u="none" strike="noStrike" kern="1200" dirty="0">
                          <a:effectLst/>
                        </a:rPr>
                        <a:t>Patch </a:t>
                      </a:r>
                      <a:r>
                        <a:rPr lang="en-GB" sz="1100" u="none" strike="noStrike" kern="1200" dirty="0" smtClean="0">
                          <a:effectLst/>
                        </a:rPr>
                        <a:t>management.</a:t>
                      </a:r>
                    </a:p>
                    <a:p>
                      <a:pPr marL="228600" indent="-228600" algn="just" defTabSz="914400" rtl="0" eaLnBrk="1" fontAlgn="t" latinLnBrk="0" hangingPunct="1">
                        <a:buAutoNum type="arabicParenBoth"/>
                      </a:pPr>
                      <a:r>
                        <a:rPr lang="en-GB" sz="1100" u="none" strike="noStrike" kern="1200" dirty="0" smtClean="0">
                          <a:effectLst/>
                        </a:rPr>
                        <a:t>Update </a:t>
                      </a:r>
                      <a:r>
                        <a:rPr lang="en-GB" sz="1100" u="none" strike="noStrike" kern="1200" dirty="0">
                          <a:effectLst/>
                        </a:rPr>
                        <a:t>Security Policy</a:t>
                      </a:r>
                      <a:endParaRPr lang="en-GB" sz="1100" b="0" i="0" u="none" strike="noStrike" kern="1200" dirty="0">
                        <a:solidFill>
                          <a:schemeClr val="dk1"/>
                        </a:solidFill>
                        <a:effectLst/>
                        <a:latin typeface="+mj-lt"/>
                        <a:ea typeface="+mn-ea"/>
                        <a:cs typeface="+mn-cs"/>
                      </a:endParaRPr>
                    </a:p>
                  </a:txBody>
                  <a:tcPr marL="9525" marR="9525" marT="9525" marB="0"/>
                </a:tc>
                <a:tc>
                  <a:txBody>
                    <a:bodyPr/>
                    <a:lstStyle/>
                    <a:p>
                      <a:pPr marL="228600" indent="-228600" algn="just" defTabSz="914400" rtl="0" eaLnBrk="1" fontAlgn="t" latinLnBrk="0" hangingPunct="1">
                        <a:buAutoNum type="arabicParenBoth"/>
                      </a:pPr>
                      <a:r>
                        <a:rPr lang="en-GB" sz="1100" u="none" strike="noStrike" kern="1200" dirty="0">
                          <a:solidFill>
                            <a:schemeClr val="dk1"/>
                          </a:solidFill>
                          <a:effectLst/>
                          <a:latin typeface="+mn-lt"/>
                          <a:ea typeface="+mn-ea"/>
                          <a:cs typeface="+mn-cs"/>
                        </a:rPr>
                        <a:t>Firewall installation has been completed for all </a:t>
                      </a:r>
                      <a:r>
                        <a:rPr lang="en-GB" sz="1100" u="none" strike="noStrike" kern="1200" dirty="0" smtClean="0">
                          <a:solidFill>
                            <a:schemeClr val="dk1"/>
                          </a:solidFill>
                          <a:effectLst/>
                          <a:latin typeface="+mn-lt"/>
                          <a:ea typeface="+mn-ea"/>
                          <a:cs typeface="+mn-cs"/>
                        </a:rPr>
                        <a:t>sites.</a:t>
                      </a:r>
                    </a:p>
                    <a:p>
                      <a:pPr marL="228600" indent="-228600" algn="just" defTabSz="914400" rtl="0" eaLnBrk="1" fontAlgn="t" latinLnBrk="0" hangingPunct="1">
                        <a:buAutoNum type="arabicParenBoth"/>
                      </a:pPr>
                      <a:r>
                        <a:rPr lang="en-GB" sz="1100" u="none" strike="noStrike" kern="1200" dirty="0" smtClean="0">
                          <a:solidFill>
                            <a:schemeClr val="dk1"/>
                          </a:solidFill>
                          <a:effectLst/>
                          <a:latin typeface="+mn-lt"/>
                          <a:ea typeface="+mn-ea"/>
                          <a:cs typeface="+mn-cs"/>
                        </a:rPr>
                        <a:t>IT </a:t>
                      </a:r>
                      <a:r>
                        <a:rPr lang="en-GB" sz="1100" u="none" strike="noStrike" kern="1200" dirty="0">
                          <a:solidFill>
                            <a:schemeClr val="dk1"/>
                          </a:solidFill>
                          <a:effectLst/>
                          <a:latin typeface="+mn-lt"/>
                          <a:ea typeface="+mn-ea"/>
                          <a:cs typeface="+mn-cs"/>
                        </a:rPr>
                        <a:t>Security policy is in place</a:t>
                      </a:r>
                      <a:br>
                        <a:rPr lang="en-GB" sz="1100" u="none" strike="noStrike" kern="1200" dirty="0">
                          <a:solidFill>
                            <a:schemeClr val="dk1"/>
                          </a:solidFill>
                          <a:effectLst/>
                          <a:latin typeface="+mn-lt"/>
                          <a:ea typeface="+mn-ea"/>
                          <a:cs typeface="+mn-cs"/>
                        </a:rPr>
                      </a:br>
                      <a:r>
                        <a:rPr lang="en-GB" sz="1100" u="none" strike="noStrike" kern="1200" dirty="0">
                          <a:solidFill>
                            <a:schemeClr val="dk1"/>
                          </a:solidFill>
                          <a:effectLst/>
                          <a:latin typeface="+mn-lt"/>
                          <a:ea typeface="+mn-ea"/>
                          <a:cs typeface="+mn-cs"/>
                        </a:rPr>
                        <a:t>Patch management is implemented on all </a:t>
                      </a:r>
                      <a:r>
                        <a:rPr lang="en-GB" sz="1100" u="none" strike="noStrike" kern="1200" dirty="0" smtClean="0">
                          <a:solidFill>
                            <a:schemeClr val="dk1"/>
                          </a:solidFill>
                          <a:effectLst/>
                          <a:latin typeface="+mn-lt"/>
                          <a:ea typeface="+mn-ea"/>
                          <a:cs typeface="+mn-cs"/>
                        </a:rPr>
                        <a:t>servers.</a:t>
                      </a:r>
                      <a:endParaRPr lang="en-GB" sz="1100" u="none" strike="noStrike" kern="1200" dirty="0">
                        <a:solidFill>
                          <a:schemeClr val="dk1"/>
                        </a:solidFill>
                        <a:effectLst/>
                        <a:latin typeface="+mn-lt"/>
                        <a:ea typeface="+mn-ea"/>
                        <a:cs typeface="+mn-cs"/>
                      </a:endParaRPr>
                    </a:p>
                  </a:txBody>
                  <a:tcPr marL="9525" marR="9525" marT="9525"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2361278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F0CD0AED-B4D5-4032-9A76-11BCD2D1BB13}" type="slidenum">
              <a:rPr lang="en-US" smtClean="0"/>
              <a:t>16</a:t>
            </a:fld>
            <a:endParaRPr lang="en-US"/>
          </a:p>
        </p:txBody>
      </p:sp>
      <p:pic>
        <p:nvPicPr>
          <p:cNvPr id="9"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a:xfrm>
            <a:off x="0" y="12106"/>
            <a:ext cx="9144000" cy="68580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76200" y="62267"/>
            <a:ext cx="9067800" cy="589072"/>
          </a:xfrm>
          <a:prstGeom prst="rect">
            <a:avLst/>
          </a:prstGeom>
          <a:noFill/>
        </p:spPr>
        <p:txBody>
          <a:bodyPr wrap="square" rtlCol="0">
            <a:spAutoFit/>
          </a:bodyPr>
          <a:lstStyle/>
          <a:p>
            <a:pPr>
              <a:lnSpc>
                <a:spcPct val="150000"/>
              </a:lnSpc>
            </a:pPr>
            <a:r>
              <a:rPr lang="en-ZA" sz="2400" b="1" dirty="0">
                <a:solidFill>
                  <a:schemeClr val="bg1"/>
                </a:solidFill>
              </a:rPr>
              <a:t>Audit Action Plan</a:t>
            </a:r>
          </a:p>
        </p:txBody>
      </p:sp>
      <p:pic>
        <p:nvPicPr>
          <p:cNvPr id="18" name="Picture 17" descr="prj182.jpg"/>
          <p:cNvPicPr>
            <a:picLocks noChangeAspect="1"/>
          </p:cNvPicPr>
          <p:nvPr/>
        </p:nvPicPr>
        <p:blipFill>
          <a:blip r:embed="rId4"/>
          <a:stretch>
            <a:fillRect/>
          </a:stretch>
        </p:blipFill>
        <p:spPr>
          <a:xfrm>
            <a:off x="6600001" y="7574421"/>
            <a:ext cx="2522563" cy="1737667"/>
          </a:xfrm>
          <a:prstGeom prst="rect">
            <a:avLst/>
          </a:prstGeom>
        </p:spPr>
      </p:pic>
      <p:pic>
        <p:nvPicPr>
          <p:cNvPr id="10" name="Picture 9" descr="southafrica-flag1"/>
          <p:cNvPicPr>
            <a:picLocks noChangeAspect="1" noChangeArrowheads="1" noCrop="1"/>
          </p:cNvPicPr>
          <p:nvPr/>
        </p:nvPicPr>
        <p:blipFill>
          <a:blip r:embed="rId5" cstate="print"/>
          <a:srcRect/>
          <a:stretch>
            <a:fillRect/>
          </a:stretch>
        </p:blipFill>
        <p:spPr bwMode="auto">
          <a:xfrm>
            <a:off x="7561162" y="6356350"/>
            <a:ext cx="415052" cy="274320"/>
          </a:xfrm>
          <a:prstGeom prst="rect">
            <a:avLst/>
          </a:prstGeom>
          <a:noFill/>
          <a:ln w="9525">
            <a:noFill/>
            <a:miter lim="800000"/>
            <a:headEnd/>
            <a:tailEnd/>
          </a:ln>
        </p:spPr>
      </p:pic>
      <p:graphicFrame>
        <p:nvGraphicFramePr>
          <p:cNvPr id="3" name="Table 2"/>
          <p:cNvGraphicFramePr>
            <a:graphicFrameLocks noGrp="1"/>
          </p:cNvGraphicFramePr>
          <p:nvPr>
            <p:extLst>
              <p:ext uri="{D42A27DB-BD31-4B8C-83A1-F6EECF244321}">
                <p14:modId xmlns:p14="http://schemas.microsoft.com/office/powerpoint/2010/main" val="2090265246"/>
              </p:ext>
            </p:extLst>
          </p:nvPr>
        </p:nvGraphicFramePr>
        <p:xfrm>
          <a:off x="76200" y="806971"/>
          <a:ext cx="8744272" cy="2406005"/>
        </p:xfrm>
        <a:graphic>
          <a:graphicData uri="http://schemas.openxmlformats.org/drawingml/2006/table">
            <a:tbl>
              <a:tblPr firstRow="1" bandRow="1">
                <a:tableStyleId>{16D9F66E-5EB9-4882-86FB-DCBF35E3C3E4}</a:tableStyleId>
              </a:tblPr>
              <a:tblGrid>
                <a:gridCol w="2047528">
                  <a:extLst>
                    <a:ext uri="{9D8B030D-6E8A-4147-A177-3AD203B41FA5}">
                      <a16:colId xmlns:a16="http://schemas.microsoft.com/office/drawing/2014/main" val="20000"/>
                    </a:ext>
                  </a:extLst>
                </a:gridCol>
                <a:gridCol w="2592288">
                  <a:extLst>
                    <a:ext uri="{9D8B030D-6E8A-4147-A177-3AD203B41FA5}">
                      <a16:colId xmlns:a16="http://schemas.microsoft.com/office/drawing/2014/main" val="20001"/>
                    </a:ext>
                  </a:extLst>
                </a:gridCol>
                <a:gridCol w="1918388">
                  <a:extLst>
                    <a:ext uri="{9D8B030D-6E8A-4147-A177-3AD203B41FA5}">
                      <a16:colId xmlns:a16="http://schemas.microsoft.com/office/drawing/2014/main" val="20002"/>
                    </a:ext>
                  </a:extLst>
                </a:gridCol>
                <a:gridCol w="2186068">
                  <a:extLst>
                    <a:ext uri="{9D8B030D-6E8A-4147-A177-3AD203B41FA5}">
                      <a16:colId xmlns:a16="http://schemas.microsoft.com/office/drawing/2014/main" val="20003"/>
                    </a:ext>
                  </a:extLst>
                </a:gridCol>
              </a:tblGrid>
              <a:tr h="413873">
                <a:tc>
                  <a:txBody>
                    <a:bodyPr/>
                    <a:lstStyle/>
                    <a:p>
                      <a:pPr marL="0" algn="l" defTabSz="914400" rtl="0" eaLnBrk="1" latinLnBrk="0" hangingPunct="1">
                        <a:lnSpc>
                          <a:spcPct val="115000"/>
                        </a:lnSpc>
                        <a:spcAft>
                          <a:spcPts val="0"/>
                        </a:spcAft>
                      </a:pPr>
                      <a:r>
                        <a:rPr lang="en-US" sz="1400" b="1" kern="1200" dirty="0">
                          <a:effectLst/>
                        </a:rPr>
                        <a:t>FINDING</a:t>
                      </a:r>
                      <a:endParaRPr lang="en-ZA" sz="1400" b="1" kern="1200" dirty="0">
                        <a:solidFill>
                          <a:schemeClr val="tx1"/>
                        </a:solidFill>
                        <a:effectLst/>
                        <a:latin typeface="+mn-lt"/>
                        <a:ea typeface="+mn-ea"/>
                        <a:cs typeface="+mn-cs"/>
                      </a:endParaRPr>
                    </a:p>
                  </a:txBody>
                  <a:tcPr marL="68580" marR="68580" marT="0" marB="0">
                    <a:solidFill>
                      <a:schemeClr val="accent6">
                        <a:lumMod val="40000"/>
                        <a:lumOff val="60000"/>
                      </a:schemeClr>
                    </a:solidFill>
                  </a:tcPr>
                </a:tc>
                <a:tc>
                  <a:txBody>
                    <a:bodyPr/>
                    <a:lstStyle/>
                    <a:p>
                      <a:pPr marL="0" algn="l" defTabSz="914400" rtl="0" eaLnBrk="1" latinLnBrk="0" hangingPunct="1">
                        <a:lnSpc>
                          <a:spcPct val="115000"/>
                        </a:lnSpc>
                        <a:spcAft>
                          <a:spcPts val="0"/>
                        </a:spcAft>
                      </a:pPr>
                      <a:r>
                        <a:rPr lang="en-US" sz="1400" b="1" kern="1200" dirty="0">
                          <a:effectLst/>
                        </a:rPr>
                        <a:t>ROOT CAUSE</a:t>
                      </a:r>
                      <a:endParaRPr lang="en-ZA" sz="1400" b="1" kern="1200" dirty="0">
                        <a:solidFill>
                          <a:schemeClr val="tx1"/>
                        </a:solidFill>
                        <a:effectLst/>
                        <a:latin typeface="+mn-lt"/>
                        <a:ea typeface="+mn-ea"/>
                        <a:cs typeface="+mn-cs"/>
                      </a:endParaRPr>
                    </a:p>
                  </a:txBody>
                  <a:tcPr marL="68580" marR="68580" marT="0" marB="0">
                    <a:solidFill>
                      <a:schemeClr val="accent6">
                        <a:lumMod val="40000"/>
                        <a:lumOff val="60000"/>
                      </a:schemeClr>
                    </a:solidFill>
                  </a:tcPr>
                </a:tc>
                <a:tc>
                  <a:txBody>
                    <a:bodyPr/>
                    <a:lstStyle/>
                    <a:p>
                      <a:pPr marL="0" algn="l" defTabSz="914400" rtl="0" eaLnBrk="1" latinLnBrk="0" hangingPunct="1">
                        <a:lnSpc>
                          <a:spcPct val="115000"/>
                        </a:lnSpc>
                        <a:spcAft>
                          <a:spcPts val="0"/>
                        </a:spcAft>
                      </a:pPr>
                      <a:r>
                        <a:rPr lang="en-US" sz="1400" b="1" kern="1200" dirty="0">
                          <a:effectLst/>
                        </a:rPr>
                        <a:t>ACTION</a:t>
                      </a:r>
                      <a:endParaRPr lang="en-ZA" sz="1400" b="1" kern="1200" dirty="0">
                        <a:solidFill>
                          <a:schemeClr val="tx1"/>
                        </a:solidFill>
                        <a:effectLst/>
                        <a:latin typeface="+mn-lt"/>
                        <a:ea typeface="+mn-ea"/>
                        <a:cs typeface="+mn-cs"/>
                      </a:endParaRPr>
                    </a:p>
                  </a:txBody>
                  <a:tcPr marL="68580" marR="68580" marT="0" marB="0">
                    <a:solidFill>
                      <a:schemeClr val="accent6">
                        <a:lumMod val="40000"/>
                        <a:lumOff val="60000"/>
                      </a:schemeClr>
                    </a:solidFill>
                  </a:tcPr>
                </a:tc>
                <a:tc>
                  <a:txBody>
                    <a:bodyPr/>
                    <a:lstStyle/>
                    <a:p>
                      <a:r>
                        <a:rPr lang="en-US" sz="1400" b="1" kern="1200" dirty="0" smtClean="0">
                          <a:effectLst/>
                        </a:rPr>
                        <a:t>STATUS/PROGRESS</a:t>
                      </a:r>
                      <a:endParaRPr lang="en-ZA" sz="1400" b="1" dirty="0">
                        <a:solidFill>
                          <a:schemeClr val="tx1"/>
                        </a:solidFill>
                      </a:endParaRPr>
                    </a:p>
                  </a:txBody>
                  <a:tcPr>
                    <a:solidFill>
                      <a:schemeClr val="accent6">
                        <a:lumMod val="40000"/>
                        <a:lumOff val="60000"/>
                      </a:schemeClr>
                    </a:solidFill>
                  </a:tcPr>
                </a:tc>
                <a:extLst>
                  <a:ext uri="{0D108BD9-81ED-4DB2-BD59-A6C34878D82A}">
                    <a16:rowId xmlns:a16="http://schemas.microsoft.com/office/drawing/2014/main" val="10000"/>
                  </a:ext>
                </a:extLst>
              </a:tr>
              <a:tr h="306207">
                <a:tc gridSpan="4">
                  <a:txBody>
                    <a:bodyPr/>
                    <a:lstStyle/>
                    <a:p>
                      <a:pPr marL="0" algn="l" defTabSz="914400" rtl="0" eaLnBrk="1" latinLnBrk="0" hangingPunct="1"/>
                      <a:r>
                        <a:rPr lang="en-ZA" sz="1400" b="1" kern="1200" dirty="0" smtClean="0">
                          <a:effectLst/>
                        </a:rPr>
                        <a:t>CORPORATE SERVICES</a:t>
                      </a:r>
                      <a:endParaRPr lang="en-ZA" sz="1400" b="1" kern="1200" dirty="0">
                        <a:solidFill>
                          <a:schemeClr val="dk1"/>
                        </a:solidFill>
                        <a:effectLst/>
                        <a:latin typeface="+mn-lt"/>
                        <a:ea typeface="+mn-ea"/>
                        <a:cs typeface="+mn-cs"/>
                      </a:endParaRPr>
                    </a:p>
                  </a:txBody>
                  <a:tcPr marL="68580" marR="68580" marT="0" marB="0">
                    <a:solidFill>
                      <a:schemeClr val="accent6">
                        <a:lumMod val="40000"/>
                        <a:lumOff val="60000"/>
                      </a:schemeClr>
                    </a:solidFill>
                  </a:tcPr>
                </a:tc>
                <a:tc hMerge="1">
                  <a:txBody>
                    <a:bodyPr/>
                    <a:lstStyle/>
                    <a:p>
                      <a:endParaRPr lang="en-ZA"/>
                    </a:p>
                  </a:txBody>
                  <a:tcPr/>
                </a:tc>
                <a:tc hMerge="1">
                  <a:txBody>
                    <a:bodyPr/>
                    <a:lstStyle/>
                    <a:p>
                      <a:endParaRPr lang="en-ZA"/>
                    </a:p>
                  </a:txBody>
                  <a:tcPr/>
                </a:tc>
                <a:tc hMerge="1">
                  <a:txBody>
                    <a:bodyPr/>
                    <a:lstStyle/>
                    <a:p>
                      <a:pPr algn="just">
                        <a:lnSpc>
                          <a:spcPct val="115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413873">
                <a:tc>
                  <a:txBody>
                    <a:bodyPr/>
                    <a:lstStyle/>
                    <a:p>
                      <a:pPr marL="0" algn="just" defTabSz="914400" rtl="0" eaLnBrk="1" fontAlgn="t" latinLnBrk="0" hangingPunct="1"/>
                      <a:r>
                        <a:rPr lang="en-GB" sz="1100" u="none" strike="noStrike" kern="1200" dirty="0">
                          <a:effectLst/>
                        </a:rPr>
                        <a:t>IT Service Continuity - An ICT Disaster </a:t>
                      </a:r>
                      <a:r>
                        <a:rPr lang="en-GB" sz="1100" u="none" strike="noStrike" kern="1200" dirty="0" smtClean="0">
                          <a:effectLst/>
                        </a:rPr>
                        <a:t>Recovery Plan </a:t>
                      </a:r>
                      <a:r>
                        <a:rPr lang="en-GB" sz="1100" u="none" strike="noStrike" kern="1200" dirty="0">
                          <a:effectLst/>
                        </a:rPr>
                        <a:t>(DRP) had been documented however the plan had not been approved </a:t>
                      </a:r>
                      <a:endParaRPr lang="en-GB" sz="1100" b="0" i="0" u="none" strike="noStrike" kern="1200" dirty="0">
                        <a:solidFill>
                          <a:schemeClr val="dk1"/>
                        </a:solidFill>
                        <a:effectLst/>
                        <a:latin typeface="+mj-lt"/>
                        <a:ea typeface="+mn-ea"/>
                        <a:cs typeface="+mn-cs"/>
                      </a:endParaRPr>
                    </a:p>
                  </a:txBody>
                  <a:tcPr marL="9525" marR="9525" marT="9525" marB="0"/>
                </a:tc>
                <a:tc>
                  <a:txBody>
                    <a:bodyPr/>
                    <a:lstStyle/>
                    <a:p>
                      <a:pPr marL="228600" indent="-228600" algn="just" defTabSz="914400" rtl="0" eaLnBrk="1" fontAlgn="t" latinLnBrk="0" hangingPunct="1">
                        <a:buAutoNum type="arabicParenBoth"/>
                      </a:pPr>
                      <a:r>
                        <a:rPr lang="en-GB" sz="1100" u="none" strike="noStrike" kern="1200" dirty="0">
                          <a:solidFill>
                            <a:schemeClr val="dk1"/>
                          </a:solidFill>
                          <a:effectLst/>
                          <a:latin typeface="+mn-lt"/>
                          <a:ea typeface="+mn-ea"/>
                          <a:cs typeface="+mn-cs"/>
                        </a:rPr>
                        <a:t>Without an approved and adequately tested DRP the </a:t>
                      </a:r>
                      <a:r>
                        <a:rPr lang="en-GB" sz="1100" u="none" strike="noStrike" kern="1200" dirty="0" smtClean="0">
                          <a:solidFill>
                            <a:schemeClr val="dk1"/>
                          </a:solidFill>
                          <a:effectLst/>
                          <a:latin typeface="+mn-lt"/>
                          <a:ea typeface="+mn-ea"/>
                          <a:cs typeface="+mn-cs"/>
                        </a:rPr>
                        <a:t>Department </a:t>
                      </a:r>
                      <a:r>
                        <a:rPr lang="en-GB" sz="1100" u="none" strike="noStrike" kern="1200" dirty="0">
                          <a:solidFill>
                            <a:schemeClr val="dk1"/>
                          </a:solidFill>
                          <a:effectLst/>
                          <a:latin typeface="+mn-lt"/>
                          <a:ea typeface="+mn-ea"/>
                          <a:cs typeface="+mn-cs"/>
                        </a:rPr>
                        <a:t>may be unable to recover critical business functions within an acceptable timeframe in the event of a disruption. </a:t>
                      </a:r>
                      <a:endParaRPr lang="en-GB" sz="1100" u="none" strike="noStrike" kern="1200" dirty="0" smtClean="0">
                        <a:solidFill>
                          <a:schemeClr val="dk1"/>
                        </a:solidFill>
                        <a:effectLst/>
                        <a:latin typeface="+mn-lt"/>
                        <a:ea typeface="+mn-ea"/>
                        <a:cs typeface="+mn-cs"/>
                      </a:endParaRPr>
                    </a:p>
                    <a:p>
                      <a:pPr marL="228600" indent="-228600" algn="just" defTabSz="914400" rtl="0" eaLnBrk="1" fontAlgn="t" latinLnBrk="0" hangingPunct="1">
                        <a:buAutoNum type="arabicParenBoth"/>
                      </a:pPr>
                      <a:r>
                        <a:rPr lang="en-GB" sz="1100" u="none" strike="noStrike" kern="1200" dirty="0" smtClean="0">
                          <a:solidFill>
                            <a:schemeClr val="dk1"/>
                          </a:solidFill>
                          <a:effectLst/>
                          <a:latin typeface="+mn-lt"/>
                          <a:ea typeface="+mn-ea"/>
                          <a:cs typeface="+mn-cs"/>
                        </a:rPr>
                        <a:t>This </a:t>
                      </a:r>
                      <a:r>
                        <a:rPr lang="en-GB" sz="1100" u="none" strike="noStrike" kern="1200" dirty="0">
                          <a:solidFill>
                            <a:schemeClr val="dk1"/>
                          </a:solidFill>
                          <a:effectLst/>
                          <a:latin typeface="+mn-lt"/>
                          <a:ea typeface="+mn-ea"/>
                          <a:cs typeface="+mn-cs"/>
                        </a:rPr>
                        <a:t>may result in lengthy disruptions which could affect the </a:t>
                      </a:r>
                      <a:r>
                        <a:rPr lang="en-GB" sz="1100" u="none" strike="noStrike" kern="1200" dirty="0" smtClean="0">
                          <a:solidFill>
                            <a:schemeClr val="dk1"/>
                          </a:solidFill>
                          <a:effectLst/>
                          <a:latin typeface="+mn-lt"/>
                          <a:ea typeface="+mn-ea"/>
                          <a:cs typeface="+mn-cs"/>
                        </a:rPr>
                        <a:t>Department’s </a:t>
                      </a:r>
                      <a:r>
                        <a:rPr lang="en-GB" sz="1100" u="none" strike="noStrike" kern="1200" dirty="0">
                          <a:solidFill>
                            <a:schemeClr val="dk1"/>
                          </a:solidFill>
                          <a:effectLst/>
                          <a:latin typeface="+mn-lt"/>
                          <a:ea typeface="+mn-ea"/>
                          <a:cs typeface="+mn-cs"/>
                        </a:rPr>
                        <a:t>delivery on its core mandate which includes effectively managing the state’s fixed property.</a:t>
                      </a:r>
                    </a:p>
                  </a:txBody>
                  <a:tcPr marL="9525" marR="9525" marT="9525" marB="0"/>
                </a:tc>
                <a:tc>
                  <a:txBody>
                    <a:bodyPr/>
                    <a:lstStyle/>
                    <a:p>
                      <a:pPr marL="0" algn="just" defTabSz="914400" rtl="0" eaLnBrk="1" fontAlgn="t" latinLnBrk="0" hangingPunct="1"/>
                      <a:r>
                        <a:rPr lang="en-ZA" sz="1100" u="none" strike="noStrike" kern="1200" dirty="0">
                          <a:effectLst/>
                        </a:rPr>
                        <a:t>Complete updating of DRP</a:t>
                      </a:r>
                      <a:endParaRPr lang="en-ZA" sz="1100" b="0" i="0" u="none" strike="noStrike" kern="1200" dirty="0">
                        <a:solidFill>
                          <a:schemeClr val="dk1"/>
                        </a:solidFill>
                        <a:effectLst/>
                        <a:latin typeface="+mj-lt"/>
                        <a:ea typeface="+mn-ea"/>
                        <a:cs typeface="+mn-cs"/>
                      </a:endParaRPr>
                    </a:p>
                  </a:txBody>
                  <a:tcPr marL="9525" marR="9525" marT="9525" marB="0"/>
                </a:tc>
                <a:tc>
                  <a:txBody>
                    <a:bodyPr/>
                    <a:lstStyle/>
                    <a:p>
                      <a:pPr marL="0" algn="just" defTabSz="914400" rtl="0" eaLnBrk="1" fontAlgn="t" latinLnBrk="0" hangingPunct="1"/>
                      <a:r>
                        <a:rPr lang="en-GB" sz="1100" u="none" strike="noStrike" kern="1200" dirty="0">
                          <a:effectLst/>
                        </a:rPr>
                        <a:t>DRP and BCP document has been completed, awaiting signoff</a:t>
                      </a:r>
                      <a:endParaRPr lang="en-GB" sz="1100" b="0" i="0" u="none" strike="noStrike" kern="1200" dirty="0">
                        <a:solidFill>
                          <a:schemeClr val="dk1"/>
                        </a:solidFill>
                        <a:effectLst/>
                        <a:latin typeface="+mj-lt"/>
                        <a:ea typeface="+mn-ea"/>
                        <a:cs typeface="+mn-cs"/>
                      </a:endParaRPr>
                    </a:p>
                  </a:txBody>
                  <a:tcPr marL="9525" marR="9525" marT="9525"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416491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F0CD0AED-B4D5-4032-9A76-11BCD2D1BB13}" type="slidenum">
              <a:rPr lang="en-US" smtClean="0"/>
              <a:t>17</a:t>
            </a:fld>
            <a:endParaRPr lang="en-US"/>
          </a:p>
        </p:txBody>
      </p:sp>
      <p:pic>
        <p:nvPicPr>
          <p:cNvPr id="9"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a:xfrm>
            <a:off x="0" y="12106"/>
            <a:ext cx="9144000" cy="68580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76200" y="62267"/>
            <a:ext cx="9067800" cy="589072"/>
          </a:xfrm>
          <a:prstGeom prst="rect">
            <a:avLst/>
          </a:prstGeom>
          <a:noFill/>
        </p:spPr>
        <p:txBody>
          <a:bodyPr wrap="square" rtlCol="0">
            <a:spAutoFit/>
          </a:bodyPr>
          <a:lstStyle/>
          <a:p>
            <a:pPr>
              <a:lnSpc>
                <a:spcPct val="150000"/>
              </a:lnSpc>
            </a:pPr>
            <a:r>
              <a:rPr lang="en-ZA" sz="2400" b="1" dirty="0">
                <a:solidFill>
                  <a:schemeClr val="bg1"/>
                </a:solidFill>
              </a:rPr>
              <a:t>Audit Action Plan</a:t>
            </a:r>
          </a:p>
        </p:txBody>
      </p:sp>
      <p:pic>
        <p:nvPicPr>
          <p:cNvPr id="10" name="Picture 9" descr="southafrica-flag1"/>
          <p:cNvPicPr>
            <a:picLocks noChangeAspect="1" noChangeArrowheads="1" noCrop="1"/>
          </p:cNvPicPr>
          <p:nvPr/>
        </p:nvPicPr>
        <p:blipFill>
          <a:blip r:embed="rId4" cstate="print"/>
          <a:srcRect/>
          <a:stretch>
            <a:fillRect/>
          </a:stretch>
        </p:blipFill>
        <p:spPr bwMode="auto">
          <a:xfrm>
            <a:off x="7561162" y="6356350"/>
            <a:ext cx="415052" cy="274320"/>
          </a:xfrm>
          <a:prstGeom prst="rect">
            <a:avLst/>
          </a:prstGeom>
          <a:noFill/>
          <a:ln w="9525">
            <a:noFill/>
            <a:miter lim="800000"/>
            <a:headEnd/>
            <a:tailEnd/>
          </a:ln>
        </p:spPr>
      </p:pic>
      <p:graphicFrame>
        <p:nvGraphicFramePr>
          <p:cNvPr id="3" name="Table 2"/>
          <p:cNvGraphicFramePr>
            <a:graphicFrameLocks noGrp="1"/>
          </p:cNvGraphicFramePr>
          <p:nvPr>
            <p:extLst>
              <p:ext uri="{D42A27DB-BD31-4B8C-83A1-F6EECF244321}">
                <p14:modId xmlns:p14="http://schemas.microsoft.com/office/powerpoint/2010/main" val="1972541111"/>
              </p:ext>
            </p:extLst>
          </p:nvPr>
        </p:nvGraphicFramePr>
        <p:xfrm>
          <a:off x="76200" y="764704"/>
          <a:ext cx="8888288" cy="5156337"/>
        </p:xfrm>
        <a:graphic>
          <a:graphicData uri="http://schemas.openxmlformats.org/drawingml/2006/table">
            <a:tbl>
              <a:tblPr firstRow="1" bandRow="1">
                <a:tableStyleId>{16D9F66E-5EB9-4882-86FB-DCBF35E3C3E4}</a:tableStyleId>
              </a:tblPr>
              <a:tblGrid>
                <a:gridCol w="2047528">
                  <a:extLst>
                    <a:ext uri="{9D8B030D-6E8A-4147-A177-3AD203B41FA5}">
                      <a16:colId xmlns:a16="http://schemas.microsoft.com/office/drawing/2014/main" val="20000"/>
                    </a:ext>
                  </a:extLst>
                </a:gridCol>
                <a:gridCol w="2396616">
                  <a:extLst>
                    <a:ext uri="{9D8B030D-6E8A-4147-A177-3AD203B41FA5}">
                      <a16:colId xmlns:a16="http://schemas.microsoft.com/office/drawing/2014/main" val="20001"/>
                    </a:ext>
                  </a:extLst>
                </a:gridCol>
                <a:gridCol w="2222072">
                  <a:extLst>
                    <a:ext uri="{9D8B030D-6E8A-4147-A177-3AD203B41FA5}">
                      <a16:colId xmlns:a16="http://schemas.microsoft.com/office/drawing/2014/main" val="20002"/>
                    </a:ext>
                  </a:extLst>
                </a:gridCol>
                <a:gridCol w="2222072">
                  <a:extLst>
                    <a:ext uri="{9D8B030D-6E8A-4147-A177-3AD203B41FA5}">
                      <a16:colId xmlns:a16="http://schemas.microsoft.com/office/drawing/2014/main" val="20003"/>
                    </a:ext>
                  </a:extLst>
                </a:gridCol>
              </a:tblGrid>
              <a:tr h="288032">
                <a:tc>
                  <a:txBody>
                    <a:bodyPr/>
                    <a:lstStyle/>
                    <a:p>
                      <a:pPr marL="0" algn="l" defTabSz="914400" rtl="0" eaLnBrk="1" latinLnBrk="0" hangingPunct="1">
                        <a:lnSpc>
                          <a:spcPct val="115000"/>
                        </a:lnSpc>
                        <a:spcAft>
                          <a:spcPts val="0"/>
                        </a:spcAft>
                      </a:pPr>
                      <a:r>
                        <a:rPr lang="en-US" sz="1400" b="1" kern="1200" dirty="0">
                          <a:effectLst/>
                        </a:rPr>
                        <a:t>FINDING</a:t>
                      </a:r>
                      <a:endParaRPr lang="en-ZA" sz="1400" b="1" kern="1200" dirty="0">
                        <a:solidFill>
                          <a:schemeClr val="tx1"/>
                        </a:solidFill>
                        <a:effectLst/>
                        <a:latin typeface="+mn-lt"/>
                        <a:ea typeface="+mn-ea"/>
                        <a:cs typeface="+mn-cs"/>
                      </a:endParaRPr>
                    </a:p>
                  </a:txBody>
                  <a:tcPr marL="68580" marR="68580" marT="0" marB="0">
                    <a:solidFill>
                      <a:schemeClr val="accent6">
                        <a:lumMod val="40000"/>
                        <a:lumOff val="60000"/>
                      </a:schemeClr>
                    </a:solidFill>
                  </a:tcPr>
                </a:tc>
                <a:tc>
                  <a:txBody>
                    <a:bodyPr/>
                    <a:lstStyle/>
                    <a:p>
                      <a:pPr marL="0" algn="l" defTabSz="914400" rtl="0" eaLnBrk="1" latinLnBrk="0" hangingPunct="1">
                        <a:lnSpc>
                          <a:spcPct val="115000"/>
                        </a:lnSpc>
                        <a:spcAft>
                          <a:spcPts val="0"/>
                        </a:spcAft>
                      </a:pPr>
                      <a:r>
                        <a:rPr lang="en-US" sz="1400" b="1" kern="1200" dirty="0">
                          <a:effectLst/>
                        </a:rPr>
                        <a:t>ROOT CAUSE</a:t>
                      </a:r>
                      <a:endParaRPr lang="en-ZA" sz="1400" b="1" kern="1200" dirty="0">
                        <a:solidFill>
                          <a:schemeClr val="tx1"/>
                        </a:solidFill>
                        <a:effectLst/>
                        <a:latin typeface="+mn-lt"/>
                        <a:ea typeface="+mn-ea"/>
                        <a:cs typeface="+mn-cs"/>
                      </a:endParaRPr>
                    </a:p>
                  </a:txBody>
                  <a:tcPr marL="68580" marR="68580" marT="0" marB="0">
                    <a:solidFill>
                      <a:schemeClr val="accent6">
                        <a:lumMod val="40000"/>
                        <a:lumOff val="60000"/>
                      </a:schemeClr>
                    </a:solidFill>
                  </a:tcPr>
                </a:tc>
                <a:tc>
                  <a:txBody>
                    <a:bodyPr/>
                    <a:lstStyle/>
                    <a:p>
                      <a:pPr marL="0" algn="l" defTabSz="914400" rtl="0" eaLnBrk="1" latinLnBrk="0" hangingPunct="1">
                        <a:lnSpc>
                          <a:spcPct val="115000"/>
                        </a:lnSpc>
                        <a:spcAft>
                          <a:spcPts val="0"/>
                        </a:spcAft>
                      </a:pPr>
                      <a:r>
                        <a:rPr lang="en-US" sz="1400" b="1" kern="1200" dirty="0">
                          <a:effectLst/>
                        </a:rPr>
                        <a:t>ACTION</a:t>
                      </a:r>
                      <a:endParaRPr lang="en-ZA" sz="1400" b="1" kern="1200" dirty="0">
                        <a:solidFill>
                          <a:schemeClr val="tx1"/>
                        </a:solidFill>
                        <a:effectLst/>
                        <a:latin typeface="+mn-lt"/>
                        <a:ea typeface="+mn-ea"/>
                        <a:cs typeface="+mn-cs"/>
                      </a:endParaRPr>
                    </a:p>
                  </a:txBody>
                  <a:tcPr marL="68580" marR="68580" marT="0" marB="0">
                    <a:solidFill>
                      <a:schemeClr val="accent6">
                        <a:lumMod val="40000"/>
                        <a:lumOff val="60000"/>
                      </a:schemeClr>
                    </a:solidFill>
                  </a:tcPr>
                </a:tc>
                <a:tc>
                  <a:txBody>
                    <a:bodyPr/>
                    <a:lstStyle/>
                    <a:p>
                      <a:r>
                        <a:rPr lang="en-US" sz="1400" b="1" kern="1200" dirty="0" smtClean="0">
                          <a:effectLst/>
                        </a:rPr>
                        <a:t>STATUS/PROGRESS</a:t>
                      </a:r>
                      <a:endParaRPr lang="en-ZA" sz="1400" b="1" dirty="0">
                        <a:solidFill>
                          <a:schemeClr val="tx1"/>
                        </a:solidFill>
                      </a:endParaRPr>
                    </a:p>
                  </a:txBody>
                  <a:tcPr>
                    <a:solidFill>
                      <a:schemeClr val="accent6">
                        <a:lumMod val="40000"/>
                        <a:lumOff val="60000"/>
                      </a:schemeClr>
                    </a:solidFill>
                  </a:tcPr>
                </a:tc>
                <a:extLst>
                  <a:ext uri="{0D108BD9-81ED-4DB2-BD59-A6C34878D82A}">
                    <a16:rowId xmlns:a16="http://schemas.microsoft.com/office/drawing/2014/main" val="10000"/>
                  </a:ext>
                </a:extLst>
              </a:tr>
              <a:tr h="306207">
                <a:tc gridSpan="4">
                  <a:txBody>
                    <a:bodyPr/>
                    <a:lstStyle/>
                    <a:p>
                      <a:r>
                        <a:rPr lang="en-US" sz="1400" b="1" kern="1200" dirty="0" smtClean="0">
                          <a:effectLst/>
                        </a:rPr>
                        <a:t>EXPANDED PUBLIC WORKS PROGRAMME</a:t>
                      </a:r>
                      <a:endParaRPr lang="en-ZA" sz="1400" b="1" kern="1200" dirty="0">
                        <a:solidFill>
                          <a:schemeClr val="dk1"/>
                        </a:solidFill>
                        <a:effectLst/>
                        <a:latin typeface="+mn-lt"/>
                        <a:ea typeface="+mn-ea"/>
                        <a:cs typeface="+mn-cs"/>
                      </a:endParaRPr>
                    </a:p>
                  </a:txBody>
                  <a:tcPr marL="68580" marR="68580" marT="0" marB="0">
                    <a:solidFill>
                      <a:schemeClr val="accent6">
                        <a:lumMod val="40000"/>
                        <a:lumOff val="60000"/>
                      </a:schemeClr>
                    </a:solidFill>
                  </a:tcPr>
                </a:tc>
                <a:tc hMerge="1">
                  <a:txBody>
                    <a:bodyPr/>
                    <a:lstStyle/>
                    <a:p>
                      <a:endParaRPr lang="en-ZA"/>
                    </a:p>
                  </a:txBody>
                  <a:tcPr/>
                </a:tc>
                <a:tc hMerge="1">
                  <a:txBody>
                    <a:bodyPr/>
                    <a:lstStyle/>
                    <a:p>
                      <a:pPr algn="just">
                        <a:lnSpc>
                          <a:spcPct val="115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just">
                        <a:lnSpc>
                          <a:spcPct val="115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413873">
                <a:tc>
                  <a:txBody>
                    <a:bodyPr/>
                    <a:lstStyle/>
                    <a:p>
                      <a:pPr marL="0" algn="just" defTabSz="914400" rtl="0" eaLnBrk="1" fontAlgn="t" latinLnBrk="0" hangingPunct="1"/>
                      <a:r>
                        <a:rPr lang="en-GB" sz="1100" u="none" strike="noStrike" kern="1200" dirty="0">
                          <a:effectLst/>
                        </a:rPr>
                        <a:t>Predetermined </a:t>
                      </a:r>
                      <a:r>
                        <a:rPr lang="en-GB" sz="1100" u="none" strike="noStrike" kern="1200" dirty="0" smtClean="0">
                          <a:effectLst/>
                        </a:rPr>
                        <a:t>Objectives - Reported </a:t>
                      </a:r>
                      <a:r>
                        <a:rPr lang="en-GB" sz="1100" u="none" strike="noStrike" kern="1200" dirty="0">
                          <a:effectLst/>
                        </a:rPr>
                        <a:t>achievement not supported by sufficient </a:t>
                      </a:r>
                      <a:r>
                        <a:rPr lang="en-GB" sz="1100" u="none" strike="noStrike" kern="1200" dirty="0" smtClean="0">
                          <a:effectLst/>
                        </a:rPr>
                        <a:t>evidence</a:t>
                      </a:r>
                    </a:p>
                    <a:p>
                      <a:pPr marL="0" algn="just" defTabSz="914400" rtl="0" eaLnBrk="1" fontAlgn="t" latinLnBrk="0" hangingPunct="1"/>
                      <a:endParaRPr lang="en-GB" sz="1100" b="0" i="0" u="none" strike="noStrike" kern="1200" dirty="0">
                        <a:solidFill>
                          <a:schemeClr val="dk1"/>
                        </a:solidFill>
                        <a:effectLst/>
                        <a:latin typeface="+mj-lt"/>
                        <a:ea typeface="+mn-ea"/>
                        <a:cs typeface="+mn-cs"/>
                      </a:endParaRPr>
                    </a:p>
                  </a:txBody>
                  <a:tcPr marL="9525" marR="9525" marT="9525" marB="0"/>
                </a:tc>
                <a:tc>
                  <a:txBody>
                    <a:bodyPr/>
                    <a:lstStyle/>
                    <a:p>
                      <a:pPr marL="228600" indent="-228600" algn="just" defTabSz="914400" rtl="0" eaLnBrk="1" fontAlgn="t" latinLnBrk="0" hangingPunct="1">
                        <a:buAutoNum type="arabicParenBoth"/>
                      </a:pPr>
                      <a:r>
                        <a:rPr lang="en-GB" sz="1100" u="none" strike="noStrike" kern="1200" dirty="0">
                          <a:solidFill>
                            <a:schemeClr val="dk1"/>
                          </a:solidFill>
                          <a:effectLst/>
                          <a:latin typeface="+mn-lt"/>
                          <a:ea typeface="+mn-ea"/>
                          <a:cs typeface="+mn-cs"/>
                        </a:rPr>
                        <a:t>The </a:t>
                      </a:r>
                      <a:r>
                        <a:rPr lang="en-GB" sz="1100" u="none" strike="noStrike" kern="1200" dirty="0" smtClean="0">
                          <a:solidFill>
                            <a:schemeClr val="dk1"/>
                          </a:solidFill>
                          <a:effectLst/>
                          <a:latin typeface="+mn-lt"/>
                          <a:ea typeface="+mn-ea"/>
                          <a:cs typeface="+mn-cs"/>
                        </a:rPr>
                        <a:t>Department </a:t>
                      </a:r>
                      <a:r>
                        <a:rPr lang="en-GB" sz="1100" u="none" strike="noStrike" kern="1200" dirty="0">
                          <a:solidFill>
                            <a:schemeClr val="dk1"/>
                          </a:solidFill>
                          <a:effectLst/>
                          <a:latin typeface="+mn-lt"/>
                          <a:ea typeface="+mn-ea"/>
                          <a:cs typeface="+mn-cs"/>
                        </a:rPr>
                        <a:t>does not have a proper filing system and a proper record management system to maintain information that supported the reported performance in the annual performance report. </a:t>
                      </a:r>
                      <a:endParaRPr lang="en-GB" sz="1100" u="none" strike="noStrike" kern="1200" dirty="0" smtClean="0">
                        <a:solidFill>
                          <a:schemeClr val="dk1"/>
                        </a:solidFill>
                        <a:effectLst/>
                        <a:latin typeface="+mn-lt"/>
                        <a:ea typeface="+mn-ea"/>
                        <a:cs typeface="+mn-cs"/>
                      </a:endParaRPr>
                    </a:p>
                    <a:p>
                      <a:pPr marL="228600" indent="-228600" algn="just" defTabSz="914400" rtl="0" eaLnBrk="1" fontAlgn="t" latinLnBrk="0" hangingPunct="1">
                        <a:buAutoNum type="arabicParenBoth"/>
                      </a:pPr>
                      <a:r>
                        <a:rPr lang="en-GB" sz="1100" u="none" strike="noStrike" kern="1200" dirty="0" smtClean="0">
                          <a:solidFill>
                            <a:schemeClr val="dk1"/>
                          </a:solidFill>
                          <a:effectLst/>
                          <a:latin typeface="+mn-lt"/>
                          <a:ea typeface="+mn-ea"/>
                          <a:cs typeface="+mn-cs"/>
                        </a:rPr>
                        <a:t>This </a:t>
                      </a:r>
                      <a:r>
                        <a:rPr lang="en-GB" sz="1100" u="none" strike="noStrike" kern="1200" dirty="0">
                          <a:solidFill>
                            <a:schemeClr val="dk1"/>
                          </a:solidFill>
                          <a:effectLst/>
                          <a:latin typeface="+mn-lt"/>
                          <a:ea typeface="+mn-ea"/>
                          <a:cs typeface="+mn-cs"/>
                        </a:rPr>
                        <a:t>included information that related to the collection, collation, verification, storing and reporting of actual performance </a:t>
                      </a:r>
                      <a:r>
                        <a:rPr lang="en-GB" sz="1100" u="none" strike="noStrike" kern="1200" dirty="0" smtClean="0">
                          <a:solidFill>
                            <a:schemeClr val="dk1"/>
                          </a:solidFill>
                          <a:effectLst/>
                          <a:latin typeface="+mn-lt"/>
                          <a:ea typeface="+mn-ea"/>
                          <a:cs typeface="+mn-cs"/>
                        </a:rPr>
                        <a:t>information.</a:t>
                      </a:r>
                    </a:p>
                    <a:p>
                      <a:pPr marL="228600" indent="-228600" algn="just" defTabSz="914400" rtl="0" eaLnBrk="1" fontAlgn="t" latinLnBrk="0" hangingPunct="1">
                        <a:buAutoNum type="arabicParenBoth"/>
                      </a:pPr>
                      <a:r>
                        <a:rPr lang="en-GB" sz="1100" u="none" strike="noStrike" kern="1200" dirty="0" smtClean="0">
                          <a:solidFill>
                            <a:schemeClr val="dk1"/>
                          </a:solidFill>
                          <a:effectLst/>
                          <a:latin typeface="+mn-lt"/>
                          <a:ea typeface="+mn-ea"/>
                          <a:cs typeface="+mn-cs"/>
                        </a:rPr>
                        <a:t>Management </a:t>
                      </a:r>
                      <a:r>
                        <a:rPr lang="en-GB" sz="1100" u="none" strike="noStrike" kern="1200" dirty="0">
                          <a:solidFill>
                            <a:schemeClr val="dk1"/>
                          </a:solidFill>
                          <a:effectLst/>
                          <a:latin typeface="+mn-lt"/>
                          <a:ea typeface="+mn-ea"/>
                          <a:cs typeface="+mn-cs"/>
                        </a:rPr>
                        <a:t>did not implement proper record keeping in a timely manner to ensure that complete, relevant, reliable and accurate information is accessible and available to support performance reporting</a:t>
                      </a:r>
                      <a:r>
                        <a:rPr lang="en-GB" sz="1100" u="none" strike="noStrike" kern="1200" dirty="0" smtClean="0">
                          <a:solidFill>
                            <a:schemeClr val="dk1"/>
                          </a:solidFill>
                          <a:effectLst/>
                          <a:latin typeface="+mn-lt"/>
                          <a:ea typeface="+mn-ea"/>
                          <a:cs typeface="+mn-cs"/>
                        </a:rPr>
                        <a:t>.</a:t>
                      </a:r>
                      <a:endParaRPr lang="en-GB" sz="1100" u="none" strike="noStrike" kern="1200" dirty="0">
                        <a:solidFill>
                          <a:schemeClr val="dk1"/>
                        </a:solidFill>
                        <a:effectLst/>
                        <a:latin typeface="+mn-lt"/>
                        <a:ea typeface="+mn-ea"/>
                        <a:cs typeface="+mn-cs"/>
                      </a:endParaRPr>
                    </a:p>
                  </a:txBody>
                  <a:tcPr marL="9525" marR="9525" marT="9525" marB="0"/>
                </a:tc>
                <a:tc>
                  <a:txBody>
                    <a:bodyPr/>
                    <a:lstStyle/>
                    <a:p>
                      <a:pPr marL="228600" indent="-228600" algn="just" defTabSz="914400" rtl="0" eaLnBrk="1" fontAlgn="t" latinLnBrk="0" hangingPunct="1">
                        <a:buAutoNum type="arabicParenBoth"/>
                      </a:pPr>
                      <a:r>
                        <a:rPr lang="en-GB" sz="1100" u="none" strike="noStrike" kern="1200" dirty="0" smtClean="0">
                          <a:effectLst/>
                        </a:rPr>
                        <a:t>Documentation </a:t>
                      </a:r>
                      <a:r>
                        <a:rPr lang="en-GB" sz="1100" u="none" strike="noStrike" kern="1200" dirty="0">
                          <a:effectLst/>
                        </a:rPr>
                        <a:t>will be verified before being submitted for Annual </a:t>
                      </a:r>
                      <a:r>
                        <a:rPr lang="en-GB" sz="1100" u="none" strike="noStrike" kern="1200" dirty="0" smtClean="0">
                          <a:effectLst/>
                        </a:rPr>
                        <a:t>report.</a:t>
                      </a:r>
                    </a:p>
                    <a:p>
                      <a:pPr marL="228600" indent="-228600" algn="just" defTabSz="914400" rtl="0" eaLnBrk="1" fontAlgn="t" latinLnBrk="0" hangingPunct="1">
                        <a:buAutoNum type="arabicParenBoth"/>
                      </a:pPr>
                      <a:r>
                        <a:rPr lang="en-GB" sz="1100" u="none" strike="noStrike" kern="1200" dirty="0" smtClean="0">
                          <a:effectLst/>
                        </a:rPr>
                        <a:t>Information </a:t>
                      </a:r>
                      <a:r>
                        <a:rPr lang="en-GB" sz="1100" u="none" strike="noStrike" kern="1200" dirty="0">
                          <a:effectLst/>
                        </a:rPr>
                        <a:t>to be verified quarterly by an assigned official</a:t>
                      </a:r>
                      <a:r>
                        <a:rPr lang="en-GB" sz="1100" u="none" strike="noStrike" kern="1200" dirty="0" smtClean="0">
                          <a:effectLst/>
                        </a:rPr>
                        <a:t>.</a:t>
                      </a:r>
                    </a:p>
                    <a:p>
                      <a:pPr marL="228600" indent="-228600" algn="just" defTabSz="914400" rtl="0" eaLnBrk="1" fontAlgn="t" latinLnBrk="0" hangingPunct="1">
                        <a:buAutoNum type="arabicParenBoth"/>
                      </a:pPr>
                      <a:r>
                        <a:rPr lang="en-GB" sz="1100" u="none" strike="noStrike" kern="1200" dirty="0" smtClean="0">
                          <a:effectLst/>
                        </a:rPr>
                        <a:t>The </a:t>
                      </a:r>
                      <a:r>
                        <a:rPr lang="en-GB" sz="1100" u="none" strike="noStrike" kern="1200" dirty="0">
                          <a:effectLst/>
                        </a:rPr>
                        <a:t>Annual Audit results for 2016/17 pertaining poor record management will be communicated to Accounting Officers</a:t>
                      </a:r>
                      <a:r>
                        <a:rPr lang="en-GB" sz="1100" u="none" strike="noStrike" kern="1200" dirty="0" smtClean="0">
                          <a:effectLst/>
                        </a:rPr>
                        <a:t>. </a:t>
                      </a:r>
                    </a:p>
                    <a:p>
                      <a:pPr marL="228600" indent="-228600" algn="just" defTabSz="914400" rtl="0" eaLnBrk="1" fontAlgn="t" latinLnBrk="0" hangingPunct="1">
                        <a:buAutoNum type="arabicParenBoth"/>
                      </a:pPr>
                      <a:r>
                        <a:rPr lang="en-GB" sz="1100" u="none" strike="noStrike" kern="1200" dirty="0" smtClean="0">
                          <a:effectLst/>
                        </a:rPr>
                        <a:t>Develop </a:t>
                      </a:r>
                      <a:r>
                        <a:rPr lang="en-GB" sz="1100" u="none" strike="noStrike" kern="1200" dirty="0">
                          <a:effectLst/>
                        </a:rPr>
                        <a:t>a business process flow management template and checklist for filing of documents  of performance data captured in the EPWP Reporting System and monitored. </a:t>
                      </a:r>
                      <a:endParaRPr lang="en-GB" sz="1100" b="0" i="0" u="none" strike="noStrike" kern="1200" dirty="0">
                        <a:solidFill>
                          <a:schemeClr val="dk1"/>
                        </a:solidFill>
                        <a:effectLst/>
                        <a:latin typeface="+mj-lt"/>
                        <a:ea typeface="+mn-ea"/>
                        <a:cs typeface="+mn-cs"/>
                      </a:endParaRPr>
                    </a:p>
                  </a:txBody>
                  <a:tcPr marL="9525" marR="9525" marT="9525" marB="0"/>
                </a:tc>
                <a:tc>
                  <a:txBody>
                    <a:bodyPr/>
                    <a:lstStyle/>
                    <a:p>
                      <a:pPr marL="228600" indent="-228600" algn="just" defTabSz="914400" rtl="0" eaLnBrk="1" fontAlgn="t" latinLnBrk="0" hangingPunct="1">
                        <a:buAutoNum type="arabicParenBoth"/>
                      </a:pPr>
                      <a:r>
                        <a:rPr lang="en-GB" sz="1100" u="none" strike="noStrike" kern="1200" dirty="0" smtClean="0">
                          <a:effectLst/>
                        </a:rPr>
                        <a:t>Performance </a:t>
                      </a:r>
                      <a:r>
                        <a:rPr lang="en-GB" sz="1100" u="none" strike="noStrike" kern="1200" dirty="0">
                          <a:effectLst/>
                        </a:rPr>
                        <a:t>information for quarter 1 was </a:t>
                      </a:r>
                      <a:r>
                        <a:rPr lang="en-GB" sz="1100" u="none" strike="noStrike" kern="1200" dirty="0" smtClean="0">
                          <a:effectLst/>
                        </a:rPr>
                        <a:t>verified </a:t>
                      </a:r>
                      <a:r>
                        <a:rPr lang="en-GB" sz="1100" u="none" strike="noStrike" kern="1200" dirty="0">
                          <a:effectLst/>
                        </a:rPr>
                        <a:t>before being submitted to M &amp; E for storage for considering in annual report for performance </a:t>
                      </a:r>
                      <a:r>
                        <a:rPr lang="en-GB" sz="1100" u="none" strike="noStrike" kern="1200" dirty="0" smtClean="0">
                          <a:effectLst/>
                        </a:rPr>
                        <a:t>information.</a:t>
                      </a:r>
                    </a:p>
                    <a:p>
                      <a:pPr marL="228600" indent="-228600" algn="just" defTabSz="914400" rtl="0" eaLnBrk="1" fontAlgn="t" latinLnBrk="0" hangingPunct="1">
                        <a:buAutoNum type="arabicParenBoth"/>
                      </a:pPr>
                      <a:r>
                        <a:rPr lang="en-GB" sz="1100" u="none" strike="noStrike" kern="1200" dirty="0" smtClean="0">
                          <a:effectLst/>
                        </a:rPr>
                        <a:t>Annual </a:t>
                      </a:r>
                      <a:r>
                        <a:rPr lang="en-GB" sz="1100" u="none" strike="noStrike" kern="1200" dirty="0">
                          <a:effectLst/>
                        </a:rPr>
                        <a:t>Audit results for 2016/17 pertaining poor records management in respect of the EPWP were communicated at all the EPWP coordination meetings such as National, Provincial, Sector and District Steering Committees during the first (1st </a:t>
                      </a:r>
                      <a:r>
                        <a:rPr lang="en-GB" sz="1100" u="none" strike="noStrike" kern="1200" dirty="0" smtClean="0">
                          <a:effectLst/>
                        </a:rPr>
                        <a:t>Quarter </a:t>
                      </a:r>
                      <a:r>
                        <a:rPr lang="en-GB" sz="1100" u="none" strike="noStrike" kern="1200" dirty="0">
                          <a:effectLst/>
                        </a:rPr>
                        <a:t>2017/18) financial year.</a:t>
                      </a:r>
                      <a:endParaRPr lang="en-GB" sz="1100" b="0" i="0" u="none" strike="noStrike" kern="1200" dirty="0">
                        <a:solidFill>
                          <a:schemeClr val="dk1"/>
                        </a:solidFill>
                        <a:effectLst/>
                        <a:latin typeface="+mj-lt"/>
                        <a:ea typeface="+mn-ea"/>
                        <a:cs typeface="+mn-cs"/>
                      </a:endParaRPr>
                    </a:p>
                  </a:txBody>
                  <a:tcPr marL="9525" marR="9525" marT="9525" marB="0"/>
                </a:tc>
                <a:extLst>
                  <a:ext uri="{0D108BD9-81ED-4DB2-BD59-A6C34878D82A}">
                    <a16:rowId xmlns:a16="http://schemas.microsoft.com/office/drawing/2014/main" val="10002"/>
                  </a:ext>
                </a:extLst>
              </a:tr>
              <a:tr h="413873">
                <a:tc>
                  <a:txBody>
                    <a:bodyPr/>
                    <a:lstStyle/>
                    <a:p>
                      <a:pPr marL="0" algn="just" defTabSz="914400" rtl="0" eaLnBrk="1" fontAlgn="t" latinLnBrk="0" hangingPunct="1"/>
                      <a:r>
                        <a:rPr lang="en-GB" sz="1100" u="none" strike="noStrike" kern="1200" dirty="0">
                          <a:effectLst/>
                        </a:rPr>
                        <a:t>Transfers and Subsidies - EPWP grants are not effectively monitored</a:t>
                      </a:r>
                      <a:endParaRPr lang="en-GB" sz="1100" b="0" i="0" u="none" strike="noStrike" kern="1200" dirty="0">
                        <a:solidFill>
                          <a:schemeClr val="dk1"/>
                        </a:solidFill>
                        <a:effectLst/>
                        <a:latin typeface="+mj-lt"/>
                        <a:ea typeface="+mn-ea"/>
                        <a:cs typeface="+mn-cs"/>
                      </a:endParaRPr>
                    </a:p>
                  </a:txBody>
                  <a:tcPr marL="9525" marR="9525" marT="9525" marB="0"/>
                </a:tc>
                <a:tc>
                  <a:txBody>
                    <a:bodyPr/>
                    <a:lstStyle/>
                    <a:p>
                      <a:pPr marL="228600" indent="-228600" algn="just" defTabSz="914400" rtl="0" eaLnBrk="1" fontAlgn="t" latinLnBrk="0" hangingPunct="1">
                        <a:buAutoNum type="arabicParenBoth"/>
                      </a:pPr>
                      <a:r>
                        <a:rPr lang="en-GB" sz="1100" u="none" strike="noStrike" kern="1200" dirty="0">
                          <a:solidFill>
                            <a:schemeClr val="dk1"/>
                          </a:solidFill>
                          <a:effectLst/>
                          <a:latin typeface="+mn-lt"/>
                          <a:ea typeface="+mn-ea"/>
                          <a:cs typeface="+mn-cs"/>
                        </a:rPr>
                        <a:t>The above is due to lack of appropriate monitoring and reviews by the </a:t>
                      </a:r>
                      <a:r>
                        <a:rPr lang="en-GB" sz="1100" u="none" strike="noStrike" kern="1200" dirty="0" smtClean="0">
                          <a:solidFill>
                            <a:schemeClr val="dk1"/>
                          </a:solidFill>
                          <a:effectLst/>
                          <a:latin typeface="+mn-lt"/>
                          <a:ea typeface="+mn-ea"/>
                          <a:cs typeface="+mn-cs"/>
                        </a:rPr>
                        <a:t>Department </a:t>
                      </a:r>
                      <a:r>
                        <a:rPr lang="en-GB" sz="1100" u="none" strike="noStrike" kern="1200" dirty="0">
                          <a:solidFill>
                            <a:schemeClr val="dk1"/>
                          </a:solidFill>
                          <a:effectLst/>
                          <a:latin typeface="+mn-lt"/>
                          <a:ea typeface="+mn-ea"/>
                          <a:cs typeface="+mn-cs"/>
                        </a:rPr>
                        <a:t>on the reported EPWP projects. </a:t>
                      </a:r>
                      <a:endParaRPr lang="en-GB" sz="1100" u="none" strike="noStrike" kern="1200" dirty="0" smtClean="0">
                        <a:solidFill>
                          <a:schemeClr val="dk1"/>
                        </a:solidFill>
                        <a:effectLst/>
                        <a:latin typeface="+mn-lt"/>
                        <a:ea typeface="+mn-ea"/>
                        <a:cs typeface="+mn-cs"/>
                      </a:endParaRPr>
                    </a:p>
                    <a:p>
                      <a:pPr marL="228600" indent="-228600" algn="just" defTabSz="914400" rtl="0" eaLnBrk="1" fontAlgn="t" latinLnBrk="0" hangingPunct="1">
                        <a:buAutoNum type="arabicParenBoth"/>
                      </a:pPr>
                      <a:r>
                        <a:rPr lang="en-GB" sz="1100" u="none" strike="noStrike" kern="1200" dirty="0" smtClean="0">
                          <a:solidFill>
                            <a:schemeClr val="dk1"/>
                          </a:solidFill>
                          <a:effectLst/>
                          <a:latin typeface="+mn-lt"/>
                          <a:ea typeface="+mn-ea"/>
                          <a:cs typeface="+mn-cs"/>
                        </a:rPr>
                        <a:t>The </a:t>
                      </a:r>
                      <a:r>
                        <a:rPr lang="en-GB" sz="1100" u="none" strike="noStrike" kern="1200" dirty="0">
                          <a:solidFill>
                            <a:schemeClr val="dk1"/>
                          </a:solidFill>
                          <a:effectLst/>
                          <a:latin typeface="+mn-lt"/>
                          <a:ea typeface="+mn-ea"/>
                          <a:cs typeface="+mn-cs"/>
                        </a:rPr>
                        <a:t>D</a:t>
                      </a:r>
                      <a:r>
                        <a:rPr lang="en-GB" sz="1100" u="none" strike="noStrike" kern="1200" dirty="0" smtClean="0">
                          <a:solidFill>
                            <a:schemeClr val="dk1"/>
                          </a:solidFill>
                          <a:effectLst/>
                          <a:latin typeface="+mn-lt"/>
                          <a:ea typeface="+mn-ea"/>
                          <a:cs typeface="+mn-cs"/>
                        </a:rPr>
                        <a:t>epartment </a:t>
                      </a:r>
                      <a:r>
                        <a:rPr lang="en-GB" sz="1100" u="none" strike="noStrike" kern="1200" dirty="0">
                          <a:solidFill>
                            <a:schemeClr val="dk1"/>
                          </a:solidFill>
                          <a:effectLst/>
                          <a:latin typeface="+mn-lt"/>
                          <a:ea typeface="+mn-ea"/>
                          <a:cs typeface="+mn-cs"/>
                        </a:rPr>
                        <a:t>did not implement proper record keeping in a timely manner to ensure that complete, relevant and accurate information is accessible and available to support financial and performance reporting.</a:t>
                      </a:r>
                    </a:p>
                  </a:txBody>
                  <a:tcPr marL="9525" marR="9525" marT="9525" marB="0"/>
                </a:tc>
                <a:tc>
                  <a:txBody>
                    <a:bodyPr/>
                    <a:lstStyle/>
                    <a:p>
                      <a:pPr marL="0" algn="just" defTabSz="914400" rtl="0" eaLnBrk="1" fontAlgn="t" latinLnBrk="0" hangingPunct="1"/>
                      <a:r>
                        <a:rPr lang="en-GB" sz="1100" u="none" strike="noStrike" kern="1200" dirty="0">
                          <a:effectLst/>
                        </a:rPr>
                        <a:t>One Audit planned in collaboration with Internal Audit to check on projects in addition to the 700 site visits. </a:t>
                      </a:r>
                      <a:endParaRPr lang="en-GB" sz="1100" b="0" i="0" u="none" strike="noStrike" kern="1200" dirty="0">
                        <a:solidFill>
                          <a:schemeClr val="dk1"/>
                        </a:solidFill>
                        <a:effectLst/>
                        <a:latin typeface="+mj-lt"/>
                        <a:ea typeface="+mn-ea"/>
                        <a:cs typeface="+mn-cs"/>
                      </a:endParaRPr>
                    </a:p>
                  </a:txBody>
                  <a:tcPr marL="9525" marR="9525" marT="9525" marB="0"/>
                </a:tc>
                <a:tc>
                  <a:txBody>
                    <a:bodyPr/>
                    <a:lstStyle/>
                    <a:p>
                      <a:pPr marL="228600" indent="-228600" algn="just" defTabSz="914400" rtl="0" eaLnBrk="1" fontAlgn="t" latinLnBrk="0" hangingPunct="1">
                        <a:buAutoNum type="arabicParenBoth"/>
                      </a:pPr>
                      <a:r>
                        <a:rPr lang="en-GB" sz="1100" u="none" strike="noStrike" kern="1200" dirty="0">
                          <a:solidFill>
                            <a:schemeClr val="dk1"/>
                          </a:solidFill>
                          <a:effectLst/>
                          <a:latin typeface="+mn-lt"/>
                          <a:ea typeface="+mn-ea"/>
                          <a:cs typeface="+mn-cs"/>
                        </a:rPr>
                        <a:t>Engagements planned with Internal Audit unit on site visits. 102 site visits conducted. </a:t>
                      </a:r>
                      <a:endParaRPr lang="en-GB" sz="1100" u="none" strike="noStrike" kern="1200" dirty="0" smtClean="0">
                        <a:solidFill>
                          <a:schemeClr val="dk1"/>
                        </a:solidFill>
                        <a:effectLst/>
                        <a:latin typeface="+mn-lt"/>
                        <a:ea typeface="+mn-ea"/>
                        <a:cs typeface="+mn-cs"/>
                      </a:endParaRPr>
                    </a:p>
                    <a:p>
                      <a:pPr marL="228600" indent="-228600" algn="just" defTabSz="914400" rtl="0" eaLnBrk="1" fontAlgn="t" latinLnBrk="0" hangingPunct="1">
                        <a:buAutoNum type="arabicParenBoth"/>
                      </a:pPr>
                      <a:r>
                        <a:rPr lang="en-GB" sz="1100" u="none" strike="noStrike" kern="1200" dirty="0" smtClean="0">
                          <a:solidFill>
                            <a:schemeClr val="dk1"/>
                          </a:solidFill>
                          <a:effectLst/>
                          <a:latin typeface="+mn-lt"/>
                          <a:ea typeface="+mn-ea"/>
                          <a:cs typeface="+mn-cs"/>
                        </a:rPr>
                        <a:t>Part </a:t>
                      </a:r>
                      <a:r>
                        <a:rPr lang="en-GB" sz="1100" u="none" strike="noStrike" kern="1200" dirty="0">
                          <a:solidFill>
                            <a:schemeClr val="dk1"/>
                          </a:solidFill>
                          <a:effectLst/>
                          <a:latin typeface="+mn-lt"/>
                          <a:ea typeface="+mn-ea"/>
                          <a:cs typeface="+mn-cs"/>
                        </a:rPr>
                        <a:t>of the site visits involves verification of documents. </a:t>
                      </a:r>
                    </a:p>
                  </a:txBody>
                  <a:tcPr marL="9525" marR="9525" marT="9525"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2234284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F0CD0AED-B4D5-4032-9A76-11BCD2D1BB13}" type="slidenum">
              <a:rPr lang="en-US" smtClean="0"/>
              <a:t>18</a:t>
            </a:fld>
            <a:endParaRPr lang="en-US"/>
          </a:p>
        </p:txBody>
      </p:sp>
      <p:pic>
        <p:nvPicPr>
          <p:cNvPr id="9"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a:xfrm>
            <a:off x="0" y="12106"/>
            <a:ext cx="9144000" cy="68580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76200" y="62267"/>
            <a:ext cx="9067800" cy="589072"/>
          </a:xfrm>
          <a:prstGeom prst="rect">
            <a:avLst/>
          </a:prstGeom>
          <a:noFill/>
        </p:spPr>
        <p:txBody>
          <a:bodyPr wrap="square" rtlCol="0">
            <a:spAutoFit/>
          </a:bodyPr>
          <a:lstStyle/>
          <a:p>
            <a:pPr>
              <a:lnSpc>
                <a:spcPct val="150000"/>
              </a:lnSpc>
            </a:pPr>
            <a:r>
              <a:rPr lang="en-ZA" sz="2400" b="1" dirty="0">
                <a:solidFill>
                  <a:schemeClr val="bg1"/>
                </a:solidFill>
              </a:rPr>
              <a:t>Audit Action Plan</a:t>
            </a:r>
          </a:p>
        </p:txBody>
      </p:sp>
      <p:pic>
        <p:nvPicPr>
          <p:cNvPr id="10" name="Picture 9" descr="southafrica-flag1"/>
          <p:cNvPicPr>
            <a:picLocks noChangeAspect="1" noChangeArrowheads="1" noCrop="1"/>
          </p:cNvPicPr>
          <p:nvPr/>
        </p:nvPicPr>
        <p:blipFill>
          <a:blip r:embed="rId4" cstate="print"/>
          <a:srcRect/>
          <a:stretch>
            <a:fillRect/>
          </a:stretch>
        </p:blipFill>
        <p:spPr bwMode="auto">
          <a:xfrm>
            <a:off x="7561162" y="6356350"/>
            <a:ext cx="415052" cy="274320"/>
          </a:xfrm>
          <a:prstGeom prst="rect">
            <a:avLst/>
          </a:prstGeom>
          <a:noFill/>
          <a:ln w="9525">
            <a:noFill/>
            <a:miter lim="800000"/>
            <a:headEnd/>
            <a:tailEnd/>
          </a:ln>
        </p:spPr>
      </p:pic>
      <p:graphicFrame>
        <p:nvGraphicFramePr>
          <p:cNvPr id="3" name="Table 2"/>
          <p:cNvGraphicFramePr>
            <a:graphicFrameLocks noGrp="1"/>
          </p:cNvGraphicFramePr>
          <p:nvPr>
            <p:extLst>
              <p:ext uri="{D42A27DB-BD31-4B8C-83A1-F6EECF244321}">
                <p14:modId xmlns:p14="http://schemas.microsoft.com/office/powerpoint/2010/main" val="3179920070"/>
              </p:ext>
            </p:extLst>
          </p:nvPr>
        </p:nvGraphicFramePr>
        <p:xfrm>
          <a:off x="76200" y="764704"/>
          <a:ext cx="8744272" cy="5121394"/>
        </p:xfrm>
        <a:graphic>
          <a:graphicData uri="http://schemas.openxmlformats.org/drawingml/2006/table">
            <a:tbl>
              <a:tblPr firstRow="1" bandRow="1">
                <a:tableStyleId>{16D9F66E-5EB9-4882-86FB-DCBF35E3C3E4}</a:tableStyleId>
              </a:tblPr>
              <a:tblGrid>
                <a:gridCol w="2186068">
                  <a:extLst>
                    <a:ext uri="{9D8B030D-6E8A-4147-A177-3AD203B41FA5}">
                      <a16:colId xmlns:a16="http://schemas.microsoft.com/office/drawing/2014/main" val="20000"/>
                    </a:ext>
                  </a:extLst>
                </a:gridCol>
                <a:gridCol w="2186068">
                  <a:extLst>
                    <a:ext uri="{9D8B030D-6E8A-4147-A177-3AD203B41FA5}">
                      <a16:colId xmlns:a16="http://schemas.microsoft.com/office/drawing/2014/main" val="20001"/>
                    </a:ext>
                  </a:extLst>
                </a:gridCol>
                <a:gridCol w="2186068">
                  <a:extLst>
                    <a:ext uri="{9D8B030D-6E8A-4147-A177-3AD203B41FA5}">
                      <a16:colId xmlns:a16="http://schemas.microsoft.com/office/drawing/2014/main" val="20002"/>
                    </a:ext>
                  </a:extLst>
                </a:gridCol>
                <a:gridCol w="2186068">
                  <a:extLst>
                    <a:ext uri="{9D8B030D-6E8A-4147-A177-3AD203B41FA5}">
                      <a16:colId xmlns:a16="http://schemas.microsoft.com/office/drawing/2014/main" val="20003"/>
                    </a:ext>
                  </a:extLst>
                </a:gridCol>
              </a:tblGrid>
              <a:tr h="288032">
                <a:tc>
                  <a:txBody>
                    <a:bodyPr/>
                    <a:lstStyle/>
                    <a:p>
                      <a:pPr marL="0" algn="l" defTabSz="914400" rtl="0" eaLnBrk="1" latinLnBrk="0" hangingPunct="1">
                        <a:lnSpc>
                          <a:spcPct val="115000"/>
                        </a:lnSpc>
                        <a:spcAft>
                          <a:spcPts val="0"/>
                        </a:spcAft>
                      </a:pPr>
                      <a:r>
                        <a:rPr lang="en-US" sz="1400" b="1" kern="1200" dirty="0">
                          <a:effectLst/>
                        </a:rPr>
                        <a:t>FINDING</a:t>
                      </a:r>
                      <a:endParaRPr lang="en-ZA" sz="1400" b="1" kern="1200" dirty="0">
                        <a:solidFill>
                          <a:schemeClr val="tx1"/>
                        </a:solidFill>
                        <a:effectLst/>
                        <a:latin typeface="+mn-lt"/>
                        <a:ea typeface="+mn-ea"/>
                        <a:cs typeface="+mn-cs"/>
                      </a:endParaRPr>
                    </a:p>
                  </a:txBody>
                  <a:tcPr marL="68580" marR="68580" marT="0" marB="0">
                    <a:solidFill>
                      <a:schemeClr val="accent6">
                        <a:lumMod val="40000"/>
                        <a:lumOff val="60000"/>
                      </a:schemeClr>
                    </a:solidFill>
                  </a:tcPr>
                </a:tc>
                <a:tc>
                  <a:txBody>
                    <a:bodyPr/>
                    <a:lstStyle/>
                    <a:p>
                      <a:pPr marL="0" algn="l" defTabSz="914400" rtl="0" eaLnBrk="1" latinLnBrk="0" hangingPunct="1">
                        <a:lnSpc>
                          <a:spcPct val="115000"/>
                        </a:lnSpc>
                        <a:spcAft>
                          <a:spcPts val="0"/>
                        </a:spcAft>
                      </a:pPr>
                      <a:r>
                        <a:rPr lang="en-US" sz="1400" b="1" kern="1200" dirty="0">
                          <a:effectLst/>
                        </a:rPr>
                        <a:t>ROOT CAUSE</a:t>
                      </a:r>
                      <a:endParaRPr lang="en-ZA" sz="1400" b="1" kern="1200" dirty="0">
                        <a:solidFill>
                          <a:schemeClr val="tx1"/>
                        </a:solidFill>
                        <a:effectLst/>
                        <a:latin typeface="+mn-lt"/>
                        <a:ea typeface="+mn-ea"/>
                        <a:cs typeface="+mn-cs"/>
                      </a:endParaRPr>
                    </a:p>
                  </a:txBody>
                  <a:tcPr marL="68580" marR="68580" marT="0" marB="0">
                    <a:solidFill>
                      <a:schemeClr val="accent6">
                        <a:lumMod val="40000"/>
                        <a:lumOff val="60000"/>
                      </a:schemeClr>
                    </a:solidFill>
                  </a:tcPr>
                </a:tc>
                <a:tc>
                  <a:txBody>
                    <a:bodyPr/>
                    <a:lstStyle/>
                    <a:p>
                      <a:pPr marL="0" algn="l" defTabSz="914400" rtl="0" eaLnBrk="1" latinLnBrk="0" hangingPunct="1">
                        <a:lnSpc>
                          <a:spcPct val="115000"/>
                        </a:lnSpc>
                        <a:spcAft>
                          <a:spcPts val="0"/>
                        </a:spcAft>
                      </a:pPr>
                      <a:r>
                        <a:rPr lang="en-US" sz="1400" b="1" kern="1200" dirty="0">
                          <a:effectLst/>
                        </a:rPr>
                        <a:t>ACTION</a:t>
                      </a:r>
                      <a:endParaRPr lang="en-ZA" sz="1400" b="1" kern="1200" dirty="0">
                        <a:solidFill>
                          <a:schemeClr val="tx1"/>
                        </a:solidFill>
                        <a:effectLst/>
                        <a:latin typeface="+mn-lt"/>
                        <a:ea typeface="+mn-ea"/>
                        <a:cs typeface="+mn-cs"/>
                      </a:endParaRPr>
                    </a:p>
                  </a:txBody>
                  <a:tcPr marL="68580" marR="68580" marT="0" marB="0">
                    <a:solidFill>
                      <a:schemeClr val="accent6">
                        <a:lumMod val="40000"/>
                        <a:lumOff val="60000"/>
                      </a:schemeClr>
                    </a:solidFill>
                  </a:tcPr>
                </a:tc>
                <a:tc>
                  <a:txBody>
                    <a:bodyPr/>
                    <a:lstStyle/>
                    <a:p>
                      <a:r>
                        <a:rPr lang="en-US" sz="1400" b="1" kern="1200" dirty="0" smtClean="0">
                          <a:effectLst/>
                        </a:rPr>
                        <a:t>STATUS/PROGRESS</a:t>
                      </a:r>
                      <a:endParaRPr lang="en-ZA" sz="1400" b="1" dirty="0">
                        <a:solidFill>
                          <a:schemeClr val="tx1"/>
                        </a:solidFill>
                      </a:endParaRPr>
                    </a:p>
                  </a:txBody>
                  <a:tcPr>
                    <a:solidFill>
                      <a:schemeClr val="accent6">
                        <a:lumMod val="40000"/>
                        <a:lumOff val="60000"/>
                      </a:schemeClr>
                    </a:solidFill>
                  </a:tcPr>
                </a:tc>
                <a:extLst>
                  <a:ext uri="{0D108BD9-81ED-4DB2-BD59-A6C34878D82A}">
                    <a16:rowId xmlns:a16="http://schemas.microsoft.com/office/drawing/2014/main" val="10000"/>
                  </a:ext>
                </a:extLst>
              </a:tr>
              <a:tr h="271264">
                <a:tc gridSpan="4">
                  <a:txBody>
                    <a:bodyPr/>
                    <a:lstStyle/>
                    <a:p>
                      <a:r>
                        <a:rPr lang="en-US" sz="1400" b="1" kern="1200" dirty="0" smtClean="0">
                          <a:effectLst/>
                        </a:rPr>
                        <a:t>EXPANDED PUBLIC WORKS PROGRAMME</a:t>
                      </a:r>
                      <a:endParaRPr lang="en-ZA" sz="1400" b="1" kern="1200" dirty="0">
                        <a:solidFill>
                          <a:schemeClr val="dk1"/>
                        </a:solidFill>
                        <a:effectLst/>
                        <a:latin typeface="+mn-lt"/>
                        <a:ea typeface="+mn-ea"/>
                        <a:cs typeface="+mn-cs"/>
                      </a:endParaRPr>
                    </a:p>
                  </a:txBody>
                  <a:tcPr marL="68580" marR="68580" marT="0" marB="0">
                    <a:solidFill>
                      <a:schemeClr val="accent6">
                        <a:lumMod val="40000"/>
                        <a:lumOff val="60000"/>
                      </a:schemeClr>
                    </a:solidFill>
                  </a:tcPr>
                </a:tc>
                <a:tc hMerge="1">
                  <a:txBody>
                    <a:bodyPr/>
                    <a:lstStyle/>
                    <a:p>
                      <a:pPr algn="just">
                        <a:lnSpc>
                          <a:spcPct val="115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just">
                        <a:lnSpc>
                          <a:spcPct val="115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just">
                        <a:lnSpc>
                          <a:spcPct val="115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413873">
                <a:tc>
                  <a:txBody>
                    <a:bodyPr/>
                    <a:lstStyle/>
                    <a:p>
                      <a:pPr marL="0" algn="just" defTabSz="914400" rtl="0" eaLnBrk="1" fontAlgn="t" latinLnBrk="0" hangingPunct="1"/>
                      <a:r>
                        <a:rPr lang="en-GB" sz="1100" u="none" strike="noStrike" kern="1200" dirty="0">
                          <a:effectLst/>
                        </a:rPr>
                        <a:t>Transfers and Subsidies - EPWP Expenditure Reports submitted by Public bodies do not indicate what the funds were used for.</a:t>
                      </a:r>
                      <a:endParaRPr lang="en-GB" sz="1100" b="0" i="0" u="none" strike="noStrike" kern="1200" dirty="0">
                        <a:solidFill>
                          <a:schemeClr val="dk1"/>
                        </a:solidFill>
                        <a:effectLst/>
                        <a:latin typeface="+mj-lt"/>
                        <a:ea typeface="+mn-ea"/>
                        <a:cs typeface="+mn-cs"/>
                      </a:endParaRPr>
                    </a:p>
                  </a:txBody>
                  <a:tcPr marL="9525" marR="9525" marT="9525" marB="0"/>
                </a:tc>
                <a:tc>
                  <a:txBody>
                    <a:bodyPr/>
                    <a:lstStyle/>
                    <a:p>
                      <a:pPr marL="0" algn="just" defTabSz="914400" rtl="0" eaLnBrk="1" fontAlgn="t" latinLnBrk="0" hangingPunct="1"/>
                      <a:r>
                        <a:rPr lang="en-GB" sz="1100" u="none" strike="noStrike" kern="1200" dirty="0">
                          <a:effectLst/>
                        </a:rPr>
                        <a:t>The EPWP monthly in-year-monitoring tool utilized for reporting expenditure is not aligned to the requirements of the grant agreement, to ensure that the projects being implemented are properly measured with regards to outputs intended to achieved.</a:t>
                      </a:r>
                      <a:endParaRPr lang="en-GB" sz="1100" b="0" i="0" u="none" strike="noStrike" kern="1200" dirty="0">
                        <a:solidFill>
                          <a:schemeClr val="dk1"/>
                        </a:solidFill>
                        <a:effectLst/>
                        <a:latin typeface="+mj-lt"/>
                        <a:ea typeface="+mn-ea"/>
                        <a:cs typeface="+mn-cs"/>
                      </a:endParaRPr>
                    </a:p>
                  </a:txBody>
                  <a:tcPr marL="9525" marR="9525" marT="9525" marB="0"/>
                </a:tc>
                <a:tc>
                  <a:txBody>
                    <a:bodyPr/>
                    <a:lstStyle/>
                    <a:p>
                      <a:pPr marL="0" algn="just" defTabSz="914400" rtl="0" eaLnBrk="1" fontAlgn="t" latinLnBrk="0" hangingPunct="1"/>
                      <a:r>
                        <a:rPr lang="en-GB" sz="1100" u="none" strike="noStrike" kern="1200" dirty="0">
                          <a:effectLst/>
                        </a:rPr>
                        <a:t>The EPWP Integrated Grant template will be modified to show bring down of </a:t>
                      </a:r>
                      <a:r>
                        <a:rPr lang="en-GB" sz="1100" u="none" strike="noStrike" kern="1200" dirty="0" smtClean="0">
                          <a:effectLst/>
                        </a:rPr>
                        <a:t>expenditure </a:t>
                      </a:r>
                      <a:r>
                        <a:rPr lang="en-GB" sz="1100" u="none" strike="noStrike" kern="1200" dirty="0">
                          <a:effectLst/>
                        </a:rPr>
                        <a:t>on different items. </a:t>
                      </a:r>
                      <a:endParaRPr lang="en-GB" sz="1100" b="0" i="0" u="none" strike="noStrike" kern="1200" dirty="0">
                        <a:solidFill>
                          <a:schemeClr val="dk1"/>
                        </a:solidFill>
                        <a:effectLst/>
                        <a:latin typeface="+mj-lt"/>
                        <a:ea typeface="+mn-ea"/>
                        <a:cs typeface="+mn-cs"/>
                      </a:endParaRPr>
                    </a:p>
                  </a:txBody>
                  <a:tcPr marL="9525" marR="9525" marT="9525" marB="0"/>
                </a:tc>
                <a:tc>
                  <a:txBody>
                    <a:bodyPr/>
                    <a:lstStyle/>
                    <a:p>
                      <a:pPr marL="0" algn="just" defTabSz="914400" rtl="0" eaLnBrk="1" fontAlgn="t" latinLnBrk="0" hangingPunct="1"/>
                      <a:r>
                        <a:rPr lang="en-GB" sz="1100" u="none" strike="noStrike" kern="1200" dirty="0" smtClean="0">
                          <a:effectLst/>
                        </a:rPr>
                        <a:t>Consultations </a:t>
                      </a:r>
                      <a:r>
                        <a:rPr lang="en-GB" sz="1100" u="none" strike="noStrike" kern="1200" dirty="0">
                          <a:effectLst/>
                        </a:rPr>
                        <a:t>with the EPWP Finance unit are underway to update template. </a:t>
                      </a:r>
                      <a:endParaRPr lang="en-GB" sz="1100" b="0" i="0" u="none" strike="noStrike" kern="1200" dirty="0">
                        <a:solidFill>
                          <a:schemeClr val="dk1"/>
                        </a:solidFill>
                        <a:effectLst/>
                        <a:latin typeface="+mj-lt"/>
                        <a:ea typeface="+mn-ea"/>
                        <a:cs typeface="+mn-cs"/>
                      </a:endParaRPr>
                    </a:p>
                  </a:txBody>
                  <a:tcPr marL="9525" marR="9525" marT="9525" marB="0"/>
                </a:tc>
                <a:extLst>
                  <a:ext uri="{0D108BD9-81ED-4DB2-BD59-A6C34878D82A}">
                    <a16:rowId xmlns:a16="http://schemas.microsoft.com/office/drawing/2014/main" val="10002"/>
                  </a:ext>
                </a:extLst>
              </a:tr>
              <a:tr h="413873">
                <a:tc>
                  <a:txBody>
                    <a:bodyPr/>
                    <a:lstStyle/>
                    <a:p>
                      <a:pPr marL="0" algn="just" defTabSz="914400" rtl="0" eaLnBrk="1" fontAlgn="t" latinLnBrk="0" hangingPunct="1"/>
                      <a:r>
                        <a:rPr lang="en-GB" sz="1100" u="none" strike="noStrike" kern="1200" dirty="0">
                          <a:effectLst/>
                        </a:rPr>
                        <a:t>Predetermined objectives: Errors on beneficiary reported on EPWP systems for quarter 4 – ending 31 March 2017</a:t>
                      </a:r>
                      <a:endParaRPr lang="en-GB" sz="1100" b="0" i="0" u="none" strike="noStrike" kern="1200" dirty="0">
                        <a:solidFill>
                          <a:schemeClr val="dk1"/>
                        </a:solidFill>
                        <a:effectLst/>
                        <a:latin typeface="+mj-lt"/>
                        <a:ea typeface="+mn-ea"/>
                        <a:cs typeface="+mn-cs"/>
                      </a:endParaRPr>
                    </a:p>
                  </a:txBody>
                  <a:tcPr marL="9525" marR="9525" marT="9525" marB="0"/>
                </a:tc>
                <a:tc>
                  <a:txBody>
                    <a:bodyPr/>
                    <a:lstStyle/>
                    <a:p>
                      <a:pPr marL="228600" indent="-228600" algn="just" defTabSz="914400" rtl="0" eaLnBrk="1" fontAlgn="t" latinLnBrk="0" hangingPunct="1">
                        <a:buAutoNum type="arabicParenBoth"/>
                      </a:pPr>
                      <a:r>
                        <a:rPr lang="en-GB" sz="1100" u="none" strike="noStrike" kern="1200" dirty="0">
                          <a:solidFill>
                            <a:schemeClr val="dk1"/>
                          </a:solidFill>
                          <a:effectLst/>
                          <a:latin typeface="+mn-lt"/>
                          <a:ea typeface="+mn-ea"/>
                          <a:cs typeface="+mn-cs"/>
                        </a:rPr>
                        <a:t>Failure by the </a:t>
                      </a:r>
                      <a:r>
                        <a:rPr lang="en-GB" sz="1100" u="none" strike="noStrike" kern="1200" dirty="0" smtClean="0">
                          <a:solidFill>
                            <a:schemeClr val="dk1"/>
                          </a:solidFill>
                          <a:effectLst/>
                          <a:latin typeface="+mn-lt"/>
                          <a:ea typeface="+mn-ea"/>
                          <a:cs typeface="+mn-cs"/>
                        </a:rPr>
                        <a:t>Department </a:t>
                      </a:r>
                      <a:r>
                        <a:rPr lang="en-GB" sz="1100" u="none" strike="noStrike" kern="1200" dirty="0">
                          <a:solidFill>
                            <a:schemeClr val="dk1"/>
                          </a:solidFill>
                          <a:effectLst/>
                          <a:latin typeface="+mn-lt"/>
                          <a:ea typeface="+mn-ea"/>
                          <a:cs typeface="+mn-cs"/>
                        </a:rPr>
                        <a:t>to adequately monitor and review information captured on the EPWP systems for accuracy and </a:t>
                      </a:r>
                      <a:r>
                        <a:rPr lang="en-GB" sz="1100" u="none" strike="noStrike" kern="1200" dirty="0" smtClean="0">
                          <a:solidFill>
                            <a:schemeClr val="dk1"/>
                          </a:solidFill>
                          <a:effectLst/>
                          <a:latin typeface="+mn-lt"/>
                          <a:ea typeface="+mn-ea"/>
                          <a:cs typeface="+mn-cs"/>
                        </a:rPr>
                        <a:t>validity.</a:t>
                      </a:r>
                    </a:p>
                    <a:p>
                      <a:pPr marL="228600" indent="-228600" algn="just" defTabSz="914400" rtl="0" eaLnBrk="1" fontAlgn="t" latinLnBrk="0" hangingPunct="1">
                        <a:buAutoNum type="arabicParenBoth"/>
                      </a:pPr>
                      <a:r>
                        <a:rPr lang="en-GB" sz="1100" u="none" strike="noStrike" kern="1200" dirty="0" smtClean="0">
                          <a:solidFill>
                            <a:schemeClr val="dk1"/>
                          </a:solidFill>
                          <a:effectLst/>
                          <a:latin typeface="+mn-lt"/>
                          <a:ea typeface="+mn-ea"/>
                          <a:cs typeface="+mn-cs"/>
                        </a:rPr>
                        <a:t>Absence </a:t>
                      </a:r>
                      <a:r>
                        <a:rPr lang="en-GB" sz="1100" u="none" strike="noStrike" kern="1200" dirty="0">
                          <a:solidFill>
                            <a:schemeClr val="dk1"/>
                          </a:solidFill>
                          <a:effectLst/>
                          <a:latin typeface="+mn-lt"/>
                          <a:ea typeface="+mn-ea"/>
                          <a:cs typeface="+mn-cs"/>
                        </a:rPr>
                        <a:t>of adequate controls on the information systems to facilitate accurate, complete and valid reporting on predetermined objectives, for example validation testing on identity documents. </a:t>
                      </a:r>
                      <a:endParaRPr lang="en-GB" sz="1100" u="none" strike="noStrike" kern="1200" dirty="0" smtClean="0">
                        <a:solidFill>
                          <a:schemeClr val="dk1"/>
                        </a:solidFill>
                        <a:effectLst/>
                        <a:latin typeface="+mn-lt"/>
                        <a:ea typeface="+mn-ea"/>
                        <a:cs typeface="+mn-cs"/>
                      </a:endParaRPr>
                    </a:p>
                    <a:p>
                      <a:pPr marL="228600" indent="-228600" algn="just" defTabSz="914400" rtl="0" eaLnBrk="1" fontAlgn="t" latinLnBrk="0" hangingPunct="1">
                        <a:buAutoNum type="arabicParenBoth"/>
                      </a:pPr>
                      <a:r>
                        <a:rPr lang="en-GB" sz="1100" u="none" strike="noStrike" kern="1200" dirty="0" smtClean="0">
                          <a:solidFill>
                            <a:schemeClr val="dk1"/>
                          </a:solidFill>
                          <a:effectLst/>
                          <a:latin typeface="+mn-lt"/>
                          <a:ea typeface="+mn-ea"/>
                          <a:cs typeface="+mn-cs"/>
                        </a:rPr>
                        <a:t>Lack </a:t>
                      </a:r>
                      <a:r>
                        <a:rPr lang="en-GB" sz="1100" u="none" strike="noStrike" kern="1200" dirty="0">
                          <a:solidFill>
                            <a:schemeClr val="dk1"/>
                          </a:solidFill>
                          <a:effectLst/>
                          <a:latin typeface="+mn-lt"/>
                          <a:ea typeface="+mn-ea"/>
                          <a:cs typeface="+mn-cs"/>
                        </a:rPr>
                        <a:t>of involvement from internal audit to verify actual results reported throughout the year. The Department did not prepare regular, accurate and complete financial and performance reports that are supported and evidenced by reliable information</a:t>
                      </a:r>
                      <a:r>
                        <a:rPr lang="en-GB" sz="1100" u="none" strike="noStrike" kern="1200" dirty="0" smtClean="0">
                          <a:solidFill>
                            <a:schemeClr val="dk1"/>
                          </a:solidFill>
                          <a:effectLst/>
                          <a:latin typeface="+mn-lt"/>
                          <a:ea typeface="+mn-ea"/>
                          <a:cs typeface="+mn-cs"/>
                        </a:rPr>
                        <a:t>.</a:t>
                      </a:r>
                      <a:endParaRPr lang="en-GB" sz="1100" u="none" strike="noStrike" kern="1200" dirty="0">
                        <a:solidFill>
                          <a:schemeClr val="dk1"/>
                        </a:solidFill>
                        <a:effectLst/>
                        <a:latin typeface="+mn-lt"/>
                        <a:ea typeface="+mn-ea"/>
                        <a:cs typeface="+mn-cs"/>
                      </a:endParaRPr>
                    </a:p>
                  </a:txBody>
                  <a:tcPr marL="9525" marR="9525" marT="9525" marB="0"/>
                </a:tc>
                <a:tc>
                  <a:txBody>
                    <a:bodyPr/>
                    <a:lstStyle/>
                    <a:p>
                      <a:pPr marL="228600" indent="-228600" algn="just" defTabSz="914400" rtl="0" eaLnBrk="1" fontAlgn="t" latinLnBrk="0" hangingPunct="1">
                        <a:buAutoNum type="arabicParenBoth"/>
                      </a:pPr>
                      <a:r>
                        <a:rPr lang="en-GB" sz="1100" u="none" strike="noStrike" kern="1200" dirty="0" smtClean="0">
                          <a:effectLst/>
                        </a:rPr>
                        <a:t>The </a:t>
                      </a:r>
                      <a:r>
                        <a:rPr lang="en-GB" sz="1100" u="none" strike="noStrike" kern="1200" dirty="0">
                          <a:effectLst/>
                        </a:rPr>
                        <a:t>existing validation procedures external to the EPWP-RS and prior to the publication of data has been revised to detect quality issues more effectively. </a:t>
                      </a:r>
                      <a:endParaRPr lang="en-GB" sz="1100" u="none" strike="noStrike" kern="1200" dirty="0" smtClean="0">
                        <a:effectLst/>
                      </a:endParaRPr>
                    </a:p>
                    <a:p>
                      <a:pPr marL="228600" indent="-228600" algn="just" defTabSz="914400" rtl="0" eaLnBrk="1" fontAlgn="t" latinLnBrk="0" hangingPunct="1">
                        <a:buAutoNum type="arabicParenBoth"/>
                      </a:pPr>
                      <a:r>
                        <a:rPr lang="en-GB" sz="1100" u="none" strike="noStrike" kern="1200" dirty="0" smtClean="0">
                          <a:effectLst/>
                        </a:rPr>
                        <a:t>Quarterly </a:t>
                      </a:r>
                      <a:r>
                        <a:rPr lang="en-GB" sz="1100" u="none" strike="noStrike" kern="1200" dirty="0">
                          <a:effectLst/>
                        </a:rPr>
                        <a:t>performance data will be submitted to </a:t>
                      </a:r>
                      <a:r>
                        <a:rPr lang="en-GB" sz="1100" u="none" strike="noStrike" kern="1200" dirty="0" smtClean="0">
                          <a:effectLst/>
                        </a:rPr>
                        <a:t>Internal </a:t>
                      </a:r>
                      <a:r>
                        <a:rPr lang="en-GB" sz="1100" u="none" strike="noStrike" kern="1200" dirty="0">
                          <a:effectLst/>
                        </a:rPr>
                        <a:t>Audit for further </a:t>
                      </a:r>
                      <a:r>
                        <a:rPr lang="en-GB" sz="1100" u="none" strike="noStrike" kern="1200" dirty="0" smtClean="0">
                          <a:effectLst/>
                        </a:rPr>
                        <a:t>verifications.</a:t>
                      </a:r>
                    </a:p>
                    <a:p>
                      <a:pPr marL="228600" indent="-228600" algn="just" defTabSz="914400" rtl="0" eaLnBrk="1" fontAlgn="t" latinLnBrk="0" hangingPunct="1">
                        <a:buAutoNum type="arabicParenBoth"/>
                      </a:pPr>
                      <a:r>
                        <a:rPr lang="en-GB" sz="1100" u="none" strike="noStrike" kern="1200" dirty="0" smtClean="0">
                          <a:effectLst/>
                        </a:rPr>
                        <a:t>The </a:t>
                      </a:r>
                      <a:r>
                        <a:rPr lang="en-GB" sz="1100" u="none" strike="noStrike" kern="1200" dirty="0">
                          <a:effectLst/>
                        </a:rPr>
                        <a:t>D</a:t>
                      </a:r>
                      <a:r>
                        <a:rPr lang="en-GB" sz="1100" u="none" strike="noStrike" kern="1200" dirty="0" smtClean="0">
                          <a:effectLst/>
                        </a:rPr>
                        <a:t>epartment </a:t>
                      </a:r>
                      <a:r>
                        <a:rPr lang="en-GB" sz="1100" u="none" strike="noStrike" kern="1200" dirty="0">
                          <a:effectLst/>
                        </a:rPr>
                        <a:t>will continue with the verifications with the Department of Home Affairs on the ID numbers on a quarterly basis.</a:t>
                      </a:r>
                      <a:endParaRPr lang="en-GB" sz="1100" b="0" i="0" u="none" strike="noStrike" kern="1200" dirty="0">
                        <a:solidFill>
                          <a:schemeClr val="dk1"/>
                        </a:solidFill>
                        <a:effectLst/>
                        <a:latin typeface="+mj-lt"/>
                        <a:ea typeface="+mn-ea"/>
                        <a:cs typeface="+mn-cs"/>
                      </a:endParaRPr>
                    </a:p>
                  </a:txBody>
                  <a:tcPr marL="9525" marR="9525" marT="9525" marB="0"/>
                </a:tc>
                <a:tc>
                  <a:txBody>
                    <a:bodyPr/>
                    <a:lstStyle/>
                    <a:p>
                      <a:pPr marL="0" algn="just" defTabSz="914400" rtl="0" eaLnBrk="1" fontAlgn="t" latinLnBrk="0" hangingPunct="1"/>
                      <a:r>
                        <a:rPr lang="en-GB" sz="1100" u="none" strike="noStrike" kern="1200" dirty="0">
                          <a:effectLst/>
                        </a:rPr>
                        <a:t>All actions have been implemented.  Instructions were received on future submission of data to Internal Audit.</a:t>
                      </a:r>
                      <a:endParaRPr lang="en-GB" sz="1100" b="0" i="0" u="none" strike="noStrike" kern="1200" dirty="0">
                        <a:solidFill>
                          <a:schemeClr val="dk1"/>
                        </a:solidFill>
                        <a:effectLst/>
                        <a:latin typeface="+mj-lt"/>
                        <a:ea typeface="+mn-ea"/>
                        <a:cs typeface="+mn-cs"/>
                      </a:endParaRPr>
                    </a:p>
                  </a:txBody>
                  <a:tcPr marL="9525" marR="9525" marT="9525"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2337625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F0CD0AED-B4D5-4032-9A76-11BCD2D1BB13}" type="slidenum">
              <a:rPr lang="en-US" smtClean="0"/>
              <a:t>19</a:t>
            </a:fld>
            <a:endParaRPr lang="en-US"/>
          </a:p>
        </p:txBody>
      </p:sp>
      <p:pic>
        <p:nvPicPr>
          <p:cNvPr id="9"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a:xfrm>
            <a:off x="0" y="12106"/>
            <a:ext cx="9144000" cy="68580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76200" y="62267"/>
            <a:ext cx="9067800" cy="589072"/>
          </a:xfrm>
          <a:prstGeom prst="rect">
            <a:avLst/>
          </a:prstGeom>
          <a:noFill/>
        </p:spPr>
        <p:txBody>
          <a:bodyPr wrap="square" rtlCol="0">
            <a:spAutoFit/>
          </a:bodyPr>
          <a:lstStyle/>
          <a:p>
            <a:pPr>
              <a:lnSpc>
                <a:spcPct val="150000"/>
              </a:lnSpc>
            </a:pPr>
            <a:r>
              <a:rPr lang="en-ZA" sz="2400" b="1" dirty="0">
                <a:solidFill>
                  <a:schemeClr val="bg1"/>
                </a:solidFill>
              </a:rPr>
              <a:t>Audit Action Plan</a:t>
            </a:r>
          </a:p>
        </p:txBody>
      </p:sp>
      <p:pic>
        <p:nvPicPr>
          <p:cNvPr id="10" name="Picture 9" descr="southafrica-flag1"/>
          <p:cNvPicPr>
            <a:picLocks noChangeAspect="1" noChangeArrowheads="1" noCrop="1"/>
          </p:cNvPicPr>
          <p:nvPr/>
        </p:nvPicPr>
        <p:blipFill>
          <a:blip r:embed="rId4" cstate="print"/>
          <a:srcRect/>
          <a:stretch>
            <a:fillRect/>
          </a:stretch>
        </p:blipFill>
        <p:spPr bwMode="auto">
          <a:xfrm>
            <a:off x="7561162" y="6356350"/>
            <a:ext cx="415052" cy="274320"/>
          </a:xfrm>
          <a:prstGeom prst="rect">
            <a:avLst/>
          </a:prstGeom>
          <a:noFill/>
          <a:ln w="9525">
            <a:noFill/>
            <a:miter lim="800000"/>
            <a:headEnd/>
            <a:tailEnd/>
          </a:ln>
        </p:spPr>
      </p:pic>
      <p:graphicFrame>
        <p:nvGraphicFramePr>
          <p:cNvPr id="3" name="Table 2"/>
          <p:cNvGraphicFramePr>
            <a:graphicFrameLocks noGrp="1"/>
          </p:cNvGraphicFramePr>
          <p:nvPr>
            <p:extLst>
              <p:ext uri="{D42A27DB-BD31-4B8C-83A1-F6EECF244321}">
                <p14:modId xmlns:p14="http://schemas.microsoft.com/office/powerpoint/2010/main" val="2126430827"/>
              </p:ext>
            </p:extLst>
          </p:nvPr>
        </p:nvGraphicFramePr>
        <p:xfrm>
          <a:off x="76200" y="764704"/>
          <a:ext cx="8744272" cy="4876297"/>
        </p:xfrm>
        <a:graphic>
          <a:graphicData uri="http://schemas.openxmlformats.org/drawingml/2006/table">
            <a:tbl>
              <a:tblPr firstRow="1" bandRow="1">
                <a:tableStyleId>{16D9F66E-5EB9-4882-86FB-DCBF35E3C3E4}</a:tableStyleId>
              </a:tblPr>
              <a:tblGrid>
                <a:gridCol w="2186068">
                  <a:extLst>
                    <a:ext uri="{9D8B030D-6E8A-4147-A177-3AD203B41FA5}">
                      <a16:colId xmlns:a16="http://schemas.microsoft.com/office/drawing/2014/main" val="20000"/>
                    </a:ext>
                  </a:extLst>
                </a:gridCol>
                <a:gridCol w="2186068">
                  <a:extLst>
                    <a:ext uri="{9D8B030D-6E8A-4147-A177-3AD203B41FA5}">
                      <a16:colId xmlns:a16="http://schemas.microsoft.com/office/drawing/2014/main" val="20001"/>
                    </a:ext>
                  </a:extLst>
                </a:gridCol>
                <a:gridCol w="2186068">
                  <a:extLst>
                    <a:ext uri="{9D8B030D-6E8A-4147-A177-3AD203B41FA5}">
                      <a16:colId xmlns:a16="http://schemas.microsoft.com/office/drawing/2014/main" val="20002"/>
                    </a:ext>
                  </a:extLst>
                </a:gridCol>
                <a:gridCol w="2186068">
                  <a:extLst>
                    <a:ext uri="{9D8B030D-6E8A-4147-A177-3AD203B41FA5}">
                      <a16:colId xmlns:a16="http://schemas.microsoft.com/office/drawing/2014/main" val="20003"/>
                    </a:ext>
                  </a:extLst>
                </a:gridCol>
              </a:tblGrid>
              <a:tr h="360040">
                <a:tc>
                  <a:txBody>
                    <a:bodyPr/>
                    <a:lstStyle/>
                    <a:p>
                      <a:pPr marL="0" algn="l" defTabSz="914400" rtl="0" eaLnBrk="1" latinLnBrk="0" hangingPunct="1">
                        <a:lnSpc>
                          <a:spcPct val="115000"/>
                        </a:lnSpc>
                        <a:spcAft>
                          <a:spcPts val="0"/>
                        </a:spcAft>
                      </a:pPr>
                      <a:r>
                        <a:rPr lang="en-US" sz="1400" b="1" kern="1200" dirty="0">
                          <a:effectLst/>
                        </a:rPr>
                        <a:t>FINDING</a:t>
                      </a:r>
                      <a:endParaRPr lang="en-ZA" sz="1400" b="1" kern="1200" dirty="0">
                        <a:solidFill>
                          <a:schemeClr val="tx1"/>
                        </a:solidFill>
                        <a:effectLst/>
                        <a:latin typeface="+mn-lt"/>
                        <a:ea typeface="+mn-ea"/>
                        <a:cs typeface="+mn-cs"/>
                      </a:endParaRPr>
                    </a:p>
                  </a:txBody>
                  <a:tcPr marL="68580" marR="68580" marT="0" marB="0">
                    <a:solidFill>
                      <a:schemeClr val="accent6">
                        <a:lumMod val="40000"/>
                        <a:lumOff val="60000"/>
                      </a:schemeClr>
                    </a:solidFill>
                  </a:tcPr>
                </a:tc>
                <a:tc>
                  <a:txBody>
                    <a:bodyPr/>
                    <a:lstStyle/>
                    <a:p>
                      <a:pPr marL="0" algn="l" defTabSz="914400" rtl="0" eaLnBrk="1" latinLnBrk="0" hangingPunct="1">
                        <a:lnSpc>
                          <a:spcPct val="115000"/>
                        </a:lnSpc>
                        <a:spcAft>
                          <a:spcPts val="0"/>
                        </a:spcAft>
                      </a:pPr>
                      <a:r>
                        <a:rPr lang="en-US" sz="1400" b="1" kern="1200">
                          <a:effectLst/>
                        </a:rPr>
                        <a:t>ROOT CAUSE</a:t>
                      </a:r>
                      <a:endParaRPr lang="en-ZA" sz="1400" b="1" kern="1200">
                        <a:solidFill>
                          <a:schemeClr val="tx1"/>
                        </a:solidFill>
                        <a:effectLst/>
                        <a:latin typeface="+mn-lt"/>
                        <a:ea typeface="+mn-ea"/>
                        <a:cs typeface="+mn-cs"/>
                      </a:endParaRPr>
                    </a:p>
                  </a:txBody>
                  <a:tcPr marL="68580" marR="68580" marT="0" marB="0">
                    <a:solidFill>
                      <a:schemeClr val="accent6">
                        <a:lumMod val="40000"/>
                        <a:lumOff val="60000"/>
                      </a:schemeClr>
                    </a:solidFill>
                  </a:tcPr>
                </a:tc>
                <a:tc>
                  <a:txBody>
                    <a:bodyPr/>
                    <a:lstStyle/>
                    <a:p>
                      <a:pPr marL="0" algn="l" defTabSz="914400" rtl="0" eaLnBrk="1" latinLnBrk="0" hangingPunct="1">
                        <a:lnSpc>
                          <a:spcPct val="115000"/>
                        </a:lnSpc>
                        <a:spcAft>
                          <a:spcPts val="0"/>
                        </a:spcAft>
                      </a:pPr>
                      <a:r>
                        <a:rPr lang="en-US" sz="1400" b="1" kern="1200" dirty="0">
                          <a:effectLst/>
                        </a:rPr>
                        <a:t>ACTION</a:t>
                      </a:r>
                      <a:endParaRPr lang="en-ZA" sz="1400" b="1" kern="1200" dirty="0">
                        <a:solidFill>
                          <a:schemeClr val="tx1"/>
                        </a:solidFill>
                        <a:effectLst/>
                        <a:latin typeface="+mn-lt"/>
                        <a:ea typeface="+mn-ea"/>
                        <a:cs typeface="+mn-cs"/>
                      </a:endParaRPr>
                    </a:p>
                  </a:txBody>
                  <a:tcPr marL="68580" marR="68580" marT="0" marB="0">
                    <a:solidFill>
                      <a:schemeClr val="accent6">
                        <a:lumMod val="40000"/>
                        <a:lumOff val="60000"/>
                      </a:schemeClr>
                    </a:solidFill>
                  </a:tcPr>
                </a:tc>
                <a:tc>
                  <a:txBody>
                    <a:bodyPr/>
                    <a:lstStyle/>
                    <a:p>
                      <a:r>
                        <a:rPr lang="en-US" sz="1400" b="1" kern="1200" dirty="0" smtClean="0">
                          <a:effectLst/>
                        </a:rPr>
                        <a:t>STATUS/PROGRESS</a:t>
                      </a:r>
                      <a:endParaRPr lang="en-ZA" sz="1400" b="1" dirty="0">
                        <a:solidFill>
                          <a:schemeClr val="tx1"/>
                        </a:solidFill>
                      </a:endParaRPr>
                    </a:p>
                  </a:txBody>
                  <a:tcPr>
                    <a:solidFill>
                      <a:schemeClr val="accent6">
                        <a:lumMod val="40000"/>
                        <a:lumOff val="60000"/>
                      </a:schemeClr>
                    </a:solidFill>
                  </a:tcPr>
                </a:tc>
                <a:extLst>
                  <a:ext uri="{0D108BD9-81ED-4DB2-BD59-A6C34878D82A}">
                    <a16:rowId xmlns:a16="http://schemas.microsoft.com/office/drawing/2014/main" val="10000"/>
                  </a:ext>
                </a:extLst>
              </a:tr>
              <a:tr h="306207">
                <a:tc gridSpan="4">
                  <a:txBody>
                    <a:bodyPr/>
                    <a:lstStyle/>
                    <a:p>
                      <a:r>
                        <a:rPr lang="en-US" sz="1400" b="1" kern="1200" dirty="0" smtClean="0">
                          <a:effectLst/>
                        </a:rPr>
                        <a:t>EXPANDED PUBLIC WORKS PROGRAMME</a:t>
                      </a:r>
                      <a:endParaRPr lang="en-ZA" sz="1400" b="1" kern="1200" dirty="0">
                        <a:solidFill>
                          <a:schemeClr val="dk1"/>
                        </a:solidFill>
                        <a:effectLst/>
                        <a:latin typeface="+mn-lt"/>
                        <a:ea typeface="+mn-ea"/>
                        <a:cs typeface="+mn-cs"/>
                      </a:endParaRPr>
                    </a:p>
                  </a:txBody>
                  <a:tcPr marL="68580" marR="68580" marT="0" marB="0">
                    <a:solidFill>
                      <a:schemeClr val="accent6">
                        <a:lumMod val="40000"/>
                        <a:lumOff val="60000"/>
                      </a:schemeClr>
                    </a:solidFill>
                  </a:tcPr>
                </a:tc>
                <a:tc hMerge="1">
                  <a:txBody>
                    <a:bodyPr/>
                    <a:lstStyle/>
                    <a:p>
                      <a:pPr algn="just">
                        <a:lnSpc>
                          <a:spcPct val="115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just">
                        <a:lnSpc>
                          <a:spcPct val="115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just">
                        <a:lnSpc>
                          <a:spcPct val="115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413873">
                <a:tc>
                  <a:txBody>
                    <a:bodyPr/>
                    <a:lstStyle/>
                    <a:p>
                      <a:pPr marL="0" algn="just" defTabSz="914400" rtl="0" eaLnBrk="1" fontAlgn="t" latinLnBrk="0" hangingPunct="1"/>
                      <a:r>
                        <a:rPr lang="en-GB" sz="1100" u="none" strike="noStrike" kern="1200" dirty="0">
                          <a:effectLst/>
                        </a:rPr>
                        <a:t>Predetermined objectives: EPWP the projects were not reported on the EPWP reporting system</a:t>
                      </a:r>
                      <a:endParaRPr lang="en-GB" sz="1100" b="0" i="0" u="none" strike="noStrike" kern="1200" dirty="0">
                        <a:solidFill>
                          <a:schemeClr val="dk1"/>
                        </a:solidFill>
                        <a:effectLst/>
                        <a:latin typeface="+mj-lt"/>
                        <a:ea typeface="+mn-ea"/>
                        <a:cs typeface="+mn-cs"/>
                      </a:endParaRPr>
                    </a:p>
                  </a:txBody>
                  <a:tcPr marL="9525" marR="9525" marT="9525" marB="0"/>
                </a:tc>
                <a:tc>
                  <a:txBody>
                    <a:bodyPr/>
                    <a:lstStyle/>
                    <a:p>
                      <a:pPr marL="228600" indent="-228600" algn="just" defTabSz="914400" rtl="0" eaLnBrk="1" fontAlgn="t" latinLnBrk="0" hangingPunct="1">
                        <a:buAutoNum type="arabicParenBoth"/>
                      </a:pPr>
                      <a:r>
                        <a:rPr lang="en-GB" sz="1100" u="none" strike="noStrike" kern="1200" dirty="0">
                          <a:solidFill>
                            <a:schemeClr val="dk1"/>
                          </a:solidFill>
                          <a:effectLst/>
                          <a:latin typeface="+mn-lt"/>
                          <a:ea typeface="+mn-ea"/>
                          <a:cs typeface="+mn-cs"/>
                        </a:rPr>
                        <a:t>Projects lists are not adequately reviewed to ensure that all projects are captured on EPWP reporting system</a:t>
                      </a:r>
                      <a:r>
                        <a:rPr lang="en-GB" sz="1100" u="none" strike="noStrike" kern="1200" dirty="0" smtClean="0">
                          <a:solidFill>
                            <a:schemeClr val="dk1"/>
                          </a:solidFill>
                          <a:effectLst/>
                          <a:latin typeface="+mn-lt"/>
                          <a:ea typeface="+mn-ea"/>
                          <a:cs typeface="+mn-cs"/>
                        </a:rPr>
                        <a:t>.</a:t>
                      </a:r>
                    </a:p>
                    <a:p>
                      <a:pPr marL="228600" indent="-228600" algn="just" defTabSz="914400" rtl="0" eaLnBrk="1" fontAlgn="t" latinLnBrk="0" hangingPunct="1">
                        <a:buAutoNum type="arabicParenBoth"/>
                      </a:pPr>
                      <a:r>
                        <a:rPr lang="en-GB" sz="1100" u="none" strike="noStrike" kern="1200" dirty="0" smtClean="0">
                          <a:solidFill>
                            <a:schemeClr val="dk1"/>
                          </a:solidFill>
                          <a:effectLst/>
                          <a:latin typeface="+mn-lt"/>
                          <a:ea typeface="+mn-ea"/>
                          <a:cs typeface="+mn-cs"/>
                        </a:rPr>
                        <a:t> </a:t>
                      </a:r>
                      <a:r>
                        <a:rPr lang="en-GB" sz="1100" u="none" strike="noStrike" kern="1200" dirty="0">
                          <a:solidFill>
                            <a:schemeClr val="dk1"/>
                          </a:solidFill>
                          <a:effectLst/>
                          <a:latin typeface="+mn-lt"/>
                          <a:ea typeface="+mn-ea"/>
                          <a:cs typeface="+mn-cs"/>
                        </a:rPr>
                        <a:t>The </a:t>
                      </a:r>
                      <a:r>
                        <a:rPr lang="en-GB" sz="1100" u="none" strike="noStrike" kern="1200" dirty="0" smtClean="0">
                          <a:solidFill>
                            <a:schemeClr val="dk1"/>
                          </a:solidFill>
                          <a:effectLst/>
                          <a:latin typeface="+mn-lt"/>
                          <a:ea typeface="+mn-ea"/>
                          <a:cs typeface="+mn-cs"/>
                        </a:rPr>
                        <a:t>Department </a:t>
                      </a:r>
                      <a:r>
                        <a:rPr lang="en-GB" sz="1100" u="none" strike="noStrike" kern="1200" dirty="0">
                          <a:solidFill>
                            <a:schemeClr val="dk1"/>
                          </a:solidFill>
                          <a:effectLst/>
                          <a:latin typeface="+mn-lt"/>
                          <a:ea typeface="+mn-ea"/>
                          <a:cs typeface="+mn-cs"/>
                        </a:rPr>
                        <a:t>did not implement proper record keeping in a timely manner to ensure that complete, relevant and accurate information is accessible and available to support financial and performance reporting</a:t>
                      </a:r>
                    </a:p>
                  </a:txBody>
                  <a:tcPr marL="9525" marR="9525" marT="9525" marB="0"/>
                </a:tc>
                <a:tc>
                  <a:txBody>
                    <a:bodyPr/>
                    <a:lstStyle/>
                    <a:p>
                      <a:pPr marL="228600" indent="-228600" algn="just" defTabSz="914400" rtl="0" eaLnBrk="1" fontAlgn="t" latinLnBrk="0" hangingPunct="1">
                        <a:buAutoNum type="arabicParenBoth"/>
                      </a:pPr>
                      <a:r>
                        <a:rPr lang="en-GB" sz="1100" u="none" strike="noStrike" kern="1200" dirty="0" smtClean="0">
                          <a:effectLst/>
                        </a:rPr>
                        <a:t>Technical </a:t>
                      </a:r>
                      <a:r>
                        <a:rPr lang="en-GB" sz="1100" u="none" strike="noStrike" kern="1200" dirty="0">
                          <a:effectLst/>
                        </a:rPr>
                        <a:t>Support to be provided to public bodies to ensure that there is proper reporting of all </a:t>
                      </a:r>
                      <a:r>
                        <a:rPr lang="en-GB" sz="1100" u="none" strike="noStrike" kern="1200" dirty="0" smtClean="0">
                          <a:effectLst/>
                        </a:rPr>
                        <a:t>projects. </a:t>
                      </a:r>
                    </a:p>
                    <a:p>
                      <a:pPr marL="228600" indent="-228600" algn="just" defTabSz="914400" rtl="0" eaLnBrk="1" fontAlgn="t" latinLnBrk="0" hangingPunct="1">
                        <a:buAutoNum type="arabicParenBoth"/>
                      </a:pPr>
                      <a:r>
                        <a:rPr lang="en-GB" sz="1100" u="none" strike="noStrike" kern="1200" dirty="0" smtClean="0">
                          <a:effectLst/>
                        </a:rPr>
                        <a:t>Convene </a:t>
                      </a:r>
                      <a:r>
                        <a:rPr lang="en-GB" sz="1100" u="none" strike="noStrike" kern="1200" dirty="0">
                          <a:effectLst/>
                        </a:rPr>
                        <a:t>monthly meetings on verification of projects reported in the EPWP RS vs planned project list template and follow up for alignment</a:t>
                      </a:r>
                      <a:r>
                        <a:rPr lang="en-GB" sz="1100" u="none" strike="noStrike" kern="1200" dirty="0" smtClean="0">
                          <a:effectLst/>
                        </a:rPr>
                        <a:t>.</a:t>
                      </a:r>
                    </a:p>
                    <a:p>
                      <a:pPr marL="228600" indent="-228600" algn="just" defTabSz="914400" rtl="0" eaLnBrk="1" fontAlgn="t" latinLnBrk="0" hangingPunct="1">
                        <a:buAutoNum type="arabicParenBoth"/>
                      </a:pPr>
                      <a:r>
                        <a:rPr lang="en-GB" sz="1100" u="none" strike="noStrike" kern="1200" dirty="0" smtClean="0">
                          <a:effectLst/>
                        </a:rPr>
                        <a:t>Conduct </a:t>
                      </a:r>
                      <a:r>
                        <a:rPr lang="en-GB" sz="1100" u="none" strike="noStrike" kern="1200" dirty="0">
                          <a:effectLst/>
                        </a:rPr>
                        <a:t>ad hoc project site verification visits </a:t>
                      </a:r>
                      <a:endParaRPr lang="en-GB" sz="1100" b="0" i="0" u="none" strike="noStrike" kern="1200" dirty="0">
                        <a:solidFill>
                          <a:schemeClr val="dk1"/>
                        </a:solidFill>
                        <a:effectLst/>
                        <a:latin typeface="+mj-lt"/>
                        <a:ea typeface="+mn-ea"/>
                        <a:cs typeface="+mn-cs"/>
                      </a:endParaRPr>
                    </a:p>
                  </a:txBody>
                  <a:tcPr marL="9525" marR="9525" marT="9525" marB="0"/>
                </a:tc>
                <a:tc>
                  <a:txBody>
                    <a:bodyPr/>
                    <a:lstStyle/>
                    <a:p>
                      <a:pPr marL="228600" indent="-228600" algn="just" defTabSz="914400" rtl="0" eaLnBrk="1" fontAlgn="t" latinLnBrk="0" hangingPunct="1">
                        <a:buAutoNum type="arabicParenBoth"/>
                      </a:pPr>
                      <a:r>
                        <a:rPr lang="en-GB" sz="1100" u="none" strike="noStrike" kern="1200" dirty="0" smtClean="0">
                          <a:effectLst/>
                        </a:rPr>
                        <a:t>Technical </a:t>
                      </a:r>
                      <a:r>
                        <a:rPr lang="en-GB" sz="1100" u="none" strike="noStrike" kern="1200" dirty="0">
                          <a:effectLst/>
                        </a:rPr>
                        <a:t>support provided to 99 public bodies out 290 targeted</a:t>
                      </a:r>
                      <a:r>
                        <a:rPr lang="en-GB" sz="1100" u="none" strike="noStrike" kern="1200" dirty="0" smtClean="0">
                          <a:effectLst/>
                        </a:rPr>
                        <a:t>.</a:t>
                      </a:r>
                    </a:p>
                    <a:p>
                      <a:pPr marL="228600" indent="-228600" algn="just" defTabSz="914400" rtl="0" eaLnBrk="1" fontAlgn="t" latinLnBrk="0" hangingPunct="1">
                        <a:buAutoNum type="arabicParenBoth"/>
                      </a:pPr>
                      <a:r>
                        <a:rPr lang="en-GB" sz="1100" u="none" strike="noStrike" kern="1200" dirty="0" smtClean="0">
                          <a:effectLst/>
                        </a:rPr>
                        <a:t>Project </a:t>
                      </a:r>
                      <a:r>
                        <a:rPr lang="en-GB" sz="1100" u="none" strike="noStrike" kern="1200" dirty="0">
                          <a:effectLst/>
                        </a:rPr>
                        <a:t>list template was reviewed and </a:t>
                      </a:r>
                      <a:r>
                        <a:rPr lang="en-GB" sz="1100" u="none" strike="noStrike" kern="1200" dirty="0" smtClean="0">
                          <a:effectLst/>
                        </a:rPr>
                        <a:t>work shopped </a:t>
                      </a:r>
                      <a:r>
                        <a:rPr lang="en-GB" sz="1100" u="none" strike="noStrike" kern="1200" dirty="0">
                          <a:effectLst/>
                        </a:rPr>
                        <a:t>among sector implementing public bodies in the first (1st </a:t>
                      </a:r>
                      <a:r>
                        <a:rPr lang="en-GB" sz="1100" u="none" strike="noStrike" kern="1200" dirty="0" smtClean="0">
                          <a:effectLst/>
                        </a:rPr>
                        <a:t>Quarter </a:t>
                      </a:r>
                      <a:r>
                        <a:rPr lang="en-GB" sz="1100" u="none" strike="noStrike" kern="1200" dirty="0">
                          <a:effectLst/>
                        </a:rPr>
                        <a:t>2017/18) in all nine provinces</a:t>
                      </a:r>
                      <a:r>
                        <a:rPr lang="en-GB" sz="1100" u="none" strike="noStrike" kern="1200" dirty="0" smtClean="0">
                          <a:effectLst/>
                        </a:rPr>
                        <a:t>. </a:t>
                      </a:r>
                    </a:p>
                    <a:p>
                      <a:pPr marL="228600" indent="-228600" algn="just" defTabSz="914400" rtl="0" eaLnBrk="1" fontAlgn="t" latinLnBrk="0" hangingPunct="1">
                        <a:buAutoNum type="arabicParenBoth"/>
                      </a:pPr>
                      <a:r>
                        <a:rPr lang="en-GB" sz="1100" u="none" strike="noStrike" kern="1200" dirty="0" smtClean="0">
                          <a:effectLst/>
                        </a:rPr>
                        <a:t>Of </a:t>
                      </a:r>
                      <a:r>
                        <a:rPr lang="en-GB" sz="1100" u="none" strike="noStrike" kern="1200" dirty="0">
                          <a:effectLst/>
                        </a:rPr>
                        <a:t>the 684 planned provincial projects for the Social and Environment and Culture Sectors in 2017/18 financial year, 559 have been captured on the EPWP-RS.</a:t>
                      </a:r>
                      <a:endParaRPr lang="en-GB" sz="1100" b="0" i="0" u="none" strike="noStrike" kern="1200" dirty="0">
                        <a:solidFill>
                          <a:schemeClr val="dk1"/>
                        </a:solidFill>
                        <a:effectLst/>
                        <a:latin typeface="+mj-lt"/>
                        <a:ea typeface="+mn-ea"/>
                        <a:cs typeface="+mn-cs"/>
                      </a:endParaRPr>
                    </a:p>
                  </a:txBody>
                  <a:tcPr marL="9525" marR="9525" marT="9525" marB="0"/>
                </a:tc>
                <a:extLst>
                  <a:ext uri="{0D108BD9-81ED-4DB2-BD59-A6C34878D82A}">
                    <a16:rowId xmlns:a16="http://schemas.microsoft.com/office/drawing/2014/main" val="10002"/>
                  </a:ext>
                </a:extLst>
              </a:tr>
              <a:tr h="413873">
                <a:tc>
                  <a:txBody>
                    <a:bodyPr/>
                    <a:lstStyle/>
                    <a:p>
                      <a:pPr marL="0" algn="just" defTabSz="914400" rtl="0" eaLnBrk="1" fontAlgn="t" latinLnBrk="0" hangingPunct="1"/>
                      <a:r>
                        <a:rPr lang="en-GB" sz="1100" u="none" strike="noStrike" kern="1200">
                          <a:effectLst/>
                        </a:rPr>
                        <a:t>Predetermined objectives: EPWP beneficiaries were not reported on the EPWP Fourth quarter data. </a:t>
                      </a:r>
                      <a:endParaRPr lang="en-GB" sz="1100" b="0" i="0" u="none" strike="noStrike" kern="1200">
                        <a:solidFill>
                          <a:schemeClr val="dk1"/>
                        </a:solidFill>
                        <a:effectLst/>
                        <a:latin typeface="+mj-lt"/>
                        <a:ea typeface="+mn-ea"/>
                        <a:cs typeface="+mn-cs"/>
                      </a:endParaRPr>
                    </a:p>
                  </a:txBody>
                  <a:tcPr marL="9525" marR="9525" marT="9525" marB="0"/>
                </a:tc>
                <a:tc>
                  <a:txBody>
                    <a:bodyPr/>
                    <a:lstStyle/>
                    <a:p>
                      <a:pPr marL="228600" indent="-228600" algn="just" defTabSz="914400" rtl="0" eaLnBrk="1" fontAlgn="t" latinLnBrk="0" hangingPunct="1">
                        <a:buAutoNum type="arabicParenBoth"/>
                      </a:pPr>
                      <a:r>
                        <a:rPr lang="en-GB" sz="1100" u="none" strike="noStrike" kern="1200" dirty="0">
                          <a:solidFill>
                            <a:schemeClr val="dk1"/>
                          </a:solidFill>
                          <a:effectLst/>
                          <a:latin typeface="+mn-lt"/>
                          <a:ea typeface="+mn-ea"/>
                          <a:cs typeface="+mn-cs"/>
                        </a:rPr>
                        <a:t>Attendance registers are not regularly reviewed to ensure that all participants are captured on EPWP reporting system</a:t>
                      </a:r>
                      <a:r>
                        <a:rPr lang="en-GB" sz="1100" u="none" strike="noStrike" kern="1200" dirty="0" smtClean="0">
                          <a:solidFill>
                            <a:schemeClr val="dk1"/>
                          </a:solidFill>
                          <a:effectLst/>
                          <a:latin typeface="+mn-lt"/>
                          <a:ea typeface="+mn-ea"/>
                          <a:cs typeface="+mn-cs"/>
                        </a:rPr>
                        <a:t>. </a:t>
                      </a:r>
                    </a:p>
                    <a:p>
                      <a:pPr marL="228600" indent="-228600" algn="just" defTabSz="914400" rtl="0" eaLnBrk="1" fontAlgn="t" latinLnBrk="0" hangingPunct="1">
                        <a:buAutoNum type="arabicParenBoth"/>
                      </a:pPr>
                      <a:r>
                        <a:rPr lang="en-GB" sz="1100" u="none" strike="noStrike" kern="1200" dirty="0" smtClean="0">
                          <a:solidFill>
                            <a:schemeClr val="dk1"/>
                          </a:solidFill>
                          <a:effectLst/>
                          <a:latin typeface="+mn-lt"/>
                          <a:ea typeface="+mn-ea"/>
                          <a:cs typeface="+mn-cs"/>
                        </a:rPr>
                        <a:t>The </a:t>
                      </a:r>
                      <a:r>
                        <a:rPr lang="en-GB" sz="1100" u="none" strike="noStrike" kern="1200" dirty="0">
                          <a:solidFill>
                            <a:schemeClr val="dk1"/>
                          </a:solidFill>
                          <a:effectLst/>
                          <a:latin typeface="+mn-lt"/>
                          <a:ea typeface="+mn-ea"/>
                          <a:cs typeface="+mn-cs"/>
                        </a:rPr>
                        <a:t>D</a:t>
                      </a:r>
                      <a:r>
                        <a:rPr lang="en-GB" sz="1100" u="none" strike="noStrike" kern="1200" dirty="0" smtClean="0">
                          <a:solidFill>
                            <a:schemeClr val="dk1"/>
                          </a:solidFill>
                          <a:effectLst/>
                          <a:latin typeface="+mn-lt"/>
                          <a:ea typeface="+mn-ea"/>
                          <a:cs typeface="+mn-cs"/>
                        </a:rPr>
                        <a:t>epartment </a:t>
                      </a:r>
                      <a:r>
                        <a:rPr lang="en-GB" sz="1100" u="none" strike="noStrike" kern="1200" dirty="0">
                          <a:solidFill>
                            <a:schemeClr val="dk1"/>
                          </a:solidFill>
                          <a:effectLst/>
                          <a:latin typeface="+mn-lt"/>
                          <a:ea typeface="+mn-ea"/>
                          <a:cs typeface="+mn-cs"/>
                        </a:rPr>
                        <a:t>did not implement proper record keeping in a timely manner to ensure that complete, relevant and accurate information is accessible and available to support financial and performance reporting</a:t>
                      </a:r>
                    </a:p>
                  </a:txBody>
                  <a:tcPr marL="9525" marR="9525" marT="9525" marB="0"/>
                </a:tc>
                <a:tc>
                  <a:txBody>
                    <a:bodyPr/>
                    <a:lstStyle/>
                    <a:p>
                      <a:pPr marL="0" algn="just" defTabSz="914400" rtl="0" eaLnBrk="1" fontAlgn="t" latinLnBrk="0" hangingPunct="1"/>
                      <a:r>
                        <a:rPr lang="en-GB" sz="1100" u="none" strike="noStrike" kern="1200">
                          <a:effectLst/>
                        </a:rPr>
                        <a:t>Conduct projects site verification visits to ensure EPWP adherence.</a:t>
                      </a:r>
                      <a:endParaRPr lang="en-GB" sz="1100" b="0" i="0" u="none" strike="noStrike" kern="1200">
                        <a:solidFill>
                          <a:schemeClr val="dk1"/>
                        </a:solidFill>
                        <a:effectLst/>
                        <a:latin typeface="+mj-lt"/>
                        <a:ea typeface="+mn-ea"/>
                        <a:cs typeface="+mn-cs"/>
                      </a:endParaRPr>
                    </a:p>
                  </a:txBody>
                  <a:tcPr marL="9525" marR="9525" marT="9525" marB="0"/>
                </a:tc>
                <a:tc>
                  <a:txBody>
                    <a:bodyPr/>
                    <a:lstStyle/>
                    <a:p>
                      <a:pPr marL="0" algn="just" defTabSz="914400" rtl="0" eaLnBrk="1" fontAlgn="t" latinLnBrk="0" hangingPunct="1"/>
                      <a:r>
                        <a:rPr lang="en-GB" sz="1100" u="none" strike="noStrike" kern="1200" dirty="0">
                          <a:effectLst/>
                        </a:rPr>
                        <a:t>Sixty seven (67) projects visited during the 1st </a:t>
                      </a:r>
                      <a:r>
                        <a:rPr lang="en-GB" sz="1100" u="none" strike="noStrike" kern="1200" dirty="0" smtClean="0">
                          <a:effectLst/>
                        </a:rPr>
                        <a:t>Quarter </a:t>
                      </a:r>
                      <a:r>
                        <a:rPr lang="en-GB" sz="1100" u="none" strike="noStrike" kern="1200" dirty="0">
                          <a:effectLst/>
                        </a:rPr>
                        <a:t>2017/18 and technical support provided to ensure compliance to the Ministerial Determination on records keeping, records management and reporting.</a:t>
                      </a:r>
                      <a:endParaRPr lang="en-GB" sz="1100" b="0" i="0" u="none" strike="noStrike" kern="1200" dirty="0">
                        <a:solidFill>
                          <a:schemeClr val="dk1"/>
                        </a:solidFill>
                        <a:effectLst/>
                        <a:latin typeface="+mj-lt"/>
                        <a:ea typeface="+mn-ea"/>
                        <a:cs typeface="+mn-cs"/>
                      </a:endParaRPr>
                    </a:p>
                  </a:txBody>
                  <a:tcPr marL="9525" marR="9525" marT="9525"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859152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F0CD0AED-B4D5-4032-9A76-11BCD2D1BB13}" type="slidenum">
              <a:rPr lang="en-US" smtClean="0"/>
              <a:t>2</a:t>
            </a:fld>
            <a:endParaRPr lang="en-US"/>
          </a:p>
        </p:txBody>
      </p:sp>
      <p:pic>
        <p:nvPicPr>
          <p:cNvPr id="9"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a:xfrm>
            <a:off x="0" y="0"/>
            <a:ext cx="9144000" cy="68580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07504" y="147935"/>
            <a:ext cx="5791200" cy="461665"/>
          </a:xfrm>
          <a:prstGeom prst="rect">
            <a:avLst/>
          </a:prstGeom>
          <a:noFill/>
        </p:spPr>
        <p:txBody>
          <a:bodyPr wrap="square" rtlCol="0">
            <a:spAutoFit/>
          </a:bodyPr>
          <a:lstStyle/>
          <a:p>
            <a:r>
              <a:rPr lang="en-ZA" sz="2400" b="1" dirty="0" smtClean="0">
                <a:solidFill>
                  <a:schemeClr val="bg1"/>
                </a:solidFill>
              </a:rPr>
              <a:t>Purpose of the Presentation </a:t>
            </a:r>
            <a:endParaRPr lang="en-ZA" sz="2400" b="1" dirty="0">
              <a:solidFill>
                <a:schemeClr val="bg1"/>
              </a:solidFill>
            </a:endParaRPr>
          </a:p>
        </p:txBody>
      </p:sp>
      <p:sp>
        <p:nvSpPr>
          <p:cNvPr id="10" name="TextBox 9"/>
          <p:cNvSpPr txBox="1"/>
          <p:nvPr/>
        </p:nvSpPr>
        <p:spPr>
          <a:xfrm>
            <a:off x="93648" y="946149"/>
            <a:ext cx="8664214" cy="1231106"/>
          </a:xfrm>
          <a:prstGeom prst="rect">
            <a:avLst/>
          </a:prstGeom>
          <a:noFill/>
        </p:spPr>
        <p:txBody>
          <a:bodyPr wrap="square" rtlCol="0">
            <a:spAutoFit/>
          </a:bodyPr>
          <a:lstStyle/>
          <a:p>
            <a:pPr marL="285750" indent="-285750">
              <a:buFont typeface="Arial" charset="0"/>
              <a:buChar char="•"/>
            </a:pPr>
            <a:r>
              <a:rPr lang="en-ZA" sz="2800" dirty="0" smtClean="0"/>
              <a:t>To brief the Portfolio Committee on the </a:t>
            </a:r>
            <a:r>
              <a:rPr lang="en-GB" sz="2800" dirty="0" smtClean="0"/>
              <a:t>Department’s audit action plan and strategies to improve performance </a:t>
            </a:r>
            <a:endParaRPr lang="en-ZA" b="1" dirty="0" smtClean="0">
              <a:solidFill>
                <a:srgbClr val="FF0000"/>
              </a:solidFill>
            </a:endParaRPr>
          </a:p>
          <a:p>
            <a:endParaRPr lang="en-ZA" dirty="0"/>
          </a:p>
        </p:txBody>
      </p:sp>
      <p:pic>
        <p:nvPicPr>
          <p:cNvPr id="14" name="Picture 13" descr="southafrica-flag1"/>
          <p:cNvPicPr>
            <a:picLocks noChangeAspect="1" noChangeArrowheads="1" noCrop="1"/>
          </p:cNvPicPr>
          <p:nvPr/>
        </p:nvPicPr>
        <p:blipFill>
          <a:blip r:embed="rId3"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val="6847083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F0CD0AED-B4D5-4032-9A76-11BCD2D1BB13}" type="slidenum">
              <a:rPr lang="en-US" smtClean="0"/>
              <a:t>20</a:t>
            </a:fld>
            <a:endParaRPr lang="en-US"/>
          </a:p>
        </p:txBody>
      </p:sp>
      <p:pic>
        <p:nvPicPr>
          <p:cNvPr id="9"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a:xfrm>
            <a:off x="0" y="12106"/>
            <a:ext cx="9144000" cy="68580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76200" y="62267"/>
            <a:ext cx="9067800" cy="589072"/>
          </a:xfrm>
          <a:prstGeom prst="rect">
            <a:avLst/>
          </a:prstGeom>
          <a:noFill/>
        </p:spPr>
        <p:txBody>
          <a:bodyPr wrap="square" rtlCol="0">
            <a:spAutoFit/>
          </a:bodyPr>
          <a:lstStyle/>
          <a:p>
            <a:pPr>
              <a:lnSpc>
                <a:spcPct val="150000"/>
              </a:lnSpc>
            </a:pPr>
            <a:r>
              <a:rPr lang="en-ZA" sz="2400" b="1" dirty="0">
                <a:solidFill>
                  <a:schemeClr val="bg1"/>
                </a:solidFill>
              </a:rPr>
              <a:t>Audit Action Plan</a:t>
            </a:r>
          </a:p>
        </p:txBody>
      </p:sp>
      <p:pic>
        <p:nvPicPr>
          <p:cNvPr id="10" name="Picture 9" descr="southafrica-flag1"/>
          <p:cNvPicPr>
            <a:picLocks noChangeAspect="1" noChangeArrowheads="1" noCrop="1"/>
          </p:cNvPicPr>
          <p:nvPr/>
        </p:nvPicPr>
        <p:blipFill>
          <a:blip r:embed="rId4" cstate="print"/>
          <a:srcRect/>
          <a:stretch>
            <a:fillRect/>
          </a:stretch>
        </p:blipFill>
        <p:spPr bwMode="auto">
          <a:xfrm>
            <a:off x="7561162" y="6356350"/>
            <a:ext cx="415052" cy="274320"/>
          </a:xfrm>
          <a:prstGeom prst="rect">
            <a:avLst/>
          </a:prstGeom>
          <a:noFill/>
          <a:ln w="9525">
            <a:noFill/>
            <a:miter lim="800000"/>
            <a:headEnd/>
            <a:tailEnd/>
          </a:ln>
        </p:spPr>
      </p:pic>
      <p:graphicFrame>
        <p:nvGraphicFramePr>
          <p:cNvPr id="3" name="Table 2"/>
          <p:cNvGraphicFramePr>
            <a:graphicFrameLocks noGrp="1"/>
          </p:cNvGraphicFramePr>
          <p:nvPr>
            <p:extLst>
              <p:ext uri="{D42A27DB-BD31-4B8C-83A1-F6EECF244321}">
                <p14:modId xmlns:p14="http://schemas.microsoft.com/office/powerpoint/2010/main" val="4184581157"/>
              </p:ext>
            </p:extLst>
          </p:nvPr>
        </p:nvGraphicFramePr>
        <p:xfrm>
          <a:off x="76200" y="764704"/>
          <a:ext cx="8960296" cy="5138162"/>
        </p:xfrm>
        <a:graphic>
          <a:graphicData uri="http://schemas.openxmlformats.org/drawingml/2006/table">
            <a:tbl>
              <a:tblPr firstRow="1" bandRow="1">
                <a:tableStyleId>{16D9F66E-5EB9-4882-86FB-DCBF35E3C3E4}</a:tableStyleId>
              </a:tblPr>
              <a:tblGrid>
                <a:gridCol w="2119536">
                  <a:extLst>
                    <a:ext uri="{9D8B030D-6E8A-4147-A177-3AD203B41FA5}">
                      <a16:colId xmlns:a16="http://schemas.microsoft.com/office/drawing/2014/main" val="20000"/>
                    </a:ext>
                  </a:extLst>
                </a:gridCol>
                <a:gridCol w="2664296">
                  <a:extLst>
                    <a:ext uri="{9D8B030D-6E8A-4147-A177-3AD203B41FA5}">
                      <a16:colId xmlns:a16="http://schemas.microsoft.com/office/drawing/2014/main" val="20001"/>
                    </a:ext>
                  </a:extLst>
                </a:gridCol>
                <a:gridCol w="2304256">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tblGrid>
              <a:tr h="288032">
                <a:tc>
                  <a:txBody>
                    <a:bodyPr/>
                    <a:lstStyle/>
                    <a:p>
                      <a:pPr marL="0" algn="l" defTabSz="914400" rtl="0" eaLnBrk="1" latinLnBrk="0" hangingPunct="1">
                        <a:lnSpc>
                          <a:spcPct val="115000"/>
                        </a:lnSpc>
                        <a:spcAft>
                          <a:spcPts val="0"/>
                        </a:spcAft>
                      </a:pPr>
                      <a:r>
                        <a:rPr lang="en-US" sz="1400" b="1" kern="1200" dirty="0">
                          <a:effectLst/>
                        </a:rPr>
                        <a:t>FINDING</a:t>
                      </a:r>
                      <a:endParaRPr lang="en-ZA" sz="1400" b="1" kern="1200" dirty="0">
                        <a:solidFill>
                          <a:schemeClr val="tx1"/>
                        </a:solidFill>
                        <a:effectLst/>
                        <a:latin typeface="+mn-lt"/>
                        <a:ea typeface="+mn-ea"/>
                        <a:cs typeface="+mn-cs"/>
                      </a:endParaRPr>
                    </a:p>
                  </a:txBody>
                  <a:tcPr marL="68580" marR="68580" marT="0" marB="0">
                    <a:solidFill>
                      <a:schemeClr val="accent6">
                        <a:lumMod val="40000"/>
                        <a:lumOff val="60000"/>
                      </a:schemeClr>
                    </a:solidFill>
                  </a:tcPr>
                </a:tc>
                <a:tc>
                  <a:txBody>
                    <a:bodyPr/>
                    <a:lstStyle/>
                    <a:p>
                      <a:pPr marL="0" algn="l" defTabSz="914400" rtl="0" eaLnBrk="1" latinLnBrk="0" hangingPunct="1">
                        <a:lnSpc>
                          <a:spcPct val="115000"/>
                        </a:lnSpc>
                        <a:spcAft>
                          <a:spcPts val="0"/>
                        </a:spcAft>
                      </a:pPr>
                      <a:r>
                        <a:rPr lang="en-US" sz="1400" b="1" kern="1200" dirty="0">
                          <a:effectLst/>
                        </a:rPr>
                        <a:t>ROOT CAUSE</a:t>
                      </a:r>
                      <a:endParaRPr lang="en-ZA" sz="1400" b="1" kern="1200" dirty="0">
                        <a:solidFill>
                          <a:schemeClr val="tx1"/>
                        </a:solidFill>
                        <a:effectLst/>
                        <a:latin typeface="+mn-lt"/>
                        <a:ea typeface="+mn-ea"/>
                        <a:cs typeface="+mn-cs"/>
                      </a:endParaRPr>
                    </a:p>
                  </a:txBody>
                  <a:tcPr marL="68580" marR="68580" marT="0" marB="0">
                    <a:solidFill>
                      <a:schemeClr val="accent6">
                        <a:lumMod val="40000"/>
                        <a:lumOff val="60000"/>
                      </a:schemeClr>
                    </a:solidFill>
                  </a:tcPr>
                </a:tc>
                <a:tc>
                  <a:txBody>
                    <a:bodyPr/>
                    <a:lstStyle/>
                    <a:p>
                      <a:pPr marL="0" algn="l" defTabSz="914400" rtl="0" eaLnBrk="1" latinLnBrk="0" hangingPunct="1">
                        <a:lnSpc>
                          <a:spcPct val="115000"/>
                        </a:lnSpc>
                        <a:spcAft>
                          <a:spcPts val="0"/>
                        </a:spcAft>
                      </a:pPr>
                      <a:r>
                        <a:rPr lang="en-US" sz="1400" b="1" kern="1200" dirty="0">
                          <a:effectLst/>
                        </a:rPr>
                        <a:t>ACTION</a:t>
                      </a:r>
                      <a:endParaRPr lang="en-ZA" sz="1400" b="1" kern="1200" dirty="0">
                        <a:solidFill>
                          <a:schemeClr val="tx1"/>
                        </a:solidFill>
                        <a:effectLst/>
                        <a:latin typeface="+mn-lt"/>
                        <a:ea typeface="+mn-ea"/>
                        <a:cs typeface="+mn-cs"/>
                      </a:endParaRPr>
                    </a:p>
                  </a:txBody>
                  <a:tcPr marL="68580" marR="68580" marT="0" marB="0">
                    <a:solidFill>
                      <a:schemeClr val="accent6">
                        <a:lumMod val="40000"/>
                        <a:lumOff val="60000"/>
                      </a:schemeClr>
                    </a:solidFill>
                  </a:tcPr>
                </a:tc>
                <a:tc>
                  <a:txBody>
                    <a:bodyPr/>
                    <a:lstStyle/>
                    <a:p>
                      <a:r>
                        <a:rPr lang="en-US" sz="1400" b="1" kern="1200" dirty="0" smtClean="0">
                          <a:effectLst/>
                        </a:rPr>
                        <a:t>STATUS/PROGRESS</a:t>
                      </a:r>
                      <a:endParaRPr lang="en-ZA" sz="1400" b="1" dirty="0">
                        <a:solidFill>
                          <a:schemeClr val="tx1"/>
                        </a:solidFill>
                      </a:endParaRPr>
                    </a:p>
                  </a:txBody>
                  <a:tcPr>
                    <a:solidFill>
                      <a:schemeClr val="accent6">
                        <a:lumMod val="40000"/>
                        <a:lumOff val="60000"/>
                      </a:schemeClr>
                    </a:solidFill>
                  </a:tcPr>
                </a:tc>
                <a:extLst>
                  <a:ext uri="{0D108BD9-81ED-4DB2-BD59-A6C34878D82A}">
                    <a16:rowId xmlns:a16="http://schemas.microsoft.com/office/drawing/2014/main" val="10000"/>
                  </a:ext>
                </a:extLst>
              </a:tr>
              <a:tr h="288032">
                <a:tc gridSpan="4">
                  <a:txBody>
                    <a:bodyPr/>
                    <a:lstStyle/>
                    <a:p>
                      <a:r>
                        <a:rPr lang="en-US" sz="1400" b="1" kern="1200" dirty="0" smtClean="0">
                          <a:effectLst/>
                        </a:rPr>
                        <a:t>EXPANDED PUBLIC WORKS PROGRAMME</a:t>
                      </a:r>
                      <a:endParaRPr lang="en-ZA" sz="1400" b="1" kern="1200" dirty="0">
                        <a:solidFill>
                          <a:schemeClr val="dk1"/>
                        </a:solidFill>
                        <a:effectLst/>
                        <a:latin typeface="+mn-lt"/>
                        <a:ea typeface="+mn-ea"/>
                        <a:cs typeface="+mn-cs"/>
                      </a:endParaRPr>
                    </a:p>
                  </a:txBody>
                  <a:tcPr marL="68580" marR="68580" marT="0" marB="0">
                    <a:solidFill>
                      <a:schemeClr val="accent6">
                        <a:lumMod val="40000"/>
                        <a:lumOff val="60000"/>
                      </a:schemeClr>
                    </a:solidFill>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1"/>
                  </a:ext>
                </a:extLst>
              </a:tr>
              <a:tr h="413873">
                <a:tc>
                  <a:txBody>
                    <a:bodyPr/>
                    <a:lstStyle/>
                    <a:p>
                      <a:pPr marL="0" algn="just" defTabSz="914400" rtl="0" eaLnBrk="1" fontAlgn="t" latinLnBrk="0" hangingPunct="1"/>
                      <a:r>
                        <a:rPr lang="en-GB" sz="1100" u="none" strike="noStrike" kern="1200" dirty="0">
                          <a:effectLst/>
                        </a:rPr>
                        <a:t>Predetermined objectives: EPWP beneficiaries were duplicated on the EPWP reporting system.</a:t>
                      </a:r>
                      <a:endParaRPr lang="en-GB" sz="1100" b="0" i="0" u="none" strike="noStrike" kern="1200" dirty="0">
                        <a:solidFill>
                          <a:schemeClr val="dk1"/>
                        </a:solidFill>
                        <a:effectLst/>
                        <a:latin typeface="+mj-lt"/>
                        <a:ea typeface="+mn-ea"/>
                        <a:cs typeface="+mn-cs"/>
                      </a:endParaRPr>
                    </a:p>
                  </a:txBody>
                  <a:tcPr marL="9525" marR="9525" marT="9525" marB="0"/>
                </a:tc>
                <a:tc>
                  <a:txBody>
                    <a:bodyPr/>
                    <a:lstStyle/>
                    <a:p>
                      <a:pPr marL="228600" indent="-228600" algn="just" defTabSz="914400" rtl="0" eaLnBrk="1" fontAlgn="t" latinLnBrk="0" hangingPunct="1">
                        <a:buAutoNum type="arabicParenBoth"/>
                      </a:pPr>
                      <a:r>
                        <a:rPr lang="en-GB" sz="1100" u="none" strike="noStrike" kern="1200" dirty="0">
                          <a:solidFill>
                            <a:schemeClr val="dk1"/>
                          </a:solidFill>
                          <a:effectLst/>
                          <a:latin typeface="+mn-lt"/>
                          <a:ea typeface="+mn-ea"/>
                          <a:cs typeface="+mn-cs"/>
                        </a:rPr>
                        <a:t>The system allows capturing of the two financial years namely </a:t>
                      </a:r>
                      <a:r>
                        <a:rPr lang="en-GB" sz="1100" u="none" strike="noStrike" kern="1200" dirty="0" smtClean="0">
                          <a:solidFill>
                            <a:schemeClr val="dk1"/>
                          </a:solidFill>
                          <a:effectLst/>
                          <a:latin typeface="+mn-lt"/>
                          <a:ea typeface="+mn-ea"/>
                          <a:cs typeface="+mn-cs"/>
                        </a:rPr>
                        <a:t>Municipal </a:t>
                      </a:r>
                      <a:r>
                        <a:rPr lang="en-GB" sz="1100" u="none" strike="noStrike" kern="1200" dirty="0">
                          <a:solidFill>
                            <a:schemeClr val="dk1"/>
                          </a:solidFill>
                          <a:effectLst/>
                          <a:latin typeface="+mn-lt"/>
                          <a:ea typeface="+mn-ea"/>
                          <a:cs typeface="+mn-cs"/>
                        </a:rPr>
                        <a:t>financial year and </a:t>
                      </a:r>
                      <a:r>
                        <a:rPr lang="en-GB" sz="1100" u="none" strike="noStrike" kern="1200" dirty="0" smtClean="0">
                          <a:solidFill>
                            <a:schemeClr val="dk1"/>
                          </a:solidFill>
                          <a:effectLst/>
                          <a:latin typeface="+mn-lt"/>
                          <a:ea typeface="+mn-ea"/>
                          <a:cs typeface="+mn-cs"/>
                        </a:rPr>
                        <a:t>National Department </a:t>
                      </a:r>
                      <a:r>
                        <a:rPr lang="en-GB" sz="1100" u="none" strike="noStrike" kern="1200" dirty="0">
                          <a:solidFill>
                            <a:schemeClr val="dk1"/>
                          </a:solidFill>
                          <a:effectLst/>
                          <a:latin typeface="+mn-lt"/>
                          <a:ea typeface="+mn-ea"/>
                          <a:cs typeface="+mn-cs"/>
                        </a:rPr>
                        <a:t>financial year, which resulted in projects being closed at the end of June and reopened with the new description in the beginning of </a:t>
                      </a:r>
                      <a:r>
                        <a:rPr lang="en-GB" sz="1100" u="none" strike="noStrike" kern="1200" dirty="0" smtClean="0">
                          <a:solidFill>
                            <a:schemeClr val="dk1"/>
                          </a:solidFill>
                          <a:effectLst/>
                          <a:latin typeface="+mn-lt"/>
                          <a:ea typeface="+mn-ea"/>
                          <a:cs typeface="+mn-cs"/>
                        </a:rPr>
                        <a:t>July 2017.</a:t>
                      </a:r>
                    </a:p>
                    <a:p>
                      <a:pPr marL="228600" indent="-228600" algn="just" defTabSz="914400" rtl="0" eaLnBrk="1" fontAlgn="t" latinLnBrk="0" hangingPunct="1">
                        <a:buAutoNum type="arabicParenBoth"/>
                      </a:pPr>
                      <a:r>
                        <a:rPr lang="en-GB" sz="1100" u="none" strike="noStrike" kern="1200" dirty="0" smtClean="0">
                          <a:solidFill>
                            <a:schemeClr val="dk1"/>
                          </a:solidFill>
                          <a:effectLst/>
                          <a:latin typeface="+mn-lt"/>
                          <a:ea typeface="+mn-ea"/>
                          <a:cs typeface="+mn-cs"/>
                        </a:rPr>
                        <a:t>Beneficiary </a:t>
                      </a:r>
                      <a:r>
                        <a:rPr lang="en-GB" sz="1100" u="none" strike="noStrike" kern="1200" dirty="0">
                          <a:solidFill>
                            <a:schemeClr val="dk1"/>
                          </a:solidFill>
                          <a:effectLst/>
                          <a:latin typeface="+mn-lt"/>
                          <a:ea typeface="+mn-ea"/>
                          <a:cs typeface="+mn-cs"/>
                        </a:rPr>
                        <a:t>lists and attendance registers are adequately reviewed to ensure that all participants captured on EPWP reporting system are not </a:t>
                      </a:r>
                      <a:r>
                        <a:rPr lang="en-GB" sz="1100" u="none" strike="noStrike" kern="1200" dirty="0" smtClean="0">
                          <a:solidFill>
                            <a:schemeClr val="dk1"/>
                          </a:solidFill>
                          <a:effectLst/>
                          <a:latin typeface="+mn-lt"/>
                          <a:ea typeface="+mn-ea"/>
                          <a:cs typeface="+mn-cs"/>
                        </a:rPr>
                        <a:t>duplicated.</a:t>
                      </a:r>
                    </a:p>
                    <a:p>
                      <a:pPr marL="228600" indent="-228600" algn="just" defTabSz="914400" rtl="0" eaLnBrk="1" fontAlgn="t" latinLnBrk="0" hangingPunct="1">
                        <a:buAutoNum type="arabicParenBoth"/>
                      </a:pPr>
                      <a:r>
                        <a:rPr lang="en-GB" sz="1100" u="none" strike="noStrike" kern="1200" dirty="0" smtClean="0">
                          <a:solidFill>
                            <a:schemeClr val="dk1"/>
                          </a:solidFill>
                          <a:effectLst/>
                          <a:latin typeface="+mn-lt"/>
                          <a:ea typeface="+mn-ea"/>
                          <a:cs typeface="+mn-cs"/>
                        </a:rPr>
                        <a:t>The </a:t>
                      </a:r>
                      <a:r>
                        <a:rPr lang="en-GB" sz="1100" u="none" strike="noStrike" kern="1200" dirty="0">
                          <a:solidFill>
                            <a:schemeClr val="dk1"/>
                          </a:solidFill>
                          <a:effectLst/>
                          <a:latin typeface="+mn-lt"/>
                          <a:ea typeface="+mn-ea"/>
                          <a:cs typeface="+mn-cs"/>
                        </a:rPr>
                        <a:t>D</a:t>
                      </a:r>
                      <a:r>
                        <a:rPr lang="en-GB" sz="1100" u="none" strike="noStrike" kern="1200" dirty="0" smtClean="0">
                          <a:solidFill>
                            <a:schemeClr val="dk1"/>
                          </a:solidFill>
                          <a:effectLst/>
                          <a:latin typeface="+mn-lt"/>
                          <a:ea typeface="+mn-ea"/>
                          <a:cs typeface="+mn-cs"/>
                        </a:rPr>
                        <a:t>epartment </a:t>
                      </a:r>
                      <a:r>
                        <a:rPr lang="en-GB" sz="1100" u="none" strike="noStrike" kern="1200" dirty="0">
                          <a:solidFill>
                            <a:schemeClr val="dk1"/>
                          </a:solidFill>
                          <a:effectLst/>
                          <a:latin typeface="+mn-lt"/>
                          <a:ea typeface="+mn-ea"/>
                          <a:cs typeface="+mn-cs"/>
                        </a:rPr>
                        <a:t>did not implement proper record keeping in a timely manner to ensure that complete, relevant and accurate information is accessible and available to support financial and performance </a:t>
                      </a:r>
                      <a:r>
                        <a:rPr lang="en-GB" sz="1100" u="none" strike="noStrike" kern="1200" dirty="0" smtClean="0">
                          <a:solidFill>
                            <a:schemeClr val="dk1"/>
                          </a:solidFill>
                          <a:effectLst/>
                          <a:latin typeface="+mn-lt"/>
                          <a:ea typeface="+mn-ea"/>
                          <a:cs typeface="+mn-cs"/>
                        </a:rPr>
                        <a:t>reporting</a:t>
                      </a:r>
                      <a:endParaRPr lang="en-GB" sz="1100" u="none" strike="noStrike" kern="1200" dirty="0">
                        <a:solidFill>
                          <a:schemeClr val="dk1"/>
                        </a:solidFill>
                        <a:effectLst/>
                        <a:latin typeface="+mn-lt"/>
                        <a:ea typeface="+mn-ea"/>
                        <a:cs typeface="+mn-cs"/>
                      </a:endParaRPr>
                    </a:p>
                  </a:txBody>
                  <a:tcPr marL="9525" marR="9525" marT="9525" marB="0"/>
                </a:tc>
                <a:tc>
                  <a:txBody>
                    <a:bodyPr/>
                    <a:lstStyle/>
                    <a:p>
                      <a:pPr marL="228600" indent="-228600" algn="just" defTabSz="914400" rtl="0" eaLnBrk="1" fontAlgn="t" latinLnBrk="0" hangingPunct="1">
                        <a:buAutoNum type="arabicParenBoth"/>
                      </a:pPr>
                      <a:r>
                        <a:rPr lang="en-GB" sz="1100" u="none" strike="noStrike" kern="1200" dirty="0" smtClean="0">
                          <a:effectLst/>
                        </a:rPr>
                        <a:t>The </a:t>
                      </a:r>
                      <a:r>
                        <a:rPr lang="en-GB" sz="1100" u="none" strike="noStrike" kern="1200" dirty="0">
                          <a:effectLst/>
                        </a:rPr>
                        <a:t>projects financial years reported in the EPWP- </a:t>
                      </a:r>
                      <a:r>
                        <a:rPr lang="en-GB" sz="1100" u="none" strike="noStrike" kern="1200" dirty="0" smtClean="0">
                          <a:effectLst/>
                        </a:rPr>
                        <a:t>Reporting System </a:t>
                      </a:r>
                      <a:r>
                        <a:rPr lang="en-GB" sz="1100" u="none" strike="noStrike" kern="1200" dirty="0">
                          <a:effectLst/>
                        </a:rPr>
                        <a:t>will always have different financial years due to the different spheres of government</a:t>
                      </a:r>
                      <a:r>
                        <a:rPr lang="en-GB" sz="1100" u="none" strike="noStrike" kern="1200" dirty="0" smtClean="0">
                          <a:effectLst/>
                        </a:rPr>
                        <a:t>.</a:t>
                      </a:r>
                    </a:p>
                    <a:p>
                      <a:pPr marL="228600" indent="-228600" algn="just" defTabSz="914400" rtl="0" eaLnBrk="1" fontAlgn="t" latinLnBrk="0" hangingPunct="1">
                        <a:buAutoNum type="arabicParenBoth"/>
                      </a:pPr>
                      <a:r>
                        <a:rPr lang="en-GB" sz="1100" u="none" strike="noStrike" kern="1200" dirty="0" smtClean="0">
                          <a:effectLst/>
                        </a:rPr>
                        <a:t>Projects </a:t>
                      </a:r>
                      <a:r>
                        <a:rPr lang="en-GB" sz="1100" u="none" strike="noStrike" kern="1200" dirty="0">
                          <a:effectLst/>
                        </a:rPr>
                        <a:t>can cross financial years</a:t>
                      </a:r>
                      <a:r>
                        <a:rPr lang="en-GB" sz="1100" u="none" strike="noStrike" kern="1200" dirty="0" smtClean="0">
                          <a:effectLst/>
                        </a:rPr>
                        <a:t>.</a:t>
                      </a:r>
                    </a:p>
                    <a:p>
                      <a:pPr marL="228600" indent="-228600" algn="just" defTabSz="914400" rtl="0" eaLnBrk="1" fontAlgn="t" latinLnBrk="0" hangingPunct="1">
                        <a:buAutoNum type="arabicParenBoth"/>
                      </a:pPr>
                      <a:r>
                        <a:rPr lang="en-GB" sz="1100" u="none" strike="noStrike" kern="1200" dirty="0" smtClean="0">
                          <a:effectLst/>
                        </a:rPr>
                        <a:t>The </a:t>
                      </a:r>
                      <a:r>
                        <a:rPr lang="en-GB" sz="1100" u="none" strike="noStrike" kern="1200" dirty="0">
                          <a:effectLst/>
                        </a:rPr>
                        <a:t>person days are counted afresh from the 1st April of each financial year for the same work opportunity. </a:t>
                      </a:r>
                      <a:endParaRPr lang="en-GB" sz="1100" u="none" strike="noStrike" kern="1200" dirty="0" smtClean="0">
                        <a:effectLst/>
                      </a:endParaRPr>
                    </a:p>
                    <a:p>
                      <a:pPr marL="228600" indent="-228600" algn="just" defTabSz="914400" rtl="0" eaLnBrk="1" fontAlgn="t" latinLnBrk="0" hangingPunct="1">
                        <a:buAutoNum type="arabicParenBoth"/>
                      </a:pPr>
                      <a:r>
                        <a:rPr lang="en-GB" sz="1100" u="none" strike="noStrike" kern="1200" dirty="0" smtClean="0">
                          <a:effectLst/>
                        </a:rPr>
                        <a:t>No </a:t>
                      </a:r>
                      <a:r>
                        <a:rPr lang="en-GB" sz="1100" u="none" strike="noStrike" kern="1200" dirty="0">
                          <a:effectLst/>
                        </a:rPr>
                        <a:t>action required. </a:t>
                      </a:r>
                      <a:endParaRPr lang="en-GB" sz="1100" b="0" i="0" u="none" strike="noStrike" kern="1200" dirty="0">
                        <a:solidFill>
                          <a:schemeClr val="dk1"/>
                        </a:solidFill>
                        <a:effectLst/>
                        <a:latin typeface="+mj-lt"/>
                        <a:ea typeface="+mn-ea"/>
                        <a:cs typeface="+mn-cs"/>
                      </a:endParaRPr>
                    </a:p>
                  </a:txBody>
                  <a:tcPr marL="9525" marR="9525" marT="9525" marB="0"/>
                </a:tc>
                <a:tc>
                  <a:txBody>
                    <a:bodyPr/>
                    <a:lstStyle/>
                    <a:p>
                      <a:pPr marL="0" algn="just" defTabSz="914400" rtl="0" eaLnBrk="1" fontAlgn="t" latinLnBrk="0" hangingPunct="1"/>
                      <a:r>
                        <a:rPr lang="en-ZA" sz="1100" u="none" strike="noStrike" kern="1200" dirty="0">
                          <a:effectLst/>
                        </a:rPr>
                        <a:t>No further action required</a:t>
                      </a:r>
                      <a:endParaRPr lang="en-ZA" sz="1100" b="0" i="0" u="none" strike="noStrike" kern="1200" dirty="0">
                        <a:solidFill>
                          <a:schemeClr val="dk1"/>
                        </a:solidFill>
                        <a:effectLst/>
                        <a:latin typeface="+mj-lt"/>
                        <a:ea typeface="+mn-ea"/>
                        <a:cs typeface="+mn-cs"/>
                      </a:endParaRPr>
                    </a:p>
                  </a:txBody>
                  <a:tcPr marL="9525" marR="9525" marT="9525" marB="0"/>
                </a:tc>
                <a:extLst>
                  <a:ext uri="{0D108BD9-81ED-4DB2-BD59-A6C34878D82A}">
                    <a16:rowId xmlns:a16="http://schemas.microsoft.com/office/drawing/2014/main" val="10002"/>
                  </a:ext>
                </a:extLst>
              </a:tr>
              <a:tr h="413873">
                <a:tc>
                  <a:txBody>
                    <a:bodyPr/>
                    <a:lstStyle/>
                    <a:p>
                      <a:pPr marL="0" algn="just" defTabSz="914400" rtl="0" eaLnBrk="1" fontAlgn="t" latinLnBrk="0" hangingPunct="1"/>
                      <a:r>
                        <a:rPr lang="en-GB" sz="1100" u="none" strike="noStrike" kern="1200" dirty="0">
                          <a:effectLst/>
                        </a:rPr>
                        <a:t>Predetermined objectives: EPWP Non submission of ID copies, attendance registers and proof of payment </a:t>
                      </a:r>
                      <a:endParaRPr lang="en-GB" sz="1100" b="0" i="0" u="none" strike="noStrike" kern="1200" dirty="0">
                        <a:solidFill>
                          <a:schemeClr val="dk1"/>
                        </a:solidFill>
                        <a:effectLst/>
                        <a:latin typeface="+mj-lt"/>
                        <a:ea typeface="+mn-ea"/>
                        <a:cs typeface="+mn-cs"/>
                      </a:endParaRPr>
                    </a:p>
                  </a:txBody>
                  <a:tcPr marL="9525" marR="9525" marT="9525" marB="0"/>
                </a:tc>
                <a:tc>
                  <a:txBody>
                    <a:bodyPr/>
                    <a:lstStyle/>
                    <a:p>
                      <a:pPr marL="228600" indent="-228600" algn="just" defTabSz="914400" rtl="0" eaLnBrk="1" fontAlgn="t" latinLnBrk="0" hangingPunct="1">
                        <a:buAutoNum type="arabicParenBoth"/>
                      </a:pPr>
                      <a:r>
                        <a:rPr lang="en-GB" sz="1100" u="none" strike="noStrike" kern="1200" dirty="0">
                          <a:solidFill>
                            <a:schemeClr val="dk1"/>
                          </a:solidFill>
                          <a:effectLst/>
                          <a:latin typeface="+mn-lt"/>
                          <a:ea typeface="+mn-ea"/>
                          <a:cs typeface="+mn-cs"/>
                        </a:rPr>
                        <a:t>The </a:t>
                      </a:r>
                      <a:r>
                        <a:rPr lang="en-GB" sz="1100" u="none" strike="noStrike" kern="1200" dirty="0" smtClean="0">
                          <a:solidFill>
                            <a:schemeClr val="dk1"/>
                          </a:solidFill>
                          <a:effectLst/>
                          <a:latin typeface="+mn-lt"/>
                          <a:ea typeface="+mn-ea"/>
                          <a:cs typeface="+mn-cs"/>
                        </a:rPr>
                        <a:t>Department </a:t>
                      </a:r>
                      <a:r>
                        <a:rPr lang="en-GB" sz="1100" u="none" strike="noStrike" kern="1200" dirty="0">
                          <a:solidFill>
                            <a:schemeClr val="dk1"/>
                          </a:solidFill>
                          <a:effectLst/>
                          <a:latin typeface="+mn-lt"/>
                          <a:ea typeface="+mn-ea"/>
                          <a:cs typeface="+mn-cs"/>
                        </a:rPr>
                        <a:t>does not adequately monitor the public bodies to ensure that the EPWP project files are properly filed and </a:t>
                      </a:r>
                      <a:r>
                        <a:rPr lang="en-GB" sz="1100" u="none" strike="noStrike" kern="1200" dirty="0" smtClean="0">
                          <a:solidFill>
                            <a:schemeClr val="dk1"/>
                          </a:solidFill>
                          <a:effectLst/>
                          <a:latin typeface="+mn-lt"/>
                          <a:ea typeface="+mn-ea"/>
                          <a:cs typeface="+mn-cs"/>
                        </a:rPr>
                        <a:t>maintained. </a:t>
                      </a:r>
                    </a:p>
                    <a:p>
                      <a:pPr marL="228600" indent="-228600" algn="just" defTabSz="914400" rtl="0" eaLnBrk="1" fontAlgn="t" latinLnBrk="0" hangingPunct="1">
                        <a:buAutoNum type="arabicParenBoth"/>
                      </a:pPr>
                      <a:r>
                        <a:rPr lang="en-GB" sz="1100" u="none" strike="noStrike" kern="1200" dirty="0" smtClean="0">
                          <a:solidFill>
                            <a:schemeClr val="dk1"/>
                          </a:solidFill>
                          <a:effectLst/>
                          <a:latin typeface="+mn-lt"/>
                          <a:ea typeface="+mn-ea"/>
                          <a:cs typeface="+mn-cs"/>
                        </a:rPr>
                        <a:t>The </a:t>
                      </a:r>
                      <a:r>
                        <a:rPr lang="en-GB" sz="1100" u="none" strike="noStrike" kern="1200" dirty="0">
                          <a:solidFill>
                            <a:schemeClr val="dk1"/>
                          </a:solidFill>
                          <a:effectLst/>
                          <a:latin typeface="+mn-lt"/>
                          <a:ea typeface="+mn-ea"/>
                          <a:cs typeface="+mn-cs"/>
                        </a:rPr>
                        <a:t>D</a:t>
                      </a:r>
                      <a:r>
                        <a:rPr lang="en-GB" sz="1100" u="none" strike="noStrike" kern="1200" dirty="0" smtClean="0">
                          <a:solidFill>
                            <a:schemeClr val="dk1"/>
                          </a:solidFill>
                          <a:effectLst/>
                          <a:latin typeface="+mn-lt"/>
                          <a:ea typeface="+mn-ea"/>
                          <a:cs typeface="+mn-cs"/>
                        </a:rPr>
                        <a:t>epartment </a:t>
                      </a:r>
                      <a:r>
                        <a:rPr lang="en-GB" sz="1100" u="none" strike="noStrike" kern="1200" dirty="0">
                          <a:solidFill>
                            <a:schemeClr val="dk1"/>
                          </a:solidFill>
                          <a:effectLst/>
                          <a:latin typeface="+mn-lt"/>
                          <a:ea typeface="+mn-ea"/>
                          <a:cs typeface="+mn-cs"/>
                        </a:rPr>
                        <a:t>did not implement proper record keeping in a timely manner to ensure that complete, relevant and accurate information is accessible and available to support financial and performance reporting</a:t>
                      </a:r>
                    </a:p>
                  </a:txBody>
                  <a:tcPr marL="9525" marR="9525" marT="9525" marB="0"/>
                </a:tc>
                <a:tc>
                  <a:txBody>
                    <a:bodyPr/>
                    <a:lstStyle/>
                    <a:p>
                      <a:pPr marL="228600" indent="-228600" algn="just" defTabSz="914400" rtl="0" eaLnBrk="1" fontAlgn="t" latinLnBrk="0" hangingPunct="1">
                        <a:buAutoNum type="arabicParenBoth"/>
                      </a:pPr>
                      <a:r>
                        <a:rPr lang="en-GB" sz="1100" u="none" strike="noStrike" kern="1200" dirty="0" smtClean="0">
                          <a:effectLst/>
                        </a:rPr>
                        <a:t>The </a:t>
                      </a:r>
                      <a:r>
                        <a:rPr lang="en-GB" sz="1100" u="none" strike="noStrike" kern="1200" dirty="0">
                          <a:effectLst/>
                        </a:rPr>
                        <a:t>EPWP branch will monitor public bodies to ensure that files for projects are well maintained</a:t>
                      </a:r>
                      <a:r>
                        <a:rPr lang="en-GB" sz="1100" u="none" strike="noStrike" kern="1200" dirty="0" smtClean="0">
                          <a:effectLst/>
                        </a:rPr>
                        <a:t>.</a:t>
                      </a:r>
                    </a:p>
                    <a:p>
                      <a:pPr marL="228600" indent="-228600" algn="just" defTabSz="914400" rtl="0" eaLnBrk="1" fontAlgn="t" latinLnBrk="0" hangingPunct="1">
                        <a:buAutoNum type="arabicParenBoth"/>
                      </a:pPr>
                      <a:r>
                        <a:rPr lang="en-GB" sz="1100" u="none" strike="noStrike" kern="1200" dirty="0" smtClean="0">
                          <a:effectLst/>
                        </a:rPr>
                        <a:t>Seven </a:t>
                      </a:r>
                      <a:r>
                        <a:rPr lang="en-GB" sz="1100" u="none" strike="noStrike" kern="1200" dirty="0">
                          <a:effectLst/>
                        </a:rPr>
                        <a:t>hundred (700) site visits to be done on a  sample basis to ensure compliance with proper record keeping</a:t>
                      </a:r>
                      <a:r>
                        <a:rPr lang="en-GB" sz="1100" u="none" strike="noStrike" kern="1200" dirty="0" smtClean="0">
                          <a:effectLst/>
                        </a:rPr>
                        <a:t>.</a:t>
                      </a:r>
                    </a:p>
                    <a:p>
                      <a:pPr marL="228600" indent="-228600" algn="just" defTabSz="914400" rtl="0" eaLnBrk="1" fontAlgn="t" latinLnBrk="0" hangingPunct="1">
                        <a:buAutoNum type="arabicParenBoth"/>
                      </a:pPr>
                      <a:r>
                        <a:rPr lang="en-GB" sz="1100" u="none" strike="noStrike" kern="1200" dirty="0" smtClean="0">
                          <a:effectLst/>
                        </a:rPr>
                        <a:t>Develop </a:t>
                      </a:r>
                      <a:r>
                        <a:rPr lang="en-GB" sz="1100" u="none" strike="noStrike" kern="1200" dirty="0">
                          <a:effectLst/>
                        </a:rPr>
                        <a:t>project site verification annual plans. </a:t>
                      </a:r>
                      <a:endParaRPr lang="en-GB" sz="1100" b="0" i="0" u="none" strike="noStrike" kern="1200" dirty="0">
                        <a:solidFill>
                          <a:schemeClr val="dk1"/>
                        </a:solidFill>
                        <a:effectLst/>
                        <a:latin typeface="+mj-lt"/>
                        <a:ea typeface="+mn-ea"/>
                        <a:cs typeface="+mn-cs"/>
                      </a:endParaRPr>
                    </a:p>
                  </a:txBody>
                  <a:tcPr marL="9525" marR="9525" marT="9525" marB="0"/>
                </a:tc>
                <a:tc>
                  <a:txBody>
                    <a:bodyPr/>
                    <a:lstStyle/>
                    <a:p>
                      <a:pPr marL="228600" indent="-228600" algn="just" defTabSz="914400" rtl="0" eaLnBrk="1" fontAlgn="t" latinLnBrk="0" hangingPunct="1">
                        <a:buAutoNum type="arabicParenBoth"/>
                      </a:pPr>
                      <a:r>
                        <a:rPr lang="en-GB" sz="1100" u="none" strike="noStrike" kern="1200" dirty="0" smtClean="0">
                          <a:solidFill>
                            <a:schemeClr val="dk1"/>
                          </a:solidFill>
                          <a:effectLst/>
                          <a:latin typeface="+mn-lt"/>
                          <a:ea typeface="+mn-ea"/>
                          <a:cs typeface="+mn-cs"/>
                        </a:rPr>
                        <a:t>One </a:t>
                      </a:r>
                      <a:r>
                        <a:rPr lang="en-GB" sz="1100" u="none" strike="noStrike" kern="1200" dirty="0">
                          <a:solidFill>
                            <a:schemeClr val="dk1"/>
                          </a:solidFill>
                          <a:effectLst/>
                          <a:latin typeface="+mn-lt"/>
                          <a:ea typeface="+mn-ea"/>
                          <a:cs typeface="+mn-cs"/>
                        </a:rPr>
                        <a:t>hundred and two (102) Site visits conducted to verify project information. </a:t>
                      </a:r>
                      <a:endParaRPr lang="en-GB" sz="1100" u="none" strike="noStrike" kern="1200" dirty="0" smtClean="0">
                        <a:solidFill>
                          <a:schemeClr val="dk1"/>
                        </a:solidFill>
                        <a:effectLst/>
                        <a:latin typeface="+mn-lt"/>
                        <a:ea typeface="+mn-ea"/>
                        <a:cs typeface="+mn-cs"/>
                      </a:endParaRPr>
                    </a:p>
                    <a:p>
                      <a:pPr marL="228600" indent="-228600" algn="just" defTabSz="914400" rtl="0" eaLnBrk="1" fontAlgn="t" latinLnBrk="0" hangingPunct="1">
                        <a:buAutoNum type="arabicParenBoth"/>
                      </a:pPr>
                      <a:r>
                        <a:rPr lang="en-GB" sz="1100" u="none" strike="noStrike" kern="1200" dirty="0" smtClean="0">
                          <a:solidFill>
                            <a:schemeClr val="dk1"/>
                          </a:solidFill>
                          <a:effectLst/>
                          <a:latin typeface="+mn-lt"/>
                          <a:ea typeface="+mn-ea"/>
                          <a:cs typeface="+mn-cs"/>
                        </a:rPr>
                        <a:t>Sixty </a:t>
                      </a:r>
                      <a:r>
                        <a:rPr lang="en-GB" sz="1100" u="none" strike="noStrike" kern="1200" dirty="0">
                          <a:solidFill>
                            <a:schemeClr val="dk1"/>
                          </a:solidFill>
                          <a:effectLst/>
                          <a:latin typeface="+mn-lt"/>
                          <a:ea typeface="+mn-ea"/>
                          <a:cs typeface="+mn-cs"/>
                        </a:rPr>
                        <a:t>seven (67) projects visited by the Environment &amp; Culture and Social Sectors during the 1st </a:t>
                      </a:r>
                      <a:r>
                        <a:rPr lang="en-GB" sz="1100" u="none" strike="noStrike" kern="1200" dirty="0" smtClean="0">
                          <a:solidFill>
                            <a:schemeClr val="dk1"/>
                          </a:solidFill>
                          <a:effectLst/>
                          <a:latin typeface="+mn-lt"/>
                          <a:ea typeface="+mn-ea"/>
                          <a:cs typeface="+mn-cs"/>
                        </a:rPr>
                        <a:t>Quarter </a:t>
                      </a:r>
                      <a:r>
                        <a:rPr lang="en-GB" sz="1100" u="none" strike="noStrike" kern="1200" dirty="0">
                          <a:solidFill>
                            <a:schemeClr val="dk1"/>
                          </a:solidFill>
                          <a:effectLst/>
                          <a:latin typeface="+mn-lt"/>
                          <a:ea typeface="+mn-ea"/>
                          <a:cs typeface="+mn-cs"/>
                        </a:rPr>
                        <a:t>2017/18.</a:t>
                      </a:r>
                    </a:p>
                  </a:txBody>
                  <a:tcPr marL="9525" marR="9525" marT="9525"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0290867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F0CD0AED-B4D5-4032-9A76-11BCD2D1BB13}" type="slidenum">
              <a:rPr lang="en-US" smtClean="0"/>
              <a:t>21</a:t>
            </a:fld>
            <a:endParaRPr lang="en-US"/>
          </a:p>
        </p:txBody>
      </p:sp>
      <p:pic>
        <p:nvPicPr>
          <p:cNvPr id="9"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a:xfrm>
            <a:off x="0" y="12106"/>
            <a:ext cx="9144000" cy="68580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76200" y="62267"/>
            <a:ext cx="9067800" cy="589072"/>
          </a:xfrm>
          <a:prstGeom prst="rect">
            <a:avLst/>
          </a:prstGeom>
          <a:noFill/>
        </p:spPr>
        <p:txBody>
          <a:bodyPr wrap="square" rtlCol="0">
            <a:spAutoFit/>
          </a:bodyPr>
          <a:lstStyle/>
          <a:p>
            <a:pPr>
              <a:lnSpc>
                <a:spcPct val="150000"/>
              </a:lnSpc>
            </a:pPr>
            <a:r>
              <a:rPr lang="en-ZA" sz="2400" b="1" dirty="0">
                <a:solidFill>
                  <a:schemeClr val="bg1"/>
                </a:solidFill>
              </a:rPr>
              <a:t>Audit Action Plan</a:t>
            </a:r>
          </a:p>
        </p:txBody>
      </p:sp>
      <p:pic>
        <p:nvPicPr>
          <p:cNvPr id="10" name="Picture 9" descr="southafrica-flag1"/>
          <p:cNvPicPr>
            <a:picLocks noChangeAspect="1" noChangeArrowheads="1" noCrop="1"/>
          </p:cNvPicPr>
          <p:nvPr/>
        </p:nvPicPr>
        <p:blipFill>
          <a:blip r:embed="rId4" cstate="print"/>
          <a:srcRect/>
          <a:stretch>
            <a:fillRect/>
          </a:stretch>
        </p:blipFill>
        <p:spPr bwMode="auto">
          <a:xfrm>
            <a:off x="7561162" y="6356350"/>
            <a:ext cx="415052" cy="274320"/>
          </a:xfrm>
          <a:prstGeom prst="rect">
            <a:avLst/>
          </a:prstGeom>
          <a:noFill/>
          <a:ln w="9525">
            <a:noFill/>
            <a:miter lim="800000"/>
            <a:headEnd/>
            <a:tailEnd/>
          </a:ln>
        </p:spPr>
      </p:pic>
      <p:graphicFrame>
        <p:nvGraphicFramePr>
          <p:cNvPr id="3" name="Table 2"/>
          <p:cNvGraphicFramePr>
            <a:graphicFrameLocks noGrp="1"/>
          </p:cNvGraphicFramePr>
          <p:nvPr>
            <p:extLst>
              <p:ext uri="{D42A27DB-BD31-4B8C-83A1-F6EECF244321}">
                <p14:modId xmlns:p14="http://schemas.microsoft.com/office/powerpoint/2010/main" val="3502758160"/>
              </p:ext>
            </p:extLst>
          </p:nvPr>
        </p:nvGraphicFramePr>
        <p:xfrm>
          <a:off x="76200" y="764704"/>
          <a:ext cx="8960296" cy="4281295"/>
        </p:xfrm>
        <a:graphic>
          <a:graphicData uri="http://schemas.openxmlformats.org/drawingml/2006/table">
            <a:tbl>
              <a:tblPr firstRow="1" bandRow="1">
                <a:tableStyleId>{16D9F66E-5EB9-4882-86FB-DCBF35E3C3E4}</a:tableStyleId>
              </a:tblPr>
              <a:tblGrid>
                <a:gridCol w="2047528">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gridCol w="2440446">
                  <a:extLst>
                    <a:ext uri="{9D8B030D-6E8A-4147-A177-3AD203B41FA5}">
                      <a16:colId xmlns:a16="http://schemas.microsoft.com/office/drawing/2014/main" val="20002"/>
                    </a:ext>
                  </a:extLst>
                </a:gridCol>
                <a:gridCol w="2240074">
                  <a:extLst>
                    <a:ext uri="{9D8B030D-6E8A-4147-A177-3AD203B41FA5}">
                      <a16:colId xmlns:a16="http://schemas.microsoft.com/office/drawing/2014/main" val="20003"/>
                    </a:ext>
                  </a:extLst>
                </a:gridCol>
              </a:tblGrid>
              <a:tr h="288032">
                <a:tc>
                  <a:txBody>
                    <a:bodyPr/>
                    <a:lstStyle/>
                    <a:p>
                      <a:pPr marL="0" algn="l" defTabSz="914400" rtl="0" eaLnBrk="1" latinLnBrk="0" hangingPunct="1">
                        <a:lnSpc>
                          <a:spcPct val="115000"/>
                        </a:lnSpc>
                        <a:spcAft>
                          <a:spcPts val="0"/>
                        </a:spcAft>
                      </a:pPr>
                      <a:r>
                        <a:rPr lang="en-US" sz="1400" b="1" kern="1200" dirty="0">
                          <a:effectLst/>
                        </a:rPr>
                        <a:t>FINDING</a:t>
                      </a:r>
                      <a:endParaRPr lang="en-ZA" sz="1400" b="1" kern="1200" dirty="0">
                        <a:solidFill>
                          <a:schemeClr val="tx1"/>
                        </a:solidFill>
                        <a:effectLst/>
                        <a:latin typeface="+mn-lt"/>
                        <a:ea typeface="+mn-ea"/>
                        <a:cs typeface="+mn-cs"/>
                      </a:endParaRPr>
                    </a:p>
                  </a:txBody>
                  <a:tcPr marL="68580" marR="68580" marT="0" marB="0">
                    <a:solidFill>
                      <a:schemeClr val="accent6">
                        <a:lumMod val="40000"/>
                        <a:lumOff val="60000"/>
                      </a:schemeClr>
                    </a:solidFill>
                  </a:tcPr>
                </a:tc>
                <a:tc>
                  <a:txBody>
                    <a:bodyPr/>
                    <a:lstStyle/>
                    <a:p>
                      <a:pPr marL="0" algn="l" defTabSz="914400" rtl="0" eaLnBrk="1" latinLnBrk="0" hangingPunct="1">
                        <a:lnSpc>
                          <a:spcPct val="115000"/>
                        </a:lnSpc>
                        <a:spcAft>
                          <a:spcPts val="0"/>
                        </a:spcAft>
                      </a:pPr>
                      <a:r>
                        <a:rPr lang="en-US" sz="1400" b="1" kern="1200" dirty="0">
                          <a:effectLst/>
                        </a:rPr>
                        <a:t>ROOT CAUSE</a:t>
                      </a:r>
                      <a:endParaRPr lang="en-ZA" sz="1400" b="1" kern="1200" dirty="0">
                        <a:solidFill>
                          <a:schemeClr val="tx1"/>
                        </a:solidFill>
                        <a:effectLst/>
                        <a:latin typeface="+mn-lt"/>
                        <a:ea typeface="+mn-ea"/>
                        <a:cs typeface="+mn-cs"/>
                      </a:endParaRPr>
                    </a:p>
                  </a:txBody>
                  <a:tcPr marL="68580" marR="68580" marT="0" marB="0">
                    <a:solidFill>
                      <a:schemeClr val="accent6">
                        <a:lumMod val="40000"/>
                        <a:lumOff val="60000"/>
                      </a:schemeClr>
                    </a:solidFill>
                  </a:tcPr>
                </a:tc>
                <a:tc>
                  <a:txBody>
                    <a:bodyPr/>
                    <a:lstStyle/>
                    <a:p>
                      <a:pPr marL="0" algn="l" defTabSz="914400" rtl="0" eaLnBrk="1" latinLnBrk="0" hangingPunct="1">
                        <a:lnSpc>
                          <a:spcPct val="115000"/>
                        </a:lnSpc>
                        <a:spcAft>
                          <a:spcPts val="0"/>
                        </a:spcAft>
                      </a:pPr>
                      <a:r>
                        <a:rPr lang="en-US" sz="1400" b="1" kern="1200" dirty="0">
                          <a:effectLst/>
                        </a:rPr>
                        <a:t>ACTION</a:t>
                      </a:r>
                      <a:endParaRPr lang="en-ZA" sz="1400" b="1" kern="1200" dirty="0">
                        <a:solidFill>
                          <a:schemeClr val="tx1"/>
                        </a:solidFill>
                        <a:effectLst/>
                        <a:latin typeface="+mn-lt"/>
                        <a:ea typeface="+mn-ea"/>
                        <a:cs typeface="+mn-cs"/>
                      </a:endParaRPr>
                    </a:p>
                  </a:txBody>
                  <a:tcPr marL="68580" marR="68580" marT="0" marB="0">
                    <a:solidFill>
                      <a:schemeClr val="accent6">
                        <a:lumMod val="40000"/>
                        <a:lumOff val="60000"/>
                      </a:schemeClr>
                    </a:solidFill>
                  </a:tcPr>
                </a:tc>
                <a:tc>
                  <a:txBody>
                    <a:bodyPr/>
                    <a:lstStyle/>
                    <a:p>
                      <a:r>
                        <a:rPr lang="en-US" sz="1400" b="1" kern="1200" dirty="0" smtClean="0">
                          <a:effectLst/>
                        </a:rPr>
                        <a:t>STATUS/PROGRESS</a:t>
                      </a:r>
                      <a:endParaRPr lang="en-ZA" sz="1400" b="1" dirty="0">
                        <a:solidFill>
                          <a:schemeClr val="tx1"/>
                        </a:solidFill>
                      </a:endParaRPr>
                    </a:p>
                  </a:txBody>
                  <a:tcPr>
                    <a:solidFill>
                      <a:schemeClr val="accent6">
                        <a:lumMod val="40000"/>
                        <a:lumOff val="60000"/>
                      </a:schemeClr>
                    </a:solidFill>
                  </a:tcPr>
                </a:tc>
                <a:extLst>
                  <a:ext uri="{0D108BD9-81ED-4DB2-BD59-A6C34878D82A}">
                    <a16:rowId xmlns:a16="http://schemas.microsoft.com/office/drawing/2014/main" val="10000"/>
                  </a:ext>
                </a:extLst>
              </a:tr>
              <a:tr h="278890">
                <a:tc gridSpan="4">
                  <a:txBody>
                    <a:bodyPr/>
                    <a:lstStyle/>
                    <a:p>
                      <a:r>
                        <a:rPr lang="en-US" sz="1400" b="1" kern="1200" dirty="0" smtClean="0">
                          <a:effectLst/>
                        </a:rPr>
                        <a:t>EXPANDED PUBLIC WORKS PROGRAMME</a:t>
                      </a:r>
                      <a:endParaRPr lang="en-ZA" sz="1400" b="1" kern="1200" dirty="0">
                        <a:solidFill>
                          <a:schemeClr val="dk1"/>
                        </a:solidFill>
                        <a:effectLst/>
                        <a:latin typeface="+mn-lt"/>
                        <a:ea typeface="+mn-ea"/>
                        <a:cs typeface="+mn-cs"/>
                      </a:endParaRPr>
                    </a:p>
                  </a:txBody>
                  <a:tcPr marL="68580" marR="68580" marT="0" marB="0">
                    <a:solidFill>
                      <a:schemeClr val="accent6">
                        <a:lumMod val="40000"/>
                        <a:lumOff val="60000"/>
                      </a:schemeClr>
                    </a:solidFill>
                  </a:tcPr>
                </a:tc>
                <a:tc hMerge="1">
                  <a:txBody>
                    <a:bodyPr/>
                    <a:lstStyle/>
                    <a:p>
                      <a:endParaRPr lang="en-ZA"/>
                    </a:p>
                  </a:txBody>
                  <a:tcPr/>
                </a:tc>
                <a:tc hMerge="1">
                  <a:txBody>
                    <a:bodyPr/>
                    <a:lstStyle/>
                    <a:p>
                      <a:endParaRPr lang="en-ZA"/>
                    </a:p>
                  </a:txBody>
                  <a:tcPr/>
                </a:tc>
                <a:tc hMerge="1">
                  <a:txBody>
                    <a:bodyPr/>
                    <a:lstStyle/>
                    <a:p>
                      <a:pPr algn="just">
                        <a:lnSpc>
                          <a:spcPct val="115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2585810">
                <a:tc>
                  <a:txBody>
                    <a:bodyPr/>
                    <a:lstStyle/>
                    <a:p>
                      <a:pPr marL="0" algn="just" defTabSz="914400" rtl="0" eaLnBrk="1" fontAlgn="t" latinLnBrk="0" hangingPunct="1"/>
                      <a:r>
                        <a:rPr lang="en-GB" sz="1100" u="none" strike="noStrike" kern="1200" dirty="0">
                          <a:effectLst/>
                        </a:rPr>
                        <a:t>Predetermined objectives: EPWP beneficiaries listed on the EPWP reporting system list not employed on the project.</a:t>
                      </a:r>
                      <a:endParaRPr lang="en-GB" sz="1100" b="0" i="0" u="none" strike="noStrike" kern="1200" dirty="0">
                        <a:solidFill>
                          <a:schemeClr val="dk1"/>
                        </a:solidFill>
                        <a:effectLst/>
                        <a:latin typeface="+mj-lt"/>
                        <a:ea typeface="+mn-ea"/>
                        <a:cs typeface="+mn-cs"/>
                      </a:endParaRPr>
                    </a:p>
                  </a:txBody>
                  <a:tcPr marL="9525" marR="9525" marT="9525" marB="0"/>
                </a:tc>
                <a:tc>
                  <a:txBody>
                    <a:bodyPr/>
                    <a:lstStyle/>
                    <a:p>
                      <a:pPr marL="228600" indent="-228600" algn="just" defTabSz="914400" rtl="0" eaLnBrk="1" fontAlgn="t" latinLnBrk="0" hangingPunct="1">
                        <a:buAutoNum type="arabicParenBoth"/>
                      </a:pPr>
                      <a:r>
                        <a:rPr lang="en-GB" sz="1100" u="none" strike="noStrike" kern="1200" dirty="0">
                          <a:solidFill>
                            <a:schemeClr val="dk1"/>
                          </a:solidFill>
                          <a:effectLst/>
                          <a:latin typeface="+mn-lt"/>
                          <a:ea typeface="+mn-ea"/>
                          <a:cs typeface="+mn-cs"/>
                        </a:rPr>
                        <a:t>Beneficiary details are captured and loaded on the system prior to the beneficiaries report for duty and regular reviews of beneficiary list after the commencement of the project are not conducted to identify and remove beneficiaries that have withdrawn from the projects. </a:t>
                      </a:r>
                      <a:endParaRPr lang="en-GB" sz="1100" u="none" strike="noStrike" kern="1200" dirty="0" smtClean="0">
                        <a:solidFill>
                          <a:schemeClr val="dk1"/>
                        </a:solidFill>
                        <a:effectLst/>
                        <a:latin typeface="+mn-lt"/>
                        <a:ea typeface="+mn-ea"/>
                        <a:cs typeface="+mn-cs"/>
                      </a:endParaRPr>
                    </a:p>
                    <a:p>
                      <a:pPr marL="228600" indent="-228600" algn="just" defTabSz="914400" rtl="0" eaLnBrk="1" fontAlgn="t" latinLnBrk="0" hangingPunct="1">
                        <a:buAutoNum type="arabicParenBoth"/>
                      </a:pPr>
                      <a:r>
                        <a:rPr lang="en-GB" sz="1100" u="none" strike="noStrike" kern="1200" dirty="0" smtClean="0">
                          <a:solidFill>
                            <a:schemeClr val="dk1"/>
                          </a:solidFill>
                          <a:effectLst/>
                          <a:latin typeface="+mn-lt"/>
                          <a:ea typeface="+mn-ea"/>
                          <a:cs typeface="+mn-cs"/>
                        </a:rPr>
                        <a:t>The </a:t>
                      </a:r>
                      <a:r>
                        <a:rPr lang="en-GB" sz="1100" u="none" strike="noStrike" kern="1200" dirty="0">
                          <a:solidFill>
                            <a:schemeClr val="dk1"/>
                          </a:solidFill>
                          <a:effectLst/>
                          <a:latin typeface="+mn-lt"/>
                          <a:ea typeface="+mn-ea"/>
                          <a:cs typeface="+mn-cs"/>
                        </a:rPr>
                        <a:t>data capturer working on large volume of beneficiaries does not individually verify the participant’s attendance register before capturing the number of days worked on the system. </a:t>
                      </a:r>
                      <a:endParaRPr lang="en-GB" sz="1100" u="none" strike="noStrike" kern="1200" dirty="0" smtClean="0">
                        <a:solidFill>
                          <a:schemeClr val="dk1"/>
                        </a:solidFill>
                        <a:effectLst/>
                        <a:latin typeface="+mn-lt"/>
                        <a:ea typeface="+mn-ea"/>
                        <a:cs typeface="+mn-cs"/>
                      </a:endParaRPr>
                    </a:p>
                    <a:p>
                      <a:pPr marL="228600" indent="-228600" algn="just" defTabSz="914400" rtl="0" eaLnBrk="1" fontAlgn="t" latinLnBrk="0" hangingPunct="1">
                        <a:buAutoNum type="arabicParenBoth"/>
                      </a:pPr>
                      <a:r>
                        <a:rPr lang="en-GB" sz="1100" u="none" strike="noStrike" kern="1200" dirty="0" smtClean="0">
                          <a:solidFill>
                            <a:schemeClr val="dk1"/>
                          </a:solidFill>
                          <a:effectLst/>
                          <a:latin typeface="+mn-lt"/>
                          <a:ea typeface="+mn-ea"/>
                          <a:cs typeface="+mn-cs"/>
                        </a:rPr>
                        <a:t>The </a:t>
                      </a:r>
                      <a:r>
                        <a:rPr lang="en-GB" sz="1100" u="none" strike="noStrike" kern="1200" dirty="0">
                          <a:solidFill>
                            <a:schemeClr val="dk1"/>
                          </a:solidFill>
                          <a:effectLst/>
                          <a:latin typeface="+mn-lt"/>
                          <a:ea typeface="+mn-ea"/>
                          <a:cs typeface="+mn-cs"/>
                        </a:rPr>
                        <a:t>D</a:t>
                      </a:r>
                      <a:r>
                        <a:rPr lang="en-GB" sz="1100" u="none" strike="noStrike" kern="1200" dirty="0" smtClean="0">
                          <a:solidFill>
                            <a:schemeClr val="dk1"/>
                          </a:solidFill>
                          <a:effectLst/>
                          <a:latin typeface="+mn-lt"/>
                          <a:ea typeface="+mn-ea"/>
                          <a:cs typeface="+mn-cs"/>
                        </a:rPr>
                        <a:t>epartment </a:t>
                      </a:r>
                      <a:r>
                        <a:rPr lang="en-GB" sz="1100" u="none" strike="noStrike" kern="1200" dirty="0">
                          <a:solidFill>
                            <a:schemeClr val="dk1"/>
                          </a:solidFill>
                          <a:effectLst/>
                          <a:latin typeface="+mn-lt"/>
                          <a:ea typeface="+mn-ea"/>
                          <a:cs typeface="+mn-cs"/>
                        </a:rPr>
                        <a:t>did not implement proper record keeping in a timely manner to ensure that complete, relevant and accurate information is accessible and available to support financial and performance reporting</a:t>
                      </a:r>
                    </a:p>
                  </a:txBody>
                  <a:tcPr marL="9525" marR="9525" marT="9525" marB="0"/>
                </a:tc>
                <a:tc>
                  <a:txBody>
                    <a:bodyPr/>
                    <a:lstStyle/>
                    <a:p>
                      <a:pPr marL="228600" indent="-228600" algn="just" defTabSz="914400" rtl="0" eaLnBrk="1" fontAlgn="t" latinLnBrk="0" hangingPunct="1">
                        <a:buAutoNum type="arabicParenBoth"/>
                      </a:pPr>
                      <a:r>
                        <a:rPr lang="en-GB" sz="1100" u="none" strike="noStrike" kern="1200" dirty="0" smtClean="0">
                          <a:effectLst/>
                        </a:rPr>
                        <a:t>Engagements </a:t>
                      </a:r>
                      <a:r>
                        <a:rPr lang="en-GB" sz="1100" u="none" strike="noStrike" kern="1200" dirty="0">
                          <a:effectLst/>
                        </a:rPr>
                        <a:t>will be held with public bodies to ensure that participants are loaded onto the reporting system while </a:t>
                      </a:r>
                      <a:r>
                        <a:rPr lang="en-GB" sz="1100" u="none" strike="noStrike" kern="1200" dirty="0" smtClean="0">
                          <a:effectLst/>
                        </a:rPr>
                        <a:t>implementing </a:t>
                      </a:r>
                      <a:r>
                        <a:rPr lang="en-GB" sz="1100" u="none" strike="noStrike" kern="1200" dirty="0">
                          <a:effectLst/>
                        </a:rPr>
                        <a:t>projects</a:t>
                      </a:r>
                      <a:r>
                        <a:rPr lang="en-GB" sz="1100" u="none" strike="noStrike" kern="1200" dirty="0" smtClean="0">
                          <a:effectLst/>
                        </a:rPr>
                        <a:t>.</a:t>
                      </a:r>
                    </a:p>
                    <a:p>
                      <a:pPr marL="228600" indent="-228600" algn="just" defTabSz="914400" rtl="0" eaLnBrk="1" fontAlgn="t" latinLnBrk="0" hangingPunct="1">
                        <a:buAutoNum type="arabicParenBoth"/>
                      </a:pPr>
                      <a:r>
                        <a:rPr lang="en-GB" sz="1100" u="none" strike="noStrike" kern="1200" dirty="0" smtClean="0">
                          <a:effectLst/>
                        </a:rPr>
                        <a:t>700 </a:t>
                      </a:r>
                      <a:r>
                        <a:rPr lang="en-GB" sz="1100" u="none" strike="noStrike" kern="1200" dirty="0">
                          <a:effectLst/>
                        </a:rPr>
                        <a:t>site visits to be made to compare participants on site against those on the system</a:t>
                      </a:r>
                      <a:r>
                        <a:rPr lang="en-GB" sz="1100" u="none" strike="noStrike" kern="1200" dirty="0" smtClean="0">
                          <a:effectLst/>
                        </a:rPr>
                        <a:t>.</a:t>
                      </a:r>
                    </a:p>
                    <a:p>
                      <a:pPr marL="228600" indent="-228600" algn="just" defTabSz="914400" rtl="0" eaLnBrk="1" fontAlgn="t" latinLnBrk="0" hangingPunct="1">
                        <a:buAutoNum type="arabicParenBoth"/>
                      </a:pPr>
                      <a:r>
                        <a:rPr lang="en-GB" sz="1100" u="none" strike="noStrike" kern="1200" dirty="0" smtClean="0">
                          <a:effectLst/>
                        </a:rPr>
                        <a:t>Convene </a:t>
                      </a:r>
                      <a:r>
                        <a:rPr lang="en-GB" sz="1100" u="none" strike="noStrike" kern="1200" dirty="0">
                          <a:effectLst/>
                        </a:rPr>
                        <a:t>monthly management meetings on verification of projects reported in the EPWP RS vs planned project list template and follow up for alignment for the Sectors</a:t>
                      </a:r>
                      <a:r>
                        <a:rPr lang="en-GB" sz="1100" u="none" strike="noStrike" kern="1200" dirty="0" smtClean="0">
                          <a:effectLst/>
                        </a:rPr>
                        <a:t>.</a:t>
                      </a:r>
                    </a:p>
                    <a:p>
                      <a:pPr marL="228600" indent="-228600" algn="just" defTabSz="914400" rtl="0" eaLnBrk="1" fontAlgn="t" latinLnBrk="0" hangingPunct="1">
                        <a:buAutoNum type="arabicParenBoth"/>
                      </a:pPr>
                      <a:r>
                        <a:rPr lang="en-GB" sz="1100" u="none" strike="noStrike" kern="1200" dirty="0" smtClean="0">
                          <a:effectLst/>
                        </a:rPr>
                        <a:t> Conduct </a:t>
                      </a:r>
                      <a:r>
                        <a:rPr lang="en-GB" sz="1100" u="none" strike="noStrike" kern="1200" dirty="0">
                          <a:effectLst/>
                        </a:rPr>
                        <a:t>ad hoc project site verification visits </a:t>
                      </a:r>
                      <a:endParaRPr lang="en-GB" sz="1100" b="0" i="0" u="none" strike="noStrike" kern="1200" dirty="0">
                        <a:solidFill>
                          <a:schemeClr val="dk1"/>
                        </a:solidFill>
                        <a:effectLst/>
                        <a:latin typeface="+mj-lt"/>
                        <a:ea typeface="+mn-ea"/>
                        <a:cs typeface="+mn-cs"/>
                      </a:endParaRPr>
                    </a:p>
                  </a:txBody>
                  <a:tcPr marL="9525" marR="9525" marT="9525" marB="0"/>
                </a:tc>
                <a:tc>
                  <a:txBody>
                    <a:bodyPr/>
                    <a:lstStyle/>
                    <a:p>
                      <a:pPr marL="228600" indent="-228600" algn="just" defTabSz="914400" rtl="0" eaLnBrk="1" fontAlgn="t" latinLnBrk="0" hangingPunct="1">
                        <a:buAutoNum type="arabicParenBoth"/>
                      </a:pPr>
                      <a:r>
                        <a:rPr lang="en-GB" sz="1100" u="none" strike="noStrike" kern="1200" dirty="0">
                          <a:effectLst/>
                        </a:rPr>
                        <a:t>(1) One hundred and two (102) Site visits conducted to verify project information</a:t>
                      </a:r>
                      <a:r>
                        <a:rPr lang="en-GB" sz="1100" u="none" strike="noStrike" kern="1200" dirty="0" smtClean="0">
                          <a:effectLst/>
                        </a:rPr>
                        <a:t>.</a:t>
                      </a:r>
                    </a:p>
                    <a:p>
                      <a:pPr marL="228600" indent="-228600" algn="just" defTabSz="914400" rtl="0" eaLnBrk="1" fontAlgn="t" latinLnBrk="0" hangingPunct="1">
                        <a:buAutoNum type="arabicParenBoth"/>
                      </a:pPr>
                      <a:r>
                        <a:rPr lang="en-GB" sz="1100" u="none" strike="noStrike" kern="1200" dirty="0" smtClean="0">
                          <a:effectLst/>
                        </a:rPr>
                        <a:t>Project </a:t>
                      </a:r>
                      <a:r>
                        <a:rPr lang="en-GB" sz="1100" u="none" strike="noStrike" kern="1200" dirty="0">
                          <a:effectLst/>
                        </a:rPr>
                        <a:t>list template was reviewed and </a:t>
                      </a:r>
                      <a:r>
                        <a:rPr lang="en-GB" sz="1100" u="none" strike="noStrike" kern="1200" dirty="0" smtClean="0">
                          <a:effectLst/>
                        </a:rPr>
                        <a:t>work shopped </a:t>
                      </a:r>
                      <a:r>
                        <a:rPr lang="en-GB" sz="1100" u="none" strike="noStrike" kern="1200" dirty="0">
                          <a:effectLst/>
                        </a:rPr>
                        <a:t>among sector implementing public bodies in the first (1st </a:t>
                      </a:r>
                      <a:r>
                        <a:rPr lang="en-GB" sz="1100" u="none" strike="noStrike" kern="1200" dirty="0" smtClean="0">
                          <a:effectLst/>
                        </a:rPr>
                        <a:t>Quarter </a:t>
                      </a:r>
                      <a:r>
                        <a:rPr lang="en-GB" sz="1100" u="none" strike="noStrike" kern="1200" dirty="0">
                          <a:effectLst/>
                        </a:rPr>
                        <a:t>2017/18) in all nine provinces</a:t>
                      </a:r>
                      <a:r>
                        <a:rPr lang="en-GB" sz="1100" u="none" strike="noStrike" kern="1200" dirty="0" smtClean="0">
                          <a:effectLst/>
                        </a:rPr>
                        <a:t>.</a:t>
                      </a:r>
                    </a:p>
                    <a:p>
                      <a:pPr marL="228600" indent="-228600" algn="just" defTabSz="914400" rtl="0" eaLnBrk="1" fontAlgn="t" latinLnBrk="0" hangingPunct="1">
                        <a:buAutoNum type="arabicParenBoth"/>
                      </a:pPr>
                      <a:r>
                        <a:rPr lang="en-GB" sz="1100" u="none" strike="noStrike" kern="1200" dirty="0" smtClean="0">
                          <a:effectLst/>
                        </a:rPr>
                        <a:t>Of </a:t>
                      </a:r>
                      <a:r>
                        <a:rPr lang="en-GB" sz="1100" u="none" strike="noStrike" kern="1200" dirty="0">
                          <a:effectLst/>
                        </a:rPr>
                        <a:t>the 694 planned provincial projects in 2017/18 financial year, 569 have been captured on EPWP-RS by the Sectors.</a:t>
                      </a:r>
                      <a:endParaRPr lang="en-GB" sz="1100" b="0" i="0" u="none" strike="noStrike" kern="1200" dirty="0">
                        <a:solidFill>
                          <a:schemeClr val="dk1"/>
                        </a:solidFill>
                        <a:effectLst/>
                        <a:latin typeface="+mj-lt"/>
                        <a:ea typeface="+mn-ea"/>
                        <a:cs typeface="+mn-cs"/>
                      </a:endParaRPr>
                    </a:p>
                  </a:txBody>
                  <a:tcPr marL="9525" marR="9525" marT="9525"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3044138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F0CD0AED-B4D5-4032-9A76-11BCD2D1BB13}" type="slidenum">
              <a:rPr lang="en-US" smtClean="0"/>
              <a:t>22</a:t>
            </a:fld>
            <a:endParaRPr lang="en-US"/>
          </a:p>
        </p:txBody>
      </p:sp>
      <p:pic>
        <p:nvPicPr>
          <p:cNvPr id="9"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a:xfrm>
            <a:off x="0" y="1564139"/>
            <a:ext cx="9144000" cy="3008374"/>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a:solidFill>
                  <a:schemeClr val="accent6">
                    <a:lumMod val="50000"/>
                  </a:schemeClr>
                </a:solidFill>
              </a:rPr>
              <a:t>Section B</a:t>
            </a:r>
            <a:r>
              <a:rPr lang="en-US" sz="4000" b="1" dirty="0">
                <a:solidFill>
                  <a:schemeClr val="bg1"/>
                </a:solidFill>
              </a:rPr>
              <a:t> </a:t>
            </a:r>
          </a:p>
          <a:p>
            <a:endParaRPr lang="en-US" sz="4000" b="1" dirty="0">
              <a:solidFill>
                <a:schemeClr val="bg1"/>
              </a:solidFill>
            </a:endParaRPr>
          </a:p>
          <a:p>
            <a:r>
              <a:rPr lang="en-US" sz="4000" b="1" dirty="0">
                <a:solidFill>
                  <a:schemeClr val="bg1"/>
                </a:solidFill>
              </a:rPr>
              <a:t>PMTE</a:t>
            </a:r>
          </a:p>
          <a:p>
            <a:r>
              <a:rPr lang="en-US" sz="4000" b="1" dirty="0">
                <a:solidFill>
                  <a:schemeClr val="bg1"/>
                </a:solidFill>
              </a:rPr>
              <a:t>Overall Audit Action Plan</a:t>
            </a:r>
            <a:endParaRPr lang="en-US" sz="4000" dirty="0"/>
          </a:p>
        </p:txBody>
      </p:sp>
      <p:pic>
        <p:nvPicPr>
          <p:cNvPr id="10" name="Picture 9" descr="southafrica-flag1"/>
          <p:cNvPicPr>
            <a:picLocks noChangeAspect="1" noChangeArrowheads="1" noCrop="1"/>
          </p:cNvPicPr>
          <p:nvPr/>
        </p:nvPicPr>
        <p:blipFill>
          <a:blip r:embed="rId4"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val="7835278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F0CD0AED-B4D5-4032-9A76-11BCD2D1BB13}" type="slidenum">
              <a:rPr lang="en-US" smtClean="0"/>
              <a:t>23</a:t>
            </a:fld>
            <a:endParaRPr lang="en-US"/>
          </a:p>
        </p:txBody>
      </p:sp>
      <p:pic>
        <p:nvPicPr>
          <p:cNvPr id="9"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a:xfrm>
            <a:off x="0" y="0"/>
            <a:ext cx="9144000" cy="68580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81000" y="147935"/>
            <a:ext cx="5791200" cy="461665"/>
          </a:xfrm>
          <a:prstGeom prst="rect">
            <a:avLst/>
          </a:prstGeom>
          <a:noFill/>
        </p:spPr>
        <p:txBody>
          <a:bodyPr wrap="square" rtlCol="0">
            <a:spAutoFit/>
          </a:bodyPr>
          <a:lstStyle/>
          <a:p>
            <a:r>
              <a:rPr lang="en-ZA" sz="2400" b="1" dirty="0" smtClean="0">
                <a:solidFill>
                  <a:schemeClr val="bg1"/>
                </a:solidFill>
              </a:rPr>
              <a:t>PMTE Audit Outcome 2016/17</a:t>
            </a:r>
            <a:endParaRPr lang="en-ZA" sz="2400" b="1" dirty="0">
              <a:solidFill>
                <a:schemeClr val="bg1"/>
              </a:solidFill>
            </a:endParaRPr>
          </a:p>
        </p:txBody>
      </p:sp>
      <p:pic>
        <p:nvPicPr>
          <p:cNvPr id="14" name="Picture 13" descr="southafrica-flag1"/>
          <p:cNvPicPr>
            <a:picLocks noChangeAspect="1" noChangeArrowheads="1" noCrop="1"/>
          </p:cNvPicPr>
          <p:nvPr/>
        </p:nvPicPr>
        <p:blipFill>
          <a:blip r:embed="rId3" cstate="print"/>
          <a:srcRect/>
          <a:stretch>
            <a:fillRect/>
          </a:stretch>
        </p:blipFill>
        <p:spPr bwMode="auto">
          <a:xfrm>
            <a:off x="7561162" y="6356350"/>
            <a:ext cx="415052" cy="274320"/>
          </a:xfrm>
          <a:prstGeom prst="rect">
            <a:avLst/>
          </a:prstGeom>
          <a:noFill/>
          <a:ln w="9525">
            <a:noFill/>
            <a:miter lim="800000"/>
            <a:headEnd/>
            <a:tailEnd/>
          </a:ln>
        </p:spPr>
      </p:pic>
      <p:graphicFrame>
        <p:nvGraphicFramePr>
          <p:cNvPr id="13" name="Chart 12"/>
          <p:cNvGraphicFramePr>
            <a:graphicFrameLocks/>
          </p:cNvGraphicFramePr>
          <p:nvPr>
            <p:extLst>
              <p:ext uri="{D42A27DB-BD31-4B8C-83A1-F6EECF244321}">
                <p14:modId xmlns:p14="http://schemas.microsoft.com/office/powerpoint/2010/main" val="1362108312"/>
              </p:ext>
            </p:extLst>
          </p:nvPr>
        </p:nvGraphicFramePr>
        <p:xfrm>
          <a:off x="2123728" y="1268759"/>
          <a:ext cx="6768752" cy="4132139"/>
        </p:xfrm>
        <a:graphic>
          <a:graphicData uri="http://schemas.openxmlformats.org/drawingml/2006/chart">
            <c:chart xmlns:c="http://schemas.openxmlformats.org/drawingml/2006/chart" xmlns:r="http://schemas.openxmlformats.org/officeDocument/2006/relationships" r:id="rId4"/>
          </a:graphicData>
        </a:graphic>
      </p:graphicFrame>
      <p:sp>
        <p:nvSpPr>
          <p:cNvPr id="4" name="Rectangle 3"/>
          <p:cNvSpPr/>
          <p:nvPr/>
        </p:nvSpPr>
        <p:spPr>
          <a:xfrm>
            <a:off x="892289" y="1667356"/>
            <a:ext cx="1152128" cy="288032"/>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r>
              <a:rPr lang="en-ZA" b="1" dirty="0" smtClean="0"/>
              <a:t>Clean</a:t>
            </a:r>
            <a:endParaRPr lang="en-US" b="1" dirty="0"/>
          </a:p>
        </p:txBody>
      </p:sp>
      <p:sp>
        <p:nvSpPr>
          <p:cNvPr id="15" name="Rectangle 14"/>
          <p:cNvSpPr/>
          <p:nvPr/>
        </p:nvSpPr>
        <p:spPr>
          <a:xfrm>
            <a:off x="516887" y="2420888"/>
            <a:ext cx="1534833" cy="24905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b="1" dirty="0" smtClean="0">
                <a:solidFill>
                  <a:schemeClr val="tx1"/>
                </a:solidFill>
              </a:rPr>
              <a:t>Unqualified</a:t>
            </a:r>
            <a:endParaRPr lang="en-US" b="1" dirty="0">
              <a:solidFill>
                <a:schemeClr val="tx1"/>
              </a:solidFill>
            </a:endParaRPr>
          </a:p>
        </p:txBody>
      </p:sp>
      <p:sp>
        <p:nvSpPr>
          <p:cNvPr id="17" name="Rectangle 16"/>
          <p:cNvSpPr/>
          <p:nvPr/>
        </p:nvSpPr>
        <p:spPr>
          <a:xfrm>
            <a:off x="539552" y="3068960"/>
            <a:ext cx="1512168" cy="292497"/>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b="1" dirty="0" smtClean="0">
                <a:solidFill>
                  <a:schemeClr val="tx1"/>
                </a:solidFill>
              </a:rPr>
              <a:t>Qualified</a:t>
            </a:r>
            <a:endParaRPr lang="en-US" b="1" dirty="0">
              <a:solidFill>
                <a:schemeClr val="tx1"/>
              </a:solidFill>
            </a:endParaRPr>
          </a:p>
        </p:txBody>
      </p:sp>
      <p:sp>
        <p:nvSpPr>
          <p:cNvPr id="18" name="Rectangle 17"/>
          <p:cNvSpPr/>
          <p:nvPr/>
        </p:nvSpPr>
        <p:spPr>
          <a:xfrm>
            <a:off x="516887" y="3772573"/>
            <a:ext cx="1534833" cy="26463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b="1" dirty="0" smtClean="0">
                <a:solidFill>
                  <a:schemeClr val="tx1"/>
                </a:solidFill>
              </a:rPr>
              <a:t>Adverse</a:t>
            </a:r>
            <a:endParaRPr lang="en-US" b="1" dirty="0">
              <a:solidFill>
                <a:schemeClr val="tx1"/>
              </a:solidFill>
            </a:endParaRPr>
          </a:p>
        </p:txBody>
      </p:sp>
      <p:sp>
        <p:nvSpPr>
          <p:cNvPr id="19" name="Rectangle 18"/>
          <p:cNvSpPr/>
          <p:nvPr/>
        </p:nvSpPr>
        <p:spPr>
          <a:xfrm>
            <a:off x="487507" y="4460848"/>
            <a:ext cx="1420197" cy="26818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b="1" dirty="0" smtClean="0">
                <a:solidFill>
                  <a:schemeClr val="tx1"/>
                </a:solidFill>
              </a:rPr>
              <a:t>Disclaimer</a:t>
            </a:r>
            <a:endParaRPr lang="en-US" b="1" dirty="0">
              <a:solidFill>
                <a:schemeClr val="tx1"/>
              </a:solidFill>
            </a:endParaRPr>
          </a:p>
        </p:txBody>
      </p:sp>
    </p:spTree>
    <p:extLst>
      <p:ext uri="{BB962C8B-B14F-4D97-AF65-F5344CB8AC3E}">
        <p14:creationId xmlns:p14="http://schemas.microsoft.com/office/powerpoint/2010/main" val="42228717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6237312"/>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F0CD0AED-B4D5-4032-9A76-11BCD2D1BB13}" type="slidenum">
              <a:rPr lang="en-US" smtClean="0"/>
              <a:t>24</a:t>
            </a:fld>
            <a:endParaRPr lang="en-US"/>
          </a:p>
        </p:txBody>
      </p:sp>
      <p:pic>
        <p:nvPicPr>
          <p:cNvPr id="9"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a:xfrm>
            <a:off x="0" y="0"/>
            <a:ext cx="9144000" cy="68580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81000" y="147935"/>
            <a:ext cx="5791200" cy="461665"/>
          </a:xfrm>
          <a:prstGeom prst="rect">
            <a:avLst/>
          </a:prstGeom>
          <a:noFill/>
        </p:spPr>
        <p:txBody>
          <a:bodyPr wrap="square" rtlCol="0">
            <a:spAutoFit/>
          </a:bodyPr>
          <a:lstStyle/>
          <a:p>
            <a:r>
              <a:rPr lang="en-ZA" sz="2400" b="1" dirty="0" smtClean="0">
                <a:solidFill>
                  <a:schemeClr val="bg1"/>
                </a:solidFill>
              </a:rPr>
              <a:t>PMTE Audit Outcome 2016/17</a:t>
            </a:r>
            <a:endParaRPr lang="en-ZA" sz="2400" b="1" dirty="0">
              <a:solidFill>
                <a:schemeClr val="bg1"/>
              </a:solidFill>
            </a:endParaRPr>
          </a:p>
        </p:txBody>
      </p:sp>
      <p:pic>
        <p:nvPicPr>
          <p:cNvPr id="14" name="Picture 13" descr="southafrica-flag1"/>
          <p:cNvPicPr>
            <a:picLocks noChangeAspect="1" noChangeArrowheads="1" noCrop="1"/>
          </p:cNvPicPr>
          <p:nvPr/>
        </p:nvPicPr>
        <p:blipFill>
          <a:blip r:embed="rId4" cstate="print"/>
          <a:srcRect/>
          <a:stretch>
            <a:fillRect/>
          </a:stretch>
        </p:blipFill>
        <p:spPr bwMode="auto">
          <a:xfrm>
            <a:off x="7561162" y="6356350"/>
            <a:ext cx="415052" cy="274320"/>
          </a:xfrm>
          <a:prstGeom prst="rect">
            <a:avLst/>
          </a:prstGeom>
          <a:noFill/>
          <a:ln w="9525">
            <a:noFill/>
            <a:miter lim="800000"/>
            <a:headEnd/>
            <a:tailEnd/>
          </a:ln>
        </p:spPr>
      </p:pic>
      <p:sp>
        <p:nvSpPr>
          <p:cNvPr id="13" name="TextBox 12"/>
          <p:cNvSpPr txBox="1"/>
          <p:nvPr/>
        </p:nvSpPr>
        <p:spPr>
          <a:xfrm>
            <a:off x="76200" y="843484"/>
            <a:ext cx="8640960" cy="5078313"/>
          </a:xfrm>
          <a:prstGeom prst="rect">
            <a:avLst/>
          </a:prstGeom>
          <a:noFill/>
        </p:spPr>
        <p:txBody>
          <a:bodyPr wrap="square" rtlCol="0">
            <a:spAutoFit/>
          </a:bodyPr>
          <a:lstStyle/>
          <a:p>
            <a:r>
              <a:rPr lang="en-ZA" b="1" dirty="0" smtClean="0"/>
              <a:t>Background</a:t>
            </a:r>
          </a:p>
          <a:p>
            <a:endParaRPr lang="en-ZA" b="1" dirty="0" smtClean="0"/>
          </a:p>
          <a:p>
            <a:r>
              <a:rPr lang="en-ZA" b="1" dirty="0" smtClean="0"/>
              <a:t>Previous </a:t>
            </a:r>
            <a:r>
              <a:rPr lang="en-ZA" b="1" dirty="0"/>
              <a:t>financial periods (</a:t>
            </a:r>
            <a:r>
              <a:rPr lang="en-ZA" b="1" dirty="0" smtClean="0"/>
              <a:t>2012-2013): </a:t>
            </a:r>
          </a:p>
          <a:p>
            <a:pPr marL="342900" indent="-342900" algn="just">
              <a:buFont typeface="Arial" panose="020B0604020202020204" pitchFamily="34" charset="0"/>
              <a:buChar char="•"/>
            </a:pPr>
            <a:r>
              <a:rPr lang="en-ZA" dirty="0" smtClean="0"/>
              <a:t>Qualified opinion </a:t>
            </a:r>
            <a:r>
              <a:rPr lang="en-ZA" dirty="0"/>
              <a:t>for the Department </a:t>
            </a:r>
            <a:r>
              <a:rPr lang="en-ZA" dirty="0" smtClean="0"/>
              <a:t>due to material misstatements in the following areas:</a:t>
            </a:r>
          </a:p>
          <a:p>
            <a:pPr marL="800100" lvl="1" indent="-342900" algn="just">
              <a:buFont typeface="Arial" panose="020B0604020202020204" pitchFamily="34" charset="0"/>
              <a:buChar char="•"/>
            </a:pPr>
            <a:r>
              <a:rPr lang="en-ZA" dirty="0" smtClean="0"/>
              <a:t>Immovable Assets due Work-In-Progress</a:t>
            </a:r>
          </a:p>
          <a:p>
            <a:pPr marL="800100" lvl="1" indent="-342900" algn="just">
              <a:buFont typeface="Arial" panose="020B0604020202020204" pitchFamily="34" charset="0"/>
              <a:buChar char="•"/>
            </a:pPr>
            <a:r>
              <a:rPr lang="en-ZA" dirty="0" smtClean="0"/>
              <a:t>Irregular expenditure; and </a:t>
            </a:r>
          </a:p>
          <a:p>
            <a:pPr marL="800100" lvl="1" indent="-342900" algn="just">
              <a:buFont typeface="Arial" panose="020B0604020202020204" pitchFamily="34" charset="0"/>
              <a:buChar char="•"/>
            </a:pPr>
            <a:r>
              <a:rPr lang="en-ZA" dirty="0" smtClean="0"/>
              <a:t>Commitments </a:t>
            </a:r>
            <a:endParaRPr lang="en-ZA" dirty="0"/>
          </a:p>
          <a:p>
            <a:r>
              <a:rPr lang="en-ZA" b="1" dirty="0" smtClean="0"/>
              <a:t>Previous financial periods (2014-2016):</a:t>
            </a:r>
          </a:p>
          <a:p>
            <a:pPr marL="342900" indent="-342900" algn="just">
              <a:buFont typeface="Arial" panose="020B0604020202020204" pitchFamily="34" charset="0"/>
              <a:buChar char="•"/>
            </a:pPr>
            <a:r>
              <a:rPr lang="en-ZA" dirty="0" smtClean="0"/>
              <a:t>PMTE applied Directive 2 with the transfer of functions from the DPW to the PMTE which provided us 3 years in which to account for the immovable assets in accordance with </a:t>
            </a:r>
            <a:r>
              <a:rPr lang="en-ZA" i="1" dirty="0" smtClean="0"/>
              <a:t>Standards of GRAP</a:t>
            </a:r>
            <a:r>
              <a:rPr lang="en-ZA" dirty="0" smtClean="0"/>
              <a:t> </a:t>
            </a:r>
          </a:p>
          <a:p>
            <a:pPr marL="342900" indent="-342900" algn="just">
              <a:buFont typeface="Arial" panose="020B0604020202020204" pitchFamily="34" charset="0"/>
              <a:buChar char="•"/>
            </a:pPr>
            <a:r>
              <a:rPr lang="en-ZA" b="1" dirty="0" smtClean="0"/>
              <a:t>2 main steps applied:</a:t>
            </a:r>
          </a:p>
          <a:p>
            <a:pPr marL="800100" lvl="1" indent="-342900" algn="just">
              <a:buFont typeface="Arial" panose="020B0604020202020204" pitchFamily="34" charset="0"/>
              <a:buChar char="•"/>
            </a:pPr>
            <a:r>
              <a:rPr lang="en-ZA" b="1" i="1" dirty="0" smtClean="0"/>
              <a:t>Recognition:</a:t>
            </a:r>
            <a:r>
              <a:rPr lang="en-ZA" dirty="0" smtClean="0"/>
              <a:t> Identify the assets (ownership) and classify in accordance with the definitions (property, plant and equipment; investment property and heritage assets)</a:t>
            </a:r>
          </a:p>
          <a:p>
            <a:pPr marL="800100" lvl="1" indent="-342900" algn="just">
              <a:buFont typeface="Arial" panose="020B0604020202020204" pitchFamily="34" charset="0"/>
              <a:buChar char="•"/>
            </a:pPr>
            <a:r>
              <a:rPr lang="en-ZA" b="1" i="1" dirty="0" smtClean="0"/>
              <a:t>Measurement:</a:t>
            </a:r>
            <a:r>
              <a:rPr lang="en-ZA" dirty="0" smtClean="0"/>
              <a:t> Determine a deemed cost (where cost information was not available – based on deemed cost methodology) </a:t>
            </a:r>
            <a:endParaRPr lang="en-ZA" dirty="0"/>
          </a:p>
        </p:txBody>
      </p:sp>
    </p:spTree>
    <p:extLst>
      <p:ext uri="{BB962C8B-B14F-4D97-AF65-F5344CB8AC3E}">
        <p14:creationId xmlns:p14="http://schemas.microsoft.com/office/powerpoint/2010/main" val="1340840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6165304"/>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F0CD0AED-B4D5-4032-9A76-11BCD2D1BB13}" type="slidenum">
              <a:rPr lang="en-US" smtClean="0"/>
              <a:t>25</a:t>
            </a:fld>
            <a:endParaRPr lang="en-US"/>
          </a:p>
        </p:txBody>
      </p:sp>
      <p:pic>
        <p:nvPicPr>
          <p:cNvPr id="9"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a:xfrm>
            <a:off x="0" y="0"/>
            <a:ext cx="9144000" cy="68580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81000" y="147935"/>
            <a:ext cx="5791200" cy="461665"/>
          </a:xfrm>
          <a:prstGeom prst="rect">
            <a:avLst/>
          </a:prstGeom>
          <a:noFill/>
        </p:spPr>
        <p:txBody>
          <a:bodyPr wrap="square" rtlCol="0">
            <a:spAutoFit/>
          </a:bodyPr>
          <a:lstStyle/>
          <a:p>
            <a:r>
              <a:rPr lang="en-ZA" sz="2400" b="1" dirty="0" smtClean="0">
                <a:solidFill>
                  <a:schemeClr val="bg1"/>
                </a:solidFill>
              </a:rPr>
              <a:t>PMTE Audit Outcome 2016/17</a:t>
            </a:r>
            <a:endParaRPr lang="en-ZA" sz="2400" b="1" dirty="0">
              <a:solidFill>
                <a:schemeClr val="bg1"/>
              </a:solidFill>
            </a:endParaRPr>
          </a:p>
        </p:txBody>
      </p:sp>
      <p:pic>
        <p:nvPicPr>
          <p:cNvPr id="14" name="Picture 13" descr="southafrica-flag1"/>
          <p:cNvPicPr>
            <a:picLocks noChangeAspect="1" noChangeArrowheads="1" noCrop="1"/>
          </p:cNvPicPr>
          <p:nvPr/>
        </p:nvPicPr>
        <p:blipFill>
          <a:blip r:embed="rId4" cstate="print"/>
          <a:srcRect/>
          <a:stretch>
            <a:fillRect/>
          </a:stretch>
        </p:blipFill>
        <p:spPr bwMode="auto">
          <a:xfrm>
            <a:off x="7561162" y="6356350"/>
            <a:ext cx="415052" cy="274320"/>
          </a:xfrm>
          <a:prstGeom prst="rect">
            <a:avLst/>
          </a:prstGeom>
          <a:noFill/>
          <a:ln w="9525">
            <a:noFill/>
            <a:miter lim="800000"/>
            <a:headEnd/>
            <a:tailEnd/>
          </a:ln>
        </p:spPr>
      </p:pic>
      <p:sp>
        <p:nvSpPr>
          <p:cNvPr id="13" name="TextBox 12"/>
          <p:cNvSpPr txBox="1"/>
          <p:nvPr/>
        </p:nvSpPr>
        <p:spPr>
          <a:xfrm>
            <a:off x="251520" y="1004002"/>
            <a:ext cx="8640960" cy="4801314"/>
          </a:xfrm>
          <a:prstGeom prst="rect">
            <a:avLst/>
          </a:prstGeom>
          <a:noFill/>
        </p:spPr>
        <p:txBody>
          <a:bodyPr wrap="square" rtlCol="0">
            <a:spAutoFit/>
          </a:bodyPr>
          <a:lstStyle/>
          <a:p>
            <a:pPr algn="just"/>
            <a:r>
              <a:rPr lang="en-ZA" b="1" dirty="0" smtClean="0"/>
              <a:t>Identification and classification of assets: steps include:</a:t>
            </a:r>
            <a:endParaRPr lang="en-ZA" b="1" dirty="0"/>
          </a:p>
          <a:p>
            <a:pPr marL="342900" indent="-342900" algn="just">
              <a:buFont typeface="Arial" panose="020B0604020202020204" pitchFamily="34" charset="0"/>
              <a:buChar char="•"/>
            </a:pPr>
            <a:r>
              <a:rPr lang="en-ZA" dirty="0" smtClean="0"/>
              <a:t>Deeds reconciliation, reconciliation with IAR of other custodians </a:t>
            </a:r>
          </a:p>
          <a:p>
            <a:pPr marL="342900" indent="-342900" algn="just">
              <a:buFont typeface="Arial" panose="020B0604020202020204" pitchFamily="34" charset="0"/>
              <a:buChar char="•"/>
            </a:pPr>
            <a:r>
              <a:rPr lang="en-ZA" dirty="0"/>
              <a:t>Analysis of immovable assets </a:t>
            </a:r>
            <a:r>
              <a:rPr lang="en-ZA" dirty="0" smtClean="0"/>
              <a:t>to classify if investment or heritage asset (default is PPE)</a:t>
            </a:r>
            <a:endParaRPr lang="en-ZA" dirty="0"/>
          </a:p>
          <a:p>
            <a:pPr marL="342900" indent="-342900" algn="just">
              <a:buFont typeface="Arial" panose="020B0604020202020204" pitchFamily="34" charset="0"/>
              <a:buChar char="•"/>
            </a:pPr>
            <a:r>
              <a:rPr lang="en-ZA" dirty="0" smtClean="0"/>
              <a:t>Analysis of projects to classify between Capex and Opex</a:t>
            </a:r>
          </a:p>
          <a:p>
            <a:r>
              <a:rPr lang="en-ZA" b="1" dirty="0" smtClean="0"/>
              <a:t>Measurement: Determine deemed cost based on the following hierarchy </a:t>
            </a:r>
          </a:p>
          <a:p>
            <a:pPr marL="342900" indent="-342900" algn="just">
              <a:buFont typeface="Arial" panose="020B0604020202020204" pitchFamily="34" charset="0"/>
              <a:buChar char="•"/>
            </a:pPr>
            <a:r>
              <a:rPr lang="en-ZA" dirty="0" smtClean="0"/>
              <a:t>Municipal valuation – where available close to transfer date</a:t>
            </a:r>
          </a:p>
          <a:p>
            <a:pPr marL="342900" indent="-342900" algn="just">
              <a:buFont typeface="Arial" panose="020B0604020202020204" pitchFamily="34" charset="0"/>
              <a:buChar char="•"/>
            </a:pPr>
            <a:r>
              <a:rPr lang="en-ZA" dirty="0" smtClean="0"/>
              <a:t>Sales comparison value - must be available for similar assets – limited application</a:t>
            </a:r>
          </a:p>
          <a:p>
            <a:pPr marL="342900" indent="-342900" algn="just">
              <a:buFont typeface="Arial" panose="020B0604020202020204" pitchFamily="34" charset="0"/>
              <a:buChar char="•"/>
            </a:pPr>
            <a:r>
              <a:rPr lang="en-ZA" dirty="0" smtClean="0"/>
              <a:t>Building indices – depreciated replacement cost – determined based on recent building cost, extent of the facility and depreciated based on condition of the asset </a:t>
            </a:r>
            <a:endParaRPr lang="en-ZA" dirty="0"/>
          </a:p>
          <a:p>
            <a:r>
              <a:rPr lang="en-ZA" b="1" dirty="0" smtClean="0"/>
              <a:t>Current financial year (2016/17):</a:t>
            </a:r>
          </a:p>
          <a:p>
            <a:pPr marL="342900" indent="-342900" algn="just">
              <a:buFont typeface="Arial" panose="020B0604020202020204" pitchFamily="34" charset="0"/>
              <a:buChar char="•"/>
            </a:pPr>
            <a:r>
              <a:rPr lang="en-ZA" dirty="0" smtClean="0"/>
              <a:t>Directive 2 no longer available i.e. full compliance with Standards of GRAP are required – audit outcome: obtained an adverse opinion due to qualification in the following areas (assets being the basis for an adverse opinion):</a:t>
            </a:r>
          </a:p>
          <a:p>
            <a:pPr marL="800100" lvl="1" indent="-342900" algn="just">
              <a:buFont typeface="Arial" panose="020B0604020202020204" pitchFamily="34" charset="0"/>
              <a:buChar char="•"/>
            </a:pPr>
            <a:r>
              <a:rPr lang="en-ZA" dirty="0" smtClean="0"/>
              <a:t>Property, plant and equipment - valuation and assets under construction</a:t>
            </a:r>
          </a:p>
          <a:p>
            <a:pPr marL="800100" lvl="1" indent="-342900" algn="just">
              <a:buFont typeface="Arial" panose="020B0604020202020204" pitchFamily="34" charset="0"/>
              <a:buChar char="•"/>
            </a:pPr>
            <a:r>
              <a:rPr lang="en-ZA" dirty="0" smtClean="0"/>
              <a:t>Accruals</a:t>
            </a:r>
          </a:p>
          <a:p>
            <a:pPr marL="800100" lvl="1" indent="-342900" algn="just">
              <a:buFont typeface="Arial" panose="020B0604020202020204" pitchFamily="34" charset="0"/>
              <a:buChar char="•"/>
            </a:pPr>
            <a:r>
              <a:rPr lang="en-ZA" dirty="0" smtClean="0"/>
              <a:t>Provisions</a:t>
            </a:r>
          </a:p>
          <a:p>
            <a:pPr marL="800100" lvl="1" indent="-342900" algn="just">
              <a:buFont typeface="Arial" panose="020B0604020202020204" pitchFamily="34" charset="0"/>
              <a:buChar char="•"/>
            </a:pPr>
            <a:r>
              <a:rPr lang="en-ZA" dirty="0" smtClean="0"/>
              <a:t>Receivables – unscheduled maintenance</a:t>
            </a:r>
            <a:endParaRPr lang="en-ZA" dirty="0"/>
          </a:p>
        </p:txBody>
      </p:sp>
    </p:spTree>
    <p:extLst>
      <p:ext uri="{BB962C8B-B14F-4D97-AF65-F5344CB8AC3E}">
        <p14:creationId xmlns:p14="http://schemas.microsoft.com/office/powerpoint/2010/main" val="24233444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06080406"/>
              </p:ext>
            </p:extLst>
          </p:nvPr>
        </p:nvGraphicFramePr>
        <p:xfrm>
          <a:off x="467544" y="134076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5"/>
          <p:cNvSpPr/>
          <p:nvPr/>
        </p:nvSpPr>
        <p:spPr>
          <a:xfrm>
            <a:off x="0" y="0"/>
            <a:ext cx="9144000" cy="68580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81000" y="147935"/>
            <a:ext cx="5791200" cy="461665"/>
          </a:xfrm>
          <a:prstGeom prst="rect">
            <a:avLst/>
          </a:prstGeom>
          <a:noFill/>
        </p:spPr>
        <p:txBody>
          <a:bodyPr wrap="square" rtlCol="0">
            <a:spAutoFit/>
          </a:bodyPr>
          <a:lstStyle/>
          <a:p>
            <a:r>
              <a:rPr lang="en-ZA" sz="2400" b="1" dirty="0" smtClean="0">
                <a:solidFill>
                  <a:schemeClr val="bg1"/>
                </a:solidFill>
              </a:rPr>
              <a:t>PMTE Audit Outcome 2016/17</a:t>
            </a:r>
            <a:endParaRPr lang="en-ZA" sz="2400" b="1" dirty="0">
              <a:solidFill>
                <a:schemeClr val="bg1"/>
              </a:solidFill>
            </a:endParaRPr>
          </a:p>
        </p:txBody>
      </p:sp>
      <p:sp>
        <p:nvSpPr>
          <p:cNvPr id="3" name="Rectangle 2"/>
          <p:cNvSpPr/>
          <p:nvPr/>
        </p:nvSpPr>
        <p:spPr>
          <a:xfrm>
            <a:off x="107504" y="833735"/>
            <a:ext cx="1417376" cy="369332"/>
          </a:xfrm>
          <a:prstGeom prst="rect">
            <a:avLst/>
          </a:prstGeom>
        </p:spPr>
        <p:txBody>
          <a:bodyPr wrap="none">
            <a:spAutoFit/>
          </a:bodyPr>
          <a:lstStyle/>
          <a:p>
            <a:r>
              <a:rPr lang="en-ZA" b="1" dirty="0"/>
              <a:t>Audit impact</a:t>
            </a:r>
          </a:p>
        </p:txBody>
      </p:sp>
      <p:cxnSp>
        <p:nvCxnSpPr>
          <p:cNvPr id="8" name="Straight Connector 7"/>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9" descr="southafrica-flag1"/>
          <p:cNvPicPr>
            <a:picLocks noChangeAspect="1" noChangeArrowheads="1" noCrop="1"/>
          </p:cNvPicPr>
          <p:nvPr/>
        </p:nvPicPr>
        <p:blipFill>
          <a:blip r:embed="rId9"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val="36536026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a:xfrm>
            <a:off x="0" y="0"/>
            <a:ext cx="9144000" cy="68580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600" b="1" dirty="0" smtClean="0"/>
              <a:t> Audit Opinion</a:t>
            </a:r>
            <a:endParaRPr lang="en-US" sz="2600" b="1" dirty="0"/>
          </a:p>
        </p:txBody>
      </p:sp>
      <p:sp>
        <p:nvSpPr>
          <p:cNvPr id="2" name="Slide Number Placeholder 1"/>
          <p:cNvSpPr>
            <a:spLocks noGrp="1"/>
          </p:cNvSpPr>
          <p:nvPr>
            <p:ph type="sldNum" sz="quarter" idx="12"/>
          </p:nvPr>
        </p:nvSpPr>
        <p:spPr/>
        <p:txBody>
          <a:bodyPr/>
          <a:lstStyle/>
          <a:p>
            <a:fld id="{06FDB8B8-F605-4586-B934-FF56C8C71DDE}" type="slidenum">
              <a:rPr lang="en-US" smtClean="0"/>
              <a:t>27</a:t>
            </a:fld>
            <a:endParaRPr lang="en-US" dirty="0"/>
          </a:p>
        </p:txBody>
      </p:sp>
      <p:graphicFrame>
        <p:nvGraphicFramePr>
          <p:cNvPr id="3" name="Diagram 2"/>
          <p:cNvGraphicFramePr/>
          <p:nvPr>
            <p:extLst>
              <p:ext uri="{D42A27DB-BD31-4B8C-83A1-F6EECF244321}">
                <p14:modId xmlns:p14="http://schemas.microsoft.com/office/powerpoint/2010/main" val="1464982027"/>
              </p:ext>
            </p:extLst>
          </p:nvPr>
        </p:nvGraphicFramePr>
        <p:xfrm>
          <a:off x="381000" y="914400"/>
          <a:ext cx="85344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Rounded Rectangular Callout 9"/>
          <p:cNvSpPr/>
          <p:nvPr/>
        </p:nvSpPr>
        <p:spPr>
          <a:xfrm>
            <a:off x="6477000" y="5417608"/>
            <a:ext cx="2133600" cy="1295400"/>
          </a:xfrm>
          <a:prstGeom prst="wedgeRoundRectCallout">
            <a:avLst>
              <a:gd name="adj1" fmla="val -73304"/>
              <a:gd name="adj2" fmla="val -33579"/>
              <a:gd name="adj3" fmla="val 16667"/>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3200" dirty="0" smtClean="0"/>
              <a:t>Pervasive</a:t>
            </a:r>
            <a:endParaRPr lang="en-ZA" sz="3200" dirty="0"/>
          </a:p>
        </p:txBody>
      </p:sp>
      <p:sp>
        <p:nvSpPr>
          <p:cNvPr id="13" name="Rectangle 12"/>
          <p:cNvSpPr/>
          <p:nvPr/>
        </p:nvSpPr>
        <p:spPr>
          <a:xfrm>
            <a:off x="3275856" y="2018469"/>
            <a:ext cx="1415772" cy="156966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ZA" sz="9600" b="1" cap="none" spc="0" dirty="0" smtClean="0">
                <a:ln/>
                <a:solidFill>
                  <a:schemeClr val="accent3"/>
                </a:solidFill>
                <a:effectLst/>
                <a:latin typeface="Webdings" panose="05030102010509060703" pitchFamily="18" charset="2"/>
              </a:rPr>
              <a:t>a</a:t>
            </a:r>
            <a:endParaRPr lang="en-ZA" sz="8000" b="1" cap="none" spc="0" dirty="0">
              <a:ln/>
              <a:solidFill>
                <a:schemeClr val="accent3"/>
              </a:solidFill>
              <a:effectLst/>
            </a:endParaRPr>
          </a:p>
        </p:txBody>
      </p:sp>
      <p:sp>
        <p:nvSpPr>
          <p:cNvPr id="14" name="Rectangle 13"/>
          <p:cNvSpPr/>
          <p:nvPr/>
        </p:nvSpPr>
        <p:spPr>
          <a:xfrm>
            <a:off x="3275856" y="3351138"/>
            <a:ext cx="1415772" cy="156966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ZA" sz="9600" b="1" cap="none" spc="0" dirty="0" smtClean="0">
                <a:ln/>
                <a:solidFill>
                  <a:schemeClr val="accent3"/>
                </a:solidFill>
                <a:effectLst/>
                <a:latin typeface="Webdings" panose="05030102010509060703" pitchFamily="18" charset="2"/>
              </a:rPr>
              <a:t>a</a:t>
            </a:r>
            <a:endParaRPr lang="en-ZA" sz="8000" b="1" cap="none" spc="0" dirty="0">
              <a:ln/>
              <a:solidFill>
                <a:schemeClr val="accent3"/>
              </a:solidFill>
              <a:effectLst/>
            </a:endParaRPr>
          </a:p>
        </p:txBody>
      </p:sp>
      <p:sp>
        <p:nvSpPr>
          <p:cNvPr id="15" name="Rounded Rectangular Callout 14"/>
          <p:cNvSpPr/>
          <p:nvPr/>
        </p:nvSpPr>
        <p:spPr>
          <a:xfrm>
            <a:off x="7467600" y="4084260"/>
            <a:ext cx="1447800" cy="494696"/>
          </a:xfrm>
          <a:prstGeom prst="wedgeRoundRectCallout">
            <a:avLst>
              <a:gd name="adj1" fmla="val -39546"/>
              <a:gd name="adj2" fmla="val 7790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Limitation</a:t>
            </a:r>
            <a:endParaRPr lang="en-ZA" dirty="0"/>
          </a:p>
        </p:txBody>
      </p:sp>
    </p:spTree>
    <p:extLst>
      <p:ext uri="{BB962C8B-B14F-4D97-AF65-F5344CB8AC3E}">
        <p14:creationId xmlns:p14="http://schemas.microsoft.com/office/powerpoint/2010/main" val="3036976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177395008"/>
              </p:ext>
            </p:extLst>
          </p:nvPr>
        </p:nvGraphicFramePr>
        <p:xfrm>
          <a:off x="179512" y="1350060"/>
          <a:ext cx="7067128" cy="45651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5"/>
          <p:cNvSpPr/>
          <p:nvPr/>
        </p:nvSpPr>
        <p:spPr>
          <a:xfrm>
            <a:off x="0" y="0"/>
            <a:ext cx="9144000" cy="68580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7" name="TextBox 6"/>
          <p:cNvSpPr txBox="1"/>
          <p:nvPr/>
        </p:nvSpPr>
        <p:spPr>
          <a:xfrm>
            <a:off x="381000" y="147935"/>
            <a:ext cx="5791200" cy="461665"/>
          </a:xfrm>
          <a:prstGeom prst="rect">
            <a:avLst/>
          </a:prstGeom>
          <a:noFill/>
        </p:spPr>
        <p:txBody>
          <a:bodyPr wrap="square" rtlCol="0">
            <a:spAutoFit/>
          </a:bodyPr>
          <a:lstStyle/>
          <a:p>
            <a:r>
              <a:rPr lang="en-ZA" sz="2400" b="1" dirty="0" smtClean="0">
                <a:solidFill>
                  <a:schemeClr val="bg1"/>
                </a:solidFill>
              </a:rPr>
              <a:t>PMTE Audit Outcome 2016/17</a:t>
            </a:r>
            <a:endParaRPr lang="en-ZA" sz="2400" b="1" dirty="0">
              <a:solidFill>
                <a:schemeClr val="bg1"/>
              </a:solidFill>
            </a:endParaRPr>
          </a:p>
        </p:txBody>
      </p:sp>
      <p:sp>
        <p:nvSpPr>
          <p:cNvPr id="3" name="Rounded Rectangle 2"/>
          <p:cNvSpPr/>
          <p:nvPr/>
        </p:nvSpPr>
        <p:spPr>
          <a:xfrm>
            <a:off x="7189440" y="4077072"/>
            <a:ext cx="1954560" cy="864096"/>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ZA" sz="3200" b="1" dirty="0" smtClean="0"/>
              <a:t>2016/17</a:t>
            </a:r>
            <a:endParaRPr lang="en-US" sz="3200" b="1" dirty="0"/>
          </a:p>
        </p:txBody>
      </p:sp>
      <p:sp>
        <p:nvSpPr>
          <p:cNvPr id="4" name="Rectangle 3"/>
          <p:cNvSpPr/>
          <p:nvPr/>
        </p:nvSpPr>
        <p:spPr>
          <a:xfrm>
            <a:off x="467544" y="980728"/>
            <a:ext cx="1542410" cy="369332"/>
          </a:xfrm>
          <a:prstGeom prst="rect">
            <a:avLst/>
          </a:prstGeom>
        </p:spPr>
        <p:txBody>
          <a:bodyPr wrap="none">
            <a:spAutoFit/>
          </a:bodyPr>
          <a:lstStyle/>
          <a:p>
            <a:r>
              <a:rPr lang="en-ZA" b="1" dirty="0"/>
              <a:t>Audit opinion </a:t>
            </a:r>
          </a:p>
        </p:txBody>
      </p:sp>
      <p:cxnSp>
        <p:nvCxnSpPr>
          <p:cNvPr id="8" name="Straight Connector 7"/>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9" descr="southafrica-flag1"/>
          <p:cNvPicPr>
            <a:picLocks noChangeAspect="1" noChangeArrowheads="1" noCrop="1"/>
          </p:cNvPicPr>
          <p:nvPr/>
        </p:nvPicPr>
        <p:blipFill>
          <a:blip r:embed="rId9"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val="27519107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a:xfrm>
            <a:off x="0" y="0"/>
            <a:ext cx="9144000" cy="54868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2400" b="1" dirty="0" smtClean="0"/>
              <a:t>Auditor-General’s </a:t>
            </a:r>
            <a:r>
              <a:rPr lang="en-ZA" sz="2400" b="1" dirty="0"/>
              <a:t>Opinion on PMTE IAR 2016/17</a:t>
            </a:r>
            <a:endParaRPr lang="en-US" sz="2400" b="1" dirty="0">
              <a:solidFill>
                <a:prstClr val="white"/>
              </a:solidFill>
            </a:endParaRPr>
          </a:p>
        </p:txBody>
      </p:sp>
      <p:sp>
        <p:nvSpPr>
          <p:cNvPr id="2" name="Slide Number Placeholder 1"/>
          <p:cNvSpPr>
            <a:spLocks noGrp="1"/>
          </p:cNvSpPr>
          <p:nvPr>
            <p:ph type="sldNum" sz="quarter" idx="12"/>
          </p:nvPr>
        </p:nvSpPr>
        <p:spPr/>
        <p:txBody>
          <a:bodyPr/>
          <a:lstStyle/>
          <a:p>
            <a:fld id="{06FDB8B8-F605-4586-B934-FF56C8C71DDE}" type="slidenum">
              <a:rPr lang="en-US" smtClean="0">
                <a:solidFill>
                  <a:prstClr val="black">
                    <a:tint val="75000"/>
                  </a:prstClr>
                </a:solidFill>
              </a:rPr>
              <a:pPr/>
              <a:t>29</a:t>
            </a:fld>
            <a:endParaRPr lang="en-US">
              <a:solidFill>
                <a:prstClr val="black">
                  <a:tint val="75000"/>
                </a:prstClr>
              </a:solidFill>
            </a:endParaRPr>
          </a:p>
        </p:txBody>
      </p:sp>
      <p:graphicFrame>
        <p:nvGraphicFramePr>
          <p:cNvPr id="10" name="Content Placeholder 3"/>
          <p:cNvGraphicFramePr>
            <a:graphicFrameLocks noGrp="1"/>
          </p:cNvGraphicFramePr>
          <p:nvPr>
            <p:ph idx="1"/>
            <p:extLst>
              <p:ext uri="{D42A27DB-BD31-4B8C-83A1-F6EECF244321}">
                <p14:modId xmlns:p14="http://schemas.microsoft.com/office/powerpoint/2010/main" val="3006743126"/>
              </p:ext>
            </p:extLst>
          </p:nvPr>
        </p:nvGraphicFramePr>
        <p:xfrm>
          <a:off x="76200" y="1052736"/>
          <a:ext cx="8712968" cy="4968240"/>
        </p:xfrm>
        <a:graphic>
          <a:graphicData uri="http://schemas.openxmlformats.org/drawingml/2006/table">
            <a:tbl>
              <a:tblPr firstRow="1" bandRow="1">
                <a:tableStyleId>{93296810-A885-4BE3-A3E7-6D5BEEA58F35}</a:tableStyleId>
              </a:tblPr>
              <a:tblGrid>
                <a:gridCol w="1173812">
                  <a:extLst>
                    <a:ext uri="{9D8B030D-6E8A-4147-A177-3AD203B41FA5}">
                      <a16:colId xmlns:a16="http://schemas.microsoft.com/office/drawing/2014/main" val="20000"/>
                    </a:ext>
                  </a:extLst>
                </a:gridCol>
                <a:gridCol w="4010764">
                  <a:extLst>
                    <a:ext uri="{9D8B030D-6E8A-4147-A177-3AD203B41FA5}">
                      <a16:colId xmlns:a16="http://schemas.microsoft.com/office/drawing/2014/main" val="20001"/>
                    </a:ext>
                  </a:extLst>
                </a:gridCol>
                <a:gridCol w="3528392">
                  <a:extLst>
                    <a:ext uri="{9D8B030D-6E8A-4147-A177-3AD203B41FA5}">
                      <a16:colId xmlns:a16="http://schemas.microsoft.com/office/drawing/2014/main" val="20002"/>
                    </a:ext>
                  </a:extLst>
                </a:gridCol>
              </a:tblGrid>
              <a:tr h="216024">
                <a:tc>
                  <a:txBody>
                    <a:bodyPr/>
                    <a:lstStyle/>
                    <a:p>
                      <a:pPr algn="ctr"/>
                      <a:r>
                        <a:rPr lang="en-ZA" sz="1400" dirty="0" smtClean="0"/>
                        <a:t>Assertion</a:t>
                      </a:r>
                      <a:endParaRPr lang="en-ZA" sz="1400" dirty="0"/>
                    </a:p>
                  </a:txBody>
                  <a:tcPr marL="68580" marR="68580" marT="34290" marB="34290"/>
                </a:tc>
                <a:tc>
                  <a:txBody>
                    <a:bodyPr/>
                    <a:lstStyle/>
                    <a:p>
                      <a:pPr algn="ctr"/>
                      <a:r>
                        <a:rPr lang="en-ZA" sz="1400" dirty="0" smtClean="0"/>
                        <a:t>Approach</a:t>
                      </a:r>
                      <a:endParaRPr lang="en-ZA" sz="1400" dirty="0"/>
                    </a:p>
                  </a:txBody>
                  <a:tcPr marL="68580" marR="68580" marT="34290" marB="34290"/>
                </a:tc>
                <a:tc>
                  <a:txBody>
                    <a:bodyPr/>
                    <a:lstStyle/>
                    <a:p>
                      <a:pPr algn="ctr"/>
                      <a:r>
                        <a:rPr lang="en-ZA" sz="1400" dirty="0" smtClean="0"/>
                        <a:t>Comment </a:t>
                      </a:r>
                      <a:endParaRPr lang="en-ZA" sz="1400" dirty="0"/>
                    </a:p>
                  </a:txBody>
                  <a:tcPr marL="68580" marR="68580" marT="34290" marB="34290"/>
                </a:tc>
                <a:extLst>
                  <a:ext uri="{0D108BD9-81ED-4DB2-BD59-A6C34878D82A}">
                    <a16:rowId xmlns:a16="http://schemas.microsoft.com/office/drawing/2014/main" val="10000"/>
                  </a:ext>
                </a:extLst>
              </a:tr>
              <a:tr h="1324998">
                <a:tc>
                  <a:txBody>
                    <a:bodyPr/>
                    <a:lstStyle/>
                    <a:p>
                      <a:r>
                        <a:rPr lang="en-ZA" sz="1400" dirty="0" smtClean="0"/>
                        <a:t>Completeness</a:t>
                      </a:r>
                    </a:p>
                    <a:p>
                      <a:endParaRPr lang="en-ZA" sz="1400" b="1" dirty="0" smtClean="0">
                        <a:solidFill>
                          <a:schemeClr val="tx1">
                            <a:lumMod val="50000"/>
                          </a:schemeClr>
                        </a:solidFill>
                      </a:endParaRPr>
                    </a:p>
                  </a:txBody>
                  <a:tcPr marL="68580" marR="68580" marT="34290" marB="34290">
                    <a:solidFill>
                      <a:srgbClr val="00B050"/>
                    </a:solidFill>
                  </a:tcPr>
                </a:tc>
                <a:tc>
                  <a:txBody>
                    <a:bodyPr/>
                    <a:lstStyle/>
                    <a:p>
                      <a:r>
                        <a:rPr lang="en-ZA" sz="1400" dirty="0" smtClean="0"/>
                        <a:t>-Use of deeds download in conjunction with DRDLR &amp; extensive reconciliation of data with other state land custodians for all registered properties.</a:t>
                      </a:r>
                    </a:p>
                    <a:p>
                      <a:endParaRPr lang="en-ZA" sz="1400" dirty="0" smtClean="0"/>
                    </a:p>
                    <a:p>
                      <a:r>
                        <a:rPr lang="en-ZA" sz="1400" dirty="0" smtClean="0"/>
                        <a:t>-Deeds / Aktex is used as a basis and substantiated with other documents  &amp; Sources e.g. Copy Original Title deeds &amp; SG diagrams</a:t>
                      </a:r>
                    </a:p>
                    <a:p>
                      <a:endParaRPr lang="en-ZA" sz="1400" dirty="0" smtClean="0"/>
                    </a:p>
                    <a:p>
                      <a:r>
                        <a:rPr lang="en-ZA" sz="1400" dirty="0" smtClean="0"/>
                        <a:t>-IAR fields checked  against NT minimum requirements</a:t>
                      </a:r>
                    </a:p>
                    <a:p>
                      <a:endParaRPr lang="en-ZA" sz="1400" dirty="0" smtClean="0"/>
                    </a:p>
                    <a:p>
                      <a:r>
                        <a:rPr lang="en-ZA" sz="1400" dirty="0" smtClean="0"/>
                        <a:t>-Compliance with the Immovable Asset Guide </a:t>
                      </a:r>
                      <a:endParaRPr lang="en-ZA" sz="1400" b="0" dirty="0" smtClean="0">
                        <a:solidFill>
                          <a:schemeClr val="tx1">
                            <a:lumMod val="50000"/>
                          </a:schemeClr>
                        </a:solidFill>
                      </a:endParaRPr>
                    </a:p>
                  </a:txBody>
                  <a:tcPr marL="68580" marR="68580" marT="34290" marB="34290"/>
                </a:tc>
                <a:tc>
                  <a:txBody>
                    <a:bodyPr/>
                    <a:lstStyle/>
                    <a:p>
                      <a:r>
                        <a:rPr lang="en-ZA" sz="1400" dirty="0" smtClean="0"/>
                        <a:t>-Reconciliation of registered land parcels to be completed bi-annually at interim and final.</a:t>
                      </a:r>
                    </a:p>
                    <a:p>
                      <a:endParaRPr lang="en-ZA" sz="1400" baseline="0" dirty="0" smtClean="0"/>
                    </a:p>
                    <a:p>
                      <a:r>
                        <a:rPr lang="en-ZA" sz="1400" baseline="0" dirty="0" smtClean="0"/>
                        <a:t>-Confirm quantity and details of surveyed but unregistered land parcels from  the office of the  Chief Surveyor-General</a:t>
                      </a:r>
                    </a:p>
                    <a:p>
                      <a:endParaRPr lang="en-ZA" sz="1400" baseline="0" dirty="0" smtClean="0"/>
                    </a:p>
                    <a:p>
                      <a:r>
                        <a:rPr lang="en-ZA" sz="1400" baseline="0" dirty="0" smtClean="0"/>
                        <a:t>-Update IAR with recent Vesting information</a:t>
                      </a:r>
                      <a:endParaRPr lang="en-ZA" sz="1400" b="0" dirty="0" smtClean="0">
                        <a:solidFill>
                          <a:schemeClr val="tx1">
                            <a:lumMod val="50000"/>
                          </a:schemeClr>
                        </a:solidFill>
                      </a:endParaRPr>
                    </a:p>
                  </a:txBody>
                  <a:tcPr marL="68580" marR="68580" marT="34290" marB="34290"/>
                </a:tc>
                <a:extLst>
                  <a:ext uri="{0D108BD9-81ED-4DB2-BD59-A6C34878D82A}">
                    <a16:rowId xmlns:a16="http://schemas.microsoft.com/office/drawing/2014/main" val="10001"/>
                  </a:ext>
                </a:extLst>
              </a:tr>
              <a:tr h="455675">
                <a:tc>
                  <a:txBody>
                    <a:bodyPr/>
                    <a:lstStyle/>
                    <a:p>
                      <a:r>
                        <a:rPr lang="en-ZA" sz="1400" dirty="0" smtClean="0"/>
                        <a:t>Ownership</a:t>
                      </a:r>
                    </a:p>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t>Rights &amp; Obligations</a:t>
                      </a:r>
                      <a:endParaRPr lang="en-ZA" sz="1400" b="1" dirty="0" smtClean="0">
                        <a:solidFill>
                          <a:schemeClr val="tx1">
                            <a:lumMod val="50000"/>
                          </a:schemeClr>
                        </a:solidFill>
                      </a:endParaRPr>
                    </a:p>
                  </a:txBody>
                  <a:tcPr marL="68580" marR="68580" marT="34290" marB="34290">
                    <a:solidFill>
                      <a:srgbClr val="00B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t>-Ownership is confirmed</a:t>
                      </a:r>
                      <a:r>
                        <a:rPr lang="en-ZA" sz="1400" baseline="0" dirty="0" smtClean="0"/>
                        <a:t> as per Aktex / Title Deed</a:t>
                      </a:r>
                      <a:endParaRPr lang="en-ZA" sz="1400" dirty="0" smtClean="0"/>
                    </a:p>
                    <a:p>
                      <a:r>
                        <a:rPr lang="en-ZA" sz="1400" dirty="0" smtClean="0"/>
                        <a:t>-Vesting process is</a:t>
                      </a:r>
                      <a:r>
                        <a:rPr lang="en-ZA" sz="1400" baseline="0" dirty="0" smtClean="0"/>
                        <a:t> also </a:t>
                      </a:r>
                      <a:r>
                        <a:rPr lang="en-ZA" sz="1400" dirty="0" smtClean="0"/>
                        <a:t>confirming ownership</a:t>
                      </a:r>
                    </a:p>
                    <a:p>
                      <a:r>
                        <a:rPr lang="en-ZA" sz="1400" dirty="0" smtClean="0"/>
                        <a:t>-Payment of rates and taxes</a:t>
                      </a:r>
                    </a:p>
                    <a:p>
                      <a:r>
                        <a:rPr lang="en-ZA" sz="1400" dirty="0" smtClean="0"/>
                        <a:t>-Physical verification</a:t>
                      </a:r>
                      <a:r>
                        <a:rPr lang="en-ZA" sz="1400" baseline="0" dirty="0" smtClean="0"/>
                        <a:t> to prove property use &amp; confirm custodian</a:t>
                      </a:r>
                      <a:endParaRPr lang="en-ZA" sz="1400" b="0" dirty="0">
                        <a:solidFill>
                          <a:schemeClr val="tx1">
                            <a:lumMod val="50000"/>
                          </a:schemeClr>
                        </a:solidFill>
                      </a:endParaRPr>
                    </a:p>
                  </a:txBody>
                  <a:tcPr marL="68580" marR="68580" marT="34290" marB="34290"/>
                </a:tc>
                <a:tc>
                  <a:txBody>
                    <a:bodyPr/>
                    <a:lstStyle/>
                    <a:p>
                      <a:r>
                        <a:rPr lang="en-ZA" sz="1400" dirty="0" smtClean="0"/>
                        <a:t>-This is an ongoing process and as and when amendments are identified updates to the IAR shall be completed</a:t>
                      </a:r>
                      <a:endParaRPr lang="en-ZA" sz="1400" b="0" dirty="0">
                        <a:solidFill>
                          <a:schemeClr val="tx1">
                            <a:lumMod val="50000"/>
                          </a:schemeClr>
                        </a:solidFill>
                      </a:endParaRPr>
                    </a:p>
                  </a:txBody>
                  <a:tcPr marL="68580" marR="68580" marT="34290" marB="34290"/>
                </a:tc>
                <a:extLst>
                  <a:ext uri="{0D108BD9-81ED-4DB2-BD59-A6C34878D82A}">
                    <a16:rowId xmlns:a16="http://schemas.microsoft.com/office/drawing/2014/main" val="10002"/>
                  </a:ext>
                </a:extLst>
              </a:tr>
              <a:tr h="445770">
                <a:tc>
                  <a:txBody>
                    <a:bodyPr/>
                    <a:lstStyle/>
                    <a:p>
                      <a:r>
                        <a:rPr lang="en-ZA" sz="1400" dirty="0" smtClean="0"/>
                        <a:t>Existence</a:t>
                      </a:r>
                      <a:endParaRPr lang="en-ZA" sz="1400" b="1" dirty="0">
                        <a:solidFill>
                          <a:schemeClr val="tx1">
                            <a:lumMod val="50000"/>
                          </a:schemeClr>
                        </a:solidFill>
                      </a:endParaRPr>
                    </a:p>
                  </a:txBody>
                  <a:tcPr marL="68580" marR="68580" marT="34290" marB="34290">
                    <a:solidFill>
                      <a:srgbClr val="00B050"/>
                    </a:solidFill>
                  </a:tcPr>
                </a:tc>
                <a:tc>
                  <a:txBody>
                    <a:bodyPr/>
                    <a:lstStyle/>
                    <a:p>
                      <a:pPr marL="0" algn="l" defTabSz="914400" rtl="0" eaLnBrk="1" latinLnBrk="0" hangingPunct="1"/>
                      <a:r>
                        <a:rPr lang="en-ZA" sz="1400" kern="1200" dirty="0" smtClean="0"/>
                        <a:t>-Conducting physical verification and other desktop methodologies to prove existence and have photos, GPS Coordinates &amp; SG diagrams as portfolio of evidence</a:t>
                      </a:r>
                      <a:endParaRPr lang="en-ZA" sz="1400" b="0" kern="1200" dirty="0">
                        <a:solidFill>
                          <a:schemeClr val="tx1">
                            <a:lumMod val="50000"/>
                          </a:schemeClr>
                        </a:solidFill>
                        <a:latin typeface="+mn-lt"/>
                        <a:ea typeface="+mn-ea"/>
                        <a:cs typeface="+mn-cs"/>
                      </a:endParaRPr>
                    </a:p>
                  </a:txBody>
                  <a:tcPr marL="68580" marR="68580" marT="34290" marB="34290"/>
                </a:tc>
                <a:tc>
                  <a:txBody>
                    <a:bodyPr/>
                    <a:lstStyle/>
                    <a:p>
                      <a:pPr marL="0" algn="l" defTabSz="914400" rtl="0" eaLnBrk="1" latinLnBrk="0" hangingPunct="1"/>
                      <a:r>
                        <a:rPr lang="en-ZA" sz="1400" kern="1200" dirty="0" smtClean="0"/>
                        <a:t>-Desktop exercise and physical verification</a:t>
                      </a:r>
                      <a:r>
                        <a:rPr lang="en-ZA" sz="1400" kern="1200" baseline="0" dirty="0" smtClean="0"/>
                        <a:t> of all properties</a:t>
                      </a:r>
                      <a:r>
                        <a:rPr lang="en-ZA" sz="1400" kern="1200" dirty="0" smtClean="0"/>
                        <a:t> to prove existence</a:t>
                      </a:r>
                    </a:p>
                    <a:p>
                      <a:pPr marL="0" algn="l" defTabSz="914400" rtl="0" eaLnBrk="1" latinLnBrk="0" hangingPunct="1"/>
                      <a:endParaRPr lang="en-ZA" sz="1400" b="0" kern="1200" dirty="0">
                        <a:solidFill>
                          <a:schemeClr val="tx1">
                            <a:lumMod val="50000"/>
                          </a:schemeClr>
                        </a:solidFill>
                        <a:latin typeface="+mn-lt"/>
                        <a:ea typeface="+mn-ea"/>
                        <a:cs typeface="+mn-cs"/>
                      </a:endParaRPr>
                    </a:p>
                  </a:txBody>
                  <a:tcPr marL="68580" marR="68580" marT="34290" marB="34290"/>
                </a:tc>
                <a:extLst>
                  <a:ext uri="{0D108BD9-81ED-4DB2-BD59-A6C34878D82A}">
                    <a16:rowId xmlns:a16="http://schemas.microsoft.com/office/drawing/2014/main" val="10003"/>
                  </a:ext>
                </a:extLst>
              </a:tr>
            </a:tbl>
          </a:graphicData>
        </a:graphic>
      </p:graphicFrame>
      <p:sp>
        <p:nvSpPr>
          <p:cNvPr id="11" name="Flowchart: Alternate Process 10"/>
          <p:cNvSpPr/>
          <p:nvPr/>
        </p:nvSpPr>
        <p:spPr>
          <a:xfrm>
            <a:off x="6228184" y="692696"/>
            <a:ext cx="867240" cy="270030"/>
          </a:xfrm>
          <a:prstGeom prst="flowChartAlternate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900" dirty="0">
                <a:solidFill>
                  <a:srgbClr val="000000"/>
                </a:solidFill>
              </a:rPr>
              <a:t>No significant findings</a:t>
            </a:r>
          </a:p>
        </p:txBody>
      </p:sp>
      <p:sp>
        <p:nvSpPr>
          <p:cNvPr id="13" name="Flowchart: Alternate Process 12"/>
          <p:cNvSpPr/>
          <p:nvPr/>
        </p:nvSpPr>
        <p:spPr>
          <a:xfrm>
            <a:off x="8136396" y="692696"/>
            <a:ext cx="756084" cy="270029"/>
          </a:xfrm>
          <a:prstGeom prst="flowChartAlternateProces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900" dirty="0">
                <a:solidFill>
                  <a:srgbClr val="000000"/>
                </a:solidFill>
              </a:rPr>
              <a:t>Adverse</a:t>
            </a:r>
          </a:p>
        </p:txBody>
      </p:sp>
      <p:sp>
        <p:nvSpPr>
          <p:cNvPr id="14" name="Flowchart: Alternate Process 13"/>
          <p:cNvSpPr/>
          <p:nvPr/>
        </p:nvSpPr>
        <p:spPr>
          <a:xfrm>
            <a:off x="7164288" y="692696"/>
            <a:ext cx="867240" cy="270030"/>
          </a:xfrm>
          <a:prstGeom prst="flowChartAlternateProcess">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900" dirty="0" smtClean="0">
                <a:solidFill>
                  <a:srgbClr val="000000"/>
                </a:solidFill>
              </a:rPr>
              <a:t>Compliance Pending</a:t>
            </a:r>
            <a:endParaRPr lang="en-ZA" sz="900" dirty="0">
              <a:solidFill>
                <a:srgbClr val="000000"/>
              </a:solidFill>
            </a:endParaRPr>
          </a:p>
        </p:txBody>
      </p:sp>
      <p:pic>
        <p:nvPicPr>
          <p:cNvPr id="15" name="Picture 14" descr="southafrica-flag1"/>
          <p:cNvPicPr>
            <a:picLocks noChangeAspect="1" noChangeArrowheads="1" noCrop="1"/>
          </p:cNvPicPr>
          <p:nvPr/>
        </p:nvPicPr>
        <p:blipFill>
          <a:blip r:embed="rId3"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val="99209700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F0CD0AED-B4D5-4032-9A76-11BCD2D1BB13}" type="slidenum">
              <a:rPr lang="en-US" smtClean="0"/>
              <a:t>3</a:t>
            </a:fld>
            <a:endParaRPr lang="en-US"/>
          </a:p>
        </p:txBody>
      </p:sp>
      <p:pic>
        <p:nvPicPr>
          <p:cNvPr id="9"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a:xfrm>
            <a:off x="0" y="12106"/>
            <a:ext cx="9144000" cy="68580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76200" y="147935"/>
            <a:ext cx="6096000" cy="461665"/>
          </a:xfrm>
          <a:prstGeom prst="rect">
            <a:avLst/>
          </a:prstGeom>
          <a:noFill/>
        </p:spPr>
        <p:txBody>
          <a:bodyPr wrap="square" rtlCol="0">
            <a:spAutoFit/>
          </a:bodyPr>
          <a:lstStyle/>
          <a:p>
            <a:r>
              <a:rPr lang="en-US" sz="2400" b="1" dirty="0" smtClean="0">
                <a:solidFill>
                  <a:schemeClr val="bg1"/>
                </a:solidFill>
              </a:rPr>
              <a:t>Contents Page </a:t>
            </a:r>
            <a:endParaRPr lang="en-US" sz="2400" b="1" dirty="0">
              <a:solidFill>
                <a:schemeClr val="bg1"/>
              </a:solidFill>
            </a:endParaRPr>
          </a:p>
        </p:txBody>
      </p:sp>
      <p:pic>
        <p:nvPicPr>
          <p:cNvPr id="10" name="Picture 9" descr="southafrica-flag1"/>
          <p:cNvPicPr>
            <a:picLocks noChangeAspect="1" noChangeArrowheads="1" noCrop="1"/>
          </p:cNvPicPr>
          <p:nvPr/>
        </p:nvPicPr>
        <p:blipFill>
          <a:blip r:embed="rId4" cstate="print"/>
          <a:srcRect/>
          <a:stretch>
            <a:fillRect/>
          </a:stretch>
        </p:blipFill>
        <p:spPr bwMode="auto">
          <a:xfrm>
            <a:off x="7561162" y="6356350"/>
            <a:ext cx="415052" cy="274320"/>
          </a:xfrm>
          <a:prstGeom prst="rect">
            <a:avLst/>
          </a:prstGeom>
          <a:noFill/>
          <a:ln w="9525">
            <a:noFill/>
            <a:miter lim="800000"/>
            <a:headEnd/>
            <a:tailEnd/>
          </a:ln>
        </p:spPr>
      </p:pic>
      <p:graphicFrame>
        <p:nvGraphicFramePr>
          <p:cNvPr id="2" name="Table 1"/>
          <p:cNvGraphicFramePr>
            <a:graphicFrameLocks noGrp="1"/>
          </p:cNvGraphicFramePr>
          <p:nvPr>
            <p:extLst>
              <p:ext uri="{D42A27DB-BD31-4B8C-83A1-F6EECF244321}">
                <p14:modId xmlns:p14="http://schemas.microsoft.com/office/powerpoint/2010/main" val="3321357019"/>
              </p:ext>
            </p:extLst>
          </p:nvPr>
        </p:nvGraphicFramePr>
        <p:xfrm>
          <a:off x="76200" y="1052736"/>
          <a:ext cx="8744272" cy="4023360"/>
        </p:xfrm>
        <a:graphic>
          <a:graphicData uri="http://schemas.openxmlformats.org/drawingml/2006/table">
            <a:tbl>
              <a:tblPr firstRow="1" bandRow="1">
                <a:tableStyleId>{93296810-A885-4BE3-A3E7-6D5BEEA58F35}</a:tableStyleId>
              </a:tblPr>
              <a:tblGrid>
                <a:gridCol w="6377337">
                  <a:extLst>
                    <a:ext uri="{9D8B030D-6E8A-4147-A177-3AD203B41FA5}">
                      <a16:colId xmlns:a16="http://schemas.microsoft.com/office/drawing/2014/main" val="20000"/>
                    </a:ext>
                  </a:extLst>
                </a:gridCol>
                <a:gridCol w="2366935">
                  <a:extLst>
                    <a:ext uri="{9D8B030D-6E8A-4147-A177-3AD203B41FA5}">
                      <a16:colId xmlns:a16="http://schemas.microsoft.com/office/drawing/2014/main" val="20001"/>
                    </a:ext>
                  </a:extLst>
                </a:gridCol>
              </a:tblGrid>
              <a:tr h="370840">
                <a:tc>
                  <a:txBody>
                    <a:bodyPr/>
                    <a:lstStyle/>
                    <a:p>
                      <a:r>
                        <a:rPr lang="en-US" sz="2400" b="1" dirty="0" smtClean="0"/>
                        <a:t>Section </a:t>
                      </a:r>
                      <a:endParaRPr lang="en-ZA" sz="2400" b="1" dirty="0"/>
                    </a:p>
                  </a:txBody>
                  <a:tcPr/>
                </a:tc>
                <a:tc>
                  <a:txBody>
                    <a:bodyPr/>
                    <a:lstStyle/>
                    <a:p>
                      <a:r>
                        <a:rPr lang="en-US" sz="2400" b="1" dirty="0" smtClean="0"/>
                        <a:t>Slide No.</a:t>
                      </a:r>
                      <a:endParaRPr lang="en-ZA" sz="2400" b="1" dirty="0"/>
                    </a:p>
                  </a:txBody>
                  <a:tcPr/>
                </a:tc>
                <a:extLst>
                  <a:ext uri="{0D108BD9-81ED-4DB2-BD59-A6C34878D82A}">
                    <a16:rowId xmlns:a16="http://schemas.microsoft.com/office/drawing/2014/main" val="10000"/>
                  </a:ext>
                </a:extLst>
              </a:tr>
              <a:tr h="370840">
                <a:tc>
                  <a:txBody>
                    <a:bodyPr/>
                    <a:lstStyle/>
                    <a:p>
                      <a:endParaRPr lang="en-ZA" sz="2400" b="1" dirty="0" smtClean="0"/>
                    </a:p>
                    <a:p>
                      <a:r>
                        <a:rPr lang="en-ZA" sz="2400" b="1" dirty="0" smtClean="0"/>
                        <a:t>Section A – DPW Overall Audit Action Plan</a:t>
                      </a:r>
                    </a:p>
                    <a:p>
                      <a:endParaRPr lang="en-ZA" sz="2400" b="1" dirty="0"/>
                    </a:p>
                  </a:txBody>
                  <a:tcPr/>
                </a:tc>
                <a:tc>
                  <a:txBody>
                    <a:bodyPr/>
                    <a:lstStyle/>
                    <a:p>
                      <a:endParaRPr lang="en-US" sz="2400" b="1" dirty="0" smtClean="0"/>
                    </a:p>
                    <a:p>
                      <a:r>
                        <a:rPr lang="en-US" sz="2400" b="1" dirty="0" smtClean="0"/>
                        <a:t>4</a:t>
                      </a:r>
                      <a:r>
                        <a:rPr lang="en-US" sz="2400" b="1" baseline="0" dirty="0" smtClean="0"/>
                        <a:t> – </a:t>
                      </a:r>
                      <a:r>
                        <a:rPr lang="en-US" sz="2400" b="1" dirty="0" smtClean="0"/>
                        <a:t>21  </a:t>
                      </a:r>
                      <a:endParaRPr lang="en-ZA" sz="2400" b="1" dirty="0"/>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4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t>Section B – PMTE Overall Audit Action Plan </a:t>
                      </a:r>
                      <a:endParaRPr lang="en-ZA" sz="2400" b="1" dirty="0" smtClean="0"/>
                    </a:p>
                    <a:p>
                      <a:endParaRPr lang="en-ZA" sz="2400" b="1" dirty="0"/>
                    </a:p>
                  </a:txBody>
                  <a:tcPr/>
                </a:tc>
                <a:tc>
                  <a:txBody>
                    <a:bodyPr/>
                    <a:lstStyle/>
                    <a:p>
                      <a:endParaRPr lang="en-US" sz="2400" b="1" dirty="0" smtClean="0"/>
                    </a:p>
                    <a:p>
                      <a:r>
                        <a:rPr lang="en-US" sz="2400" b="1" dirty="0" smtClean="0"/>
                        <a:t>22 – 39 </a:t>
                      </a:r>
                      <a:endParaRPr lang="en-ZA" sz="2400" b="1" dirty="0"/>
                    </a:p>
                  </a:txBody>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4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t>Section C – Programme Specific Action Plans </a:t>
                      </a:r>
                      <a:endParaRPr lang="en-ZA" sz="2400" b="1" dirty="0" smtClean="0"/>
                    </a:p>
                    <a:p>
                      <a:endParaRPr lang="en-ZA" sz="2400" b="1" dirty="0"/>
                    </a:p>
                  </a:txBody>
                  <a:tcPr/>
                </a:tc>
                <a:tc>
                  <a:txBody>
                    <a:bodyPr/>
                    <a:lstStyle/>
                    <a:p>
                      <a:endParaRPr lang="en-US" sz="2400" b="1" dirty="0" smtClean="0"/>
                    </a:p>
                    <a:p>
                      <a:r>
                        <a:rPr lang="en-US" sz="2400" b="1" dirty="0" smtClean="0"/>
                        <a:t>40 – 86 </a:t>
                      </a:r>
                      <a:endParaRPr lang="en-ZA" sz="2400" b="1"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7457868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a:xfrm>
            <a:off x="0" y="0"/>
            <a:ext cx="9144000" cy="68580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2400" b="1" dirty="0"/>
              <a:t>Auditor-General’s Opinion on PMTE IAR 2016/17</a:t>
            </a:r>
            <a:endParaRPr lang="en-US" sz="2400" b="1" dirty="0">
              <a:solidFill>
                <a:prstClr val="white"/>
              </a:solidFill>
            </a:endParaRPr>
          </a:p>
        </p:txBody>
      </p:sp>
      <p:sp>
        <p:nvSpPr>
          <p:cNvPr id="2" name="Slide Number Placeholder 1"/>
          <p:cNvSpPr>
            <a:spLocks noGrp="1"/>
          </p:cNvSpPr>
          <p:nvPr>
            <p:ph type="sldNum" sz="quarter" idx="12"/>
          </p:nvPr>
        </p:nvSpPr>
        <p:spPr/>
        <p:txBody>
          <a:bodyPr/>
          <a:lstStyle/>
          <a:p>
            <a:fld id="{06FDB8B8-F605-4586-B934-FF56C8C71DDE}" type="slidenum">
              <a:rPr lang="en-US" smtClean="0">
                <a:solidFill>
                  <a:prstClr val="black">
                    <a:tint val="75000"/>
                  </a:prstClr>
                </a:solidFill>
              </a:rPr>
              <a:pPr/>
              <a:t>30</a:t>
            </a:fld>
            <a:endParaRPr lang="en-US">
              <a:solidFill>
                <a:prstClr val="black">
                  <a:tint val="75000"/>
                </a:prstClr>
              </a:solidFill>
            </a:endParaRPr>
          </a:p>
        </p:txBody>
      </p:sp>
      <p:graphicFrame>
        <p:nvGraphicFramePr>
          <p:cNvPr id="10" name="Content Placeholder 3"/>
          <p:cNvGraphicFramePr>
            <a:graphicFrameLocks noGrp="1"/>
          </p:cNvGraphicFramePr>
          <p:nvPr>
            <p:ph idx="1"/>
            <p:extLst>
              <p:ext uri="{D42A27DB-BD31-4B8C-83A1-F6EECF244321}">
                <p14:modId xmlns:p14="http://schemas.microsoft.com/office/powerpoint/2010/main" val="1054713377"/>
              </p:ext>
            </p:extLst>
          </p:nvPr>
        </p:nvGraphicFramePr>
        <p:xfrm>
          <a:off x="179512" y="798793"/>
          <a:ext cx="8712968" cy="2766060"/>
        </p:xfrm>
        <a:graphic>
          <a:graphicData uri="http://schemas.openxmlformats.org/drawingml/2006/table">
            <a:tbl>
              <a:tblPr firstRow="1" bandRow="1">
                <a:tableStyleId>{93296810-A885-4BE3-A3E7-6D5BEEA58F35}</a:tableStyleId>
              </a:tblPr>
              <a:tblGrid>
                <a:gridCol w="1173812">
                  <a:extLst>
                    <a:ext uri="{9D8B030D-6E8A-4147-A177-3AD203B41FA5}">
                      <a16:colId xmlns:a16="http://schemas.microsoft.com/office/drawing/2014/main" val="20000"/>
                    </a:ext>
                  </a:extLst>
                </a:gridCol>
                <a:gridCol w="4010764">
                  <a:extLst>
                    <a:ext uri="{9D8B030D-6E8A-4147-A177-3AD203B41FA5}">
                      <a16:colId xmlns:a16="http://schemas.microsoft.com/office/drawing/2014/main" val="20001"/>
                    </a:ext>
                  </a:extLst>
                </a:gridCol>
                <a:gridCol w="3528392">
                  <a:extLst>
                    <a:ext uri="{9D8B030D-6E8A-4147-A177-3AD203B41FA5}">
                      <a16:colId xmlns:a16="http://schemas.microsoft.com/office/drawing/2014/main" val="20002"/>
                    </a:ext>
                  </a:extLst>
                </a:gridCol>
              </a:tblGrid>
              <a:tr h="216024">
                <a:tc>
                  <a:txBody>
                    <a:bodyPr/>
                    <a:lstStyle/>
                    <a:p>
                      <a:pPr algn="ctr"/>
                      <a:r>
                        <a:rPr lang="en-ZA" sz="1400" dirty="0" smtClean="0"/>
                        <a:t>Assertion</a:t>
                      </a:r>
                      <a:endParaRPr lang="en-ZA" sz="1400" dirty="0"/>
                    </a:p>
                  </a:txBody>
                  <a:tcPr marL="68580" marR="68580" marT="34290" marB="34290"/>
                </a:tc>
                <a:tc>
                  <a:txBody>
                    <a:bodyPr/>
                    <a:lstStyle/>
                    <a:p>
                      <a:pPr algn="ctr"/>
                      <a:r>
                        <a:rPr lang="en-ZA" sz="1400" dirty="0" smtClean="0"/>
                        <a:t>Approach</a:t>
                      </a:r>
                      <a:endParaRPr lang="en-ZA" sz="1400" dirty="0"/>
                    </a:p>
                  </a:txBody>
                  <a:tcPr marL="68580" marR="68580" marT="34290" marB="34290"/>
                </a:tc>
                <a:tc>
                  <a:txBody>
                    <a:bodyPr/>
                    <a:lstStyle/>
                    <a:p>
                      <a:pPr algn="ctr"/>
                      <a:r>
                        <a:rPr lang="en-ZA" sz="1400" dirty="0" smtClean="0"/>
                        <a:t>Comment </a:t>
                      </a:r>
                      <a:endParaRPr lang="en-ZA" sz="1400" dirty="0"/>
                    </a:p>
                  </a:txBody>
                  <a:tcPr marL="68580" marR="68580" marT="34290" marB="34290"/>
                </a:tc>
                <a:extLst>
                  <a:ext uri="{0D108BD9-81ED-4DB2-BD59-A6C34878D82A}">
                    <a16:rowId xmlns:a16="http://schemas.microsoft.com/office/drawing/2014/main" val="10000"/>
                  </a:ext>
                </a:extLst>
              </a:tr>
              <a:tr h="948690">
                <a:tc>
                  <a:txBody>
                    <a:bodyPr/>
                    <a:lstStyle/>
                    <a:p>
                      <a:r>
                        <a:rPr lang="en-ZA" sz="1400" dirty="0" smtClean="0"/>
                        <a:t>Valuation</a:t>
                      </a:r>
                      <a:r>
                        <a:rPr lang="en-ZA" sz="1400" baseline="0" dirty="0" smtClean="0"/>
                        <a:t> </a:t>
                      </a:r>
                      <a:endParaRPr lang="en-ZA" sz="1400" b="1" dirty="0">
                        <a:solidFill>
                          <a:schemeClr val="accent4">
                            <a:lumMod val="50000"/>
                          </a:schemeClr>
                        </a:solidFill>
                      </a:endParaRPr>
                    </a:p>
                  </a:txBody>
                  <a:tcPr marL="68580" marR="68580" marT="34290" marB="34290">
                    <a:solidFill>
                      <a:srgbClr val="FF0000"/>
                    </a:solidFill>
                  </a:tcPr>
                </a:tc>
                <a:tc>
                  <a:txBody>
                    <a:bodyPr/>
                    <a:lstStyle/>
                    <a:p>
                      <a:pPr marL="0" algn="l" defTabSz="914400" rtl="0" eaLnBrk="1" latinLnBrk="0" hangingPunct="1"/>
                      <a:r>
                        <a:rPr lang="en-ZA" sz="1400" kern="1200" dirty="0" smtClean="0"/>
                        <a:t>- Apply the Fair Value/Deemed Cost Model on land,</a:t>
                      </a:r>
                      <a:r>
                        <a:rPr lang="en-ZA" sz="1400" kern="1200" baseline="0" dirty="0" smtClean="0"/>
                        <a:t> buildings and significant components to eliminate assets recorded at R1</a:t>
                      </a:r>
                      <a:endParaRPr lang="en-ZA" sz="1400" kern="1200" dirty="0" smtClean="0"/>
                    </a:p>
                    <a:p>
                      <a:pPr marL="0" algn="l" defTabSz="914400" rtl="0" eaLnBrk="1" latinLnBrk="0" hangingPunct="1"/>
                      <a:endParaRPr lang="en-ZA" sz="1400" kern="1200" dirty="0" smtClean="0"/>
                    </a:p>
                    <a:p>
                      <a:pPr marL="0" algn="l" defTabSz="914400" rtl="0" eaLnBrk="1" latinLnBrk="0" hangingPunct="1"/>
                      <a:r>
                        <a:rPr lang="en-ZA" sz="1400" kern="1200" dirty="0" smtClean="0"/>
                        <a:t>-Classification of WCS projects (Opex vs Capex) and capitalisation of completed projects</a:t>
                      </a:r>
                    </a:p>
                    <a:p>
                      <a:pPr marL="0" algn="l" defTabSz="914400" rtl="0" eaLnBrk="1" latinLnBrk="0" hangingPunct="1"/>
                      <a:endParaRPr lang="en-ZA" sz="1400" kern="1200" dirty="0" smtClean="0"/>
                    </a:p>
                    <a:p>
                      <a:pPr marL="0" algn="l" defTabSz="914400" rtl="0" eaLnBrk="1" latinLnBrk="0" hangingPunct="1"/>
                      <a:endParaRPr lang="en-ZA" sz="1400" b="0" kern="1200" dirty="0">
                        <a:solidFill>
                          <a:schemeClr val="tx1">
                            <a:lumMod val="50000"/>
                          </a:schemeClr>
                        </a:solidFill>
                        <a:latin typeface="+mn-lt"/>
                        <a:ea typeface="+mn-ea"/>
                        <a:cs typeface="+mn-cs"/>
                      </a:endParaRP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kern="1200" dirty="0" smtClean="0"/>
                        <a:t>-All building extents on the immoveable asset register to be revised and amended where errors identified</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400" kern="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ZA" sz="1400" kern="1200" dirty="0" smtClean="0"/>
                        <a:t>-WCS projects to be reassessed </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400" kern="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ZA" sz="1400" kern="1200" dirty="0" smtClean="0"/>
                        <a:t>-Assets remaining useful lives to be adjusted to reflect the estimated useful economic lives</a:t>
                      </a:r>
                      <a:endParaRPr lang="en-ZA" sz="1400" b="0" kern="1200" dirty="0">
                        <a:solidFill>
                          <a:schemeClr val="tx1">
                            <a:lumMod val="50000"/>
                          </a:schemeClr>
                        </a:solidFill>
                        <a:latin typeface="+mn-lt"/>
                        <a:ea typeface="+mn-ea"/>
                        <a:cs typeface="+mn-cs"/>
                      </a:endParaRPr>
                    </a:p>
                  </a:txBody>
                  <a:tcPr marL="68580" marR="68580" marT="34290" marB="34290"/>
                </a:tc>
                <a:extLst>
                  <a:ext uri="{0D108BD9-81ED-4DB2-BD59-A6C34878D82A}">
                    <a16:rowId xmlns:a16="http://schemas.microsoft.com/office/drawing/2014/main" val="10001"/>
                  </a:ext>
                </a:extLst>
              </a:tr>
              <a:tr h="320040">
                <a:tc>
                  <a:txBody>
                    <a:bodyPr/>
                    <a:lstStyle/>
                    <a:p>
                      <a:r>
                        <a:rPr lang="en-ZA" sz="1400" dirty="0" smtClean="0"/>
                        <a:t>Presentation &amp; Disclosure</a:t>
                      </a:r>
                      <a:endParaRPr lang="en-ZA" sz="1400" b="1" dirty="0">
                        <a:solidFill>
                          <a:schemeClr val="tx1">
                            <a:lumMod val="50000"/>
                          </a:schemeClr>
                        </a:solidFill>
                      </a:endParaRPr>
                    </a:p>
                  </a:txBody>
                  <a:tcPr marL="68580" marR="68580" marT="34290" marB="34290">
                    <a:solidFill>
                      <a:srgbClr val="FFC000"/>
                    </a:solidFill>
                  </a:tcPr>
                </a:tc>
                <a:tc>
                  <a:txBody>
                    <a:bodyPr/>
                    <a:lstStyle/>
                    <a:p>
                      <a:pPr marL="0" algn="l" defTabSz="914400" rtl="0" eaLnBrk="1" latinLnBrk="0" hangingPunct="1"/>
                      <a:r>
                        <a:rPr lang="en-ZA" sz="1400" kern="1200" dirty="0" smtClean="0"/>
                        <a:t>-Comply with the GRAP (except for review of Estimated Useful Lives), NT requirements and immovable asset guide</a:t>
                      </a:r>
                      <a:endParaRPr lang="en-ZA" sz="1400" b="0" kern="1200" dirty="0">
                        <a:solidFill>
                          <a:schemeClr val="tx1">
                            <a:lumMod val="50000"/>
                          </a:schemeClr>
                        </a:solidFill>
                        <a:latin typeface="+mn-lt"/>
                        <a:ea typeface="+mn-ea"/>
                        <a:cs typeface="+mn-cs"/>
                      </a:endParaRPr>
                    </a:p>
                  </a:txBody>
                  <a:tcPr marL="68580" marR="68580" marT="34290" marB="34290"/>
                </a:tc>
                <a:tc>
                  <a:txBody>
                    <a:bodyPr/>
                    <a:lstStyle/>
                    <a:p>
                      <a:pPr marL="0" algn="l" defTabSz="914400" rtl="0" eaLnBrk="1" latinLnBrk="0" hangingPunct="1"/>
                      <a:r>
                        <a:rPr lang="en-ZA" sz="1400" kern="1200" dirty="0" smtClean="0"/>
                        <a:t>-GRAP team to compile notes and supporting schedules to the financial statements including new disclosure requirements</a:t>
                      </a:r>
                      <a:endParaRPr lang="en-ZA" sz="1400" b="0" kern="1200" dirty="0" smtClean="0">
                        <a:solidFill>
                          <a:schemeClr val="tx1">
                            <a:lumMod val="50000"/>
                          </a:schemeClr>
                        </a:solidFill>
                        <a:latin typeface="+mn-lt"/>
                        <a:ea typeface="+mn-ea"/>
                        <a:cs typeface="+mn-cs"/>
                      </a:endParaRPr>
                    </a:p>
                  </a:txBody>
                  <a:tcPr marL="68580" marR="68580" marT="34290" marB="34290"/>
                </a:tc>
                <a:extLst>
                  <a:ext uri="{0D108BD9-81ED-4DB2-BD59-A6C34878D82A}">
                    <a16:rowId xmlns:a16="http://schemas.microsoft.com/office/drawing/2014/main" val="10002"/>
                  </a:ext>
                </a:extLst>
              </a:tr>
            </a:tbl>
          </a:graphicData>
        </a:graphic>
      </p:graphicFrame>
      <p:pic>
        <p:nvPicPr>
          <p:cNvPr id="7" name="Picture 6" descr="southafrica-flag1"/>
          <p:cNvPicPr>
            <a:picLocks noChangeAspect="1" noChangeArrowheads="1" noCrop="1"/>
          </p:cNvPicPr>
          <p:nvPr/>
        </p:nvPicPr>
        <p:blipFill>
          <a:blip r:embed="rId3"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val="16530398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ZA" dirty="0" smtClean="0"/>
              <a:t> </a:t>
            </a:r>
            <a:endParaRPr lang="en-US" dirty="0"/>
          </a:p>
        </p:txBody>
      </p:sp>
      <p:sp>
        <p:nvSpPr>
          <p:cNvPr id="7" name="Rectangle 6"/>
          <p:cNvSpPr/>
          <p:nvPr/>
        </p:nvSpPr>
        <p:spPr>
          <a:xfrm>
            <a:off x="0" y="1556792"/>
            <a:ext cx="6012160" cy="1728192"/>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3200" b="1" dirty="0"/>
              <a:t>PMTE Audit Action Plans and Progress</a:t>
            </a:r>
            <a:endParaRPr lang="en-US" sz="3200" b="1" dirty="0"/>
          </a:p>
        </p:txBody>
      </p:sp>
      <p:cxnSp>
        <p:nvCxnSpPr>
          <p:cNvPr id="9" name="Straight Connector 8"/>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southafrica-flag1"/>
          <p:cNvPicPr>
            <a:picLocks noChangeAspect="1" noChangeArrowheads="1" noCrop="1"/>
          </p:cNvPicPr>
          <p:nvPr/>
        </p:nvPicPr>
        <p:blipFill>
          <a:blip r:embed="rId3"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val="369393785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a:xfrm>
            <a:off x="0" y="0"/>
            <a:ext cx="9144000" cy="68580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3000" b="1" dirty="0" smtClean="0">
                <a:solidFill>
                  <a:prstClr val="white"/>
                </a:solidFill>
              </a:rPr>
              <a:t>PMTE Audit </a:t>
            </a:r>
            <a:r>
              <a:rPr lang="en-ZA" sz="3000" b="1" dirty="0">
                <a:solidFill>
                  <a:prstClr val="white"/>
                </a:solidFill>
              </a:rPr>
              <a:t>qualifications for </a:t>
            </a:r>
            <a:r>
              <a:rPr lang="en-ZA" sz="3000" b="1" dirty="0" smtClean="0">
                <a:solidFill>
                  <a:prstClr val="white"/>
                </a:solidFill>
              </a:rPr>
              <a:t>2016/17 </a:t>
            </a:r>
            <a:endParaRPr lang="en-US" sz="2800" b="1" dirty="0">
              <a:solidFill>
                <a:prstClr val="white"/>
              </a:solidFill>
            </a:endParaRPr>
          </a:p>
        </p:txBody>
      </p:sp>
      <p:sp>
        <p:nvSpPr>
          <p:cNvPr id="2" name="Slide Number Placeholder 1"/>
          <p:cNvSpPr>
            <a:spLocks noGrp="1"/>
          </p:cNvSpPr>
          <p:nvPr>
            <p:ph type="sldNum" sz="quarter" idx="12"/>
          </p:nvPr>
        </p:nvSpPr>
        <p:spPr/>
        <p:txBody>
          <a:bodyPr/>
          <a:lstStyle/>
          <a:p>
            <a:fld id="{06FDB8B8-F605-4586-B934-FF56C8C71DDE}" type="slidenum">
              <a:rPr lang="en-US" smtClean="0">
                <a:solidFill>
                  <a:prstClr val="black">
                    <a:tint val="75000"/>
                  </a:prstClr>
                </a:solidFill>
              </a:rPr>
              <a:pPr/>
              <a:t>32</a:t>
            </a:fld>
            <a:endParaRPr lang="en-US">
              <a:solidFill>
                <a:prstClr val="black">
                  <a:tint val="75000"/>
                </a:prstClr>
              </a:solidFill>
            </a:endParaRPr>
          </a:p>
        </p:txBody>
      </p:sp>
      <p:graphicFrame>
        <p:nvGraphicFramePr>
          <p:cNvPr id="4" name="Content Placeholder 3"/>
          <p:cNvGraphicFramePr>
            <a:graphicFrameLocks noGrp="1"/>
          </p:cNvGraphicFramePr>
          <p:nvPr>
            <p:ph idx="1"/>
            <p:extLst/>
          </p:nvPr>
        </p:nvGraphicFramePr>
        <p:xfrm>
          <a:off x="179512" y="764704"/>
          <a:ext cx="8799371" cy="4481551"/>
        </p:xfrm>
        <a:graphic>
          <a:graphicData uri="http://schemas.openxmlformats.org/drawingml/2006/table">
            <a:tbl>
              <a:tblPr firstRow="1" bandRow="1">
                <a:tableStyleId>{93296810-A885-4BE3-A3E7-6D5BEEA58F35}</a:tableStyleId>
              </a:tblPr>
              <a:tblGrid>
                <a:gridCol w="2304256">
                  <a:extLst>
                    <a:ext uri="{9D8B030D-6E8A-4147-A177-3AD203B41FA5}">
                      <a16:colId xmlns:a16="http://schemas.microsoft.com/office/drawing/2014/main" val="20000"/>
                    </a:ext>
                  </a:extLst>
                </a:gridCol>
                <a:gridCol w="2448272">
                  <a:extLst>
                    <a:ext uri="{9D8B030D-6E8A-4147-A177-3AD203B41FA5}">
                      <a16:colId xmlns:a16="http://schemas.microsoft.com/office/drawing/2014/main" val="20001"/>
                    </a:ext>
                  </a:extLst>
                </a:gridCol>
                <a:gridCol w="2016224">
                  <a:extLst>
                    <a:ext uri="{9D8B030D-6E8A-4147-A177-3AD203B41FA5}">
                      <a16:colId xmlns:a16="http://schemas.microsoft.com/office/drawing/2014/main" val="20002"/>
                    </a:ext>
                  </a:extLst>
                </a:gridCol>
                <a:gridCol w="2030619">
                  <a:extLst>
                    <a:ext uri="{9D8B030D-6E8A-4147-A177-3AD203B41FA5}">
                      <a16:colId xmlns:a16="http://schemas.microsoft.com/office/drawing/2014/main" val="20003"/>
                    </a:ext>
                  </a:extLst>
                </a:gridCol>
              </a:tblGrid>
              <a:tr h="610881">
                <a:tc>
                  <a:txBody>
                    <a:bodyPr/>
                    <a:lstStyle/>
                    <a:p>
                      <a:r>
                        <a:rPr lang="en-ZA" sz="1600" dirty="0" smtClean="0"/>
                        <a:t>Audit exposure</a:t>
                      </a:r>
                      <a:endParaRPr lang="en-US" sz="1600" dirty="0"/>
                    </a:p>
                  </a:txBody>
                  <a:tcPr/>
                </a:tc>
                <a:tc>
                  <a:txBody>
                    <a:bodyPr/>
                    <a:lstStyle/>
                    <a:p>
                      <a:r>
                        <a:rPr lang="en-ZA" sz="1600" dirty="0" smtClean="0"/>
                        <a:t>Audit</a:t>
                      </a:r>
                      <a:r>
                        <a:rPr lang="en-ZA" sz="1600" baseline="0" dirty="0" smtClean="0"/>
                        <a:t> action plan</a:t>
                      </a:r>
                      <a:endParaRPr lang="en-US" sz="1600" dirty="0"/>
                    </a:p>
                  </a:txBody>
                  <a:tcPr/>
                </a:tc>
                <a:tc>
                  <a:txBody>
                    <a:bodyPr/>
                    <a:lstStyle/>
                    <a:p>
                      <a:r>
                        <a:rPr lang="en-ZA" sz="1600" dirty="0" smtClean="0"/>
                        <a:t>Progress 2017/18</a:t>
                      </a:r>
                      <a:endParaRPr lang="en-US" sz="1600" dirty="0"/>
                    </a:p>
                  </a:txBody>
                  <a:tcPr/>
                </a:tc>
                <a:tc>
                  <a:txBody>
                    <a:bodyPr/>
                    <a:lstStyle/>
                    <a:p>
                      <a:r>
                        <a:rPr lang="en-ZA" sz="1600" dirty="0" smtClean="0"/>
                        <a:t>Remaining risks</a:t>
                      </a:r>
                      <a:endParaRPr lang="en-US" sz="1600" dirty="0"/>
                    </a:p>
                  </a:txBody>
                  <a:tcPr/>
                </a:tc>
                <a:extLst>
                  <a:ext uri="{0D108BD9-81ED-4DB2-BD59-A6C34878D82A}">
                    <a16:rowId xmlns:a16="http://schemas.microsoft.com/office/drawing/2014/main" val="10000"/>
                  </a:ext>
                </a:extLst>
              </a:tr>
              <a:tr h="397231">
                <a:tc gridSpan="4">
                  <a:txBody>
                    <a:bodyPr/>
                    <a:lstStyle/>
                    <a:p>
                      <a:pPr marL="0" lvl="1" indent="0" algn="l" defTabSz="914400" rtl="0" eaLnBrk="1" latinLnBrk="0" hangingPunct="1">
                        <a:spcBef>
                          <a:spcPts val="600"/>
                        </a:spcBef>
                        <a:buFont typeface="Arial" panose="020B0604020202020204" pitchFamily="34" charset="0"/>
                        <a:buNone/>
                      </a:pPr>
                      <a:r>
                        <a:rPr lang="en-ZA" sz="1600" b="1" kern="1200" dirty="0" smtClean="0">
                          <a:solidFill>
                            <a:schemeClr val="dk1"/>
                          </a:solidFill>
                          <a:latin typeface="+mn-lt"/>
                          <a:ea typeface="+mn-ea"/>
                          <a:cs typeface="+mn-cs"/>
                        </a:rPr>
                        <a:t>PPE</a:t>
                      </a:r>
                      <a:r>
                        <a:rPr lang="en-ZA" sz="1600" b="1" kern="1200" baseline="0" dirty="0" smtClean="0">
                          <a:solidFill>
                            <a:schemeClr val="dk1"/>
                          </a:solidFill>
                          <a:latin typeface="+mn-lt"/>
                          <a:ea typeface="+mn-ea"/>
                          <a:cs typeface="+mn-cs"/>
                        </a:rPr>
                        <a:t> – Immovable Assets  (Deemed Cost) </a:t>
                      </a:r>
                      <a:endParaRPr lang="en-US" sz="1600" b="1" kern="1200" dirty="0" smtClean="0">
                        <a:solidFill>
                          <a:schemeClr val="dk1"/>
                        </a:solidFill>
                        <a:latin typeface="+mn-lt"/>
                        <a:ea typeface="+mn-ea"/>
                        <a:cs typeface="+mn-cs"/>
                      </a:endParaRPr>
                    </a:p>
                  </a:txBody>
                  <a:tcPr/>
                </a:tc>
                <a:tc hMerge="1">
                  <a:txBody>
                    <a:bodyPr/>
                    <a:lstStyle/>
                    <a:p>
                      <a:endParaRPr lang="en-ZA"/>
                    </a:p>
                  </a:txBody>
                  <a:tcPr/>
                </a:tc>
                <a:tc hMerge="1">
                  <a:txBody>
                    <a:bodyPr/>
                    <a:lstStyle/>
                    <a:p>
                      <a:pPr marL="0" lvl="2" indent="0" algn="l" defTabSz="914400" rtl="0" eaLnBrk="1" latinLnBrk="0" hangingPunct="1">
                        <a:buFont typeface="Arial" pitchFamily="34" charset="0"/>
                        <a:buNone/>
                      </a:pPr>
                      <a:endParaRPr lang="en-US" sz="1600" kern="1200" dirty="0" smtClean="0">
                        <a:solidFill>
                          <a:schemeClr val="dk1"/>
                        </a:solidFill>
                        <a:latin typeface="+mn-lt"/>
                        <a:ea typeface="+mn-ea"/>
                        <a:cs typeface="+mn-cs"/>
                      </a:endParaRPr>
                    </a:p>
                  </a:txBody>
                  <a:tcPr/>
                </a:tc>
                <a:tc hMerge="1">
                  <a:txBody>
                    <a:bodyPr/>
                    <a:lstStyle/>
                    <a:p>
                      <a:endParaRPr lang="en-ZA"/>
                    </a:p>
                  </a:txBody>
                  <a:tcPr/>
                </a:tc>
                <a:extLst>
                  <a:ext uri="{0D108BD9-81ED-4DB2-BD59-A6C34878D82A}">
                    <a16:rowId xmlns:a16="http://schemas.microsoft.com/office/drawing/2014/main" val="10001"/>
                  </a:ext>
                </a:extLst>
              </a:tr>
              <a:tr h="1370319">
                <a:tc>
                  <a:txBody>
                    <a:bodyPr/>
                    <a:lstStyle/>
                    <a:p>
                      <a:pPr marL="0" lvl="1" indent="0" algn="l" defTabSz="914400" rtl="0" eaLnBrk="1" latinLnBrk="0" hangingPunct="1">
                        <a:spcBef>
                          <a:spcPts val="600"/>
                        </a:spcBef>
                        <a:buFont typeface="Arial" panose="020B0604020202020204" pitchFamily="34" charset="0"/>
                        <a:buNone/>
                      </a:pPr>
                      <a:r>
                        <a:rPr lang="en-US" sz="1200" kern="1200" dirty="0" smtClean="0">
                          <a:solidFill>
                            <a:schemeClr val="dk1"/>
                          </a:solidFill>
                          <a:latin typeface="+mn-lt"/>
                          <a:ea typeface="+mn-ea"/>
                          <a:cs typeface="+mn-cs"/>
                        </a:rPr>
                        <a:t>Multiple methods</a:t>
                      </a:r>
                      <a:r>
                        <a:rPr lang="en-US" sz="1200" kern="1200" baseline="0" dirty="0" smtClean="0">
                          <a:solidFill>
                            <a:schemeClr val="dk1"/>
                          </a:solidFill>
                          <a:latin typeface="+mn-lt"/>
                          <a:ea typeface="+mn-ea"/>
                          <a:cs typeface="+mn-cs"/>
                        </a:rPr>
                        <a:t> of deemed costs applied to one facility / property.</a:t>
                      </a:r>
                      <a:endParaRPr lang="en-US" sz="1200" kern="1200" dirty="0" smtClean="0">
                        <a:solidFill>
                          <a:schemeClr val="dk1"/>
                        </a:solidFill>
                        <a:latin typeface="+mn-lt"/>
                        <a:ea typeface="+mn-ea"/>
                        <a:cs typeface="+mn-cs"/>
                      </a:endParaRPr>
                    </a:p>
                  </a:txBody>
                  <a:tcPr/>
                </a:tc>
                <a:tc>
                  <a:txBody>
                    <a:bodyPr/>
                    <a:lstStyle/>
                    <a:p>
                      <a:pPr marL="285750" lvl="2" indent="-285750" algn="l" defTabSz="914400" rtl="0" eaLnBrk="1" latinLnBrk="0" hangingPunct="1">
                        <a:buFont typeface="Arial" pitchFamily="34" charset="0"/>
                        <a:buChar char="•"/>
                      </a:pPr>
                      <a:r>
                        <a:rPr lang="en-ZA" sz="1200" kern="1200" dirty="0" smtClean="0">
                          <a:solidFill>
                            <a:schemeClr val="dk1"/>
                          </a:solidFill>
                          <a:latin typeface="+mn-lt"/>
                          <a:ea typeface="+mn-ea"/>
                          <a:cs typeface="+mn-cs"/>
                        </a:rPr>
                        <a:t>Reconciliation between Immovable Asset Register (IAR) and physical</a:t>
                      </a:r>
                      <a:r>
                        <a:rPr lang="en-ZA" sz="1200" kern="1200" baseline="0" dirty="0" smtClean="0">
                          <a:solidFill>
                            <a:schemeClr val="dk1"/>
                          </a:solidFill>
                          <a:latin typeface="+mn-lt"/>
                          <a:ea typeface="+mn-ea"/>
                          <a:cs typeface="+mn-cs"/>
                        </a:rPr>
                        <a:t> verification data </a:t>
                      </a:r>
                      <a:r>
                        <a:rPr lang="en-ZA" sz="1200" kern="1200" dirty="0" smtClean="0">
                          <a:solidFill>
                            <a:schemeClr val="dk1"/>
                          </a:solidFill>
                          <a:latin typeface="+mn-lt"/>
                          <a:ea typeface="+mn-ea"/>
                          <a:cs typeface="+mn-cs"/>
                        </a:rPr>
                        <a:t>to identify discrepancies between building counts on Quality</a:t>
                      </a:r>
                      <a:r>
                        <a:rPr lang="en-ZA" sz="1200" kern="1200" baseline="0" dirty="0" smtClean="0">
                          <a:solidFill>
                            <a:schemeClr val="dk1"/>
                          </a:solidFill>
                          <a:latin typeface="+mn-lt"/>
                          <a:ea typeface="+mn-ea"/>
                          <a:cs typeface="+mn-cs"/>
                        </a:rPr>
                        <a:t> Assurance System</a:t>
                      </a:r>
                      <a:r>
                        <a:rPr lang="en-ZA" sz="1200" kern="1200" dirty="0" smtClean="0">
                          <a:solidFill>
                            <a:schemeClr val="dk1"/>
                          </a:solidFill>
                          <a:latin typeface="+mn-lt"/>
                          <a:ea typeface="+mn-ea"/>
                          <a:cs typeface="+mn-cs"/>
                        </a:rPr>
                        <a:t> and the IAR.</a:t>
                      </a:r>
                    </a:p>
                    <a:p>
                      <a:pPr marL="285750" lvl="2" indent="-285750" algn="l" defTabSz="914400" rtl="0" eaLnBrk="1" latinLnBrk="0" hangingPunct="1">
                        <a:buFont typeface="Arial" pitchFamily="34" charset="0"/>
                        <a:buChar char="•"/>
                      </a:pPr>
                      <a:r>
                        <a:rPr lang="en-ZA" sz="1200" kern="1200" dirty="0" smtClean="0">
                          <a:solidFill>
                            <a:schemeClr val="dk1"/>
                          </a:solidFill>
                          <a:latin typeface="+mn-lt"/>
                          <a:ea typeface="+mn-ea"/>
                          <a:cs typeface="+mn-cs"/>
                        </a:rPr>
                        <a:t>Review of the parent/child</a:t>
                      </a:r>
                      <a:r>
                        <a:rPr lang="en-ZA" sz="1200" kern="1200" baseline="0" dirty="0" smtClean="0">
                          <a:solidFill>
                            <a:schemeClr val="dk1"/>
                          </a:solidFill>
                          <a:latin typeface="+mn-lt"/>
                          <a:ea typeface="+mn-ea"/>
                          <a:cs typeface="+mn-cs"/>
                        </a:rPr>
                        <a:t> grouping in the IAR to ensure that properties belonging in the same facility are grouped correctly.</a:t>
                      </a:r>
                      <a:endParaRPr lang="en-US" sz="1200" kern="1200" dirty="0" smtClean="0">
                        <a:solidFill>
                          <a:schemeClr val="dk1"/>
                        </a:solidFill>
                        <a:latin typeface="+mn-lt"/>
                        <a:ea typeface="+mn-ea"/>
                        <a:cs typeface="+mn-cs"/>
                      </a:endParaRPr>
                    </a:p>
                  </a:txBody>
                  <a:tcPr/>
                </a:tc>
                <a:tc>
                  <a:txBody>
                    <a:bodyPr/>
                    <a:lstStyle/>
                    <a:p>
                      <a:pPr marL="0" lvl="2" indent="0" algn="l" defTabSz="914400" rtl="0" eaLnBrk="1" latinLnBrk="0" hangingPunct="1">
                        <a:buFont typeface="Arial" pitchFamily="34" charset="0"/>
                        <a:buNone/>
                      </a:pPr>
                      <a:r>
                        <a:rPr lang="en-ZA" sz="1200" kern="1200" dirty="0" smtClean="0">
                          <a:solidFill>
                            <a:schemeClr val="dk1"/>
                          </a:solidFill>
                          <a:latin typeface="+mn-lt"/>
                          <a:ea typeface="+mn-ea"/>
                          <a:cs typeface="+mn-cs"/>
                        </a:rPr>
                        <a:t>Due</a:t>
                      </a:r>
                      <a:r>
                        <a:rPr lang="en-ZA" sz="1200" kern="1200" baseline="0" dirty="0" smtClean="0">
                          <a:solidFill>
                            <a:schemeClr val="dk1"/>
                          </a:solidFill>
                          <a:latin typeface="+mn-lt"/>
                          <a:ea typeface="+mn-ea"/>
                          <a:cs typeface="+mn-cs"/>
                        </a:rPr>
                        <a:t> diligence project currently in progress to identify consolidations and subdivisions in order to secure alignment between Deeds records, municipal valuation rolls, Chief Surveyor General Diagrams and IAR.</a:t>
                      </a:r>
                      <a:endParaRPr lang="en-ZA" sz="1200" kern="1200" dirty="0" smtClean="0">
                        <a:solidFill>
                          <a:schemeClr val="dk1"/>
                        </a:solidFill>
                        <a:latin typeface="+mn-lt"/>
                        <a:ea typeface="+mn-ea"/>
                        <a:cs typeface="+mn-cs"/>
                      </a:endParaRPr>
                    </a:p>
                  </a:txBody>
                  <a:tcPr/>
                </a:tc>
                <a:tc>
                  <a:txBody>
                    <a:bodyPr/>
                    <a:lstStyle/>
                    <a:p>
                      <a:pPr marL="171450" indent="-171450">
                        <a:buFont typeface="Arial" panose="020B0604020202020204" pitchFamily="34" charset="0"/>
                        <a:buChar char="•"/>
                      </a:pPr>
                      <a:r>
                        <a:rPr lang="en-ZA" sz="1200" dirty="0" smtClean="0"/>
                        <a:t>Consolidations</a:t>
                      </a:r>
                      <a:r>
                        <a:rPr lang="en-ZA" sz="1200" baseline="0" dirty="0" smtClean="0"/>
                        <a:t> and subdivisions not registered with Deeds</a:t>
                      </a:r>
                      <a:endParaRPr lang="en-ZA" sz="1200" dirty="0"/>
                    </a:p>
                  </a:txBody>
                  <a:tcPr/>
                </a:tc>
                <a:extLst>
                  <a:ext uri="{0D108BD9-81ED-4DB2-BD59-A6C34878D82A}">
                    <a16:rowId xmlns:a16="http://schemas.microsoft.com/office/drawing/2014/main" val="10002"/>
                  </a:ext>
                </a:extLst>
              </a:tr>
              <a:tr h="1370319">
                <a:tc>
                  <a:txBody>
                    <a:bodyPr/>
                    <a:lstStyle/>
                    <a:p>
                      <a:pPr marL="0" lvl="2" indent="0" algn="l" defTabSz="914400" rtl="0" eaLnBrk="1" latinLnBrk="0" hangingPunct="1">
                        <a:spcBef>
                          <a:spcPts val="600"/>
                        </a:spcBef>
                        <a:buFont typeface="Arial" panose="020B0604020202020204" pitchFamily="34" charset="0"/>
                        <a:buNone/>
                      </a:pPr>
                      <a:r>
                        <a:rPr lang="en-US" sz="1200" kern="1200" dirty="0" smtClean="0">
                          <a:solidFill>
                            <a:schemeClr val="dk1"/>
                          </a:solidFill>
                          <a:latin typeface="+mn-lt"/>
                          <a:ea typeface="+mn-ea"/>
                          <a:cs typeface="+mn-cs"/>
                        </a:rPr>
                        <a:t>Incorrect extents used in the calculation of deemed cost.</a:t>
                      </a:r>
                    </a:p>
                  </a:txBody>
                  <a:tcPr/>
                </a:tc>
                <a:tc>
                  <a:txBody>
                    <a:bodyPr/>
                    <a:lstStyle/>
                    <a:p>
                      <a:pPr marL="285750" lvl="2" indent="-285750" algn="l" defTabSz="914400" rtl="0" eaLnBrk="1" latinLnBrk="0" hangingPunct="1">
                        <a:buFont typeface="Arial" panose="020B0604020202020204" pitchFamily="34" charset="0"/>
                        <a:buChar char="•"/>
                      </a:pPr>
                      <a:r>
                        <a:rPr lang="en-ZA" sz="1200" kern="1200" dirty="0" smtClean="0">
                          <a:solidFill>
                            <a:schemeClr val="dk1"/>
                          </a:solidFill>
                          <a:latin typeface="+mn-lt"/>
                          <a:ea typeface="+mn-ea"/>
                          <a:cs typeface="+mn-cs"/>
                        </a:rPr>
                        <a:t>Identify the high risk areas</a:t>
                      </a:r>
                    </a:p>
                    <a:p>
                      <a:pPr marL="285750" lvl="2" indent="-285750" algn="l" defTabSz="914400" rtl="0" eaLnBrk="1" latinLnBrk="0" hangingPunct="1">
                        <a:buFont typeface="Arial" panose="020B0604020202020204" pitchFamily="34" charset="0"/>
                        <a:buChar char="•"/>
                      </a:pPr>
                      <a:r>
                        <a:rPr lang="en-ZA" sz="1200" kern="1200" dirty="0" smtClean="0">
                          <a:solidFill>
                            <a:schemeClr val="dk1"/>
                          </a:solidFill>
                          <a:latin typeface="+mn-lt"/>
                          <a:ea typeface="+mn-ea"/>
                          <a:cs typeface="+mn-cs"/>
                        </a:rPr>
                        <a:t>Review of GIS drawings against the IAR.</a:t>
                      </a:r>
                    </a:p>
                    <a:p>
                      <a:pPr marL="285750" lvl="2" indent="-285750" algn="l" defTabSz="914400" rtl="0" eaLnBrk="1" latinLnBrk="0" hangingPunct="1">
                        <a:buFont typeface="Arial" panose="020B0604020202020204" pitchFamily="34" charset="0"/>
                        <a:buChar char="•"/>
                      </a:pPr>
                      <a:r>
                        <a:rPr lang="en-ZA" sz="1200" kern="1200" dirty="0" smtClean="0">
                          <a:solidFill>
                            <a:schemeClr val="dk1"/>
                          </a:solidFill>
                          <a:latin typeface="+mn-lt"/>
                          <a:ea typeface="+mn-ea"/>
                          <a:cs typeface="+mn-cs"/>
                        </a:rPr>
                        <a:t>Perform</a:t>
                      </a:r>
                      <a:r>
                        <a:rPr lang="en-ZA" sz="1200" kern="1200" baseline="0" dirty="0" smtClean="0">
                          <a:solidFill>
                            <a:schemeClr val="dk1"/>
                          </a:solidFill>
                          <a:latin typeface="+mn-lt"/>
                          <a:ea typeface="+mn-ea"/>
                          <a:cs typeface="+mn-cs"/>
                        </a:rPr>
                        <a:t> physical verification.</a:t>
                      </a:r>
                      <a:endParaRPr lang="en-ZA" sz="1200" kern="1200" dirty="0" smtClean="0">
                        <a:solidFill>
                          <a:schemeClr val="dk1"/>
                        </a:solidFill>
                        <a:latin typeface="+mn-lt"/>
                        <a:ea typeface="+mn-ea"/>
                        <a:cs typeface="+mn-cs"/>
                      </a:endParaRPr>
                    </a:p>
                    <a:p>
                      <a:pPr marL="285750" lvl="2" indent="-285750" algn="l" defTabSz="914400" rtl="0" eaLnBrk="1" latinLnBrk="0" hangingPunct="1">
                        <a:buFont typeface="Arial" panose="020B0604020202020204" pitchFamily="34" charset="0"/>
                        <a:buChar char="•"/>
                      </a:pPr>
                      <a:r>
                        <a:rPr lang="en-ZA" sz="1200" kern="1200" dirty="0" smtClean="0">
                          <a:solidFill>
                            <a:schemeClr val="dk1"/>
                          </a:solidFill>
                          <a:latin typeface="+mn-lt"/>
                          <a:ea typeface="+mn-ea"/>
                          <a:cs typeface="+mn-cs"/>
                        </a:rPr>
                        <a:t>Perform reasonability checks.</a:t>
                      </a:r>
                      <a:endParaRPr lang="en-ZA" sz="1200" kern="1200" dirty="0">
                        <a:solidFill>
                          <a:schemeClr val="dk1"/>
                        </a:solidFill>
                        <a:latin typeface="+mn-lt"/>
                        <a:ea typeface="+mn-ea"/>
                        <a:cs typeface="+mn-cs"/>
                      </a:endParaRPr>
                    </a:p>
                  </a:txBody>
                  <a:tcPr/>
                </a:tc>
                <a:tc>
                  <a:txBody>
                    <a:bodyPr/>
                    <a:lstStyle/>
                    <a:p>
                      <a:pPr marL="0" marR="0" lvl="2"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200" kern="1200" dirty="0" smtClean="0">
                          <a:solidFill>
                            <a:schemeClr val="dk1"/>
                          </a:solidFill>
                          <a:latin typeface="+mn-lt"/>
                          <a:ea typeface="+mn-ea"/>
                          <a:cs typeface="+mn-cs"/>
                        </a:rPr>
                        <a:t>Identified</a:t>
                      </a:r>
                      <a:r>
                        <a:rPr lang="en-ZA" sz="1200" kern="1200" baseline="0" dirty="0" smtClean="0">
                          <a:solidFill>
                            <a:schemeClr val="dk1"/>
                          </a:solidFill>
                          <a:latin typeface="+mn-lt"/>
                          <a:ea typeface="+mn-ea"/>
                          <a:cs typeface="+mn-cs"/>
                        </a:rPr>
                        <a:t> the high risk areas for re-measurement.</a:t>
                      </a:r>
                      <a:endParaRPr lang="en-ZA" sz="1200" kern="1200" dirty="0" smtClean="0">
                        <a:solidFill>
                          <a:schemeClr val="dk1"/>
                        </a:solidFill>
                        <a:latin typeface="+mn-lt"/>
                        <a:ea typeface="+mn-ea"/>
                        <a:cs typeface="+mn-cs"/>
                      </a:endParaRPr>
                    </a:p>
                    <a:p>
                      <a:pPr marL="0" lvl="2" indent="0" algn="l" defTabSz="914400" rtl="0" eaLnBrk="1" latinLnBrk="0" hangingPunct="1">
                        <a:buFont typeface="Arial" pitchFamily="34" charset="0"/>
                        <a:buNone/>
                      </a:pPr>
                      <a:endParaRPr lang="en-ZA" sz="1200" kern="1200" dirty="0" smtClean="0">
                        <a:solidFill>
                          <a:schemeClr val="dk1"/>
                        </a:solidFill>
                        <a:latin typeface="+mn-lt"/>
                        <a:ea typeface="+mn-ea"/>
                        <a:cs typeface="+mn-cs"/>
                      </a:endParaRPr>
                    </a:p>
                  </a:txBody>
                  <a:tcPr/>
                </a:tc>
                <a:tc>
                  <a:txBody>
                    <a:bodyPr/>
                    <a:lstStyle/>
                    <a:p>
                      <a:pPr marL="171450" indent="-171450">
                        <a:buFont typeface="Arial" panose="020B0604020202020204" pitchFamily="34" charset="0"/>
                        <a:buChar char="•"/>
                      </a:pPr>
                      <a:r>
                        <a:rPr lang="en-ZA" sz="1200" dirty="0" smtClean="0"/>
                        <a:t>Department of Defence</a:t>
                      </a:r>
                      <a:r>
                        <a:rPr lang="en-ZA" sz="1200" baseline="0" dirty="0" smtClean="0"/>
                        <a:t> properties not verified by the Department.</a:t>
                      </a:r>
                      <a:endParaRPr lang="en-ZA" sz="1200" dirty="0"/>
                    </a:p>
                  </a:txBody>
                  <a:tcPr/>
                </a:tc>
                <a:extLst>
                  <a:ext uri="{0D108BD9-81ED-4DB2-BD59-A6C34878D82A}">
                    <a16:rowId xmlns:a16="http://schemas.microsoft.com/office/drawing/2014/main" val="10003"/>
                  </a:ext>
                </a:extLst>
              </a:tr>
            </a:tbl>
          </a:graphicData>
        </a:graphic>
      </p:graphicFrame>
      <p:pic>
        <p:nvPicPr>
          <p:cNvPr id="7" name="Picture 6" descr="southafrica-flag1"/>
          <p:cNvPicPr>
            <a:picLocks noChangeAspect="1" noChangeArrowheads="1" noCrop="1"/>
          </p:cNvPicPr>
          <p:nvPr/>
        </p:nvPicPr>
        <p:blipFill>
          <a:blip r:embed="rId3"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val="100052740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a:xfrm>
            <a:off x="0" y="0"/>
            <a:ext cx="9144000" cy="68580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3000" b="1" dirty="0" smtClean="0">
                <a:solidFill>
                  <a:prstClr val="white"/>
                </a:solidFill>
              </a:rPr>
              <a:t>PMTE Audit </a:t>
            </a:r>
            <a:r>
              <a:rPr lang="en-ZA" sz="3000" b="1" dirty="0">
                <a:solidFill>
                  <a:prstClr val="white"/>
                </a:solidFill>
              </a:rPr>
              <a:t>qualifications for </a:t>
            </a:r>
            <a:r>
              <a:rPr lang="en-ZA" sz="3000" b="1" dirty="0" smtClean="0">
                <a:solidFill>
                  <a:prstClr val="white"/>
                </a:solidFill>
              </a:rPr>
              <a:t>2016/17 </a:t>
            </a:r>
            <a:endParaRPr lang="en-US" sz="2800" b="1" dirty="0">
              <a:solidFill>
                <a:prstClr val="white"/>
              </a:solidFill>
            </a:endParaRPr>
          </a:p>
        </p:txBody>
      </p:sp>
      <p:sp>
        <p:nvSpPr>
          <p:cNvPr id="2" name="Slide Number Placeholder 1"/>
          <p:cNvSpPr>
            <a:spLocks noGrp="1"/>
          </p:cNvSpPr>
          <p:nvPr>
            <p:ph type="sldNum" sz="quarter" idx="12"/>
          </p:nvPr>
        </p:nvSpPr>
        <p:spPr/>
        <p:txBody>
          <a:bodyPr/>
          <a:lstStyle/>
          <a:p>
            <a:fld id="{06FDB8B8-F605-4586-B934-FF56C8C71DDE}" type="slidenum">
              <a:rPr lang="en-US" smtClean="0">
                <a:solidFill>
                  <a:prstClr val="black">
                    <a:tint val="75000"/>
                  </a:prstClr>
                </a:solidFill>
              </a:rPr>
              <a:pPr/>
              <a:t>33</a:t>
            </a:fld>
            <a:endParaRPr lang="en-US">
              <a:solidFill>
                <a:prstClr val="black">
                  <a:tint val="75000"/>
                </a:prstClr>
              </a:solidFill>
            </a:endParaRPr>
          </a:p>
        </p:txBody>
      </p:sp>
      <p:graphicFrame>
        <p:nvGraphicFramePr>
          <p:cNvPr id="4" name="Content Placeholder 3"/>
          <p:cNvGraphicFramePr>
            <a:graphicFrameLocks noGrp="1"/>
          </p:cNvGraphicFramePr>
          <p:nvPr>
            <p:ph idx="1"/>
            <p:extLst/>
          </p:nvPr>
        </p:nvGraphicFramePr>
        <p:xfrm>
          <a:off x="179512" y="764704"/>
          <a:ext cx="8763001" cy="4940032"/>
        </p:xfrm>
        <a:graphic>
          <a:graphicData uri="http://schemas.openxmlformats.org/drawingml/2006/table">
            <a:tbl>
              <a:tblPr firstRow="1" bandRow="1">
                <a:tableStyleId>{93296810-A885-4BE3-A3E7-6D5BEEA58F35}</a:tableStyleId>
              </a:tblPr>
              <a:tblGrid>
                <a:gridCol w="1890772">
                  <a:extLst>
                    <a:ext uri="{9D8B030D-6E8A-4147-A177-3AD203B41FA5}">
                      <a16:colId xmlns:a16="http://schemas.microsoft.com/office/drawing/2014/main" val="20000"/>
                    </a:ext>
                  </a:extLst>
                </a:gridCol>
                <a:gridCol w="2290743">
                  <a:extLst>
                    <a:ext uri="{9D8B030D-6E8A-4147-A177-3AD203B41FA5}">
                      <a16:colId xmlns:a16="http://schemas.microsoft.com/office/drawing/2014/main" val="20001"/>
                    </a:ext>
                  </a:extLst>
                </a:gridCol>
                <a:gridCol w="2290743">
                  <a:extLst>
                    <a:ext uri="{9D8B030D-6E8A-4147-A177-3AD203B41FA5}">
                      <a16:colId xmlns:a16="http://schemas.microsoft.com/office/drawing/2014/main" val="20002"/>
                    </a:ext>
                  </a:extLst>
                </a:gridCol>
                <a:gridCol w="2290743">
                  <a:extLst>
                    <a:ext uri="{9D8B030D-6E8A-4147-A177-3AD203B41FA5}">
                      <a16:colId xmlns:a16="http://schemas.microsoft.com/office/drawing/2014/main" val="20003"/>
                    </a:ext>
                  </a:extLst>
                </a:gridCol>
              </a:tblGrid>
              <a:tr h="610881">
                <a:tc>
                  <a:txBody>
                    <a:bodyPr/>
                    <a:lstStyle/>
                    <a:p>
                      <a:r>
                        <a:rPr lang="en-ZA" sz="1600" dirty="0" smtClean="0"/>
                        <a:t>Audit exposure</a:t>
                      </a:r>
                      <a:endParaRPr lang="en-US" sz="1600" dirty="0"/>
                    </a:p>
                  </a:txBody>
                  <a:tcPr/>
                </a:tc>
                <a:tc>
                  <a:txBody>
                    <a:bodyPr/>
                    <a:lstStyle/>
                    <a:p>
                      <a:r>
                        <a:rPr lang="en-ZA" sz="1600" dirty="0" smtClean="0"/>
                        <a:t>Audit</a:t>
                      </a:r>
                      <a:r>
                        <a:rPr lang="en-ZA" sz="1600" baseline="0" dirty="0" smtClean="0"/>
                        <a:t> action plan</a:t>
                      </a:r>
                      <a:endParaRPr lang="en-US" sz="1600" dirty="0"/>
                    </a:p>
                  </a:txBody>
                  <a:tcPr/>
                </a:tc>
                <a:tc>
                  <a:txBody>
                    <a:bodyPr/>
                    <a:lstStyle/>
                    <a:p>
                      <a:r>
                        <a:rPr lang="en-ZA" sz="1600" dirty="0" smtClean="0"/>
                        <a:t>Progress 2017/18</a:t>
                      </a:r>
                      <a:endParaRPr lang="en-US" sz="1600" dirty="0"/>
                    </a:p>
                  </a:txBody>
                  <a:tcPr/>
                </a:tc>
                <a:tc>
                  <a:txBody>
                    <a:bodyPr/>
                    <a:lstStyle/>
                    <a:p>
                      <a:r>
                        <a:rPr lang="en-ZA" sz="1600" dirty="0" smtClean="0"/>
                        <a:t>Remaining risks</a:t>
                      </a:r>
                      <a:endParaRPr lang="en-US" sz="1600" dirty="0"/>
                    </a:p>
                  </a:txBody>
                  <a:tcPr/>
                </a:tc>
                <a:extLst>
                  <a:ext uri="{0D108BD9-81ED-4DB2-BD59-A6C34878D82A}">
                    <a16:rowId xmlns:a16="http://schemas.microsoft.com/office/drawing/2014/main" val="10000"/>
                  </a:ext>
                </a:extLst>
              </a:tr>
              <a:tr h="397231">
                <a:tc gridSpan="4">
                  <a:txBody>
                    <a:bodyPr/>
                    <a:lstStyle/>
                    <a:p>
                      <a:pPr marL="0" lvl="1" indent="0" algn="l" defTabSz="914400" rtl="0" eaLnBrk="1" latinLnBrk="0" hangingPunct="1">
                        <a:spcBef>
                          <a:spcPts val="600"/>
                        </a:spcBef>
                        <a:buFont typeface="Arial" panose="020B0604020202020204" pitchFamily="34" charset="0"/>
                        <a:buNone/>
                      </a:pPr>
                      <a:r>
                        <a:rPr lang="en-ZA" sz="1600" b="1" kern="1200" dirty="0" smtClean="0">
                          <a:solidFill>
                            <a:schemeClr val="dk1"/>
                          </a:solidFill>
                          <a:latin typeface="+mn-lt"/>
                          <a:ea typeface="+mn-ea"/>
                          <a:cs typeface="+mn-cs"/>
                        </a:rPr>
                        <a:t>PPE</a:t>
                      </a:r>
                      <a:r>
                        <a:rPr lang="en-ZA" sz="1600" b="1" kern="1200" baseline="0" dirty="0" smtClean="0">
                          <a:solidFill>
                            <a:schemeClr val="dk1"/>
                          </a:solidFill>
                          <a:latin typeface="+mn-lt"/>
                          <a:ea typeface="+mn-ea"/>
                          <a:cs typeface="+mn-cs"/>
                        </a:rPr>
                        <a:t> – Immovable Assets cont.</a:t>
                      </a:r>
                      <a:endParaRPr lang="en-US" sz="1600" b="1" kern="1200" dirty="0" smtClean="0">
                        <a:solidFill>
                          <a:schemeClr val="dk1"/>
                        </a:solidFill>
                        <a:latin typeface="+mn-lt"/>
                        <a:ea typeface="+mn-ea"/>
                        <a:cs typeface="+mn-cs"/>
                      </a:endParaRPr>
                    </a:p>
                  </a:txBody>
                  <a:tcPr/>
                </a:tc>
                <a:tc hMerge="1">
                  <a:txBody>
                    <a:bodyPr/>
                    <a:lstStyle/>
                    <a:p>
                      <a:pPr marL="285750" lvl="2" indent="-285750" algn="l" defTabSz="914400" rtl="0" eaLnBrk="1" latinLnBrk="0" hangingPunct="1">
                        <a:buFont typeface="Arial" pitchFamily="34" charset="0"/>
                        <a:buChar char="•"/>
                      </a:pPr>
                      <a:endParaRPr lang="en-US" sz="1600" kern="1200" dirty="0" smtClean="0">
                        <a:solidFill>
                          <a:schemeClr val="dk1"/>
                        </a:solidFill>
                        <a:latin typeface="+mn-lt"/>
                        <a:ea typeface="+mn-ea"/>
                        <a:cs typeface="+mn-cs"/>
                      </a:endParaRPr>
                    </a:p>
                  </a:txBody>
                  <a:tcPr/>
                </a:tc>
                <a:tc hMerge="1">
                  <a:txBody>
                    <a:bodyPr/>
                    <a:lstStyle/>
                    <a:p>
                      <a:pPr marL="0" lvl="2" indent="0" algn="l" defTabSz="914400" rtl="0" eaLnBrk="1" latinLnBrk="0" hangingPunct="1">
                        <a:buFont typeface="Arial" pitchFamily="34" charset="0"/>
                        <a:buNone/>
                      </a:pPr>
                      <a:endParaRPr lang="en-US" sz="1600" kern="1200" dirty="0" smtClean="0">
                        <a:solidFill>
                          <a:schemeClr val="dk1"/>
                        </a:solidFill>
                        <a:latin typeface="+mn-lt"/>
                        <a:ea typeface="+mn-ea"/>
                        <a:cs typeface="+mn-cs"/>
                      </a:endParaRPr>
                    </a:p>
                  </a:txBody>
                  <a:tcPr/>
                </a:tc>
                <a:tc hMerge="1">
                  <a:txBody>
                    <a:bodyPr/>
                    <a:lstStyle/>
                    <a:p>
                      <a:pPr marL="285750" marR="0" lvl="2"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ZA" sz="1600" kern="1200" dirty="0" smtClean="0">
                        <a:solidFill>
                          <a:schemeClr val="dk1"/>
                        </a:solidFill>
                        <a:latin typeface="+mn-lt"/>
                        <a:ea typeface="+mn-ea"/>
                        <a:cs typeface="+mn-cs"/>
                      </a:endParaRPr>
                    </a:p>
                  </a:txBody>
                  <a:tcPr/>
                </a:tc>
                <a:extLst>
                  <a:ext uri="{0D108BD9-81ED-4DB2-BD59-A6C34878D82A}">
                    <a16:rowId xmlns:a16="http://schemas.microsoft.com/office/drawing/2014/main" val="10001"/>
                  </a:ext>
                </a:extLst>
              </a:tr>
              <a:tr h="576064">
                <a:tc>
                  <a:txBody>
                    <a:bodyPr/>
                    <a:lstStyle/>
                    <a:p>
                      <a:pPr marL="0" lvl="1" indent="0" algn="l" defTabSz="914400" rtl="0" eaLnBrk="1" latinLnBrk="0" hangingPunct="1">
                        <a:spcBef>
                          <a:spcPts val="600"/>
                        </a:spcBef>
                        <a:buFont typeface="Arial" panose="020B0604020202020204" pitchFamily="34" charset="0"/>
                        <a:buNone/>
                      </a:pPr>
                      <a:r>
                        <a:rPr lang="en-US" sz="1200" kern="1200" dirty="0" smtClean="0">
                          <a:solidFill>
                            <a:schemeClr val="dk1"/>
                          </a:solidFill>
                          <a:latin typeface="+mn-lt"/>
                          <a:ea typeface="+mn-ea"/>
                          <a:cs typeface="+mn-cs"/>
                        </a:rPr>
                        <a:t>Mismatch</a:t>
                      </a:r>
                      <a:r>
                        <a:rPr lang="en-US" sz="1200" kern="1200" baseline="0" dirty="0" smtClean="0">
                          <a:solidFill>
                            <a:schemeClr val="dk1"/>
                          </a:solidFill>
                          <a:latin typeface="+mn-lt"/>
                          <a:ea typeface="+mn-ea"/>
                          <a:cs typeface="+mn-cs"/>
                        </a:rPr>
                        <a:t> between IAR property descriptions and Lightstone reports (database of municipal valuations)</a:t>
                      </a:r>
                      <a:endParaRPr lang="en-US" sz="1200" kern="1200" dirty="0" smtClean="0">
                        <a:solidFill>
                          <a:schemeClr val="dk1"/>
                        </a:solidFill>
                        <a:latin typeface="+mn-lt"/>
                        <a:ea typeface="+mn-ea"/>
                        <a:cs typeface="+mn-cs"/>
                      </a:endParaRPr>
                    </a:p>
                  </a:txBody>
                  <a:tcPr/>
                </a:tc>
                <a:tc>
                  <a:txBody>
                    <a:bodyPr/>
                    <a:lstStyle/>
                    <a:p>
                      <a:pPr marL="285750" lvl="2" indent="-285750" algn="l" defTabSz="914400" rtl="0" eaLnBrk="1" latinLnBrk="0" hangingPunct="1">
                        <a:buFont typeface="Arial" pitchFamily="34" charset="0"/>
                        <a:buChar char="•"/>
                      </a:pPr>
                      <a:r>
                        <a:rPr lang="en-US" sz="1200" kern="1200" dirty="0" smtClean="0">
                          <a:solidFill>
                            <a:schemeClr val="dk1"/>
                          </a:solidFill>
                          <a:latin typeface="+mn-lt"/>
                          <a:ea typeface="+mn-ea"/>
                          <a:cs typeface="+mn-cs"/>
                        </a:rPr>
                        <a:t>Matching the IAR to</a:t>
                      </a:r>
                      <a:r>
                        <a:rPr lang="en-US" sz="1200" kern="1200" baseline="0" dirty="0" smtClean="0">
                          <a:solidFill>
                            <a:schemeClr val="dk1"/>
                          </a:solidFill>
                          <a:latin typeface="+mn-lt"/>
                          <a:ea typeface="+mn-ea"/>
                          <a:cs typeface="+mn-cs"/>
                        </a:rPr>
                        <a:t> the </a:t>
                      </a:r>
                      <a:r>
                        <a:rPr lang="en-US" sz="1200" kern="1200" dirty="0" smtClean="0">
                          <a:solidFill>
                            <a:schemeClr val="dk1"/>
                          </a:solidFill>
                          <a:latin typeface="+mn-lt"/>
                          <a:ea typeface="+mn-ea"/>
                          <a:cs typeface="+mn-cs"/>
                        </a:rPr>
                        <a:t>Lighstone reports.</a:t>
                      </a:r>
                    </a:p>
                  </a:txBody>
                  <a:tcPr/>
                </a:tc>
                <a:tc>
                  <a:txBody>
                    <a:bodyPr/>
                    <a:lstStyle/>
                    <a:p>
                      <a:pPr marL="0" lvl="2" indent="0" algn="l" defTabSz="914400" rtl="0" eaLnBrk="1" latinLnBrk="0" hangingPunct="1">
                        <a:buFont typeface="Arial" pitchFamily="34" charset="0"/>
                        <a:buNone/>
                      </a:pPr>
                      <a:r>
                        <a:rPr lang="en-US" sz="1200" kern="1200" dirty="0" smtClean="0">
                          <a:solidFill>
                            <a:schemeClr val="dk1"/>
                          </a:solidFill>
                          <a:latin typeface="+mn-lt"/>
                          <a:ea typeface="+mn-ea"/>
                          <a:cs typeface="+mn-cs"/>
                        </a:rPr>
                        <a:t>In</a:t>
                      </a:r>
                      <a:r>
                        <a:rPr lang="en-US" sz="1200" kern="1200" baseline="0" dirty="0" smtClean="0">
                          <a:solidFill>
                            <a:schemeClr val="dk1"/>
                          </a:solidFill>
                          <a:latin typeface="+mn-lt"/>
                          <a:ea typeface="+mn-ea"/>
                          <a:cs typeface="+mn-cs"/>
                        </a:rPr>
                        <a:t> progress</a:t>
                      </a:r>
                      <a:endParaRPr lang="en-US" sz="1200" kern="1200" dirty="0" smtClean="0">
                        <a:solidFill>
                          <a:schemeClr val="dk1"/>
                        </a:solidFill>
                        <a:latin typeface="+mn-lt"/>
                        <a:ea typeface="+mn-ea"/>
                        <a:cs typeface="+mn-cs"/>
                      </a:endParaRPr>
                    </a:p>
                  </a:txBody>
                  <a:tcPr/>
                </a:tc>
                <a:tc>
                  <a:txBody>
                    <a:bodyPr/>
                    <a:lstStyle/>
                    <a:p>
                      <a:pPr marL="0" marR="0" lvl="2"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200" kern="1200" dirty="0" smtClean="0">
                          <a:solidFill>
                            <a:schemeClr val="dk1"/>
                          </a:solidFill>
                          <a:latin typeface="+mn-lt"/>
                          <a:ea typeface="+mn-ea"/>
                          <a:cs typeface="+mn-cs"/>
                        </a:rPr>
                        <a:t>Errors</a:t>
                      </a:r>
                      <a:r>
                        <a:rPr lang="en-ZA" sz="1200" kern="1200" baseline="0" dirty="0" smtClean="0">
                          <a:solidFill>
                            <a:schemeClr val="dk1"/>
                          </a:solidFill>
                          <a:latin typeface="+mn-lt"/>
                          <a:ea typeface="+mn-ea"/>
                          <a:cs typeface="+mn-cs"/>
                        </a:rPr>
                        <a:t> due to volume of transactions.</a:t>
                      </a:r>
                      <a:endParaRPr lang="en-ZA" sz="1200" kern="1200" dirty="0" smtClean="0">
                        <a:solidFill>
                          <a:schemeClr val="dk1"/>
                        </a:solidFill>
                        <a:latin typeface="+mn-lt"/>
                        <a:ea typeface="+mn-ea"/>
                        <a:cs typeface="+mn-cs"/>
                      </a:endParaRPr>
                    </a:p>
                  </a:txBody>
                  <a:tcPr/>
                </a:tc>
                <a:extLst>
                  <a:ext uri="{0D108BD9-81ED-4DB2-BD59-A6C34878D82A}">
                    <a16:rowId xmlns:a16="http://schemas.microsoft.com/office/drawing/2014/main" val="10002"/>
                  </a:ext>
                </a:extLst>
              </a:tr>
              <a:tr h="864096">
                <a:tc>
                  <a:txBody>
                    <a:bodyPr/>
                    <a:lstStyle/>
                    <a:p>
                      <a:pPr marL="0" lvl="1" indent="0" algn="l" defTabSz="914400" rtl="0" eaLnBrk="1" latinLnBrk="0" hangingPunct="1">
                        <a:spcBef>
                          <a:spcPts val="600"/>
                        </a:spcBef>
                        <a:buFont typeface="Arial" panose="020B0604020202020204" pitchFamily="34" charset="0"/>
                        <a:buNone/>
                      </a:pPr>
                      <a:r>
                        <a:rPr lang="en-ZA" sz="1200" kern="1200" dirty="0" smtClean="0">
                          <a:solidFill>
                            <a:schemeClr val="dk1"/>
                          </a:solidFill>
                          <a:latin typeface="+mn-lt"/>
                          <a:ea typeface="+mn-ea"/>
                          <a:cs typeface="+mn-cs"/>
                        </a:rPr>
                        <a:t>Incorrect classification of buildings as high or low rise. </a:t>
                      </a:r>
                      <a:endParaRPr lang="en-US" sz="1200" kern="1200" dirty="0" smtClean="0">
                        <a:solidFill>
                          <a:schemeClr val="dk1"/>
                        </a:solidFill>
                        <a:latin typeface="+mn-lt"/>
                        <a:ea typeface="+mn-ea"/>
                        <a:cs typeface="+mn-cs"/>
                      </a:endParaRPr>
                    </a:p>
                  </a:txBody>
                  <a:tcPr/>
                </a:tc>
                <a:tc>
                  <a:txBody>
                    <a:bodyPr/>
                    <a:lstStyle/>
                    <a:p>
                      <a:pPr marL="285750" lvl="2" indent="-285750" algn="l" defTabSz="914400" rtl="0" eaLnBrk="1" latinLnBrk="0" hangingPunct="1">
                        <a:buFont typeface="Arial" pitchFamily="34" charset="0"/>
                        <a:buChar char="•"/>
                      </a:pPr>
                      <a:r>
                        <a:rPr lang="en-ZA" sz="1200" kern="1200" dirty="0" smtClean="0">
                          <a:solidFill>
                            <a:schemeClr val="dk1"/>
                          </a:solidFill>
                          <a:latin typeface="+mn-lt"/>
                          <a:ea typeface="+mn-ea"/>
                          <a:cs typeface="+mn-cs"/>
                        </a:rPr>
                        <a:t>BI calculations formula to be updated to reflect all buildings of 3 and 4 floors as low rise buildings and not high rise buildings</a:t>
                      </a:r>
                      <a:endParaRPr lang="en-US" sz="1200" kern="1200" dirty="0" smtClean="0">
                        <a:solidFill>
                          <a:schemeClr val="dk1"/>
                        </a:solidFill>
                        <a:latin typeface="+mn-lt"/>
                        <a:ea typeface="+mn-ea"/>
                        <a:cs typeface="+mn-cs"/>
                      </a:endParaRPr>
                    </a:p>
                  </a:txBody>
                  <a:tcPr/>
                </a:tc>
                <a:tc>
                  <a:txBody>
                    <a:bodyPr/>
                    <a:lstStyle/>
                    <a:p>
                      <a:pPr marL="0" lvl="2" indent="0" algn="l" defTabSz="914400" rtl="0" eaLnBrk="1" latinLnBrk="0" hangingPunct="1">
                        <a:buFont typeface="Arial" pitchFamily="34" charset="0"/>
                        <a:buNone/>
                      </a:pPr>
                      <a:r>
                        <a:rPr lang="en-US" sz="1200" kern="1200" dirty="0" smtClean="0">
                          <a:solidFill>
                            <a:schemeClr val="dk1"/>
                          </a:solidFill>
                          <a:latin typeface="+mn-lt"/>
                          <a:ea typeface="+mn-ea"/>
                          <a:cs typeface="+mn-cs"/>
                        </a:rPr>
                        <a:t>BI</a:t>
                      </a:r>
                      <a:r>
                        <a:rPr lang="en-US" sz="1200" kern="1200" baseline="0" dirty="0" smtClean="0">
                          <a:solidFill>
                            <a:schemeClr val="dk1"/>
                          </a:solidFill>
                          <a:latin typeface="+mn-lt"/>
                          <a:ea typeface="+mn-ea"/>
                          <a:cs typeface="+mn-cs"/>
                        </a:rPr>
                        <a:t> calculations already done, however formulas will be updated once data review exercise (e.g. extents, property descriptions, etc) has been completed.</a:t>
                      </a:r>
                      <a:endParaRPr lang="en-US" sz="1200" kern="1200" dirty="0" smtClean="0">
                        <a:solidFill>
                          <a:schemeClr val="dk1"/>
                        </a:solidFill>
                        <a:latin typeface="+mn-lt"/>
                        <a:ea typeface="+mn-ea"/>
                        <a:cs typeface="+mn-cs"/>
                      </a:endParaRPr>
                    </a:p>
                  </a:txBody>
                  <a:tcPr/>
                </a:tc>
                <a:tc>
                  <a:txBody>
                    <a:bodyPr/>
                    <a:lstStyle/>
                    <a:p>
                      <a:pPr marL="0" marR="0" lvl="2"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200" kern="1200" dirty="0" smtClean="0">
                          <a:solidFill>
                            <a:schemeClr val="dk1"/>
                          </a:solidFill>
                          <a:latin typeface="+mn-lt"/>
                          <a:ea typeface="+mn-ea"/>
                          <a:cs typeface="+mn-cs"/>
                        </a:rPr>
                        <a:t>None</a:t>
                      </a:r>
                    </a:p>
                  </a:txBody>
                  <a:tcPr/>
                </a:tc>
                <a:extLst>
                  <a:ext uri="{0D108BD9-81ED-4DB2-BD59-A6C34878D82A}">
                    <a16:rowId xmlns:a16="http://schemas.microsoft.com/office/drawing/2014/main" val="10003"/>
                  </a:ext>
                </a:extLst>
              </a:tr>
              <a:tr h="1370319">
                <a:tc>
                  <a:txBody>
                    <a:bodyPr/>
                    <a:lstStyle/>
                    <a:p>
                      <a:pPr marL="0" lvl="1" indent="0" algn="l" defTabSz="914400" rtl="0" eaLnBrk="1" latinLnBrk="0" hangingPunct="1">
                        <a:spcBef>
                          <a:spcPts val="600"/>
                        </a:spcBef>
                        <a:buFont typeface="Arial" panose="020B0604020202020204" pitchFamily="34" charset="0"/>
                        <a:buNone/>
                      </a:pPr>
                      <a:r>
                        <a:rPr lang="en-US" sz="1200" kern="1200" dirty="0" smtClean="0">
                          <a:solidFill>
                            <a:schemeClr val="dk1"/>
                          </a:solidFill>
                          <a:latin typeface="+mn-lt"/>
                          <a:ea typeface="+mn-ea"/>
                          <a:cs typeface="+mn-cs"/>
                        </a:rPr>
                        <a:t>Capital</a:t>
                      </a:r>
                      <a:r>
                        <a:rPr lang="en-US" sz="1200" kern="1200" baseline="0" dirty="0" smtClean="0">
                          <a:solidFill>
                            <a:schemeClr val="dk1"/>
                          </a:solidFill>
                          <a:latin typeface="+mn-lt"/>
                          <a:ea typeface="+mn-ea"/>
                          <a:cs typeface="+mn-cs"/>
                        </a:rPr>
                        <a:t> projects linked to incorrect properties on the IAR.</a:t>
                      </a:r>
                      <a:endParaRPr lang="en-US" sz="1200" kern="1200" dirty="0" smtClean="0">
                        <a:solidFill>
                          <a:schemeClr val="dk1"/>
                        </a:solidFill>
                        <a:latin typeface="+mn-lt"/>
                        <a:ea typeface="+mn-ea"/>
                        <a:cs typeface="+mn-cs"/>
                      </a:endParaRPr>
                    </a:p>
                  </a:txBody>
                  <a:tcPr/>
                </a:tc>
                <a:tc>
                  <a:txBody>
                    <a:bodyPr/>
                    <a:lstStyle/>
                    <a:p>
                      <a:pPr marL="285750" lvl="2" indent="-285750" algn="l" defTabSz="914400" rtl="0" eaLnBrk="1" latinLnBrk="0" hangingPunct="1">
                        <a:buFont typeface="Arial" pitchFamily="34" charset="0"/>
                        <a:buChar char="•"/>
                      </a:pPr>
                      <a:r>
                        <a:rPr lang="en-US" sz="1200" kern="1200" dirty="0" smtClean="0">
                          <a:solidFill>
                            <a:schemeClr val="dk1"/>
                          </a:solidFill>
                          <a:latin typeface="+mn-lt"/>
                          <a:ea typeface="+mn-ea"/>
                          <a:cs typeface="+mn-cs"/>
                        </a:rPr>
                        <a:t>Engage Key Accounts Management</a:t>
                      </a:r>
                      <a:r>
                        <a:rPr lang="en-US" sz="1200" kern="1200" baseline="0" dirty="0" smtClean="0">
                          <a:solidFill>
                            <a:schemeClr val="dk1"/>
                          </a:solidFill>
                          <a:latin typeface="+mn-lt"/>
                          <a:ea typeface="+mn-ea"/>
                          <a:cs typeface="+mn-cs"/>
                        </a:rPr>
                        <a:t> (KAM)</a:t>
                      </a:r>
                      <a:r>
                        <a:rPr lang="en-US" sz="1200" kern="1200" dirty="0" smtClean="0">
                          <a:solidFill>
                            <a:schemeClr val="dk1"/>
                          </a:solidFill>
                          <a:latin typeface="+mn-lt"/>
                          <a:ea typeface="+mn-ea"/>
                          <a:cs typeface="+mn-cs"/>
                        </a:rPr>
                        <a:t> and revisit</a:t>
                      </a:r>
                      <a:r>
                        <a:rPr lang="en-US" sz="1200" kern="1200" baseline="0" dirty="0" smtClean="0">
                          <a:solidFill>
                            <a:schemeClr val="dk1"/>
                          </a:solidFill>
                          <a:latin typeface="+mn-lt"/>
                          <a:ea typeface="+mn-ea"/>
                          <a:cs typeface="+mn-cs"/>
                        </a:rPr>
                        <a:t> all AUC projects which were not accurately linked.</a:t>
                      </a:r>
                    </a:p>
                    <a:p>
                      <a:pPr marL="285750" lvl="2" indent="-285750" algn="l" defTabSz="914400" rtl="0" eaLnBrk="1" latinLnBrk="0" hangingPunct="1">
                        <a:buFont typeface="Arial" pitchFamily="34" charset="0"/>
                        <a:buChar char="•"/>
                      </a:pPr>
                      <a:r>
                        <a:rPr lang="en-US" sz="1200" kern="1200" baseline="0" dirty="0" smtClean="0">
                          <a:solidFill>
                            <a:schemeClr val="dk1"/>
                          </a:solidFill>
                          <a:latin typeface="+mn-lt"/>
                          <a:ea typeface="+mn-ea"/>
                          <a:cs typeface="+mn-cs"/>
                        </a:rPr>
                        <a:t>The PI should include property details such as site ID, property code, building / component ID and facility names</a:t>
                      </a:r>
                      <a:endParaRPr lang="en-US" sz="1200" kern="1200" dirty="0" smtClean="0">
                        <a:solidFill>
                          <a:schemeClr val="dk1"/>
                        </a:solidFill>
                        <a:latin typeface="+mn-lt"/>
                        <a:ea typeface="+mn-ea"/>
                        <a:cs typeface="+mn-cs"/>
                      </a:endParaRPr>
                    </a:p>
                  </a:txBody>
                  <a:tcPr/>
                </a:tc>
                <a:tc>
                  <a:txBody>
                    <a:bodyPr/>
                    <a:lstStyle/>
                    <a:p>
                      <a:pPr marL="0" lvl="2" indent="0" algn="l" defTabSz="914400" rtl="0" eaLnBrk="1" latinLnBrk="0" hangingPunct="1">
                        <a:buFont typeface="Arial" pitchFamily="34" charset="0"/>
                        <a:buNone/>
                      </a:pPr>
                      <a:r>
                        <a:rPr lang="en-US" sz="1200" kern="1200" dirty="0" smtClean="0">
                          <a:solidFill>
                            <a:schemeClr val="dk1"/>
                          </a:solidFill>
                          <a:latin typeface="+mn-lt"/>
                          <a:ea typeface="+mn-ea"/>
                          <a:cs typeface="+mn-cs"/>
                        </a:rPr>
                        <a:t>Significant</a:t>
                      </a:r>
                      <a:r>
                        <a:rPr lang="en-US" sz="1200" kern="1200" baseline="0" dirty="0" smtClean="0">
                          <a:solidFill>
                            <a:schemeClr val="dk1"/>
                          </a:solidFill>
                          <a:latin typeface="+mn-lt"/>
                          <a:ea typeface="+mn-ea"/>
                          <a:cs typeface="+mn-cs"/>
                        </a:rPr>
                        <a:t> p</a:t>
                      </a:r>
                      <a:r>
                        <a:rPr lang="en-US" sz="1200" kern="1200" dirty="0" smtClean="0">
                          <a:solidFill>
                            <a:schemeClr val="dk1"/>
                          </a:solidFill>
                          <a:latin typeface="+mn-lt"/>
                          <a:ea typeface="+mn-ea"/>
                          <a:cs typeface="+mn-cs"/>
                        </a:rPr>
                        <a:t>rojects were verified and</a:t>
                      </a:r>
                      <a:r>
                        <a:rPr lang="en-US" sz="1200" kern="1200" baseline="0" dirty="0" smtClean="0">
                          <a:solidFill>
                            <a:schemeClr val="dk1"/>
                          </a:solidFill>
                          <a:latin typeface="+mn-lt"/>
                          <a:ea typeface="+mn-ea"/>
                          <a:cs typeface="+mn-cs"/>
                        </a:rPr>
                        <a:t> correctly linked to the IAR as at 31 March 2017, however, projects which were not properly linked as at 31 March 2017 due to insufficient information or multiple projects being linked to one facility were identified.</a:t>
                      </a:r>
                      <a:endParaRPr lang="en-US" sz="1200" kern="1200" dirty="0" smtClean="0">
                        <a:solidFill>
                          <a:schemeClr val="dk1"/>
                        </a:solidFill>
                        <a:latin typeface="+mn-lt"/>
                        <a:ea typeface="+mn-ea"/>
                        <a:cs typeface="+mn-cs"/>
                      </a:endParaRPr>
                    </a:p>
                  </a:txBody>
                  <a:tcPr/>
                </a:tc>
                <a:tc>
                  <a:txBody>
                    <a:bodyPr/>
                    <a:lstStyle/>
                    <a:p>
                      <a:pPr marL="0" marR="0" lvl="2"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200" kern="1200" dirty="0" smtClean="0">
                          <a:solidFill>
                            <a:schemeClr val="dk1"/>
                          </a:solidFill>
                          <a:latin typeface="+mn-lt"/>
                          <a:ea typeface="+mn-ea"/>
                          <a:cs typeface="+mn-cs"/>
                        </a:rPr>
                        <a:t>Works</a:t>
                      </a:r>
                      <a:r>
                        <a:rPr lang="en-ZA" sz="1200" kern="1200" baseline="0" dirty="0" smtClean="0">
                          <a:solidFill>
                            <a:schemeClr val="dk1"/>
                          </a:solidFill>
                          <a:latin typeface="+mn-lt"/>
                          <a:ea typeface="+mn-ea"/>
                          <a:cs typeface="+mn-cs"/>
                        </a:rPr>
                        <a:t> </a:t>
                      </a:r>
                      <a:r>
                        <a:rPr lang="en-ZA" sz="1200" kern="1200" dirty="0" smtClean="0">
                          <a:solidFill>
                            <a:schemeClr val="dk1"/>
                          </a:solidFill>
                          <a:latin typeface="+mn-lt"/>
                          <a:ea typeface="+mn-ea"/>
                          <a:cs typeface="+mn-cs"/>
                        </a:rPr>
                        <a:t>Controls System (WCS) under</a:t>
                      </a:r>
                      <a:r>
                        <a:rPr lang="en-ZA" sz="1200" kern="1200" baseline="0" dirty="0" smtClean="0">
                          <a:solidFill>
                            <a:schemeClr val="dk1"/>
                          </a:solidFill>
                          <a:latin typeface="+mn-lt"/>
                          <a:ea typeface="+mn-ea"/>
                          <a:cs typeface="+mn-cs"/>
                        </a:rPr>
                        <a:t> KAM </a:t>
                      </a:r>
                      <a:r>
                        <a:rPr lang="en-ZA" sz="1200" kern="1200" dirty="0" smtClean="0">
                          <a:solidFill>
                            <a:schemeClr val="dk1"/>
                          </a:solidFill>
                          <a:latin typeface="+mn-lt"/>
                          <a:ea typeface="+mn-ea"/>
                          <a:cs typeface="+mn-cs"/>
                        </a:rPr>
                        <a:t>does not contain</a:t>
                      </a:r>
                      <a:r>
                        <a:rPr lang="en-ZA" sz="1200" kern="1200" baseline="0" dirty="0" smtClean="0">
                          <a:solidFill>
                            <a:schemeClr val="dk1"/>
                          </a:solidFill>
                          <a:latin typeface="+mn-lt"/>
                          <a:ea typeface="+mn-ea"/>
                          <a:cs typeface="+mn-cs"/>
                        </a:rPr>
                        <a:t> sufficient information to identify projects which were completed on multiple facilities.</a:t>
                      </a:r>
                      <a:endParaRPr lang="en-ZA" sz="1200" kern="1200" dirty="0" smtClean="0">
                        <a:solidFill>
                          <a:schemeClr val="dk1"/>
                        </a:solidFill>
                        <a:latin typeface="+mn-lt"/>
                        <a:ea typeface="+mn-ea"/>
                        <a:cs typeface="+mn-cs"/>
                      </a:endParaRPr>
                    </a:p>
                  </a:txBody>
                  <a:tcPr/>
                </a:tc>
                <a:extLst>
                  <a:ext uri="{0D108BD9-81ED-4DB2-BD59-A6C34878D82A}">
                    <a16:rowId xmlns:a16="http://schemas.microsoft.com/office/drawing/2014/main" val="10004"/>
                  </a:ext>
                </a:extLst>
              </a:tr>
            </a:tbl>
          </a:graphicData>
        </a:graphic>
      </p:graphicFrame>
      <p:pic>
        <p:nvPicPr>
          <p:cNvPr id="7" name="Picture 6" descr="southafrica-flag1"/>
          <p:cNvPicPr>
            <a:picLocks noChangeAspect="1" noChangeArrowheads="1" noCrop="1"/>
          </p:cNvPicPr>
          <p:nvPr/>
        </p:nvPicPr>
        <p:blipFill>
          <a:blip r:embed="rId3"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val="410395774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a:xfrm>
            <a:off x="0" y="0"/>
            <a:ext cx="9144000" cy="68580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3000" b="1" dirty="0" smtClean="0">
                <a:solidFill>
                  <a:prstClr val="white"/>
                </a:solidFill>
              </a:rPr>
              <a:t>PMTE Audit </a:t>
            </a:r>
            <a:r>
              <a:rPr lang="en-ZA" sz="3000" b="1" dirty="0">
                <a:solidFill>
                  <a:prstClr val="white"/>
                </a:solidFill>
              </a:rPr>
              <a:t>qualifications for </a:t>
            </a:r>
            <a:r>
              <a:rPr lang="en-ZA" sz="3000" b="1" dirty="0" smtClean="0">
                <a:solidFill>
                  <a:prstClr val="white"/>
                </a:solidFill>
              </a:rPr>
              <a:t>2016/17 </a:t>
            </a:r>
            <a:endParaRPr lang="en-US" sz="2800" b="1" dirty="0">
              <a:solidFill>
                <a:prstClr val="white"/>
              </a:solidFill>
            </a:endParaRPr>
          </a:p>
        </p:txBody>
      </p:sp>
      <p:sp>
        <p:nvSpPr>
          <p:cNvPr id="2" name="Slide Number Placeholder 1"/>
          <p:cNvSpPr>
            <a:spLocks noGrp="1"/>
          </p:cNvSpPr>
          <p:nvPr>
            <p:ph type="sldNum" sz="quarter" idx="12"/>
          </p:nvPr>
        </p:nvSpPr>
        <p:spPr/>
        <p:txBody>
          <a:bodyPr/>
          <a:lstStyle/>
          <a:p>
            <a:fld id="{06FDB8B8-F605-4586-B934-FF56C8C71DDE}" type="slidenum">
              <a:rPr lang="en-US" smtClean="0">
                <a:solidFill>
                  <a:prstClr val="black">
                    <a:tint val="75000"/>
                  </a:prstClr>
                </a:solidFill>
              </a:rPr>
              <a:pPr/>
              <a:t>34</a:t>
            </a:fld>
            <a:endParaRPr lang="en-US">
              <a:solidFill>
                <a:prstClr val="black">
                  <a:tint val="75000"/>
                </a:prstClr>
              </a:solidFill>
            </a:endParaRPr>
          </a:p>
        </p:txBody>
      </p:sp>
      <p:graphicFrame>
        <p:nvGraphicFramePr>
          <p:cNvPr id="4" name="Content Placeholder 3"/>
          <p:cNvGraphicFramePr>
            <a:graphicFrameLocks noGrp="1"/>
          </p:cNvGraphicFramePr>
          <p:nvPr>
            <p:ph idx="1"/>
            <p:extLst/>
          </p:nvPr>
        </p:nvGraphicFramePr>
        <p:xfrm>
          <a:off x="179512" y="764704"/>
          <a:ext cx="8799371" cy="4574272"/>
        </p:xfrm>
        <a:graphic>
          <a:graphicData uri="http://schemas.openxmlformats.org/drawingml/2006/table">
            <a:tbl>
              <a:tblPr firstRow="1" bandRow="1">
                <a:tableStyleId>{93296810-A885-4BE3-A3E7-6D5BEEA58F35}</a:tableStyleId>
              </a:tblPr>
              <a:tblGrid>
                <a:gridCol w="1728192">
                  <a:extLst>
                    <a:ext uri="{9D8B030D-6E8A-4147-A177-3AD203B41FA5}">
                      <a16:colId xmlns:a16="http://schemas.microsoft.com/office/drawing/2014/main" val="20000"/>
                    </a:ext>
                  </a:extLst>
                </a:gridCol>
                <a:gridCol w="2592288">
                  <a:extLst>
                    <a:ext uri="{9D8B030D-6E8A-4147-A177-3AD203B41FA5}">
                      <a16:colId xmlns:a16="http://schemas.microsoft.com/office/drawing/2014/main" val="20001"/>
                    </a:ext>
                  </a:extLst>
                </a:gridCol>
                <a:gridCol w="2151778">
                  <a:extLst>
                    <a:ext uri="{9D8B030D-6E8A-4147-A177-3AD203B41FA5}">
                      <a16:colId xmlns:a16="http://schemas.microsoft.com/office/drawing/2014/main" val="20002"/>
                    </a:ext>
                  </a:extLst>
                </a:gridCol>
                <a:gridCol w="116840">
                  <a:extLst>
                    <a:ext uri="{9D8B030D-6E8A-4147-A177-3AD203B41FA5}">
                      <a16:colId xmlns:a16="http://schemas.microsoft.com/office/drawing/2014/main" val="20003"/>
                    </a:ext>
                  </a:extLst>
                </a:gridCol>
                <a:gridCol w="2210273">
                  <a:extLst>
                    <a:ext uri="{9D8B030D-6E8A-4147-A177-3AD203B41FA5}">
                      <a16:colId xmlns:a16="http://schemas.microsoft.com/office/drawing/2014/main" val="20004"/>
                    </a:ext>
                  </a:extLst>
                </a:gridCol>
              </a:tblGrid>
              <a:tr h="610881">
                <a:tc>
                  <a:txBody>
                    <a:bodyPr/>
                    <a:lstStyle/>
                    <a:p>
                      <a:r>
                        <a:rPr lang="en-ZA" sz="1600" dirty="0" smtClean="0"/>
                        <a:t>Audit exposure</a:t>
                      </a:r>
                      <a:endParaRPr lang="en-US" sz="1600" dirty="0"/>
                    </a:p>
                  </a:txBody>
                  <a:tcPr/>
                </a:tc>
                <a:tc>
                  <a:txBody>
                    <a:bodyPr/>
                    <a:lstStyle/>
                    <a:p>
                      <a:r>
                        <a:rPr lang="en-ZA" sz="1600" dirty="0" smtClean="0"/>
                        <a:t>Audit</a:t>
                      </a:r>
                      <a:r>
                        <a:rPr lang="en-ZA" sz="1600" baseline="0" dirty="0" smtClean="0"/>
                        <a:t> action plan</a:t>
                      </a:r>
                      <a:endParaRPr lang="en-US" sz="1600" dirty="0"/>
                    </a:p>
                  </a:txBody>
                  <a:tcPr/>
                </a:tc>
                <a:tc>
                  <a:txBody>
                    <a:bodyPr/>
                    <a:lstStyle/>
                    <a:p>
                      <a:r>
                        <a:rPr lang="en-ZA" sz="1600" dirty="0" smtClean="0"/>
                        <a:t>Progress 2017/18</a:t>
                      </a:r>
                      <a:endParaRPr lang="en-US" sz="1600" dirty="0"/>
                    </a:p>
                  </a:txBody>
                  <a:tcPr/>
                </a:tc>
                <a:tc gridSpan="2">
                  <a:txBody>
                    <a:bodyPr/>
                    <a:lstStyle/>
                    <a:p>
                      <a:r>
                        <a:rPr lang="en-ZA" sz="1600" dirty="0" smtClean="0"/>
                        <a:t>Remaining risks</a:t>
                      </a:r>
                      <a:endParaRPr lang="en-US" sz="1600" dirty="0"/>
                    </a:p>
                  </a:txBody>
                  <a:tcPr/>
                </a:tc>
                <a:tc hMerge="1">
                  <a:txBody>
                    <a:bodyPr/>
                    <a:lstStyle/>
                    <a:p>
                      <a:endParaRPr lang="en-ZA"/>
                    </a:p>
                  </a:txBody>
                  <a:tcPr/>
                </a:tc>
                <a:extLst>
                  <a:ext uri="{0D108BD9-81ED-4DB2-BD59-A6C34878D82A}">
                    <a16:rowId xmlns:a16="http://schemas.microsoft.com/office/drawing/2014/main" val="10000"/>
                  </a:ext>
                </a:extLst>
              </a:tr>
              <a:tr h="397231">
                <a:tc gridSpan="5">
                  <a:txBody>
                    <a:bodyPr/>
                    <a:lstStyle/>
                    <a:p>
                      <a:pPr marL="0" lvl="1" indent="0" algn="l" defTabSz="914400" rtl="0" eaLnBrk="1" latinLnBrk="0" hangingPunct="1">
                        <a:spcBef>
                          <a:spcPts val="600"/>
                        </a:spcBef>
                        <a:buFont typeface="Arial" panose="020B0604020202020204" pitchFamily="34" charset="0"/>
                        <a:buNone/>
                      </a:pPr>
                      <a:r>
                        <a:rPr lang="en-ZA" sz="1600" b="1" kern="1200" dirty="0" smtClean="0">
                          <a:solidFill>
                            <a:schemeClr val="dk1"/>
                          </a:solidFill>
                          <a:latin typeface="+mn-lt"/>
                          <a:ea typeface="+mn-ea"/>
                          <a:cs typeface="+mn-cs"/>
                        </a:rPr>
                        <a:t>PPE</a:t>
                      </a:r>
                      <a:r>
                        <a:rPr lang="en-ZA" sz="1600" b="1" kern="1200" baseline="0" dirty="0" smtClean="0">
                          <a:solidFill>
                            <a:schemeClr val="dk1"/>
                          </a:solidFill>
                          <a:latin typeface="+mn-lt"/>
                          <a:ea typeface="+mn-ea"/>
                          <a:cs typeface="+mn-cs"/>
                        </a:rPr>
                        <a:t> – Immovable Assets (Asset Under Construction)</a:t>
                      </a:r>
                      <a:endParaRPr lang="en-US" sz="1600" b="1" kern="1200" dirty="0" smtClean="0">
                        <a:solidFill>
                          <a:schemeClr val="dk1"/>
                        </a:solidFill>
                        <a:latin typeface="+mn-lt"/>
                        <a:ea typeface="+mn-ea"/>
                        <a:cs typeface="+mn-cs"/>
                      </a:endParaRPr>
                    </a:p>
                  </a:txBody>
                  <a:tcPr/>
                </a:tc>
                <a:tc hMerge="1">
                  <a:txBody>
                    <a:bodyPr/>
                    <a:lstStyle/>
                    <a:p>
                      <a:endParaRPr lang="en-ZA"/>
                    </a:p>
                  </a:txBody>
                  <a:tcPr/>
                </a:tc>
                <a:tc hMerge="1">
                  <a:txBody>
                    <a:bodyPr/>
                    <a:lstStyle/>
                    <a:p>
                      <a:endParaRPr lang="en-ZA"/>
                    </a:p>
                  </a:txBody>
                  <a:tcPr/>
                </a:tc>
                <a:tc hMerge="1">
                  <a:txBody>
                    <a:bodyPr/>
                    <a:lstStyle/>
                    <a:p>
                      <a:pPr marL="285750" marR="0" lvl="2"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ZA" sz="1600" kern="1200" dirty="0" smtClean="0">
                        <a:solidFill>
                          <a:schemeClr val="dk1"/>
                        </a:solidFill>
                        <a:latin typeface="+mn-lt"/>
                        <a:ea typeface="+mn-ea"/>
                        <a:cs typeface="+mn-cs"/>
                      </a:endParaRPr>
                    </a:p>
                  </a:txBody>
                  <a:tcPr/>
                </a:tc>
                <a:tc hMerge="1">
                  <a:txBody>
                    <a:bodyPr/>
                    <a:lstStyle/>
                    <a:p>
                      <a:endParaRPr lang="en-ZA"/>
                    </a:p>
                  </a:txBody>
                  <a:tcPr/>
                </a:tc>
                <a:extLst>
                  <a:ext uri="{0D108BD9-81ED-4DB2-BD59-A6C34878D82A}">
                    <a16:rowId xmlns:a16="http://schemas.microsoft.com/office/drawing/2014/main" val="10001"/>
                  </a:ext>
                </a:extLst>
              </a:tr>
              <a:tr h="1370319">
                <a:tc>
                  <a:txBody>
                    <a:bodyPr/>
                    <a:lstStyle/>
                    <a:p>
                      <a:pPr marL="0" lvl="1" indent="0" algn="l" defTabSz="914400" rtl="0" eaLnBrk="1" latinLnBrk="0" hangingPunct="1">
                        <a:spcBef>
                          <a:spcPts val="600"/>
                        </a:spcBef>
                        <a:buFont typeface="Arial" panose="020B0604020202020204" pitchFamily="34" charset="0"/>
                        <a:buNone/>
                      </a:pPr>
                      <a:r>
                        <a:rPr lang="en-US" sz="1200" kern="1200" dirty="0" smtClean="0">
                          <a:solidFill>
                            <a:schemeClr val="dk1"/>
                          </a:solidFill>
                          <a:latin typeface="+mn-lt"/>
                          <a:ea typeface="+mn-ea"/>
                          <a:cs typeface="+mn-cs"/>
                        </a:rPr>
                        <a:t>Incorrect classification of</a:t>
                      </a:r>
                      <a:r>
                        <a:rPr lang="en-US" sz="1200" kern="1200" baseline="0" dirty="0" smtClean="0">
                          <a:solidFill>
                            <a:schemeClr val="dk1"/>
                          </a:solidFill>
                          <a:latin typeface="+mn-lt"/>
                          <a:ea typeface="+mn-ea"/>
                          <a:cs typeface="+mn-cs"/>
                        </a:rPr>
                        <a:t> projects between CAPEX and OPEX</a:t>
                      </a:r>
                      <a:endParaRPr lang="en-US" sz="1200" kern="1200" dirty="0" smtClean="0">
                        <a:solidFill>
                          <a:schemeClr val="dk1"/>
                        </a:solidFill>
                        <a:latin typeface="+mn-lt"/>
                        <a:ea typeface="+mn-ea"/>
                        <a:cs typeface="+mn-cs"/>
                      </a:endParaRPr>
                    </a:p>
                  </a:txBody>
                  <a:tcPr/>
                </a:tc>
                <a:tc>
                  <a:txBody>
                    <a:bodyPr/>
                    <a:lstStyle/>
                    <a:p>
                      <a:pPr marL="285750" lvl="2" indent="-285750" algn="l" defTabSz="914400" rtl="0" eaLnBrk="1" latinLnBrk="0" hangingPunct="1">
                        <a:buFont typeface="Arial" pitchFamily="34" charset="0"/>
                        <a:buChar char="•"/>
                      </a:pPr>
                      <a:r>
                        <a:rPr lang="en-US" sz="1200" kern="1200" baseline="0" dirty="0" smtClean="0">
                          <a:solidFill>
                            <a:schemeClr val="dk1"/>
                          </a:solidFill>
                          <a:latin typeface="+mn-lt"/>
                          <a:ea typeface="+mn-ea"/>
                          <a:cs typeface="+mn-cs"/>
                        </a:rPr>
                        <a:t>Develop an AUC Position Paper to address legacy issues and reengineering of the business processes.</a:t>
                      </a:r>
                    </a:p>
                    <a:p>
                      <a:pPr marL="285750" lvl="2" indent="-285750" algn="l" defTabSz="914400" rtl="0" eaLnBrk="1" latinLnBrk="0" hangingPunct="1">
                        <a:buFont typeface="Arial" pitchFamily="34" charset="0"/>
                        <a:buChar char="•"/>
                      </a:pPr>
                      <a:r>
                        <a:rPr lang="en-US" sz="1200" kern="1200" baseline="0" dirty="0" smtClean="0">
                          <a:solidFill>
                            <a:schemeClr val="dk1"/>
                          </a:solidFill>
                          <a:latin typeface="+mn-lt"/>
                          <a:ea typeface="+mn-ea"/>
                          <a:cs typeface="+mn-cs"/>
                        </a:rPr>
                        <a:t>Training of officials responsible for capturing projects on the Works Control System (WCS).</a:t>
                      </a:r>
                    </a:p>
                    <a:p>
                      <a:pPr marL="285750" lvl="2" indent="-285750" algn="l" defTabSz="914400" rtl="0" eaLnBrk="1" latinLnBrk="0" hangingPunct="1">
                        <a:buFont typeface="Arial" pitchFamily="34" charset="0"/>
                        <a:buChar char="•"/>
                      </a:pPr>
                      <a:r>
                        <a:rPr lang="en-US" sz="1200" kern="1200" baseline="0" dirty="0" smtClean="0">
                          <a:solidFill>
                            <a:schemeClr val="dk1"/>
                          </a:solidFill>
                          <a:latin typeface="+mn-lt"/>
                          <a:ea typeface="+mn-ea"/>
                          <a:cs typeface="+mn-cs"/>
                        </a:rPr>
                        <a:t>Procurement Instructions (PI) to include classification of projects and scope changes must be clearly captured on WCS.</a:t>
                      </a:r>
                    </a:p>
                    <a:p>
                      <a:pPr marL="285750" lvl="2" indent="-285750" algn="l" defTabSz="914400" rtl="0" eaLnBrk="1" latinLnBrk="0" hangingPunct="1">
                        <a:buFont typeface="Arial" pitchFamily="34" charset="0"/>
                        <a:buChar char="•"/>
                      </a:pPr>
                      <a:r>
                        <a:rPr lang="en-US" sz="1200" kern="1200" baseline="0" dirty="0" smtClean="0">
                          <a:solidFill>
                            <a:schemeClr val="dk1"/>
                          </a:solidFill>
                          <a:latin typeface="+mn-lt"/>
                          <a:ea typeface="+mn-ea"/>
                          <a:cs typeface="+mn-cs"/>
                        </a:rPr>
                        <a:t>Linking of CAPEX expenditure to immovable assets accounts (WIP and completed projects).</a:t>
                      </a:r>
                    </a:p>
                    <a:p>
                      <a:pPr marL="285750" marR="0" lvl="2"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200" baseline="0" dirty="0" smtClean="0"/>
                        <a:t>Physical verification of refurbishments projects, components and any other significant completed projects to be verified.</a:t>
                      </a:r>
                      <a:endParaRPr lang="en-ZA" sz="1200" dirty="0" smtClean="0"/>
                    </a:p>
                  </a:txBody>
                  <a:tcPr/>
                </a:tc>
                <a:tc gridSpan="2">
                  <a:txBody>
                    <a:bodyPr/>
                    <a:lstStyle/>
                    <a:p>
                      <a:pPr marL="285750" indent="-285750">
                        <a:buFont typeface="Arial" panose="020B0604020202020204" pitchFamily="34" charset="0"/>
                        <a:buChar char="•"/>
                      </a:pPr>
                      <a:r>
                        <a:rPr lang="en-ZA" sz="1200" dirty="0" smtClean="0"/>
                        <a:t>Completed</a:t>
                      </a:r>
                      <a:r>
                        <a:rPr lang="en-ZA" sz="1200" baseline="0" dirty="0" smtClean="0"/>
                        <a:t> construction projects were physically verified as at 31 March 2017.</a:t>
                      </a:r>
                    </a:p>
                  </a:txBody>
                  <a:tcPr/>
                </a:tc>
                <a:tc hMerge="1">
                  <a:txBody>
                    <a:bodyPr/>
                    <a:lstStyle/>
                    <a:p>
                      <a:pPr marL="285750" marR="0" lvl="2"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ZA" sz="1600" kern="1200" dirty="0" smtClean="0">
                        <a:solidFill>
                          <a:schemeClr val="dk1"/>
                        </a:solidFill>
                        <a:latin typeface="+mn-lt"/>
                        <a:ea typeface="+mn-ea"/>
                        <a:cs typeface="+mn-cs"/>
                      </a:endParaRPr>
                    </a:p>
                  </a:txBody>
                  <a:tcPr/>
                </a:tc>
                <a:tc>
                  <a:txBody>
                    <a:bodyPr/>
                    <a:lstStyle/>
                    <a:p>
                      <a:pPr marL="285750" marR="0" lvl="2"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200" kern="1200" dirty="0" smtClean="0">
                          <a:solidFill>
                            <a:schemeClr val="dk1"/>
                          </a:solidFill>
                          <a:latin typeface="+mn-lt"/>
                          <a:ea typeface="+mn-ea"/>
                          <a:cs typeface="+mn-cs"/>
                        </a:rPr>
                        <a:t>PMTE accounting</a:t>
                      </a:r>
                      <a:r>
                        <a:rPr lang="en-ZA" sz="1200" kern="1200" baseline="0" dirty="0" smtClean="0">
                          <a:solidFill>
                            <a:schemeClr val="dk1"/>
                          </a:solidFill>
                          <a:latin typeface="+mn-lt"/>
                          <a:ea typeface="+mn-ea"/>
                          <a:cs typeface="+mn-cs"/>
                        </a:rPr>
                        <a:t> for construction projects designed for Modified Cash Accounting.</a:t>
                      </a:r>
                    </a:p>
                    <a:p>
                      <a:pPr marL="285750" marR="0" lvl="2"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200" kern="1200" baseline="0" dirty="0" smtClean="0">
                          <a:solidFill>
                            <a:schemeClr val="dk1"/>
                          </a:solidFill>
                          <a:latin typeface="+mn-lt"/>
                          <a:ea typeface="+mn-ea"/>
                          <a:cs typeface="+mn-cs"/>
                        </a:rPr>
                        <a:t>Legacy issues  (old projects).</a:t>
                      </a:r>
                    </a:p>
                    <a:p>
                      <a:pPr marL="285750" marR="0" lvl="2"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ZA" sz="1200" kern="1200" baseline="0" dirty="0" smtClean="0">
                        <a:solidFill>
                          <a:schemeClr val="dk1"/>
                        </a:solidFill>
                        <a:latin typeface="+mn-lt"/>
                        <a:ea typeface="+mn-ea"/>
                        <a:cs typeface="+mn-cs"/>
                      </a:endParaRPr>
                    </a:p>
                    <a:p>
                      <a:pPr marL="285750" marR="0" lvl="2"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ZA" sz="1200" kern="1200" dirty="0" smtClean="0">
                        <a:solidFill>
                          <a:schemeClr val="dk1"/>
                        </a:solidFill>
                        <a:latin typeface="+mn-lt"/>
                        <a:ea typeface="+mn-ea"/>
                        <a:cs typeface="+mn-cs"/>
                      </a:endParaRPr>
                    </a:p>
                  </a:txBody>
                  <a:tcPr/>
                </a:tc>
                <a:extLst>
                  <a:ext uri="{0D108BD9-81ED-4DB2-BD59-A6C34878D82A}">
                    <a16:rowId xmlns:a16="http://schemas.microsoft.com/office/drawing/2014/main" val="10002"/>
                  </a:ext>
                </a:extLst>
              </a:tr>
            </a:tbl>
          </a:graphicData>
        </a:graphic>
      </p:graphicFrame>
      <p:pic>
        <p:nvPicPr>
          <p:cNvPr id="7" name="Picture 6" descr="southafrica-flag1"/>
          <p:cNvPicPr>
            <a:picLocks noChangeAspect="1" noChangeArrowheads="1" noCrop="1"/>
          </p:cNvPicPr>
          <p:nvPr/>
        </p:nvPicPr>
        <p:blipFill>
          <a:blip r:embed="rId3"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val="210935088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a:xfrm>
            <a:off x="0" y="0"/>
            <a:ext cx="9144000" cy="68580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3000" b="1" dirty="0" smtClean="0">
                <a:solidFill>
                  <a:prstClr val="white"/>
                </a:solidFill>
              </a:rPr>
              <a:t>PMTE Audit </a:t>
            </a:r>
            <a:r>
              <a:rPr lang="en-ZA" sz="3000" b="1" dirty="0">
                <a:solidFill>
                  <a:prstClr val="white"/>
                </a:solidFill>
              </a:rPr>
              <a:t>qualifications for </a:t>
            </a:r>
            <a:r>
              <a:rPr lang="en-ZA" sz="3000" b="1" dirty="0" smtClean="0">
                <a:solidFill>
                  <a:prstClr val="white"/>
                </a:solidFill>
              </a:rPr>
              <a:t>2016/17 </a:t>
            </a:r>
            <a:endParaRPr lang="en-US" sz="2800" b="1" dirty="0">
              <a:solidFill>
                <a:prstClr val="white"/>
              </a:solidFill>
            </a:endParaRPr>
          </a:p>
        </p:txBody>
      </p:sp>
      <p:sp>
        <p:nvSpPr>
          <p:cNvPr id="2" name="Slide Number Placeholder 1"/>
          <p:cNvSpPr>
            <a:spLocks noGrp="1"/>
          </p:cNvSpPr>
          <p:nvPr>
            <p:ph type="sldNum" sz="quarter" idx="12"/>
          </p:nvPr>
        </p:nvSpPr>
        <p:spPr/>
        <p:txBody>
          <a:bodyPr/>
          <a:lstStyle/>
          <a:p>
            <a:fld id="{06FDB8B8-F605-4586-B934-FF56C8C71DDE}" type="slidenum">
              <a:rPr lang="en-US" smtClean="0">
                <a:solidFill>
                  <a:prstClr val="black">
                    <a:tint val="75000"/>
                  </a:prstClr>
                </a:solidFill>
              </a:rPr>
              <a:pPr/>
              <a:t>35</a:t>
            </a:fld>
            <a:endParaRPr lang="en-US">
              <a:solidFill>
                <a:prstClr val="black">
                  <a:tint val="75000"/>
                </a:prstClr>
              </a:solidFill>
            </a:endParaRPr>
          </a:p>
        </p:txBody>
      </p:sp>
      <p:graphicFrame>
        <p:nvGraphicFramePr>
          <p:cNvPr id="4" name="Content Placeholder 3"/>
          <p:cNvGraphicFramePr>
            <a:graphicFrameLocks noGrp="1"/>
          </p:cNvGraphicFramePr>
          <p:nvPr>
            <p:ph idx="1"/>
            <p:extLst/>
          </p:nvPr>
        </p:nvGraphicFramePr>
        <p:xfrm>
          <a:off x="179512" y="764704"/>
          <a:ext cx="8799371" cy="4940032"/>
        </p:xfrm>
        <a:graphic>
          <a:graphicData uri="http://schemas.openxmlformats.org/drawingml/2006/table">
            <a:tbl>
              <a:tblPr firstRow="1" bandRow="1">
                <a:tableStyleId>{93296810-A885-4BE3-A3E7-6D5BEEA58F35}</a:tableStyleId>
              </a:tblPr>
              <a:tblGrid>
                <a:gridCol w="1728192">
                  <a:extLst>
                    <a:ext uri="{9D8B030D-6E8A-4147-A177-3AD203B41FA5}">
                      <a16:colId xmlns:a16="http://schemas.microsoft.com/office/drawing/2014/main" val="20000"/>
                    </a:ext>
                  </a:extLst>
                </a:gridCol>
                <a:gridCol w="2592288">
                  <a:extLst>
                    <a:ext uri="{9D8B030D-6E8A-4147-A177-3AD203B41FA5}">
                      <a16:colId xmlns:a16="http://schemas.microsoft.com/office/drawing/2014/main" val="20001"/>
                    </a:ext>
                  </a:extLst>
                </a:gridCol>
                <a:gridCol w="2151778">
                  <a:extLst>
                    <a:ext uri="{9D8B030D-6E8A-4147-A177-3AD203B41FA5}">
                      <a16:colId xmlns:a16="http://schemas.microsoft.com/office/drawing/2014/main" val="20002"/>
                    </a:ext>
                  </a:extLst>
                </a:gridCol>
                <a:gridCol w="116840">
                  <a:extLst>
                    <a:ext uri="{9D8B030D-6E8A-4147-A177-3AD203B41FA5}">
                      <a16:colId xmlns:a16="http://schemas.microsoft.com/office/drawing/2014/main" val="20003"/>
                    </a:ext>
                  </a:extLst>
                </a:gridCol>
                <a:gridCol w="2210273">
                  <a:extLst>
                    <a:ext uri="{9D8B030D-6E8A-4147-A177-3AD203B41FA5}">
                      <a16:colId xmlns:a16="http://schemas.microsoft.com/office/drawing/2014/main" val="20004"/>
                    </a:ext>
                  </a:extLst>
                </a:gridCol>
              </a:tblGrid>
              <a:tr h="610881">
                <a:tc>
                  <a:txBody>
                    <a:bodyPr/>
                    <a:lstStyle/>
                    <a:p>
                      <a:r>
                        <a:rPr lang="en-ZA" sz="1600" dirty="0" smtClean="0"/>
                        <a:t>Audit exposure</a:t>
                      </a:r>
                      <a:endParaRPr lang="en-US" sz="1600" dirty="0"/>
                    </a:p>
                  </a:txBody>
                  <a:tcPr/>
                </a:tc>
                <a:tc>
                  <a:txBody>
                    <a:bodyPr/>
                    <a:lstStyle/>
                    <a:p>
                      <a:r>
                        <a:rPr lang="en-ZA" sz="1600" dirty="0" smtClean="0"/>
                        <a:t>Audit</a:t>
                      </a:r>
                      <a:r>
                        <a:rPr lang="en-ZA" sz="1600" baseline="0" dirty="0" smtClean="0"/>
                        <a:t> action plan</a:t>
                      </a:r>
                      <a:endParaRPr lang="en-US" sz="1600" dirty="0"/>
                    </a:p>
                  </a:txBody>
                  <a:tcPr/>
                </a:tc>
                <a:tc>
                  <a:txBody>
                    <a:bodyPr/>
                    <a:lstStyle/>
                    <a:p>
                      <a:r>
                        <a:rPr lang="en-ZA" sz="1600" dirty="0" smtClean="0"/>
                        <a:t>Progress 2017/18</a:t>
                      </a:r>
                      <a:endParaRPr lang="en-US" sz="1600" dirty="0"/>
                    </a:p>
                  </a:txBody>
                  <a:tcPr/>
                </a:tc>
                <a:tc gridSpan="2">
                  <a:txBody>
                    <a:bodyPr/>
                    <a:lstStyle/>
                    <a:p>
                      <a:r>
                        <a:rPr lang="en-ZA" sz="1600" dirty="0" smtClean="0"/>
                        <a:t>Remaining risks</a:t>
                      </a:r>
                      <a:endParaRPr lang="en-US" sz="1600" dirty="0"/>
                    </a:p>
                  </a:txBody>
                  <a:tcPr/>
                </a:tc>
                <a:tc hMerge="1">
                  <a:txBody>
                    <a:bodyPr/>
                    <a:lstStyle/>
                    <a:p>
                      <a:endParaRPr lang="en-ZA"/>
                    </a:p>
                  </a:txBody>
                  <a:tcPr/>
                </a:tc>
                <a:extLst>
                  <a:ext uri="{0D108BD9-81ED-4DB2-BD59-A6C34878D82A}">
                    <a16:rowId xmlns:a16="http://schemas.microsoft.com/office/drawing/2014/main" val="10000"/>
                  </a:ext>
                </a:extLst>
              </a:tr>
              <a:tr h="397231">
                <a:tc gridSpan="5">
                  <a:txBody>
                    <a:bodyPr/>
                    <a:lstStyle/>
                    <a:p>
                      <a:pPr marL="0" lvl="1" indent="0" algn="l" defTabSz="914400" rtl="0" eaLnBrk="1" latinLnBrk="0" hangingPunct="1">
                        <a:spcBef>
                          <a:spcPts val="600"/>
                        </a:spcBef>
                        <a:buFont typeface="Arial" panose="020B0604020202020204" pitchFamily="34" charset="0"/>
                        <a:buNone/>
                      </a:pPr>
                      <a:r>
                        <a:rPr lang="en-ZA" sz="1600" b="1" kern="1200" dirty="0" smtClean="0">
                          <a:solidFill>
                            <a:schemeClr val="dk1"/>
                          </a:solidFill>
                          <a:latin typeface="+mn-lt"/>
                          <a:ea typeface="+mn-ea"/>
                          <a:cs typeface="+mn-cs"/>
                        </a:rPr>
                        <a:t>PPE</a:t>
                      </a:r>
                      <a:r>
                        <a:rPr lang="en-ZA" sz="1600" b="1" kern="1200" baseline="0" dirty="0" smtClean="0">
                          <a:solidFill>
                            <a:schemeClr val="dk1"/>
                          </a:solidFill>
                          <a:latin typeface="+mn-lt"/>
                          <a:ea typeface="+mn-ea"/>
                          <a:cs typeface="+mn-cs"/>
                        </a:rPr>
                        <a:t> – Immovable Assets (Asset Under Construction)</a:t>
                      </a:r>
                      <a:endParaRPr lang="en-US" sz="1600" b="1" kern="1200" dirty="0" smtClean="0">
                        <a:solidFill>
                          <a:schemeClr val="dk1"/>
                        </a:solidFill>
                        <a:latin typeface="+mn-lt"/>
                        <a:ea typeface="+mn-ea"/>
                        <a:cs typeface="+mn-cs"/>
                      </a:endParaRPr>
                    </a:p>
                  </a:txBody>
                  <a:tcPr/>
                </a:tc>
                <a:tc hMerge="1">
                  <a:txBody>
                    <a:bodyPr/>
                    <a:lstStyle/>
                    <a:p>
                      <a:endParaRPr lang="en-ZA"/>
                    </a:p>
                  </a:txBody>
                  <a:tcPr/>
                </a:tc>
                <a:tc hMerge="1">
                  <a:txBody>
                    <a:bodyPr/>
                    <a:lstStyle/>
                    <a:p>
                      <a:endParaRPr lang="en-ZA"/>
                    </a:p>
                  </a:txBody>
                  <a:tcPr/>
                </a:tc>
                <a:tc hMerge="1">
                  <a:txBody>
                    <a:bodyPr/>
                    <a:lstStyle/>
                    <a:p>
                      <a:pPr marL="285750" marR="0" lvl="2"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ZA" sz="1600" kern="1200" dirty="0" smtClean="0">
                        <a:solidFill>
                          <a:schemeClr val="dk1"/>
                        </a:solidFill>
                        <a:latin typeface="+mn-lt"/>
                        <a:ea typeface="+mn-ea"/>
                        <a:cs typeface="+mn-cs"/>
                      </a:endParaRPr>
                    </a:p>
                  </a:txBody>
                  <a:tcPr/>
                </a:tc>
                <a:tc hMerge="1">
                  <a:txBody>
                    <a:bodyPr/>
                    <a:lstStyle/>
                    <a:p>
                      <a:endParaRPr lang="en-ZA"/>
                    </a:p>
                  </a:txBody>
                  <a:tcPr/>
                </a:tc>
                <a:extLst>
                  <a:ext uri="{0D108BD9-81ED-4DB2-BD59-A6C34878D82A}">
                    <a16:rowId xmlns:a16="http://schemas.microsoft.com/office/drawing/2014/main" val="10001"/>
                  </a:ext>
                </a:extLst>
              </a:tr>
              <a:tr h="1370319">
                <a:tc>
                  <a:txBody>
                    <a:bodyPr/>
                    <a:lstStyle/>
                    <a:p>
                      <a:pPr marL="0" lvl="1" indent="0" algn="l" defTabSz="914400" rtl="0" eaLnBrk="1" latinLnBrk="0" hangingPunct="1">
                        <a:spcBef>
                          <a:spcPts val="600"/>
                        </a:spcBef>
                        <a:buFont typeface="Arial" panose="020B0604020202020204" pitchFamily="34" charset="0"/>
                        <a:buNone/>
                      </a:pPr>
                      <a:r>
                        <a:rPr lang="en-US" sz="1200" kern="1200" dirty="0" smtClean="0">
                          <a:solidFill>
                            <a:schemeClr val="dk1"/>
                          </a:solidFill>
                          <a:latin typeface="+mn-lt"/>
                          <a:ea typeface="+mn-ea"/>
                          <a:cs typeface="+mn-cs"/>
                        </a:rPr>
                        <a:t>Assets replaced /demolished through WCS not derecognised.</a:t>
                      </a:r>
                    </a:p>
                  </a:txBody>
                  <a:tcPr/>
                </a:tc>
                <a:tc>
                  <a:txBody>
                    <a:bodyPr/>
                    <a:lstStyle/>
                    <a:p>
                      <a:pPr marL="285750" lvl="2" indent="-285750" algn="l" defTabSz="914400" rtl="0" eaLnBrk="1" latinLnBrk="0" hangingPunct="1">
                        <a:buFont typeface="Arial" pitchFamily="34" charset="0"/>
                        <a:buChar char="•"/>
                      </a:pPr>
                      <a:r>
                        <a:rPr lang="en-US" sz="1200" kern="1200" baseline="0" dirty="0" smtClean="0">
                          <a:solidFill>
                            <a:schemeClr val="dk1"/>
                          </a:solidFill>
                          <a:latin typeface="+mn-lt"/>
                          <a:ea typeface="+mn-ea"/>
                          <a:cs typeface="+mn-cs"/>
                        </a:rPr>
                        <a:t>Develop an AUC Position Paper to address legacy issues and reengineering of the business processes.</a:t>
                      </a:r>
                    </a:p>
                    <a:p>
                      <a:pPr marL="285750" indent="-285750" algn="l" defTabSz="914400" rtl="0" eaLnBrk="1" latinLnBrk="0" hangingPunct="1">
                        <a:buFont typeface="Arial" panose="020B0604020202020204" pitchFamily="34" charset="0"/>
                        <a:buChar char="•"/>
                      </a:pPr>
                      <a:r>
                        <a:rPr lang="en-ZA" sz="1200" kern="1200" dirty="0" smtClean="0">
                          <a:solidFill>
                            <a:schemeClr val="dk1"/>
                          </a:solidFill>
                          <a:latin typeface="+mn-lt"/>
                          <a:ea typeface="+mn-ea"/>
                          <a:cs typeface="+mn-cs"/>
                        </a:rPr>
                        <a:t>Identify</a:t>
                      </a:r>
                      <a:r>
                        <a:rPr lang="en-ZA" sz="1200" kern="1200" baseline="0" dirty="0" smtClean="0">
                          <a:solidFill>
                            <a:schemeClr val="dk1"/>
                          </a:solidFill>
                          <a:latin typeface="+mn-lt"/>
                          <a:ea typeface="+mn-ea"/>
                          <a:cs typeface="+mn-cs"/>
                        </a:rPr>
                        <a:t> duplications between deemed cost and WCS expenditure.</a:t>
                      </a:r>
                      <a:endParaRPr lang="en-ZA" sz="1200" kern="1200" dirty="0" smtClean="0">
                        <a:solidFill>
                          <a:schemeClr val="dk1"/>
                        </a:solidFill>
                        <a:latin typeface="+mn-lt"/>
                        <a:ea typeface="+mn-ea"/>
                        <a:cs typeface="+mn-cs"/>
                      </a:endParaRPr>
                    </a:p>
                    <a:p>
                      <a:pPr marL="285750" indent="-285750" algn="l" defTabSz="914400" rtl="0" eaLnBrk="1" latinLnBrk="0" hangingPunct="1">
                        <a:buFont typeface="Arial" panose="020B0604020202020204" pitchFamily="34" charset="0"/>
                        <a:buChar char="•"/>
                      </a:pPr>
                      <a:r>
                        <a:rPr lang="en-ZA" sz="1200" kern="1200" dirty="0" smtClean="0">
                          <a:solidFill>
                            <a:schemeClr val="dk1"/>
                          </a:solidFill>
                          <a:latin typeface="+mn-lt"/>
                          <a:ea typeface="+mn-ea"/>
                          <a:cs typeface="+mn-cs"/>
                        </a:rPr>
                        <a:t>Roadshow</a:t>
                      </a:r>
                      <a:r>
                        <a:rPr lang="en-ZA" sz="1200" kern="1200" baseline="0" dirty="0" smtClean="0">
                          <a:solidFill>
                            <a:schemeClr val="dk1"/>
                          </a:solidFill>
                          <a:latin typeface="+mn-lt"/>
                          <a:ea typeface="+mn-ea"/>
                          <a:cs typeface="+mn-cs"/>
                        </a:rPr>
                        <a:t> by Finance and REIRS to identify and link replaced significant assets and components. </a:t>
                      </a:r>
                    </a:p>
                    <a:p>
                      <a:pPr marL="285750" indent="-285750" algn="l" defTabSz="914400" rtl="0" eaLnBrk="1" latinLnBrk="0" hangingPunct="1">
                        <a:buFont typeface="Arial" panose="020B0604020202020204" pitchFamily="34" charset="0"/>
                        <a:buChar char="•"/>
                      </a:pPr>
                      <a:r>
                        <a:rPr lang="en-ZA" sz="1200" kern="1200" baseline="0" dirty="0" smtClean="0">
                          <a:solidFill>
                            <a:schemeClr val="dk1"/>
                          </a:solidFill>
                          <a:latin typeface="+mn-lt"/>
                          <a:ea typeface="+mn-ea"/>
                          <a:cs typeface="+mn-cs"/>
                        </a:rPr>
                        <a:t>REIRS to obtain list of all demolitions from REIMS and damaged properties from Legal Services.</a:t>
                      </a:r>
                    </a:p>
                    <a:p>
                      <a:pPr marL="285750" indent="-285750" algn="l" defTabSz="914400" rtl="0" eaLnBrk="1" latinLnBrk="0" hangingPunct="1">
                        <a:buFont typeface="Arial" panose="020B0604020202020204" pitchFamily="34" charset="0"/>
                        <a:buChar char="•"/>
                      </a:pPr>
                      <a:r>
                        <a:rPr lang="en-ZA" sz="1200" kern="1200" baseline="0" dirty="0" smtClean="0">
                          <a:solidFill>
                            <a:schemeClr val="dk1"/>
                          </a:solidFill>
                          <a:latin typeface="+mn-lt"/>
                          <a:ea typeface="+mn-ea"/>
                          <a:cs typeface="+mn-cs"/>
                        </a:rPr>
                        <a:t>Linking of demolitions and damaged properties  to the IAR for </a:t>
                      </a:r>
                      <a:r>
                        <a:rPr lang="en-ZA" sz="1200" kern="1200" baseline="0" dirty="0" err="1" smtClean="0">
                          <a:solidFill>
                            <a:schemeClr val="dk1"/>
                          </a:solidFill>
                          <a:latin typeface="+mn-lt"/>
                          <a:ea typeface="+mn-ea"/>
                          <a:cs typeface="+mn-cs"/>
                        </a:rPr>
                        <a:t>derecognition</a:t>
                      </a:r>
                      <a:r>
                        <a:rPr lang="en-ZA" sz="1200" kern="1200" baseline="0" dirty="0" smtClean="0">
                          <a:solidFill>
                            <a:schemeClr val="dk1"/>
                          </a:solidFill>
                          <a:latin typeface="+mn-lt"/>
                          <a:ea typeface="+mn-ea"/>
                          <a:cs typeface="+mn-cs"/>
                        </a:rPr>
                        <a:t>.</a:t>
                      </a:r>
                    </a:p>
                    <a:p>
                      <a:pPr marL="285750" indent="-285750" algn="l" defTabSz="914400" rtl="0" eaLnBrk="1" latinLnBrk="0" hangingPunct="1">
                        <a:buFont typeface="Arial" panose="020B0604020202020204" pitchFamily="34" charset="0"/>
                        <a:buChar char="•"/>
                      </a:pPr>
                      <a:r>
                        <a:rPr lang="en-ZA" sz="1200" kern="1200" baseline="0" dirty="0" smtClean="0">
                          <a:solidFill>
                            <a:schemeClr val="dk1"/>
                          </a:solidFill>
                          <a:latin typeface="+mn-lt"/>
                          <a:ea typeface="+mn-ea"/>
                          <a:cs typeface="+mn-cs"/>
                        </a:rPr>
                        <a:t>PI to include list of asset components and structures to be demolished.</a:t>
                      </a:r>
                    </a:p>
                  </a:txBody>
                  <a:tcPr/>
                </a:tc>
                <a:tc gridSpan="2">
                  <a:txBody>
                    <a:bodyPr/>
                    <a:lstStyle/>
                    <a:p>
                      <a:pPr marL="171450" indent="-171450" algn="l" defTabSz="914400" rtl="0" eaLnBrk="1" latinLnBrk="0" hangingPunct="1">
                        <a:buFont typeface="Arial" panose="020B0604020202020204" pitchFamily="34" charset="0"/>
                        <a:buChar char="•"/>
                      </a:pPr>
                      <a:r>
                        <a:rPr lang="en-ZA" sz="1200" kern="1200" dirty="0" smtClean="0">
                          <a:solidFill>
                            <a:schemeClr val="dk1"/>
                          </a:solidFill>
                          <a:latin typeface="+mn-lt"/>
                          <a:ea typeface="+mn-ea"/>
                          <a:cs typeface="+mn-cs"/>
                        </a:rPr>
                        <a:t>Projects</a:t>
                      </a:r>
                      <a:r>
                        <a:rPr lang="en-ZA" sz="1200" kern="1200" baseline="0" dirty="0" smtClean="0">
                          <a:solidFill>
                            <a:schemeClr val="dk1"/>
                          </a:solidFill>
                          <a:latin typeface="+mn-lt"/>
                          <a:ea typeface="+mn-ea"/>
                          <a:cs typeface="+mn-cs"/>
                        </a:rPr>
                        <a:t> completed before physical verification were identified and have no effect on the IAR as these were considered during physical verification.</a:t>
                      </a:r>
                    </a:p>
                    <a:p>
                      <a:pPr marL="171450" indent="-171450" algn="l" defTabSz="914400" rtl="0" eaLnBrk="1" latinLnBrk="0" hangingPunct="1">
                        <a:buFont typeface="Arial" panose="020B0604020202020204" pitchFamily="34" charset="0"/>
                        <a:buChar char="•"/>
                      </a:pPr>
                      <a:r>
                        <a:rPr lang="en-ZA" sz="1200" kern="1200" baseline="0" dirty="0" smtClean="0">
                          <a:solidFill>
                            <a:schemeClr val="dk1"/>
                          </a:solidFill>
                          <a:latin typeface="+mn-lt"/>
                          <a:ea typeface="+mn-ea"/>
                          <a:cs typeface="+mn-cs"/>
                        </a:rPr>
                        <a:t>Significant components were verified as at 31 March 2017.</a:t>
                      </a:r>
                      <a:endParaRPr lang="en-ZA" sz="1200" kern="1200" dirty="0">
                        <a:solidFill>
                          <a:schemeClr val="dk1"/>
                        </a:solidFill>
                        <a:latin typeface="+mn-lt"/>
                        <a:ea typeface="+mn-ea"/>
                        <a:cs typeface="+mn-cs"/>
                      </a:endParaRPr>
                    </a:p>
                  </a:txBody>
                  <a:tcPr/>
                </a:tc>
                <a:tc hMerge="1">
                  <a:txBody>
                    <a:bodyPr/>
                    <a:lstStyle/>
                    <a:p>
                      <a:pPr marL="0" marR="0" lvl="2"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ZA" sz="1600" kern="1200" dirty="0" smtClean="0">
                        <a:solidFill>
                          <a:schemeClr val="dk1"/>
                        </a:solidFill>
                        <a:latin typeface="+mn-lt"/>
                        <a:ea typeface="+mn-ea"/>
                        <a:cs typeface="+mn-cs"/>
                      </a:endParaRPr>
                    </a:p>
                  </a:txBody>
                  <a:tcPr/>
                </a:tc>
                <a:tc>
                  <a:txBody>
                    <a:bodyPr/>
                    <a:lstStyle/>
                    <a:p>
                      <a:pPr marL="285750" marR="0" lvl="2"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200" kern="1200" dirty="0" smtClean="0">
                          <a:solidFill>
                            <a:schemeClr val="dk1"/>
                          </a:solidFill>
                          <a:latin typeface="+mn-lt"/>
                          <a:ea typeface="+mn-ea"/>
                          <a:cs typeface="+mn-cs"/>
                        </a:rPr>
                        <a:t>PMTE accounting for construction projects designed for Modified Cash Accounting.</a:t>
                      </a:r>
                    </a:p>
                    <a:p>
                      <a:pPr marL="285750" marR="0" lvl="2"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200" kern="1200" dirty="0" smtClean="0">
                          <a:solidFill>
                            <a:schemeClr val="dk1"/>
                          </a:solidFill>
                          <a:latin typeface="+mn-lt"/>
                          <a:ea typeface="+mn-ea"/>
                          <a:cs typeface="+mn-cs"/>
                        </a:rPr>
                        <a:t>Legacy issues  (old projects).</a:t>
                      </a:r>
                    </a:p>
                    <a:p>
                      <a:pPr marL="285750" marR="0" lvl="2"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200" kern="1200" baseline="0" dirty="0" smtClean="0">
                          <a:solidFill>
                            <a:schemeClr val="dk1"/>
                          </a:solidFill>
                          <a:latin typeface="+mn-lt"/>
                          <a:ea typeface="+mn-ea"/>
                          <a:cs typeface="+mn-cs"/>
                        </a:rPr>
                        <a:t>Subjectivity involved in determining the c</a:t>
                      </a:r>
                      <a:r>
                        <a:rPr lang="en-ZA" sz="1200" kern="1200" dirty="0" smtClean="0">
                          <a:solidFill>
                            <a:schemeClr val="dk1"/>
                          </a:solidFill>
                          <a:latin typeface="+mn-lt"/>
                          <a:ea typeface="+mn-ea"/>
                          <a:cs typeface="+mn-cs"/>
                        </a:rPr>
                        <a:t>ost</a:t>
                      </a:r>
                      <a:r>
                        <a:rPr lang="en-ZA" sz="1200" kern="1200" baseline="0" dirty="0" smtClean="0">
                          <a:solidFill>
                            <a:schemeClr val="dk1"/>
                          </a:solidFill>
                          <a:latin typeface="+mn-lt"/>
                          <a:ea typeface="+mn-ea"/>
                          <a:cs typeface="+mn-cs"/>
                        </a:rPr>
                        <a:t> of individual component / structure.</a:t>
                      </a:r>
                      <a:endParaRPr lang="en-ZA" sz="1200" kern="1200" dirty="0" smtClean="0">
                        <a:solidFill>
                          <a:schemeClr val="dk1"/>
                        </a:solidFill>
                        <a:latin typeface="+mn-lt"/>
                        <a:ea typeface="+mn-ea"/>
                        <a:cs typeface="+mn-cs"/>
                      </a:endParaRPr>
                    </a:p>
                    <a:p>
                      <a:pPr marL="285750" marR="0" lvl="2"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ZA" sz="1200" kern="1200" dirty="0" smtClean="0">
                        <a:solidFill>
                          <a:schemeClr val="dk1"/>
                        </a:solidFill>
                        <a:latin typeface="+mn-lt"/>
                        <a:ea typeface="+mn-ea"/>
                        <a:cs typeface="+mn-cs"/>
                      </a:endParaRPr>
                    </a:p>
                  </a:txBody>
                  <a:tcPr/>
                </a:tc>
                <a:extLst>
                  <a:ext uri="{0D108BD9-81ED-4DB2-BD59-A6C34878D82A}">
                    <a16:rowId xmlns:a16="http://schemas.microsoft.com/office/drawing/2014/main" val="10002"/>
                  </a:ext>
                </a:extLst>
              </a:tr>
            </a:tbl>
          </a:graphicData>
        </a:graphic>
      </p:graphicFrame>
      <p:pic>
        <p:nvPicPr>
          <p:cNvPr id="7" name="Picture 6" descr="southafrica-flag1"/>
          <p:cNvPicPr>
            <a:picLocks noChangeAspect="1" noChangeArrowheads="1" noCrop="1"/>
          </p:cNvPicPr>
          <p:nvPr/>
        </p:nvPicPr>
        <p:blipFill>
          <a:blip r:embed="rId3"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val="40414157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a:xfrm>
            <a:off x="0" y="0"/>
            <a:ext cx="9144000" cy="68580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3000" b="1" dirty="0" smtClean="0">
                <a:solidFill>
                  <a:prstClr val="white"/>
                </a:solidFill>
              </a:rPr>
              <a:t>PMTE Audit </a:t>
            </a:r>
            <a:r>
              <a:rPr lang="en-ZA" sz="3000" b="1" dirty="0">
                <a:solidFill>
                  <a:prstClr val="white"/>
                </a:solidFill>
              </a:rPr>
              <a:t>qualifications for </a:t>
            </a:r>
            <a:r>
              <a:rPr lang="en-ZA" sz="3000" b="1" dirty="0" smtClean="0">
                <a:solidFill>
                  <a:prstClr val="white"/>
                </a:solidFill>
              </a:rPr>
              <a:t>2016/17 </a:t>
            </a:r>
            <a:endParaRPr lang="en-US" sz="2800" b="1" dirty="0">
              <a:solidFill>
                <a:prstClr val="white"/>
              </a:solidFill>
            </a:endParaRPr>
          </a:p>
        </p:txBody>
      </p:sp>
      <p:sp>
        <p:nvSpPr>
          <p:cNvPr id="2" name="Slide Number Placeholder 1"/>
          <p:cNvSpPr>
            <a:spLocks noGrp="1"/>
          </p:cNvSpPr>
          <p:nvPr>
            <p:ph type="sldNum" sz="quarter" idx="12"/>
          </p:nvPr>
        </p:nvSpPr>
        <p:spPr/>
        <p:txBody>
          <a:bodyPr/>
          <a:lstStyle/>
          <a:p>
            <a:fld id="{06FDB8B8-F605-4586-B934-FF56C8C71DDE}" type="slidenum">
              <a:rPr lang="en-US" smtClean="0">
                <a:solidFill>
                  <a:prstClr val="black">
                    <a:tint val="75000"/>
                  </a:prstClr>
                </a:solidFill>
              </a:rPr>
              <a:pPr/>
              <a:t>36</a:t>
            </a:fld>
            <a:endParaRPr lang="en-US">
              <a:solidFill>
                <a:prstClr val="black">
                  <a:tint val="75000"/>
                </a:prstClr>
              </a:solidFill>
            </a:endParaRPr>
          </a:p>
        </p:txBody>
      </p:sp>
      <p:graphicFrame>
        <p:nvGraphicFramePr>
          <p:cNvPr id="4" name="Content Placeholder 3"/>
          <p:cNvGraphicFramePr>
            <a:graphicFrameLocks noGrp="1"/>
          </p:cNvGraphicFramePr>
          <p:nvPr>
            <p:ph idx="1"/>
            <p:extLst/>
          </p:nvPr>
        </p:nvGraphicFramePr>
        <p:xfrm>
          <a:off x="179512" y="764704"/>
          <a:ext cx="8763001" cy="3659872"/>
        </p:xfrm>
        <a:graphic>
          <a:graphicData uri="http://schemas.openxmlformats.org/drawingml/2006/table">
            <a:tbl>
              <a:tblPr firstRow="1" bandRow="1">
                <a:tableStyleId>{93296810-A885-4BE3-A3E7-6D5BEEA58F35}</a:tableStyleId>
              </a:tblPr>
              <a:tblGrid>
                <a:gridCol w="1890772">
                  <a:extLst>
                    <a:ext uri="{9D8B030D-6E8A-4147-A177-3AD203B41FA5}">
                      <a16:colId xmlns:a16="http://schemas.microsoft.com/office/drawing/2014/main" val="20000"/>
                    </a:ext>
                  </a:extLst>
                </a:gridCol>
                <a:gridCol w="2290743">
                  <a:extLst>
                    <a:ext uri="{9D8B030D-6E8A-4147-A177-3AD203B41FA5}">
                      <a16:colId xmlns:a16="http://schemas.microsoft.com/office/drawing/2014/main" val="20001"/>
                    </a:ext>
                  </a:extLst>
                </a:gridCol>
                <a:gridCol w="2290743">
                  <a:extLst>
                    <a:ext uri="{9D8B030D-6E8A-4147-A177-3AD203B41FA5}">
                      <a16:colId xmlns:a16="http://schemas.microsoft.com/office/drawing/2014/main" val="20002"/>
                    </a:ext>
                  </a:extLst>
                </a:gridCol>
                <a:gridCol w="2290743">
                  <a:extLst>
                    <a:ext uri="{9D8B030D-6E8A-4147-A177-3AD203B41FA5}">
                      <a16:colId xmlns:a16="http://schemas.microsoft.com/office/drawing/2014/main" val="20003"/>
                    </a:ext>
                  </a:extLst>
                </a:gridCol>
              </a:tblGrid>
              <a:tr h="610881">
                <a:tc>
                  <a:txBody>
                    <a:bodyPr/>
                    <a:lstStyle/>
                    <a:p>
                      <a:r>
                        <a:rPr lang="en-ZA" sz="1600" dirty="0" smtClean="0"/>
                        <a:t>Audit exposure</a:t>
                      </a:r>
                      <a:endParaRPr lang="en-US" sz="1600" dirty="0"/>
                    </a:p>
                  </a:txBody>
                  <a:tcPr/>
                </a:tc>
                <a:tc>
                  <a:txBody>
                    <a:bodyPr/>
                    <a:lstStyle/>
                    <a:p>
                      <a:r>
                        <a:rPr lang="en-ZA" sz="1600" dirty="0" smtClean="0"/>
                        <a:t>Audit</a:t>
                      </a:r>
                      <a:r>
                        <a:rPr lang="en-ZA" sz="1600" baseline="0" dirty="0" smtClean="0"/>
                        <a:t> action plan</a:t>
                      </a:r>
                      <a:endParaRPr lang="en-US" sz="1600" dirty="0"/>
                    </a:p>
                  </a:txBody>
                  <a:tcPr/>
                </a:tc>
                <a:tc>
                  <a:txBody>
                    <a:bodyPr/>
                    <a:lstStyle/>
                    <a:p>
                      <a:r>
                        <a:rPr lang="en-ZA" sz="1600" dirty="0" smtClean="0"/>
                        <a:t>Progress 2017/18</a:t>
                      </a:r>
                      <a:endParaRPr lang="en-US" sz="1600" dirty="0"/>
                    </a:p>
                  </a:txBody>
                  <a:tcPr/>
                </a:tc>
                <a:tc>
                  <a:txBody>
                    <a:bodyPr/>
                    <a:lstStyle/>
                    <a:p>
                      <a:r>
                        <a:rPr lang="en-ZA" sz="1600" dirty="0" smtClean="0"/>
                        <a:t>Remaining risks</a:t>
                      </a:r>
                      <a:endParaRPr lang="en-US" sz="1600" dirty="0"/>
                    </a:p>
                  </a:txBody>
                  <a:tcPr/>
                </a:tc>
                <a:extLst>
                  <a:ext uri="{0D108BD9-81ED-4DB2-BD59-A6C34878D82A}">
                    <a16:rowId xmlns:a16="http://schemas.microsoft.com/office/drawing/2014/main" val="10000"/>
                  </a:ext>
                </a:extLst>
              </a:tr>
              <a:tr h="397231">
                <a:tc gridSpan="4">
                  <a:txBody>
                    <a:bodyPr/>
                    <a:lstStyle/>
                    <a:p>
                      <a:pPr marL="0" lvl="1" indent="0" algn="l" defTabSz="914400" rtl="0" eaLnBrk="1" latinLnBrk="0" hangingPunct="1">
                        <a:spcBef>
                          <a:spcPts val="600"/>
                        </a:spcBef>
                        <a:buFont typeface="Arial" panose="020B0604020202020204" pitchFamily="34" charset="0"/>
                        <a:buNone/>
                      </a:pPr>
                      <a:r>
                        <a:rPr lang="en-ZA" sz="1600" b="1" kern="1200" dirty="0" smtClean="0">
                          <a:solidFill>
                            <a:schemeClr val="dk1"/>
                          </a:solidFill>
                          <a:latin typeface="+mn-lt"/>
                          <a:ea typeface="+mn-ea"/>
                          <a:cs typeface="+mn-cs"/>
                        </a:rPr>
                        <a:t>PPE</a:t>
                      </a:r>
                      <a:r>
                        <a:rPr lang="en-ZA" sz="1600" b="1" kern="1200" baseline="0" dirty="0" smtClean="0">
                          <a:solidFill>
                            <a:schemeClr val="dk1"/>
                          </a:solidFill>
                          <a:latin typeface="+mn-lt"/>
                          <a:ea typeface="+mn-ea"/>
                          <a:cs typeface="+mn-cs"/>
                        </a:rPr>
                        <a:t> – Immovable Assets (Assets Under Constructions) </a:t>
                      </a:r>
                      <a:endParaRPr lang="en-US" sz="1600" b="1" kern="1200" dirty="0" smtClean="0">
                        <a:solidFill>
                          <a:schemeClr val="dk1"/>
                        </a:solidFill>
                        <a:latin typeface="+mn-lt"/>
                        <a:ea typeface="+mn-ea"/>
                        <a:cs typeface="+mn-cs"/>
                      </a:endParaRPr>
                    </a:p>
                  </a:txBody>
                  <a:tcPr/>
                </a:tc>
                <a:tc hMerge="1">
                  <a:txBody>
                    <a:bodyPr/>
                    <a:lstStyle/>
                    <a:p>
                      <a:pPr marL="285750" lvl="2" indent="-285750" algn="l" defTabSz="914400" rtl="0" eaLnBrk="1" latinLnBrk="0" hangingPunct="1">
                        <a:buFont typeface="Arial" pitchFamily="34" charset="0"/>
                        <a:buChar char="•"/>
                      </a:pPr>
                      <a:endParaRPr lang="en-US" sz="1600" kern="1200" dirty="0" smtClean="0">
                        <a:solidFill>
                          <a:schemeClr val="dk1"/>
                        </a:solidFill>
                        <a:latin typeface="+mn-lt"/>
                        <a:ea typeface="+mn-ea"/>
                        <a:cs typeface="+mn-cs"/>
                      </a:endParaRPr>
                    </a:p>
                  </a:txBody>
                  <a:tcPr/>
                </a:tc>
                <a:tc hMerge="1">
                  <a:txBody>
                    <a:bodyPr/>
                    <a:lstStyle/>
                    <a:p>
                      <a:pPr marL="0" lvl="2" indent="0" algn="l" defTabSz="914400" rtl="0" eaLnBrk="1" latinLnBrk="0" hangingPunct="1">
                        <a:buFont typeface="Arial" pitchFamily="34" charset="0"/>
                        <a:buNone/>
                      </a:pPr>
                      <a:endParaRPr lang="en-US" sz="1600" kern="1200" dirty="0" smtClean="0">
                        <a:solidFill>
                          <a:schemeClr val="dk1"/>
                        </a:solidFill>
                        <a:latin typeface="+mn-lt"/>
                        <a:ea typeface="+mn-ea"/>
                        <a:cs typeface="+mn-cs"/>
                      </a:endParaRPr>
                    </a:p>
                  </a:txBody>
                  <a:tcPr/>
                </a:tc>
                <a:tc hMerge="1">
                  <a:txBody>
                    <a:bodyPr/>
                    <a:lstStyle/>
                    <a:p>
                      <a:pPr marL="285750" marR="0" lvl="2"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ZA" sz="1600" kern="1200" dirty="0" smtClean="0">
                        <a:solidFill>
                          <a:schemeClr val="dk1"/>
                        </a:solidFill>
                        <a:latin typeface="+mn-lt"/>
                        <a:ea typeface="+mn-ea"/>
                        <a:cs typeface="+mn-cs"/>
                      </a:endParaRPr>
                    </a:p>
                  </a:txBody>
                  <a:tcPr/>
                </a:tc>
                <a:extLst>
                  <a:ext uri="{0D108BD9-81ED-4DB2-BD59-A6C34878D82A}">
                    <a16:rowId xmlns:a16="http://schemas.microsoft.com/office/drawing/2014/main" val="10001"/>
                  </a:ext>
                </a:extLst>
              </a:tr>
              <a:tr h="1370319">
                <a:tc>
                  <a:txBody>
                    <a:bodyPr/>
                    <a:lstStyle/>
                    <a:p>
                      <a:pPr marL="0" lvl="1" indent="0" algn="l" defTabSz="914400" rtl="0" eaLnBrk="1" latinLnBrk="0" hangingPunct="1">
                        <a:spcBef>
                          <a:spcPts val="600"/>
                        </a:spcBef>
                        <a:buFont typeface="Arial" panose="020B0604020202020204" pitchFamily="34" charset="0"/>
                        <a:buNone/>
                      </a:pPr>
                      <a:r>
                        <a:rPr lang="en-US" sz="1200" kern="1200" dirty="0" smtClean="0">
                          <a:solidFill>
                            <a:schemeClr val="dk1"/>
                          </a:solidFill>
                          <a:latin typeface="+mn-lt"/>
                          <a:ea typeface="+mn-ea"/>
                          <a:cs typeface="+mn-cs"/>
                        </a:rPr>
                        <a:t>Capital</a:t>
                      </a:r>
                      <a:r>
                        <a:rPr lang="en-US" sz="1200" kern="1200" baseline="0" dirty="0" smtClean="0">
                          <a:solidFill>
                            <a:schemeClr val="dk1"/>
                          </a:solidFill>
                          <a:latin typeface="+mn-lt"/>
                          <a:ea typeface="+mn-ea"/>
                          <a:cs typeface="+mn-cs"/>
                        </a:rPr>
                        <a:t> projects linked to incorrect properties on the IAR.</a:t>
                      </a:r>
                      <a:endParaRPr lang="en-US" sz="1200" kern="1200" dirty="0" smtClean="0">
                        <a:solidFill>
                          <a:schemeClr val="dk1"/>
                        </a:solidFill>
                        <a:latin typeface="+mn-lt"/>
                        <a:ea typeface="+mn-ea"/>
                        <a:cs typeface="+mn-cs"/>
                      </a:endParaRPr>
                    </a:p>
                  </a:txBody>
                  <a:tcPr/>
                </a:tc>
                <a:tc>
                  <a:txBody>
                    <a:bodyPr/>
                    <a:lstStyle/>
                    <a:p>
                      <a:pPr marL="285750" marR="0" lvl="2"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baseline="0" dirty="0" smtClean="0">
                          <a:solidFill>
                            <a:schemeClr val="dk1"/>
                          </a:solidFill>
                          <a:latin typeface="+mn-lt"/>
                          <a:ea typeface="+mn-ea"/>
                          <a:cs typeface="+mn-cs"/>
                        </a:rPr>
                        <a:t>Develop an AUC Position Paper to address legacy issues and reengineering of the business processes.</a:t>
                      </a:r>
                    </a:p>
                    <a:p>
                      <a:pPr marL="285750" lvl="2" indent="-285750" algn="l" defTabSz="914400" rtl="0" eaLnBrk="1" latinLnBrk="0" hangingPunct="1">
                        <a:buFont typeface="Arial" pitchFamily="34" charset="0"/>
                        <a:buChar char="•"/>
                      </a:pPr>
                      <a:r>
                        <a:rPr lang="en-US" sz="1200" kern="1200" dirty="0" smtClean="0">
                          <a:solidFill>
                            <a:schemeClr val="dk1"/>
                          </a:solidFill>
                          <a:latin typeface="+mn-lt"/>
                          <a:ea typeface="+mn-ea"/>
                          <a:cs typeface="+mn-cs"/>
                        </a:rPr>
                        <a:t>Engage Key Accounts Management</a:t>
                      </a:r>
                      <a:r>
                        <a:rPr lang="en-US" sz="1200" kern="1200" baseline="0" dirty="0" smtClean="0">
                          <a:solidFill>
                            <a:schemeClr val="dk1"/>
                          </a:solidFill>
                          <a:latin typeface="+mn-lt"/>
                          <a:ea typeface="+mn-ea"/>
                          <a:cs typeface="+mn-cs"/>
                        </a:rPr>
                        <a:t> (KAM)</a:t>
                      </a:r>
                      <a:r>
                        <a:rPr lang="en-US" sz="1200" kern="1200" dirty="0" smtClean="0">
                          <a:solidFill>
                            <a:schemeClr val="dk1"/>
                          </a:solidFill>
                          <a:latin typeface="+mn-lt"/>
                          <a:ea typeface="+mn-ea"/>
                          <a:cs typeface="+mn-cs"/>
                        </a:rPr>
                        <a:t> and revisit</a:t>
                      </a:r>
                      <a:r>
                        <a:rPr lang="en-US" sz="1200" kern="1200" baseline="0" dirty="0" smtClean="0">
                          <a:solidFill>
                            <a:schemeClr val="dk1"/>
                          </a:solidFill>
                          <a:latin typeface="+mn-lt"/>
                          <a:ea typeface="+mn-ea"/>
                          <a:cs typeface="+mn-cs"/>
                        </a:rPr>
                        <a:t> all AUC projects which were not accurately linked as at 31 March 2017.</a:t>
                      </a:r>
                    </a:p>
                    <a:p>
                      <a:pPr marL="285750" lvl="2" indent="-285750" algn="l" defTabSz="914400" rtl="0" eaLnBrk="1" latinLnBrk="0" hangingPunct="1">
                        <a:buFont typeface="Arial" pitchFamily="34" charset="0"/>
                        <a:buChar char="•"/>
                      </a:pPr>
                      <a:r>
                        <a:rPr lang="en-US" sz="1200" kern="1200" baseline="0" dirty="0" smtClean="0">
                          <a:solidFill>
                            <a:schemeClr val="dk1"/>
                          </a:solidFill>
                          <a:latin typeface="+mn-lt"/>
                          <a:ea typeface="+mn-ea"/>
                          <a:cs typeface="+mn-cs"/>
                        </a:rPr>
                        <a:t>The PI should include property details such as site ID, property code, building / component ID and facility name.</a:t>
                      </a:r>
                      <a:endParaRPr lang="en-US" sz="1200" kern="1200" dirty="0" smtClean="0">
                        <a:solidFill>
                          <a:schemeClr val="dk1"/>
                        </a:solidFill>
                        <a:latin typeface="+mn-lt"/>
                        <a:ea typeface="+mn-ea"/>
                        <a:cs typeface="+mn-cs"/>
                      </a:endParaRPr>
                    </a:p>
                  </a:txBody>
                  <a:tcPr/>
                </a:tc>
                <a:tc>
                  <a:txBody>
                    <a:bodyPr/>
                    <a:lstStyle/>
                    <a:p>
                      <a:pPr marL="0" lvl="2" indent="0" algn="l" defTabSz="914400" rtl="0" eaLnBrk="1" latinLnBrk="0" hangingPunct="1">
                        <a:buFont typeface="Arial" pitchFamily="34" charset="0"/>
                        <a:buNone/>
                      </a:pPr>
                      <a:r>
                        <a:rPr lang="en-US" sz="1200" kern="1200" dirty="0" smtClean="0">
                          <a:solidFill>
                            <a:schemeClr val="dk1"/>
                          </a:solidFill>
                          <a:latin typeface="+mn-lt"/>
                          <a:ea typeface="+mn-ea"/>
                          <a:cs typeface="+mn-cs"/>
                        </a:rPr>
                        <a:t>Significant</a:t>
                      </a:r>
                      <a:r>
                        <a:rPr lang="en-US" sz="1200" kern="1200" baseline="0" dirty="0" smtClean="0">
                          <a:solidFill>
                            <a:schemeClr val="dk1"/>
                          </a:solidFill>
                          <a:latin typeface="+mn-lt"/>
                          <a:ea typeface="+mn-ea"/>
                          <a:cs typeface="+mn-cs"/>
                        </a:rPr>
                        <a:t> p</a:t>
                      </a:r>
                      <a:r>
                        <a:rPr lang="en-US" sz="1200" kern="1200" dirty="0" smtClean="0">
                          <a:solidFill>
                            <a:schemeClr val="dk1"/>
                          </a:solidFill>
                          <a:latin typeface="+mn-lt"/>
                          <a:ea typeface="+mn-ea"/>
                          <a:cs typeface="+mn-cs"/>
                        </a:rPr>
                        <a:t>rojects were verified and</a:t>
                      </a:r>
                      <a:r>
                        <a:rPr lang="en-US" sz="1200" kern="1200" baseline="0" dirty="0" smtClean="0">
                          <a:solidFill>
                            <a:schemeClr val="dk1"/>
                          </a:solidFill>
                          <a:latin typeface="+mn-lt"/>
                          <a:ea typeface="+mn-ea"/>
                          <a:cs typeface="+mn-cs"/>
                        </a:rPr>
                        <a:t> correctly linked to the IAR as at 31 March 2017, however, projects which were not properly linked as at 31 March 2017 due to insufficient information or multiple projects being linked to one facility were identified.</a:t>
                      </a:r>
                      <a:endParaRPr lang="en-US" sz="1200" kern="1200" dirty="0" smtClean="0">
                        <a:solidFill>
                          <a:schemeClr val="dk1"/>
                        </a:solidFill>
                        <a:latin typeface="+mn-lt"/>
                        <a:ea typeface="+mn-ea"/>
                        <a:cs typeface="+mn-cs"/>
                      </a:endParaRPr>
                    </a:p>
                  </a:txBody>
                  <a:tcPr/>
                </a:tc>
                <a:tc>
                  <a:txBody>
                    <a:bodyPr/>
                    <a:lstStyle/>
                    <a:p>
                      <a:pPr marL="0" marR="0" lvl="2"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200" kern="1200" dirty="0" smtClean="0">
                          <a:solidFill>
                            <a:schemeClr val="dk1"/>
                          </a:solidFill>
                          <a:latin typeface="+mn-lt"/>
                          <a:ea typeface="+mn-ea"/>
                          <a:cs typeface="+mn-cs"/>
                        </a:rPr>
                        <a:t>Works</a:t>
                      </a:r>
                      <a:r>
                        <a:rPr lang="en-ZA" sz="1200" kern="1200" baseline="0" dirty="0" smtClean="0">
                          <a:solidFill>
                            <a:schemeClr val="dk1"/>
                          </a:solidFill>
                          <a:latin typeface="+mn-lt"/>
                          <a:ea typeface="+mn-ea"/>
                          <a:cs typeface="+mn-cs"/>
                        </a:rPr>
                        <a:t> </a:t>
                      </a:r>
                      <a:r>
                        <a:rPr lang="en-ZA" sz="1200" kern="1200" dirty="0" smtClean="0">
                          <a:solidFill>
                            <a:schemeClr val="dk1"/>
                          </a:solidFill>
                          <a:latin typeface="+mn-lt"/>
                          <a:ea typeface="+mn-ea"/>
                          <a:cs typeface="+mn-cs"/>
                        </a:rPr>
                        <a:t>Controls System (WCS) under</a:t>
                      </a:r>
                      <a:r>
                        <a:rPr lang="en-ZA" sz="1200" kern="1200" baseline="0" dirty="0" smtClean="0">
                          <a:solidFill>
                            <a:schemeClr val="dk1"/>
                          </a:solidFill>
                          <a:latin typeface="+mn-lt"/>
                          <a:ea typeface="+mn-ea"/>
                          <a:cs typeface="+mn-cs"/>
                        </a:rPr>
                        <a:t> KAM </a:t>
                      </a:r>
                      <a:r>
                        <a:rPr lang="en-ZA" sz="1200" kern="1200" dirty="0" smtClean="0">
                          <a:solidFill>
                            <a:schemeClr val="dk1"/>
                          </a:solidFill>
                          <a:latin typeface="+mn-lt"/>
                          <a:ea typeface="+mn-ea"/>
                          <a:cs typeface="+mn-cs"/>
                        </a:rPr>
                        <a:t>does not contain</a:t>
                      </a:r>
                      <a:r>
                        <a:rPr lang="en-ZA" sz="1200" kern="1200" baseline="0" dirty="0" smtClean="0">
                          <a:solidFill>
                            <a:schemeClr val="dk1"/>
                          </a:solidFill>
                          <a:latin typeface="+mn-lt"/>
                          <a:ea typeface="+mn-ea"/>
                          <a:cs typeface="+mn-cs"/>
                        </a:rPr>
                        <a:t> sufficient information to identify projects which were completed on multiple facilities.</a:t>
                      </a:r>
                      <a:endParaRPr lang="en-ZA" sz="1200" kern="1200" dirty="0" smtClean="0">
                        <a:solidFill>
                          <a:schemeClr val="dk1"/>
                        </a:solidFill>
                        <a:latin typeface="+mn-lt"/>
                        <a:ea typeface="+mn-ea"/>
                        <a:cs typeface="+mn-cs"/>
                      </a:endParaRPr>
                    </a:p>
                  </a:txBody>
                  <a:tcPr/>
                </a:tc>
                <a:extLst>
                  <a:ext uri="{0D108BD9-81ED-4DB2-BD59-A6C34878D82A}">
                    <a16:rowId xmlns:a16="http://schemas.microsoft.com/office/drawing/2014/main" val="10002"/>
                  </a:ext>
                </a:extLst>
              </a:tr>
            </a:tbl>
          </a:graphicData>
        </a:graphic>
      </p:graphicFrame>
      <p:pic>
        <p:nvPicPr>
          <p:cNvPr id="7" name="Picture 6" descr="southafrica-flag1"/>
          <p:cNvPicPr>
            <a:picLocks noChangeAspect="1" noChangeArrowheads="1" noCrop="1"/>
          </p:cNvPicPr>
          <p:nvPr/>
        </p:nvPicPr>
        <p:blipFill>
          <a:blip r:embed="rId3"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val="21569255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a:xfrm>
            <a:off x="0" y="0"/>
            <a:ext cx="9144000" cy="68580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3000" b="1" dirty="0" smtClean="0">
                <a:solidFill>
                  <a:prstClr val="white"/>
                </a:solidFill>
              </a:rPr>
              <a:t>PMTE Audit </a:t>
            </a:r>
            <a:r>
              <a:rPr lang="en-ZA" sz="3000" b="1" dirty="0">
                <a:solidFill>
                  <a:prstClr val="white"/>
                </a:solidFill>
              </a:rPr>
              <a:t>qualifications for </a:t>
            </a:r>
            <a:r>
              <a:rPr lang="en-ZA" sz="3000" b="1" dirty="0" smtClean="0">
                <a:solidFill>
                  <a:prstClr val="white"/>
                </a:solidFill>
              </a:rPr>
              <a:t>2016/17 </a:t>
            </a:r>
            <a:endParaRPr lang="en-US" sz="2800" b="1" dirty="0">
              <a:solidFill>
                <a:prstClr val="white"/>
              </a:solidFill>
            </a:endParaRPr>
          </a:p>
        </p:txBody>
      </p:sp>
      <p:sp>
        <p:nvSpPr>
          <p:cNvPr id="2" name="Slide Number Placeholder 1"/>
          <p:cNvSpPr>
            <a:spLocks noGrp="1"/>
          </p:cNvSpPr>
          <p:nvPr>
            <p:ph type="sldNum" sz="quarter" idx="12"/>
          </p:nvPr>
        </p:nvSpPr>
        <p:spPr/>
        <p:txBody>
          <a:bodyPr/>
          <a:lstStyle/>
          <a:p>
            <a:fld id="{06FDB8B8-F605-4586-B934-FF56C8C71DDE}" type="slidenum">
              <a:rPr lang="en-US" smtClean="0">
                <a:solidFill>
                  <a:prstClr val="black">
                    <a:tint val="75000"/>
                  </a:prstClr>
                </a:solidFill>
              </a:rPr>
              <a:pPr/>
              <a:t>37</a:t>
            </a:fld>
            <a:endParaRPr lang="en-US">
              <a:solidFill>
                <a:prstClr val="black">
                  <a:tint val="75000"/>
                </a:prstClr>
              </a:solidFill>
            </a:endParaRPr>
          </a:p>
        </p:txBody>
      </p:sp>
      <p:graphicFrame>
        <p:nvGraphicFramePr>
          <p:cNvPr id="4" name="Content Placeholder 3"/>
          <p:cNvGraphicFramePr>
            <a:graphicFrameLocks noGrp="1"/>
          </p:cNvGraphicFramePr>
          <p:nvPr>
            <p:ph idx="1"/>
            <p:extLst/>
          </p:nvPr>
        </p:nvGraphicFramePr>
        <p:xfrm>
          <a:off x="179513" y="764704"/>
          <a:ext cx="8868651" cy="4055121"/>
        </p:xfrm>
        <a:graphic>
          <a:graphicData uri="http://schemas.openxmlformats.org/drawingml/2006/table">
            <a:tbl>
              <a:tblPr firstRow="1" bandRow="1">
                <a:tableStyleId>{93296810-A885-4BE3-A3E7-6D5BEEA58F35}</a:tableStyleId>
              </a:tblPr>
              <a:tblGrid>
                <a:gridCol w="1911050">
                  <a:extLst>
                    <a:ext uri="{9D8B030D-6E8A-4147-A177-3AD203B41FA5}">
                      <a16:colId xmlns:a16="http://schemas.microsoft.com/office/drawing/2014/main" val="20000"/>
                    </a:ext>
                  </a:extLst>
                </a:gridCol>
                <a:gridCol w="116840">
                  <a:extLst>
                    <a:ext uri="{9D8B030D-6E8A-4147-A177-3AD203B41FA5}">
                      <a16:colId xmlns:a16="http://schemas.microsoft.com/office/drawing/2014/main" val="20001"/>
                    </a:ext>
                  </a:extLst>
                </a:gridCol>
                <a:gridCol w="2592288">
                  <a:extLst>
                    <a:ext uri="{9D8B030D-6E8A-4147-A177-3AD203B41FA5}">
                      <a16:colId xmlns:a16="http://schemas.microsoft.com/office/drawing/2014/main" val="20002"/>
                    </a:ext>
                  </a:extLst>
                </a:gridCol>
                <a:gridCol w="122207">
                  <a:extLst>
                    <a:ext uri="{9D8B030D-6E8A-4147-A177-3AD203B41FA5}">
                      <a16:colId xmlns:a16="http://schemas.microsoft.com/office/drawing/2014/main" val="20003"/>
                    </a:ext>
                  </a:extLst>
                </a:gridCol>
                <a:gridCol w="2037848">
                  <a:extLst>
                    <a:ext uri="{9D8B030D-6E8A-4147-A177-3AD203B41FA5}">
                      <a16:colId xmlns:a16="http://schemas.microsoft.com/office/drawing/2014/main" val="20004"/>
                    </a:ext>
                  </a:extLst>
                </a:gridCol>
                <a:gridCol w="2088418">
                  <a:extLst>
                    <a:ext uri="{9D8B030D-6E8A-4147-A177-3AD203B41FA5}">
                      <a16:colId xmlns:a16="http://schemas.microsoft.com/office/drawing/2014/main" val="20005"/>
                    </a:ext>
                  </a:extLst>
                </a:gridCol>
              </a:tblGrid>
              <a:tr h="610881">
                <a:tc>
                  <a:txBody>
                    <a:bodyPr/>
                    <a:lstStyle/>
                    <a:p>
                      <a:r>
                        <a:rPr lang="en-ZA" sz="1600" dirty="0" smtClean="0"/>
                        <a:t>Audit exposure</a:t>
                      </a:r>
                      <a:endParaRPr lang="en-US" sz="1600" dirty="0"/>
                    </a:p>
                  </a:txBody>
                  <a:tcPr/>
                </a:tc>
                <a:tc gridSpan="3">
                  <a:txBody>
                    <a:bodyPr/>
                    <a:lstStyle/>
                    <a:p>
                      <a:r>
                        <a:rPr lang="en-ZA" sz="1600" dirty="0" smtClean="0"/>
                        <a:t>Audit</a:t>
                      </a:r>
                      <a:r>
                        <a:rPr lang="en-ZA" sz="1600" baseline="0" dirty="0" smtClean="0"/>
                        <a:t> action plan</a:t>
                      </a:r>
                      <a:endParaRPr lang="en-US" sz="1600" dirty="0"/>
                    </a:p>
                  </a:txBody>
                  <a:tcPr/>
                </a:tc>
                <a:tc hMerge="1">
                  <a:txBody>
                    <a:bodyPr/>
                    <a:lstStyle/>
                    <a:p>
                      <a:endParaRPr lang="en-ZA"/>
                    </a:p>
                  </a:txBody>
                  <a:tcPr/>
                </a:tc>
                <a:tc hMerge="1">
                  <a:txBody>
                    <a:bodyPr/>
                    <a:lstStyle/>
                    <a:p>
                      <a:endParaRPr lang="en-ZA"/>
                    </a:p>
                  </a:txBody>
                  <a:tcPr/>
                </a:tc>
                <a:tc>
                  <a:txBody>
                    <a:bodyPr/>
                    <a:lstStyle/>
                    <a:p>
                      <a:r>
                        <a:rPr lang="en-ZA" sz="1600" dirty="0" smtClean="0"/>
                        <a:t>Progress 2017/18</a:t>
                      </a:r>
                      <a:endParaRPr lang="en-US" sz="1600" dirty="0"/>
                    </a:p>
                  </a:txBody>
                  <a:tcPr/>
                </a:tc>
                <a:tc>
                  <a:txBody>
                    <a:bodyPr/>
                    <a:lstStyle/>
                    <a:p>
                      <a:r>
                        <a:rPr lang="en-ZA" sz="1600" dirty="0" smtClean="0"/>
                        <a:t>Remaining risks</a:t>
                      </a:r>
                      <a:endParaRPr lang="en-US" sz="1600" dirty="0"/>
                    </a:p>
                  </a:txBody>
                  <a:tcPr/>
                </a:tc>
                <a:extLst>
                  <a:ext uri="{0D108BD9-81ED-4DB2-BD59-A6C34878D82A}">
                    <a16:rowId xmlns:a16="http://schemas.microsoft.com/office/drawing/2014/main" val="10000"/>
                  </a:ext>
                </a:extLst>
              </a:tr>
              <a:tr h="325223">
                <a:tc gridSpan="6">
                  <a:txBody>
                    <a:bodyPr/>
                    <a:lstStyle/>
                    <a:p>
                      <a:pPr marL="0" lvl="1" indent="0" algn="l" defTabSz="914400" rtl="0" eaLnBrk="1" latinLnBrk="0" hangingPunct="1">
                        <a:spcBef>
                          <a:spcPts val="600"/>
                        </a:spcBef>
                        <a:buFont typeface="Arial" panose="020B0604020202020204" pitchFamily="34" charset="0"/>
                        <a:buNone/>
                      </a:pPr>
                      <a:r>
                        <a:rPr lang="en-ZA" sz="1600" b="1" kern="1200" dirty="0" smtClean="0">
                          <a:solidFill>
                            <a:schemeClr val="dk1"/>
                          </a:solidFill>
                          <a:latin typeface="+mn-lt"/>
                          <a:ea typeface="+mn-ea"/>
                          <a:cs typeface="+mn-cs"/>
                        </a:rPr>
                        <a:t>Property,</a:t>
                      </a:r>
                      <a:r>
                        <a:rPr lang="en-ZA" sz="1600" b="1" kern="1200" baseline="0" dirty="0" smtClean="0">
                          <a:solidFill>
                            <a:schemeClr val="dk1"/>
                          </a:solidFill>
                          <a:latin typeface="+mn-lt"/>
                          <a:ea typeface="+mn-ea"/>
                          <a:cs typeface="+mn-cs"/>
                        </a:rPr>
                        <a:t> plant and equipment (Immovable Assets) (continue)</a:t>
                      </a:r>
                      <a:endParaRPr lang="en-US" sz="1600" b="1" kern="1200" dirty="0" smtClean="0">
                        <a:solidFill>
                          <a:schemeClr val="dk1"/>
                        </a:solidFill>
                        <a:latin typeface="+mn-lt"/>
                        <a:ea typeface="+mn-ea"/>
                        <a:cs typeface="+mn-cs"/>
                      </a:endParaRPr>
                    </a:p>
                  </a:txBody>
                  <a:tcPr/>
                </a:tc>
                <a:tc hMerge="1">
                  <a:txBody>
                    <a:bodyPr/>
                    <a:lstStyle/>
                    <a:p>
                      <a:pPr marL="285750" lvl="2" indent="-285750" algn="l" defTabSz="914400" rtl="0" eaLnBrk="1" latinLnBrk="0" hangingPunct="1">
                        <a:buFont typeface="Arial" pitchFamily="34" charset="0"/>
                        <a:buChar char="•"/>
                      </a:pPr>
                      <a:endParaRPr lang="en-US" sz="1600" kern="1200" dirty="0" smtClean="0">
                        <a:solidFill>
                          <a:schemeClr val="dk1"/>
                        </a:solidFill>
                        <a:latin typeface="+mn-lt"/>
                        <a:ea typeface="+mn-ea"/>
                        <a:cs typeface="+mn-cs"/>
                      </a:endParaRPr>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1"/>
                  </a:ext>
                </a:extLst>
              </a:tr>
              <a:tr h="914400">
                <a:tc gridSpan="2">
                  <a:txBody>
                    <a:bodyPr/>
                    <a:lstStyle/>
                    <a:p>
                      <a:pPr marL="0" lvl="1" algn="l" defTabSz="914400" rtl="0" eaLnBrk="1" latinLnBrk="0" hangingPunct="1">
                        <a:spcBef>
                          <a:spcPts val="600"/>
                        </a:spcBef>
                        <a:buFont typeface="Wingdings" pitchFamily="2" charset="2"/>
                        <a:buNone/>
                      </a:pPr>
                      <a:r>
                        <a:rPr lang="en-ZA" sz="1200" kern="1200" dirty="0" smtClean="0">
                          <a:solidFill>
                            <a:schemeClr val="dk1"/>
                          </a:solidFill>
                          <a:latin typeface="+mn-lt"/>
                          <a:ea typeface="+mn-ea"/>
                          <a:cs typeface="+mn-cs"/>
                        </a:rPr>
                        <a:t>Completed</a:t>
                      </a:r>
                      <a:r>
                        <a:rPr lang="en-ZA" sz="1200" kern="1200" baseline="0" dirty="0" smtClean="0">
                          <a:solidFill>
                            <a:schemeClr val="dk1"/>
                          </a:solidFill>
                          <a:latin typeface="+mn-lt"/>
                          <a:ea typeface="+mn-ea"/>
                          <a:cs typeface="+mn-cs"/>
                        </a:rPr>
                        <a:t> projects not recognised in the correct period due to completion dates not captured or statuses not updated WCS </a:t>
                      </a:r>
                      <a:r>
                        <a:rPr lang="en-ZA" sz="1200" kern="1200" dirty="0" smtClean="0">
                          <a:solidFill>
                            <a:schemeClr val="dk1"/>
                          </a:solidFill>
                          <a:latin typeface="+mn-lt"/>
                          <a:ea typeface="+mn-ea"/>
                          <a:cs typeface="+mn-cs"/>
                        </a:rPr>
                        <a:t>– impact on depreciation </a:t>
                      </a:r>
                      <a:endParaRPr lang="en-US" sz="1200" kern="1200" dirty="0" smtClean="0">
                        <a:solidFill>
                          <a:schemeClr val="dk1"/>
                        </a:solidFill>
                        <a:latin typeface="+mn-lt"/>
                        <a:ea typeface="+mn-ea"/>
                        <a:cs typeface="+mn-cs"/>
                      </a:endParaRPr>
                    </a:p>
                  </a:txBody>
                  <a:tcPr/>
                </a:tc>
                <a:tc hMerge="1">
                  <a:txBody>
                    <a:bodyPr/>
                    <a:lstStyle/>
                    <a:p>
                      <a:pPr marL="285750" lvl="2" indent="-285750" algn="l" defTabSz="914400" rtl="0" eaLnBrk="1" latinLnBrk="0" hangingPunct="1">
                        <a:buFont typeface="Arial" pitchFamily="34" charset="0"/>
                        <a:buChar char="•"/>
                      </a:pPr>
                      <a:endParaRPr lang="en-ZA" sz="1200" kern="1200" baseline="0" dirty="0" smtClean="0">
                        <a:solidFill>
                          <a:schemeClr val="dk1"/>
                        </a:solidFill>
                        <a:latin typeface="+mn-lt"/>
                        <a:ea typeface="+mn-ea"/>
                        <a:cs typeface="+mn-cs"/>
                      </a:endParaRPr>
                    </a:p>
                  </a:txBody>
                  <a:tcPr/>
                </a:tc>
                <a:tc>
                  <a:txBody>
                    <a:bodyPr/>
                    <a:lstStyle/>
                    <a:p>
                      <a:pPr marL="285750" lvl="2" indent="-285750" algn="l" defTabSz="914400" rtl="0" eaLnBrk="1" latinLnBrk="0" hangingPunct="1">
                        <a:buFont typeface="Arial" pitchFamily="34" charset="0"/>
                        <a:buChar char="•"/>
                      </a:pPr>
                      <a:r>
                        <a:rPr lang="en-ZA" sz="1200" kern="1200" baseline="0" dirty="0" smtClean="0">
                          <a:solidFill>
                            <a:schemeClr val="dk1"/>
                          </a:solidFill>
                          <a:latin typeface="+mn-lt"/>
                          <a:ea typeface="+mn-ea"/>
                          <a:cs typeface="+mn-cs"/>
                        </a:rPr>
                        <a:t>Linking of all completed capital projects to the IAR.</a:t>
                      </a:r>
                    </a:p>
                    <a:p>
                      <a:pPr marL="285750" lvl="2" indent="-285750" algn="l" defTabSz="914400" rtl="0" eaLnBrk="1" latinLnBrk="0" hangingPunct="1">
                        <a:buFont typeface="Arial" pitchFamily="34" charset="0"/>
                        <a:buChar char="•"/>
                      </a:pPr>
                      <a:r>
                        <a:rPr lang="en-ZA" sz="1200" kern="1200" baseline="0" dirty="0" smtClean="0">
                          <a:solidFill>
                            <a:schemeClr val="dk1"/>
                          </a:solidFill>
                          <a:latin typeface="+mn-lt"/>
                          <a:ea typeface="+mn-ea"/>
                          <a:cs typeface="+mn-cs"/>
                        </a:rPr>
                        <a:t>Identify completed projects which do not have completion dates on WCS and completed projects which do not have </a:t>
                      </a:r>
                      <a:r>
                        <a:rPr lang="en-ZA" sz="1200" kern="1200" baseline="0" smtClean="0">
                          <a:solidFill>
                            <a:schemeClr val="dk1"/>
                          </a:solidFill>
                          <a:latin typeface="+mn-lt"/>
                          <a:ea typeface="+mn-ea"/>
                          <a:cs typeface="+mn-cs"/>
                        </a:rPr>
                        <a:t>completion certificates.</a:t>
                      </a:r>
                      <a:endParaRPr lang="en-ZA" sz="1200" kern="1200" baseline="0" dirty="0" smtClean="0">
                        <a:solidFill>
                          <a:schemeClr val="dk1"/>
                        </a:solidFill>
                        <a:latin typeface="+mn-lt"/>
                        <a:ea typeface="+mn-ea"/>
                        <a:cs typeface="+mn-cs"/>
                      </a:endParaRPr>
                    </a:p>
                  </a:txBody>
                  <a:tcPr/>
                </a:tc>
                <a:tc gridSpan="2">
                  <a:txBody>
                    <a:bodyPr/>
                    <a:lstStyle/>
                    <a:p>
                      <a:pPr marL="0" lvl="2" indent="0" algn="l" defTabSz="914400" rtl="0" eaLnBrk="1" latinLnBrk="0" hangingPunct="1">
                        <a:buFont typeface="Arial" pitchFamily="34" charset="0"/>
                        <a:buNone/>
                      </a:pPr>
                      <a:r>
                        <a:rPr lang="en-ZA" sz="1200" kern="1200" baseline="0" dirty="0" smtClean="0">
                          <a:solidFill>
                            <a:schemeClr val="dk1"/>
                          </a:solidFill>
                          <a:latin typeface="+mn-lt"/>
                          <a:ea typeface="+mn-ea"/>
                          <a:cs typeface="+mn-cs"/>
                        </a:rPr>
                        <a:t>Identified projects where actual completion certificates were outstanding at 31 March 2017.</a:t>
                      </a:r>
                      <a:endParaRPr lang="en-US" sz="1200" kern="1200" baseline="0" dirty="0" smtClean="0">
                        <a:solidFill>
                          <a:schemeClr val="dk1"/>
                        </a:solidFill>
                        <a:latin typeface="+mn-lt"/>
                        <a:ea typeface="+mn-ea"/>
                        <a:cs typeface="+mn-cs"/>
                      </a:endParaRPr>
                    </a:p>
                  </a:txBody>
                  <a:tcPr/>
                </a:tc>
                <a:tc hMerge="1">
                  <a:txBody>
                    <a:bodyPr/>
                    <a:lstStyle/>
                    <a:p>
                      <a:pPr marL="285750" lvl="2" indent="-285750" algn="l" defTabSz="914400" rtl="0" eaLnBrk="1" latinLnBrk="0" hangingPunct="1">
                        <a:buFont typeface="Arial" pitchFamily="34" charset="0"/>
                        <a:buChar char="•"/>
                      </a:pPr>
                      <a:endParaRPr lang="en-US" sz="1200" kern="1200" baseline="0" dirty="0" smtClean="0">
                        <a:solidFill>
                          <a:schemeClr val="dk1"/>
                        </a:solidFill>
                        <a:latin typeface="+mn-lt"/>
                        <a:ea typeface="+mn-ea"/>
                        <a:cs typeface="+mn-cs"/>
                      </a:endParaRPr>
                    </a:p>
                  </a:txBody>
                  <a:tcPr/>
                </a:tc>
                <a:tc>
                  <a:txBody>
                    <a:bodyPr/>
                    <a:lstStyle/>
                    <a:p>
                      <a:pPr marL="0" lvl="2" indent="0" algn="l" defTabSz="914400" rtl="0" eaLnBrk="1" latinLnBrk="0" hangingPunct="1">
                        <a:buFont typeface="Arial" pitchFamily="34" charset="0"/>
                        <a:buNone/>
                      </a:pPr>
                      <a:r>
                        <a:rPr lang="en-ZA" sz="1200" kern="1200" baseline="0" dirty="0" smtClean="0">
                          <a:solidFill>
                            <a:schemeClr val="dk1"/>
                          </a:solidFill>
                          <a:latin typeface="+mn-lt"/>
                          <a:ea typeface="+mn-ea"/>
                          <a:cs typeface="+mn-cs"/>
                        </a:rPr>
                        <a:t>Works Control System (WCS) statuses </a:t>
                      </a:r>
                      <a:r>
                        <a:rPr lang="en-ZA" sz="1200" strike="noStrike" kern="1200" baseline="0" dirty="0" smtClean="0">
                          <a:solidFill>
                            <a:schemeClr val="dk1"/>
                          </a:solidFill>
                          <a:latin typeface="+mn-lt"/>
                          <a:ea typeface="+mn-ea"/>
                          <a:cs typeface="+mn-cs"/>
                        </a:rPr>
                        <a:t>are</a:t>
                      </a:r>
                      <a:r>
                        <a:rPr lang="en-ZA" sz="1200" strike="sngStrike" kern="1200" baseline="0" dirty="0" smtClean="0">
                          <a:solidFill>
                            <a:schemeClr val="dk1"/>
                          </a:solidFill>
                          <a:latin typeface="+mn-lt"/>
                          <a:ea typeface="+mn-ea"/>
                          <a:cs typeface="+mn-cs"/>
                        </a:rPr>
                        <a:t> </a:t>
                      </a:r>
                      <a:r>
                        <a:rPr lang="en-ZA" sz="1200" kern="1200" baseline="0" dirty="0" smtClean="0">
                          <a:solidFill>
                            <a:schemeClr val="dk1"/>
                          </a:solidFill>
                          <a:latin typeface="+mn-lt"/>
                          <a:ea typeface="+mn-ea"/>
                          <a:cs typeface="+mn-cs"/>
                        </a:rPr>
                        <a:t>unreliable – </a:t>
                      </a:r>
                    </a:p>
                    <a:p>
                      <a:pPr marL="0" lvl="2" indent="0" algn="l" defTabSz="914400" rtl="0" eaLnBrk="1" latinLnBrk="0" hangingPunct="1">
                        <a:buFont typeface="Arial" pitchFamily="34" charset="0"/>
                        <a:buNone/>
                      </a:pPr>
                      <a:r>
                        <a:rPr lang="en-ZA" sz="1200" kern="1200" baseline="0" dirty="0" smtClean="0">
                          <a:solidFill>
                            <a:schemeClr val="dk1"/>
                          </a:solidFill>
                          <a:latin typeface="+mn-lt"/>
                          <a:ea typeface="+mn-ea"/>
                          <a:cs typeface="+mn-cs"/>
                        </a:rPr>
                        <a:t>Regional assistance required to ensure correct information is obtained re status of the projects</a:t>
                      </a:r>
                    </a:p>
                  </a:txBody>
                  <a:tcPr/>
                </a:tc>
                <a:extLst>
                  <a:ext uri="{0D108BD9-81ED-4DB2-BD59-A6C34878D82A}">
                    <a16:rowId xmlns:a16="http://schemas.microsoft.com/office/drawing/2014/main" val="10002"/>
                  </a:ext>
                </a:extLst>
              </a:tr>
              <a:tr h="914400">
                <a:tc gridSpan="2">
                  <a:txBody>
                    <a:bodyPr/>
                    <a:lstStyle/>
                    <a:p>
                      <a:pPr marL="0" lvl="1" algn="l" defTabSz="914400" rtl="0" eaLnBrk="1" latinLnBrk="0" hangingPunct="1">
                        <a:spcBef>
                          <a:spcPts val="600"/>
                        </a:spcBef>
                        <a:buFont typeface="Wingdings" pitchFamily="2" charset="2"/>
                        <a:buNone/>
                      </a:pPr>
                      <a:r>
                        <a:rPr lang="en-ZA" sz="1200" kern="1200" dirty="0" smtClean="0">
                          <a:solidFill>
                            <a:schemeClr val="dk1"/>
                          </a:solidFill>
                          <a:latin typeface="+mn-lt"/>
                          <a:ea typeface="+mn-ea"/>
                          <a:cs typeface="+mn-cs"/>
                        </a:rPr>
                        <a:t>Depreciation policy incorrectly</a:t>
                      </a:r>
                      <a:r>
                        <a:rPr lang="en-ZA" sz="1200" kern="1200" baseline="0" dirty="0" smtClean="0">
                          <a:solidFill>
                            <a:schemeClr val="dk1"/>
                          </a:solidFill>
                          <a:latin typeface="+mn-lt"/>
                          <a:ea typeface="+mn-ea"/>
                          <a:cs typeface="+mn-cs"/>
                        </a:rPr>
                        <a:t> applied – review of useful lives not done correctly </a:t>
                      </a:r>
                      <a:endParaRPr lang="en-US" sz="1200" kern="1200" dirty="0" smtClean="0">
                        <a:solidFill>
                          <a:schemeClr val="dk1"/>
                        </a:solidFill>
                        <a:latin typeface="+mn-lt"/>
                        <a:ea typeface="+mn-ea"/>
                        <a:cs typeface="+mn-cs"/>
                      </a:endParaRPr>
                    </a:p>
                  </a:txBody>
                  <a:tcPr/>
                </a:tc>
                <a:tc hMerge="1">
                  <a:txBody>
                    <a:bodyPr/>
                    <a:lstStyle/>
                    <a:p>
                      <a:pPr marL="285750" lvl="2" indent="-285750" algn="l" defTabSz="914400" rtl="0" eaLnBrk="1" latinLnBrk="0" hangingPunct="1">
                        <a:buFont typeface="Arial" pitchFamily="34" charset="0"/>
                        <a:buChar char="•"/>
                      </a:pPr>
                      <a:endParaRPr lang="en-ZA" sz="1200" kern="1200" baseline="0" dirty="0" smtClean="0">
                        <a:solidFill>
                          <a:schemeClr val="dk1"/>
                        </a:solidFill>
                        <a:latin typeface="+mn-lt"/>
                        <a:ea typeface="+mn-ea"/>
                        <a:cs typeface="+mn-cs"/>
                      </a:endParaRPr>
                    </a:p>
                  </a:txBody>
                  <a:tcPr/>
                </a:tc>
                <a:tc>
                  <a:txBody>
                    <a:bodyPr/>
                    <a:lstStyle/>
                    <a:p>
                      <a:pPr marL="285750" marR="0" lvl="2"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200" kern="1200" baseline="0" dirty="0" smtClean="0">
                          <a:solidFill>
                            <a:schemeClr val="dk1"/>
                          </a:solidFill>
                          <a:latin typeface="+mn-lt"/>
                          <a:ea typeface="+mn-ea"/>
                          <a:cs typeface="+mn-cs"/>
                        </a:rPr>
                        <a:t>Archibus to calculate automatically in accordance with policy </a:t>
                      </a:r>
                      <a:endParaRPr lang="en-ZA" sz="1200" strike="sngStrike" kern="1200" baseline="0" dirty="0" smtClean="0">
                        <a:solidFill>
                          <a:schemeClr val="dk1"/>
                        </a:solidFill>
                        <a:latin typeface="+mn-lt"/>
                        <a:ea typeface="+mn-ea"/>
                        <a:cs typeface="+mn-cs"/>
                      </a:endParaRPr>
                    </a:p>
                    <a:p>
                      <a:pPr marL="285750" lvl="2" indent="-285750" algn="l" defTabSz="914400" rtl="0" eaLnBrk="1" latinLnBrk="0" hangingPunct="1">
                        <a:buFont typeface="Arial" pitchFamily="34" charset="0"/>
                        <a:buChar char="•"/>
                      </a:pPr>
                      <a:r>
                        <a:rPr lang="en-ZA" sz="1200" kern="1200" baseline="0" dirty="0" smtClean="0">
                          <a:solidFill>
                            <a:schemeClr val="dk1"/>
                          </a:solidFill>
                          <a:latin typeface="+mn-lt"/>
                          <a:ea typeface="+mn-ea"/>
                          <a:cs typeface="+mn-cs"/>
                        </a:rPr>
                        <a:t>Review of remaining useful lives (based on the condition assessment)</a:t>
                      </a:r>
                    </a:p>
                    <a:p>
                      <a:pPr marL="285750" lvl="2" indent="-285750" algn="l" defTabSz="914400" rtl="0" eaLnBrk="1" latinLnBrk="0" hangingPunct="1">
                        <a:buFont typeface="Arial" pitchFamily="34" charset="0"/>
                        <a:buChar char="•"/>
                      </a:pPr>
                      <a:r>
                        <a:rPr lang="en-ZA" sz="1200" kern="1200" baseline="0" dirty="0" smtClean="0">
                          <a:solidFill>
                            <a:schemeClr val="dk1"/>
                          </a:solidFill>
                          <a:latin typeface="+mn-lt"/>
                          <a:ea typeface="+mn-ea"/>
                          <a:cs typeface="+mn-cs"/>
                        </a:rPr>
                        <a:t>Review of the basis for the allocation of Estimated Useful Lives.</a:t>
                      </a:r>
                    </a:p>
                  </a:txBody>
                  <a:tcPr/>
                </a:tc>
                <a:tc gridSpan="2">
                  <a:txBody>
                    <a:bodyPr/>
                    <a:lstStyle/>
                    <a:p>
                      <a:pPr marL="0" lvl="2" indent="0" algn="l" defTabSz="914400" rtl="0" eaLnBrk="1" latinLnBrk="0" hangingPunct="1">
                        <a:buFont typeface="Arial" pitchFamily="34" charset="0"/>
                        <a:buNone/>
                      </a:pPr>
                      <a:r>
                        <a:rPr lang="en-ZA" sz="1200" kern="1200" baseline="0" dirty="0" smtClean="0">
                          <a:solidFill>
                            <a:schemeClr val="dk1"/>
                          </a:solidFill>
                          <a:latin typeface="+mn-lt"/>
                          <a:ea typeface="+mn-ea"/>
                          <a:cs typeface="+mn-cs"/>
                        </a:rPr>
                        <a:t>Technical specifications document developed for Archibus asset module</a:t>
                      </a:r>
                      <a:endParaRPr lang="en-US" sz="1200" kern="1200" baseline="0" dirty="0" smtClean="0">
                        <a:solidFill>
                          <a:schemeClr val="dk1"/>
                        </a:solidFill>
                        <a:latin typeface="+mn-lt"/>
                        <a:ea typeface="+mn-ea"/>
                        <a:cs typeface="+mn-cs"/>
                      </a:endParaRPr>
                    </a:p>
                  </a:txBody>
                  <a:tcPr/>
                </a:tc>
                <a:tc hMerge="1">
                  <a:txBody>
                    <a:bodyPr/>
                    <a:lstStyle/>
                    <a:p>
                      <a:pPr marL="285750" lvl="2" indent="-285750" algn="l" defTabSz="914400" rtl="0" eaLnBrk="1" latinLnBrk="0" hangingPunct="1">
                        <a:buFont typeface="Arial" pitchFamily="34" charset="0"/>
                        <a:buChar char="•"/>
                      </a:pPr>
                      <a:endParaRPr lang="en-US" sz="1200" kern="1200" baseline="0" dirty="0" smtClean="0">
                        <a:solidFill>
                          <a:schemeClr val="dk1"/>
                        </a:solidFill>
                        <a:latin typeface="+mn-lt"/>
                        <a:ea typeface="+mn-ea"/>
                        <a:cs typeface="+mn-cs"/>
                      </a:endParaRPr>
                    </a:p>
                  </a:txBody>
                  <a:tcPr/>
                </a:tc>
                <a:tc>
                  <a:txBody>
                    <a:bodyPr/>
                    <a:lstStyle/>
                    <a:p>
                      <a:pPr marL="0" lvl="2" indent="0" algn="l" defTabSz="914400" rtl="0" eaLnBrk="1" latinLnBrk="0" hangingPunct="1">
                        <a:buFont typeface="Arial" pitchFamily="34" charset="0"/>
                        <a:buNone/>
                      </a:pPr>
                      <a:r>
                        <a:rPr lang="en-ZA" sz="1200" kern="1200" baseline="0" dirty="0" smtClean="0">
                          <a:solidFill>
                            <a:schemeClr val="dk1"/>
                          </a:solidFill>
                          <a:latin typeface="+mn-lt"/>
                          <a:ea typeface="+mn-ea"/>
                          <a:cs typeface="+mn-cs"/>
                        </a:rPr>
                        <a:t>Archibus PPE GRAP application not developed and  implemented.</a:t>
                      </a:r>
                    </a:p>
                  </a:txBody>
                  <a:tcPr/>
                </a:tc>
                <a:extLst>
                  <a:ext uri="{0D108BD9-81ED-4DB2-BD59-A6C34878D82A}">
                    <a16:rowId xmlns:a16="http://schemas.microsoft.com/office/drawing/2014/main" val="10003"/>
                  </a:ext>
                </a:extLst>
              </a:tr>
            </a:tbl>
          </a:graphicData>
        </a:graphic>
      </p:graphicFrame>
      <p:pic>
        <p:nvPicPr>
          <p:cNvPr id="7" name="Picture 6" descr="southafrica-flag1"/>
          <p:cNvPicPr>
            <a:picLocks noChangeAspect="1" noChangeArrowheads="1" noCrop="1"/>
          </p:cNvPicPr>
          <p:nvPr/>
        </p:nvPicPr>
        <p:blipFill>
          <a:blip r:embed="rId3"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val="34328037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a:xfrm>
            <a:off x="0" y="0"/>
            <a:ext cx="9144000" cy="68580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3000" b="1" dirty="0" smtClean="0">
                <a:solidFill>
                  <a:prstClr val="white"/>
                </a:solidFill>
              </a:rPr>
              <a:t>PMTE Audit </a:t>
            </a:r>
            <a:r>
              <a:rPr lang="en-ZA" sz="3000" b="1" dirty="0">
                <a:solidFill>
                  <a:prstClr val="white"/>
                </a:solidFill>
              </a:rPr>
              <a:t>qualifications for </a:t>
            </a:r>
            <a:r>
              <a:rPr lang="en-ZA" sz="3000" b="1" dirty="0" smtClean="0">
                <a:solidFill>
                  <a:prstClr val="white"/>
                </a:solidFill>
              </a:rPr>
              <a:t>2016/17 </a:t>
            </a:r>
            <a:endParaRPr lang="en-US" sz="2800" b="1" dirty="0">
              <a:solidFill>
                <a:prstClr val="white"/>
              </a:solidFill>
            </a:endParaRPr>
          </a:p>
        </p:txBody>
      </p:sp>
      <p:sp>
        <p:nvSpPr>
          <p:cNvPr id="2" name="Slide Number Placeholder 1"/>
          <p:cNvSpPr>
            <a:spLocks noGrp="1"/>
          </p:cNvSpPr>
          <p:nvPr>
            <p:ph type="sldNum" sz="quarter" idx="12"/>
          </p:nvPr>
        </p:nvSpPr>
        <p:spPr/>
        <p:txBody>
          <a:bodyPr/>
          <a:lstStyle/>
          <a:p>
            <a:fld id="{06FDB8B8-F605-4586-B934-FF56C8C71DDE}" type="slidenum">
              <a:rPr lang="en-US" smtClean="0">
                <a:solidFill>
                  <a:prstClr val="black">
                    <a:tint val="75000"/>
                  </a:prstClr>
                </a:solidFill>
              </a:rPr>
              <a:pPr/>
              <a:t>38</a:t>
            </a:fld>
            <a:endParaRPr lang="en-US">
              <a:solidFill>
                <a:prstClr val="black">
                  <a:tint val="75000"/>
                </a:prst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15402386"/>
              </p:ext>
            </p:extLst>
          </p:nvPr>
        </p:nvGraphicFramePr>
        <p:xfrm>
          <a:off x="76200" y="764704"/>
          <a:ext cx="8960295" cy="5000992"/>
        </p:xfrm>
        <a:graphic>
          <a:graphicData uri="http://schemas.openxmlformats.org/drawingml/2006/table">
            <a:tbl>
              <a:tblPr firstRow="1" bandRow="1">
                <a:tableStyleId>{93296810-A885-4BE3-A3E7-6D5BEEA58F35}</a:tableStyleId>
              </a:tblPr>
              <a:tblGrid>
                <a:gridCol w="2135247">
                  <a:extLst>
                    <a:ext uri="{9D8B030D-6E8A-4147-A177-3AD203B41FA5}">
                      <a16:colId xmlns:a16="http://schemas.microsoft.com/office/drawing/2014/main" val="20000"/>
                    </a:ext>
                  </a:extLst>
                </a:gridCol>
                <a:gridCol w="2504569">
                  <a:extLst>
                    <a:ext uri="{9D8B030D-6E8A-4147-A177-3AD203B41FA5}">
                      <a16:colId xmlns:a16="http://schemas.microsoft.com/office/drawing/2014/main" val="20001"/>
                    </a:ext>
                  </a:extLst>
                </a:gridCol>
                <a:gridCol w="1978161">
                  <a:extLst>
                    <a:ext uri="{9D8B030D-6E8A-4147-A177-3AD203B41FA5}">
                      <a16:colId xmlns:a16="http://schemas.microsoft.com/office/drawing/2014/main" val="20002"/>
                    </a:ext>
                  </a:extLst>
                </a:gridCol>
                <a:gridCol w="2342318">
                  <a:extLst>
                    <a:ext uri="{9D8B030D-6E8A-4147-A177-3AD203B41FA5}">
                      <a16:colId xmlns:a16="http://schemas.microsoft.com/office/drawing/2014/main" val="20003"/>
                    </a:ext>
                  </a:extLst>
                </a:gridCol>
              </a:tblGrid>
              <a:tr h="610881">
                <a:tc>
                  <a:txBody>
                    <a:bodyPr/>
                    <a:lstStyle/>
                    <a:p>
                      <a:r>
                        <a:rPr lang="en-ZA" sz="1600" dirty="0" smtClean="0"/>
                        <a:t>Audit exposure</a:t>
                      </a:r>
                      <a:endParaRPr lang="en-US" sz="1600" dirty="0"/>
                    </a:p>
                  </a:txBody>
                  <a:tcPr/>
                </a:tc>
                <a:tc>
                  <a:txBody>
                    <a:bodyPr/>
                    <a:lstStyle/>
                    <a:p>
                      <a:r>
                        <a:rPr lang="en-ZA" sz="1600" dirty="0" smtClean="0"/>
                        <a:t>Audit</a:t>
                      </a:r>
                      <a:r>
                        <a:rPr lang="en-ZA" sz="1600" baseline="0" dirty="0" smtClean="0"/>
                        <a:t> action plan</a:t>
                      </a:r>
                      <a:endParaRPr lang="en-US" sz="1600" dirty="0"/>
                    </a:p>
                  </a:txBody>
                  <a:tcPr/>
                </a:tc>
                <a:tc>
                  <a:txBody>
                    <a:bodyPr/>
                    <a:lstStyle/>
                    <a:p>
                      <a:r>
                        <a:rPr lang="en-ZA" sz="1600" dirty="0" smtClean="0"/>
                        <a:t>Progress 2017/18</a:t>
                      </a:r>
                      <a:endParaRPr lang="en-US" sz="1600" dirty="0"/>
                    </a:p>
                  </a:txBody>
                  <a:tcPr/>
                </a:tc>
                <a:tc>
                  <a:txBody>
                    <a:bodyPr/>
                    <a:lstStyle/>
                    <a:p>
                      <a:r>
                        <a:rPr lang="en-ZA" sz="1600" dirty="0" smtClean="0"/>
                        <a:t>Remaining risks</a:t>
                      </a:r>
                      <a:endParaRPr lang="en-US" sz="1600" dirty="0"/>
                    </a:p>
                  </a:txBody>
                  <a:tcPr/>
                </a:tc>
                <a:extLst>
                  <a:ext uri="{0D108BD9-81ED-4DB2-BD59-A6C34878D82A}">
                    <a16:rowId xmlns:a16="http://schemas.microsoft.com/office/drawing/2014/main" val="10000"/>
                  </a:ext>
                </a:extLst>
              </a:tr>
              <a:tr h="397231">
                <a:tc gridSpan="4">
                  <a:txBody>
                    <a:bodyPr/>
                    <a:lstStyle/>
                    <a:p>
                      <a:pPr marL="0" lvl="1" indent="0" algn="l" defTabSz="914400" rtl="0" eaLnBrk="1" latinLnBrk="0" hangingPunct="1">
                        <a:spcBef>
                          <a:spcPts val="600"/>
                        </a:spcBef>
                        <a:buFont typeface="Arial" panose="020B0604020202020204" pitchFamily="34" charset="0"/>
                        <a:buNone/>
                      </a:pPr>
                      <a:r>
                        <a:rPr lang="en-ZA" sz="1600" b="1" kern="1200" dirty="0" smtClean="0">
                          <a:solidFill>
                            <a:schemeClr val="dk1"/>
                          </a:solidFill>
                          <a:latin typeface="+mn-lt"/>
                          <a:ea typeface="+mn-ea"/>
                          <a:cs typeface="+mn-cs"/>
                        </a:rPr>
                        <a:t>Accruals (Assets and</a:t>
                      </a:r>
                      <a:r>
                        <a:rPr lang="en-ZA" sz="1600" b="1" kern="1200" baseline="0" dirty="0" smtClean="0">
                          <a:solidFill>
                            <a:schemeClr val="dk1"/>
                          </a:solidFill>
                          <a:latin typeface="+mn-lt"/>
                          <a:ea typeface="+mn-ea"/>
                          <a:cs typeface="+mn-cs"/>
                        </a:rPr>
                        <a:t> Planned Maintenance) and Revenue Accrual</a:t>
                      </a:r>
                      <a:endParaRPr lang="en-US" sz="1600" b="1" kern="1200" dirty="0" smtClean="0">
                        <a:solidFill>
                          <a:schemeClr val="dk1"/>
                        </a:solidFill>
                        <a:latin typeface="+mn-lt"/>
                        <a:ea typeface="+mn-ea"/>
                        <a:cs typeface="+mn-cs"/>
                      </a:endParaRPr>
                    </a:p>
                  </a:txBody>
                  <a:tcPr/>
                </a:tc>
                <a:tc hMerge="1">
                  <a:txBody>
                    <a:bodyPr/>
                    <a:lstStyle/>
                    <a:p>
                      <a:endParaRPr lang="en-US"/>
                    </a:p>
                  </a:txBody>
                  <a:tcPr/>
                </a:tc>
                <a:tc hMerge="1">
                  <a:txBody>
                    <a:bodyPr/>
                    <a:lstStyle/>
                    <a:p>
                      <a:endParaRPr lang="en-ZA"/>
                    </a:p>
                  </a:txBody>
                  <a:tcPr/>
                </a:tc>
                <a:tc hMerge="1">
                  <a:txBody>
                    <a:bodyPr/>
                    <a:lstStyle/>
                    <a:p>
                      <a:pPr marL="285750" marR="0" lvl="2"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ZA" sz="1600" kern="1200" dirty="0" smtClean="0">
                        <a:solidFill>
                          <a:schemeClr val="dk1"/>
                        </a:solidFill>
                        <a:latin typeface="+mn-lt"/>
                        <a:ea typeface="+mn-ea"/>
                        <a:cs typeface="+mn-cs"/>
                      </a:endParaRPr>
                    </a:p>
                  </a:txBody>
                  <a:tcPr/>
                </a:tc>
                <a:extLst>
                  <a:ext uri="{0D108BD9-81ED-4DB2-BD59-A6C34878D82A}">
                    <a16:rowId xmlns:a16="http://schemas.microsoft.com/office/drawing/2014/main" val="10001"/>
                  </a:ext>
                </a:extLst>
              </a:tr>
              <a:tr h="1370319">
                <a:tc>
                  <a:txBody>
                    <a:bodyPr/>
                    <a:lstStyle/>
                    <a:p>
                      <a:pPr marL="0" lvl="1" indent="0" algn="l" defTabSz="914400" rtl="0" eaLnBrk="1" latinLnBrk="0" hangingPunct="1">
                        <a:spcBef>
                          <a:spcPts val="600"/>
                        </a:spcBef>
                        <a:buFont typeface="Arial" panose="020B0604020202020204" pitchFamily="34" charset="0"/>
                        <a:buNone/>
                      </a:pPr>
                      <a:r>
                        <a:rPr lang="en-US" sz="1600" kern="1200" dirty="0" smtClean="0">
                          <a:solidFill>
                            <a:schemeClr val="dk1"/>
                          </a:solidFill>
                          <a:latin typeface="+mn-lt"/>
                          <a:ea typeface="+mn-ea"/>
                          <a:cs typeface="+mn-cs"/>
                        </a:rPr>
                        <a:t>Information could not be provided accruals relating to  planned maintenance and assets (WCS</a:t>
                      </a:r>
                      <a:r>
                        <a:rPr lang="en-US" sz="1600" kern="1200" baseline="0" dirty="0" smtClean="0">
                          <a:solidFill>
                            <a:schemeClr val="dk1"/>
                          </a:solidFill>
                          <a:latin typeface="+mn-lt"/>
                          <a:ea typeface="+mn-ea"/>
                          <a:cs typeface="+mn-cs"/>
                        </a:rPr>
                        <a:t> accruals) </a:t>
                      </a:r>
                      <a:r>
                        <a:rPr lang="en-US" sz="1600" kern="1200" dirty="0" smtClean="0">
                          <a:solidFill>
                            <a:schemeClr val="dk1"/>
                          </a:solidFill>
                          <a:latin typeface="+mn-lt"/>
                          <a:ea typeface="+mn-ea"/>
                          <a:cs typeface="+mn-cs"/>
                        </a:rPr>
                        <a:t>-</a:t>
                      </a:r>
                      <a:r>
                        <a:rPr lang="en-US" sz="1600" kern="1200" baseline="0" dirty="0" smtClean="0">
                          <a:solidFill>
                            <a:schemeClr val="dk1"/>
                          </a:solidFill>
                          <a:latin typeface="+mn-lt"/>
                          <a:ea typeface="+mn-ea"/>
                          <a:cs typeface="+mn-cs"/>
                        </a:rPr>
                        <a:t> consequently </a:t>
                      </a:r>
                      <a:r>
                        <a:rPr lang="en-US" sz="1600" kern="1200" dirty="0" smtClean="0">
                          <a:solidFill>
                            <a:schemeClr val="dk1"/>
                          </a:solidFill>
                          <a:latin typeface="+mn-lt"/>
                          <a:ea typeface="+mn-ea"/>
                          <a:cs typeface="+mn-cs"/>
                        </a:rPr>
                        <a:t> Scheduled</a:t>
                      </a:r>
                      <a:r>
                        <a:rPr lang="en-US" sz="1600" kern="1200" baseline="0" dirty="0" smtClean="0">
                          <a:solidFill>
                            <a:schemeClr val="dk1"/>
                          </a:solidFill>
                          <a:latin typeface="+mn-lt"/>
                          <a:ea typeface="+mn-ea"/>
                          <a:cs typeface="+mn-cs"/>
                        </a:rPr>
                        <a:t> maintenance, Assets and Receivables  (Accrued Income) for recoverable projects is incorrect.</a:t>
                      </a:r>
                    </a:p>
                  </a:txBody>
                  <a:tcPr/>
                </a:tc>
                <a:tc>
                  <a:txBody>
                    <a:bodyPr/>
                    <a:lstStyle/>
                    <a:p>
                      <a:pPr marL="285750" lvl="2" indent="-285750" algn="l" defTabSz="914400" rtl="0" eaLnBrk="1" latinLnBrk="0" hangingPunct="1">
                        <a:buFont typeface="Arial" pitchFamily="34" charset="0"/>
                        <a:buChar char="•"/>
                      </a:pPr>
                      <a:r>
                        <a:rPr lang="en-ZA" sz="1600" kern="1200" dirty="0" smtClean="0">
                          <a:solidFill>
                            <a:schemeClr val="dk1"/>
                          </a:solidFill>
                          <a:latin typeface="+mn-lt"/>
                          <a:ea typeface="+mn-ea"/>
                          <a:cs typeface="+mn-cs"/>
                        </a:rPr>
                        <a:t>Full review of WCS accruals to identify misstatements</a:t>
                      </a:r>
                      <a:r>
                        <a:rPr lang="en-ZA" sz="1600" kern="1200" baseline="0" dirty="0" smtClean="0">
                          <a:solidFill>
                            <a:schemeClr val="dk1"/>
                          </a:solidFill>
                          <a:latin typeface="+mn-lt"/>
                          <a:ea typeface="+mn-ea"/>
                          <a:cs typeface="+mn-cs"/>
                        </a:rPr>
                        <a:t> and restate opening balances (2017/18)</a:t>
                      </a:r>
                      <a:r>
                        <a:rPr lang="en-ZA" sz="1600" kern="1200" dirty="0" smtClean="0">
                          <a:solidFill>
                            <a:schemeClr val="dk1"/>
                          </a:solidFill>
                          <a:latin typeface="+mn-lt"/>
                          <a:ea typeface="+mn-ea"/>
                          <a:cs typeface="+mn-cs"/>
                        </a:rPr>
                        <a:t> </a:t>
                      </a:r>
                    </a:p>
                    <a:p>
                      <a:pPr marL="285750" lvl="2" indent="-285750" algn="l" defTabSz="914400" rtl="0" eaLnBrk="1" latinLnBrk="0" hangingPunct="1">
                        <a:buFont typeface="Arial" pitchFamily="34" charset="0"/>
                        <a:buChar char="•"/>
                      </a:pPr>
                      <a:r>
                        <a:rPr lang="en-ZA" sz="1600" kern="1200" dirty="0" smtClean="0">
                          <a:solidFill>
                            <a:schemeClr val="dk1"/>
                          </a:solidFill>
                          <a:latin typeface="+mn-lt"/>
                          <a:ea typeface="+mn-ea"/>
                          <a:cs typeface="+mn-cs"/>
                        </a:rPr>
                        <a:t>Updated payables management action plan developed </a:t>
                      </a:r>
                    </a:p>
                    <a:p>
                      <a:pPr marL="285750" lvl="2" indent="-285750" algn="l" defTabSz="914400" rtl="0" eaLnBrk="1" latinLnBrk="0" hangingPunct="1">
                        <a:buFont typeface="Arial" pitchFamily="34" charset="0"/>
                        <a:buChar char="•"/>
                      </a:pPr>
                      <a:r>
                        <a:rPr lang="en-ZA" sz="1600" kern="1200" dirty="0" smtClean="0">
                          <a:solidFill>
                            <a:schemeClr val="dk1"/>
                          </a:solidFill>
                          <a:latin typeface="+mn-lt"/>
                          <a:ea typeface="+mn-ea"/>
                          <a:cs typeface="+mn-cs"/>
                        </a:rPr>
                        <a:t>Regional training</a:t>
                      </a:r>
                    </a:p>
                    <a:p>
                      <a:pPr marL="285750" lvl="2" indent="-285750" algn="l" defTabSz="914400" rtl="0" eaLnBrk="1" latinLnBrk="0" hangingPunct="1">
                        <a:buFont typeface="Arial" pitchFamily="34" charset="0"/>
                        <a:buChar char="•"/>
                      </a:pPr>
                      <a:r>
                        <a:rPr lang="en-ZA" sz="1600" kern="1200" dirty="0" err="1" smtClean="0">
                          <a:solidFill>
                            <a:schemeClr val="dk1"/>
                          </a:solidFill>
                          <a:latin typeface="+mn-lt"/>
                          <a:ea typeface="+mn-ea"/>
                          <a:cs typeface="+mn-cs"/>
                        </a:rPr>
                        <a:t>Archibus</a:t>
                      </a:r>
                      <a:r>
                        <a:rPr lang="en-ZA" sz="1600" kern="1200" dirty="0" smtClean="0">
                          <a:solidFill>
                            <a:schemeClr val="dk1"/>
                          </a:solidFill>
                          <a:latin typeface="+mn-lt"/>
                          <a:ea typeface="+mn-ea"/>
                          <a:cs typeface="+mn-cs"/>
                        </a:rPr>
                        <a:t> project modules and SAGE to assist</a:t>
                      </a:r>
                      <a:r>
                        <a:rPr lang="en-ZA" sz="1600" kern="1200" baseline="0" dirty="0" smtClean="0">
                          <a:solidFill>
                            <a:schemeClr val="dk1"/>
                          </a:solidFill>
                          <a:latin typeface="+mn-lt"/>
                          <a:ea typeface="+mn-ea"/>
                          <a:cs typeface="+mn-cs"/>
                        </a:rPr>
                        <a:t> in identifying accruals and ensure no duplication.</a:t>
                      </a:r>
                    </a:p>
                    <a:p>
                      <a:pPr marL="285750" lvl="2" indent="-285750" algn="l" defTabSz="914400" rtl="0" eaLnBrk="1" latinLnBrk="0" hangingPunct="1">
                        <a:buFont typeface="Arial" pitchFamily="34" charset="0"/>
                        <a:buChar char="•"/>
                      </a:pPr>
                      <a:r>
                        <a:rPr lang="en-ZA" sz="1600" kern="1200" baseline="0" dirty="0" smtClean="0">
                          <a:solidFill>
                            <a:schemeClr val="dk1"/>
                          </a:solidFill>
                          <a:latin typeface="+mn-lt"/>
                          <a:ea typeface="+mn-ea"/>
                          <a:cs typeface="+mn-cs"/>
                        </a:rPr>
                        <a:t>Restate Revenue Accrual for recoverable projects</a:t>
                      </a:r>
                      <a:endParaRPr lang="en-US" sz="1600" kern="1200" dirty="0" smtClean="0">
                        <a:solidFill>
                          <a:schemeClr val="dk1"/>
                        </a:solidFill>
                        <a:latin typeface="+mn-lt"/>
                        <a:ea typeface="+mn-ea"/>
                        <a:cs typeface="+mn-cs"/>
                      </a:endParaRPr>
                    </a:p>
                  </a:txBody>
                  <a:tcPr/>
                </a:tc>
                <a:tc>
                  <a:txBody>
                    <a:bodyPr/>
                    <a:lstStyle/>
                    <a:p>
                      <a:pPr marL="285750" lvl="2" indent="-285750" algn="l" defTabSz="914400" rtl="0" eaLnBrk="1" latinLnBrk="0" hangingPunct="1">
                        <a:buFont typeface="Arial" pitchFamily="34" charset="0"/>
                        <a:buChar char="•"/>
                      </a:pPr>
                      <a:r>
                        <a:rPr lang="en-ZA" sz="1600" kern="1200" dirty="0" smtClean="0">
                          <a:solidFill>
                            <a:schemeClr val="dk1"/>
                          </a:solidFill>
                          <a:latin typeface="+mn-lt"/>
                          <a:ea typeface="+mn-ea"/>
                          <a:cs typeface="+mn-cs"/>
                        </a:rPr>
                        <a:t>Duplications in 2016/17</a:t>
                      </a:r>
                      <a:r>
                        <a:rPr lang="en-ZA" sz="1600" kern="1200" baseline="0" dirty="0" smtClean="0">
                          <a:solidFill>
                            <a:schemeClr val="dk1"/>
                          </a:solidFill>
                          <a:latin typeface="+mn-lt"/>
                          <a:ea typeface="+mn-ea"/>
                          <a:cs typeface="+mn-cs"/>
                        </a:rPr>
                        <a:t> were identified and corrected </a:t>
                      </a:r>
                    </a:p>
                    <a:p>
                      <a:pPr marL="285750" lvl="2" indent="-285750" algn="l" defTabSz="914400" rtl="0" eaLnBrk="1" latinLnBrk="0" hangingPunct="1">
                        <a:buFont typeface="Arial" pitchFamily="34" charset="0"/>
                        <a:buChar char="•"/>
                      </a:pPr>
                      <a:endParaRPr lang="en-ZA" sz="1600" kern="1200" dirty="0" smtClean="0">
                        <a:solidFill>
                          <a:schemeClr val="dk1"/>
                        </a:solidFill>
                        <a:latin typeface="+mn-lt"/>
                        <a:ea typeface="+mn-ea"/>
                        <a:cs typeface="+mn-cs"/>
                      </a:endParaRPr>
                    </a:p>
                    <a:p>
                      <a:pPr marL="0" lvl="2" indent="0" algn="l" defTabSz="914400" rtl="0" eaLnBrk="1" latinLnBrk="0" hangingPunct="1">
                        <a:buFont typeface="Arial" pitchFamily="34" charset="0"/>
                        <a:buNone/>
                      </a:pPr>
                      <a:endParaRPr lang="en-US" sz="1600" kern="1200" dirty="0" smtClean="0">
                        <a:solidFill>
                          <a:schemeClr val="dk1"/>
                        </a:solidFill>
                        <a:latin typeface="+mn-lt"/>
                        <a:ea typeface="+mn-ea"/>
                        <a:cs typeface="+mn-cs"/>
                      </a:endParaRPr>
                    </a:p>
                  </a:txBody>
                  <a:tcPr/>
                </a:tc>
                <a:tc>
                  <a:txBody>
                    <a:bodyPr/>
                    <a:lstStyle/>
                    <a:p>
                      <a:pPr marL="0" marR="0" lvl="2"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600" kern="1200" dirty="0" err="1" smtClean="0">
                          <a:solidFill>
                            <a:schemeClr val="dk1"/>
                          </a:solidFill>
                          <a:latin typeface="+mn-lt"/>
                          <a:ea typeface="+mn-ea"/>
                          <a:cs typeface="+mn-cs"/>
                        </a:rPr>
                        <a:t>Archibus</a:t>
                      </a:r>
                      <a:r>
                        <a:rPr lang="en-ZA" sz="1600" kern="1200" dirty="0" smtClean="0">
                          <a:solidFill>
                            <a:schemeClr val="dk1"/>
                          </a:solidFill>
                          <a:latin typeface="+mn-lt"/>
                          <a:ea typeface="+mn-ea"/>
                          <a:cs typeface="+mn-cs"/>
                        </a:rPr>
                        <a:t> project module and</a:t>
                      </a:r>
                      <a:r>
                        <a:rPr lang="en-ZA" sz="1600" kern="1200" baseline="0" dirty="0" smtClean="0">
                          <a:solidFill>
                            <a:schemeClr val="dk1"/>
                          </a:solidFill>
                          <a:latin typeface="+mn-lt"/>
                          <a:ea typeface="+mn-ea"/>
                          <a:cs typeface="+mn-cs"/>
                        </a:rPr>
                        <a:t> SAGE procurement module not implemented and interfaced to ensure timeous identification of accruals</a:t>
                      </a:r>
                      <a:endParaRPr lang="en-ZA" sz="1600" kern="1200" dirty="0" smtClean="0">
                        <a:solidFill>
                          <a:schemeClr val="dk1"/>
                        </a:solidFill>
                        <a:latin typeface="+mn-lt"/>
                        <a:ea typeface="+mn-ea"/>
                        <a:cs typeface="+mn-cs"/>
                      </a:endParaRPr>
                    </a:p>
                  </a:txBody>
                  <a:tcPr/>
                </a:tc>
                <a:extLst>
                  <a:ext uri="{0D108BD9-81ED-4DB2-BD59-A6C34878D82A}">
                    <a16:rowId xmlns:a16="http://schemas.microsoft.com/office/drawing/2014/main" val="10002"/>
                  </a:ext>
                </a:extLst>
              </a:tr>
            </a:tbl>
          </a:graphicData>
        </a:graphic>
      </p:graphicFrame>
      <p:pic>
        <p:nvPicPr>
          <p:cNvPr id="7" name="Picture 6" descr="southafrica-flag1"/>
          <p:cNvPicPr>
            <a:picLocks noChangeAspect="1" noChangeArrowheads="1" noCrop="1"/>
          </p:cNvPicPr>
          <p:nvPr/>
        </p:nvPicPr>
        <p:blipFill>
          <a:blip r:embed="rId3"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val="33226897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a:xfrm>
            <a:off x="0" y="0"/>
            <a:ext cx="9144000" cy="68580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3000" b="1" dirty="0" smtClean="0">
                <a:solidFill>
                  <a:prstClr val="white"/>
                </a:solidFill>
              </a:rPr>
              <a:t>PMTE Audit </a:t>
            </a:r>
            <a:r>
              <a:rPr lang="en-ZA" sz="3000" b="1" dirty="0">
                <a:solidFill>
                  <a:prstClr val="white"/>
                </a:solidFill>
              </a:rPr>
              <a:t>qualifications for </a:t>
            </a:r>
            <a:r>
              <a:rPr lang="en-ZA" sz="3000" b="1" dirty="0" smtClean="0">
                <a:solidFill>
                  <a:prstClr val="white"/>
                </a:solidFill>
              </a:rPr>
              <a:t>2016/17 </a:t>
            </a:r>
            <a:endParaRPr lang="en-US" sz="2800" b="1" dirty="0">
              <a:solidFill>
                <a:prstClr val="white"/>
              </a:solidFill>
            </a:endParaRPr>
          </a:p>
        </p:txBody>
      </p:sp>
      <p:sp>
        <p:nvSpPr>
          <p:cNvPr id="2" name="Slide Number Placeholder 1"/>
          <p:cNvSpPr>
            <a:spLocks noGrp="1"/>
          </p:cNvSpPr>
          <p:nvPr>
            <p:ph type="sldNum" sz="quarter" idx="12"/>
          </p:nvPr>
        </p:nvSpPr>
        <p:spPr/>
        <p:txBody>
          <a:bodyPr/>
          <a:lstStyle/>
          <a:p>
            <a:fld id="{06FDB8B8-F605-4586-B934-FF56C8C71DDE}" type="slidenum">
              <a:rPr lang="en-US" smtClean="0">
                <a:solidFill>
                  <a:prstClr val="black">
                    <a:tint val="75000"/>
                  </a:prstClr>
                </a:solidFill>
              </a:rPr>
              <a:pPr/>
              <a:t>39</a:t>
            </a:fld>
            <a:endParaRPr lang="en-US">
              <a:solidFill>
                <a:prstClr val="black">
                  <a:tint val="75000"/>
                </a:prst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03361486"/>
              </p:ext>
            </p:extLst>
          </p:nvPr>
        </p:nvGraphicFramePr>
        <p:xfrm>
          <a:off x="179512" y="764704"/>
          <a:ext cx="8856983" cy="5000992"/>
        </p:xfrm>
        <a:graphic>
          <a:graphicData uri="http://schemas.openxmlformats.org/drawingml/2006/table">
            <a:tbl>
              <a:tblPr firstRow="1" bandRow="1">
                <a:tableStyleId>{93296810-A885-4BE3-A3E7-6D5BEEA58F35}</a:tableStyleId>
              </a:tblPr>
              <a:tblGrid>
                <a:gridCol w="1911050">
                  <a:extLst>
                    <a:ext uri="{9D8B030D-6E8A-4147-A177-3AD203B41FA5}">
                      <a16:colId xmlns:a16="http://schemas.microsoft.com/office/drawing/2014/main" val="20000"/>
                    </a:ext>
                  </a:extLst>
                </a:gridCol>
                <a:gridCol w="2315311">
                  <a:extLst>
                    <a:ext uri="{9D8B030D-6E8A-4147-A177-3AD203B41FA5}">
                      <a16:colId xmlns:a16="http://schemas.microsoft.com/office/drawing/2014/main" val="20001"/>
                    </a:ext>
                  </a:extLst>
                </a:gridCol>
                <a:gridCol w="2315311">
                  <a:extLst>
                    <a:ext uri="{9D8B030D-6E8A-4147-A177-3AD203B41FA5}">
                      <a16:colId xmlns:a16="http://schemas.microsoft.com/office/drawing/2014/main" val="20002"/>
                    </a:ext>
                  </a:extLst>
                </a:gridCol>
                <a:gridCol w="2315311">
                  <a:extLst>
                    <a:ext uri="{9D8B030D-6E8A-4147-A177-3AD203B41FA5}">
                      <a16:colId xmlns:a16="http://schemas.microsoft.com/office/drawing/2014/main" val="20003"/>
                    </a:ext>
                  </a:extLst>
                </a:gridCol>
              </a:tblGrid>
              <a:tr h="610881">
                <a:tc>
                  <a:txBody>
                    <a:bodyPr/>
                    <a:lstStyle/>
                    <a:p>
                      <a:r>
                        <a:rPr lang="en-ZA" sz="1600" dirty="0" smtClean="0"/>
                        <a:t>Audit exposure</a:t>
                      </a:r>
                      <a:endParaRPr lang="en-US" sz="1600" dirty="0"/>
                    </a:p>
                  </a:txBody>
                  <a:tcPr/>
                </a:tc>
                <a:tc>
                  <a:txBody>
                    <a:bodyPr/>
                    <a:lstStyle/>
                    <a:p>
                      <a:r>
                        <a:rPr lang="en-ZA" sz="1600" dirty="0" smtClean="0"/>
                        <a:t>Audit</a:t>
                      </a:r>
                      <a:r>
                        <a:rPr lang="en-ZA" sz="1600" baseline="0" dirty="0" smtClean="0"/>
                        <a:t> action plan</a:t>
                      </a:r>
                      <a:endParaRPr lang="en-US" sz="1600" dirty="0"/>
                    </a:p>
                  </a:txBody>
                  <a:tcPr/>
                </a:tc>
                <a:tc>
                  <a:txBody>
                    <a:bodyPr/>
                    <a:lstStyle/>
                    <a:p>
                      <a:r>
                        <a:rPr lang="en-ZA" sz="1600" dirty="0" smtClean="0"/>
                        <a:t>Progress 2017/18</a:t>
                      </a:r>
                      <a:endParaRPr lang="en-US" sz="1600" dirty="0"/>
                    </a:p>
                  </a:txBody>
                  <a:tcPr/>
                </a:tc>
                <a:tc>
                  <a:txBody>
                    <a:bodyPr/>
                    <a:lstStyle/>
                    <a:p>
                      <a:r>
                        <a:rPr lang="en-ZA" sz="1600" dirty="0" smtClean="0"/>
                        <a:t>Remaining risks</a:t>
                      </a:r>
                      <a:endParaRPr lang="en-US" sz="1600" dirty="0"/>
                    </a:p>
                  </a:txBody>
                  <a:tcPr/>
                </a:tc>
                <a:extLst>
                  <a:ext uri="{0D108BD9-81ED-4DB2-BD59-A6C34878D82A}">
                    <a16:rowId xmlns:a16="http://schemas.microsoft.com/office/drawing/2014/main" val="10000"/>
                  </a:ext>
                </a:extLst>
              </a:tr>
              <a:tr h="397231">
                <a:tc gridSpan="4">
                  <a:txBody>
                    <a:bodyPr/>
                    <a:lstStyle/>
                    <a:p>
                      <a:pPr marL="0" lvl="1" indent="0" algn="l" defTabSz="914400" rtl="0" eaLnBrk="1" latinLnBrk="0" hangingPunct="1">
                        <a:spcBef>
                          <a:spcPts val="600"/>
                        </a:spcBef>
                        <a:buFont typeface="Arial" panose="020B0604020202020204" pitchFamily="34" charset="0"/>
                        <a:buNone/>
                      </a:pPr>
                      <a:r>
                        <a:rPr lang="en-ZA" sz="1600" b="1" kern="1200" dirty="0" smtClean="0">
                          <a:solidFill>
                            <a:schemeClr val="dk1"/>
                          </a:solidFill>
                          <a:latin typeface="+mn-lt"/>
                          <a:ea typeface="+mn-ea"/>
                          <a:cs typeface="+mn-cs"/>
                        </a:rPr>
                        <a:t>Maintenance</a:t>
                      </a:r>
                      <a:r>
                        <a:rPr lang="en-ZA" sz="1600" b="1" kern="1200" baseline="0" dirty="0" smtClean="0">
                          <a:solidFill>
                            <a:schemeClr val="dk1"/>
                          </a:solidFill>
                          <a:latin typeface="+mn-lt"/>
                          <a:ea typeface="+mn-ea"/>
                          <a:cs typeface="+mn-cs"/>
                        </a:rPr>
                        <a:t> provision</a:t>
                      </a:r>
                      <a:endParaRPr lang="en-US" sz="1600" b="1" kern="1200" dirty="0" smtClean="0">
                        <a:solidFill>
                          <a:schemeClr val="dk1"/>
                        </a:solidFill>
                        <a:latin typeface="+mn-lt"/>
                        <a:ea typeface="+mn-ea"/>
                        <a:cs typeface="+mn-cs"/>
                      </a:endParaRPr>
                    </a:p>
                  </a:txBody>
                  <a:tcPr/>
                </a:tc>
                <a:tc hMerge="1">
                  <a:txBody>
                    <a:bodyPr/>
                    <a:lstStyle/>
                    <a:p>
                      <a:pPr marL="285750" lvl="2" indent="-285750" algn="l" defTabSz="914400" rtl="0" eaLnBrk="1" latinLnBrk="0" hangingPunct="1">
                        <a:buFont typeface="Arial" pitchFamily="34" charset="0"/>
                        <a:buChar char="•"/>
                      </a:pPr>
                      <a:endParaRPr lang="en-US" sz="1600" kern="1200" dirty="0" smtClean="0">
                        <a:solidFill>
                          <a:schemeClr val="dk1"/>
                        </a:solidFill>
                        <a:latin typeface="+mn-lt"/>
                        <a:ea typeface="+mn-ea"/>
                        <a:cs typeface="+mn-cs"/>
                      </a:endParaRPr>
                    </a:p>
                  </a:txBody>
                  <a:tcPr/>
                </a:tc>
                <a:tc hMerge="1">
                  <a:txBody>
                    <a:bodyPr/>
                    <a:lstStyle/>
                    <a:p>
                      <a:pPr marL="0" lvl="2" indent="0" algn="l" defTabSz="914400" rtl="0" eaLnBrk="1" latinLnBrk="0" hangingPunct="1">
                        <a:buFont typeface="Arial" pitchFamily="34" charset="0"/>
                        <a:buNone/>
                      </a:pPr>
                      <a:endParaRPr lang="en-US" sz="1600" kern="1200" dirty="0" smtClean="0">
                        <a:solidFill>
                          <a:schemeClr val="dk1"/>
                        </a:solidFill>
                        <a:latin typeface="+mn-lt"/>
                        <a:ea typeface="+mn-ea"/>
                        <a:cs typeface="+mn-cs"/>
                      </a:endParaRPr>
                    </a:p>
                  </a:txBody>
                  <a:tcPr/>
                </a:tc>
                <a:tc hMerge="1">
                  <a:txBody>
                    <a:bodyPr/>
                    <a:lstStyle/>
                    <a:p>
                      <a:pPr marL="285750" marR="0" lvl="2"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ZA" sz="1600" kern="1200" dirty="0" smtClean="0">
                        <a:solidFill>
                          <a:schemeClr val="dk1"/>
                        </a:solidFill>
                        <a:latin typeface="+mn-lt"/>
                        <a:ea typeface="+mn-ea"/>
                        <a:cs typeface="+mn-cs"/>
                      </a:endParaRPr>
                    </a:p>
                  </a:txBody>
                  <a:tcPr/>
                </a:tc>
                <a:extLst>
                  <a:ext uri="{0D108BD9-81ED-4DB2-BD59-A6C34878D82A}">
                    <a16:rowId xmlns:a16="http://schemas.microsoft.com/office/drawing/2014/main" val="10001"/>
                  </a:ext>
                </a:extLst>
              </a:tr>
              <a:tr h="1370319">
                <a:tc>
                  <a:txBody>
                    <a:bodyPr/>
                    <a:lstStyle/>
                    <a:p>
                      <a:pPr marL="0" lvl="1" indent="0" algn="l" defTabSz="914400" rtl="0" eaLnBrk="1" latinLnBrk="0" hangingPunct="1">
                        <a:spcBef>
                          <a:spcPts val="600"/>
                        </a:spcBef>
                        <a:buFont typeface="Arial" panose="020B0604020202020204" pitchFamily="34" charset="0"/>
                        <a:buNone/>
                      </a:pPr>
                      <a:r>
                        <a:rPr lang="en-ZA" sz="1600" kern="1200" dirty="0" smtClean="0">
                          <a:solidFill>
                            <a:schemeClr val="dk1"/>
                          </a:solidFill>
                          <a:latin typeface="+mn-lt"/>
                          <a:ea typeface="+mn-ea"/>
                          <a:cs typeface="+mn-cs"/>
                        </a:rPr>
                        <a:t>Inadequate evidence to support provisions made in the AFS relating to day-to-day maintenance</a:t>
                      </a:r>
                      <a:r>
                        <a:rPr lang="en-ZA" sz="1600" kern="1200" baseline="0" dirty="0" smtClean="0">
                          <a:solidFill>
                            <a:schemeClr val="dk1"/>
                          </a:solidFill>
                          <a:latin typeface="+mn-lt"/>
                          <a:ea typeface="+mn-ea"/>
                          <a:cs typeface="+mn-cs"/>
                        </a:rPr>
                        <a:t> – current systems does not support identification of accruals (jobs done and amounts due) after the calls has been logged – status of WORX4U is unreliable – cannot rely on controls</a:t>
                      </a:r>
                      <a:endParaRPr lang="en-US" sz="1600" kern="1200" dirty="0" smtClean="0">
                        <a:solidFill>
                          <a:schemeClr val="dk1"/>
                        </a:solidFill>
                        <a:latin typeface="+mn-lt"/>
                        <a:ea typeface="+mn-ea"/>
                        <a:cs typeface="+mn-cs"/>
                      </a:endParaRPr>
                    </a:p>
                  </a:txBody>
                  <a:tcPr/>
                </a:tc>
                <a:tc>
                  <a:txBody>
                    <a:bodyPr/>
                    <a:lstStyle/>
                    <a:p>
                      <a:pPr marL="285750" lvl="2" indent="-285750" algn="l" defTabSz="914400" rtl="0" eaLnBrk="1" latinLnBrk="0" hangingPunct="1">
                        <a:buFont typeface="Arial" pitchFamily="34" charset="0"/>
                        <a:buChar char="•"/>
                      </a:pPr>
                      <a:r>
                        <a:rPr lang="en-ZA" sz="1600" kern="1200" dirty="0" smtClean="0">
                          <a:solidFill>
                            <a:schemeClr val="dk1"/>
                          </a:solidFill>
                          <a:latin typeface="+mn-lt"/>
                          <a:ea typeface="+mn-ea"/>
                          <a:cs typeface="+mn-cs"/>
                        </a:rPr>
                        <a:t>Implementation of</a:t>
                      </a:r>
                      <a:r>
                        <a:rPr lang="en-ZA" sz="1600" kern="1200" baseline="0" dirty="0" smtClean="0">
                          <a:solidFill>
                            <a:schemeClr val="dk1"/>
                          </a:solidFill>
                          <a:latin typeface="+mn-lt"/>
                          <a:ea typeface="+mn-ea"/>
                          <a:cs typeface="+mn-cs"/>
                        </a:rPr>
                        <a:t> Maintenance module on Archibus with full tracking of transactions </a:t>
                      </a:r>
                      <a:endParaRPr lang="en-ZA" sz="1600" kern="1200" dirty="0" smtClean="0">
                        <a:solidFill>
                          <a:schemeClr val="dk1"/>
                        </a:solidFill>
                        <a:latin typeface="+mn-lt"/>
                        <a:ea typeface="+mn-ea"/>
                        <a:cs typeface="+mn-cs"/>
                      </a:endParaRPr>
                    </a:p>
                    <a:p>
                      <a:pPr marL="285750" lvl="2" indent="-285750" algn="l" defTabSz="914400" rtl="0" eaLnBrk="1" latinLnBrk="0" hangingPunct="1">
                        <a:buFont typeface="Arial" pitchFamily="34" charset="0"/>
                        <a:buChar char="•"/>
                      </a:pPr>
                      <a:r>
                        <a:rPr lang="en-ZA" sz="1600" kern="1200" dirty="0" smtClean="0">
                          <a:solidFill>
                            <a:schemeClr val="dk1"/>
                          </a:solidFill>
                          <a:latin typeface="+mn-lt"/>
                          <a:ea typeface="+mn-ea"/>
                          <a:cs typeface="+mn-cs"/>
                        </a:rPr>
                        <a:t>Develop reliable module</a:t>
                      </a:r>
                      <a:r>
                        <a:rPr lang="en-ZA" sz="1600" kern="1200" baseline="0" dirty="0" smtClean="0">
                          <a:solidFill>
                            <a:schemeClr val="dk1"/>
                          </a:solidFill>
                          <a:latin typeface="+mn-lt"/>
                          <a:ea typeface="+mn-ea"/>
                          <a:cs typeface="+mn-cs"/>
                        </a:rPr>
                        <a:t> to predict the amount due based on calls logged</a:t>
                      </a:r>
                      <a:endParaRPr lang="en-US" sz="1600" kern="1200" dirty="0" smtClean="0">
                        <a:solidFill>
                          <a:schemeClr val="dk1"/>
                        </a:solidFill>
                        <a:latin typeface="+mn-lt"/>
                        <a:ea typeface="+mn-ea"/>
                        <a:cs typeface="+mn-cs"/>
                      </a:endParaRPr>
                    </a:p>
                  </a:txBody>
                  <a:tcPr/>
                </a:tc>
                <a:tc>
                  <a:txBody>
                    <a:bodyPr/>
                    <a:lstStyle/>
                    <a:p>
                      <a:pPr marL="285750" lvl="2" indent="-285750" algn="l" defTabSz="914400" rtl="0" eaLnBrk="1" latinLnBrk="0" hangingPunct="1">
                        <a:buFont typeface="Arial" pitchFamily="34" charset="0"/>
                        <a:buChar char="•"/>
                      </a:pPr>
                      <a:r>
                        <a:rPr lang="en-ZA" sz="1600" kern="1200" dirty="0" err="1" smtClean="0">
                          <a:solidFill>
                            <a:schemeClr val="dk1"/>
                          </a:solidFill>
                          <a:latin typeface="+mn-lt"/>
                          <a:ea typeface="+mn-ea"/>
                          <a:cs typeface="+mn-cs"/>
                        </a:rPr>
                        <a:t>Archibus</a:t>
                      </a:r>
                      <a:r>
                        <a:rPr lang="en-ZA" sz="1600" kern="1200" baseline="0" dirty="0" smtClean="0">
                          <a:solidFill>
                            <a:schemeClr val="dk1"/>
                          </a:solidFill>
                          <a:latin typeface="+mn-lt"/>
                          <a:ea typeface="+mn-ea"/>
                          <a:cs typeface="+mn-cs"/>
                        </a:rPr>
                        <a:t> maintenance module development is in progress</a:t>
                      </a:r>
                    </a:p>
                    <a:p>
                      <a:pPr marL="285750" lvl="2" indent="-285750" algn="l" defTabSz="914400" rtl="0" eaLnBrk="1" latinLnBrk="0" hangingPunct="1">
                        <a:buFont typeface="Arial" pitchFamily="34" charset="0"/>
                        <a:buChar char="•"/>
                      </a:pPr>
                      <a:endParaRPr lang="en-ZA" sz="1600" kern="1200" dirty="0" smtClean="0">
                        <a:solidFill>
                          <a:schemeClr val="dk1"/>
                        </a:solidFill>
                        <a:latin typeface="+mn-lt"/>
                        <a:ea typeface="+mn-ea"/>
                        <a:cs typeface="+mn-cs"/>
                      </a:endParaRPr>
                    </a:p>
                    <a:p>
                      <a:pPr marL="0" lvl="2" indent="0" algn="l" defTabSz="914400" rtl="0" eaLnBrk="1" latinLnBrk="0" hangingPunct="1">
                        <a:buFont typeface="Arial" pitchFamily="34" charset="0"/>
                        <a:buNone/>
                      </a:pPr>
                      <a:endParaRPr lang="en-US" sz="1600" kern="1200" dirty="0" smtClean="0">
                        <a:solidFill>
                          <a:schemeClr val="dk1"/>
                        </a:solidFill>
                        <a:latin typeface="+mn-lt"/>
                        <a:ea typeface="+mn-ea"/>
                        <a:cs typeface="+mn-cs"/>
                      </a:endParaRPr>
                    </a:p>
                  </a:txBody>
                  <a:tcPr/>
                </a:tc>
                <a:tc>
                  <a:txBody>
                    <a:bodyPr/>
                    <a:lstStyle/>
                    <a:p>
                      <a:pPr marL="0" marR="0" lvl="2"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600" kern="1200" dirty="0" smtClean="0">
                          <a:solidFill>
                            <a:schemeClr val="dk1"/>
                          </a:solidFill>
                          <a:latin typeface="+mn-lt"/>
                          <a:ea typeface="+mn-ea"/>
                          <a:cs typeface="+mn-cs"/>
                        </a:rPr>
                        <a:t>Inability to implement maintenance module to track current and historical</a:t>
                      </a:r>
                      <a:r>
                        <a:rPr lang="en-ZA" sz="1600" kern="1200" baseline="0" dirty="0" smtClean="0">
                          <a:solidFill>
                            <a:schemeClr val="dk1"/>
                          </a:solidFill>
                          <a:latin typeface="+mn-lt"/>
                          <a:ea typeface="+mn-ea"/>
                          <a:cs typeface="+mn-cs"/>
                        </a:rPr>
                        <a:t> calls logged that will require manual calculation of provisions</a:t>
                      </a:r>
                      <a:endParaRPr lang="en-ZA" sz="1600" kern="1200" dirty="0" smtClean="0">
                        <a:solidFill>
                          <a:schemeClr val="dk1"/>
                        </a:solidFill>
                        <a:latin typeface="+mn-lt"/>
                        <a:ea typeface="+mn-ea"/>
                        <a:cs typeface="+mn-cs"/>
                      </a:endParaRPr>
                    </a:p>
                  </a:txBody>
                  <a:tcPr/>
                </a:tc>
                <a:extLst>
                  <a:ext uri="{0D108BD9-81ED-4DB2-BD59-A6C34878D82A}">
                    <a16:rowId xmlns:a16="http://schemas.microsoft.com/office/drawing/2014/main" val="10002"/>
                  </a:ext>
                </a:extLst>
              </a:tr>
            </a:tbl>
          </a:graphicData>
        </a:graphic>
      </p:graphicFrame>
      <p:pic>
        <p:nvPicPr>
          <p:cNvPr id="7" name="Picture 6" descr="southafrica-flag1"/>
          <p:cNvPicPr>
            <a:picLocks noChangeAspect="1" noChangeArrowheads="1" noCrop="1"/>
          </p:cNvPicPr>
          <p:nvPr/>
        </p:nvPicPr>
        <p:blipFill>
          <a:blip r:embed="rId3" cstate="print"/>
          <a:srcRect/>
          <a:stretch>
            <a:fillRect/>
          </a:stretch>
        </p:blipFill>
        <p:spPr bwMode="auto">
          <a:xfrm>
            <a:off x="7561162" y="6395040"/>
            <a:ext cx="415052" cy="274320"/>
          </a:xfrm>
          <a:prstGeom prst="rect">
            <a:avLst/>
          </a:prstGeom>
          <a:noFill/>
          <a:ln w="9525">
            <a:noFill/>
            <a:miter lim="800000"/>
            <a:headEnd/>
            <a:tailEnd/>
          </a:ln>
        </p:spPr>
      </p:pic>
    </p:spTree>
    <p:extLst>
      <p:ext uri="{BB962C8B-B14F-4D97-AF65-F5344CB8AC3E}">
        <p14:creationId xmlns:p14="http://schemas.microsoft.com/office/powerpoint/2010/main" val="39427266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F0CD0AED-B4D5-4032-9A76-11BCD2D1BB13}" type="slidenum">
              <a:rPr lang="en-US" smtClean="0"/>
              <a:t>4</a:t>
            </a:fld>
            <a:endParaRPr lang="en-US"/>
          </a:p>
        </p:txBody>
      </p:sp>
      <p:pic>
        <p:nvPicPr>
          <p:cNvPr id="9"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a:xfrm>
            <a:off x="0" y="1924913"/>
            <a:ext cx="9144000" cy="2386474"/>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a:solidFill>
                  <a:schemeClr val="accent6">
                    <a:lumMod val="50000"/>
                  </a:schemeClr>
                </a:solidFill>
              </a:rPr>
              <a:t>Section A </a:t>
            </a:r>
          </a:p>
          <a:p>
            <a:endParaRPr lang="en-US" sz="4000" b="1" dirty="0">
              <a:solidFill>
                <a:schemeClr val="accent6">
                  <a:lumMod val="50000"/>
                </a:schemeClr>
              </a:solidFill>
            </a:endParaRPr>
          </a:p>
          <a:p>
            <a:r>
              <a:rPr lang="en-ZA" sz="4000" b="1" dirty="0" smtClean="0"/>
              <a:t>DPW Audit </a:t>
            </a:r>
            <a:r>
              <a:rPr lang="en-ZA" sz="4000" b="1" dirty="0"/>
              <a:t>Action Plans and Progress</a:t>
            </a:r>
            <a:endParaRPr lang="en-US" sz="4000" b="1" dirty="0"/>
          </a:p>
        </p:txBody>
      </p:sp>
      <p:pic>
        <p:nvPicPr>
          <p:cNvPr id="10" name="Picture 9" descr="southafrica-flag1"/>
          <p:cNvPicPr>
            <a:picLocks noChangeAspect="1" noChangeArrowheads="1" noCrop="1"/>
          </p:cNvPicPr>
          <p:nvPr/>
        </p:nvPicPr>
        <p:blipFill>
          <a:blip r:embed="rId4"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val="15913084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F0CD0AED-B4D5-4032-9A76-11BCD2D1BB13}" type="slidenum">
              <a:rPr lang="en-US" smtClean="0"/>
              <a:t>40</a:t>
            </a:fld>
            <a:endParaRPr lang="en-US"/>
          </a:p>
        </p:txBody>
      </p:sp>
      <p:pic>
        <p:nvPicPr>
          <p:cNvPr id="9"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a:xfrm>
            <a:off x="0" y="1924913"/>
            <a:ext cx="9144000" cy="2386474"/>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a:solidFill>
                  <a:schemeClr val="accent6">
                    <a:lumMod val="50000"/>
                  </a:schemeClr>
                </a:solidFill>
              </a:rPr>
              <a:t>Section C </a:t>
            </a:r>
          </a:p>
          <a:p>
            <a:endParaRPr lang="en-US" sz="4000" b="1" dirty="0">
              <a:solidFill>
                <a:schemeClr val="accent6">
                  <a:lumMod val="50000"/>
                </a:schemeClr>
              </a:solidFill>
            </a:endParaRPr>
          </a:p>
          <a:p>
            <a:r>
              <a:rPr lang="en-US" sz="4000" b="1" dirty="0">
                <a:solidFill>
                  <a:schemeClr val="bg1"/>
                </a:solidFill>
              </a:rPr>
              <a:t>Programme Specific Action </a:t>
            </a:r>
            <a:r>
              <a:rPr lang="en-US" sz="4000" b="1" dirty="0" smtClean="0">
                <a:solidFill>
                  <a:schemeClr val="bg1"/>
                </a:solidFill>
              </a:rPr>
              <a:t>Plans </a:t>
            </a:r>
            <a:endParaRPr lang="en-US" sz="4000" b="1" dirty="0">
              <a:solidFill>
                <a:schemeClr val="bg1"/>
              </a:solidFill>
            </a:endParaRPr>
          </a:p>
        </p:txBody>
      </p:sp>
      <p:pic>
        <p:nvPicPr>
          <p:cNvPr id="7" name="Picture 6" descr="southafrica-flag1"/>
          <p:cNvPicPr>
            <a:picLocks noChangeAspect="1" noChangeArrowheads="1" noCrop="1"/>
          </p:cNvPicPr>
          <p:nvPr/>
        </p:nvPicPr>
        <p:blipFill>
          <a:blip r:embed="rId4"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val="11014714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0CD0AED-B4D5-4032-9A76-11BCD2D1BB13}" type="slidenum">
              <a:rPr lang="en-US" smtClean="0">
                <a:solidFill>
                  <a:prstClr val="black">
                    <a:tint val="75000"/>
                  </a:prstClr>
                </a:solidFill>
              </a:rPr>
              <a:pPr/>
              <a:t>41</a:t>
            </a:fld>
            <a:endParaRPr lang="en-US" dirty="0">
              <a:solidFill>
                <a:prstClr val="black">
                  <a:tint val="75000"/>
                </a:prstClr>
              </a:solidFill>
            </a:endParaRPr>
          </a:p>
        </p:txBody>
      </p:sp>
      <p:sp>
        <p:nvSpPr>
          <p:cNvPr id="12" name="Rectangle 11"/>
          <p:cNvSpPr/>
          <p:nvPr/>
        </p:nvSpPr>
        <p:spPr>
          <a:xfrm>
            <a:off x="0" y="1772816"/>
            <a:ext cx="4208725" cy="2362108"/>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a:solidFill>
                  <a:prstClr val="white"/>
                </a:solidFill>
              </a:rPr>
              <a:t>Programme </a:t>
            </a:r>
            <a:r>
              <a:rPr lang="en-US" sz="4000" b="1" dirty="0" smtClean="0">
                <a:solidFill>
                  <a:prstClr val="white"/>
                </a:solidFill>
              </a:rPr>
              <a:t>1: Administration (SCM)</a:t>
            </a:r>
            <a:endParaRPr lang="en-US" sz="4000" b="1" dirty="0">
              <a:solidFill>
                <a:prstClr val="white"/>
              </a:solidFill>
            </a:endParaRPr>
          </a:p>
        </p:txBody>
      </p:sp>
      <p:cxnSp>
        <p:nvCxnSpPr>
          <p:cNvPr id="7" name="Straight Connector 6"/>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descr="southafrica-flag1"/>
          <p:cNvPicPr>
            <a:picLocks noChangeAspect="1" noChangeArrowheads="1" noCrop="1"/>
          </p:cNvPicPr>
          <p:nvPr/>
        </p:nvPicPr>
        <p:blipFill>
          <a:blip r:embed="rId3"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val="23461514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0CD0AED-B4D5-4032-9A76-11BCD2D1BB13}" type="slidenum">
              <a:rPr lang="en-US" smtClean="0">
                <a:solidFill>
                  <a:prstClr val="black">
                    <a:tint val="75000"/>
                  </a:prstClr>
                </a:solidFill>
              </a:rPr>
              <a:pPr/>
              <a:t>42</a:t>
            </a:fld>
            <a:endParaRPr lang="en-US" dirty="0">
              <a:solidFill>
                <a:prstClr val="black">
                  <a:tint val="75000"/>
                </a:prstClr>
              </a:solidFill>
            </a:endParaRPr>
          </a:p>
        </p:txBody>
      </p:sp>
      <p:sp>
        <p:nvSpPr>
          <p:cNvPr id="12" name="Rectangle 11"/>
          <p:cNvSpPr/>
          <p:nvPr/>
        </p:nvSpPr>
        <p:spPr>
          <a:xfrm>
            <a:off x="0" y="0"/>
            <a:ext cx="9144000" cy="51435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100" b="1" dirty="0">
                <a:solidFill>
                  <a:prstClr val="white"/>
                </a:solidFill>
              </a:rPr>
              <a:t>Programme: </a:t>
            </a:r>
            <a:r>
              <a:rPr lang="en-US" sz="2100" b="1" dirty="0" smtClean="0">
                <a:solidFill>
                  <a:prstClr val="white"/>
                </a:solidFill>
              </a:rPr>
              <a:t>1 - SCM</a:t>
            </a:r>
            <a:endParaRPr lang="en-US" sz="2100" b="1" dirty="0">
              <a:solidFill>
                <a:prstClr val="white"/>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79374297"/>
              </p:ext>
            </p:extLst>
          </p:nvPr>
        </p:nvGraphicFramePr>
        <p:xfrm>
          <a:off x="179512" y="764704"/>
          <a:ext cx="8712968" cy="4975860"/>
        </p:xfrm>
        <a:graphic>
          <a:graphicData uri="http://schemas.openxmlformats.org/drawingml/2006/table">
            <a:tbl>
              <a:tblPr firstRow="1" bandRow="1">
                <a:tableStyleId>{9DCAF9ED-07DC-4A11-8D7F-57B35C25682E}</a:tableStyleId>
              </a:tblPr>
              <a:tblGrid>
                <a:gridCol w="4573474">
                  <a:extLst>
                    <a:ext uri="{9D8B030D-6E8A-4147-A177-3AD203B41FA5}">
                      <a16:colId xmlns:a16="http://schemas.microsoft.com/office/drawing/2014/main" val="20000"/>
                    </a:ext>
                  </a:extLst>
                </a:gridCol>
                <a:gridCol w="4139494">
                  <a:extLst>
                    <a:ext uri="{9D8B030D-6E8A-4147-A177-3AD203B41FA5}">
                      <a16:colId xmlns:a16="http://schemas.microsoft.com/office/drawing/2014/main" val="20001"/>
                    </a:ext>
                  </a:extLst>
                </a:gridCol>
              </a:tblGrid>
              <a:tr h="278130">
                <a:tc>
                  <a:txBody>
                    <a:bodyPr/>
                    <a:lstStyle/>
                    <a:p>
                      <a:r>
                        <a:rPr lang="en-US" sz="1600" dirty="0" smtClean="0"/>
                        <a:t>Audit Findings </a:t>
                      </a:r>
                      <a:endParaRPr lang="en-ZA" sz="1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Identified</a:t>
                      </a:r>
                      <a:r>
                        <a:rPr lang="en-US" sz="1600" baseline="0" dirty="0" smtClean="0"/>
                        <a:t> deficiencies/Root Causes </a:t>
                      </a:r>
                      <a:endParaRPr lang="en-ZA" sz="1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80060">
                <a:tc>
                  <a:txBody>
                    <a:bodyPr/>
                    <a:lstStyle/>
                    <a:p>
                      <a:r>
                        <a:rPr lang="en-US" sz="1600" b="0" i="0" u="none" strike="noStrike" kern="1200" baseline="0" dirty="0" smtClean="0">
                          <a:solidFill>
                            <a:schemeClr val="dk1"/>
                          </a:solidFill>
                          <a:latin typeface="+mn-lt"/>
                          <a:ea typeface="+mn-ea"/>
                          <a:cs typeface="+mn-cs"/>
                        </a:rPr>
                        <a:t>Contracts were extended or modified without the approval of a properly delegated official as required by Treasury Regulation 8.1 and 8.2. / section 44 of the PFMA.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600" b="0" i="0" u="none" strike="noStrike" kern="1200" baseline="0" dirty="0" smtClean="0">
                          <a:solidFill>
                            <a:schemeClr val="dk1"/>
                          </a:solidFill>
                          <a:latin typeface="+mn-lt"/>
                          <a:ea typeface="+mn-ea"/>
                          <a:cs typeface="+mn-cs"/>
                        </a:rPr>
                        <a:t>Contract management</a:t>
                      </a:r>
                      <a:endParaRPr lang="en-ZA" sz="1600" b="0" i="0" u="none" strike="noStrike" kern="1200" baseline="0" dirty="0">
                        <a:solidFill>
                          <a:schemeClr val="dk1"/>
                        </a:solidFill>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54380">
                <a:tc>
                  <a:txBody>
                    <a:bodyPr/>
                    <a:lstStyle/>
                    <a:p>
                      <a:r>
                        <a:rPr lang="en-US" sz="1600" b="0" i="0" u="none" strike="noStrike" kern="1200" baseline="0" dirty="0" smtClean="0">
                          <a:solidFill>
                            <a:schemeClr val="dk1"/>
                          </a:solidFill>
                          <a:latin typeface="+mn-lt"/>
                          <a:ea typeface="+mn-ea"/>
                          <a:cs typeface="+mn-cs"/>
                        </a:rPr>
                        <a:t>Measures for combating the abuse of the supply chain management (SCM) system were not implemented as required by Treasury Regulations 16A9.1 in that awards were made to providers who committed a corrupt or fraudulent act in competing for the contract.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600" b="0" i="0" u="none" strike="noStrike" kern="1200" baseline="0" dirty="0" smtClean="0">
                          <a:solidFill>
                            <a:schemeClr val="dk1"/>
                          </a:solidFill>
                          <a:latin typeface="+mn-lt"/>
                          <a:ea typeface="+mn-ea"/>
                          <a:cs typeface="+mn-cs"/>
                        </a:rPr>
                        <a:t>Reliance on bidders to supply accurate information. Further lack of capacity to implement tools to validate the information submitted by bidders.</a:t>
                      </a:r>
                      <a:endParaRPr lang="en-ZA" sz="1600" b="0" i="0" u="none" strike="noStrike" kern="1200" baseline="0" dirty="0">
                        <a:solidFill>
                          <a:schemeClr val="dk1"/>
                        </a:solidFill>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754380">
                <a:tc>
                  <a:txBody>
                    <a:bodyPr/>
                    <a:lstStyle/>
                    <a:p>
                      <a:r>
                        <a:rPr lang="en-US" sz="1600" b="0" i="0" u="none" strike="noStrike" kern="1200" baseline="0" dirty="0" smtClean="0">
                          <a:solidFill>
                            <a:schemeClr val="dk1"/>
                          </a:solidFill>
                          <a:latin typeface="+mn-lt"/>
                          <a:ea typeface="+mn-ea"/>
                          <a:cs typeface="+mn-cs"/>
                        </a:rPr>
                        <a:t>Procedures performed on supply chain management identified payments made which constitute irregular expenditure. These amounts were not included the irregular expenditure amount disclosed in the financial statements</a:t>
                      </a:r>
                      <a:endParaRPr lang="en-ZA" sz="1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600" b="0" i="0" u="none" strike="noStrike" kern="1200" baseline="0" dirty="0" smtClean="0">
                          <a:solidFill>
                            <a:schemeClr val="dk1"/>
                          </a:solidFill>
                          <a:latin typeface="+mn-lt"/>
                          <a:ea typeface="+mn-ea"/>
                          <a:cs typeface="+mn-cs"/>
                        </a:rPr>
                        <a:t>Controls/processes being bypassed</a:t>
                      </a:r>
                      <a:endParaRPr lang="en-ZA" sz="1600" b="0" i="0" u="none" strike="noStrike" kern="1200" baseline="0" dirty="0">
                        <a:solidFill>
                          <a:schemeClr val="dk1"/>
                        </a:solidFill>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480060">
                <a:tc>
                  <a:txBody>
                    <a:bodyPr/>
                    <a:lstStyle/>
                    <a:p>
                      <a:r>
                        <a:rPr lang="en-US" sz="1600" b="0" i="0" u="none" strike="noStrike" kern="1200" baseline="0" dirty="0" smtClean="0">
                          <a:solidFill>
                            <a:schemeClr val="dk1"/>
                          </a:solidFill>
                          <a:latin typeface="+mn-lt"/>
                          <a:ea typeface="+mn-ea"/>
                          <a:cs typeface="+mn-cs"/>
                        </a:rPr>
                        <a:t>Awards to persons in the service of the state and their close family members</a:t>
                      </a:r>
                      <a:r>
                        <a:rPr lang="en-ZA" sz="1600" b="0" i="0" u="none" strike="noStrike" kern="1200" baseline="0" dirty="0" smtClean="0">
                          <a:solidFill>
                            <a:schemeClr val="dk1"/>
                          </a:solidFill>
                          <a:latin typeface="+mn-lt"/>
                          <a:ea typeface="+mn-ea"/>
                          <a:cs typeface="+mn-cs"/>
                        </a:rPr>
                        <a:t>, partners and associates of officials of the trading entity</a:t>
                      </a:r>
                      <a:endParaRPr lang="en-ZA" sz="1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600" b="0" i="0" u="none" strike="noStrike" kern="1200" baseline="0" dirty="0" smtClean="0">
                          <a:solidFill>
                            <a:schemeClr val="dk1"/>
                          </a:solidFill>
                          <a:latin typeface="+mn-lt"/>
                          <a:ea typeface="+mn-ea"/>
                          <a:cs typeface="+mn-cs"/>
                        </a:rPr>
                        <a:t>No consolidated database on state employees available to verify employment.</a:t>
                      </a:r>
                      <a:endParaRPr lang="en-ZA" sz="1600" b="0" i="0" u="none" strike="noStrike" kern="1200" baseline="0" dirty="0">
                        <a:solidFill>
                          <a:schemeClr val="dk1"/>
                        </a:solidFill>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cxnSp>
        <p:nvCxnSpPr>
          <p:cNvPr id="10" name="Straight Connector 9"/>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6" descr="southafrica-flag1"/>
          <p:cNvPicPr>
            <a:picLocks noChangeAspect="1" noChangeArrowheads="1" noCrop="1"/>
          </p:cNvPicPr>
          <p:nvPr/>
        </p:nvPicPr>
        <p:blipFill>
          <a:blip r:embed="rId3"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val="14115304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0CD0AED-B4D5-4032-9A76-11BCD2D1BB13}" type="slidenum">
              <a:rPr lang="en-US" smtClean="0">
                <a:solidFill>
                  <a:prstClr val="black">
                    <a:tint val="75000"/>
                  </a:prstClr>
                </a:solidFill>
              </a:rPr>
              <a:pPr/>
              <a:t>43</a:t>
            </a:fld>
            <a:endParaRPr lang="en-US" dirty="0">
              <a:solidFill>
                <a:prstClr val="black">
                  <a:tint val="75000"/>
                </a:prstClr>
              </a:solidFill>
            </a:endParaRPr>
          </a:p>
        </p:txBody>
      </p:sp>
      <p:sp>
        <p:nvSpPr>
          <p:cNvPr id="12" name="Rectangle 11"/>
          <p:cNvSpPr/>
          <p:nvPr/>
        </p:nvSpPr>
        <p:spPr>
          <a:xfrm>
            <a:off x="0" y="0"/>
            <a:ext cx="9144000" cy="51435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100" b="1" dirty="0">
                <a:solidFill>
                  <a:prstClr val="white"/>
                </a:solidFill>
              </a:rPr>
              <a:t>Audit Action Plan to address the findings </a:t>
            </a:r>
          </a:p>
        </p:txBody>
      </p:sp>
      <p:graphicFrame>
        <p:nvGraphicFramePr>
          <p:cNvPr id="2" name="Table 1"/>
          <p:cNvGraphicFramePr>
            <a:graphicFrameLocks noGrp="1"/>
          </p:cNvGraphicFramePr>
          <p:nvPr>
            <p:extLst>
              <p:ext uri="{D42A27DB-BD31-4B8C-83A1-F6EECF244321}">
                <p14:modId xmlns:p14="http://schemas.microsoft.com/office/powerpoint/2010/main" val="3577867014"/>
              </p:ext>
            </p:extLst>
          </p:nvPr>
        </p:nvGraphicFramePr>
        <p:xfrm>
          <a:off x="167856" y="691191"/>
          <a:ext cx="8808288" cy="5113020"/>
        </p:xfrm>
        <a:graphic>
          <a:graphicData uri="http://schemas.openxmlformats.org/drawingml/2006/table">
            <a:tbl>
              <a:tblPr firstRow="1" bandRow="1">
                <a:tableStyleId>{9DCAF9ED-07DC-4A11-8D7F-57B35C25682E}</a:tableStyleId>
              </a:tblPr>
              <a:tblGrid>
                <a:gridCol w="2647950">
                  <a:extLst>
                    <a:ext uri="{9D8B030D-6E8A-4147-A177-3AD203B41FA5}">
                      <a16:colId xmlns:a16="http://schemas.microsoft.com/office/drawing/2014/main" val="20000"/>
                    </a:ext>
                  </a:extLst>
                </a:gridCol>
                <a:gridCol w="3634740">
                  <a:extLst>
                    <a:ext uri="{9D8B030D-6E8A-4147-A177-3AD203B41FA5}">
                      <a16:colId xmlns:a16="http://schemas.microsoft.com/office/drawing/2014/main" val="20001"/>
                    </a:ext>
                  </a:extLst>
                </a:gridCol>
                <a:gridCol w="1840230">
                  <a:extLst>
                    <a:ext uri="{9D8B030D-6E8A-4147-A177-3AD203B41FA5}">
                      <a16:colId xmlns:a16="http://schemas.microsoft.com/office/drawing/2014/main" val="20002"/>
                    </a:ext>
                  </a:extLst>
                </a:gridCol>
                <a:gridCol w="685368">
                  <a:extLst>
                    <a:ext uri="{9D8B030D-6E8A-4147-A177-3AD203B41FA5}">
                      <a16:colId xmlns:a16="http://schemas.microsoft.com/office/drawing/2014/main" val="20003"/>
                    </a:ext>
                  </a:extLst>
                </a:gridCol>
              </a:tblGrid>
              <a:tr h="375249">
                <a:tc>
                  <a:txBody>
                    <a:bodyPr/>
                    <a:lstStyle/>
                    <a:p>
                      <a:r>
                        <a:rPr lang="en-US" sz="1400" dirty="0" smtClean="0"/>
                        <a:t>Audit Findings</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Audit Action Plan </a:t>
                      </a:r>
                      <a:endParaRPr lang="en-ZA" sz="1400" dirty="0" smtClean="0"/>
                    </a:p>
                    <a:p>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Expected Outcome</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Time Frame </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825548">
                <a:tc>
                  <a:txBody>
                    <a:bodyPr/>
                    <a:lstStyle/>
                    <a:p>
                      <a:r>
                        <a:rPr lang="en-US" sz="1400" b="0" i="0" u="none" strike="noStrike" kern="1200" baseline="0" dirty="0" smtClean="0">
                          <a:solidFill>
                            <a:schemeClr val="dk1"/>
                          </a:solidFill>
                          <a:latin typeface="+mn-lt"/>
                          <a:ea typeface="+mn-ea"/>
                          <a:cs typeface="+mn-cs"/>
                        </a:rPr>
                        <a:t>Contracts were extended or modified without the approval of a properly delegated official as required by Treasury Regulation 8.1 and 8.2. / section 44 of the PFMA.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The identified cases will be</a:t>
                      </a:r>
                      <a:r>
                        <a:rPr lang="en-US" sz="1400" baseline="0" dirty="0" smtClean="0"/>
                        <a:t> referred for investigation after which appropriate action will be taken. </a:t>
                      </a:r>
                    </a:p>
                    <a:p>
                      <a:r>
                        <a:rPr lang="en-US" sz="1400" baseline="0" dirty="0" smtClean="0"/>
                        <a:t>Based on the outcome of the investigation, existing internal controls, processes and procedures will continue to be followed / enhanced and necessary monitoring conducted to enforce compliance.</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Appropriate </a:t>
                      </a:r>
                      <a:r>
                        <a:rPr lang="en-US" sz="1400" baseline="0" dirty="0" smtClean="0"/>
                        <a:t>action(s) to be taken once confirmation as to any irregularity or none thereof resultant from the investigation. </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31 March 2018</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165860">
                <a:tc>
                  <a:txBody>
                    <a:bodyPr/>
                    <a:lstStyle/>
                    <a:p>
                      <a:r>
                        <a:rPr lang="en-US" sz="1400" b="0" i="0" u="none" strike="noStrike" kern="1200" baseline="0" dirty="0" smtClean="0">
                          <a:solidFill>
                            <a:schemeClr val="dk1"/>
                          </a:solidFill>
                          <a:latin typeface="+mn-lt"/>
                          <a:ea typeface="+mn-ea"/>
                          <a:cs typeface="+mn-cs"/>
                        </a:rPr>
                        <a:t>Measures for combating the abuse of the supply chain management (SCM) system were not implemented as required by Treasury Regulations 16A9.1 in that awards were made to providers who committed a corrupt or fraudulent act in competing for the contract.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All</a:t>
                      </a:r>
                      <a:r>
                        <a:rPr lang="en-US" sz="1400" baseline="0" dirty="0" smtClean="0"/>
                        <a:t> administrative requirements as prescribed by National Treasury have been implemented in the Department. That notwithstanding, the identified cases will be referred for investigation for appropriate action to be taken. </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Based on the outcome of the investigation, existing internal controls, processes and procedures will continue to be followed / enhanced and necessary monitoring conducted to enforce compliance.</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There are instances where management disagreed with AGSA findings and no further action to be followed up.</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Appropriate</a:t>
                      </a:r>
                      <a:r>
                        <a:rPr lang="en-US" sz="1400" baseline="0" dirty="0" smtClean="0"/>
                        <a:t> action(s) to be taken once confirmation as to any irregularity or none thereof resultant from the investigation.</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31 March 2018</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cxnSp>
        <p:nvCxnSpPr>
          <p:cNvPr id="5" name="Straight Connector 4"/>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descr="southafrica-flag1"/>
          <p:cNvPicPr>
            <a:picLocks noChangeAspect="1" noChangeArrowheads="1" noCrop="1"/>
          </p:cNvPicPr>
          <p:nvPr/>
        </p:nvPicPr>
        <p:blipFill>
          <a:blip r:embed="rId3"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val="17475089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0CD0AED-B4D5-4032-9A76-11BCD2D1BB13}" type="slidenum">
              <a:rPr lang="en-US" smtClean="0">
                <a:solidFill>
                  <a:prstClr val="black">
                    <a:tint val="75000"/>
                  </a:prstClr>
                </a:solidFill>
              </a:rPr>
              <a:pPr/>
              <a:t>44</a:t>
            </a:fld>
            <a:endParaRPr lang="en-US" dirty="0">
              <a:solidFill>
                <a:prstClr val="black">
                  <a:tint val="75000"/>
                </a:prstClr>
              </a:solidFill>
            </a:endParaRPr>
          </a:p>
        </p:txBody>
      </p:sp>
      <p:sp>
        <p:nvSpPr>
          <p:cNvPr id="12" name="Rectangle 11"/>
          <p:cNvSpPr/>
          <p:nvPr/>
        </p:nvSpPr>
        <p:spPr>
          <a:xfrm>
            <a:off x="0" y="0"/>
            <a:ext cx="9144000" cy="51435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100" b="1" dirty="0">
                <a:solidFill>
                  <a:prstClr val="white"/>
                </a:solidFill>
              </a:rPr>
              <a:t>Audit Action Plan to address the findings </a:t>
            </a:r>
          </a:p>
        </p:txBody>
      </p:sp>
      <p:graphicFrame>
        <p:nvGraphicFramePr>
          <p:cNvPr id="2" name="Table 1"/>
          <p:cNvGraphicFramePr>
            <a:graphicFrameLocks noGrp="1"/>
          </p:cNvGraphicFramePr>
          <p:nvPr>
            <p:extLst>
              <p:ext uri="{D42A27DB-BD31-4B8C-83A1-F6EECF244321}">
                <p14:modId xmlns:p14="http://schemas.microsoft.com/office/powerpoint/2010/main" val="2670079254"/>
              </p:ext>
            </p:extLst>
          </p:nvPr>
        </p:nvGraphicFramePr>
        <p:xfrm>
          <a:off x="167856" y="691191"/>
          <a:ext cx="8808288" cy="4899660"/>
        </p:xfrm>
        <a:graphic>
          <a:graphicData uri="http://schemas.openxmlformats.org/drawingml/2006/table">
            <a:tbl>
              <a:tblPr firstRow="1" bandRow="1">
                <a:tableStyleId>{9DCAF9ED-07DC-4A11-8D7F-57B35C25682E}</a:tableStyleId>
              </a:tblPr>
              <a:tblGrid>
                <a:gridCol w="2647950">
                  <a:extLst>
                    <a:ext uri="{9D8B030D-6E8A-4147-A177-3AD203B41FA5}">
                      <a16:colId xmlns:a16="http://schemas.microsoft.com/office/drawing/2014/main" val="20000"/>
                    </a:ext>
                  </a:extLst>
                </a:gridCol>
                <a:gridCol w="3634740">
                  <a:extLst>
                    <a:ext uri="{9D8B030D-6E8A-4147-A177-3AD203B41FA5}">
                      <a16:colId xmlns:a16="http://schemas.microsoft.com/office/drawing/2014/main" val="20001"/>
                    </a:ext>
                  </a:extLst>
                </a:gridCol>
                <a:gridCol w="1840230">
                  <a:extLst>
                    <a:ext uri="{9D8B030D-6E8A-4147-A177-3AD203B41FA5}">
                      <a16:colId xmlns:a16="http://schemas.microsoft.com/office/drawing/2014/main" val="20002"/>
                    </a:ext>
                  </a:extLst>
                </a:gridCol>
                <a:gridCol w="685368">
                  <a:extLst>
                    <a:ext uri="{9D8B030D-6E8A-4147-A177-3AD203B41FA5}">
                      <a16:colId xmlns:a16="http://schemas.microsoft.com/office/drawing/2014/main" val="20003"/>
                    </a:ext>
                  </a:extLst>
                </a:gridCol>
              </a:tblGrid>
              <a:tr h="375249">
                <a:tc>
                  <a:txBody>
                    <a:bodyPr/>
                    <a:lstStyle/>
                    <a:p>
                      <a:r>
                        <a:rPr lang="en-US" sz="1400" dirty="0" smtClean="0"/>
                        <a:t>Audit Findings</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Audit Action Plan </a:t>
                      </a:r>
                      <a:endParaRPr lang="en-ZA" sz="1400" dirty="0" smtClean="0"/>
                    </a:p>
                    <a:p>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Expected Outcome</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Time Frame </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028700">
                <a:tc>
                  <a:txBody>
                    <a:bodyPr/>
                    <a:lstStyle/>
                    <a:p>
                      <a:r>
                        <a:rPr lang="en-US" sz="1400" b="0" i="0" u="none" strike="noStrike" kern="1200" baseline="0" dirty="0" smtClean="0">
                          <a:solidFill>
                            <a:schemeClr val="dk1"/>
                          </a:solidFill>
                          <a:latin typeface="+mn-lt"/>
                          <a:ea typeface="+mn-ea"/>
                          <a:cs typeface="+mn-cs"/>
                        </a:rPr>
                        <a:t>Procedures performed on supply chain management identified payments made which constitute irregular expenditure. These amounts were not included the irregular expenditure amount disclosed in the financial statements</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The identified cases will be</a:t>
                      </a:r>
                      <a:r>
                        <a:rPr lang="en-US" sz="1400" baseline="0" dirty="0" smtClean="0"/>
                        <a:t> referred for investigation for proper action to be taken. </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Based on the outcome of the investigation, existing internal controls, processes and procedures will continue to be followed / enhanced and necessary monitoring conducted to enforce compliance.</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There are instances were management disagreed with the irregular expenditure and no further action would be taken.</a:t>
                      </a:r>
                      <a:endParaRPr lang="en-ZA" sz="1400" dirty="0" smtClean="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Appropriate </a:t>
                      </a:r>
                      <a:r>
                        <a:rPr lang="en-US" sz="1400" baseline="0" dirty="0" smtClean="0"/>
                        <a:t>action(s) to be taken once confirmation as to any irregularity or none thereof resultant from the investigation.</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31 March 2018</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028700">
                <a:tc>
                  <a:txBody>
                    <a:bodyPr/>
                    <a:lstStyle/>
                    <a:p>
                      <a:r>
                        <a:rPr lang="en-US" sz="1400" b="0" i="0" u="none" strike="noStrike" kern="1200" baseline="0" dirty="0" smtClean="0">
                          <a:solidFill>
                            <a:schemeClr val="dk1"/>
                          </a:solidFill>
                          <a:latin typeface="+mn-lt"/>
                          <a:ea typeface="+mn-ea"/>
                          <a:cs typeface="+mn-cs"/>
                        </a:rPr>
                        <a:t>Awards to persons in the service of the state and their close family members</a:t>
                      </a:r>
                      <a:r>
                        <a:rPr lang="en-ZA" sz="1400" b="0" i="0" u="none" strike="noStrike" kern="1200" baseline="0" dirty="0" smtClean="0">
                          <a:solidFill>
                            <a:schemeClr val="dk1"/>
                          </a:solidFill>
                          <a:latin typeface="+mn-lt"/>
                          <a:ea typeface="+mn-ea"/>
                          <a:cs typeface="+mn-cs"/>
                        </a:rPr>
                        <a:t>, partners and associates of officials of the trading entity</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All</a:t>
                      </a:r>
                      <a:r>
                        <a:rPr lang="en-US" sz="1400" baseline="0" dirty="0" smtClean="0"/>
                        <a:t> administrative requirements as prescribed by National Treasury have been implemented in the Department. Identified cases related to people employed within the state and there is currently no consolidated database of employees of the state to verify employment. National Treasury is updating CSD and consolidating employees of the state to assist with this risk.</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400" dirty="0" smtClean="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Reduce the risk of awarding tenders</a:t>
                      </a:r>
                      <a:r>
                        <a:rPr lang="en-US" sz="1400" baseline="0" dirty="0" smtClean="0"/>
                        <a:t> to employees of the state.</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31 March 2018</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cxnSp>
        <p:nvCxnSpPr>
          <p:cNvPr id="5" name="Straight Connector 4"/>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descr="southafrica-flag1"/>
          <p:cNvPicPr>
            <a:picLocks noChangeAspect="1" noChangeArrowheads="1" noCrop="1"/>
          </p:cNvPicPr>
          <p:nvPr/>
        </p:nvPicPr>
        <p:blipFill>
          <a:blip r:embed="rId3"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val="15582562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0CD0AED-B4D5-4032-9A76-11BCD2D1BB13}" type="slidenum">
              <a:rPr lang="en-US" smtClean="0">
                <a:solidFill>
                  <a:prstClr val="black">
                    <a:tint val="75000"/>
                  </a:prstClr>
                </a:solidFill>
              </a:rPr>
              <a:pPr/>
              <a:t>45</a:t>
            </a:fld>
            <a:endParaRPr lang="en-US" dirty="0">
              <a:solidFill>
                <a:prstClr val="black">
                  <a:tint val="75000"/>
                </a:prstClr>
              </a:solidFill>
            </a:endParaRPr>
          </a:p>
        </p:txBody>
      </p:sp>
      <p:sp>
        <p:nvSpPr>
          <p:cNvPr id="12" name="Rectangle 11"/>
          <p:cNvSpPr/>
          <p:nvPr/>
        </p:nvSpPr>
        <p:spPr>
          <a:xfrm>
            <a:off x="0" y="0"/>
            <a:ext cx="9144000" cy="51435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prstClr val="white"/>
                </a:solidFill>
              </a:rPr>
              <a:t>Strategies to Improve Performance </a:t>
            </a:r>
          </a:p>
        </p:txBody>
      </p:sp>
      <p:sp>
        <p:nvSpPr>
          <p:cNvPr id="2" name="TextBox 1"/>
          <p:cNvSpPr txBox="1"/>
          <p:nvPr/>
        </p:nvSpPr>
        <p:spPr>
          <a:xfrm>
            <a:off x="95424" y="836712"/>
            <a:ext cx="8797056" cy="2246769"/>
          </a:xfrm>
          <a:prstGeom prst="rect">
            <a:avLst/>
          </a:prstGeom>
          <a:noFill/>
        </p:spPr>
        <p:txBody>
          <a:bodyPr wrap="square" rtlCol="0">
            <a:spAutoFit/>
          </a:bodyPr>
          <a:lstStyle/>
          <a:p>
            <a:pPr marL="214313" indent="-214313">
              <a:buFont typeface="Arial" panose="020B0604020202020204" pitchFamily="34" charset="0"/>
              <a:buChar char="•"/>
            </a:pPr>
            <a:r>
              <a:rPr lang="en-ZA" sz="2000" dirty="0">
                <a:solidFill>
                  <a:prstClr val="black"/>
                </a:solidFill>
              </a:rPr>
              <a:t>Review of supply chain business processes</a:t>
            </a:r>
          </a:p>
          <a:p>
            <a:endParaRPr lang="en-ZA" sz="2000" dirty="0">
              <a:solidFill>
                <a:prstClr val="black"/>
              </a:solidFill>
            </a:endParaRPr>
          </a:p>
          <a:p>
            <a:pPr marL="214313" indent="-214313">
              <a:buFont typeface="Arial" panose="020B0604020202020204" pitchFamily="34" charset="0"/>
              <a:buChar char="•"/>
            </a:pPr>
            <a:r>
              <a:rPr lang="en-ZA" sz="2000" dirty="0">
                <a:solidFill>
                  <a:prstClr val="black"/>
                </a:solidFill>
              </a:rPr>
              <a:t>Review of supply chain delegations</a:t>
            </a:r>
          </a:p>
          <a:p>
            <a:endParaRPr lang="en-ZA" sz="2000" dirty="0">
              <a:solidFill>
                <a:prstClr val="black"/>
              </a:solidFill>
            </a:endParaRPr>
          </a:p>
          <a:p>
            <a:pPr marL="214313" indent="-214313">
              <a:buFont typeface="Arial" panose="020B0604020202020204" pitchFamily="34" charset="0"/>
              <a:buChar char="•"/>
            </a:pPr>
            <a:r>
              <a:rPr lang="en-ZA" sz="2000" dirty="0">
                <a:solidFill>
                  <a:prstClr val="black"/>
                </a:solidFill>
              </a:rPr>
              <a:t>Regular training of SCM role players</a:t>
            </a:r>
          </a:p>
          <a:p>
            <a:endParaRPr lang="en-ZA" sz="2000" dirty="0">
              <a:solidFill>
                <a:prstClr val="black"/>
              </a:solidFill>
            </a:endParaRPr>
          </a:p>
          <a:p>
            <a:pPr marL="214313" indent="-214313">
              <a:buFont typeface="Arial" panose="020B0604020202020204" pitchFamily="34" charset="0"/>
              <a:buChar char="•"/>
            </a:pPr>
            <a:r>
              <a:rPr lang="en-ZA" sz="2000" dirty="0">
                <a:solidFill>
                  <a:prstClr val="black"/>
                </a:solidFill>
              </a:rPr>
              <a:t>Implementation of compliance gates within the SCM business processes </a:t>
            </a:r>
          </a:p>
        </p:txBody>
      </p:sp>
      <p:cxnSp>
        <p:nvCxnSpPr>
          <p:cNvPr id="10" name="Straight Connector 9"/>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6" descr="southafrica-flag1"/>
          <p:cNvPicPr>
            <a:picLocks noChangeAspect="1" noChangeArrowheads="1" noCrop="1"/>
          </p:cNvPicPr>
          <p:nvPr/>
        </p:nvPicPr>
        <p:blipFill>
          <a:blip r:embed="rId3"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val="37966260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0CD0AED-B4D5-4032-9A76-11BCD2D1BB13}" type="slidenum">
              <a:rPr lang="en-US" smtClean="0"/>
              <a:t>46</a:t>
            </a:fld>
            <a:endParaRPr lang="en-US" dirty="0"/>
          </a:p>
        </p:txBody>
      </p:sp>
      <p:sp>
        <p:nvSpPr>
          <p:cNvPr id="12" name="Rectangle 11"/>
          <p:cNvSpPr/>
          <p:nvPr/>
        </p:nvSpPr>
        <p:spPr>
          <a:xfrm>
            <a:off x="3235" y="1484784"/>
            <a:ext cx="5144829" cy="3017366"/>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t>DPW</a:t>
            </a:r>
          </a:p>
          <a:p>
            <a:r>
              <a:rPr lang="en-US" sz="4000" b="1" dirty="0" smtClean="0"/>
              <a:t>Programme 3</a:t>
            </a:r>
          </a:p>
          <a:p>
            <a:r>
              <a:rPr lang="en-US" sz="4000" b="1" dirty="0" smtClean="0"/>
              <a:t>Expanded </a:t>
            </a:r>
            <a:r>
              <a:rPr lang="en-US" sz="4000" b="1" dirty="0"/>
              <a:t>Public Works Programme (EPWP)</a:t>
            </a:r>
          </a:p>
        </p:txBody>
      </p:sp>
      <p:cxnSp>
        <p:nvCxnSpPr>
          <p:cNvPr id="7" name="Straight Connector 6"/>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descr="southafrica-flag1"/>
          <p:cNvPicPr>
            <a:picLocks noChangeAspect="1" noChangeArrowheads="1" noCrop="1"/>
          </p:cNvPicPr>
          <p:nvPr/>
        </p:nvPicPr>
        <p:blipFill>
          <a:blip r:embed="rId3"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val="28098405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0CD0AED-B4D5-4032-9A76-11BCD2D1BB13}" type="slidenum">
              <a:rPr lang="en-US" smtClean="0"/>
              <a:t>47</a:t>
            </a:fld>
            <a:endParaRPr lang="en-US" dirty="0"/>
          </a:p>
        </p:txBody>
      </p:sp>
      <p:sp>
        <p:nvSpPr>
          <p:cNvPr id="12" name="Rectangle 11"/>
          <p:cNvSpPr/>
          <p:nvPr/>
        </p:nvSpPr>
        <p:spPr>
          <a:xfrm>
            <a:off x="0" y="0"/>
            <a:ext cx="9144000" cy="51435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100" b="1" dirty="0"/>
              <a:t>Programme: Expanded Public Works </a:t>
            </a:r>
            <a:r>
              <a:rPr lang="en-US" sz="2100" b="1" dirty="0" err="1"/>
              <a:t>Programme</a:t>
            </a:r>
            <a:endParaRPr lang="en-US" sz="2100" b="1" dirty="0"/>
          </a:p>
        </p:txBody>
      </p:sp>
      <p:graphicFrame>
        <p:nvGraphicFramePr>
          <p:cNvPr id="2" name="Table 1"/>
          <p:cNvGraphicFramePr>
            <a:graphicFrameLocks noGrp="1"/>
          </p:cNvGraphicFramePr>
          <p:nvPr>
            <p:extLst>
              <p:ext uri="{D42A27DB-BD31-4B8C-83A1-F6EECF244321}">
                <p14:modId xmlns:p14="http://schemas.microsoft.com/office/powerpoint/2010/main" val="739263687"/>
              </p:ext>
            </p:extLst>
          </p:nvPr>
        </p:nvGraphicFramePr>
        <p:xfrm>
          <a:off x="107504" y="715239"/>
          <a:ext cx="8856984" cy="4823460"/>
        </p:xfrm>
        <a:graphic>
          <a:graphicData uri="http://schemas.openxmlformats.org/drawingml/2006/table">
            <a:tbl>
              <a:tblPr firstRow="1" bandRow="1">
                <a:tableStyleId>{9DCAF9ED-07DC-4A11-8D7F-57B35C25682E}</a:tableStyleId>
              </a:tblPr>
              <a:tblGrid>
                <a:gridCol w="2148040">
                  <a:extLst>
                    <a:ext uri="{9D8B030D-6E8A-4147-A177-3AD203B41FA5}">
                      <a16:colId xmlns:a16="http://schemas.microsoft.com/office/drawing/2014/main" val="20000"/>
                    </a:ext>
                  </a:extLst>
                </a:gridCol>
                <a:gridCol w="3274189">
                  <a:extLst>
                    <a:ext uri="{9D8B030D-6E8A-4147-A177-3AD203B41FA5}">
                      <a16:colId xmlns:a16="http://schemas.microsoft.com/office/drawing/2014/main" val="20001"/>
                    </a:ext>
                  </a:extLst>
                </a:gridCol>
                <a:gridCol w="3434755">
                  <a:extLst>
                    <a:ext uri="{9D8B030D-6E8A-4147-A177-3AD203B41FA5}">
                      <a16:colId xmlns:a16="http://schemas.microsoft.com/office/drawing/2014/main" val="20002"/>
                    </a:ext>
                  </a:extLst>
                </a:gridCol>
              </a:tblGrid>
              <a:tr h="293174">
                <a:tc>
                  <a:txBody>
                    <a:bodyPr/>
                    <a:lstStyle/>
                    <a:p>
                      <a:r>
                        <a:rPr lang="en-US" sz="1400" dirty="0" smtClean="0"/>
                        <a:t>Key Performance Indicators </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Audit Findings </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Identified</a:t>
                      </a:r>
                      <a:r>
                        <a:rPr lang="en-US" sz="1400" baseline="0" dirty="0" smtClean="0"/>
                        <a:t> deficiencies/Root Causes </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649715">
                <a:tc rowSpan="4">
                  <a:txBody>
                    <a:bodyPr/>
                    <a:lstStyle/>
                    <a:p>
                      <a:r>
                        <a:rPr lang="en-ZA" sz="1400" dirty="0" smtClean="0"/>
                        <a:t>Number of reports on PEP completed</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400" dirty="0" smtClean="0"/>
                        <a:t>Predetermined objectives (2017-18 APP) – Not all the targets from MTSF were included in the APP</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kern="1200" dirty="0" smtClean="0">
                          <a:solidFill>
                            <a:schemeClr val="dk1"/>
                          </a:solidFill>
                          <a:effectLst/>
                          <a:latin typeface="+mn-lt"/>
                          <a:ea typeface="+mn-ea"/>
                          <a:cs typeface="+mn-cs"/>
                        </a:rPr>
                        <a:t>The department did not review and monitor compliance with applicable legislation</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50606">
                <a:tc vMerge="1">
                  <a:txBody>
                    <a:bodyPr/>
                    <a:lstStyle/>
                    <a:p>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400" dirty="0" smtClean="0"/>
                        <a:t>Predetermined objectives: EPWP beneficiaries were not reported on the EPWP Fourth quarter data.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ZA" sz="1400" dirty="0" smtClean="0"/>
                        <a:t>Attendance registers are not regularly reviewed to ensure that all participants are captured on EPWP reporting system.  </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843377">
                <a:tc vMerge="1">
                  <a:txBody>
                    <a:bodyPr/>
                    <a:lstStyle/>
                    <a:p>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400" dirty="0" smtClean="0"/>
                        <a:t>Predetermined Objectives - Reported achievement not supported by sufficient evidence</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ZA" sz="1400" dirty="0" smtClean="0"/>
                        <a:t>The department does not have a proper filing system and a proper record management system to maintain information that supported the reported performance in the annual performance report. </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421693">
                <a:tc vMerge="1">
                  <a:txBody>
                    <a:bodyPr/>
                    <a:lstStyle/>
                    <a:p>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400" dirty="0" smtClean="0"/>
                        <a:t>Transfers and Subsidies - EPWP grants are not effectively monitored</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ZA" sz="1400" dirty="0" smtClean="0"/>
                        <a:t>This is due to lack of appropriate monitoring and reviews by the department on the reported EPWP projects. The department did not implement proper record keeping in a timely manner to ensure that complete, relevant and accurate information is accessible and available to support financial and performance reporting.</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cxnSp>
        <p:nvCxnSpPr>
          <p:cNvPr id="10" name="Straight Connector 9"/>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descr="southafrica-flag1"/>
          <p:cNvPicPr>
            <a:picLocks noChangeAspect="1" noChangeArrowheads="1" noCrop="1"/>
          </p:cNvPicPr>
          <p:nvPr/>
        </p:nvPicPr>
        <p:blipFill>
          <a:blip r:embed="rId3"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val="9203838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0CD0AED-B4D5-4032-9A76-11BCD2D1BB13}" type="slidenum">
              <a:rPr lang="en-US" smtClean="0"/>
              <a:t>48</a:t>
            </a:fld>
            <a:endParaRPr lang="en-US" dirty="0"/>
          </a:p>
        </p:txBody>
      </p:sp>
      <p:sp>
        <p:nvSpPr>
          <p:cNvPr id="12" name="Rectangle 11"/>
          <p:cNvSpPr/>
          <p:nvPr/>
        </p:nvSpPr>
        <p:spPr>
          <a:xfrm>
            <a:off x="3810" y="0"/>
            <a:ext cx="9144000" cy="51435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100" b="1" dirty="0"/>
              <a:t>Programme: Expanded Public Works Programme</a:t>
            </a:r>
          </a:p>
        </p:txBody>
      </p:sp>
      <p:graphicFrame>
        <p:nvGraphicFramePr>
          <p:cNvPr id="2" name="Table 1"/>
          <p:cNvGraphicFramePr>
            <a:graphicFrameLocks noGrp="1"/>
          </p:cNvGraphicFramePr>
          <p:nvPr>
            <p:extLst>
              <p:ext uri="{D42A27DB-BD31-4B8C-83A1-F6EECF244321}">
                <p14:modId xmlns:p14="http://schemas.microsoft.com/office/powerpoint/2010/main" val="4254989587"/>
              </p:ext>
            </p:extLst>
          </p:nvPr>
        </p:nvGraphicFramePr>
        <p:xfrm>
          <a:off x="179512" y="779976"/>
          <a:ext cx="8568952" cy="4838700"/>
        </p:xfrm>
        <a:graphic>
          <a:graphicData uri="http://schemas.openxmlformats.org/drawingml/2006/table">
            <a:tbl>
              <a:tblPr firstRow="1" bandRow="1">
                <a:tableStyleId>{9DCAF9ED-07DC-4A11-8D7F-57B35C25682E}</a:tableStyleId>
              </a:tblPr>
              <a:tblGrid>
                <a:gridCol w="4181935">
                  <a:extLst>
                    <a:ext uri="{9D8B030D-6E8A-4147-A177-3AD203B41FA5}">
                      <a16:colId xmlns:a16="http://schemas.microsoft.com/office/drawing/2014/main" val="20000"/>
                    </a:ext>
                  </a:extLst>
                </a:gridCol>
                <a:gridCol w="4387017">
                  <a:extLst>
                    <a:ext uri="{9D8B030D-6E8A-4147-A177-3AD203B41FA5}">
                      <a16:colId xmlns:a16="http://schemas.microsoft.com/office/drawing/2014/main" val="20001"/>
                    </a:ext>
                  </a:extLst>
                </a:gridCol>
              </a:tblGrid>
              <a:tr h="293174">
                <a:tc>
                  <a:txBody>
                    <a:bodyPr/>
                    <a:lstStyle/>
                    <a:p>
                      <a:r>
                        <a:rPr lang="en-US" sz="1600" dirty="0" smtClean="0"/>
                        <a:t>Audit Findings </a:t>
                      </a:r>
                      <a:endParaRPr lang="en-ZA" sz="1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Identified</a:t>
                      </a:r>
                      <a:r>
                        <a:rPr lang="en-US" sz="1600" baseline="0" dirty="0" smtClean="0"/>
                        <a:t> deficiencies/Root Causes </a:t>
                      </a:r>
                      <a:endParaRPr lang="en-ZA" sz="1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165860">
                <a:tc>
                  <a:txBody>
                    <a:bodyPr/>
                    <a:lstStyle/>
                    <a:p>
                      <a:pPr algn="l"/>
                      <a:r>
                        <a:rPr lang="en-ZA" sz="1600" dirty="0" smtClean="0"/>
                        <a:t>Transfers and Subsidies - EPWP Expenditure Reports submitted by Public bodies do not indicate what the funds were used for.</a:t>
                      </a:r>
                    </a:p>
                    <a:p>
                      <a:pPr algn="just"/>
                      <a:endParaRPr lang="en-ZA" sz="1600" dirty="0" smtClean="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ZA" sz="1600" kern="1200" dirty="0" smtClean="0">
                          <a:solidFill>
                            <a:schemeClr val="dk1"/>
                          </a:solidFill>
                          <a:effectLst/>
                          <a:latin typeface="+mn-lt"/>
                          <a:ea typeface="+mn-ea"/>
                          <a:cs typeface="+mn-cs"/>
                        </a:rPr>
                        <a:t>The EPWP monthly in-year-monitoring tool utilized for reporting expenditure is not aligned to the requirements of the grant agreement, to ensure that the projects being implemented are properly measured with regards to outputs intended to achieved.</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263140">
                <a:tc>
                  <a:txBody>
                    <a:bodyPr/>
                    <a:lstStyle/>
                    <a:p>
                      <a:r>
                        <a:rPr lang="en-ZA" sz="1600" dirty="0" smtClean="0"/>
                        <a:t>Predetermined objectives: Errors on beneficiary reported on EPWP systems for quarter 4 – ending 31 March 2017</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ZA" sz="1600" dirty="0" smtClean="0"/>
                        <a:t>Failure by the department to adequately monitor and review information captured on the EPWP systems for accuracy and validity. Absence of adequate controls on the information systems to facilitate accurate, complete and valid reporting on predetermined objectives, for example validation testing on identity documents. Lack of involvement from internal audit to verify actual results reported throughout the year. The Department did not prepare regular, accurate and complete financial and performance reports that are supported and evidenced by reliable information.</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cxnSp>
        <p:nvCxnSpPr>
          <p:cNvPr id="10" name="Straight Connector 9"/>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descr="southafrica-flag1"/>
          <p:cNvPicPr>
            <a:picLocks noChangeAspect="1" noChangeArrowheads="1" noCrop="1"/>
          </p:cNvPicPr>
          <p:nvPr/>
        </p:nvPicPr>
        <p:blipFill>
          <a:blip r:embed="rId3"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val="33545519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0CD0AED-B4D5-4032-9A76-11BCD2D1BB13}" type="slidenum">
              <a:rPr lang="en-US" smtClean="0"/>
              <a:t>49</a:t>
            </a:fld>
            <a:endParaRPr lang="en-US" dirty="0"/>
          </a:p>
        </p:txBody>
      </p:sp>
      <p:sp>
        <p:nvSpPr>
          <p:cNvPr id="12" name="Rectangle 11"/>
          <p:cNvSpPr/>
          <p:nvPr/>
        </p:nvSpPr>
        <p:spPr>
          <a:xfrm>
            <a:off x="0" y="4480"/>
            <a:ext cx="9144000" cy="688216"/>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100" b="1" dirty="0"/>
              <a:t>Programme: Expanded Public Works Programme</a:t>
            </a:r>
          </a:p>
        </p:txBody>
      </p:sp>
      <p:graphicFrame>
        <p:nvGraphicFramePr>
          <p:cNvPr id="2" name="Table 1"/>
          <p:cNvGraphicFramePr>
            <a:graphicFrameLocks noGrp="1"/>
          </p:cNvGraphicFramePr>
          <p:nvPr>
            <p:extLst>
              <p:ext uri="{D42A27DB-BD31-4B8C-83A1-F6EECF244321}">
                <p14:modId xmlns:p14="http://schemas.microsoft.com/office/powerpoint/2010/main" val="24817875"/>
              </p:ext>
            </p:extLst>
          </p:nvPr>
        </p:nvGraphicFramePr>
        <p:xfrm>
          <a:off x="107504" y="893585"/>
          <a:ext cx="8668759" cy="4899660"/>
        </p:xfrm>
        <a:graphic>
          <a:graphicData uri="http://schemas.openxmlformats.org/drawingml/2006/table">
            <a:tbl>
              <a:tblPr firstRow="1" bandRow="1">
                <a:tableStyleId>{9DCAF9ED-07DC-4A11-8D7F-57B35C25682E}</a:tableStyleId>
              </a:tblPr>
              <a:tblGrid>
                <a:gridCol w="2102391">
                  <a:extLst>
                    <a:ext uri="{9D8B030D-6E8A-4147-A177-3AD203B41FA5}">
                      <a16:colId xmlns:a16="http://schemas.microsoft.com/office/drawing/2014/main" val="20000"/>
                    </a:ext>
                  </a:extLst>
                </a:gridCol>
                <a:gridCol w="2982821">
                  <a:extLst>
                    <a:ext uri="{9D8B030D-6E8A-4147-A177-3AD203B41FA5}">
                      <a16:colId xmlns:a16="http://schemas.microsoft.com/office/drawing/2014/main" val="20001"/>
                    </a:ext>
                  </a:extLst>
                </a:gridCol>
                <a:gridCol w="3583547">
                  <a:extLst>
                    <a:ext uri="{9D8B030D-6E8A-4147-A177-3AD203B41FA5}">
                      <a16:colId xmlns:a16="http://schemas.microsoft.com/office/drawing/2014/main" val="20002"/>
                    </a:ext>
                  </a:extLst>
                </a:gridCol>
              </a:tblGrid>
              <a:tr h="293174">
                <a:tc>
                  <a:txBody>
                    <a:bodyPr/>
                    <a:lstStyle/>
                    <a:p>
                      <a:r>
                        <a:rPr lang="en-US" sz="1400" dirty="0" smtClean="0"/>
                        <a:t>Key Performance Indicators </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Audit Findings </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Identified</a:t>
                      </a:r>
                      <a:r>
                        <a:rPr lang="en-US" sz="1400" baseline="0" dirty="0" smtClean="0"/>
                        <a:t> deficiencies/Root Causes </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348740">
                <a:tc>
                  <a:txBody>
                    <a:bodyPr/>
                    <a:lstStyle/>
                    <a:p>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400" dirty="0" smtClean="0"/>
                        <a:t>Predetermined objectives: EPWP the projects were not reported on the EPWP reporting system</a:t>
                      </a:r>
                    </a:p>
                    <a:p>
                      <a:endParaRPr lang="en-ZA" sz="1400" dirty="0" smtClean="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ZA" sz="1400" kern="1200" dirty="0" smtClean="0">
                          <a:solidFill>
                            <a:schemeClr val="dk1"/>
                          </a:solidFill>
                          <a:effectLst/>
                          <a:latin typeface="+mn-lt"/>
                          <a:ea typeface="+mn-ea"/>
                          <a:cs typeface="+mn-cs"/>
                        </a:rPr>
                        <a:t>Projects lists are not adequately reviewed to ensure that all projects are captured on EPWP reporting system. The department did not implement proper record keeping in a timely manner to ensure that complete, relevant and accurate information is accessible and available to support financial and performance reporting</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080260">
                <a:tc>
                  <a:txBody>
                    <a:bodyPr/>
                    <a:lstStyle/>
                    <a:p>
                      <a:r>
                        <a:rPr lang="en-ZA" sz="1400" dirty="0" smtClean="0"/>
                        <a:t>Number of public</a:t>
                      </a:r>
                      <a:r>
                        <a:rPr lang="en-ZA" sz="1400" baseline="0" dirty="0" smtClean="0"/>
                        <a:t> bodies provided with technical support</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400" dirty="0" smtClean="0"/>
                        <a:t>The reported achievement for target 290 public bodies provided with technical support misstated as the evidence provided indicated 190 public bodies provided with technical support and not 297 as reported.</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ZA" sz="1400" dirty="0" smtClean="0"/>
                        <a:t>The department does not have a proper filing system and a proper record management system to maintain information that supported the reported performance in the annual performance report. This included information that related to the collection, collation, verification, storing and reporting of actual performance information. Management did not implement proper record keeping in a timely manner to ensure that complete, relevant, reliable and accurate information is accessible and available to support performance reporting.</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cxnSp>
        <p:nvCxnSpPr>
          <p:cNvPr id="10" name="Straight Connector 9"/>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descr="southafrica-flag1"/>
          <p:cNvPicPr>
            <a:picLocks noChangeAspect="1" noChangeArrowheads="1" noCrop="1"/>
          </p:cNvPicPr>
          <p:nvPr/>
        </p:nvPicPr>
        <p:blipFill>
          <a:blip r:embed="rId4"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val="33107391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59436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F0CD0AED-B4D5-4032-9A76-11BCD2D1BB13}" type="slidenum">
              <a:rPr lang="en-US" smtClean="0"/>
              <a:t>5</a:t>
            </a:fld>
            <a:endParaRPr lang="en-US"/>
          </a:p>
        </p:txBody>
      </p:sp>
      <p:pic>
        <p:nvPicPr>
          <p:cNvPr id="9"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068" y="6096000"/>
            <a:ext cx="1271432"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a:xfrm>
            <a:off x="0" y="0"/>
            <a:ext cx="9144000" cy="76200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prstClr val="white"/>
                </a:solidFill>
              </a:rPr>
              <a:t>DPW Audit Outcomes </a:t>
            </a:r>
            <a:r>
              <a:rPr lang="en-ZA" sz="2400" b="1" dirty="0" smtClean="0">
                <a:solidFill>
                  <a:schemeClr val="bg1"/>
                </a:solidFill>
              </a:rPr>
              <a:t>2016/17</a:t>
            </a:r>
            <a:endParaRPr lang="en-ZA" sz="2400" b="1" dirty="0">
              <a:solidFill>
                <a:schemeClr val="bg1"/>
              </a:solidFill>
            </a:endParaRPr>
          </a:p>
        </p:txBody>
      </p:sp>
      <p:sp>
        <p:nvSpPr>
          <p:cNvPr id="11" name="Rectangle 10"/>
          <p:cNvSpPr/>
          <p:nvPr/>
        </p:nvSpPr>
        <p:spPr>
          <a:xfrm>
            <a:off x="300839" y="1809775"/>
            <a:ext cx="992791" cy="233592"/>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r>
              <a:rPr lang="en-ZA" sz="1350" b="1" dirty="0"/>
              <a:t>Clean</a:t>
            </a:r>
            <a:endParaRPr lang="en-US" sz="1350" b="1" dirty="0"/>
          </a:p>
        </p:txBody>
      </p:sp>
      <p:sp>
        <p:nvSpPr>
          <p:cNvPr id="13" name="Rectangle 12"/>
          <p:cNvSpPr/>
          <p:nvPr/>
        </p:nvSpPr>
        <p:spPr>
          <a:xfrm>
            <a:off x="280962" y="2606624"/>
            <a:ext cx="1322569" cy="201979"/>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1350" b="1" dirty="0">
                <a:solidFill>
                  <a:schemeClr val="tx1"/>
                </a:solidFill>
              </a:rPr>
              <a:t>Unqualified</a:t>
            </a:r>
            <a:endParaRPr lang="en-US" sz="1350" b="1" dirty="0">
              <a:solidFill>
                <a:schemeClr val="tx1"/>
              </a:solidFill>
            </a:endParaRPr>
          </a:p>
        </p:txBody>
      </p:sp>
      <p:sp>
        <p:nvSpPr>
          <p:cNvPr id="14" name="Rectangle 13"/>
          <p:cNvSpPr/>
          <p:nvPr/>
        </p:nvSpPr>
        <p:spPr>
          <a:xfrm>
            <a:off x="253577" y="3361029"/>
            <a:ext cx="1303038" cy="2372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1350" b="1" dirty="0">
                <a:solidFill>
                  <a:schemeClr val="tx1"/>
                </a:solidFill>
              </a:rPr>
              <a:t>Qualified</a:t>
            </a:r>
            <a:endParaRPr lang="en-US" sz="1350" b="1" dirty="0">
              <a:solidFill>
                <a:schemeClr val="tx1"/>
              </a:solidFill>
            </a:endParaRPr>
          </a:p>
        </p:txBody>
      </p:sp>
      <p:sp>
        <p:nvSpPr>
          <p:cNvPr id="15" name="Rectangle 14"/>
          <p:cNvSpPr/>
          <p:nvPr/>
        </p:nvSpPr>
        <p:spPr>
          <a:xfrm>
            <a:off x="280961" y="4149080"/>
            <a:ext cx="1322569" cy="21462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1350" b="1" dirty="0">
                <a:solidFill>
                  <a:schemeClr val="tx1"/>
                </a:solidFill>
              </a:rPr>
              <a:t>Adverse</a:t>
            </a:r>
            <a:endParaRPr lang="en-US" sz="1350" b="1" dirty="0">
              <a:solidFill>
                <a:schemeClr val="tx1"/>
              </a:solidFill>
            </a:endParaRPr>
          </a:p>
        </p:txBody>
      </p:sp>
      <p:sp>
        <p:nvSpPr>
          <p:cNvPr id="16" name="Rectangle 15"/>
          <p:cNvSpPr/>
          <p:nvPr/>
        </p:nvSpPr>
        <p:spPr>
          <a:xfrm>
            <a:off x="280962" y="4860283"/>
            <a:ext cx="1223787" cy="21749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1350" b="1" dirty="0">
                <a:solidFill>
                  <a:schemeClr val="tx1"/>
                </a:solidFill>
              </a:rPr>
              <a:t>Disclaimer</a:t>
            </a:r>
            <a:endParaRPr lang="en-US" sz="1350" b="1" dirty="0">
              <a:solidFill>
                <a:schemeClr val="tx1"/>
              </a:solidFill>
            </a:endParaRPr>
          </a:p>
        </p:txBody>
      </p:sp>
      <p:graphicFrame>
        <p:nvGraphicFramePr>
          <p:cNvPr id="17" name="Chart 16"/>
          <p:cNvGraphicFramePr>
            <a:graphicFrameLocks/>
          </p:cNvGraphicFramePr>
          <p:nvPr>
            <p:extLst>
              <p:ext uri="{D42A27DB-BD31-4B8C-83A1-F6EECF244321}">
                <p14:modId xmlns:p14="http://schemas.microsoft.com/office/powerpoint/2010/main" val="1122000542"/>
              </p:ext>
            </p:extLst>
          </p:nvPr>
        </p:nvGraphicFramePr>
        <p:xfrm>
          <a:off x="1907704" y="1489314"/>
          <a:ext cx="6462464" cy="3675856"/>
        </p:xfrm>
        <a:graphic>
          <a:graphicData uri="http://schemas.openxmlformats.org/drawingml/2006/chart">
            <c:chart xmlns:c="http://schemas.openxmlformats.org/drawingml/2006/chart" xmlns:r="http://schemas.openxmlformats.org/officeDocument/2006/relationships" r:id="rId4"/>
          </a:graphicData>
        </a:graphic>
      </p:graphicFrame>
      <p:pic>
        <p:nvPicPr>
          <p:cNvPr id="18" name="Picture 17" descr="southafrica-flag1"/>
          <p:cNvPicPr>
            <a:picLocks noChangeAspect="1" noChangeArrowheads="1" noCrop="1"/>
          </p:cNvPicPr>
          <p:nvPr/>
        </p:nvPicPr>
        <p:blipFill>
          <a:blip r:embed="rId5" cstate="print"/>
          <a:srcRect/>
          <a:stretch>
            <a:fillRect/>
          </a:stretch>
        </p:blipFill>
        <p:spPr bwMode="auto">
          <a:xfrm>
            <a:off x="7561162" y="6309320"/>
            <a:ext cx="415052" cy="274320"/>
          </a:xfrm>
          <a:prstGeom prst="rect">
            <a:avLst/>
          </a:prstGeom>
          <a:noFill/>
          <a:ln w="9525">
            <a:noFill/>
            <a:miter lim="800000"/>
            <a:headEnd/>
            <a:tailEnd/>
          </a:ln>
        </p:spPr>
      </p:pic>
    </p:spTree>
    <p:extLst>
      <p:ext uri="{BB962C8B-B14F-4D97-AF65-F5344CB8AC3E}">
        <p14:creationId xmlns:p14="http://schemas.microsoft.com/office/powerpoint/2010/main" val="424716238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0CD0AED-B4D5-4032-9A76-11BCD2D1BB13}" type="slidenum">
              <a:rPr lang="en-US" smtClean="0"/>
              <a:t>50</a:t>
            </a:fld>
            <a:endParaRPr lang="en-US" dirty="0"/>
          </a:p>
        </p:txBody>
      </p:sp>
      <p:sp>
        <p:nvSpPr>
          <p:cNvPr id="12" name="Rectangle 11"/>
          <p:cNvSpPr/>
          <p:nvPr/>
        </p:nvSpPr>
        <p:spPr>
          <a:xfrm>
            <a:off x="0" y="0"/>
            <a:ext cx="9144000" cy="51435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100" b="1" dirty="0"/>
              <a:t>Audit Action Plan to address the findings </a:t>
            </a:r>
          </a:p>
        </p:txBody>
      </p:sp>
      <p:graphicFrame>
        <p:nvGraphicFramePr>
          <p:cNvPr id="2" name="Table 1"/>
          <p:cNvGraphicFramePr>
            <a:graphicFrameLocks noGrp="1"/>
          </p:cNvGraphicFramePr>
          <p:nvPr>
            <p:extLst>
              <p:ext uri="{D42A27DB-BD31-4B8C-83A1-F6EECF244321}">
                <p14:modId xmlns:p14="http://schemas.microsoft.com/office/powerpoint/2010/main" val="4149640153"/>
              </p:ext>
            </p:extLst>
          </p:nvPr>
        </p:nvGraphicFramePr>
        <p:xfrm>
          <a:off x="167855" y="782542"/>
          <a:ext cx="8808289" cy="4892040"/>
        </p:xfrm>
        <a:graphic>
          <a:graphicData uri="http://schemas.openxmlformats.org/drawingml/2006/table">
            <a:tbl>
              <a:tblPr firstRow="1" bandRow="1">
                <a:tableStyleId>{9DCAF9ED-07DC-4A11-8D7F-57B35C25682E}</a:tableStyleId>
              </a:tblPr>
              <a:tblGrid>
                <a:gridCol w="2610119">
                  <a:extLst>
                    <a:ext uri="{9D8B030D-6E8A-4147-A177-3AD203B41FA5}">
                      <a16:colId xmlns:a16="http://schemas.microsoft.com/office/drawing/2014/main" val="20000"/>
                    </a:ext>
                  </a:extLst>
                </a:gridCol>
                <a:gridCol w="3013656">
                  <a:extLst>
                    <a:ext uri="{9D8B030D-6E8A-4147-A177-3AD203B41FA5}">
                      <a16:colId xmlns:a16="http://schemas.microsoft.com/office/drawing/2014/main" val="20001"/>
                    </a:ext>
                  </a:extLst>
                </a:gridCol>
                <a:gridCol w="1806262">
                  <a:extLst>
                    <a:ext uri="{9D8B030D-6E8A-4147-A177-3AD203B41FA5}">
                      <a16:colId xmlns:a16="http://schemas.microsoft.com/office/drawing/2014/main" val="20002"/>
                    </a:ext>
                  </a:extLst>
                </a:gridCol>
                <a:gridCol w="1378252">
                  <a:extLst>
                    <a:ext uri="{9D8B030D-6E8A-4147-A177-3AD203B41FA5}">
                      <a16:colId xmlns:a16="http://schemas.microsoft.com/office/drawing/2014/main" val="20003"/>
                    </a:ext>
                  </a:extLst>
                </a:gridCol>
              </a:tblGrid>
              <a:tr h="377190">
                <a:tc>
                  <a:txBody>
                    <a:bodyPr/>
                    <a:lstStyle/>
                    <a:p>
                      <a:r>
                        <a:rPr lang="en-US" sz="1400" dirty="0" smtClean="0"/>
                        <a:t>Audit Findings</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Audit Action Plan </a:t>
                      </a:r>
                      <a:endParaRPr lang="en-ZA" sz="1400" dirty="0" smtClean="0"/>
                    </a:p>
                    <a:p>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Expected Outcome</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Time Frame </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617220">
                <a:tc>
                  <a:txBody>
                    <a:bodyPr/>
                    <a:lstStyle/>
                    <a:p>
                      <a:r>
                        <a:rPr lang="en-ZA" sz="1400" dirty="0" smtClean="0"/>
                        <a:t>Predetermined objectives (2017-18 APP) – Not all the targets from MTSF were included in the APP</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400" dirty="0" smtClean="0"/>
                        <a:t>The APP for 2017-2018 has being aligned</a:t>
                      </a:r>
                      <a:r>
                        <a:rPr lang="en-ZA" sz="1400" baseline="0" dirty="0" smtClean="0"/>
                        <a:t> to the MTSF targets.</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400" dirty="0" smtClean="0"/>
                        <a:t>APP aligned to MTSF</a:t>
                      </a:r>
                      <a:r>
                        <a:rPr lang="en-ZA" sz="1400" baseline="0" dirty="0" smtClean="0"/>
                        <a:t> targets.</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400" dirty="0" smtClean="0"/>
                        <a:t>Completed</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172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t>Predetermined objectives: EPWP beneficiaries were not reported on the EPWP Fourth quarter data.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400" dirty="0" smtClean="0"/>
                        <a:t>Conduct projects site verification visits to ensure EPWP adherence.</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400" dirty="0" smtClean="0"/>
                        <a:t>Improved</a:t>
                      </a:r>
                      <a:r>
                        <a:rPr lang="en-ZA" sz="1400" baseline="0" dirty="0" smtClean="0"/>
                        <a:t> reporting by the implementing public bodies</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400" dirty="0" smtClean="0"/>
                        <a:t>Monthly</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8001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t>Predetermined Objectives - Reported achievement not supported by sufficient evidence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400" dirty="0" smtClean="0"/>
                        <a:t>Engaging</a:t>
                      </a:r>
                      <a:r>
                        <a:rPr lang="en-ZA" sz="1400" baseline="0" dirty="0" smtClean="0"/>
                        <a:t> Internal Audit and the Auditor General on strategies to ensure compliance by the reporting public bodies and adherence to the Ministerial Determination</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400" dirty="0" smtClean="0"/>
                        <a:t>Advise on how</a:t>
                      </a:r>
                      <a:r>
                        <a:rPr lang="en-ZA" sz="1400" baseline="0" dirty="0" smtClean="0"/>
                        <a:t> to ensure public bodies adhere to the Ministerial Determination</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400" dirty="0" smtClean="0"/>
                        <a:t>31 December</a:t>
                      </a:r>
                      <a:r>
                        <a:rPr lang="en-ZA" sz="1400" baseline="0" dirty="0" smtClean="0"/>
                        <a:t> 2017</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617220">
                <a:tc>
                  <a:txBody>
                    <a:bodyPr/>
                    <a:lstStyle/>
                    <a:p>
                      <a:r>
                        <a:rPr lang="en-ZA" sz="1400" dirty="0" smtClean="0"/>
                        <a:t>Transfers and Subsidies - EPWP grants are not effectively monitored</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400" dirty="0" smtClean="0"/>
                        <a:t>One Audit planned in collaboration with Internal Audit to check on projects in addition to the  700 site visits planned. </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400" dirty="0" smtClean="0"/>
                        <a:t>Improved</a:t>
                      </a:r>
                      <a:r>
                        <a:rPr lang="en-ZA" sz="1400" baseline="0" dirty="0" smtClean="0"/>
                        <a:t> compliance to the grant conditions</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400" dirty="0" smtClean="0"/>
                        <a:t>01 February 2018</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800100">
                <a:tc>
                  <a:txBody>
                    <a:bodyPr/>
                    <a:lstStyle/>
                    <a:p>
                      <a:r>
                        <a:rPr lang="en-ZA" sz="1400" dirty="0" smtClean="0"/>
                        <a:t>Transfers and Subsidies - EPWP Expenditure Reports submitted by Public bodies do not indicate what the funds were used for.</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400" dirty="0" smtClean="0"/>
                        <a:t>The EPWP Integrated Grant template will be modified to show bring down of expenditure on different items. </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400" dirty="0" smtClean="0"/>
                        <a:t>Expenditure reports</a:t>
                      </a:r>
                      <a:r>
                        <a:rPr lang="en-ZA" sz="1400" baseline="0" dirty="0" smtClean="0"/>
                        <a:t> aligned to projects reported</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400" dirty="0" smtClean="0"/>
                        <a:t>01</a:t>
                      </a:r>
                      <a:r>
                        <a:rPr lang="en-ZA" sz="1400" baseline="0" dirty="0" smtClean="0"/>
                        <a:t> November 2017</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cxnSp>
        <p:nvCxnSpPr>
          <p:cNvPr id="10" name="Straight Connector 9"/>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descr="southafrica-flag1"/>
          <p:cNvPicPr>
            <a:picLocks noChangeAspect="1" noChangeArrowheads="1" noCrop="1"/>
          </p:cNvPicPr>
          <p:nvPr/>
        </p:nvPicPr>
        <p:blipFill>
          <a:blip r:embed="rId3"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val="19695776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0CD0AED-B4D5-4032-9A76-11BCD2D1BB13}" type="slidenum">
              <a:rPr lang="en-US" smtClean="0"/>
              <a:t>51</a:t>
            </a:fld>
            <a:endParaRPr lang="en-US" dirty="0"/>
          </a:p>
        </p:txBody>
      </p:sp>
      <p:sp>
        <p:nvSpPr>
          <p:cNvPr id="12" name="Rectangle 11"/>
          <p:cNvSpPr/>
          <p:nvPr/>
        </p:nvSpPr>
        <p:spPr>
          <a:xfrm>
            <a:off x="0" y="0"/>
            <a:ext cx="9144000" cy="51435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100" b="1" dirty="0"/>
              <a:t>Audit Action Plan to address the findings </a:t>
            </a:r>
          </a:p>
        </p:txBody>
      </p:sp>
      <p:graphicFrame>
        <p:nvGraphicFramePr>
          <p:cNvPr id="2" name="Table 1"/>
          <p:cNvGraphicFramePr>
            <a:graphicFrameLocks noGrp="1"/>
          </p:cNvGraphicFramePr>
          <p:nvPr>
            <p:extLst>
              <p:ext uri="{D42A27DB-BD31-4B8C-83A1-F6EECF244321}">
                <p14:modId xmlns:p14="http://schemas.microsoft.com/office/powerpoint/2010/main" val="1692841925"/>
              </p:ext>
            </p:extLst>
          </p:nvPr>
        </p:nvGraphicFramePr>
        <p:xfrm>
          <a:off x="107504" y="715239"/>
          <a:ext cx="8808289" cy="4472940"/>
        </p:xfrm>
        <a:graphic>
          <a:graphicData uri="http://schemas.openxmlformats.org/drawingml/2006/table">
            <a:tbl>
              <a:tblPr firstRow="1" bandRow="1">
                <a:tableStyleId>{9DCAF9ED-07DC-4A11-8D7F-57B35C25682E}</a:tableStyleId>
              </a:tblPr>
              <a:tblGrid>
                <a:gridCol w="2610119">
                  <a:extLst>
                    <a:ext uri="{9D8B030D-6E8A-4147-A177-3AD203B41FA5}">
                      <a16:colId xmlns:a16="http://schemas.microsoft.com/office/drawing/2014/main" val="20000"/>
                    </a:ext>
                  </a:extLst>
                </a:gridCol>
                <a:gridCol w="3013656">
                  <a:extLst>
                    <a:ext uri="{9D8B030D-6E8A-4147-A177-3AD203B41FA5}">
                      <a16:colId xmlns:a16="http://schemas.microsoft.com/office/drawing/2014/main" val="20001"/>
                    </a:ext>
                  </a:extLst>
                </a:gridCol>
                <a:gridCol w="1806262">
                  <a:extLst>
                    <a:ext uri="{9D8B030D-6E8A-4147-A177-3AD203B41FA5}">
                      <a16:colId xmlns:a16="http://schemas.microsoft.com/office/drawing/2014/main" val="20002"/>
                    </a:ext>
                  </a:extLst>
                </a:gridCol>
                <a:gridCol w="1378252">
                  <a:extLst>
                    <a:ext uri="{9D8B030D-6E8A-4147-A177-3AD203B41FA5}">
                      <a16:colId xmlns:a16="http://schemas.microsoft.com/office/drawing/2014/main" val="20003"/>
                    </a:ext>
                  </a:extLst>
                </a:gridCol>
              </a:tblGrid>
              <a:tr h="377190">
                <a:tc>
                  <a:txBody>
                    <a:bodyPr/>
                    <a:lstStyle/>
                    <a:p>
                      <a:r>
                        <a:rPr lang="en-US" sz="1400" dirty="0" smtClean="0"/>
                        <a:t>Audit Findings</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Audit Action Plan </a:t>
                      </a:r>
                      <a:endParaRPr lang="en-ZA" sz="1400" dirty="0" smtClean="0"/>
                    </a:p>
                    <a:p>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Expected Outcome</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Time Frame </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348740">
                <a:tc>
                  <a:txBody>
                    <a:bodyPr/>
                    <a:lstStyle/>
                    <a:p>
                      <a:r>
                        <a:rPr lang="en-ZA" sz="1400" dirty="0" smtClean="0"/>
                        <a:t>Predetermined objectives: Errors on beneficiary reported on EPWP systems for quarter 4 – ending 31 March 2017</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400" dirty="0" smtClean="0"/>
                        <a:t>(1) The existing validation procedures external to the EPWP-RS and prior to the publication of data has been revised to detect quality issues more effectively.                                                 (2) The department will continue with the verifications with the Department of Home Affairs on the ID numbers on a quarterly basis.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400" dirty="0" smtClean="0"/>
                        <a:t>Reduced errors</a:t>
                      </a:r>
                      <a:r>
                        <a:rPr lang="en-ZA" sz="1400" baseline="0" dirty="0" smtClean="0"/>
                        <a:t> on reported participants in the EPWP – Reporting System (EPWP-RS)</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400" dirty="0" smtClean="0"/>
                        <a:t>Quarterly</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145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t>Predetermined objectives: EPWP the projects were not reported on the EPWP reporting system</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400" dirty="0" smtClean="0"/>
                        <a:t>(1) Technical Support to be provided to public bodies to ensure that there is proper reporting of all projects.                                                                                                                                                (2) Convene monthly meetings on verification of projects reported in the EPWP RS vs planned project list template and follow up for alignment.                                                                  (3)  Conduct ad hoc project site verification visits </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400" dirty="0" smtClean="0"/>
                        <a:t>Improved reporting</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400" dirty="0" smtClean="0"/>
                        <a:t>Monthly </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cxnSp>
        <p:nvCxnSpPr>
          <p:cNvPr id="10" name="Straight Connector 9"/>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descr="southafrica-flag1"/>
          <p:cNvPicPr>
            <a:picLocks noChangeAspect="1" noChangeArrowheads="1" noCrop="1"/>
          </p:cNvPicPr>
          <p:nvPr/>
        </p:nvPicPr>
        <p:blipFill>
          <a:blip r:embed="rId3"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val="41451855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0CD0AED-B4D5-4032-9A76-11BCD2D1BB13}" type="slidenum">
              <a:rPr lang="en-US" smtClean="0"/>
              <a:t>52</a:t>
            </a:fld>
            <a:endParaRPr lang="en-US" dirty="0"/>
          </a:p>
        </p:txBody>
      </p:sp>
      <p:sp>
        <p:nvSpPr>
          <p:cNvPr id="12" name="Rectangle 11"/>
          <p:cNvSpPr/>
          <p:nvPr/>
        </p:nvSpPr>
        <p:spPr>
          <a:xfrm>
            <a:off x="1270" y="0"/>
            <a:ext cx="9144000" cy="51435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100" b="1" dirty="0"/>
              <a:t>Audit Action Plan to address the findings </a:t>
            </a:r>
          </a:p>
        </p:txBody>
      </p:sp>
      <p:graphicFrame>
        <p:nvGraphicFramePr>
          <p:cNvPr id="2" name="Table 1"/>
          <p:cNvGraphicFramePr>
            <a:graphicFrameLocks noGrp="1"/>
          </p:cNvGraphicFramePr>
          <p:nvPr>
            <p:extLst>
              <p:ext uri="{D42A27DB-BD31-4B8C-83A1-F6EECF244321}">
                <p14:modId xmlns:p14="http://schemas.microsoft.com/office/powerpoint/2010/main" val="1894672218"/>
              </p:ext>
            </p:extLst>
          </p:nvPr>
        </p:nvGraphicFramePr>
        <p:xfrm>
          <a:off x="167855" y="734289"/>
          <a:ext cx="8808289" cy="2575560"/>
        </p:xfrm>
        <a:graphic>
          <a:graphicData uri="http://schemas.openxmlformats.org/drawingml/2006/table">
            <a:tbl>
              <a:tblPr firstRow="1" bandRow="1">
                <a:tableStyleId>{9DCAF9ED-07DC-4A11-8D7F-57B35C25682E}</a:tableStyleId>
              </a:tblPr>
              <a:tblGrid>
                <a:gridCol w="2610119">
                  <a:extLst>
                    <a:ext uri="{9D8B030D-6E8A-4147-A177-3AD203B41FA5}">
                      <a16:colId xmlns:a16="http://schemas.microsoft.com/office/drawing/2014/main" val="20000"/>
                    </a:ext>
                  </a:extLst>
                </a:gridCol>
                <a:gridCol w="3013656">
                  <a:extLst>
                    <a:ext uri="{9D8B030D-6E8A-4147-A177-3AD203B41FA5}">
                      <a16:colId xmlns:a16="http://schemas.microsoft.com/office/drawing/2014/main" val="20001"/>
                    </a:ext>
                  </a:extLst>
                </a:gridCol>
                <a:gridCol w="1806262">
                  <a:extLst>
                    <a:ext uri="{9D8B030D-6E8A-4147-A177-3AD203B41FA5}">
                      <a16:colId xmlns:a16="http://schemas.microsoft.com/office/drawing/2014/main" val="20002"/>
                    </a:ext>
                  </a:extLst>
                </a:gridCol>
                <a:gridCol w="1378252">
                  <a:extLst>
                    <a:ext uri="{9D8B030D-6E8A-4147-A177-3AD203B41FA5}">
                      <a16:colId xmlns:a16="http://schemas.microsoft.com/office/drawing/2014/main" val="20003"/>
                    </a:ext>
                  </a:extLst>
                </a:gridCol>
              </a:tblGrid>
              <a:tr h="377190">
                <a:tc>
                  <a:txBody>
                    <a:bodyPr/>
                    <a:lstStyle/>
                    <a:p>
                      <a:r>
                        <a:rPr lang="en-US" sz="1600" dirty="0" smtClean="0"/>
                        <a:t>Audit Findings</a:t>
                      </a:r>
                      <a:endParaRPr lang="en-ZA" sz="1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Audit Action Plan </a:t>
                      </a:r>
                      <a:endParaRPr lang="en-ZA" sz="1600" dirty="0" smtClean="0"/>
                    </a:p>
                    <a:p>
                      <a:endParaRPr lang="en-ZA" sz="1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Expected Outcome</a:t>
                      </a:r>
                      <a:endParaRPr lang="en-ZA" sz="1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Time Frame </a:t>
                      </a:r>
                      <a:endParaRPr lang="en-ZA" sz="1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165860">
                <a:tc>
                  <a:txBody>
                    <a:bodyPr/>
                    <a:lstStyle/>
                    <a:p>
                      <a:r>
                        <a:rPr lang="en-ZA" sz="1600" dirty="0" smtClean="0"/>
                        <a:t>The reported achievement for target 290 public bodies provided with technical support misstated as the evidence provided indicated 190 public bodies provided with technical support and not 297 as reported.</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600" dirty="0" smtClean="0"/>
                        <a:t>Affected</a:t>
                      </a:r>
                      <a:r>
                        <a:rPr lang="en-ZA" sz="1600" baseline="0" dirty="0" smtClean="0"/>
                        <a:t> programmes have being engaged and advised on the documentation to submit as acceptable portfolio of evidence for reported performance.</a:t>
                      </a:r>
                      <a:endParaRPr lang="en-ZA" sz="1600" dirty="0" smtClean="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600" dirty="0" smtClean="0"/>
                        <a:t>Accurate</a:t>
                      </a:r>
                      <a:r>
                        <a:rPr lang="en-ZA" sz="1600" baseline="0" dirty="0" smtClean="0"/>
                        <a:t> supporting documents available</a:t>
                      </a:r>
                      <a:endParaRPr lang="en-ZA" sz="1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600" dirty="0" smtClean="0"/>
                        <a:t>Quarterly</a:t>
                      </a:r>
                      <a:endParaRPr lang="en-ZA" sz="1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cxnSp>
        <p:nvCxnSpPr>
          <p:cNvPr id="10" name="Straight Connector 9"/>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descr="southafrica-flag1"/>
          <p:cNvPicPr>
            <a:picLocks noChangeAspect="1" noChangeArrowheads="1" noCrop="1"/>
          </p:cNvPicPr>
          <p:nvPr/>
        </p:nvPicPr>
        <p:blipFill>
          <a:blip r:embed="rId3"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val="5967969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0CD0AED-B4D5-4032-9A76-11BCD2D1BB13}" type="slidenum">
              <a:rPr lang="en-US" smtClean="0">
                <a:solidFill>
                  <a:prstClr val="black">
                    <a:tint val="75000"/>
                  </a:prstClr>
                </a:solidFill>
              </a:rPr>
              <a:pPr/>
              <a:t>53</a:t>
            </a:fld>
            <a:endParaRPr lang="en-US" dirty="0">
              <a:solidFill>
                <a:prstClr val="black">
                  <a:tint val="75000"/>
                </a:prstClr>
              </a:solidFill>
            </a:endParaRPr>
          </a:p>
        </p:txBody>
      </p:sp>
      <p:sp>
        <p:nvSpPr>
          <p:cNvPr id="12" name="Rectangle 11"/>
          <p:cNvSpPr/>
          <p:nvPr/>
        </p:nvSpPr>
        <p:spPr>
          <a:xfrm>
            <a:off x="3235" y="1700808"/>
            <a:ext cx="5936917" cy="2952328"/>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solidFill>
                  <a:prstClr val="white"/>
                </a:solidFill>
              </a:rPr>
              <a:t>DPW</a:t>
            </a:r>
          </a:p>
          <a:p>
            <a:r>
              <a:rPr lang="en-US" sz="4000" b="1" dirty="0" smtClean="0">
                <a:solidFill>
                  <a:prstClr val="white"/>
                </a:solidFill>
              </a:rPr>
              <a:t>Programme </a:t>
            </a:r>
            <a:r>
              <a:rPr lang="en-US" sz="4000" b="1" dirty="0">
                <a:solidFill>
                  <a:prstClr val="white"/>
                </a:solidFill>
              </a:rPr>
              <a:t>4</a:t>
            </a:r>
            <a:r>
              <a:rPr lang="en-US" sz="4000" b="1" dirty="0" smtClean="0">
                <a:solidFill>
                  <a:prstClr val="white"/>
                </a:solidFill>
              </a:rPr>
              <a:t>: </a:t>
            </a:r>
            <a:r>
              <a:rPr lang="en-US" sz="4000" b="1" dirty="0">
                <a:solidFill>
                  <a:prstClr val="white"/>
                </a:solidFill>
              </a:rPr>
              <a:t>Property and Construction Industry Policy and Research </a:t>
            </a:r>
          </a:p>
        </p:txBody>
      </p:sp>
      <p:cxnSp>
        <p:nvCxnSpPr>
          <p:cNvPr id="7" name="Straight Connector 6"/>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descr="southafrica-flag1"/>
          <p:cNvPicPr>
            <a:picLocks noChangeAspect="1" noChangeArrowheads="1" noCrop="1"/>
          </p:cNvPicPr>
          <p:nvPr/>
        </p:nvPicPr>
        <p:blipFill>
          <a:blip r:embed="rId3"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val="40119062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0CD0AED-B4D5-4032-9A76-11BCD2D1BB13}" type="slidenum">
              <a:rPr lang="en-US" smtClean="0">
                <a:solidFill>
                  <a:prstClr val="black">
                    <a:tint val="75000"/>
                  </a:prstClr>
                </a:solidFill>
              </a:rPr>
              <a:pPr/>
              <a:t>54</a:t>
            </a:fld>
            <a:endParaRPr lang="en-US" dirty="0">
              <a:solidFill>
                <a:prstClr val="black">
                  <a:tint val="75000"/>
                </a:prstClr>
              </a:solidFill>
            </a:endParaRPr>
          </a:p>
        </p:txBody>
      </p:sp>
      <p:sp>
        <p:nvSpPr>
          <p:cNvPr id="12" name="Rectangle 11"/>
          <p:cNvSpPr/>
          <p:nvPr/>
        </p:nvSpPr>
        <p:spPr>
          <a:xfrm>
            <a:off x="0" y="0"/>
            <a:ext cx="9144000" cy="90872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prstClr val="white"/>
                </a:solidFill>
              </a:rPr>
              <a:t>Strategies to Improve </a:t>
            </a:r>
            <a:r>
              <a:rPr lang="en-US" sz="2400" b="1" dirty="0" smtClean="0">
                <a:solidFill>
                  <a:prstClr val="white"/>
                </a:solidFill>
              </a:rPr>
              <a:t>Performance and Oversight on Entities  </a:t>
            </a:r>
            <a:endParaRPr lang="en-US" sz="2400" b="1" dirty="0">
              <a:solidFill>
                <a:prstClr val="white"/>
              </a:solidFill>
            </a:endParaRPr>
          </a:p>
        </p:txBody>
      </p:sp>
      <p:cxnSp>
        <p:nvCxnSpPr>
          <p:cNvPr id="10" name="Straight Connector 9"/>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86256" y="1268760"/>
            <a:ext cx="8784976" cy="2887329"/>
          </a:xfrm>
          <a:prstGeom prst="rect">
            <a:avLst/>
          </a:prstGeom>
        </p:spPr>
        <p:txBody>
          <a:bodyPr wrap="square">
            <a:spAutoFit/>
          </a:bodyPr>
          <a:lstStyle/>
          <a:p>
            <a:pPr marL="285750" indent="-285750">
              <a:lnSpc>
                <a:spcPct val="107000"/>
              </a:lnSpc>
              <a:spcAft>
                <a:spcPts val="800"/>
              </a:spcAft>
              <a:buFont typeface="Arial" panose="020B0604020202020204" pitchFamily="34" charset="0"/>
              <a:buChar char="•"/>
            </a:pPr>
            <a:r>
              <a:rPr lang="en-ZA" dirty="0">
                <a:latin typeface="Calibri" panose="020F0502020204030204" pitchFamily="34" charset="0"/>
                <a:ea typeface="Calibri" panose="020F0502020204030204" pitchFamily="34" charset="0"/>
                <a:cs typeface="Times New Roman" panose="02020603050405020304" pitchFamily="18" charset="0"/>
              </a:rPr>
              <a:t>The IDT leadership has been directed to develop and submit a Turnaround Strategy, which amongst other, should focus on issues of financial governance and management, as well as business development, stakeholder management and ensuring timely delivery of projects.</a:t>
            </a:r>
          </a:p>
          <a:p>
            <a:pPr>
              <a:lnSpc>
                <a:spcPct val="107000"/>
              </a:lnSpc>
              <a:spcAft>
                <a:spcPts val="800"/>
              </a:spcAft>
            </a:pPr>
            <a:endParaRPr lang="en-ZA"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ZA" dirty="0">
                <a:latin typeface="Calibri" panose="020F0502020204030204" pitchFamily="34" charset="0"/>
                <a:ea typeface="Calibri" panose="020F0502020204030204" pitchFamily="34" charset="0"/>
                <a:cs typeface="Times New Roman" panose="02020603050405020304" pitchFamily="18" charset="0"/>
              </a:rPr>
              <a:t>The Policy Branch will interrogate and input into the formulation of the Shareholder Compact with the IDT and the Entity’s Turnaround Strategy. Policy guidance will be directed at ensuring that there is a clear focus and commitment by the IDT towards the realisation of government’s policy objectives. The key policy objectives pertain </a:t>
            </a:r>
            <a:endParaRPr lang="en-ZA" dirty="0"/>
          </a:p>
        </p:txBody>
      </p:sp>
      <p:pic>
        <p:nvPicPr>
          <p:cNvPr id="7" name="Picture 6" descr="southafrica-flag1"/>
          <p:cNvPicPr>
            <a:picLocks noChangeAspect="1" noChangeArrowheads="1" noCrop="1"/>
          </p:cNvPicPr>
          <p:nvPr/>
        </p:nvPicPr>
        <p:blipFill>
          <a:blip r:embed="rId3"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val="5338895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0CD0AED-B4D5-4032-9A76-11BCD2D1BB13}" type="slidenum">
              <a:rPr lang="en-US" smtClean="0">
                <a:solidFill>
                  <a:prstClr val="black">
                    <a:tint val="75000"/>
                  </a:prstClr>
                </a:solidFill>
              </a:rPr>
              <a:pPr/>
              <a:t>55</a:t>
            </a:fld>
            <a:endParaRPr lang="en-US" dirty="0">
              <a:solidFill>
                <a:prstClr val="black">
                  <a:tint val="75000"/>
                </a:prstClr>
              </a:solidFill>
            </a:endParaRPr>
          </a:p>
        </p:txBody>
      </p:sp>
      <p:sp>
        <p:nvSpPr>
          <p:cNvPr id="12" name="Rectangle 11"/>
          <p:cNvSpPr/>
          <p:nvPr/>
        </p:nvSpPr>
        <p:spPr>
          <a:xfrm>
            <a:off x="3235" y="1484784"/>
            <a:ext cx="4928805" cy="288032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solidFill>
                  <a:prstClr val="white"/>
                </a:solidFill>
              </a:rPr>
              <a:t>DPW</a:t>
            </a:r>
          </a:p>
          <a:p>
            <a:r>
              <a:rPr lang="en-US" sz="4000" b="1" dirty="0"/>
              <a:t>Programme 5 Prestige Policy</a:t>
            </a:r>
          </a:p>
          <a:p>
            <a:endParaRPr lang="en-US" sz="4000" b="1" dirty="0">
              <a:solidFill>
                <a:prstClr val="white"/>
              </a:solidFill>
            </a:endParaRPr>
          </a:p>
        </p:txBody>
      </p:sp>
      <p:cxnSp>
        <p:nvCxnSpPr>
          <p:cNvPr id="7" name="Straight Connector 6"/>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descr="southafrica-flag1"/>
          <p:cNvPicPr>
            <a:picLocks noChangeAspect="1" noChangeArrowheads="1" noCrop="1"/>
          </p:cNvPicPr>
          <p:nvPr/>
        </p:nvPicPr>
        <p:blipFill>
          <a:blip r:embed="rId3"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val="10168189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0CD0AED-B4D5-4032-9A76-11BCD2D1BB13}" type="slidenum">
              <a:rPr lang="en-US" smtClean="0">
                <a:solidFill>
                  <a:prstClr val="black">
                    <a:tint val="75000"/>
                  </a:prstClr>
                </a:solidFill>
              </a:rPr>
              <a:pPr/>
              <a:t>56</a:t>
            </a:fld>
            <a:endParaRPr lang="en-US" dirty="0">
              <a:solidFill>
                <a:prstClr val="black">
                  <a:tint val="75000"/>
                </a:prstClr>
              </a:solidFill>
            </a:endParaRPr>
          </a:p>
        </p:txBody>
      </p:sp>
      <p:sp>
        <p:nvSpPr>
          <p:cNvPr id="12" name="Rectangle 11"/>
          <p:cNvSpPr/>
          <p:nvPr/>
        </p:nvSpPr>
        <p:spPr>
          <a:xfrm>
            <a:off x="0" y="0"/>
            <a:ext cx="9144000" cy="51435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100" b="1" dirty="0">
                <a:solidFill>
                  <a:prstClr val="white"/>
                </a:solidFill>
              </a:rPr>
              <a:t>Programme: </a:t>
            </a:r>
            <a:r>
              <a:rPr lang="en-US" sz="2100" b="1" dirty="0" smtClean="0">
                <a:solidFill>
                  <a:prstClr val="white"/>
                </a:solidFill>
              </a:rPr>
              <a:t>5</a:t>
            </a:r>
            <a:endParaRPr lang="en-US" sz="2100" b="1" dirty="0">
              <a:solidFill>
                <a:prstClr val="white"/>
              </a:solidFill>
            </a:endParaRPr>
          </a:p>
        </p:txBody>
      </p:sp>
      <p:graphicFrame>
        <p:nvGraphicFramePr>
          <p:cNvPr id="10" name="Table 9"/>
          <p:cNvGraphicFramePr>
            <a:graphicFrameLocks noGrp="1"/>
          </p:cNvGraphicFramePr>
          <p:nvPr>
            <p:extLst>
              <p:ext uri="{D42A27DB-BD31-4B8C-83A1-F6EECF244321}">
                <p14:modId xmlns:p14="http://schemas.microsoft.com/office/powerpoint/2010/main" val="992033768"/>
              </p:ext>
            </p:extLst>
          </p:nvPr>
        </p:nvGraphicFramePr>
        <p:xfrm>
          <a:off x="277340" y="637520"/>
          <a:ext cx="8543132" cy="2844259"/>
        </p:xfrm>
        <a:graphic>
          <a:graphicData uri="http://schemas.openxmlformats.org/drawingml/2006/table">
            <a:tbl>
              <a:tblPr firstRow="1" bandRow="1">
                <a:tableStyleId>{9DCAF9ED-07DC-4A11-8D7F-57B35C25682E}</a:tableStyleId>
              </a:tblPr>
              <a:tblGrid>
                <a:gridCol w="3238099">
                  <a:extLst>
                    <a:ext uri="{9D8B030D-6E8A-4147-A177-3AD203B41FA5}">
                      <a16:colId xmlns:a16="http://schemas.microsoft.com/office/drawing/2014/main" val="20000"/>
                    </a:ext>
                  </a:extLst>
                </a:gridCol>
                <a:gridCol w="2473192">
                  <a:extLst>
                    <a:ext uri="{9D8B030D-6E8A-4147-A177-3AD203B41FA5}">
                      <a16:colId xmlns:a16="http://schemas.microsoft.com/office/drawing/2014/main" val="20001"/>
                    </a:ext>
                  </a:extLst>
                </a:gridCol>
                <a:gridCol w="2831841">
                  <a:extLst>
                    <a:ext uri="{9D8B030D-6E8A-4147-A177-3AD203B41FA5}">
                      <a16:colId xmlns:a16="http://schemas.microsoft.com/office/drawing/2014/main" val="20002"/>
                    </a:ext>
                  </a:extLst>
                </a:gridCol>
              </a:tblGrid>
              <a:tr h="374268">
                <a:tc>
                  <a:txBody>
                    <a:bodyPr/>
                    <a:lstStyle/>
                    <a:p>
                      <a:pPr algn="ctr"/>
                      <a:r>
                        <a:rPr lang="en-US" sz="1600" dirty="0" smtClean="0"/>
                        <a:t>Key Performance Indicators </a:t>
                      </a:r>
                      <a:endParaRPr lang="en-Z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Audit Findings </a:t>
                      </a:r>
                      <a:endParaRPr lang="en-Z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Identified</a:t>
                      </a:r>
                      <a:r>
                        <a:rPr lang="en-US" sz="1600" baseline="0" dirty="0" smtClean="0"/>
                        <a:t> deficiencies/Root Causes </a:t>
                      </a:r>
                      <a:endParaRPr lang="en-Z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198339">
                <a:tc>
                  <a:txBody>
                    <a:bodyPr/>
                    <a:lstStyle/>
                    <a:p>
                      <a:r>
                        <a:rPr lang="en-US" sz="1600" dirty="0" smtClean="0"/>
                        <a:t>(1) Average number of working days taken to resolve mechanical breakdowns after logging of complaint.</a:t>
                      </a:r>
                      <a:endParaRPr lang="en-Z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smtClean="0"/>
                        <a:t>The reported achievements / performance was not supported by sufficient portfolio of evidence. </a:t>
                      </a:r>
                      <a:endParaRPr lang="en-Z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Calls logging</a:t>
                      </a:r>
                      <a:r>
                        <a:rPr lang="en-US" sz="1600" baseline="0" dirty="0" smtClean="0"/>
                        <a:t> process not integrated in the IT</a:t>
                      </a:r>
                      <a:r>
                        <a:rPr lang="en-US" sz="1600" dirty="0" smtClean="0"/>
                        <a:t> system as a platform.</a:t>
                      </a:r>
                      <a:endParaRPr lang="en-Z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152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(2) Average number of working days taken to resolve emergency breakdowns after logging of complaint.</a:t>
                      </a:r>
                      <a:endParaRPr lang="en-Z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The reported achievements / performance was not supported by sufficient portfolio of evidence.</a:t>
                      </a:r>
                      <a:endParaRPr lang="en-Z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Calls logging</a:t>
                      </a:r>
                      <a:r>
                        <a:rPr lang="en-US" sz="1600" baseline="0" dirty="0" smtClean="0"/>
                        <a:t> process not integrated in the IT</a:t>
                      </a:r>
                      <a:r>
                        <a:rPr lang="en-US" sz="1600" dirty="0" smtClean="0"/>
                        <a:t> system as a platform.</a:t>
                      </a:r>
                      <a:endParaRPr lang="en-Z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cxnSp>
        <p:nvCxnSpPr>
          <p:cNvPr id="11" name="Straight Connector 10"/>
          <p:cNvCxnSpPr/>
          <p:nvPr/>
        </p:nvCxnSpPr>
        <p:spPr>
          <a:xfrm>
            <a:off x="0" y="6093296"/>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69496"/>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descr="southafrica-flag1"/>
          <p:cNvPicPr>
            <a:picLocks noChangeAspect="1" noChangeArrowheads="1" noCrop="1"/>
          </p:cNvPicPr>
          <p:nvPr/>
        </p:nvPicPr>
        <p:blipFill>
          <a:blip r:embed="rId3"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val="39552073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0CD0AED-B4D5-4032-9A76-11BCD2D1BB13}" type="slidenum">
              <a:rPr lang="en-US" smtClean="0">
                <a:solidFill>
                  <a:prstClr val="black">
                    <a:tint val="75000"/>
                  </a:prstClr>
                </a:solidFill>
              </a:rPr>
              <a:pPr/>
              <a:t>57</a:t>
            </a:fld>
            <a:endParaRPr lang="en-US" dirty="0">
              <a:solidFill>
                <a:prstClr val="black">
                  <a:tint val="75000"/>
                </a:prstClr>
              </a:solidFill>
            </a:endParaRPr>
          </a:p>
        </p:txBody>
      </p:sp>
      <p:sp>
        <p:nvSpPr>
          <p:cNvPr id="12" name="Rectangle 11"/>
          <p:cNvSpPr/>
          <p:nvPr/>
        </p:nvSpPr>
        <p:spPr>
          <a:xfrm>
            <a:off x="0" y="0"/>
            <a:ext cx="9144000" cy="51435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100" b="1" dirty="0">
                <a:solidFill>
                  <a:prstClr val="white"/>
                </a:solidFill>
              </a:rPr>
              <a:t>Programme: </a:t>
            </a:r>
            <a:r>
              <a:rPr lang="en-US" sz="2100" b="1" dirty="0" smtClean="0">
                <a:solidFill>
                  <a:prstClr val="white"/>
                </a:solidFill>
              </a:rPr>
              <a:t>5</a:t>
            </a:r>
            <a:endParaRPr lang="en-US" sz="2100" b="1" dirty="0">
              <a:solidFill>
                <a:prstClr val="white"/>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1982874238"/>
              </p:ext>
            </p:extLst>
          </p:nvPr>
        </p:nvGraphicFramePr>
        <p:xfrm>
          <a:off x="203200" y="650335"/>
          <a:ext cx="8689281" cy="1889760"/>
        </p:xfrm>
        <a:graphic>
          <a:graphicData uri="http://schemas.openxmlformats.org/drawingml/2006/table">
            <a:tbl>
              <a:tblPr firstRow="1" bandRow="1">
                <a:tableStyleId>{9DCAF9ED-07DC-4A11-8D7F-57B35C25682E}</a:tableStyleId>
              </a:tblPr>
              <a:tblGrid>
                <a:gridCol w="2593733">
                  <a:extLst>
                    <a:ext uri="{9D8B030D-6E8A-4147-A177-3AD203B41FA5}">
                      <a16:colId xmlns:a16="http://schemas.microsoft.com/office/drawing/2014/main" val="20000"/>
                    </a:ext>
                  </a:extLst>
                </a:gridCol>
                <a:gridCol w="2333095">
                  <a:extLst>
                    <a:ext uri="{9D8B030D-6E8A-4147-A177-3AD203B41FA5}">
                      <a16:colId xmlns:a16="http://schemas.microsoft.com/office/drawing/2014/main" val="20001"/>
                    </a:ext>
                  </a:extLst>
                </a:gridCol>
                <a:gridCol w="2269867">
                  <a:extLst>
                    <a:ext uri="{9D8B030D-6E8A-4147-A177-3AD203B41FA5}">
                      <a16:colId xmlns:a16="http://schemas.microsoft.com/office/drawing/2014/main" val="20002"/>
                    </a:ext>
                  </a:extLst>
                </a:gridCol>
                <a:gridCol w="1492586">
                  <a:extLst>
                    <a:ext uri="{9D8B030D-6E8A-4147-A177-3AD203B41FA5}">
                      <a16:colId xmlns:a16="http://schemas.microsoft.com/office/drawing/2014/main" val="20003"/>
                    </a:ext>
                  </a:extLst>
                </a:gridCol>
              </a:tblGrid>
              <a:tr h="516662">
                <a:tc>
                  <a:txBody>
                    <a:bodyPr/>
                    <a:lstStyle/>
                    <a:p>
                      <a:pPr algn="ctr"/>
                      <a:r>
                        <a:rPr lang="en-US" sz="1600" dirty="0" smtClean="0"/>
                        <a:t>Audit Findings</a:t>
                      </a:r>
                      <a:endParaRPr lang="en-Z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Audit Action Plan </a:t>
                      </a:r>
                      <a:endParaRPr lang="en-ZA" sz="1600" dirty="0" smtClean="0"/>
                    </a:p>
                    <a:p>
                      <a:pPr algn="ctr"/>
                      <a:endParaRPr lang="en-Z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Expected Outcome</a:t>
                      </a:r>
                      <a:endParaRPr lang="en-Z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Time Frame </a:t>
                      </a:r>
                      <a:endParaRPr lang="en-Z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7280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 and 2) The reported achievements / performance was not supported by sufficient portfolio of evidence. </a:t>
                      </a:r>
                      <a:endParaRPr lang="en-Z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Engage ICT to design</a:t>
                      </a:r>
                      <a:r>
                        <a:rPr lang="en-US" sz="1600" baseline="0" dirty="0" smtClean="0"/>
                        <a:t> a unique call logging system for Prestige.</a:t>
                      </a:r>
                      <a:r>
                        <a:rPr lang="en-US" sz="1600" dirty="0" smtClean="0"/>
                        <a:t> </a:t>
                      </a:r>
                      <a:endParaRPr lang="en-Z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Dedicated Prestige call logging system. </a:t>
                      </a:r>
                      <a:endParaRPr lang="en-Z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October – December 2017.</a:t>
                      </a:r>
                      <a:endParaRPr lang="en-ZA"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cxnSp>
        <p:nvCxnSpPr>
          <p:cNvPr id="10" name="Straight Connector 9"/>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descr="southafrica-flag1"/>
          <p:cNvPicPr>
            <a:picLocks noChangeAspect="1" noChangeArrowheads="1" noCrop="1"/>
          </p:cNvPicPr>
          <p:nvPr/>
        </p:nvPicPr>
        <p:blipFill>
          <a:blip r:embed="rId3"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val="37232940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0CD0AED-B4D5-4032-9A76-11BCD2D1BB13}" type="slidenum">
              <a:rPr lang="en-US" smtClean="0">
                <a:solidFill>
                  <a:prstClr val="black">
                    <a:tint val="75000"/>
                  </a:prstClr>
                </a:solidFill>
              </a:rPr>
              <a:pPr/>
              <a:t>58</a:t>
            </a:fld>
            <a:endParaRPr lang="en-US" dirty="0">
              <a:solidFill>
                <a:prstClr val="black">
                  <a:tint val="75000"/>
                </a:prstClr>
              </a:solidFill>
            </a:endParaRPr>
          </a:p>
        </p:txBody>
      </p:sp>
      <p:sp>
        <p:nvSpPr>
          <p:cNvPr id="12" name="Rectangle 11"/>
          <p:cNvSpPr/>
          <p:nvPr/>
        </p:nvSpPr>
        <p:spPr>
          <a:xfrm>
            <a:off x="0" y="0"/>
            <a:ext cx="9144000" cy="51435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100" b="1" dirty="0">
                <a:solidFill>
                  <a:prstClr val="white"/>
                </a:solidFill>
              </a:rPr>
              <a:t>Strategies to Improve Performance </a:t>
            </a:r>
          </a:p>
        </p:txBody>
      </p:sp>
      <p:sp>
        <p:nvSpPr>
          <p:cNvPr id="3" name="Rectangle 2"/>
          <p:cNvSpPr/>
          <p:nvPr/>
        </p:nvSpPr>
        <p:spPr>
          <a:xfrm>
            <a:off x="219075" y="715239"/>
            <a:ext cx="8673405" cy="1754326"/>
          </a:xfrm>
          <a:prstGeom prst="rect">
            <a:avLst/>
          </a:prstGeom>
        </p:spPr>
        <p:txBody>
          <a:bodyPr wrap="square">
            <a:spAutoFit/>
          </a:bodyPr>
          <a:lstStyle/>
          <a:p>
            <a:endParaRPr lang="en-ZA" dirty="0">
              <a:solidFill>
                <a:prstClr val="black"/>
              </a:solidFill>
            </a:endParaRPr>
          </a:p>
          <a:p>
            <a:pPr marL="214313" indent="-214313">
              <a:buFont typeface="Arial" panose="020B0604020202020204" pitchFamily="34" charset="0"/>
              <a:buChar char="•"/>
            </a:pPr>
            <a:endParaRPr lang="en-ZA" dirty="0">
              <a:solidFill>
                <a:prstClr val="black"/>
              </a:solidFill>
            </a:endParaRPr>
          </a:p>
          <a:p>
            <a:endParaRPr lang="en-ZA" dirty="0">
              <a:solidFill>
                <a:prstClr val="black"/>
              </a:solidFill>
            </a:endParaRPr>
          </a:p>
          <a:p>
            <a:endParaRPr lang="en-ZA" dirty="0">
              <a:solidFill>
                <a:prstClr val="black"/>
              </a:solidFill>
            </a:endParaRPr>
          </a:p>
          <a:p>
            <a:endParaRPr lang="en-ZA" dirty="0">
              <a:solidFill>
                <a:prstClr val="black"/>
              </a:solidFill>
            </a:endParaRPr>
          </a:p>
          <a:p>
            <a:endParaRPr lang="en-ZA" dirty="0">
              <a:solidFill>
                <a:prstClr val="black"/>
              </a:solidFill>
            </a:endParaRPr>
          </a:p>
        </p:txBody>
      </p:sp>
      <p:sp>
        <p:nvSpPr>
          <p:cNvPr id="2" name="Rectangle 1"/>
          <p:cNvSpPr/>
          <p:nvPr/>
        </p:nvSpPr>
        <p:spPr>
          <a:xfrm>
            <a:off x="219074" y="916231"/>
            <a:ext cx="8673405" cy="400110"/>
          </a:xfrm>
          <a:prstGeom prst="rect">
            <a:avLst/>
          </a:prstGeom>
        </p:spPr>
        <p:txBody>
          <a:bodyPr wrap="square">
            <a:spAutoFit/>
          </a:bodyPr>
          <a:lstStyle/>
          <a:p>
            <a:pPr marL="285750" indent="-285750">
              <a:buFont typeface="Arial" panose="020B0604020202020204" pitchFamily="34" charset="0"/>
              <a:buChar char="•"/>
            </a:pPr>
            <a:r>
              <a:rPr lang="en-US" sz="2000" dirty="0"/>
              <a:t>Procure services of a facilities management contractor.</a:t>
            </a:r>
            <a:endParaRPr lang="en-ZA" sz="2000" dirty="0"/>
          </a:p>
        </p:txBody>
      </p:sp>
      <p:cxnSp>
        <p:nvCxnSpPr>
          <p:cNvPr id="10" name="Straight Connector 9"/>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descr="southafrica-flag1"/>
          <p:cNvPicPr>
            <a:picLocks noChangeAspect="1" noChangeArrowheads="1" noCrop="1"/>
          </p:cNvPicPr>
          <p:nvPr/>
        </p:nvPicPr>
        <p:blipFill>
          <a:blip r:embed="rId3"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val="4993522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0CD0AED-B4D5-4032-9A76-11BCD2D1BB13}" type="slidenum">
              <a:rPr lang="en-US" smtClean="0">
                <a:solidFill>
                  <a:prstClr val="black">
                    <a:tint val="75000"/>
                  </a:prstClr>
                </a:solidFill>
              </a:rPr>
              <a:pPr/>
              <a:t>59</a:t>
            </a:fld>
            <a:endParaRPr lang="en-US" dirty="0">
              <a:solidFill>
                <a:prstClr val="black">
                  <a:tint val="75000"/>
                </a:prstClr>
              </a:solidFill>
            </a:endParaRPr>
          </a:p>
        </p:txBody>
      </p:sp>
      <p:sp>
        <p:nvSpPr>
          <p:cNvPr id="12" name="Rectangle 11"/>
          <p:cNvSpPr/>
          <p:nvPr/>
        </p:nvSpPr>
        <p:spPr>
          <a:xfrm>
            <a:off x="3235" y="1484784"/>
            <a:ext cx="4928805" cy="288032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solidFill>
                  <a:prstClr val="white"/>
                </a:solidFill>
              </a:rPr>
              <a:t>PMTE</a:t>
            </a:r>
          </a:p>
          <a:p>
            <a:r>
              <a:rPr lang="en-US" sz="4000" b="1" dirty="0" smtClean="0">
                <a:solidFill>
                  <a:prstClr val="white"/>
                </a:solidFill>
              </a:rPr>
              <a:t>Programme 3: Construction Project Management </a:t>
            </a:r>
            <a:endParaRPr lang="en-US" sz="4000" b="1" dirty="0">
              <a:solidFill>
                <a:prstClr val="white"/>
              </a:solidFill>
            </a:endParaRPr>
          </a:p>
        </p:txBody>
      </p:sp>
      <p:cxnSp>
        <p:nvCxnSpPr>
          <p:cNvPr id="7" name="Straight Connector 6"/>
          <p:cNvCxnSpPr/>
          <p:nvPr/>
        </p:nvCxnSpPr>
        <p:spPr>
          <a:xfrm>
            <a:off x="0" y="6021288"/>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descr="southafrica-flag1"/>
          <p:cNvPicPr>
            <a:picLocks noChangeAspect="1" noChangeArrowheads="1" noCrop="1"/>
          </p:cNvPicPr>
          <p:nvPr/>
        </p:nvPicPr>
        <p:blipFill>
          <a:blip r:embed="rId3"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val="23913567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F0CD0AED-B4D5-4032-9A76-11BCD2D1BB13}" type="slidenum">
              <a:rPr lang="en-US" smtClean="0"/>
              <a:t>6</a:t>
            </a:fld>
            <a:endParaRPr lang="en-US"/>
          </a:p>
        </p:txBody>
      </p:sp>
      <p:pic>
        <p:nvPicPr>
          <p:cNvPr id="9"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a:xfrm>
            <a:off x="0" y="12106"/>
            <a:ext cx="9144000" cy="68580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76200" y="62267"/>
            <a:ext cx="9067800" cy="589072"/>
          </a:xfrm>
          <a:prstGeom prst="rect">
            <a:avLst/>
          </a:prstGeom>
          <a:noFill/>
        </p:spPr>
        <p:txBody>
          <a:bodyPr wrap="square" rtlCol="0">
            <a:spAutoFit/>
          </a:bodyPr>
          <a:lstStyle/>
          <a:p>
            <a:pPr>
              <a:lnSpc>
                <a:spcPct val="150000"/>
              </a:lnSpc>
            </a:pPr>
            <a:r>
              <a:rPr lang="en-ZA" sz="2400" b="1" dirty="0" smtClean="0">
                <a:solidFill>
                  <a:schemeClr val="bg1"/>
                </a:solidFill>
              </a:rPr>
              <a:t>Audit Action Plan</a:t>
            </a:r>
            <a:endParaRPr lang="en-ZA" sz="2400" b="1" dirty="0">
              <a:solidFill>
                <a:schemeClr val="bg1"/>
              </a:solidFill>
            </a:endParaRPr>
          </a:p>
        </p:txBody>
      </p:sp>
      <p:pic>
        <p:nvPicPr>
          <p:cNvPr id="10" name="Picture 9" descr="southafrica-flag1"/>
          <p:cNvPicPr>
            <a:picLocks noChangeAspect="1" noChangeArrowheads="1" noCrop="1"/>
          </p:cNvPicPr>
          <p:nvPr/>
        </p:nvPicPr>
        <p:blipFill>
          <a:blip r:embed="rId4" cstate="print"/>
          <a:srcRect/>
          <a:stretch>
            <a:fillRect/>
          </a:stretch>
        </p:blipFill>
        <p:spPr bwMode="auto">
          <a:xfrm>
            <a:off x="7561162" y="6356350"/>
            <a:ext cx="415052" cy="274320"/>
          </a:xfrm>
          <a:prstGeom prst="rect">
            <a:avLst/>
          </a:prstGeom>
          <a:noFill/>
          <a:ln w="9525">
            <a:noFill/>
            <a:miter lim="800000"/>
            <a:headEnd/>
            <a:tailEnd/>
          </a:ln>
        </p:spPr>
      </p:pic>
      <p:graphicFrame>
        <p:nvGraphicFramePr>
          <p:cNvPr id="3" name="Table 2"/>
          <p:cNvGraphicFramePr>
            <a:graphicFrameLocks noGrp="1"/>
          </p:cNvGraphicFramePr>
          <p:nvPr>
            <p:extLst>
              <p:ext uri="{D42A27DB-BD31-4B8C-83A1-F6EECF244321}">
                <p14:modId xmlns:p14="http://schemas.microsoft.com/office/powerpoint/2010/main" val="3455252689"/>
              </p:ext>
            </p:extLst>
          </p:nvPr>
        </p:nvGraphicFramePr>
        <p:xfrm>
          <a:off x="76200" y="764347"/>
          <a:ext cx="9046364" cy="5255698"/>
        </p:xfrm>
        <a:graphic>
          <a:graphicData uri="http://schemas.openxmlformats.org/drawingml/2006/table">
            <a:tbl>
              <a:tblPr firstRow="1" bandRow="1">
                <a:tableStyleId>{E8B1032C-EA38-4F05-BA0D-38AFFFC7BED3}</a:tableStyleId>
              </a:tblPr>
              <a:tblGrid>
                <a:gridCol w="2261591">
                  <a:extLst>
                    <a:ext uri="{9D8B030D-6E8A-4147-A177-3AD203B41FA5}">
                      <a16:colId xmlns:a16="http://schemas.microsoft.com/office/drawing/2014/main" val="20000"/>
                    </a:ext>
                  </a:extLst>
                </a:gridCol>
                <a:gridCol w="2261591">
                  <a:extLst>
                    <a:ext uri="{9D8B030D-6E8A-4147-A177-3AD203B41FA5}">
                      <a16:colId xmlns:a16="http://schemas.microsoft.com/office/drawing/2014/main" val="20001"/>
                    </a:ext>
                  </a:extLst>
                </a:gridCol>
                <a:gridCol w="2261591">
                  <a:extLst>
                    <a:ext uri="{9D8B030D-6E8A-4147-A177-3AD203B41FA5}">
                      <a16:colId xmlns:a16="http://schemas.microsoft.com/office/drawing/2014/main" val="20002"/>
                    </a:ext>
                  </a:extLst>
                </a:gridCol>
                <a:gridCol w="2261591">
                  <a:extLst>
                    <a:ext uri="{9D8B030D-6E8A-4147-A177-3AD203B41FA5}">
                      <a16:colId xmlns:a16="http://schemas.microsoft.com/office/drawing/2014/main" val="20003"/>
                    </a:ext>
                  </a:extLst>
                </a:gridCol>
              </a:tblGrid>
              <a:tr h="273374">
                <a:tc>
                  <a:txBody>
                    <a:bodyPr/>
                    <a:lstStyle/>
                    <a:p>
                      <a:pPr marL="0" algn="l" defTabSz="914400" rtl="0" eaLnBrk="1" latinLnBrk="0" hangingPunct="1">
                        <a:lnSpc>
                          <a:spcPct val="115000"/>
                        </a:lnSpc>
                        <a:spcAft>
                          <a:spcPts val="0"/>
                        </a:spcAft>
                      </a:pPr>
                      <a:r>
                        <a:rPr lang="en-US" sz="1400" b="1" kern="1200" dirty="0">
                          <a:solidFill>
                            <a:schemeClr val="tx1"/>
                          </a:solidFill>
                          <a:effectLst/>
                          <a:latin typeface="+mn-lt"/>
                          <a:ea typeface="+mn-ea"/>
                          <a:cs typeface="+mn-cs"/>
                        </a:rPr>
                        <a:t>FINDING</a:t>
                      </a:r>
                      <a:endParaRPr lang="en-ZA" sz="1400" b="1" kern="1200" dirty="0">
                        <a:solidFill>
                          <a:schemeClr val="tx1"/>
                        </a:solidFill>
                        <a:effectLst/>
                        <a:latin typeface="+mn-lt"/>
                        <a:ea typeface="+mn-ea"/>
                        <a:cs typeface="+mn-cs"/>
                      </a:endParaRPr>
                    </a:p>
                  </a:txBody>
                  <a:tcPr marL="68580" marR="68580" marT="0" marB="0">
                    <a:solidFill>
                      <a:schemeClr val="accent6">
                        <a:lumMod val="40000"/>
                        <a:lumOff val="60000"/>
                      </a:schemeClr>
                    </a:solidFill>
                  </a:tcPr>
                </a:tc>
                <a:tc>
                  <a:txBody>
                    <a:bodyPr/>
                    <a:lstStyle/>
                    <a:p>
                      <a:pPr marL="0" algn="l" defTabSz="914400" rtl="0" eaLnBrk="1" latinLnBrk="0" hangingPunct="1">
                        <a:lnSpc>
                          <a:spcPct val="115000"/>
                        </a:lnSpc>
                        <a:spcAft>
                          <a:spcPts val="0"/>
                        </a:spcAft>
                      </a:pPr>
                      <a:r>
                        <a:rPr lang="en-US" sz="1400" b="1" kern="1200" dirty="0">
                          <a:solidFill>
                            <a:schemeClr val="tx1"/>
                          </a:solidFill>
                          <a:effectLst/>
                          <a:latin typeface="+mn-lt"/>
                          <a:ea typeface="+mn-ea"/>
                          <a:cs typeface="+mn-cs"/>
                        </a:rPr>
                        <a:t>ROOT CAUSE</a:t>
                      </a:r>
                      <a:endParaRPr lang="en-ZA" sz="1400" b="1" kern="1200" dirty="0">
                        <a:solidFill>
                          <a:schemeClr val="tx1"/>
                        </a:solidFill>
                        <a:effectLst/>
                        <a:latin typeface="+mn-lt"/>
                        <a:ea typeface="+mn-ea"/>
                        <a:cs typeface="+mn-cs"/>
                      </a:endParaRPr>
                    </a:p>
                  </a:txBody>
                  <a:tcPr marL="68580" marR="68580" marT="0" marB="0">
                    <a:solidFill>
                      <a:schemeClr val="accent6">
                        <a:lumMod val="40000"/>
                        <a:lumOff val="60000"/>
                      </a:schemeClr>
                    </a:solidFill>
                  </a:tcPr>
                </a:tc>
                <a:tc>
                  <a:txBody>
                    <a:bodyPr/>
                    <a:lstStyle/>
                    <a:p>
                      <a:pPr marL="0" algn="l" defTabSz="914400" rtl="0" eaLnBrk="1" latinLnBrk="0" hangingPunct="1">
                        <a:lnSpc>
                          <a:spcPct val="115000"/>
                        </a:lnSpc>
                        <a:spcAft>
                          <a:spcPts val="0"/>
                        </a:spcAft>
                      </a:pPr>
                      <a:r>
                        <a:rPr lang="en-US" sz="1400" b="1" kern="1200" dirty="0">
                          <a:solidFill>
                            <a:schemeClr val="tx1"/>
                          </a:solidFill>
                          <a:effectLst/>
                          <a:latin typeface="+mn-lt"/>
                          <a:ea typeface="+mn-ea"/>
                          <a:cs typeface="+mn-cs"/>
                        </a:rPr>
                        <a:t>ACTION</a:t>
                      </a:r>
                      <a:endParaRPr lang="en-ZA" sz="1400" b="1" kern="1200" dirty="0">
                        <a:solidFill>
                          <a:schemeClr val="tx1"/>
                        </a:solidFill>
                        <a:effectLst/>
                        <a:latin typeface="+mn-lt"/>
                        <a:ea typeface="+mn-ea"/>
                        <a:cs typeface="+mn-cs"/>
                      </a:endParaRPr>
                    </a:p>
                  </a:txBody>
                  <a:tcPr marL="68580" marR="68580" marT="0" marB="0">
                    <a:solidFill>
                      <a:schemeClr val="accent6">
                        <a:lumMod val="40000"/>
                        <a:lumOff val="60000"/>
                      </a:schemeClr>
                    </a:solidFill>
                  </a:tcPr>
                </a:tc>
                <a:tc>
                  <a:txBody>
                    <a:bodyPr/>
                    <a:lstStyle/>
                    <a:p>
                      <a:pPr marL="0" algn="l" defTabSz="914400" rtl="0" eaLnBrk="1" latinLnBrk="0" hangingPunct="1"/>
                      <a:r>
                        <a:rPr lang="en-US" sz="1400" b="1" kern="1200" dirty="0" smtClean="0">
                          <a:solidFill>
                            <a:schemeClr val="tx1"/>
                          </a:solidFill>
                          <a:effectLst/>
                          <a:latin typeface="+mn-lt"/>
                          <a:ea typeface="+mn-ea"/>
                          <a:cs typeface="+mn-cs"/>
                        </a:rPr>
                        <a:t>STATUS/PROGRESS</a:t>
                      </a:r>
                      <a:endParaRPr lang="en-ZA" sz="1400" b="1" kern="1200" dirty="0">
                        <a:solidFill>
                          <a:schemeClr val="tx1"/>
                        </a:solidFill>
                        <a:effectLst/>
                        <a:latin typeface="+mn-lt"/>
                        <a:ea typeface="+mn-ea"/>
                        <a:cs typeface="+mn-cs"/>
                      </a:endParaRPr>
                    </a:p>
                  </a:txBody>
                  <a:tcPr>
                    <a:solidFill>
                      <a:schemeClr val="accent6">
                        <a:lumMod val="40000"/>
                        <a:lumOff val="60000"/>
                      </a:schemeClr>
                    </a:solidFill>
                  </a:tcPr>
                </a:tc>
                <a:extLst>
                  <a:ext uri="{0D108BD9-81ED-4DB2-BD59-A6C34878D82A}">
                    <a16:rowId xmlns:a16="http://schemas.microsoft.com/office/drawing/2014/main" val="10000"/>
                  </a:ext>
                </a:extLst>
              </a:tr>
              <a:tr h="309441">
                <a:tc gridSpan="4">
                  <a:txBody>
                    <a:bodyPr/>
                    <a:lstStyle/>
                    <a:p>
                      <a:pPr marL="0" algn="l" defTabSz="914400" rtl="0" eaLnBrk="1" latinLnBrk="0" hangingPunct="1"/>
                      <a:r>
                        <a:rPr lang="en-US" sz="1400" b="1" kern="1200" dirty="0" smtClean="0">
                          <a:solidFill>
                            <a:schemeClr val="tx1"/>
                          </a:solidFill>
                          <a:effectLst/>
                          <a:latin typeface="+mn-lt"/>
                          <a:ea typeface="+mn-ea"/>
                          <a:cs typeface="+mn-cs"/>
                        </a:rPr>
                        <a:t>FINANCIAL MANAGEMENT</a:t>
                      </a:r>
                      <a:endParaRPr lang="en-ZA" sz="1400" b="1" kern="1200" dirty="0">
                        <a:solidFill>
                          <a:schemeClr val="tx1"/>
                        </a:solidFill>
                        <a:effectLst/>
                        <a:latin typeface="+mn-lt"/>
                        <a:ea typeface="+mn-ea"/>
                        <a:cs typeface="+mn-cs"/>
                      </a:endParaRPr>
                    </a:p>
                  </a:txBody>
                  <a:tcPr marL="68580" marR="68580" marT="0" marB="0"/>
                </a:tc>
                <a:tc hMerge="1">
                  <a:txBody>
                    <a:bodyPr/>
                    <a:lstStyle/>
                    <a:p>
                      <a:pPr algn="just">
                        <a:lnSpc>
                          <a:spcPct val="115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just">
                        <a:lnSpc>
                          <a:spcPct val="115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just">
                        <a:lnSpc>
                          <a:spcPct val="115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1936796">
                <a:tc>
                  <a:txBody>
                    <a:bodyPr/>
                    <a:lstStyle/>
                    <a:p>
                      <a:pPr algn="just">
                        <a:lnSpc>
                          <a:spcPct val="115000"/>
                        </a:lnSpc>
                        <a:spcAft>
                          <a:spcPts val="0"/>
                        </a:spcAft>
                      </a:pPr>
                      <a:r>
                        <a:rPr lang="en-GB" sz="1100" kern="1200" dirty="0" smtClean="0">
                          <a:effectLst/>
                        </a:rPr>
                        <a:t>Payments made after 30 days from the receipts of the invoice</a:t>
                      </a:r>
                      <a:endParaRPr lang="en-ZA"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1100" kern="1200" dirty="0" smtClean="0">
                          <a:effectLst/>
                        </a:rPr>
                        <a:t>Management does not regularly monitor the effectives of controls with regards to the receiving, capturing and approval of invoices to ensure payment within 30 days from invoice date. Monitoring controls did not ensure that creditors were paid within the required 30 days of receipt of the invoice. </a:t>
                      </a:r>
                      <a:endParaRPr lang="en-ZA"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just" defTabSz="914400" rtl="0" eaLnBrk="1" latinLnBrk="0" hangingPunct="1">
                        <a:lnSpc>
                          <a:spcPct val="115000"/>
                        </a:lnSpc>
                        <a:spcAft>
                          <a:spcPts val="0"/>
                        </a:spcAft>
                      </a:pPr>
                      <a:r>
                        <a:rPr lang="en-GB" sz="1100" kern="1200" dirty="0" smtClean="0">
                          <a:effectLst/>
                        </a:rPr>
                        <a:t>Regular monitoring will be implemented to ensure payments are made within 30 days from invoice date. Corrective action will to be taken to address the control weaknesses.  Employees contributing to the late payments will be reported to the management for the disciplinary actions be taken against them.</a:t>
                      </a:r>
                      <a:endParaRPr lang="en-ZA"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1100" kern="1200" dirty="0" smtClean="0">
                          <a:effectLst/>
                        </a:rPr>
                        <a:t>Between April and July, 92% were paid within 30 days</a:t>
                      </a:r>
                      <a:endParaRPr lang="en-ZA"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1741974">
                <a:tc>
                  <a:txBody>
                    <a:bodyPr/>
                    <a:lstStyle/>
                    <a:p>
                      <a:pPr algn="just">
                        <a:lnSpc>
                          <a:spcPct val="115000"/>
                        </a:lnSpc>
                        <a:spcAft>
                          <a:spcPts val="0"/>
                        </a:spcAft>
                      </a:pPr>
                      <a:r>
                        <a:rPr lang="en-GB" sz="1100" dirty="0" smtClean="0">
                          <a:effectLst/>
                        </a:rPr>
                        <a:t>Key Management Personnel disclosure note is not correctly calculated.</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1100" dirty="0" smtClean="0">
                          <a:effectLst/>
                        </a:rPr>
                        <a:t>The Department did not prepare regular, accurate and complete financial and performance reports that are supported and evidenced by reliable information</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dirty="0" smtClean="0">
                          <a:effectLst/>
                        </a:rPr>
                        <a:t>The supporting schedules used in the preparation of the Key Management Disclosure note will be adequately reviewed by both Human Resources Directorate and Finance Directorate to ensure that information used in the preparation of the annual financial statements is accurate and complete.</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1100" dirty="0" smtClean="0">
                          <a:effectLst/>
                        </a:rPr>
                        <a:t>Key Management Personnel disclosure was reviewed during the preparation of the first quarter interim financial statements preparations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962687">
                <a:tc>
                  <a:txBody>
                    <a:bodyPr/>
                    <a:lstStyle/>
                    <a:p>
                      <a:pPr algn="just">
                        <a:lnSpc>
                          <a:spcPct val="115000"/>
                        </a:lnSpc>
                        <a:spcAft>
                          <a:spcPts val="0"/>
                        </a:spcAft>
                      </a:pPr>
                      <a:r>
                        <a:rPr lang="en-GB" sz="1100" dirty="0" smtClean="0">
                          <a:effectLst/>
                        </a:rPr>
                        <a:t> The amount disclosed for claim against the Department differs with the confirmation form state Attorneys.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1100" dirty="0" smtClean="0">
                          <a:effectLst/>
                        </a:rPr>
                        <a:t>The Department did not prepare regular, accurate and complete financials that are supported and evidenced by reliable information</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dirty="0" smtClean="0">
                          <a:effectLst/>
                        </a:rPr>
                        <a:t>State Attorney confirmation will be obtained before the disclosure of the claims against the Department in the annual financial statements disclosure note.</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1100" dirty="0" smtClean="0">
                          <a:effectLst/>
                        </a:rPr>
                        <a:t>No new claims against the state reported to date</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2655716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0CD0AED-B4D5-4032-9A76-11BCD2D1BB13}" type="slidenum">
              <a:rPr lang="en-US" smtClean="0">
                <a:solidFill>
                  <a:prstClr val="black">
                    <a:tint val="75000"/>
                  </a:prstClr>
                </a:solidFill>
              </a:rPr>
              <a:pPr/>
              <a:t>60</a:t>
            </a:fld>
            <a:endParaRPr lang="en-US" dirty="0">
              <a:solidFill>
                <a:prstClr val="black">
                  <a:tint val="75000"/>
                </a:prstClr>
              </a:solidFill>
            </a:endParaRPr>
          </a:p>
        </p:txBody>
      </p:sp>
      <p:sp>
        <p:nvSpPr>
          <p:cNvPr id="12" name="Rectangle 11"/>
          <p:cNvSpPr/>
          <p:nvPr/>
        </p:nvSpPr>
        <p:spPr>
          <a:xfrm>
            <a:off x="0" y="0"/>
            <a:ext cx="9144000" cy="51435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100" b="1" dirty="0">
                <a:solidFill>
                  <a:prstClr val="white"/>
                </a:solidFill>
              </a:rPr>
              <a:t>Programme: 3</a:t>
            </a:r>
          </a:p>
        </p:txBody>
      </p:sp>
      <p:graphicFrame>
        <p:nvGraphicFramePr>
          <p:cNvPr id="2" name="Table 1"/>
          <p:cNvGraphicFramePr>
            <a:graphicFrameLocks noGrp="1"/>
          </p:cNvGraphicFramePr>
          <p:nvPr>
            <p:extLst>
              <p:ext uri="{D42A27DB-BD31-4B8C-83A1-F6EECF244321}">
                <p14:modId xmlns:p14="http://schemas.microsoft.com/office/powerpoint/2010/main" val="109554804"/>
              </p:ext>
            </p:extLst>
          </p:nvPr>
        </p:nvGraphicFramePr>
        <p:xfrm>
          <a:off x="107504" y="620688"/>
          <a:ext cx="8700927" cy="5193030"/>
        </p:xfrm>
        <a:graphic>
          <a:graphicData uri="http://schemas.openxmlformats.org/drawingml/2006/table">
            <a:tbl>
              <a:tblPr firstRow="1" bandRow="1">
                <a:tableStyleId>{9DCAF9ED-07DC-4A11-8D7F-57B35C25682E}</a:tableStyleId>
              </a:tblPr>
              <a:tblGrid>
                <a:gridCol w="2900309">
                  <a:extLst>
                    <a:ext uri="{9D8B030D-6E8A-4147-A177-3AD203B41FA5}">
                      <a16:colId xmlns:a16="http://schemas.microsoft.com/office/drawing/2014/main" val="20000"/>
                    </a:ext>
                  </a:extLst>
                </a:gridCol>
                <a:gridCol w="2900309">
                  <a:extLst>
                    <a:ext uri="{9D8B030D-6E8A-4147-A177-3AD203B41FA5}">
                      <a16:colId xmlns:a16="http://schemas.microsoft.com/office/drawing/2014/main" val="20001"/>
                    </a:ext>
                  </a:extLst>
                </a:gridCol>
                <a:gridCol w="2900309">
                  <a:extLst>
                    <a:ext uri="{9D8B030D-6E8A-4147-A177-3AD203B41FA5}">
                      <a16:colId xmlns:a16="http://schemas.microsoft.com/office/drawing/2014/main" val="20002"/>
                    </a:ext>
                  </a:extLst>
                </a:gridCol>
              </a:tblGrid>
              <a:tr h="278130">
                <a:tc>
                  <a:txBody>
                    <a:bodyPr/>
                    <a:lstStyle/>
                    <a:p>
                      <a:r>
                        <a:rPr lang="en-US" sz="1200" dirty="0" smtClean="0"/>
                        <a:t>Key Performance Indicators </a:t>
                      </a:r>
                      <a:endParaRPr lang="en-ZA" sz="12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t>Audit Findings </a:t>
                      </a:r>
                      <a:endParaRPr lang="en-ZA" sz="12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t>Identified</a:t>
                      </a:r>
                      <a:r>
                        <a:rPr lang="en-US" sz="1200" baseline="0" dirty="0" smtClean="0"/>
                        <a:t> deficiencies/Root Causes </a:t>
                      </a:r>
                      <a:endParaRPr lang="en-ZA" sz="12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840105">
                <a:tc>
                  <a:txBody>
                    <a:bodyPr/>
                    <a:lstStyle/>
                    <a:p>
                      <a:r>
                        <a:rPr lang="en-ZA" sz="1200" dirty="0" smtClean="0"/>
                        <a:t>1. Number of approved infrastructure project designs</a:t>
                      </a:r>
                      <a:endParaRPr lang="en-ZA" sz="12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200" dirty="0" smtClean="0"/>
                        <a:t>Incomplete reporting and insufficient appropriate audit evidence</a:t>
                      </a:r>
                      <a:endParaRPr lang="en-ZA" sz="12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ZA" sz="1200" dirty="0" smtClean="0"/>
                        <a:t>Lack of review and monitoring</a:t>
                      </a:r>
                    </a:p>
                    <a:p>
                      <a:pPr marL="285750" indent="-285750">
                        <a:buFont typeface="Arial" panose="020B0604020202020204" pitchFamily="34" charset="0"/>
                        <a:buChar char="•"/>
                      </a:pPr>
                      <a:r>
                        <a:rPr lang="en-ZA" sz="1200" dirty="0" smtClean="0"/>
                        <a:t>Improper recordkeeping</a:t>
                      </a:r>
                    </a:p>
                    <a:p>
                      <a:pPr marL="285750" indent="-285750">
                        <a:buFont typeface="Arial" panose="020B0604020202020204" pitchFamily="34" charset="0"/>
                        <a:buChar char="•"/>
                      </a:pPr>
                      <a:r>
                        <a:rPr lang="en-ZA" sz="1200" dirty="0" smtClean="0"/>
                        <a:t>Inaccurate</a:t>
                      </a:r>
                      <a:r>
                        <a:rPr lang="en-ZA" sz="1200" baseline="0" dirty="0" smtClean="0"/>
                        <a:t> and incomplete financial and performance reports and unreliability of evidence information</a:t>
                      </a:r>
                      <a:endParaRPr lang="en-ZA" sz="12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840105">
                <a:tc>
                  <a:txBody>
                    <a:bodyPr/>
                    <a:lstStyle/>
                    <a:p>
                      <a:r>
                        <a:rPr lang="en-ZA" sz="1200" dirty="0" smtClean="0"/>
                        <a:t>2. Number of approved infrastructure</a:t>
                      </a:r>
                      <a:r>
                        <a:rPr lang="en-ZA" sz="1200" baseline="0" dirty="0" smtClean="0"/>
                        <a:t> projects ready for tender</a:t>
                      </a:r>
                      <a:endParaRPr lang="en-ZA" sz="12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lang="en-ZA" sz="1200" dirty="0" smtClean="0"/>
                        <a:t>Incomplete reporting and insufficient appropriate audit evidence</a:t>
                      </a:r>
                      <a:endParaRPr lang="en-ZA" sz="12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285750" indent="-285750">
                        <a:buFont typeface="Arial" panose="020B0604020202020204" pitchFamily="34" charset="0"/>
                        <a:buChar char="•"/>
                      </a:pPr>
                      <a:r>
                        <a:rPr lang="en-ZA" sz="1200" dirty="0" smtClean="0"/>
                        <a:t>Lack of review and monitoring</a:t>
                      </a:r>
                    </a:p>
                    <a:p>
                      <a:pPr marL="285750" indent="-285750">
                        <a:buFont typeface="Arial" panose="020B0604020202020204" pitchFamily="34" charset="0"/>
                        <a:buChar char="•"/>
                      </a:pPr>
                      <a:r>
                        <a:rPr lang="en-ZA" sz="1200" dirty="0" smtClean="0"/>
                        <a:t>Improper recordkeeping</a:t>
                      </a:r>
                    </a:p>
                    <a:p>
                      <a:pPr marL="285750" indent="-285750">
                        <a:buFont typeface="Arial" panose="020B0604020202020204" pitchFamily="34" charset="0"/>
                        <a:buChar char="•"/>
                      </a:pPr>
                      <a:r>
                        <a:rPr lang="en-ZA" sz="1200" dirty="0" smtClean="0"/>
                        <a:t>Inaccurate</a:t>
                      </a:r>
                      <a:r>
                        <a:rPr lang="en-ZA" sz="1200" baseline="0" dirty="0" smtClean="0"/>
                        <a:t> and incomplete financial and performance reports and unreliability of evidence information</a:t>
                      </a:r>
                      <a:endParaRPr lang="en-ZA" sz="12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2"/>
                  </a:ext>
                </a:extLst>
              </a:tr>
              <a:tr h="840105">
                <a:tc>
                  <a:txBody>
                    <a:bodyPr/>
                    <a:lstStyle/>
                    <a:p>
                      <a:r>
                        <a:rPr lang="en-ZA" sz="1200" dirty="0" smtClean="0"/>
                        <a:t>3.</a:t>
                      </a:r>
                      <a:r>
                        <a:rPr lang="en-ZA" sz="1200" baseline="0" dirty="0" smtClean="0"/>
                        <a:t> Number of infrastructure sites handed over for construction</a:t>
                      </a:r>
                      <a:endParaRPr lang="en-ZA" sz="12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200" dirty="0" smtClean="0"/>
                        <a:t>Incomplete reporting and insufficient appropriate audit evidence</a:t>
                      </a:r>
                      <a:endParaRPr lang="en-ZA" sz="12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ZA" sz="1200" dirty="0" smtClean="0"/>
                        <a:t>Lack of review and monitoring</a:t>
                      </a:r>
                    </a:p>
                    <a:p>
                      <a:pPr marL="285750" indent="-285750">
                        <a:buFont typeface="Arial" panose="020B0604020202020204" pitchFamily="34" charset="0"/>
                        <a:buChar char="•"/>
                      </a:pPr>
                      <a:r>
                        <a:rPr lang="en-ZA" sz="1200" dirty="0" smtClean="0"/>
                        <a:t>Improper recordkeeping</a:t>
                      </a:r>
                    </a:p>
                    <a:p>
                      <a:pPr marL="285750" indent="-285750">
                        <a:buFont typeface="Arial" panose="020B0604020202020204" pitchFamily="34" charset="0"/>
                        <a:buChar char="•"/>
                      </a:pPr>
                      <a:r>
                        <a:rPr lang="en-ZA" sz="1200" dirty="0" smtClean="0"/>
                        <a:t>Inaccurate</a:t>
                      </a:r>
                      <a:r>
                        <a:rPr lang="en-ZA" sz="1200" baseline="0" dirty="0" smtClean="0"/>
                        <a:t> and incomplete financial and performance reports and unreliability of evidence information</a:t>
                      </a:r>
                      <a:endParaRPr lang="en-ZA" sz="12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840105">
                <a:tc>
                  <a:txBody>
                    <a:bodyPr/>
                    <a:lstStyle/>
                    <a:p>
                      <a:r>
                        <a:rPr lang="en-ZA" sz="1200" dirty="0" smtClean="0"/>
                        <a:t>4.Percentage</a:t>
                      </a:r>
                      <a:r>
                        <a:rPr lang="en-ZA" sz="1200" baseline="0" dirty="0" smtClean="0"/>
                        <a:t> of infrastructure projects completed within agreed construction period</a:t>
                      </a:r>
                      <a:endParaRPr lang="en-ZA" sz="12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lang="en-ZA" sz="1200" dirty="0" smtClean="0"/>
                        <a:t>Incomplete reporting and insufficient appropriate audit evidence</a:t>
                      </a:r>
                      <a:endParaRPr lang="en-ZA" sz="12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285750" indent="-285750">
                        <a:buFont typeface="Arial" panose="020B0604020202020204" pitchFamily="34" charset="0"/>
                        <a:buChar char="•"/>
                      </a:pPr>
                      <a:r>
                        <a:rPr lang="en-ZA" sz="1200" dirty="0" smtClean="0"/>
                        <a:t>Lack of review and monitoring</a:t>
                      </a:r>
                    </a:p>
                    <a:p>
                      <a:pPr marL="285750" indent="-285750">
                        <a:buFont typeface="Arial" panose="020B0604020202020204" pitchFamily="34" charset="0"/>
                        <a:buChar char="•"/>
                      </a:pPr>
                      <a:r>
                        <a:rPr lang="en-ZA" sz="1200" dirty="0" smtClean="0"/>
                        <a:t>Improper recordkeeping</a:t>
                      </a:r>
                    </a:p>
                    <a:p>
                      <a:pPr marL="285750" indent="-285750">
                        <a:buFont typeface="Arial" panose="020B0604020202020204" pitchFamily="34" charset="0"/>
                        <a:buChar char="•"/>
                      </a:pPr>
                      <a:r>
                        <a:rPr lang="en-ZA" sz="1200" dirty="0" smtClean="0"/>
                        <a:t>Inaccurate</a:t>
                      </a:r>
                      <a:r>
                        <a:rPr lang="en-ZA" sz="1200" baseline="0" dirty="0" smtClean="0"/>
                        <a:t> and incomplete financial and performance reports and unreliability of evidence information</a:t>
                      </a:r>
                      <a:endParaRPr lang="en-ZA" sz="12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4"/>
                  </a:ext>
                </a:extLst>
              </a:tr>
              <a:tr h="840105">
                <a:tc>
                  <a:txBody>
                    <a:bodyPr/>
                    <a:lstStyle/>
                    <a:p>
                      <a:r>
                        <a:rPr lang="en-ZA" sz="1200" dirty="0" smtClean="0"/>
                        <a:t>5.Number of EPWP</a:t>
                      </a:r>
                      <a:r>
                        <a:rPr lang="en-ZA" sz="1200" baseline="0" dirty="0" smtClean="0"/>
                        <a:t> work opportunities created through construction projects</a:t>
                      </a:r>
                      <a:endParaRPr lang="en-ZA" sz="12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200" dirty="0" smtClean="0"/>
                        <a:t>Insufficient appropriate audit evidence</a:t>
                      </a:r>
                      <a:endParaRPr lang="en-ZA" sz="12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ZA" sz="1200" dirty="0" smtClean="0"/>
                        <a:t>Lack of review and monitoring</a:t>
                      </a:r>
                    </a:p>
                    <a:p>
                      <a:pPr marL="285750" indent="-285750">
                        <a:buFont typeface="Arial" panose="020B0604020202020204" pitchFamily="34" charset="0"/>
                        <a:buChar char="•"/>
                      </a:pPr>
                      <a:r>
                        <a:rPr lang="en-ZA" sz="1200" dirty="0" smtClean="0"/>
                        <a:t>Improper recordkeeping</a:t>
                      </a:r>
                    </a:p>
                    <a:p>
                      <a:pPr marL="285750" indent="-285750">
                        <a:buFont typeface="Arial" panose="020B0604020202020204" pitchFamily="34" charset="0"/>
                        <a:buChar char="•"/>
                      </a:pPr>
                      <a:r>
                        <a:rPr lang="en-ZA" sz="1200" dirty="0" smtClean="0"/>
                        <a:t>Inaccurate</a:t>
                      </a:r>
                      <a:r>
                        <a:rPr lang="en-ZA" sz="1200" baseline="0" dirty="0" smtClean="0"/>
                        <a:t> and incomplete financial and performance reports and unreliability of evidence information</a:t>
                      </a:r>
                      <a:endParaRPr lang="en-ZA" sz="12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cxnSp>
        <p:nvCxnSpPr>
          <p:cNvPr id="10" name="Straight Connector 9"/>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descr="southafrica-flag1"/>
          <p:cNvPicPr>
            <a:picLocks noChangeAspect="1" noChangeArrowheads="1" noCrop="1"/>
          </p:cNvPicPr>
          <p:nvPr/>
        </p:nvPicPr>
        <p:blipFill>
          <a:blip r:embed="rId3"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val="37997707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0CD0AED-B4D5-4032-9A76-11BCD2D1BB13}" type="slidenum">
              <a:rPr lang="en-US" smtClean="0">
                <a:solidFill>
                  <a:prstClr val="black">
                    <a:tint val="75000"/>
                  </a:prstClr>
                </a:solidFill>
              </a:rPr>
              <a:pPr/>
              <a:t>61</a:t>
            </a:fld>
            <a:endParaRPr lang="en-US" dirty="0">
              <a:solidFill>
                <a:prstClr val="black">
                  <a:tint val="75000"/>
                </a:prstClr>
              </a:solidFill>
            </a:endParaRPr>
          </a:p>
        </p:txBody>
      </p:sp>
      <p:sp>
        <p:nvSpPr>
          <p:cNvPr id="12" name="Rectangle 11"/>
          <p:cNvSpPr/>
          <p:nvPr/>
        </p:nvSpPr>
        <p:spPr>
          <a:xfrm>
            <a:off x="0" y="0"/>
            <a:ext cx="9144000" cy="51435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100" b="1" dirty="0">
                <a:solidFill>
                  <a:prstClr val="white"/>
                </a:solidFill>
              </a:rPr>
              <a:t>Audit Action Plan to address the findings </a:t>
            </a:r>
          </a:p>
        </p:txBody>
      </p:sp>
      <p:graphicFrame>
        <p:nvGraphicFramePr>
          <p:cNvPr id="2" name="Table 1"/>
          <p:cNvGraphicFramePr>
            <a:graphicFrameLocks noGrp="1"/>
          </p:cNvGraphicFramePr>
          <p:nvPr>
            <p:extLst>
              <p:ext uri="{D42A27DB-BD31-4B8C-83A1-F6EECF244321}">
                <p14:modId xmlns:p14="http://schemas.microsoft.com/office/powerpoint/2010/main" val="3059444960"/>
              </p:ext>
            </p:extLst>
          </p:nvPr>
        </p:nvGraphicFramePr>
        <p:xfrm>
          <a:off x="76200" y="622136"/>
          <a:ext cx="9032303" cy="5257800"/>
        </p:xfrm>
        <a:graphic>
          <a:graphicData uri="http://schemas.openxmlformats.org/drawingml/2006/table">
            <a:tbl>
              <a:tblPr firstRow="1" bandRow="1">
                <a:tableStyleId>{9DCAF9ED-07DC-4A11-8D7F-57B35C25682E}</a:tableStyleId>
              </a:tblPr>
              <a:tblGrid>
                <a:gridCol w="1562579">
                  <a:extLst>
                    <a:ext uri="{9D8B030D-6E8A-4147-A177-3AD203B41FA5}">
                      <a16:colId xmlns:a16="http://schemas.microsoft.com/office/drawing/2014/main" val="20000"/>
                    </a:ext>
                  </a:extLst>
                </a:gridCol>
                <a:gridCol w="3787777">
                  <a:extLst>
                    <a:ext uri="{9D8B030D-6E8A-4147-A177-3AD203B41FA5}">
                      <a16:colId xmlns:a16="http://schemas.microsoft.com/office/drawing/2014/main" val="20001"/>
                    </a:ext>
                  </a:extLst>
                </a:gridCol>
                <a:gridCol w="2267047">
                  <a:extLst>
                    <a:ext uri="{9D8B030D-6E8A-4147-A177-3AD203B41FA5}">
                      <a16:colId xmlns:a16="http://schemas.microsoft.com/office/drawing/2014/main" val="20002"/>
                    </a:ext>
                  </a:extLst>
                </a:gridCol>
                <a:gridCol w="1414900">
                  <a:extLst>
                    <a:ext uri="{9D8B030D-6E8A-4147-A177-3AD203B41FA5}">
                      <a16:colId xmlns:a16="http://schemas.microsoft.com/office/drawing/2014/main" val="20003"/>
                    </a:ext>
                  </a:extLst>
                </a:gridCol>
              </a:tblGrid>
              <a:tr h="377190">
                <a:tc>
                  <a:txBody>
                    <a:bodyPr/>
                    <a:lstStyle/>
                    <a:p>
                      <a:r>
                        <a:rPr lang="en-US" sz="1400" dirty="0" smtClean="0"/>
                        <a:t>Audit Findings</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Audit Action Plan </a:t>
                      </a:r>
                      <a:endParaRPr lang="en-ZA" sz="1400" dirty="0" smtClean="0"/>
                    </a:p>
                    <a:p>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Expected Outcome</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Time Frame </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0003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t>Incomplete reporting and insufficient appropriate audit evidence</a:t>
                      </a:r>
                    </a:p>
                    <a:p>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400" b="0" dirty="0" smtClean="0">
                          <a:solidFill>
                            <a:schemeClr val="tx1"/>
                          </a:solidFill>
                        </a:rPr>
                        <a:t>Management will implement the following to ensure that actual achievements reported on the quarterly reports and ultimately the annual report is supported by adequate portfolio of evidence:</a:t>
                      </a:r>
                    </a:p>
                    <a:p>
                      <a:pPr marL="285750" indent="-285750">
                        <a:buFontTx/>
                        <a:buChar char="-"/>
                      </a:pPr>
                      <a:r>
                        <a:rPr lang="en-ZA" sz="1400" b="0" dirty="0" smtClean="0">
                          <a:solidFill>
                            <a:schemeClr val="tx1"/>
                          </a:solidFill>
                        </a:rPr>
                        <a:t>Amendment of</a:t>
                      </a:r>
                      <a:r>
                        <a:rPr lang="en-ZA" sz="1400" b="0" baseline="0" dirty="0" smtClean="0">
                          <a:solidFill>
                            <a:schemeClr val="tx1"/>
                          </a:solidFill>
                        </a:rPr>
                        <a:t> PM’s </a:t>
                      </a:r>
                      <a:r>
                        <a:rPr lang="en-ZA" sz="1400" b="0" baseline="0" dirty="0" err="1" smtClean="0">
                          <a:solidFill>
                            <a:schemeClr val="tx1"/>
                          </a:solidFill>
                        </a:rPr>
                        <a:t>Workplans</a:t>
                      </a:r>
                      <a:r>
                        <a:rPr lang="en-ZA" sz="1400" b="0" baseline="0" dirty="0" smtClean="0">
                          <a:solidFill>
                            <a:schemeClr val="tx1"/>
                          </a:solidFill>
                        </a:rPr>
                        <a:t> to include accurate updating of WCS system and APP targets.</a:t>
                      </a:r>
                    </a:p>
                    <a:p>
                      <a:pPr marL="285750" indent="-285750">
                        <a:buFontTx/>
                        <a:buChar char="-"/>
                      </a:pPr>
                      <a:r>
                        <a:rPr lang="en-ZA" sz="1400" b="0" baseline="0" dirty="0" smtClean="0">
                          <a:solidFill>
                            <a:schemeClr val="tx1"/>
                          </a:solidFill>
                        </a:rPr>
                        <a:t>Include the position of Project Accountant in the structure of the Projects Branch.</a:t>
                      </a:r>
                    </a:p>
                    <a:p>
                      <a:pPr marL="285750" indent="-285750">
                        <a:buFontTx/>
                        <a:buChar char="-"/>
                      </a:pPr>
                      <a:r>
                        <a:rPr lang="en-ZA" sz="1400" b="0" baseline="0" dirty="0" smtClean="0">
                          <a:solidFill>
                            <a:schemeClr val="tx1"/>
                          </a:solidFill>
                        </a:rPr>
                        <a:t>Streamlining of reporting between Regional Offices and Heads Office. </a:t>
                      </a:r>
                    </a:p>
                    <a:p>
                      <a:pPr marL="285750" indent="-285750">
                        <a:buFontTx/>
                        <a:buChar char="-"/>
                      </a:pPr>
                      <a:r>
                        <a:rPr lang="en-ZA" sz="1400" b="0" baseline="0" dirty="0" smtClean="0">
                          <a:solidFill>
                            <a:schemeClr val="tx1"/>
                          </a:solidFill>
                        </a:rPr>
                        <a:t>Comparison of WCS data to Portfolios of Evidence. </a:t>
                      </a:r>
                    </a:p>
                    <a:p>
                      <a:pPr marL="285750" indent="-285750">
                        <a:buFontTx/>
                        <a:buChar char="-"/>
                      </a:pPr>
                      <a:r>
                        <a:rPr lang="en-ZA" sz="1400" b="0" baseline="0" dirty="0" smtClean="0">
                          <a:solidFill>
                            <a:schemeClr val="tx1"/>
                          </a:solidFill>
                        </a:rPr>
                        <a:t>Engage ICT regarding WCS developments (Phased projects, dashboards) as an interim measure and the implementation of the ARCHIBUS that will address the needs of project management as per IDMS requirements.</a:t>
                      </a:r>
                    </a:p>
                    <a:p>
                      <a:pPr marL="285750" indent="-285750">
                        <a:buFontTx/>
                        <a:buChar char="-"/>
                      </a:pPr>
                      <a:endParaRPr lang="en-ZA" sz="1400" b="0" baseline="0" dirty="0" smtClean="0">
                        <a:solidFill>
                          <a:schemeClr val="tx1"/>
                        </a:solidFill>
                      </a:endParaRPr>
                    </a:p>
                    <a:p>
                      <a:pPr marL="285750" indent="-285750">
                        <a:buFontTx/>
                        <a:buChar char="-"/>
                      </a:pPr>
                      <a:endParaRPr lang="en-ZA" sz="1400" b="0" baseline="0" dirty="0" smtClean="0">
                        <a:solidFill>
                          <a:schemeClr val="tx1"/>
                        </a:solidFill>
                      </a:endParaRPr>
                    </a:p>
                    <a:p>
                      <a:endParaRPr lang="en-ZA" sz="1400" b="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400" dirty="0" smtClean="0">
                          <a:solidFill>
                            <a:schemeClr val="tx1"/>
                          </a:solidFill>
                        </a:rPr>
                        <a:t>Accurate and</a:t>
                      </a:r>
                      <a:r>
                        <a:rPr lang="en-ZA" sz="1400" baseline="0" dirty="0" smtClean="0">
                          <a:solidFill>
                            <a:schemeClr val="tx1"/>
                          </a:solidFill>
                        </a:rPr>
                        <a:t> verified data to be disclosed. </a:t>
                      </a:r>
                    </a:p>
                    <a:p>
                      <a:endParaRPr lang="en-ZA" sz="1400" baseline="0" dirty="0" smtClean="0">
                        <a:solidFill>
                          <a:schemeClr val="tx1"/>
                        </a:solidFill>
                      </a:endParaRPr>
                    </a:p>
                    <a:p>
                      <a:r>
                        <a:rPr lang="en-ZA" sz="1400" baseline="0" dirty="0" smtClean="0">
                          <a:solidFill>
                            <a:schemeClr val="tx1"/>
                          </a:solidFill>
                        </a:rPr>
                        <a:t>Improved strict monitoring and supervision of information from the Regions</a:t>
                      </a:r>
                      <a:endParaRPr lang="en-ZA" sz="14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400" dirty="0" smtClean="0">
                          <a:solidFill>
                            <a:schemeClr val="tx1"/>
                          </a:solidFill>
                        </a:rPr>
                        <a:t>31 March 2018. </a:t>
                      </a:r>
                      <a:endParaRPr lang="en-ZA" sz="14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cxnSp>
        <p:nvCxnSpPr>
          <p:cNvPr id="10" name="Straight Connector 9"/>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descr="southafrica-flag1"/>
          <p:cNvPicPr>
            <a:picLocks noChangeAspect="1" noChangeArrowheads="1" noCrop="1"/>
          </p:cNvPicPr>
          <p:nvPr/>
        </p:nvPicPr>
        <p:blipFill>
          <a:blip r:embed="rId3"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val="4866005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0CD0AED-B4D5-4032-9A76-11BCD2D1BB13}" type="slidenum">
              <a:rPr lang="en-US" smtClean="0">
                <a:solidFill>
                  <a:prstClr val="black">
                    <a:tint val="75000"/>
                  </a:prstClr>
                </a:solidFill>
              </a:rPr>
              <a:pPr/>
              <a:t>62</a:t>
            </a:fld>
            <a:endParaRPr lang="en-US" dirty="0">
              <a:solidFill>
                <a:prstClr val="black">
                  <a:tint val="75000"/>
                </a:prstClr>
              </a:solidFill>
            </a:endParaRPr>
          </a:p>
        </p:txBody>
      </p:sp>
      <p:sp>
        <p:nvSpPr>
          <p:cNvPr id="12" name="Rectangle 11"/>
          <p:cNvSpPr/>
          <p:nvPr/>
        </p:nvSpPr>
        <p:spPr>
          <a:xfrm>
            <a:off x="0" y="0"/>
            <a:ext cx="9144000" cy="51435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100" b="1" dirty="0">
                <a:solidFill>
                  <a:prstClr val="white"/>
                </a:solidFill>
              </a:rPr>
              <a:t>Strategies to Improve Performance </a:t>
            </a:r>
          </a:p>
        </p:txBody>
      </p:sp>
      <p:sp>
        <p:nvSpPr>
          <p:cNvPr id="3" name="Rectangle 2"/>
          <p:cNvSpPr/>
          <p:nvPr/>
        </p:nvSpPr>
        <p:spPr>
          <a:xfrm>
            <a:off x="76201" y="715239"/>
            <a:ext cx="8816280" cy="4801314"/>
          </a:xfrm>
          <a:prstGeom prst="rect">
            <a:avLst/>
          </a:prstGeom>
        </p:spPr>
        <p:txBody>
          <a:bodyPr wrap="square">
            <a:spAutoFit/>
          </a:bodyPr>
          <a:lstStyle/>
          <a:p>
            <a:pPr marL="214313" indent="-214313">
              <a:buFont typeface="Arial" panose="020B0604020202020204" pitchFamily="34" charset="0"/>
              <a:buChar char="•"/>
            </a:pPr>
            <a:r>
              <a:rPr lang="en-ZA" dirty="0">
                <a:solidFill>
                  <a:prstClr val="black"/>
                </a:solidFill>
              </a:rPr>
              <a:t>Ensure that monthly project review meetings includes commitments, CPAP, WCS updating, strict monitoring of APP targets are standing items in the </a:t>
            </a:r>
            <a:r>
              <a:rPr lang="en-ZA" dirty="0" smtClean="0">
                <a:solidFill>
                  <a:prstClr val="black"/>
                </a:solidFill>
              </a:rPr>
              <a:t>agenda</a:t>
            </a:r>
          </a:p>
          <a:p>
            <a:pPr marL="214313" indent="-214313">
              <a:buFont typeface="Arial" panose="020B0604020202020204" pitchFamily="34" charset="0"/>
              <a:buChar char="•"/>
            </a:pPr>
            <a:endParaRPr lang="en-ZA" dirty="0">
              <a:solidFill>
                <a:prstClr val="black"/>
              </a:solidFill>
            </a:endParaRPr>
          </a:p>
          <a:p>
            <a:pPr marL="214313" indent="-214313">
              <a:buFont typeface="Arial" panose="020B0604020202020204" pitchFamily="34" charset="0"/>
              <a:buChar char="•"/>
            </a:pPr>
            <a:r>
              <a:rPr lang="en-ZA" dirty="0" smtClean="0">
                <a:solidFill>
                  <a:prstClr val="black"/>
                </a:solidFill>
              </a:rPr>
              <a:t>Enforcement </a:t>
            </a:r>
            <a:r>
              <a:rPr lang="en-ZA" dirty="0">
                <a:solidFill>
                  <a:prstClr val="black"/>
                </a:solidFill>
              </a:rPr>
              <a:t>of reviewed delegations that allocates authority for approval of extension of time,terminations,revised project extension plans to executives at Head </a:t>
            </a:r>
            <a:r>
              <a:rPr lang="en-ZA" dirty="0" smtClean="0">
                <a:solidFill>
                  <a:prstClr val="black"/>
                </a:solidFill>
              </a:rPr>
              <a:t>Office</a:t>
            </a:r>
          </a:p>
          <a:p>
            <a:pPr marL="214313" indent="-214313">
              <a:buFont typeface="Arial" panose="020B0604020202020204" pitchFamily="34" charset="0"/>
              <a:buChar char="•"/>
            </a:pPr>
            <a:endParaRPr lang="en-ZA" dirty="0">
              <a:solidFill>
                <a:prstClr val="black"/>
              </a:solidFill>
            </a:endParaRPr>
          </a:p>
          <a:p>
            <a:pPr marL="214313" indent="-214313">
              <a:buFont typeface="Arial" panose="020B0604020202020204" pitchFamily="34" charset="0"/>
              <a:buChar char="•"/>
            </a:pPr>
            <a:r>
              <a:rPr lang="en-ZA" dirty="0">
                <a:solidFill>
                  <a:prstClr val="black"/>
                </a:solidFill>
              </a:rPr>
              <a:t>Review of standard operating procedures flowing from new PMTE business </a:t>
            </a:r>
            <a:r>
              <a:rPr lang="en-ZA" dirty="0" smtClean="0">
                <a:solidFill>
                  <a:prstClr val="black"/>
                </a:solidFill>
              </a:rPr>
              <a:t>processes</a:t>
            </a:r>
          </a:p>
          <a:p>
            <a:pPr marL="214313" indent="-214313">
              <a:buFont typeface="Arial" panose="020B0604020202020204" pitchFamily="34" charset="0"/>
              <a:buChar char="•"/>
            </a:pPr>
            <a:endParaRPr lang="en-ZA" dirty="0">
              <a:solidFill>
                <a:prstClr val="black"/>
              </a:solidFill>
            </a:endParaRPr>
          </a:p>
          <a:p>
            <a:pPr marL="214313" indent="-214313">
              <a:buFont typeface="Arial" panose="020B0604020202020204" pitchFamily="34" charset="0"/>
              <a:buChar char="•"/>
            </a:pPr>
            <a:r>
              <a:rPr lang="en-ZA" dirty="0">
                <a:solidFill>
                  <a:prstClr val="black"/>
                </a:solidFill>
              </a:rPr>
              <a:t>Monitor outputs from the designs committee (sketch plan),variation order committee, supply chain management committees on a weekly basis, payment to contractors and consultants on weekly </a:t>
            </a:r>
            <a:r>
              <a:rPr lang="en-ZA" dirty="0" smtClean="0">
                <a:solidFill>
                  <a:prstClr val="black"/>
                </a:solidFill>
              </a:rPr>
              <a:t>basis</a:t>
            </a:r>
          </a:p>
          <a:p>
            <a:pPr marL="214313" indent="-214313">
              <a:buFont typeface="Arial" panose="020B0604020202020204" pitchFamily="34" charset="0"/>
              <a:buChar char="•"/>
            </a:pPr>
            <a:endParaRPr lang="en-ZA" dirty="0">
              <a:solidFill>
                <a:prstClr val="black"/>
              </a:solidFill>
            </a:endParaRPr>
          </a:p>
          <a:p>
            <a:pPr marL="214313" indent="-214313">
              <a:buFont typeface="Arial" panose="020B0604020202020204" pitchFamily="34" charset="0"/>
              <a:buChar char="•"/>
            </a:pPr>
            <a:r>
              <a:rPr lang="en-ZA" dirty="0">
                <a:solidFill>
                  <a:prstClr val="black"/>
                </a:solidFill>
              </a:rPr>
              <a:t>Review the performance agreements of Project Managers to include WCS updating, APP Targets, quarterly CPAP calculations, project </a:t>
            </a:r>
            <a:r>
              <a:rPr lang="en-ZA" dirty="0" smtClean="0">
                <a:solidFill>
                  <a:prstClr val="black"/>
                </a:solidFill>
              </a:rPr>
              <a:t>filing</a:t>
            </a:r>
          </a:p>
          <a:p>
            <a:pPr marL="214313" indent="-214313">
              <a:buFont typeface="Arial" panose="020B0604020202020204" pitchFamily="34" charset="0"/>
              <a:buChar char="•"/>
            </a:pPr>
            <a:endParaRPr lang="en-ZA" dirty="0">
              <a:solidFill>
                <a:prstClr val="black"/>
              </a:solidFill>
            </a:endParaRPr>
          </a:p>
          <a:p>
            <a:pPr marL="214313" indent="-214313">
              <a:buFont typeface="Arial" panose="020B0604020202020204" pitchFamily="34" charset="0"/>
              <a:buChar char="•"/>
            </a:pPr>
            <a:r>
              <a:rPr lang="en-ZA" dirty="0">
                <a:solidFill>
                  <a:prstClr val="black"/>
                </a:solidFill>
              </a:rPr>
              <a:t>Establish a panel of legal and technical expertise to adjudicate contractual disputes on construction </a:t>
            </a:r>
            <a:r>
              <a:rPr lang="en-ZA" dirty="0" smtClean="0">
                <a:solidFill>
                  <a:prstClr val="black"/>
                </a:solidFill>
              </a:rPr>
              <a:t>projects</a:t>
            </a:r>
            <a:endParaRPr lang="en-ZA" dirty="0">
              <a:solidFill>
                <a:prstClr val="black"/>
              </a:solidFill>
            </a:endParaRPr>
          </a:p>
        </p:txBody>
      </p:sp>
      <p:cxnSp>
        <p:nvCxnSpPr>
          <p:cNvPr id="10" name="Straight Connector 9"/>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descr="southafrica-flag1"/>
          <p:cNvPicPr>
            <a:picLocks noChangeAspect="1" noChangeArrowheads="1" noCrop="1"/>
          </p:cNvPicPr>
          <p:nvPr/>
        </p:nvPicPr>
        <p:blipFill>
          <a:blip r:embed="rId3"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val="4609336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0CD0AED-B4D5-4032-9A76-11BCD2D1BB13}" type="slidenum">
              <a:rPr lang="en-US" smtClean="0"/>
              <a:t>63</a:t>
            </a:fld>
            <a:endParaRPr lang="en-US" dirty="0"/>
          </a:p>
        </p:txBody>
      </p:sp>
      <p:sp>
        <p:nvSpPr>
          <p:cNvPr id="12" name="Rectangle 11"/>
          <p:cNvSpPr/>
          <p:nvPr/>
        </p:nvSpPr>
        <p:spPr>
          <a:xfrm>
            <a:off x="0" y="1772816"/>
            <a:ext cx="5220072" cy="2736304"/>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t>PMTE</a:t>
            </a:r>
          </a:p>
          <a:p>
            <a:r>
              <a:rPr lang="en-US" sz="4000" b="1" dirty="0" smtClean="0"/>
              <a:t>Programme </a:t>
            </a:r>
            <a:r>
              <a:rPr lang="en-US" sz="4000" b="1" dirty="0"/>
              <a:t>4: </a:t>
            </a:r>
            <a:r>
              <a:rPr lang="en-US" sz="4000" b="1" dirty="0" smtClean="0"/>
              <a:t>Real Estate Management Services </a:t>
            </a:r>
            <a:endParaRPr lang="en-US" sz="4000" b="1" dirty="0"/>
          </a:p>
        </p:txBody>
      </p:sp>
      <p:cxnSp>
        <p:nvCxnSpPr>
          <p:cNvPr id="7" name="Straight Connector 6"/>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descr="southafrica-flag1"/>
          <p:cNvPicPr>
            <a:picLocks noChangeAspect="1" noChangeArrowheads="1" noCrop="1"/>
          </p:cNvPicPr>
          <p:nvPr/>
        </p:nvPicPr>
        <p:blipFill>
          <a:blip r:embed="rId3"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val="28320770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0CD0AED-B4D5-4032-9A76-11BCD2D1BB13}" type="slidenum">
              <a:rPr lang="en-US" smtClean="0"/>
              <a:t>64</a:t>
            </a:fld>
            <a:endParaRPr lang="en-US" dirty="0"/>
          </a:p>
        </p:txBody>
      </p:sp>
      <p:sp>
        <p:nvSpPr>
          <p:cNvPr id="12" name="Rectangle 11"/>
          <p:cNvSpPr/>
          <p:nvPr/>
        </p:nvSpPr>
        <p:spPr>
          <a:xfrm>
            <a:off x="0" y="0"/>
            <a:ext cx="9144000" cy="764704"/>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100" b="1" dirty="0"/>
              <a:t>Programme 4: Real Estate Management Services (REMS)</a:t>
            </a:r>
          </a:p>
        </p:txBody>
      </p:sp>
      <p:graphicFrame>
        <p:nvGraphicFramePr>
          <p:cNvPr id="2" name="Table 1"/>
          <p:cNvGraphicFramePr>
            <a:graphicFrameLocks noGrp="1"/>
          </p:cNvGraphicFramePr>
          <p:nvPr>
            <p:extLst>
              <p:ext uri="{D42A27DB-BD31-4B8C-83A1-F6EECF244321}">
                <p14:modId xmlns:p14="http://schemas.microsoft.com/office/powerpoint/2010/main" val="352835362"/>
              </p:ext>
            </p:extLst>
          </p:nvPr>
        </p:nvGraphicFramePr>
        <p:xfrm>
          <a:off x="107504" y="1052736"/>
          <a:ext cx="8856984" cy="2948940"/>
        </p:xfrm>
        <a:graphic>
          <a:graphicData uri="http://schemas.openxmlformats.org/drawingml/2006/table">
            <a:tbl>
              <a:tblPr firstRow="1" bandRow="1">
                <a:tableStyleId>{9DCAF9ED-07DC-4A11-8D7F-57B35C25682E}</a:tableStyleId>
              </a:tblPr>
              <a:tblGrid>
                <a:gridCol w="2952328">
                  <a:extLst>
                    <a:ext uri="{9D8B030D-6E8A-4147-A177-3AD203B41FA5}">
                      <a16:colId xmlns:a16="http://schemas.microsoft.com/office/drawing/2014/main" val="20000"/>
                    </a:ext>
                  </a:extLst>
                </a:gridCol>
                <a:gridCol w="2952328">
                  <a:extLst>
                    <a:ext uri="{9D8B030D-6E8A-4147-A177-3AD203B41FA5}">
                      <a16:colId xmlns:a16="http://schemas.microsoft.com/office/drawing/2014/main" val="20001"/>
                    </a:ext>
                  </a:extLst>
                </a:gridCol>
                <a:gridCol w="2952328">
                  <a:extLst>
                    <a:ext uri="{9D8B030D-6E8A-4147-A177-3AD203B41FA5}">
                      <a16:colId xmlns:a16="http://schemas.microsoft.com/office/drawing/2014/main" val="20002"/>
                    </a:ext>
                  </a:extLst>
                </a:gridCol>
              </a:tblGrid>
              <a:tr h="278130">
                <a:tc>
                  <a:txBody>
                    <a:bodyPr/>
                    <a:lstStyle/>
                    <a:p>
                      <a:r>
                        <a:rPr lang="en-US" sz="1800" dirty="0" smtClean="0"/>
                        <a:t>Key Performance Indicators </a:t>
                      </a:r>
                      <a:endParaRPr lang="en-ZA" sz="1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smtClean="0"/>
                        <a:t>Audit Findings </a:t>
                      </a:r>
                      <a:endParaRPr lang="en-ZA" sz="1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smtClean="0"/>
                        <a:t>Identified</a:t>
                      </a:r>
                      <a:r>
                        <a:rPr lang="en-US" sz="1800" baseline="0" dirty="0" smtClean="0"/>
                        <a:t> deficiencies/Root Causes </a:t>
                      </a:r>
                      <a:endParaRPr lang="en-ZA" sz="1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7190">
                <a:tc>
                  <a:txBody>
                    <a:bodyPr/>
                    <a:lstStyle/>
                    <a:p>
                      <a:r>
                        <a:rPr lang="en-US" sz="1800" dirty="0" smtClean="0"/>
                        <a:t>Percentage of approved list of immovable assets let out for revenue generation</a:t>
                      </a:r>
                      <a:endParaRPr lang="en-ZA" sz="1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Reported achievements supported by evidence</a:t>
                      </a:r>
                      <a:r>
                        <a:rPr lang="en-US" sz="1800" baseline="0" dirty="0" smtClean="0"/>
                        <a:t> provided</a:t>
                      </a:r>
                      <a:r>
                        <a:rPr lang="en-ZA" sz="1800" baseline="0" dirty="0" smtClean="0"/>
                        <a:t> was </a:t>
                      </a:r>
                      <a:r>
                        <a:rPr lang="en-US" sz="1800" dirty="0" smtClean="0"/>
                        <a:t>misstated</a:t>
                      </a:r>
                      <a:endParaRPr lang="en-ZA" sz="1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smtClean="0"/>
                        <a:t>Late submission of requisite</a:t>
                      </a:r>
                      <a:r>
                        <a:rPr lang="en-US" sz="1800" baseline="0" dirty="0" smtClean="0"/>
                        <a:t> supporting information </a:t>
                      </a:r>
                      <a:r>
                        <a:rPr lang="en-US" sz="1800" dirty="0" smtClean="0"/>
                        <a:t>by the</a:t>
                      </a:r>
                      <a:r>
                        <a:rPr lang="en-US" sz="1800" baseline="0" dirty="0" smtClean="0"/>
                        <a:t> Regional Offices</a:t>
                      </a:r>
                      <a:endParaRPr lang="en-ZA" sz="1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31495">
                <a:tc>
                  <a:txBody>
                    <a:bodyPr/>
                    <a:lstStyle/>
                    <a:p>
                      <a:r>
                        <a:rPr lang="en-US" sz="1800" dirty="0" smtClean="0"/>
                        <a:t>Percentage of DAFF certified Operation </a:t>
                      </a:r>
                      <a:r>
                        <a:rPr lang="en-US" sz="1800" dirty="0" err="1" smtClean="0"/>
                        <a:t>Phakisa</a:t>
                      </a:r>
                      <a:r>
                        <a:rPr lang="en-US" sz="1800" dirty="0" smtClean="0"/>
                        <a:t> Ocean Economy</a:t>
                      </a:r>
                      <a:r>
                        <a:rPr lang="en-US" sz="1800" baseline="0" dirty="0" smtClean="0"/>
                        <a:t> leasing requests processed within agreed timeframe</a:t>
                      </a:r>
                      <a:endParaRPr lang="en-ZA" sz="1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smtClean="0"/>
                        <a:t>Reasons for variance between planned targets and achieved targets not provided</a:t>
                      </a:r>
                      <a:endParaRPr lang="en-ZA" sz="1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ZA" sz="1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cxnSp>
        <p:nvCxnSpPr>
          <p:cNvPr id="10" name="Straight Connector 9"/>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descr="southafrica-flag1"/>
          <p:cNvPicPr>
            <a:picLocks noChangeAspect="1" noChangeArrowheads="1" noCrop="1"/>
          </p:cNvPicPr>
          <p:nvPr/>
        </p:nvPicPr>
        <p:blipFill>
          <a:blip r:embed="rId3"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val="17610099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0CD0AED-B4D5-4032-9A76-11BCD2D1BB13}" type="slidenum">
              <a:rPr lang="en-US" smtClean="0"/>
              <a:t>65</a:t>
            </a:fld>
            <a:endParaRPr lang="en-US" dirty="0"/>
          </a:p>
        </p:txBody>
      </p:sp>
      <p:sp>
        <p:nvSpPr>
          <p:cNvPr id="12" name="Rectangle 11"/>
          <p:cNvSpPr/>
          <p:nvPr/>
        </p:nvSpPr>
        <p:spPr>
          <a:xfrm>
            <a:off x="0" y="0"/>
            <a:ext cx="9144000" cy="836712"/>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100" b="1" dirty="0"/>
              <a:t>Audit Action Plan to address the findings </a:t>
            </a:r>
          </a:p>
        </p:txBody>
      </p:sp>
      <p:graphicFrame>
        <p:nvGraphicFramePr>
          <p:cNvPr id="2" name="Table 1"/>
          <p:cNvGraphicFramePr>
            <a:graphicFrameLocks noGrp="1"/>
          </p:cNvGraphicFramePr>
          <p:nvPr>
            <p:extLst>
              <p:ext uri="{D42A27DB-BD31-4B8C-83A1-F6EECF244321}">
                <p14:modId xmlns:p14="http://schemas.microsoft.com/office/powerpoint/2010/main" val="3766001767"/>
              </p:ext>
            </p:extLst>
          </p:nvPr>
        </p:nvGraphicFramePr>
        <p:xfrm>
          <a:off x="107504" y="1037601"/>
          <a:ext cx="8808288" cy="3223260"/>
        </p:xfrm>
        <a:graphic>
          <a:graphicData uri="http://schemas.openxmlformats.org/drawingml/2006/table">
            <a:tbl>
              <a:tblPr firstRow="1" bandRow="1">
                <a:tableStyleId>{9DCAF9ED-07DC-4A11-8D7F-57B35C25682E}</a:tableStyleId>
              </a:tblPr>
              <a:tblGrid>
                <a:gridCol w="2438400">
                  <a:extLst>
                    <a:ext uri="{9D8B030D-6E8A-4147-A177-3AD203B41FA5}">
                      <a16:colId xmlns:a16="http://schemas.microsoft.com/office/drawing/2014/main" val="20000"/>
                    </a:ext>
                  </a:extLst>
                </a:gridCol>
                <a:gridCol w="2298700">
                  <a:extLst>
                    <a:ext uri="{9D8B030D-6E8A-4147-A177-3AD203B41FA5}">
                      <a16:colId xmlns:a16="http://schemas.microsoft.com/office/drawing/2014/main" val="20001"/>
                    </a:ext>
                  </a:extLst>
                </a:gridCol>
                <a:gridCol w="2076450">
                  <a:extLst>
                    <a:ext uri="{9D8B030D-6E8A-4147-A177-3AD203B41FA5}">
                      <a16:colId xmlns:a16="http://schemas.microsoft.com/office/drawing/2014/main" val="20002"/>
                    </a:ext>
                  </a:extLst>
                </a:gridCol>
                <a:gridCol w="1994738">
                  <a:extLst>
                    <a:ext uri="{9D8B030D-6E8A-4147-A177-3AD203B41FA5}">
                      <a16:colId xmlns:a16="http://schemas.microsoft.com/office/drawing/2014/main" val="20003"/>
                    </a:ext>
                  </a:extLst>
                </a:gridCol>
              </a:tblGrid>
              <a:tr h="497087">
                <a:tc>
                  <a:txBody>
                    <a:bodyPr/>
                    <a:lstStyle/>
                    <a:p>
                      <a:r>
                        <a:rPr lang="en-US" sz="1800" dirty="0" smtClean="0"/>
                        <a:t>Audit Findings</a:t>
                      </a:r>
                      <a:endParaRPr lang="en-ZA" sz="1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Audit Action Plan </a:t>
                      </a:r>
                      <a:endParaRPr lang="en-ZA" sz="1800" dirty="0" smtClean="0"/>
                    </a:p>
                    <a:p>
                      <a:endParaRPr lang="en-ZA" sz="1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smtClean="0"/>
                        <a:t>Expected Outcome</a:t>
                      </a:r>
                      <a:endParaRPr lang="en-ZA" sz="1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smtClean="0"/>
                        <a:t>Time Frame </a:t>
                      </a:r>
                      <a:endParaRPr lang="en-ZA" sz="1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0544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Reported achievements supported by evidence</a:t>
                      </a:r>
                      <a:r>
                        <a:rPr lang="en-US" sz="1800" baseline="0" dirty="0" smtClean="0"/>
                        <a:t> provided</a:t>
                      </a:r>
                      <a:r>
                        <a:rPr lang="en-ZA" sz="1800" baseline="0" dirty="0" smtClean="0"/>
                        <a:t> was </a:t>
                      </a:r>
                      <a:r>
                        <a:rPr lang="en-US" sz="1800" dirty="0" smtClean="0"/>
                        <a:t>misstated</a:t>
                      </a:r>
                      <a:endParaRPr lang="en-ZA" sz="1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smtClean="0"/>
                        <a:t>Monthly submission of reviewed performance</a:t>
                      </a:r>
                      <a:r>
                        <a:rPr lang="en-US" sz="1800" baseline="0" dirty="0" smtClean="0"/>
                        <a:t> information supported by verified portfolio of evidence</a:t>
                      </a:r>
                      <a:endParaRPr lang="en-ZA" sz="1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smtClean="0"/>
                        <a:t>Reported achievements supported by reliable evidence</a:t>
                      </a:r>
                      <a:endParaRPr lang="en-ZA" sz="1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smtClean="0"/>
                        <a:t>31 January 2018</a:t>
                      </a:r>
                      <a:endParaRPr lang="en-ZA" sz="1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813416">
                <a:tc>
                  <a:txBody>
                    <a:bodyPr/>
                    <a:lstStyle/>
                    <a:p>
                      <a:pPr algn="l"/>
                      <a:r>
                        <a:rPr lang="en-US" sz="1800" dirty="0" smtClean="0"/>
                        <a:t>Reasons for variance between planned targets and achieved targets not provided</a:t>
                      </a:r>
                      <a:endParaRPr lang="en-ZA" sz="1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ZA" sz="1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ZA" sz="1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ZA" sz="1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cxnSp>
        <p:nvCxnSpPr>
          <p:cNvPr id="10" name="Straight Connector 9"/>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descr="southafrica-flag1"/>
          <p:cNvPicPr>
            <a:picLocks noChangeAspect="1" noChangeArrowheads="1" noCrop="1"/>
          </p:cNvPicPr>
          <p:nvPr/>
        </p:nvPicPr>
        <p:blipFill>
          <a:blip r:embed="rId3"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val="12966524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 y="1144886"/>
            <a:ext cx="8778180" cy="3263504"/>
          </a:xfrm>
        </p:spPr>
        <p:txBody>
          <a:bodyPr>
            <a:normAutofit/>
          </a:bodyPr>
          <a:lstStyle/>
          <a:p>
            <a:r>
              <a:rPr lang="en-US" sz="1800" dirty="0"/>
              <a:t>Monthly submission of performance information by the Regional Offices to Head </a:t>
            </a:r>
            <a:r>
              <a:rPr lang="en-US" sz="1800" dirty="0" smtClean="0"/>
              <a:t>Office</a:t>
            </a:r>
          </a:p>
          <a:p>
            <a:endParaRPr lang="en-US" sz="1800" dirty="0"/>
          </a:p>
          <a:p>
            <a:r>
              <a:rPr lang="en-US" sz="1800" dirty="0"/>
              <a:t>Issue guideline with due dates of submission of performance information to the Regional </a:t>
            </a:r>
            <a:r>
              <a:rPr lang="en-US" sz="1800" dirty="0" smtClean="0"/>
              <a:t>Offices</a:t>
            </a:r>
          </a:p>
          <a:p>
            <a:endParaRPr lang="en-US" sz="1800" dirty="0"/>
          </a:p>
          <a:p>
            <a:r>
              <a:rPr lang="en-US" sz="1800" dirty="0"/>
              <a:t>Issue letters to the Heads of Property Management at the Regional Offices for non-compliance to the </a:t>
            </a:r>
            <a:r>
              <a:rPr lang="en-US" sz="1800" dirty="0" smtClean="0"/>
              <a:t>guideline</a:t>
            </a:r>
            <a:endParaRPr lang="en-ZA" sz="1800" dirty="0"/>
          </a:p>
        </p:txBody>
      </p:sp>
      <p:sp>
        <p:nvSpPr>
          <p:cNvPr id="6" name="Slide Number Placeholder 5"/>
          <p:cNvSpPr>
            <a:spLocks noGrp="1"/>
          </p:cNvSpPr>
          <p:nvPr>
            <p:ph type="sldNum" sz="quarter" idx="12"/>
          </p:nvPr>
        </p:nvSpPr>
        <p:spPr/>
        <p:txBody>
          <a:bodyPr/>
          <a:lstStyle/>
          <a:p>
            <a:fld id="{F0CD0AED-B4D5-4032-9A76-11BCD2D1BB13}" type="slidenum">
              <a:rPr lang="en-US" smtClean="0"/>
              <a:t>66</a:t>
            </a:fld>
            <a:endParaRPr lang="en-US" dirty="0"/>
          </a:p>
        </p:txBody>
      </p:sp>
      <p:sp>
        <p:nvSpPr>
          <p:cNvPr id="12" name="Rectangle 11"/>
          <p:cNvSpPr/>
          <p:nvPr/>
        </p:nvSpPr>
        <p:spPr>
          <a:xfrm>
            <a:off x="0" y="-23972"/>
            <a:ext cx="9144000" cy="967969"/>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t>Strategies to Improve Performance </a:t>
            </a:r>
          </a:p>
        </p:txBody>
      </p:sp>
      <p:cxnSp>
        <p:nvCxnSpPr>
          <p:cNvPr id="10" name="Straight Connector 9"/>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descr="southafrica-flag1"/>
          <p:cNvPicPr>
            <a:picLocks noChangeAspect="1" noChangeArrowheads="1" noCrop="1"/>
          </p:cNvPicPr>
          <p:nvPr/>
        </p:nvPicPr>
        <p:blipFill>
          <a:blip r:embed="rId3"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val="4797098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0CD0AED-B4D5-4032-9A76-11BCD2D1BB13}" type="slidenum">
              <a:rPr lang="en-US" smtClean="0">
                <a:solidFill>
                  <a:prstClr val="black">
                    <a:tint val="75000"/>
                  </a:prstClr>
                </a:solidFill>
              </a:rPr>
              <a:pPr/>
              <a:t>67</a:t>
            </a:fld>
            <a:endParaRPr lang="en-US" dirty="0">
              <a:solidFill>
                <a:prstClr val="black">
                  <a:tint val="75000"/>
                </a:prstClr>
              </a:solidFill>
            </a:endParaRPr>
          </a:p>
        </p:txBody>
      </p:sp>
      <p:sp>
        <p:nvSpPr>
          <p:cNvPr id="12" name="Rectangle 11"/>
          <p:cNvSpPr/>
          <p:nvPr/>
        </p:nvSpPr>
        <p:spPr>
          <a:xfrm>
            <a:off x="3235" y="1484784"/>
            <a:ext cx="4712781" cy="232917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a:solidFill>
                  <a:prstClr val="white"/>
                </a:solidFill>
              </a:rPr>
              <a:t>Programme 5</a:t>
            </a:r>
            <a:r>
              <a:rPr lang="en-US" sz="4000" b="1" dirty="0" smtClean="0">
                <a:solidFill>
                  <a:prstClr val="white"/>
                </a:solidFill>
              </a:rPr>
              <a:t>: Real Estate Information and Registry </a:t>
            </a:r>
            <a:endParaRPr lang="en-US" sz="4000" b="1" dirty="0">
              <a:solidFill>
                <a:prstClr val="white"/>
              </a:solidFill>
            </a:endParaRPr>
          </a:p>
        </p:txBody>
      </p:sp>
      <p:cxnSp>
        <p:nvCxnSpPr>
          <p:cNvPr id="7" name="Straight Connector 6"/>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descr="southafrica-flag1"/>
          <p:cNvPicPr>
            <a:picLocks noChangeAspect="1" noChangeArrowheads="1" noCrop="1"/>
          </p:cNvPicPr>
          <p:nvPr/>
        </p:nvPicPr>
        <p:blipFill>
          <a:blip r:embed="rId3"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val="42612670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13970"/>
            <a:ext cx="9144000" cy="51435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prstClr val="white"/>
                </a:solidFill>
              </a:rPr>
              <a:t>Audit Action Plan to address the findings </a:t>
            </a:r>
          </a:p>
        </p:txBody>
      </p:sp>
      <p:sp>
        <p:nvSpPr>
          <p:cNvPr id="2" name="Slide Number Placeholder 1"/>
          <p:cNvSpPr>
            <a:spLocks noGrp="1"/>
          </p:cNvSpPr>
          <p:nvPr>
            <p:ph type="sldNum" sz="quarter" idx="12"/>
          </p:nvPr>
        </p:nvSpPr>
        <p:spPr/>
        <p:txBody>
          <a:bodyPr/>
          <a:lstStyle/>
          <a:p>
            <a:fld id="{06FDB8B8-F605-4586-B934-FF56C8C71DDE}" type="slidenum">
              <a:rPr lang="en-US" smtClean="0">
                <a:solidFill>
                  <a:prstClr val="black">
                    <a:tint val="75000"/>
                  </a:prstClr>
                </a:solidFill>
              </a:rPr>
              <a:pPr/>
              <a:t>68</a:t>
            </a:fld>
            <a:endParaRPr lang="en-US">
              <a:solidFill>
                <a:prstClr val="black">
                  <a:tint val="75000"/>
                </a:prst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25701028"/>
              </p:ext>
            </p:extLst>
          </p:nvPr>
        </p:nvGraphicFramePr>
        <p:xfrm>
          <a:off x="107504" y="620688"/>
          <a:ext cx="8928991" cy="5160444"/>
        </p:xfrm>
        <a:graphic>
          <a:graphicData uri="http://schemas.openxmlformats.org/drawingml/2006/table">
            <a:tbl>
              <a:tblPr firstRow="1" bandRow="1">
                <a:tableStyleId>{21E4AEA4-8DFA-4A89-87EB-49C32662AFE0}</a:tableStyleId>
              </a:tblPr>
              <a:tblGrid>
                <a:gridCol w="2338199">
                  <a:extLst>
                    <a:ext uri="{9D8B030D-6E8A-4147-A177-3AD203B41FA5}">
                      <a16:colId xmlns:a16="http://schemas.microsoft.com/office/drawing/2014/main" val="20000"/>
                    </a:ext>
                  </a:extLst>
                </a:gridCol>
                <a:gridCol w="2484337">
                  <a:extLst>
                    <a:ext uri="{9D8B030D-6E8A-4147-A177-3AD203B41FA5}">
                      <a16:colId xmlns:a16="http://schemas.microsoft.com/office/drawing/2014/main" val="20001"/>
                    </a:ext>
                  </a:extLst>
                </a:gridCol>
                <a:gridCol w="2045924">
                  <a:extLst>
                    <a:ext uri="{9D8B030D-6E8A-4147-A177-3AD203B41FA5}">
                      <a16:colId xmlns:a16="http://schemas.microsoft.com/office/drawing/2014/main" val="20002"/>
                    </a:ext>
                  </a:extLst>
                </a:gridCol>
                <a:gridCol w="2060531">
                  <a:extLst>
                    <a:ext uri="{9D8B030D-6E8A-4147-A177-3AD203B41FA5}">
                      <a16:colId xmlns:a16="http://schemas.microsoft.com/office/drawing/2014/main" val="20003"/>
                    </a:ext>
                  </a:extLst>
                </a:gridCol>
              </a:tblGrid>
              <a:tr h="458161">
                <a:tc>
                  <a:txBody>
                    <a:bodyPr/>
                    <a:lstStyle/>
                    <a:p>
                      <a:r>
                        <a:rPr lang="en-US" sz="1400" dirty="0" smtClean="0"/>
                        <a:t>Audit Findings</a:t>
                      </a:r>
                      <a:endParaRPr lang="en-ZA" sz="1400" dirty="0"/>
                    </a:p>
                  </a:txBody>
                  <a:tcPr marL="68580" marR="68580" marT="34290" marB="34290"/>
                </a:tc>
                <a:tc>
                  <a:txBody>
                    <a:bodyPr/>
                    <a:lstStyle/>
                    <a:p>
                      <a:r>
                        <a:rPr lang="en-ZA" sz="1400" dirty="0" smtClean="0"/>
                        <a:t>Audit</a:t>
                      </a:r>
                      <a:r>
                        <a:rPr lang="en-ZA" sz="1400" baseline="0" dirty="0" smtClean="0"/>
                        <a:t> action plan</a:t>
                      </a:r>
                      <a:endParaRPr lang="en-US" sz="1400" dirty="0"/>
                    </a:p>
                  </a:txBody>
                  <a:tcPr marL="68580" marR="68580" marT="34290" marB="34290"/>
                </a:tc>
                <a:tc>
                  <a:txBody>
                    <a:bodyPr/>
                    <a:lstStyle/>
                    <a:p>
                      <a:r>
                        <a:rPr lang="en-US" sz="1400" dirty="0" smtClean="0"/>
                        <a:t>Expected Outcome</a:t>
                      </a:r>
                      <a:endParaRPr lang="en-ZA" sz="1400" dirty="0"/>
                    </a:p>
                  </a:txBody>
                  <a:tcPr marL="68580" marR="68580" marT="34290" marB="34290"/>
                </a:tc>
                <a:tc>
                  <a:txBody>
                    <a:bodyPr/>
                    <a:lstStyle/>
                    <a:p>
                      <a:r>
                        <a:rPr lang="en-US" sz="1400" dirty="0" smtClean="0"/>
                        <a:t>Time Frame </a:t>
                      </a:r>
                      <a:endParaRPr lang="en-ZA" sz="1400" dirty="0"/>
                    </a:p>
                  </a:txBody>
                  <a:tcPr marL="68580" marR="68580" marT="34290" marB="34290"/>
                </a:tc>
                <a:extLst>
                  <a:ext uri="{0D108BD9-81ED-4DB2-BD59-A6C34878D82A}">
                    <a16:rowId xmlns:a16="http://schemas.microsoft.com/office/drawing/2014/main" val="10000"/>
                  </a:ext>
                </a:extLst>
              </a:tr>
              <a:tr h="297923">
                <a:tc gridSpan="4">
                  <a:txBody>
                    <a:bodyPr/>
                    <a:lstStyle/>
                    <a:p>
                      <a:pPr marL="0" lvl="1" indent="0" algn="l" defTabSz="914400" rtl="0" eaLnBrk="1" latinLnBrk="0" hangingPunct="1">
                        <a:spcBef>
                          <a:spcPts val="600"/>
                        </a:spcBef>
                        <a:buFont typeface="Arial" panose="020B0604020202020204" pitchFamily="34" charset="0"/>
                        <a:buNone/>
                      </a:pPr>
                      <a:r>
                        <a:rPr lang="en-ZA" sz="1400" kern="1200" dirty="0" smtClean="0"/>
                        <a:t>Property Plant</a:t>
                      </a:r>
                      <a:r>
                        <a:rPr lang="en-ZA" sz="1400" kern="1200" baseline="0" dirty="0" smtClean="0"/>
                        <a:t> and </a:t>
                      </a:r>
                      <a:r>
                        <a:rPr lang="en-ZA" sz="1400" kern="1200" dirty="0" smtClean="0"/>
                        <a:t>Equipment (PPE)</a:t>
                      </a:r>
                      <a:r>
                        <a:rPr lang="en-ZA" sz="1400" kern="1200" baseline="0" dirty="0" smtClean="0"/>
                        <a:t> – Immovable Assets  (Deemed Cost) </a:t>
                      </a:r>
                      <a:endParaRPr lang="en-US" sz="1400" b="1" kern="1200" dirty="0" smtClean="0">
                        <a:solidFill>
                          <a:schemeClr val="dk1"/>
                        </a:solidFill>
                        <a:latin typeface="+mn-lt"/>
                        <a:ea typeface="+mn-ea"/>
                        <a:cs typeface="+mn-cs"/>
                      </a:endParaRPr>
                    </a:p>
                  </a:txBody>
                  <a:tcPr marL="68580" marR="68580" marT="34290" marB="34290"/>
                </a:tc>
                <a:tc hMerge="1">
                  <a:txBody>
                    <a:bodyPr/>
                    <a:lstStyle/>
                    <a:p>
                      <a:endParaRPr lang="en-ZA"/>
                    </a:p>
                  </a:txBody>
                  <a:tcPr/>
                </a:tc>
                <a:tc hMerge="1">
                  <a:txBody>
                    <a:bodyPr/>
                    <a:lstStyle/>
                    <a:p>
                      <a:pPr marL="0" lvl="2" indent="0" algn="l" defTabSz="914400" rtl="0" eaLnBrk="1" latinLnBrk="0" hangingPunct="1">
                        <a:buFont typeface="Arial" pitchFamily="34" charset="0"/>
                        <a:buNone/>
                      </a:pPr>
                      <a:endParaRPr lang="en-US" sz="1600" kern="1200" dirty="0" smtClean="0">
                        <a:solidFill>
                          <a:schemeClr val="dk1"/>
                        </a:solidFill>
                        <a:latin typeface="+mn-lt"/>
                        <a:ea typeface="+mn-ea"/>
                        <a:cs typeface="+mn-cs"/>
                      </a:endParaRPr>
                    </a:p>
                  </a:txBody>
                  <a:tcPr/>
                </a:tc>
                <a:tc hMerge="1">
                  <a:txBody>
                    <a:bodyPr/>
                    <a:lstStyle/>
                    <a:p>
                      <a:endParaRPr lang="en-ZA"/>
                    </a:p>
                  </a:txBody>
                  <a:tcPr/>
                </a:tc>
                <a:extLst>
                  <a:ext uri="{0D108BD9-81ED-4DB2-BD59-A6C34878D82A}">
                    <a16:rowId xmlns:a16="http://schemas.microsoft.com/office/drawing/2014/main" val="10001"/>
                  </a:ext>
                </a:extLst>
              </a:tr>
              <a:tr h="1714500">
                <a:tc>
                  <a:txBody>
                    <a:bodyPr/>
                    <a:lstStyle/>
                    <a:p>
                      <a:pPr marL="0" lvl="1" indent="0" algn="l" defTabSz="914400" rtl="0" eaLnBrk="1" latinLnBrk="0" hangingPunct="1">
                        <a:spcBef>
                          <a:spcPts val="600"/>
                        </a:spcBef>
                        <a:buFont typeface="Arial" panose="020B0604020202020204" pitchFamily="34" charset="0"/>
                        <a:buNone/>
                      </a:pPr>
                      <a:r>
                        <a:rPr lang="en-US" sz="1400" kern="1200" dirty="0" smtClean="0"/>
                        <a:t>Multiple methods</a:t>
                      </a:r>
                      <a:r>
                        <a:rPr lang="en-US" sz="1400" kern="1200" baseline="0" dirty="0" smtClean="0"/>
                        <a:t> of deemed costs applied to one facility / property</a:t>
                      </a:r>
                      <a:endParaRPr lang="en-US" sz="1400" kern="1200" dirty="0" smtClean="0">
                        <a:solidFill>
                          <a:schemeClr val="dk1"/>
                        </a:solidFill>
                        <a:latin typeface="+mn-lt"/>
                        <a:ea typeface="+mn-ea"/>
                        <a:cs typeface="+mn-cs"/>
                      </a:endParaRPr>
                    </a:p>
                  </a:txBody>
                  <a:tcPr marL="68580" marR="68580" marT="34290" marB="34290"/>
                </a:tc>
                <a:tc>
                  <a:txBody>
                    <a:bodyPr/>
                    <a:lstStyle/>
                    <a:p>
                      <a:pPr marL="285750" lvl="2" indent="-285750" algn="l" defTabSz="914400" rtl="0" eaLnBrk="1" latinLnBrk="0" hangingPunct="1">
                        <a:buFont typeface="Arial" pitchFamily="34" charset="0"/>
                        <a:buChar char="•"/>
                      </a:pPr>
                      <a:r>
                        <a:rPr lang="en-ZA" sz="1400" kern="1200" dirty="0" smtClean="0"/>
                        <a:t>Reconciliation between the Immovable Asset Register and physical</a:t>
                      </a:r>
                      <a:r>
                        <a:rPr lang="en-ZA" sz="1400" kern="1200" baseline="0" dirty="0" smtClean="0"/>
                        <a:t> verification data </a:t>
                      </a:r>
                      <a:r>
                        <a:rPr lang="en-ZA" sz="1400" kern="1200" dirty="0" smtClean="0"/>
                        <a:t>to identify discrepancies between building counts on the Quality</a:t>
                      </a:r>
                      <a:r>
                        <a:rPr lang="en-ZA" sz="1400" kern="1200" baseline="0" dirty="0" smtClean="0"/>
                        <a:t> Assurance (QA) System</a:t>
                      </a:r>
                      <a:r>
                        <a:rPr lang="en-ZA" sz="1400" kern="1200" dirty="0" smtClean="0"/>
                        <a:t> and the IAR</a:t>
                      </a:r>
                    </a:p>
                    <a:p>
                      <a:pPr marL="285750" lvl="2" indent="-285750" algn="l" defTabSz="914400" rtl="0" eaLnBrk="1" latinLnBrk="0" hangingPunct="1">
                        <a:buFont typeface="Arial" pitchFamily="34" charset="0"/>
                        <a:buChar char="•"/>
                      </a:pPr>
                      <a:r>
                        <a:rPr lang="en-ZA" sz="1400" kern="1200" dirty="0" smtClean="0"/>
                        <a:t>Review of the parent/child</a:t>
                      </a:r>
                      <a:r>
                        <a:rPr lang="en-ZA" sz="1400" kern="1200" baseline="0" dirty="0" smtClean="0"/>
                        <a:t> grouping in the IAR to ensure that properties belonging in the same facility are grouped correctly</a:t>
                      </a:r>
                      <a:endParaRPr lang="en-US" sz="1400" kern="1200" dirty="0" smtClean="0">
                        <a:solidFill>
                          <a:schemeClr val="dk1"/>
                        </a:solidFill>
                        <a:latin typeface="+mn-lt"/>
                        <a:ea typeface="+mn-ea"/>
                        <a:cs typeface="+mn-cs"/>
                      </a:endParaRPr>
                    </a:p>
                  </a:txBody>
                  <a:tcPr marL="68580" marR="68580" marT="34290" marB="34290"/>
                </a:tc>
                <a:tc>
                  <a:txBody>
                    <a:bodyPr/>
                    <a:lstStyle/>
                    <a:p>
                      <a:pPr marL="0" lvl="2" indent="0" algn="l" defTabSz="914400" rtl="0" eaLnBrk="1" latinLnBrk="0" hangingPunct="1">
                        <a:buFont typeface="Arial" pitchFamily="34" charset="0"/>
                        <a:buNone/>
                      </a:pPr>
                      <a:r>
                        <a:rPr lang="en-ZA" sz="1400" kern="1200" dirty="0" smtClean="0"/>
                        <a:t>1 (one) method of valuation applied per facility/ property</a:t>
                      </a:r>
                      <a:endParaRPr lang="en-ZA" sz="1400" kern="1200" dirty="0" smtClean="0">
                        <a:solidFill>
                          <a:schemeClr val="dk1"/>
                        </a:solidFill>
                        <a:latin typeface="+mn-lt"/>
                        <a:ea typeface="+mn-ea"/>
                        <a:cs typeface="+mn-cs"/>
                      </a:endParaRPr>
                    </a:p>
                  </a:txBody>
                  <a:tcPr marL="68580" marR="68580" marT="34290" marB="34290"/>
                </a:tc>
                <a:tc>
                  <a:txBody>
                    <a:bodyPr/>
                    <a:lstStyle/>
                    <a:p>
                      <a:pPr marL="0" indent="0">
                        <a:buFont typeface="Arial" panose="020B0604020202020204" pitchFamily="34" charset="0"/>
                        <a:buNone/>
                      </a:pPr>
                      <a:r>
                        <a:rPr lang="en-ZA" sz="1400" dirty="0" smtClean="0"/>
                        <a:t>28 February 2018</a:t>
                      </a:r>
                      <a:endParaRPr lang="en-ZA" sz="1400" dirty="0"/>
                    </a:p>
                  </a:txBody>
                  <a:tcPr marL="68580" marR="68580" marT="34290" marB="34290"/>
                </a:tc>
                <a:extLst>
                  <a:ext uri="{0D108BD9-81ED-4DB2-BD59-A6C34878D82A}">
                    <a16:rowId xmlns:a16="http://schemas.microsoft.com/office/drawing/2014/main" val="10002"/>
                  </a:ext>
                </a:extLst>
              </a:tr>
              <a:tr h="1027739">
                <a:tc>
                  <a:txBody>
                    <a:bodyPr/>
                    <a:lstStyle/>
                    <a:p>
                      <a:pPr marL="0" lvl="2" indent="0" algn="l" defTabSz="914400" rtl="0" eaLnBrk="1" latinLnBrk="0" hangingPunct="1">
                        <a:spcBef>
                          <a:spcPts val="600"/>
                        </a:spcBef>
                        <a:buFont typeface="Arial" panose="020B0604020202020204" pitchFamily="34" charset="0"/>
                        <a:buNone/>
                      </a:pPr>
                      <a:r>
                        <a:rPr lang="en-US" sz="1400" kern="1200" dirty="0" smtClean="0"/>
                        <a:t>Incorrect extents used in the calculation of deemed cost</a:t>
                      </a:r>
                      <a:endParaRPr lang="en-US" sz="1400" kern="1200" dirty="0" smtClean="0">
                        <a:solidFill>
                          <a:schemeClr val="dk1"/>
                        </a:solidFill>
                        <a:latin typeface="+mn-lt"/>
                        <a:ea typeface="+mn-ea"/>
                        <a:cs typeface="+mn-cs"/>
                      </a:endParaRPr>
                    </a:p>
                  </a:txBody>
                  <a:tcPr marL="68580" marR="68580" marT="34290" marB="34290"/>
                </a:tc>
                <a:tc>
                  <a:txBody>
                    <a:bodyPr/>
                    <a:lstStyle/>
                    <a:p>
                      <a:pPr marL="285750" lvl="2" indent="-285750" algn="l" defTabSz="914400" rtl="0" eaLnBrk="1" latinLnBrk="0" hangingPunct="1">
                        <a:buFont typeface="Arial" panose="020B0604020202020204" pitchFamily="34" charset="0"/>
                        <a:buChar char="•"/>
                      </a:pPr>
                      <a:r>
                        <a:rPr lang="en-ZA" sz="1400" kern="1200" dirty="0" smtClean="0"/>
                        <a:t>Identify the high risk areas</a:t>
                      </a:r>
                    </a:p>
                    <a:p>
                      <a:pPr marL="285750" lvl="2" indent="-285750" algn="l" defTabSz="914400" rtl="0" eaLnBrk="1" latinLnBrk="0" hangingPunct="1">
                        <a:buFont typeface="Arial" panose="020B0604020202020204" pitchFamily="34" charset="0"/>
                        <a:buChar char="•"/>
                      </a:pPr>
                      <a:r>
                        <a:rPr lang="en-ZA" sz="1400" kern="1200" dirty="0" smtClean="0"/>
                        <a:t>Review of GIS drawings against the IAR</a:t>
                      </a:r>
                    </a:p>
                    <a:p>
                      <a:pPr marL="285750" lvl="2" indent="-285750" algn="l" defTabSz="914400" rtl="0" eaLnBrk="1" latinLnBrk="0" hangingPunct="1">
                        <a:buFont typeface="Arial" panose="020B0604020202020204" pitchFamily="34" charset="0"/>
                        <a:buChar char="•"/>
                      </a:pPr>
                      <a:r>
                        <a:rPr lang="en-ZA" sz="1400" kern="1200" dirty="0" smtClean="0"/>
                        <a:t>Perform</a:t>
                      </a:r>
                      <a:r>
                        <a:rPr lang="en-ZA" sz="1400" kern="1200" baseline="0" dirty="0" smtClean="0"/>
                        <a:t> physical verification</a:t>
                      </a:r>
                      <a:endParaRPr lang="en-ZA" sz="1400" kern="1200" dirty="0" smtClean="0"/>
                    </a:p>
                    <a:p>
                      <a:pPr marL="285750" lvl="2" indent="-285750" algn="l" defTabSz="914400" rtl="0" eaLnBrk="1" latinLnBrk="0" hangingPunct="1">
                        <a:buFont typeface="Arial" panose="020B0604020202020204" pitchFamily="34" charset="0"/>
                        <a:buChar char="•"/>
                      </a:pPr>
                      <a:r>
                        <a:rPr lang="en-ZA" sz="1400" kern="1200" dirty="0" smtClean="0"/>
                        <a:t>Perform reasonability checks</a:t>
                      </a:r>
                      <a:endParaRPr lang="en-ZA" sz="1400" kern="1200" dirty="0">
                        <a:solidFill>
                          <a:schemeClr val="dk1"/>
                        </a:solidFill>
                        <a:latin typeface="+mn-lt"/>
                        <a:ea typeface="+mn-ea"/>
                        <a:cs typeface="+mn-cs"/>
                      </a:endParaRPr>
                    </a:p>
                  </a:txBody>
                  <a:tcPr marL="68580" marR="68580" marT="34290" marB="34290"/>
                </a:tc>
                <a:tc>
                  <a:txBody>
                    <a:bodyPr/>
                    <a:lstStyle/>
                    <a:p>
                      <a:pPr marL="0" marR="0" lvl="2"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400" kern="1200" dirty="0" smtClean="0"/>
                        <a:t>Correct extents applied in the calculation</a:t>
                      </a:r>
                      <a:r>
                        <a:rPr lang="en-ZA" sz="1400" kern="1200" baseline="0" dirty="0" smtClean="0"/>
                        <a:t> of deemed costs on immovable assets</a:t>
                      </a:r>
                      <a:endParaRPr lang="en-ZA" sz="1400" kern="1200" dirty="0" smtClean="0"/>
                    </a:p>
                    <a:p>
                      <a:pPr marL="0" lvl="2" indent="0" algn="l" defTabSz="914400" rtl="0" eaLnBrk="1" latinLnBrk="0" hangingPunct="1">
                        <a:buFont typeface="Arial" pitchFamily="34" charset="0"/>
                        <a:buNone/>
                      </a:pPr>
                      <a:endParaRPr lang="en-ZA" sz="1400" kern="1200" dirty="0" smtClean="0">
                        <a:solidFill>
                          <a:schemeClr val="dk1"/>
                        </a:solidFill>
                        <a:latin typeface="+mn-lt"/>
                        <a:ea typeface="+mn-ea"/>
                        <a:cs typeface="+mn-cs"/>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400" dirty="0" smtClean="0"/>
                        <a:t>31</a:t>
                      </a:r>
                      <a:r>
                        <a:rPr lang="en-ZA" sz="1400" baseline="0" dirty="0" smtClean="0"/>
                        <a:t> March</a:t>
                      </a:r>
                      <a:r>
                        <a:rPr lang="en-ZA" sz="1400" dirty="0" smtClean="0"/>
                        <a:t> 2018</a:t>
                      </a:r>
                    </a:p>
                    <a:p>
                      <a:pPr marL="0" indent="0">
                        <a:buFont typeface="Arial" panose="020B0604020202020204" pitchFamily="34" charset="0"/>
                        <a:buNone/>
                      </a:pPr>
                      <a:endParaRPr lang="en-ZA" sz="1400" dirty="0"/>
                    </a:p>
                  </a:txBody>
                  <a:tcPr marL="68580" marR="68580" marT="34290" marB="34290"/>
                </a:tc>
                <a:extLst>
                  <a:ext uri="{0D108BD9-81ED-4DB2-BD59-A6C34878D82A}">
                    <a16:rowId xmlns:a16="http://schemas.microsoft.com/office/drawing/2014/main" val="10003"/>
                  </a:ext>
                </a:extLst>
              </a:tr>
            </a:tbl>
          </a:graphicData>
        </a:graphic>
      </p:graphicFrame>
      <p:cxnSp>
        <p:nvCxnSpPr>
          <p:cNvPr id="7" name="Straight Connector 6"/>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descr="southafrica-flag1"/>
          <p:cNvPicPr>
            <a:picLocks noChangeAspect="1" noChangeArrowheads="1" noCrop="1"/>
          </p:cNvPicPr>
          <p:nvPr/>
        </p:nvPicPr>
        <p:blipFill>
          <a:blip r:embed="rId3"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val="409150243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0"/>
            <a:ext cx="9144000" cy="51435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prstClr val="white"/>
                </a:solidFill>
              </a:rPr>
              <a:t>Audit Action Plan to address the findings </a:t>
            </a:r>
          </a:p>
        </p:txBody>
      </p:sp>
      <p:sp>
        <p:nvSpPr>
          <p:cNvPr id="2" name="Slide Number Placeholder 1"/>
          <p:cNvSpPr>
            <a:spLocks noGrp="1"/>
          </p:cNvSpPr>
          <p:nvPr>
            <p:ph type="sldNum" sz="quarter" idx="12"/>
          </p:nvPr>
        </p:nvSpPr>
        <p:spPr/>
        <p:txBody>
          <a:bodyPr/>
          <a:lstStyle/>
          <a:p>
            <a:fld id="{06FDB8B8-F605-4586-B934-FF56C8C71DDE}" type="slidenum">
              <a:rPr lang="en-US" smtClean="0">
                <a:solidFill>
                  <a:prstClr val="black">
                    <a:tint val="75000"/>
                  </a:prstClr>
                </a:solidFill>
              </a:rPr>
              <a:pPr/>
              <a:t>69</a:t>
            </a:fld>
            <a:endParaRPr lang="en-US">
              <a:solidFill>
                <a:prstClr val="black">
                  <a:tint val="75000"/>
                </a:prst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35782963"/>
              </p:ext>
            </p:extLst>
          </p:nvPr>
        </p:nvGraphicFramePr>
        <p:xfrm>
          <a:off x="107504" y="692696"/>
          <a:ext cx="8856984" cy="4802304"/>
        </p:xfrm>
        <a:graphic>
          <a:graphicData uri="http://schemas.openxmlformats.org/drawingml/2006/table">
            <a:tbl>
              <a:tblPr firstRow="1" bandRow="1">
                <a:tableStyleId>{21E4AEA4-8DFA-4A89-87EB-49C32662AFE0}</a:tableStyleId>
              </a:tblPr>
              <a:tblGrid>
                <a:gridCol w="1911051">
                  <a:extLst>
                    <a:ext uri="{9D8B030D-6E8A-4147-A177-3AD203B41FA5}">
                      <a16:colId xmlns:a16="http://schemas.microsoft.com/office/drawing/2014/main" val="20000"/>
                    </a:ext>
                  </a:extLst>
                </a:gridCol>
                <a:gridCol w="2315311">
                  <a:extLst>
                    <a:ext uri="{9D8B030D-6E8A-4147-A177-3AD203B41FA5}">
                      <a16:colId xmlns:a16="http://schemas.microsoft.com/office/drawing/2014/main" val="20001"/>
                    </a:ext>
                  </a:extLst>
                </a:gridCol>
                <a:gridCol w="2315311">
                  <a:extLst>
                    <a:ext uri="{9D8B030D-6E8A-4147-A177-3AD203B41FA5}">
                      <a16:colId xmlns:a16="http://schemas.microsoft.com/office/drawing/2014/main" val="20002"/>
                    </a:ext>
                  </a:extLst>
                </a:gridCol>
                <a:gridCol w="2315311">
                  <a:extLst>
                    <a:ext uri="{9D8B030D-6E8A-4147-A177-3AD203B41FA5}">
                      <a16:colId xmlns:a16="http://schemas.microsoft.com/office/drawing/2014/main" val="20003"/>
                    </a:ext>
                  </a:extLst>
                </a:gridCol>
              </a:tblGrid>
              <a:tr h="458161">
                <a:tc>
                  <a:txBody>
                    <a:bodyPr/>
                    <a:lstStyle/>
                    <a:p>
                      <a:r>
                        <a:rPr lang="en-US" sz="1200" dirty="0" smtClean="0"/>
                        <a:t>Audit Findings</a:t>
                      </a:r>
                      <a:endParaRPr lang="en-ZA" sz="1200" dirty="0"/>
                    </a:p>
                  </a:txBody>
                  <a:tcPr marL="68580" marR="68580" marT="34290" marB="34290"/>
                </a:tc>
                <a:tc>
                  <a:txBody>
                    <a:bodyPr/>
                    <a:lstStyle/>
                    <a:p>
                      <a:r>
                        <a:rPr lang="en-ZA" sz="1200" dirty="0" smtClean="0"/>
                        <a:t>Audit</a:t>
                      </a:r>
                      <a:r>
                        <a:rPr lang="en-ZA" sz="1200" baseline="0" dirty="0" smtClean="0"/>
                        <a:t> action plan</a:t>
                      </a:r>
                      <a:endParaRPr lang="en-US" sz="1200" dirty="0"/>
                    </a:p>
                  </a:txBody>
                  <a:tcPr marL="68580" marR="68580" marT="34290" marB="34290"/>
                </a:tc>
                <a:tc>
                  <a:txBody>
                    <a:bodyPr/>
                    <a:lstStyle/>
                    <a:p>
                      <a:r>
                        <a:rPr lang="en-US" sz="1200" dirty="0" smtClean="0"/>
                        <a:t>Expected Outcome</a:t>
                      </a:r>
                      <a:endParaRPr lang="en-ZA" sz="1200" dirty="0"/>
                    </a:p>
                  </a:txBody>
                  <a:tcPr marL="68580" marR="68580" marT="34290" marB="34290"/>
                </a:tc>
                <a:tc>
                  <a:txBody>
                    <a:bodyPr/>
                    <a:lstStyle/>
                    <a:p>
                      <a:r>
                        <a:rPr lang="en-US" sz="1200" dirty="0" smtClean="0"/>
                        <a:t>Time Frame </a:t>
                      </a:r>
                      <a:endParaRPr lang="en-ZA" sz="1200" dirty="0"/>
                    </a:p>
                  </a:txBody>
                  <a:tcPr marL="68580" marR="68580" marT="34290" marB="34290"/>
                </a:tc>
                <a:extLst>
                  <a:ext uri="{0D108BD9-81ED-4DB2-BD59-A6C34878D82A}">
                    <a16:rowId xmlns:a16="http://schemas.microsoft.com/office/drawing/2014/main" val="10000"/>
                  </a:ext>
                </a:extLst>
              </a:tr>
              <a:tr h="297923">
                <a:tc gridSpan="4">
                  <a:txBody>
                    <a:bodyPr/>
                    <a:lstStyle/>
                    <a:p>
                      <a:pPr marL="0" lvl="1" indent="0" algn="l" defTabSz="914400" rtl="0" eaLnBrk="1" latinLnBrk="0" hangingPunct="1">
                        <a:spcBef>
                          <a:spcPts val="600"/>
                        </a:spcBef>
                        <a:buFont typeface="Arial" panose="020B0604020202020204" pitchFamily="34" charset="0"/>
                        <a:buNone/>
                      </a:pPr>
                      <a:r>
                        <a:rPr lang="en-ZA" sz="1200" kern="1200" dirty="0" smtClean="0"/>
                        <a:t>PPE</a:t>
                      </a:r>
                      <a:r>
                        <a:rPr lang="en-ZA" sz="1200" kern="1200" baseline="0" dirty="0" smtClean="0"/>
                        <a:t> – Immovable Assets cont..</a:t>
                      </a:r>
                      <a:endParaRPr lang="en-US" sz="1200" b="1" kern="1200" dirty="0" smtClean="0">
                        <a:solidFill>
                          <a:schemeClr val="dk1"/>
                        </a:solidFill>
                        <a:latin typeface="+mn-lt"/>
                        <a:ea typeface="+mn-ea"/>
                        <a:cs typeface="+mn-cs"/>
                      </a:endParaRPr>
                    </a:p>
                  </a:txBody>
                  <a:tcPr marL="68580" marR="68580" marT="34290" marB="34290"/>
                </a:tc>
                <a:tc hMerge="1">
                  <a:txBody>
                    <a:bodyPr/>
                    <a:lstStyle/>
                    <a:p>
                      <a:pPr marL="285750" lvl="2" indent="-285750" algn="l" defTabSz="914400" rtl="0" eaLnBrk="1" latinLnBrk="0" hangingPunct="1">
                        <a:buFont typeface="Arial" pitchFamily="34" charset="0"/>
                        <a:buChar char="•"/>
                      </a:pPr>
                      <a:endParaRPr lang="en-US" sz="1600" kern="1200" dirty="0" smtClean="0">
                        <a:solidFill>
                          <a:schemeClr val="dk1"/>
                        </a:solidFill>
                        <a:latin typeface="+mn-lt"/>
                        <a:ea typeface="+mn-ea"/>
                        <a:cs typeface="+mn-cs"/>
                      </a:endParaRPr>
                    </a:p>
                  </a:txBody>
                  <a:tcPr/>
                </a:tc>
                <a:tc hMerge="1">
                  <a:txBody>
                    <a:bodyPr/>
                    <a:lstStyle/>
                    <a:p>
                      <a:pPr marL="0" lvl="2" indent="0" algn="l" defTabSz="914400" rtl="0" eaLnBrk="1" latinLnBrk="0" hangingPunct="1">
                        <a:buFont typeface="Arial" pitchFamily="34" charset="0"/>
                        <a:buNone/>
                      </a:pPr>
                      <a:endParaRPr lang="en-US" sz="1600" kern="1200" dirty="0" smtClean="0">
                        <a:solidFill>
                          <a:schemeClr val="dk1"/>
                        </a:solidFill>
                        <a:latin typeface="+mn-lt"/>
                        <a:ea typeface="+mn-ea"/>
                        <a:cs typeface="+mn-cs"/>
                      </a:endParaRPr>
                    </a:p>
                  </a:txBody>
                  <a:tcPr/>
                </a:tc>
                <a:tc hMerge="1">
                  <a:txBody>
                    <a:bodyPr/>
                    <a:lstStyle/>
                    <a:p>
                      <a:pPr marL="285750" marR="0" lvl="2"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ZA" sz="1600" kern="1200" dirty="0" smtClean="0">
                        <a:solidFill>
                          <a:schemeClr val="dk1"/>
                        </a:solidFill>
                        <a:latin typeface="+mn-lt"/>
                        <a:ea typeface="+mn-ea"/>
                        <a:cs typeface="+mn-cs"/>
                      </a:endParaRPr>
                    </a:p>
                  </a:txBody>
                  <a:tcPr/>
                </a:tc>
                <a:extLst>
                  <a:ext uri="{0D108BD9-81ED-4DB2-BD59-A6C34878D82A}">
                    <a16:rowId xmlns:a16="http://schemas.microsoft.com/office/drawing/2014/main" val="10001"/>
                  </a:ext>
                </a:extLst>
              </a:tr>
              <a:tr h="754380">
                <a:tc>
                  <a:txBody>
                    <a:bodyPr/>
                    <a:lstStyle/>
                    <a:p>
                      <a:pPr marL="0" lvl="1" indent="0" algn="l" defTabSz="914400" rtl="0" eaLnBrk="1" latinLnBrk="0" hangingPunct="1">
                        <a:spcBef>
                          <a:spcPts val="600"/>
                        </a:spcBef>
                        <a:buFont typeface="Arial" panose="020B0604020202020204" pitchFamily="34" charset="0"/>
                        <a:buNone/>
                      </a:pPr>
                      <a:r>
                        <a:rPr lang="en-US" sz="1200" kern="1200" dirty="0" smtClean="0"/>
                        <a:t>Mismatch</a:t>
                      </a:r>
                      <a:r>
                        <a:rPr lang="en-US" sz="1200" kern="1200" baseline="0" dirty="0" smtClean="0"/>
                        <a:t> between IAR property descriptions and Lightstone reports (database of municipal valuations)</a:t>
                      </a:r>
                      <a:endParaRPr lang="en-US" sz="1200" kern="1200" dirty="0" smtClean="0">
                        <a:solidFill>
                          <a:schemeClr val="dk1"/>
                        </a:solidFill>
                        <a:latin typeface="+mn-lt"/>
                        <a:ea typeface="+mn-ea"/>
                        <a:cs typeface="+mn-cs"/>
                      </a:endParaRPr>
                    </a:p>
                  </a:txBody>
                  <a:tcPr marL="68580" marR="68580" marT="34290" marB="34290"/>
                </a:tc>
                <a:tc>
                  <a:txBody>
                    <a:bodyPr/>
                    <a:lstStyle/>
                    <a:p>
                      <a:pPr marL="285750" lvl="2" indent="-285750" algn="l" defTabSz="914400" rtl="0" eaLnBrk="1" latinLnBrk="0" hangingPunct="1">
                        <a:buFont typeface="Arial" pitchFamily="34" charset="0"/>
                        <a:buChar char="•"/>
                      </a:pPr>
                      <a:r>
                        <a:rPr lang="en-US" sz="1200" kern="1200" dirty="0" smtClean="0"/>
                        <a:t>Matching the IAR to</a:t>
                      </a:r>
                      <a:r>
                        <a:rPr lang="en-US" sz="1200" kern="1200" baseline="0" dirty="0" smtClean="0"/>
                        <a:t> the </a:t>
                      </a:r>
                      <a:r>
                        <a:rPr lang="en-US" sz="1200" kern="1200" dirty="0" smtClean="0"/>
                        <a:t>Lightstone reports</a:t>
                      </a:r>
                      <a:endParaRPr lang="en-US" sz="1200" kern="1200" dirty="0" smtClean="0">
                        <a:solidFill>
                          <a:schemeClr val="dk1"/>
                        </a:solidFill>
                        <a:latin typeface="+mn-lt"/>
                        <a:ea typeface="+mn-ea"/>
                        <a:cs typeface="+mn-cs"/>
                      </a:endParaRPr>
                    </a:p>
                  </a:txBody>
                  <a:tcPr marL="68580" marR="68580" marT="34290" marB="34290"/>
                </a:tc>
                <a:tc>
                  <a:txBody>
                    <a:bodyPr/>
                    <a:lstStyle/>
                    <a:p>
                      <a:pPr marL="0" lvl="2" indent="0" algn="l" defTabSz="914400" rtl="0" eaLnBrk="1" latinLnBrk="0" hangingPunct="1">
                        <a:buFont typeface="Arial" pitchFamily="34" charset="0"/>
                        <a:buNone/>
                      </a:pPr>
                      <a:r>
                        <a:rPr lang="en-US" sz="1200" kern="1200" dirty="0" smtClean="0"/>
                        <a:t>Identify and correct all incorrectly matched immoveable</a:t>
                      </a:r>
                      <a:r>
                        <a:rPr lang="en-US" sz="1200" kern="1200" baseline="0" dirty="0" smtClean="0"/>
                        <a:t> assets</a:t>
                      </a:r>
                      <a:endParaRPr lang="en-US" sz="1200" kern="1200" dirty="0" smtClean="0">
                        <a:solidFill>
                          <a:schemeClr val="dk1"/>
                        </a:solidFill>
                        <a:latin typeface="+mn-lt"/>
                        <a:ea typeface="+mn-ea"/>
                        <a:cs typeface="+mn-cs"/>
                      </a:endParaRPr>
                    </a:p>
                  </a:txBody>
                  <a:tcPr marL="68580" marR="68580" marT="34290" marB="34290"/>
                </a:tc>
                <a:tc>
                  <a:txBody>
                    <a:bodyPr/>
                    <a:lstStyle/>
                    <a:p>
                      <a:pPr marL="0" marR="0" lvl="2"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200" kern="1200" dirty="0" smtClean="0"/>
                        <a:t>15 December 2017</a:t>
                      </a:r>
                      <a:endParaRPr lang="en-ZA" sz="1200" kern="1200" dirty="0" smtClean="0">
                        <a:solidFill>
                          <a:schemeClr val="dk1"/>
                        </a:solidFill>
                        <a:latin typeface="+mn-lt"/>
                        <a:ea typeface="+mn-ea"/>
                        <a:cs typeface="+mn-cs"/>
                      </a:endParaRPr>
                    </a:p>
                  </a:txBody>
                  <a:tcPr marL="68580" marR="68580" marT="34290" marB="34290"/>
                </a:tc>
                <a:extLst>
                  <a:ext uri="{0D108BD9-81ED-4DB2-BD59-A6C34878D82A}">
                    <a16:rowId xmlns:a16="http://schemas.microsoft.com/office/drawing/2014/main" val="10002"/>
                  </a:ext>
                </a:extLst>
              </a:tr>
              <a:tr h="754380">
                <a:tc>
                  <a:txBody>
                    <a:bodyPr/>
                    <a:lstStyle/>
                    <a:p>
                      <a:pPr marL="0" lvl="1" indent="0" algn="l" defTabSz="914400" rtl="0" eaLnBrk="1" latinLnBrk="0" hangingPunct="1">
                        <a:spcBef>
                          <a:spcPts val="600"/>
                        </a:spcBef>
                        <a:buFont typeface="Arial" panose="020B0604020202020204" pitchFamily="34" charset="0"/>
                        <a:buNone/>
                      </a:pPr>
                      <a:r>
                        <a:rPr lang="en-ZA" sz="1200" kern="1200" dirty="0" smtClean="0"/>
                        <a:t>Incorrect classification of buildings as high or low rise </a:t>
                      </a:r>
                      <a:endParaRPr lang="en-US" sz="1200" kern="1200" dirty="0" smtClean="0">
                        <a:solidFill>
                          <a:schemeClr val="dk1"/>
                        </a:solidFill>
                        <a:latin typeface="+mn-lt"/>
                        <a:ea typeface="+mn-ea"/>
                        <a:cs typeface="+mn-cs"/>
                      </a:endParaRPr>
                    </a:p>
                  </a:txBody>
                  <a:tcPr marL="68580" marR="68580" marT="34290" marB="34290"/>
                </a:tc>
                <a:tc>
                  <a:txBody>
                    <a:bodyPr/>
                    <a:lstStyle/>
                    <a:p>
                      <a:pPr marL="285750" lvl="2" indent="-285750" algn="l" defTabSz="914400" rtl="0" eaLnBrk="1" latinLnBrk="0" hangingPunct="1">
                        <a:buFont typeface="Arial" pitchFamily="34" charset="0"/>
                        <a:buChar char="•"/>
                      </a:pPr>
                      <a:r>
                        <a:rPr lang="en-ZA" sz="1200" kern="1200" dirty="0" smtClean="0"/>
                        <a:t>Building Index calculations formula to be updated to reflect all buildings of 3 and 4 floors as low rise buildings and not high rise buildings</a:t>
                      </a:r>
                      <a:endParaRPr lang="en-US" sz="1200" kern="1200" dirty="0" smtClean="0">
                        <a:solidFill>
                          <a:schemeClr val="dk1"/>
                        </a:solidFill>
                        <a:latin typeface="+mn-lt"/>
                        <a:ea typeface="+mn-ea"/>
                        <a:cs typeface="+mn-cs"/>
                      </a:endParaRPr>
                    </a:p>
                  </a:txBody>
                  <a:tcPr marL="68580" marR="68580" marT="34290" marB="34290"/>
                </a:tc>
                <a:tc>
                  <a:txBody>
                    <a:bodyPr/>
                    <a:lstStyle/>
                    <a:p>
                      <a:pPr marL="0" lvl="2" indent="0" algn="l" defTabSz="914400" rtl="0" eaLnBrk="1" latinLnBrk="0" hangingPunct="1">
                        <a:buFont typeface="Arial" pitchFamily="34" charset="0"/>
                        <a:buNone/>
                      </a:pPr>
                      <a:r>
                        <a:rPr lang="en-US" sz="1200" kern="1200" dirty="0" smtClean="0"/>
                        <a:t>Correct</a:t>
                      </a:r>
                      <a:r>
                        <a:rPr lang="en-US" sz="1200" kern="1200" baseline="0" dirty="0" smtClean="0"/>
                        <a:t> rate applied on the deemed costing of high/ low rise buildings</a:t>
                      </a:r>
                      <a:endParaRPr lang="en-US" sz="1200" kern="1200" dirty="0" smtClean="0">
                        <a:solidFill>
                          <a:schemeClr val="dk1"/>
                        </a:solidFill>
                        <a:latin typeface="+mn-lt"/>
                        <a:ea typeface="+mn-ea"/>
                        <a:cs typeface="+mn-cs"/>
                      </a:endParaRPr>
                    </a:p>
                  </a:txBody>
                  <a:tcPr marL="68580" marR="68580" marT="34290" marB="34290"/>
                </a:tc>
                <a:tc>
                  <a:txBody>
                    <a:bodyPr/>
                    <a:lstStyle/>
                    <a:p>
                      <a:pPr marL="0" marR="0" lvl="2"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200" kern="1200" dirty="0" smtClean="0"/>
                        <a:t>31 March 2018</a:t>
                      </a:r>
                      <a:endParaRPr lang="en-ZA" sz="1200" kern="1200" dirty="0" smtClean="0">
                        <a:solidFill>
                          <a:schemeClr val="dk1"/>
                        </a:solidFill>
                        <a:latin typeface="+mn-lt"/>
                        <a:ea typeface="+mn-ea"/>
                        <a:cs typeface="+mn-cs"/>
                      </a:endParaRPr>
                    </a:p>
                  </a:txBody>
                  <a:tcPr marL="68580" marR="68580" marT="34290" marB="34290"/>
                </a:tc>
                <a:extLst>
                  <a:ext uri="{0D108BD9-81ED-4DB2-BD59-A6C34878D82A}">
                    <a16:rowId xmlns:a16="http://schemas.microsoft.com/office/drawing/2014/main" val="10003"/>
                  </a:ext>
                </a:extLst>
              </a:tr>
              <a:tr h="1714500">
                <a:tc>
                  <a:txBody>
                    <a:bodyPr/>
                    <a:lstStyle/>
                    <a:p>
                      <a:pPr marL="0" lvl="1" indent="0" algn="l" defTabSz="914400" rtl="0" eaLnBrk="1" latinLnBrk="0" hangingPunct="1">
                        <a:spcBef>
                          <a:spcPts val="600"/>
                        </a:spcBef>
                        <a:buFont typeface="Arial" panose="020B0604020202020204" pitchFamily="34" charset="0"/>
                        <a:buNone/>
                      </a:pPr>
                      <a:r>
                        <a:rPr lang="en-US" sz="1200" kern="1200" dirty="0" smtClean="0"/>
                        <a:t>Capital</a:t>
                      </a:r>
                      <a:r>
                        <a:rPr lang="en-US" sz="1200" kern="1200" baseline="0" dirty="0" smtClean="0"/>
                        <a:t> projects linked to incorrect properties on the IAR</a:t>
                      </a:r>
                      <a:endParaRPr lang="en-US" sz="1200" kern="1200" dirty="0" smtClean="0">
                        <a:solidFill>
                          <a:schemeClr val="dk1"/>
                        </a:solidFill>
                        <a:latin typeface="+mn-lt"/>
                        <a:ea typeface="+mn-ea"/>
                        <a:cs typeface="+mn-cs"/>
                      </a:endParaRPr>
                    </a:p>
                  </a:txBody>
                  <a:tcPr marL="68580" marR="68580" marT="34290" marB="34290"/>
                </a:tc>
                <a:tc>
                  <a:txBody>
                    <a:bodyPr/>
                    <a:lstStyle/>
                    <a:p>
                      <a:pPr marL="285750" lvl="2" indent="-285750" algn="l" defTabSz="914400" rtl="0" eaLnBrk="1" latinLnBrk="0" hangingPunct="1">
                        <a:buFont typeface="Arial" pitchFamily="34" charset="0"/>
                        <a:buChar char="•"/>
                      </a:pPr>
                      <a:r>
                        <a:rPr lang="en-US" sz="1200" kern="1200" dirty="0" smtClean="0"/>
                        <a:t>Engage Key Accounts Management</a:t>
                      </a:r>
                      <a:r>
                        <a:rPr lang="en-US" sz="1200" kern="1200" baseline="0" dirty="0" smtClean="0"/>
                        <a:t> (KAM)</a:t>
                      </a:r>
                      <a:r>
                        <a:rPr lang="en-US" sz="1200" kern="1200" dirty="0" smtClean="0"/>
                        <a:t> and revisit</a:t>
                      </a:r>
                      <a:r>
                        <a:rPr lang="en-US" sz="1200" kern="1200" baseline="0" dirty="0" smtClean="0"/>
                        <a:t> all Assets Under Construction (AUC) projects which were not accurately linked</a:t>
                      </a:r>
                    </a:p>
                    <a:p>
                      <a:pPr marL="285750" lvl="2" indent="-285750" algn="l" defTabSz="914400" rtl="0" eaLnBrk="1" latinLnBrk="0" hangingPunct="1">
                        <a:buFont typeface="Arial" pitchFamily="34" charset="0"/>
                        <a:buChar char="•"/>
                      </a:pPr>
                      <a:r>
                        <a:rPr lang="en-US" sz="1200" kern="1200" baseline="0" dirty="0" smtClean="0"/>
                        <a:t>The Procurement Instruction (PI) should include property details such as the site ID, property code, building/ component ID and facility names</a:t>
                      </a:r>
                      <a:endParaRPr lang="en-US" sz="1200" kern="1200" dirty="0" smtClean="0">
                        <a:solidFill>
                          <a:schemeClr val="dk1"/>
                        </a:solidFill>
                        <a:latin typeface="+mn-lt"/>
                        <a:ea typeface="+mn-ea"/>
                        <a:cs typeface="+mn-cs"/>
                      </a:endParaRPr>
                    </a:p>
                  </a:txBody>
                  <a:tcPr marL="68580" marR="68580" marT="34290" marB="34290"/>
                </a:tc>
                <a:tc>
                  <a:txBody>
                    <a:bodyPr/>
                    <a:lstStyle/>
                    <a:p>
                      <a:pPr marL="0" lvl="2" indent="0" algn="l" defTabSz="914400" rtl="0" eaLnBrk="1" latinLnBrk="0" hangingPunct="1">
                        <a:buFont typeface="Arial" pitchFamily="34" charset="0"/>
                        <a:buNone/>
                      </a:pPr>
                      <a:r>
                        <a:rPr lang="en-US" sz="1200" kern="1200" dirty="0" smtClean="0"/>
                        <a:t>Correct</a:t>
                      </a:r>
                      <a:r>
                        <a:rPr lang="en-US" sz="1200" kern="1200" baseline="0" dirty="0" smtClean="0"/>
                        <a:t> linking of WCS (Works Control system) projects to the IAR</a:t>
                      </a:r>
                      <a:endParaRPr lang="en-US" sz="1200" kern="1200" dirty="0" smtClean="0">
                        <a:solidFill>
                          <a:schemeClr val="dk1"/>
                        </a:solidFill>
                        <a:latin typeface="+mn-lt"/>
                        <a:ea typeface="+mn-ea"/>
                        <a:cs typeface="+mn-cs"/>
                      </a:endParaRPr>
                    </a:p>
                  </a:txBody>
                  <a:tcPr marL="68580" marR="68580" marT="34290" marB="34290"/>
                </a:tc>
                <a:tc>
                  <a:txBody>
                    <a:bodyPr/>
                    <a:lstStyle/>
                    <a:p>
                      <a:pPr marL="0" marR="0" lvl="2"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200" kern="1200" dirty="0" smtClean="0"/>
                        <a:t>30 April 2018</a:t>
                      </a:r>
                      <a:endParaRPr lang="en-ZA" sz="1200" kern="1200" dirty="0" smtClean="0">
                        <a:solidFill>
                          <a:schemeClr val="dk1"/>
                        </a:solidFill>
                        <a:latin typeface="+mn-lt"/>
                        <a:ea typeface="+mn-ea"/>
                        <a:cs typeface="+mn-cs"/>
                      </a:endParaRPr>
                    </a:p>
                  </a:txBody>
                  <a:tcPr marL="68580" marR="68580" marT="34290" marB="34290"/>
                </a:tc>
                <a:extLst>
                  <a:ext uri="{0D108BD9-81ED-4DB2-BD59-A6C34878D82A}">
                    <a16:rowId xmlns:a16="http://schemas.microsoft.com/office/drawing/2014/main" val="10004"/>
                  </a:ext>
                </a:extLst>
              </a:tr>
            </a:tbl>
          </a:graphicData>
        </a:graphic>
      </p:graphicFrame>
      <p:cxnSp>
        <p:nvCxnSpPr>
          <p:cNvPr id="7" name="Straight Connector 6"/>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descr="southafrica-flag1"/>
          <p:cNvPicPr>
            <a:picLocks noChangeAspect="1" noChangeArrowheads="1" noCrop="1"/>
          </p:cNvPicPr>
          <p:nvPr/>
        </p:nvPicPr>
        <p:blipFill>
          <a:blip r:embed="rId3"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val="17158659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F0CD0AED-B4D5-4032-9A76-11BCD2D1BB13}" type="slidenum">
              <a:rPr lang="en-US" smtClean="0"/>
              <a:t>7</a:t>
            </a:fld>
            <a:endParaRPr lang="en-US"/>
          </a:p>
        </p:txBody>
      </p:sp>
      <p:pic>
        <p:nvPicPr>
          <p:cNvPr id="9"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a:xfrm>
            <a:off x="0" y="12106"/>
            <a:ext cx="9144000" cy="68580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76200" y="62267"/>
            <a:ext cx="9067800" cy="589072"/>
          </a:xfrm>
          <a:prstGeom prst="rect">
            <a:avLst/>
          </a:prstGeom>
          <a:noFill/>
        </p:spPr>
        <p:txBody>
          <a:bodyPr wrap="square" rtlCol="0">
            <a:spAutoFit/>
          </a:bodyPr>
          <a:lstStyle/>
          <a:p>
            <a:pPr>
              <a:lnSpc>
                <a:spcPct val="150000"/>
              </a:lnSpc>
            </a:pPr>
            <a:r>
              <a:rPr lang="en-ZA" sz="2400" b="1" dirty="0">
                <a:solidFill>
                  <a:schemeClr val="bg1"/>
                </a:solidFill>
              </a:rPr>
              <a:t>Audit Action Plan</a:t>
            </a:r>
          </a:p>
        </p:txBody>
      </p:sp>
      <p:pic>
        <p:nvPicPr>
          <p:cNvPr id="10" name="Picture 9" descr="southafrica-flag1"/>
          <p:cNvPicPr>
            <a:picLocks noChangeAspect="1" noChangeArrowheads="1" noCrop="1"/>
          </p:cNvPicPr>
          <p:nvPr/>
        </p:nvPicPr>
        <p:blipFill>
          <a:blip r:embed="rId4" cstate="print"/>
          <a:srcRect/>
          <a:stretch>
            <a:fillRect/>
          </a:stretch>
        </p:blipFill>
        <p:spPr bwMode="auto">
          <a:xfrm>
            <a:off x="7561162" y="6356350"/>
            <a:ext cx="415052" cy="274320"/>
          </a:xfrm>
          <a:prstGeom prst="rect">
            <a:avLst/>
          </a:prstGeom>
          <a:noFill/>
          <a:ln w="9525">
            <a:noFill/>
            <a:miter lim="800000"/>
            <a:headEnd/>
            <a:tailEnd/>
          </a:ln>
        </p:spPr>
      </p:pic>
      <p:graphicFrame>
        <p:nvGraphicFramePr>
          <p:cNvPr id="3" name="Table 2"/>
          <p:cNvGraphicFramePr>
            <a:graphicFrameLocks noGrp="1"/>
          </p:cNvGraphicFramePr>
          <p:nvPr>
            <p:extLst>
              <p:ext uri="{D42A27DB-BD31-4B8C-83A1-F6EECF244321}">
                <p14:modId xmlns:p14="http://schemas.microsoft.com/office/powerpoint/2010/main" val="2449617242"/>
              </p:ext>
            </p:extLst>
          </p:nvPr>
        </p:nvGraphicFramePr>
        <p:xfrm>
          <a:off x="76200" y="760401"/>
          <a:ext cx="8960296" cy="2720039"/>
        </p:xfrm>
        <a:graphic>
          <a:graphicData uri="http://schemas.openxmlformats.org/drawingml/2006/table">
            <a:tbl>
              <a:tblPr firstRow="1" bandRow="1">
                <a:tableStyleId>{E8B1032C-EA38-4F05-BA0D-38AFFFC7BED3}</a:tableStyleId>
              </a:tblPr>
              <a:tblGrid>
                <a:gridCol w="2335560">
                  <a:extLst>
                    <a:ext uri="{9D8B030D-6E8A-4147-A177-3AD203B41FA5}">
                      <a16:colId xmlns:a16="http://schemas.microsoft.com/office/drawing/2014/main" val="20000"/>
                    </a:ext>
                  </a:extLst>
                </a:gridCol>
                <a:gridCol w="2304256">
                  <a:extLst>
                    <a:ext uri="{9D8B030D-6E8A-4147-A177-3AD203B41FA5}">
                      <a16:colId xmlns:a16="http://schemas.microsoft.com/office/drawing/2014/main" val="20001"/>
                    </a:ext>
                  </a:extLst>
                </a:gridCol>
                <a:gridCol w="2448272">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tblGrid>
              <a:tr h="335482">
                <a:tc>
                  <a:txBody>
                    <a:bodyPr/>
                    <a:lstStyle/>
                    <a:p>
                      <a:pPr marL="0" algn="l" defTabSz="914400" rtl="0" eaLnBrk="1" latinLnBrk="0" hangingPunct="1">
                        <a:lnSpc>
                          <a:spcPct val="115000"/>
                        </a:lnSpc>
                        <a:spcAft>
                          <a:spcPts val="0"/>
                        </a:spcAft>
                      </a:pPr>
                      <a:r>
                        <a:rPr lang="en-US" sz="1400" b="1" kern="1200" dirty="0" smtClean="0">
                          <a:effectLst/>
                        </a:rPr>
                        <a:t>FINDING</a:t>
                      </a:r>
                      <a:endParaRPr lang="en-ZA" sz="1400" b="1" kern="1200" dirty="0">
                        <a:solidFill>
                          <a:schemeClr val="tx1"/>
                        </a:solidFill>
                        <a:effectLst/>
                        <a:latin typeface="+mn-lt"/>
                        <a:ea typeface="+mn-ea"/>
                        <a:cs typeface="+mn-cs"/>
                      </a:endParaRPr>
                    </a:p>
                  </a:txBody>
                  <a:tcPr marL="68580" marR="68580" marT="0" marB="0">
                    <a:solidFill>
                      <a:schemeClr val="accent6">
                        <a:lumMod val="40000"/>
                        <a:lumOff val="60000"/>
                      </a:schemeClr>
                    </a:solidFill>
                  </a:tcPr>
                </a:tc>
                <a:tc>
                  <a:txBody>
                    <a:bodyPr/>
                    <a:lstStyle/>
                    <a:p>
                      <a:pPr marL="0" algn="l" defTabSz="914400" rtl="0" eaLnBrk="1" latinLnBrk="0" hangingPunct="1">
                        <a:lnSpc>
                          <a:spcPct val="115000"/>
                        </a:lnSpc>
                        <a:spcAft>
                          <a:spcPts val="0"/>
                        </a:spcAft>
                      </a:pPr>
                      <a:r>
                        <a:rPr lang="en-US" sz="1400" b="1" kern="1200" dirty="0" smtClean="0">
                          <a:effectLst/>
                        </a:rPr>
                        <a:t>ROOT CAUSE</a:t>
                      </a:r>
                      <a:endParaRPr lang="en-ZA" sz="1400" b="1" kern="1200" dirty="0">
                        <a:solidFill>
                          <a:schemeClr val="tx1"/>
                        </a:solidFill>
                        <a:effectLst/>
                        <a:latin typeface="+mn-lt"/>
                        <a:ea typeface="+mn-ea"/>
                        <a:cs typeface="+mn-cs"/>
                      </a:endParaRPr>
                    </a:p>
                  </a:txBody>
                  <a:tcPr marL="68580" marR="68580" marT="0" marB="0">
                    <a:solidFill>
                      <a:schemeClr val="accent6">
                        <a:lumMod val="40000"/>
                        <a:lumOff val="60000"/>
                      </a:schemeClr>
                    </a:solidFill>
                  </a:tcPr>
                </a:tc>
                <a:tc>
                  <a:txBody>
                    <a:bodyPr/>
                    <a:lstStyle/>
                    <a:p>
                      <a:pPr marL="0" algn="l" defTabSz="914400" rtl="0" eaLnBrk="1" latinLnBrk="0" hangingPunct="1">
                        <a:lnSpc>
                          <a:spcPct val="115000"/>
                        </a:lnSpc>
                        <a:spcAft>
                          <a:spcPts val="0"/>
                        </a:spcAft>
                      </a:pPr>
                      <a:r>
                        <a:rPr lang="en-US" sz="1400" b="1" kern="1200" dirty="0" smtClean="0">
                          <a:effectLst/>
                        </a:rPr>
                        <a:t>ACTION</a:t>
                      </a:r>
                      <a:endParaRPr lang="en-ZA" sz="1400" b="1" kern="1200" dirty="0">
                        <a:solidFill>
                          <a:schemeClr val="tx1"/>
                        </a:solidFill>
                        <a:effectLst/>
                        <a:latin typeface="+mn-lt"/>
                        <a:ea typeface="+mn-ea"/>
                        <a:cs typeface="+mn-cs"/>
                      </a:endParaRPr>
                    </a:p>
                  </a:txBody>
                  <a:tcPr marL="68580" marR="68580" marT="0" marB="0">
                    <a:solidFill>
                      <a:schemeClr val="accent6">
                        <a:lumMod val="40000"/>
                        <a:lumOff val="60000"/>
                      </a:schemeClr>
                    </a:solidFill>
                  </a:tcPr>
                </a:tc>
                <a:tc>
                  <a:txBody>
                    <a:bodyPr/>
                    <a:lstStyle/>
                    <a:p>
                      <a:r>
                        <a:rPr lang="en-US" sz="1400" b="1" kern="1200" dirty="0" smtClean="0">
                          <a:effectLst/>
                        </a:rPr>
                        <a:t>STATUS/PROGRESS</a:t>
                      </a:r>
                      <a:endParaRPr lang="en-ZA" sz="1400" b="1" dirty="0">
                        <a:solidFill>
                          <a:schemeClr val="tx1"/>
                        </a:solidFill>
                      </a:endParaRPr>
                    </a:p>
                  </a:txBody>
                  <a:tcPr>
                    <a:solidFill>
                      <a:schemeClr val="accent6">
                        <a:lumMod val="40000"/>
                        <a:lumOff val="60000"/>
                      </a:schemeClr>
                    </a:solidFill>
                  </a:tcPr>
                </a:tc>
                <a:extLst>
                  <a:ext uri="{0D108BD9-81ED-4DB2-BD59-A6C34878D82A}">
                    <a16:rowId xmlns:a16="http://schemas.microsoft.com/office/drawing/2014/main" val="10000"/>
                  </a:ext>
                </a:extLst>
              </a:tr>
              <a:tr h="244885">
                <a:tc gridSpan="4">
                  <a:txBody>
                    <a:bodyPr/>
                    <a:lstStyle/>
                    <a:p>
                      <a:r>
                        <a:rPr lang="en-US" sz="1400" b="1" kern="1200" dirty="0" smtClean="0">
                          <a:effectLst/>
                        </a:rPr>
                        <a:t>GOVERNANCE,</a:t>
                      </a:r>
                      <a:r>
                        <a:rPr lang="en-US" sz="1400" b="1" kern="1200" baseline="0" dirty="0" smtClean="0">
                          <a:effectLst/>
                        </a:rPr>
                        <a:t> RISK AND COMPLIANCE</a:t>
                      </a:r>
                      <a:endParaRPr lang="en-ZA" sz="1400" b="1" kern="1200" dirty="0">
                        <a:solidFill>
                          <a:schemeClr val="tx1"/>
                        </a:solidFill>
                        <a:effectLst/>
                        <a:latin typeface="+mn-lt"/>
                        <a:ea typeface="+mn-ea"/>
                        <a:cs typeface="+mn-cs"/>
                      </a:endParaRPr>
                    </a:p>
                  </a:txBody>
                  <a:tcPr marL="68580" marR="68580" marT="0" marB="0">
                    <a:solidFill>
                      <a:schemeClr val="accent6">
                        <a:lumMod val="40000"/>
                        <a:lumOff val="60000"/>
                      </a:schemeClr>
                    </a:solidFill>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1"/>
                  </a:ext>
                </a:extLst>
              </a:tr>
              <a:tr h="913366">
                <a:tc>
                  <a:txBody>
                    <a:bodyPr/>
                    <a:lstStyle/>
                    <a:p>
                      <a:pPr marL="0" algn="just" defTabSz="914400" rtl="0" eaLnBrk="1" fontAlgn="t" latinLnBrk="0" hangingPunct="1">
                        <a:lnSpc>
                          <a:spcPct val="115000"/>
                        </a:lnSpc>
                        <a:spcAft>
                          <a:spcPts val="0"/>
                        </a:spcAft>
                      </a:pPr>
                      <a:r>
                        <a:rPr lang="en-GB" sz="1100" kern="1200" dirty="0" smtClean="0">
                          <a:effectLst/>
                        </a:rPr>
                        <a:t>Predetermined Objectives: Inconsistencies were </a:t>
                      </a:r>
                      <a:r>
                        <a:rPr lang="en-GB" sz="1100" kern="1200" dirty="0">
                          <a:effectLst/>
                        </a:rPr>
                        <a:t>noted between the performance indicators included in the approved Annual Performance Plan and Annual Performance Report.</a:t>
                      </a:r>
                      <a:endParaRPr lang="en-GB" sz="1100" kern="1200" dirty="0">
                        <a:solidFill>
                          <a:schemeClr val="dk1"/>
                        </a:solidFill>
                        <a:effectLst/>
                        <a:latin typeface="+mj-lt"/>
                        <a:ea typeface="Arial Unicode MS" panose="020B0604020202020204" pitchFamily="34" charset="-128"/>
                        <a:cs typeface="Times New Roman" panose="02020603050405020304" pitchFamily="18" charset="0"/>
                      </a:endParaRPr>
                    </a:p>
                  </a:txBody>
                  <a:tcPr marL="9525" marR="9525" marT="9525" marB="0"/>
                </a:tc>
                <a:tc>
                  <a:txBody>
                    <a:bodyPr/>
                    <a:lstStyle/>
                    <a:p>
                      <a:pPr marL="228600" indent="-228600" algn="just" defTabSz="914400" rtl="0" eaLnBrk="1" fontAlgn="t" latinLnBrk="0" hangingPunct="1">
                        <a:lnSpc>
                          <a:spcPct val="115000"/>
                        </a:lnSpc>
                        <a:spcAft>
                          <a:spcPts val="0"/>
                        </a:spcAft>
                        <a:buAutoNum type="arabicParenBoth"/>
                      </a:pPr>
                      <a:r>
                        <a:rPr lang="en-GB" sz="1100" u="none" strike="noStrike" kern="1200" dirty="0">
                          <a:solidFill>
                            <a:schemeClr val="tx1"/>
                          </a:solidFill>
                          <a:effectLst/>
                          <a:latin typeface="+mn-lt"/>
                          <a:ea typeface="+mn-ea"/>
                          <a:cs typeface="+mn-cs"/>
                        </a:rPr>
                        <a:t>Proper reviews have not been implemented to ensure consistency of the reported information with the planned </a:t>
                      </a:r>
                      <a:r>
                        <a:rPr lang="en-GB" sz="1100" u="none" strike="noStrike" kern="1200" dirty="0" smtClean="0">
                          <a:solidFill>
                            <a:schemeClr val="tx1"/>
                          </a:solidFill>
                          <a:effectLst/>
                          <a:latin typeface="+mn-lt"/>
                          <a:ea typeface="+mn-ea"/>
                          <a:cs typeface="+mn-cs"/>
                        </a:rPr>
                        <a:t>information.</a:t>
                      </a:r>
                    </a:p>
                    <a:p>
                      <a:pPr marL="228600" indent="-228600" algn="just" defTabSz="914400" rtl="0" eaLnBrk="1" fontAlgn="t" latinLnBrk="0" hangingPunct="1">
                        <a:lnSpc>
                          <a:spcPct val="115000"/>
                        </a:lnSpc>
                        <a:spcAft>
                          <a:spcPts val="0"/>
                        </a:spcAft>
                        <a:buAutoNum type="arabicParenBoth"/>
                      </a:pPr>
                      <a:r>
                        <a:rPr lang="en-GB" sz="1100" u="none" strike="noStrike" kern="1200" dirty="0" smtClean="0">
                          <a:solidFill>
                            <a:schemeClr val="tx1"/>
                          </a:solidFill>
                          <a:effectLst/>
                          <a:latin typeface="+mn-lt"/>
                          <a:ea typeface="+mn-ea"/>
                          <a:cs typeface="+mn-cs"/>
                        </a:rPr>
                        <a:t>The Department </a:t>
                      </a:r>
                      <a:r>
                        <a:rPr lang="en-GB" sz="1100" u="none" strike="noStrike" kern="1200" dirty="0">
                          <a:solidFill>
                            <a:schemeClr val="tx1"/>
                          </a:solidFill>
                          <a:effectLst/>
                          <a:latin typeface="+mn-lt"/>
                          <a:ea typeface="+mn-ea"/>
                          <a:cs typeface="+mn-cs"/>
                        </a:rPr>
                        <a:t>did not review and monitor compliance with applicable legislation</a:t>
                      </a:r>
                      <a:r>
                        <a:rPr lang="en-GB" sz="1100" u="none" strike="noStrike" kern="1200" dirty="0" smtClean="0">
                          <a:solidFill>
                            <a:schemeClr val="tx1"/>
                          </a:solidFill>
                          <a:effectLst/>
                          <a:latin typeface="+mn-lt"/>
                          <a:ea typeface="+mn-ea"/>
                          <a:cs typeface="+mn-cs"/>
                        </a:rPr>
                        <a:t>.</a:t>
                      </a:r>
                      <a:endParaRPr lang="en-GB" sz="1100" u="none" strike="noStrike" kern="1200" dirty="0">
                        <a:solidFill>
                          <a:schemeClr val="tx1"/>
                        </a:solidFill>
                        <a:effectLst/>
                        <a:latin typeface="+mn-lt"/>
                        <a:ea typeface="+mn-ea"/>
                        <a:cs typeface="+mn-cs"/>
                      </a:endParaRPr>
                    </a:p>
                  </a:txBody>
                  <a:tcPr marL="9525" marR="9525" marT="9525" marB="0"/>
                </a:tc>
                <a:tc>
                  <a:txBody>
                    <a:bodyPr/>
                    <a:lstStyle/>
                    <a:p>
                      <a:pPr marL="0" algn="just" defTabSz="914400" rtl="0" eaLnBrk="1" fontAlgn="t" latinLnBrk="0" hangingPunct="1">
                        <a:lnSpc>
                          <a:spcPct val="115000"/>
                        </a:lnSpc>
                        <a:spcAft>
                          <a:spcPts val="0"/>
                        </a:spcAft>
                      </a:pPr>
                      <a:r>
                        <a:rPr lang="en-GB" sz="1100" kern="1200" dirty="0">
                          <a:effectLst/>
                        </a:rPr>
                        <a:t>Quarterly review of reported performance in accordance with the APP will be monitored and </a:t>
                      </a:r>
                      <a:r>
                        <a:rPr lang="en-GB" sz="1100" kern="1200" dirty="0" smtClean="0">
                          <a:effectLst/>
                        </a:rPr>
                        <a:t>deviations </a:t>
                      </a:r>
                      <a:r>
                        <a:rPr lang="en-GB" sz="1100" kern="1200" dirty="0">
                          <a:effectLst/>
                        </a:rPr>
                        <a:t>will be corrected when identified and line functions will be advised </a:t>
                      </a:r>
                      <a:r>
                        <a:rPr lang="en-GB" sz="1100" kern="1200" dirty="0" smtClean="0">
                          <a:effectLst/>
                        </a:rPr>
                        <a:t>accordingly </a:t>
                      </a:r>
                      <a:endParaRPr lang="en-GB" sz="1100" kern="1200" dirty="0">
                        <a:solidFill>
                          <a:schemeClr val="dk1"/>
                        </a:solidFill>
                        <a:effectLst/>
                        <a:latin typeface="+mj-lt"/>
                        <a:ea typeface="Arial Unicode MS" panose="020B0604020202020204" pitchFamily="34" charset="-128"/>
                        <a:cs typeface="Times New Roman" panose="02020603050405020304" pitchFamily="18" charset="0"/>
                      </a:endParaRPr>
                    </a:p>
                  </a:txBody>
                  <a:tcPr marL="9525" marR="9525" marT="9525" marB="0"/>
                </a:tc>
                <a:tc>
                  <a:txBody>
                    <a:bodyPr/>
                    <a:lstStyle/>
                    <a:p>
                      <a:pPr marL="0" algn="just" defTabSz="914400" rtl="0" eaLnBrk="1" fontAlgn="t" latinLnBrk="0" hangingPunct="1">
                        <a:lnSpc>
                          <a:spcPct val="115000"/>
                        </a:lnSpc>
                        <a:spcAft>
                          <a:spcPts val="0"/>
                        </a:spcAft>
                      </a:pPr>
                      <a:r>
                        <a:rPr lang="en-GB" sz="1100" kern="1200" dirty="0" smtClean="0">
                          <a:effectLst/>
                        </a:rPr>
                        <a:t>Performance reviews are conducted Quarterly with relevant line functions through the Performance Information Monitoring</a:t>
                      </a:r>
                      <a:r>
                        <a:rPr lang="en-GB" sz="1100" kern="1200" baseline="0" dirty="0" smtClean="0">
                          <a:effectLst/>
                        </a:rPr>
                        <a:t> Tool </a:t>
                      </a:r>
                      <a:endParaRPr lang="en-GB" sz="1100" kern="1200" dirty="0" smtClean="0">
                        <a:effectLst/>
                      </a:endParaRPr>
                    </a:p>
                    <a:p>
                      <a:pPr marL="0" algn="just" defTabSz="914400" rtl="0" eaLnBrk="1" fontAlgn="t" latinLnBrk="0" hangingPunct="1">
                        <a:lnSpc>
                          <a:spcPct val="115000"/>
                        </a:lnSpc>
                        <a:spcAft>
                          <a:spcPts val="0"/>
                        </a:spcAft>
                      </a:pPr>
                      <a:endParaRPr lang="en-GB" sz="1100" kern="1200" dirty="0" smtClean="0">
                        <a:solidFill>
                          <a:schemeClr val="dk1"/>
                        </a:solidFill>
                        <a:effectLst/>
                        <a:latin typeface="+mj-lt"/>
                        <a:ea typeface="Arial Unicode MS" panose="020B0604020202020204" pitchFamily="34" charset="-128"/>
                        <a:cs typeface="Times New Roman" panose="02020603050405020304" pitchFamily="18" charset="0"/>
                      </a:endParaRPr>
                    </a:p>
                    <a:p>
                      <a:pPr marL="0" algn="just" defTabSz="914400" rtl="0" eaLnBrk="1" fontAlgn="t" latinLnBrk="0" hangingPunct="1">
                        <a:lnSpc>
                          <a:spcPct val="115000"/>
                        </a:lnSpc>
                        <a:spcAft>
                          <a:spcPts val="0"/>
                        </a:spcAft>
                      </a:pPr>
                      <a:endParaRPr lang="en-GB" sz="1100" kern="1200" dirty="0">
                        <a:solidFill>
                          <a:schemeClr val="dk1"/>
                        </a:solidFill>
                        <a:effectLst/>
                        <a:latin typeface="+mj-lt"/>
                        <a:ea typeface="Arial Unicode MS" panose="020B0604020202020204" pitchFamily="34" charset="-128"/>
                        <a:cs typeface="Times New Roman" panose="02020603050405020304" pitchFamily="18" charset="0"/>
                      </a:endParaRPr>
                    </a:p>
                  </a:txBody>
                  <a:tcPr marL="9525" marR="9525" marT="9525" marB="0"/>
                </a:tc>
                <a:extLst>
                  <a:ext uri="{0D108BD9-81ED-4DB2-BD59-A6C34878D82A}">
                    <a16:rowId xmlns:a16="http://schemas.microsoft.com/office/drawing/2014/main" val="10002"/>
                  </a:ext>
                </a:extLst>
              </a:tr>
              <a:tr h="780645">
                <a:tc>
                  <a:txBody>
                    <a:bodyPr/>
                    <a:lstStyle/>
                    <a:p>
                      <a:pPr marL="0" algn="just" defTabSz="914400" rtl="0" eaLnBrk="1" fontAlgn="t" latinLnBrk="0" hangingPunct="1">
                        <a:lnSpc>
                          <a:spcPct val="115000"/>
                        </a:lnSpc>
                        <a:spcAft>
                          <a:spcPts val="0"/>
                        </a:spcAft>
                      </a:pPr>
                      <a:r>
                        <a:rPr lang="en-GB" sz="1100" kern="1200" dirty="0">
                          <a:effectLst/>
                        </a:rPr>
                        <a:t>Predetermined objectives (2017-18 APP) – Not all the targets from MTSF were included in the APP</a:t>
                      </a:r>
                      <a:endParaRPr lang="en-GB" sz="1100" kern="1200" dirty="0">
                        <a:solidFill>
                          <a:schemeClr val="dk1"/>
                        </a:solidFill>
                        <a:effectLst/>
                        <a:latin typeface="+mj-lt"/>
                        <a:ea typeface="Arial Unicode MS" panose="020B0604020202020204" pitchFamily="34" charset="-128"/>
                        <a:cs typeface="Times New Roman" panose="02020603050405020304" pitchFamily="18" charset="0"/>
                      </a:endParaRPr>
                    </a:p>
                  </a:txBody>
                  <a:tcPr marL="9525" marR="9525" marT="9525" marB="0"/>
                </a:tc>
                <a:tc>
                  <a:txBody>
                    <a:bodyPr/>
                    <a:lstStyle/>
                    <a:p>
                      <a:pPr marL="0" algn="just" defTabSz="914400" rtl="0" eaLnBrk="1" fontAlgn="t" latinLnBrk="0" hangingPunct="1">
                        <a:lnSpc>
                          <a:spcPct val="115000"/>
                        </a:lnSpc>
                        <a:spcAft>
                          <a:spcPts val="0"/>
                        </a:spcAft>
                      </a:pPr>
                      <a:r>
                        <a:rPr lang="en-GB" sz="1100" kern="1200" dirty="0">
                          <a:effectLst/>
                        </a:rPr>
                        <a:t>The </a:t>
                      </a:r>
                      <a:r>
                        <a:rPr lang="en-GB" sz="1100" kern="1200" dirty="0" smtClean="0">
                          <a:effectLst/>
                        </a:rPr>
                        <a:t>Department </a:t>
                      </a:r>
                      <a:r>
                        <a:rPr lang="en-GB" sz="1100" kern="1200" dirty="0">
                          <a:effectLst/>
                        </a:rPr>
                        <a:t>did not review and monitor compliance with applicable legislation</a:t>
                      </a:r>
                      <a:endParaRPr lang="en-GB" sz="1100" kern="1200" dirty="0">
                        <a:solidFill>
                          <a:schemeClr val="dk1"/>
                        </a:solidFill>
                        <a:effectLst/>
                        <a:latin typeface="+mj-lt"/>
                        <a:ea typeface="Arial Unicode MS" panose="020B0604020202020204" pitchFamily="34" charset="-128"/>
                        <a:cs typeface="Times New Roman" panose="02020603050405020304" pitchFamily="18" charset="0"/>
                      </a:endParaRPr>
                    </a:p>
                  </a:txBody>
                  <a:tcPr marL="9525" marR="9525" marT="9525" marB="0"/>
                </a:tc>
                <a:tc>
                  <a:txBody>
                    <a:bodyPr/>
                    <a:lstStyle/>
                    <a:p>
                      <a:pPr marL="228600" indent="-228600" algn="just" defTabSz="914400" rtl="0" eaLnBrk="1" fontAlgn="t" latinLnBrk="0" hangingPunct="1">
                        <a:lnSpc>
                          <a:spcPct val="115000"/>
                        </a:lnSpc>
                        <a:spcAft>
                          <a:spcPts val="0"/>
                        </a:spcAft>
                        <a:buAutoNum type="arabicParenBoth"/>
                      </a:pPr>
                      <a:r>
                        <a:rPr lang="en-GB" sz="1100" u="none" strike="noStrike" kern="1200" dirty="0" smtClean="0">
                          <a:effectLst/>
                        </a:rPr>
                        <a:t>Engage with relevant stakeholders and</a:t>
                      </a:r>
                      <a:r>
                        <a:rPr lang="en-GB" sz="1100" u="none" strike="noStrike" kern="1200" baseline="0" dirty="0" smtClean="0">
                          <a:effectLst/>
                        </a:rPr>
                        <a:t> ensure that the MTSF targets are included in the APP</a:t>
                      </a:r>
                      <a:endParaRPr lang="en-GB" sz="1100" b="0" i="0" u="none" strike="noStrike" kern="1200" dirty="0">
                        <a:solidFill>
                          <a:schemeClr val="dk1"/>
                        </a:solidFill>
                        <a:effectLst/>
                        <a:latin typeface="+mj-lt"/>
                        <a:ea typeface="+mn-ea"/>
                        <a:cs typeface="+mn-cs"/>
                      </a:endParaRPr>
                    </a:p>
                  </a:txBody>
                  <a:tcPr marL="9525" marR="9525" marT="9525" marB="0"/>
                </a:tc>
                <a:tc>
                  <a:txBody>
                    <a:bodyPr/>
                    <a:lstStyle/>
                    <a:p>
                      <a:pPr marL="0" algn="just" defTabSz="914400" rtl="0" eaLnBrk="1" fontAlgn="t" latinLnBrk="0" hangingPunct="1">
                        <a:lnSpc>
                          <a:spcPct val="115000"/>
                        </a:lnSpc>
                        <a:spcAft>
                          <a:spcPts val="0"/>
                        </a:spcAft>
                      </a:pPr>
                      <a:r>
                        <a:rPr lang="en-GB" sz="1100" kern="1200" dirty="0">
                          <a:effectLst/>
                        </a:rPr>
                        <a:t>Completed.  The KPI was included in the 2017/18 APP.</a:t>
                      </a:r>
                      <a:endParaRPr lang="en-GB" sz="1100" kern="1200" dirty="0">
                        <a:solidFill>
                          <a:schemeClr val="dk1"/>
                        </a:solidFill>
                        <a:effectLst/>
                        <a:latin typeface="+mj-lt"/>
                        <a:ea typeface="Arial Unicode MS" panose="020B0604020202020204" pitchFamily="34" charset="-128"/>
                        <a:cs typeface="Times New Roman" panose="02020603050405020304" pitchFamily="18" charset="0"/>
                      </a:endParaRPr>
                    </a:p>
                  </a:txBody>
                  <a:tcPr marL="9525" marR="9525" marT="9525"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9542160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0"/>
            <a:ext cx="9144000" cy="51435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prstClr val="white"/>
                </a:solidFill>
              </a:rPr>
              <a:t>Audit Action Plan to address the findings </a:t>
            </a:r>
          </a:p>
        </p:txBody>
      </p:sp>
      <p:sp>
        <p:nvSpPr>
          <p:cNvPr id="2" name="Slide Number Placeholder 1"/>
          <p:cNvSpPr>
            <a:spLocks noGrp="1"/>
          </p:cNvSpPr>
          <p:nvPr>
            <p:ph type="sldNum" sz="quarter" idx="12"/>
          </p:nvPr>
        </p:nvSpPr>
        <p:spPr/>
        <p:txBody>
          <a:bodyPr/>
          <a:lstStyle/>
          <a:p>
            <a:fld id="{06FDB8B8-F605-4586-B934-FF56C8C71DDE}" type="slidenum">
              <a:rPr lang="en-US" smtClean="0">
                <a:solidFill>
                  <a:prstClr val="black">
                    <a:tint val="75000"/>
                  </a:prstClr>
                </a:solidFill>
              </a:rPr>
              <a:pPr/>
              <a:t>70</a:t>
            </a:fld>
            <a:endParaRPr lang="en-US">
              <a:solidFill>
                <a:prstClr val="black">
                  <a:tint val="75000"/>
                </a:prst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80514847"/>
              </p:ext>
            </p:extLst>
          </p:nvPr>
        </p:nvGraphicFramePr>
        <p:xfrm>
          <a:off x="107504" y="764704"/>
          <a:ext cx="8856984" cy="5091864"/>
        </p:xfrm>
        <a:graphic>
          <a:graphicData uri="http://schemas.openxmlformats.org/drawingml/2006/table">
            <a:tbl>
              <a:tblPr firstRow="1" bandRow="1">
                <a:tableStyleId>{21E4AEA4-8DFA-4A89-87EB-49C32662AFE0}</a:tableStyleId>
              </a:tblPr>
              <a:tblGrid>
                <a:gridCol w="1737835">
                  <a:extLst>
                    <a:ext uri="{9D8B030D-6E8A-4147-A177-3AD203B41FA5}">
                      <a16:colId xmlns:a16="http://schemas.microsoft.com/office/drawing/2014/main" val="20000"/>
                    </a:ext>
                  </a:extLst>
                </a:gridCol>
                <a:gridCol w="2606752">
                  <a:extLst>
                    <a:ext uri="{9D8B030D-6E8A-4147-A177-3AD203B41FA5}">
                      <a16:colId xmlns:a16="http://schemas.microsoft.com/office/drawing/2014/main" val="20001"/>
                    </a:ext>
                  </a:extLst>
                </a:gridCol>
                <a:gridCol w="2163785">
                  <a:extLst>
                    <a:ext uri="{9D8B030D-6E8A-4147-A177-3AD203B41FA5}">
                      <a16:colId xmlns:a16="http://schemas.microsoft.com/office/drawing/2014/main" val="20002"/>
                    </a:ext>
                  </a:extLst>
                </a:gridCol>
                <a:gridCol w="126006">
                  <a:extLst>
                    <a:ext uri="{9D8B030D-6E8A-4147-A177-3AD203B41FA5}">
                      <a16:colId xmlns:a16="http://schemas.microsoft.com/office/drawing/2014/main" val="20003"/>
                    </a:ext>
                  </a:extLst>
                </a:gridCol>
                <a:gridCol w="2222606">
                  <a:extLst>
                    <a:ext uri="{9D8B030D-6E8A-4147-A177-3AD203B41FA5}">
                      <a16:colId xmlns:a16="http://schemas.microsoft.com/office/drawing/2014/main" val="20004"/>
                    </a:ext>
                  </a:extLst>
                </a:gridCol>
              </a:tblGrid>
              <a:tr h="458161">
                <a:tc>
                  <a:txBody>
                    <a:bodyPr/>
                    <a:lstStyle/>
                    <a:p>
                      <a:r>
                        <a:rPr lang="en-US" sz="1400" dirty="0" smtClean="0"/>
                        <a:t>Audit Findings</a:t>
                      </a:r>
                      <a:endParaRPr lang="en-ZA" sz="1400" dirty="0"/>
                    </a:p>
                  </a:txBody>
                  <a:tcPr marL="68580" marR="68580" marT="34290" marB="34290"/>
                </a:tc>
                <a:tc>
                  <a:txBody>
                    <a:bodyPr/>
                    <a:lstStyle/>
                    <a:p>
                      <a:r>
                        <a:rPr lang="en-ZA" sz="1400" dirty="0" smtClean="0"/>
                        <a:t>Audit</a:t>
                      </a:r>
                      <a:r>
                        <a:rPr lang="en-ZA" sz="1400" baseline="0" dirty="0" smtClean="0"/>
                        <a:t> action plan</a:t>
                      </a:r>
                      <a:endParaRPr lang="en-US" sz="1400" dirty="0"/>
                    </a:p>
                  </a:txBody>
                  <a:tcPr marL="68580" marR="68580" marT="34290" marB="34290"/>
                </a:tc>
                <a:tc>
                  <a:txBody>
                    <a:bodyPr/>
                    <a:lstStyle/>
                    <a:p>
                      <a:r>
                        <a:rPr lang="en-US" sz="1400" dirty="0" smtClean="0"/>
                        <a:t>Expected Outcome</a:t>
                      </a:r>
                      <a:endParaRPr lang="en-ZA" sz="1400" dirty="0"/>
                    </a:p>
                  </a:txBody>
                  <a:tcPr marL="68580" marR="68580" marT="34290" marB="34290"/>
                </a:tc>
                <a:tc gridSpan="2">
                  <a:txBody>
                    <a:bodyPr/>
                    <a:lstStyle/>
                    <a:p>
                      <a:r>
                        <a:rPr lang="en-ZA" sz="1400" dirty="0" smtClean="0"/>
                        <a:t>Time Frame</a:t>
                      </a:r>
                      <a:endParaRPr lang="en-US" sz="1400" dirty="0"/>
                    </a:p>
                  </a:txBody>
                  <a:tcPr marL="68580" marR="68580" marT="34290" marB="34290"/>
                </a:tc>
                <a:tc hMerge="1">
                  <a:txBody>
                    <a:bodyPr/>
                    <a:lstStyle/>
                    <a:p>
                      <a:endParaRPr lang="en-ZA" dirty="0"/>
                    </a:p>
                  </a:txBody>
                  <a:tcPr/>
                </a:tc>
                <a:extLst>
                  <a:ext uri="{0D108BD9-81ED-4DB2-BD59-A6C34878D82A}">
                    <a16:rowId xmlns:a16="http://schemas.microsoft.com/office/drawing/2014/main" val="10000"/>
                  </a:ext>
                </a:extLst>
              </a:tr>
              <a:tr h="297923">
                <a:tc gridSpan="5">
                  <a:txBody>
                    <a:bodyPr/>
                    <a:lstStyle/>
                    <a:p>
                      <a:pPr marL="0" lvl="1" indent="0" algn="l" defTabSz="914400" rtl="0" eaLnBrk="1" latinLnBrk="0" hangingPunct="1">
                        <a:spcBef>
                          <a:spcPts val="600"/>
                        </a:spcBef>
                        <a:buFont typeface="Arial" panose="020B0604020202020204" pitchFamily="34" charset="0"/>
                        <a:buNone/>
                      </a:pPr>
                      <a:r>
                        <a:rPr lang="en-ZA" sz="1400" kern="1200" dirty="0" smtClean="0"/>
                        <a:t>PPE</a:t>
                      </a:r>
                      <a:r>
                        <a:rPr lang="en-ZA" sz="1400" kern="1200" baseline="0" dirty="0" smtClean="0"/>
                        <a:t> – Immovable Assets (Asset Under Construction) cont..</a:t>
                      </a:r>
                      <a:endParaRPr lang="en-US" sz="1400" b="1" kern="1200" dirty="0" smtClean="0">
                        <a:solidFill>
                          <a:schemeClr val="dk1"/>
                        </a:solidFill>
                        <a:latin typeface="+mn-lt"/>
                        <a:ea typeface="+mn-ea"/>
                        <a:cs typeface="+mn-cs"/>
                      </a:endParaRPr>
                    </a:p>
                  </a:txBody>
                  <a:tcPr marL="68580" marR="68580" marT="34290" marB="34290"/>
                </a:tc>
                <a:tc hMerge="1">
                  <a:txBody>
                    <a:bodyPr/>
                    <a:lstStyle/>
                    <a:p>
                      <a:endParaRPr lang="en-ZA"/>
                    </a:p>
                  </a:txBody>
                  <a:tcPr/>
                </a:tc>
                <a:tc hMerge="1">
                  <a:txBody>
                    <a:bodyPr/>
                    <a:lstStyle/>
                    <a:p>
                      <a:endParaRPr lang="en-ZA"/>
                    </a:p>
                  </a:txBody>
                  <a:tcPr/>
                </a:tc>
                <a:tc hMerge="1">
                  <a:txBody>
                    <a:bodyPr/>
                    <a:lstStyle/>
                    <a:p>
                      <a:pPr marL="285750" marR="0" lvl="2"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ZA" sz="1600" kern="1200" dirty="0" smtClean="0">
                        <a:solidFill>
                          <a:schemeClr val="dk1"/>
                        </a:solidFill>
                        <a:latin typeface="+mn-lt"/>
                        <a:ea typeface="+mn-ea"/>
                        <a:cs typeface="+mn-cs"/>
                      </a:endParaRPr>
                    </a:p>
                  </a:txBody>
                  <a:tcPr/>
                </a:tc>
                <a:tc hMerge="1">
                  <a:txBody>
                    <a:bodyPr/>
                    <a:lstStyle/>
                    <a:p>
                      <a:endParaRPr lang="en-ZA"/>
                    </a:p>
                  </a:txBody>
                  <a:tcPr/>
                </a:tc>
                <a:extLst>
                  <a:ext uri="{0D108BD9-81ED-4DB2-BD59-A6C34878D82A}">
                    <a16:rowId xmlns:a16="http://schemas.microsoft.com/office/drawing/2014/main" val="10001"/>
                  </a:ext>
                </a:extLst>
              </a:tr>
              <a:tr h="2537460">
                <a:tc>
                  <a:txBody>
                    <a:bodyPr/>
                    <a:lstStyle/>
                    <a:p>
                      <a:pPr marL="0" lvl="1" indent="0" algn="l" defTabSz="914400" rtl="0" eaLnBrk="1" latinLnBrk="0" hangingPunct="1">
                        <a:spcBef>
                          <a:spcPts val="600"/>
                        </a:spcBef>
                        <a:buFont typeface="Arial" panose="020B0604020202020204" pitchFamily="34" charset="0"/>
                        <a:buNone/>
                      </a:pPr>
                      <a:r>
                        <a:rPr lang="en-US" sz="1400" kern="1200" dirty="0" smtClean="0"/>
                        <a:t>Incorrect classification of</a:t>
                      </a:r>
                      <a:r>
                        <a:rPr lang="en-US" sz="1400" kern="1200" baseline="0" dirty="0" smtClean="0"/>
                        <a:t> projects between CAPEX and OPEX</a:t>
                      </a:r>
                      <a:endParaRPr lang="en-US" sz="1400" kern="1200" dirty="0" smtClean="0">
                        <a:solidFill>
                          <a:schemeClr val="dk1"/>
                        </a:solidFill>
                        <a:latin typeface="+mn-lt"/>
                        <a:ea typeface="+mn-ea"/>
                        <a:cs typeface="+mn-cs"/>
                      </a:endParaRPr>
                    </a:p>
                  </a:txBody>
                  <a:tcPr marL="68580" marR="68580" marT="34290" marB="34290"/>
                </a:tc>
                <a:tc>
                  <a:txBody>
                    <a:bodyPr/>
                    <a:lstStyle/>
                    <a:p>
                      <a:pPr marL="285750" lvl="2" indent="-285750" algn="l" defTabSz="914400" rtl="0" eaLnBrk="1" latinLnBrk="0" hangingPunct="1">
                        <a:buFont typeface="Arial" pitchFamily="34" charset="0"/>
                        <a:buChar char="•"/>
                      </a:pPr>
                      <a:r>
                        <a:rPr lang="en-US" sz="1400" kern="1200" baseline="0" dirty="0" smtClean="0"/>
                        <a:t>Develop an AUC Position Paper to address legacy issues and the reengineering of business processes</a:t>
                      </a:r>
                    </a:p>
                    <a:p>
                      <a:pPr marL="285750" lvl="2" indent="-285750" algn="l" defTabSz="914400" rtl="0" eaLnBrk="1" latinLnBrk="0" hangingPunct="1">
                        <a:buFont typeface="Arial" pitchFamily="34" charset="0"/>
                        <a:buChar char="•"/>
                      </a:pPr>
                      <a:r>
                        <a:rPr lang="en-US" sz="1400" kern="1200" baseline="0" dirty="0" smtClean="0"/>
                        <a:t>Training of officials responsible for capturing projects on WCS</a:t>
                      </a:r>
                    </a:p>
                    <a:p>
                      <a:pPr marL="285750" lvl="2" indent="-285750" algn="l" defTabSz="914400" rtl="0" eaLnBrk="1" latinLnBrk="0" hangingPunct="1">
                        <a:buFont typeface="Arial" pitchFamily="34" charset="0"/>
                        <a:buChar char="•"/>
                      </a:pPr>
                      <a:r>
                        <a:rPr lang="en-US" sz="1400" kern="1200" baseline="0" dirty="0" smtClean="0"/>
                        <a:t>PI to include classification of projects and scope changes must be clearly captured on WCS</a:t>
                      </a:r>
                    </a:p>
                    <a:p>
                      <a:pPr marL="285750" lvl="2" indent="-285750" algn="l" defTabSz="914400" rtl="0" eaLnBrk="1" latinLnBrk="0" hangingPunct="1">
                        <a:buFont typeface="Arial" pitchFamily="34" charset="0"/>
                        <a:buChar char="•"/>
                      </a:pPr>
                      <a:r>
                        <a:rPr lang="en-US" sz="1400" kern="1200" baseline="0" dirty="0" smtClean="0"/>
                        <a:t>Linking of CAPEX expenditure to immovable assets accounts (Work In Progress (WIP) and completed projects)</a:t>
                      </a:r>
                    </a:p>
                    <a:p>
                      <a:pPr marL="285750" marR="0" lvl="2"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400" baseline="0" dirty="0" smtClean="0"/>
                        <a:t>Physical verification of refurbishment projects, components and any other significant, completed projects to be verified</a:t>
                      </a:r>
                      <a:endParaRPr lang="en-ZA" sz="1400" dirty="0" smtClean="0"/>
                    </a:p>
                  </a:txBody>
                  <a:tcPr marL="68580" marR="68580" marT="34290" marB="34290"/>
                </a:tc>
                <a:tc gridSpan="2">
                  <a:txBody>
                    <a:bodyPr/>
                    <a:lstStyle/>
                    <a:p>
                      <a:pPr marL="0" lvl="1" indent="0" algn="l" defTabSz="914400" rtl="0" eaLnBrk="1" latinLnBrk="0" hangingPunct="1">
                        <a:spcBef>
                          <a:spcPts val="600"/>
                        </a:spcBef>
                        <a:buFont typeface="Arial" panose="020B0604020202020204" pitchFamily="34" charset="0"/>
                        <a:buNone/>
                      </a:pPr>
                      <a:r>
                        <a:rPr lang="en-US" sz="1400" kern="1200" dirty="0" smtClean="0"/>
                        <a:t>Correct classification of</a:t>
                      </a:r>
                      <a:r>
                        <a:rPr lang="en-US" sz="1400" kern="1200" baseline="0" dirty="0" smtClean="0"/>
                        <a:t> projects between CAPEX and OPEX</a:t>
                      </a:r>
                      <a:endParaRPr lang="en-US" sz="1400" kern="1200" dirty="0" smtClean="0">
                        <a:solidFill>
                          <a:schemeClr val="dk1"/>
                        </a:solidFill>
                        <a:latin typeface="+mn-lt"/>
                        <a:ea typeface="+mn-ea"/>
                        <a:cs typeface="+mn-cs"/>
                      </a:endParaRPr>
                    </a:p>
                  </a:txBody>
                  <a:tcPr marL="68580" marR="68580" marT="34290" marB="34290"/>
                </a:tc>
                <a:tc hMerge="1">
                  <a:txBody>
                    <a:bodyPr/>
                    <a:lstStyle/>
                    <a:p>
                      <a:pPr marL="285750" marR="0" lvl="2"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ZA" sz="1600" kern="1200" dirty="0" smtClean="0">
                        <a:solidFill>
                          <a:schemeClr val="dk1"/>
                        </a:solidFill>
                        <a:latin typeface="+mn-lt"/>
                        <a:ea typeface="+mn-ea"/>
                        <a:cs typeface="+mn-cs"/>
                      </a:endParaRPr>
                    </a:p>
                  </a:txBody>
                  <a:tcPr/>
                </a:tc>
                <a:tc>
                  <a:txBody>
                    <a:bodyPr/>
                    <a:lstStyle/>
                    <a:p>
                      <a:pPr marL="0" marR="0" lvl="2"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400" kern="1200" dirty="0" smtClean="0"/>
                        <a:t>30</a:t>
                      </a:r>
                      <a:r>
                        <a:rPr lang="en-ZA" sz="1400" kern="1200" baseline="0" dirty="0" smtClean="0"/>
                        <a:t> April 2018</a:t>
                      </a:r>
                      <a:endParaRPr lang="en-ZA" sz="1400" kern="1200" dirty="0" smtClean="0">
                        <a:solidFill>
                          <a:schemeClr val="dk1"/>
                        </a:solidFill>
                        <a:latin typeface="+mn-lt"/>
                        <a:ea typeface="+mn-ea"/>
                        <a:cs typeface="+mn-cs"/>
                      </a:endParaRPr>
                    </a:p>
                  </a:txBody>
                  <a:tcPr marL="68580" marR="68580" marT="34290" marB="34290"/>
                </a:tc>
                <a:extLst>
                  <a:ext uri="{0D108BD9-81ED-4DB2-BD59-A6C34878D82A}">
                    <a16:rowId xmlns:a16="http://schemas.microsoft.com/office/drawing/2014/main" val="10002"/>
                  </a:ext>
                </a:extLst>
              </a:tr>
            </a:tbl>
          </a:graphicData>
        </a:graphic>
      </p:graphicFrame>
      <p:cxnSp>
        <p:nvCxnSpPr>
          <p:cNvPr id="7" name="Straight Connector 6"/>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descr="southafrica-flag1"/>
          <p:cNvPicPr>
            <a:picLocks noChangeAspect="1" noChangeArrowheads="1" noCrop="1"/>
          </p:cNvPicPr>
          <p:nvPr/>
        </p:nvPicPr>
        <p:blipFill>
          <a:blip r:embed="rId3"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val="194989906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0"/>
            <a:ext cx="9144000" cy="51435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prstClr val="white"/>
                </a:solidFill>
              </a:rPr>
              <a:t>Audit Action Plan to address the findings </a:t>
            </a:r>
          </a:p>
        </p:txBody>
      </p:sp>
      <p:sp>
        <p:nvSpPr>
          <p:cNvPr id="2" name="Slide Number Placeholder 1"/>
          <p:cNvSpPr>
            <a:spLocks noGrp="1"/>
          </p:cNvSpPr>
          <p:nvPr>
            <p:ph type="sldNum" sz="quarter" idx="12"/>
          </p:nvPr>
        </p:nvSpPr>
        <p:spPr/>
        <p:txBody>
          <a:bodyPr/>
          <a:lstStyle/>
          <a:p>
            <a:fld id="{06FDB8B8-F605-4586-B934-FF56C8C71DDE}" type="slidenum">
              <a:rPr lang="en-US" smtClean="0">
                <a:solidFill>
                  <a:prstClr val="black">
                    <a:tint val="75000"/>
                  </a:prstClr>
                </a:solidFill>
              </a:rPr>
              <a:pPr/>
              <a:t>71</a:t>
            </a:fld>
            <a:endParaRPr lang="en-US">
              <a:solidFill>
                <a:prstClr val="black">
                  <a:tint val="75000"/>
                </a:prst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45358782"/>
              </p:ext>
            </p:extLst>
          </p:nvPr>
        </p:nvGraphicFramePr>
        <p:xfrm>
          <a:off x="107504" y="620688"/>
          <a:ext cx="8856984" cy="5305224"/>
        </p:xfrm>
        <a:graphic>
          <a:graphicData uri="http://schemas.openxmlformats.org/drawingml/2006/table">
            <a:tbl>
              <a:tblPr firstRow="1" bandRow="1">
                <a:tableStyleId>{21E4AEA4-8DFA-4A89-87EB-49C32662AFE0}</a:tableStyleId>
              </a:tblPr>
              <a:tblGrid>
                <a:gridCol w="1737835">
                  <a:extLst>
                    <a:ext uri="{9D8B030D-6E8A-4147-A177-3AD203B41FA5}">
                      <a16:colId xmlns:a16="http://schemas.microsoft.com/office/drawing/2014/main" val="20000"/>
                    </a:ext>
                  </a:extLst>
                </a:gridCol>
                <a:gridCol w="2606752">
                  <a:extLst>
                    <a:ext uri="{9D8B030D-6E8A-4147-A177-3AD203B41FA5}">
                      <a16:colId xmlns:a16="http://schemas.microsoft.com/office/drawing/2014/main" val="20001"/>
                    </a:ext>
                  </a:extLst>
                </a:gridCol>
                <a:gridCol w="2163785">
                  <a:extLst>
                    <a:ext uri="{9D8B030D-6E8A-4147-A177-3AD203B41FA5}">
                      <a16:colId xmlns:a16="http://schemas.microsoft.com/office/drawing/2014/main" val="20002"/>
                    </a:ext>
                  </a:extLst>
                </a:gridCol>
                <a:gridCol w="126006">
                  <a:extLst>
                    <a:ext uri="{9D8B030D-6E8A-4147-A177-3AD203B41FA5}">
                      <a16:colId xmlns:a16="http://schemas.microsoft.com/office/drawing/2014/main" val="20003"/>
                    </a:ext>
                  </a:extLst>
                </a:gridCol>
                <a:gridCol w="2222606">
                  <a:extLst>
                    <a:ext uri="{9D8B030D-6E8A-4147-A177-3AD203B41FA5}">
                      <a16:colId xmlns:a16="http://schemas.microsoft.com/office/drawing/2014/main" val="20004"/>
                    </a:ext>
                  </a:extLst>
                </a:gridCol>
              </a:tblGrid>
              <a:tr h="458161">
                <a:tc>
                  <a:txBody>
                    <a:bodyPr/>
                    <a:lstStyle/>
                    <a:p>
                      <a:r>
                        <a:rPr lang="en-US" sz="1400" dirty="0" smtClean="0"/>
                        <a:t>Audit Findings</a:t>
                      </a:r>
                      <a:endParaRPr lang="en-ZA" sz="1400" dirty="0"/>
                    </a:p>
                  </a:txBody>
                  <a:tcPr marL="68580" marR="68580" marT="34290" marB="34290"/>
                </a:tc>
                <a:tc>
                  <a:txBody>
                    <a:bodyPr/>
                    <a:lstStyle/>
                    <a:p>
                      <a:r>
                        <a:rPr lang="en-ZA" sz="1400" dirty="0" smtClean="0"/>
                        <a:t>Audit</a:t>
                      </a:r>
                      <a:r>
                        <a:rPr lang="en-ZA" sz="1400" baseline="0" dirty="0" smtClean="0"/>
                        <a:t> action plan</a:t>
                      </a:r>
                      <a:endParaRPr lang="en-US" sz="1400" dirty="0"/>
                    </a:p>
                  </a:txBody>
                  <a:tcPr marL="68580" marR="68580" marT="34290" marB="34290"/>
                </a:tc>
                <a:tc>
                  <a:txBody>
                    <a:bodyPr/>
                    <a:lstStyle/>
                    <a:p>
                      <a:r>
                        <a:rPr lang="en-US" sz="1400" dirty="0" smtClean="0"/>
                        <a:t>Expected Outcome</a:t>
                      </a:r>
                      <a:endParaRPr lang="en-ZA" sz="1400" dirty="0"/>
                    </a:p>
                  </a:txBody>
                  <a:tcPr marL="68580" marR="68580" marT="34290" marB="34290"/>
                </a:tc>
                <a:tc gridSpan="2">
                  <a:txBody>
                    <a:bodyPr/>
                    <a:lstStyle/>
                    <a:p>
                      <a:r>
                        <a:rPr lang="en-ZA" sz="1400" dirty="0" smtClean="0"/>
                        <a:t>Time Frame</a:t>
                      </a:r>
                      <a:endParaRPr lang="en-US" sz="1400" dirty="0"/>
                    </a:p>
                  </a:txBody>
                  <a:tcPr marL="68580" marR="68580" marT="34290" marB="34290"/>
                </a:tc>
                <a:tc hMerge="1">
                  <a:txBody>
                    <a:bodyPr/>
                    <a:lstStyle/>
                    <a:p>
                      <a:endParaRPr lang="en-ZA" dirty="0"/>
                    </a:p>
                  </a:txBody>
                  <a:tcPr/>
                </a:tc>
                <a:extLst>
                  <a:ext uri="{0D108BD9-81ED-4DB2-BD59-A6C34878D82A}">
                    <a16:rowId xmlns:a16="http://schemas.microsoft.com/office/drawing/2014/main" val="10000"/>
                  </a:ext>
                </a:extLst>
              </a:tr>
              <a:tr h="297923">
                <a:tc gridSpan="5">
                  <a:txBody>
                    <a:bodyPr/>
                    <a:lstStyle/>
                    <a:p>
                      <a:pPr marL="0" lvl="1" indent="0" algn="l" defTabSz="914400" rtl="0" eaLnBrk="1" latinLnBrk="0" hangingPunct="1">
                        <a:spcBef>
                          <a:spcPts val="600"/>
                        </a:spcBef>
                        <a:buFont typeface="Arial" panose="020B0604020202020204" pitchFamily="34" charset="0"/>
                        <a:buNone/>
                      </a:pPr>
                      <a:r>
                        <a:rPr lang="en-ZA" sz="1400" kern="1200" dirty="0" smtClean="0"/>
                        <a:t>PPE</a:t>
                      </a:r>
                      <a:r>
                        <a:rPr lang="en-ZA" sz="1400" kern="1200" baseline="0" dirty="0" smtClean="0"/>
                        <a:t> – Immovable Assets (Asset Under Construction) cont..</a:t>
                      </a:r>
                      <a:endParaRPr lang="en-US" sz="1400" b="1" kern="1200" dirty="0" smtClean="0">
                        <a:solidFill>
                          <a:schemeClr val="dk1"/>
                        </a:solidFill>
                        <a:latin typeface="+mn-lt"/>
                        <a:ea typeface="+mn-ea"/>
                        <a:cs typeface="+mn-cs"/>
                      </a:endParaRPr>
                    </a:p>
                  </a:txBody>
                  <a:tcPr marL="68580" marR="68580" marT="34290" marB="34290"/>
                </a:tc>
                <a:tc hMerge="1">
                  <a:txBody>
                    <a:bodyPr/>
                    <a:lstStyle/>
                    <a:p>
                      <a:endParaRPr lang="en-ZA"/>
                    </a:p>
                  </a:txBody>
                  <a:tcPr/>
                </a:tc>
                <a:tc hMerge="1">
                  <a:txBody>
                    <a:bodyPr/>
                    <a:lstStyle/>
                    <a:p>
                      <a:endParaRPr lang="en-ZA"/>
                    </a:p>
                  </a:txBody>
                  <a:tcPr/>
                </a:tc>
                <a:tc hMerge="1">
                  <a:txBody>
                    <a:bodyPr/>
                    <a:lstStyle/>
                    <a:p>
                      <a:pPr marL="285750" marR="0" lvl="2"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ZA" sz="1600" kern="1200" dirty="0" smtClean="0">
                        <a:solidFill>
                          <a:schemeClr val="dk1"/>
                        </a:solidFill>
                        <a:latin typeface="+mn-lt"/>
                        <a:ea typeface="+mn-ea"/>
                        <a:cs typeface="+mn-cs"/>
                      </a:endParaRPr>
                    </a:p>
                  </a:txBody>
                  <a:tcPr/>
                </a:tc>
                <a:tc hMerge="1">
                  <a:txBody>
                    <a:bodyPr/>
                    <a:lstStyle/>
                    <a:p>
                      <a:endParaRPr lang="en-ZA"/>
                    </a:p>
                  </a:txBody>
                  <a:tcPr/>
                </a:tc>
                <a:extLst>
                  <a:ext uri="{0D108BD9-81ED-4DB2-BD59-A6C34878D82A}">
                    <a16:rowId xmlns:a16="http://schemas.microsoft.com/office/drawing/2014/main" val="10001"/>
                  </a:ext>
                </a:extLst>
              </a:tr>
              <a:tr h="2811780">
                <a:tc>
                  <a:txBody>
                    <a:bodyPr/>
                    <a:lstStyle/>
                    <a:p>
                      <a:pPr marL="0" lvl="1" indent="0" algn="l" defTabSz="914400" rtl="0" eaLnBrk="1" latinLnBrk="0" hangingPunct="1">
                        <a:spcBef>
                          <a:spcPts val="600"/>
                        </a:spcBef>
                        <a:buFont typeface="Arial" panose="020B0604020202020204" pitchFamily="34" charset="0"/>
                        <a:buNone/>
                      </a:pPr>
                      <a:r>
                        <a:rPr lang="en-US" sz="1400" kern="1200" dirty="0" smtClean="0"/>
                        <a:t>Assets replaced /demolished through WCS not derecognized</a:t>
                      </a:r>
                      <a:endParaRPr lang="en-US" sz="1400" kern="1200" dirty="0" smtClean="0">
                        <a:solidFill>
                          <a:schemeClr val="dk1"/>
                        </a:solidFill>
                        <a:latin typeface="+mn-lt"/>
                        <a:ea typeface="+mn-ea"/>
                        <a:cs typeface="+mn-cs"/>
                      </a:endParaRPr>
                    </a:p>
                  </a:txBody>
                  <a:tcPr marL="68580" marR="68580" marT="34290" marB="34290"/>
                </a:tc>
                <a:tc>
                  <a:txBody>
                    <a:bodyPr/>
                    <a:lstStyle/>
                    <a:p>
                      <a:pPr marL="285750" lvl="2" indent="-285750" algn="l" defTabSz="914400" rtl="0" eaLnBrk="1" latinLnBrk="0" hangingPunct="1">
                        <a:buFont typeface="Arial" pitchFamily="34" charset="0"/>
                        <a:buChar char="•"/>
                      </a:pPr>
                      <a:r>
                        <a:rPr lang="en-US" sz="1400" kern="1200" baseline="0" dirty="0" smtClean="0"/>
                        <a:t>Develop an AUC Position Paper to address legacy issues and the reengineering of business processes</a:t>
                      </a:r>
                    </a:p>
                    <a:p>
                      <a:pPr marL="285750" indent="-285750" algn="l" defTabSz="914400" rtl="0" eaLnBrk="1" latinLnBrk="0" hangingPunct="1">
                        <a:buFont typeface="Arial" panose="020B0604020202020204" pitchFamily="34" charset="0"/>
                        <a:buChar char="•"/>
                      </a:pPr>
                      <a:r>
                        <a:rPr lang="en-ZA" sz="1400" kern="1200" dirty="0" smtClean="0"/>
                        <a:t>Identify</a:t>
                      </a:r>
                      <a:r>
                        <a:rPr lang="en-ZA" sz="1400" kern="1200" baseline="0" dirty="0" smtClean="0"/>
                        <a:t> duplications between deemed cost and WCS expenditure</a:t>
                      </a:r>
                      <a:endParaRPr lang="en-ZA" sz="1400" kern="1200" dirty="0" smtClean="0"/>
                    </a:p>
                    <a:p>
                      <a:pPr marL="285750" indent="-285750" algn="l" defTabSz="914400" rtl="0" eaLnBrk="1" latinLnBrk="0" hangingPunct="1">
                        <a:buFont typeface="Arial" panose="020B0604020202020204" pitchFamily="34" charset="0"/>
                        <a:buChar char="•"/>
                      </a:pPr>
                      <a:r>
                        <a:rPr lang="en-ZA" sz="1400" kern="1200" dirty="0" smtClean="0"/>
                        <a:t>Roadshow</a:t>
                      </a:r>
                      <a:r>
                        <a:rPr lang="en-ZA" sz="1400" kern="1200" baseline="0" dirty="0" smtClean="0"/>
                        <a:t> by Finance and REIRS to identify and link replaced significant assets and components </a:t>
                      </a:r>
                    </a:p>
                    <a:p>
                      <a:pPr marL="285750" indent="-285750" algn="l" defTabSz="914400" rtl="0" eaLnBrk="1" latinLnBrk="0" hangingPunct="1">
                        <a:buFont typeface="Arial" panose="020B0604020202020204" pitchFamily="34" charset="0"/>
                        <a:buChar char="•"/>
                      </a:pPr>
                      <a:r>
                        <a:rPr lang="en-ZA" sz="1400" kern="1200" baseline="0" dirty="0" smtClean="0"/>
                        <a:t>REIRS to obtain a list of all demolitions from REIMS and damaged properties from Legal Services</a:t>
                      </a:r>
                    </a:p>
                    <a:p>
                      <a:pPr marL="285750" indent="-285750" algn="l" defTabSz="914400" rtl="0" eaLnBrk="1" latinLnBrk="0" hangingPunct="1">
                        <a:buFont typeface="Arial" panose="020B0604020202020204" pitchFamily="34" charset="0"/>
                        <a:buChar char="•"/>
                      </a:pPr>
                      <a:r>
                        <a:rPr lang="en-ZA" sz="1400" kern="1200" baseline="0" dirty="0" smtClean="0"/>
                        <a:t>Linking of demolitions and damaged properties  to the IAR for derecognition</a:t>
                      </a:r>
                    </a:p>
                    <a:p>
                      <a:pPr marL="285750" indent="-285750" algn="l" defTabSz="914400" rtl="0" eaLnBrk="1" latinLnBrk="0" hangingPunct="1">
                        <a:buFont typeface="Arial" panose="020B0604020202020204" pitchFamily="34" charset="0"/>
                        <a:buChar char="•"/>
                      </a:pPr>
                      <a:r>
                        <a:rPr lang="en-ZA" sz="1400" kern="1200" baseline="0" dirty="0" smtClean="0"/>
                        <a:t>PI to include list of asset components and structures to be demolished</a:t>
                      </a:r>
                      <a:endParaRPr lang="en-ZA" sz="1400" kern="1200" baseline="0" dirty="0" smtClean="0">
                        <a:solidFill>
                          <a:schemeClr val="dk1"/>
                        </a:solidFill>
                        <a:latin typeface="+mn-lt"/>
                        <a:ea typeface="+mn-ea"/>
                        <a:cs typeface="+mn-cs"/>
                      </a:endParaRPr>
                    </a:p>
                  </a:txBody>
                  <a:tcPr marL="68580" marR="68580" marT="34290" marB="34290"/>
                </a:tc>
                <a:tc gridSpan="2">
                  <a:txBody>
                    <a:bodyPr/>
                    <a:lstStyle/>
                    <a:p>
                      <a:pPr marL="0" indent="0" algn="l" defTabSz="914400" rtl="0" eaLnBrk="1" latinLnBrk="0" hangingPunct="1">
                        <a:buFont typeface="Arial" panose="020B0604020202020204" pitchFamily="34" charset="0"/>
                        <a:buNone/>
                      </a:pPr>
                      <a:r>
                        <a:rPr lang="en-ZA" sz="1400" kern="1200" baseline="0" dirty="0" smtClean="0"/>
                        <a:t>Derecognition of assets that no longer exist in the IAR</a:t>
                      </a:r>
                      <a:endParaRPr lang="en-ZA" sz="1400" kern="1200" dirty="0">
                        <a:solidFill>
                          <a:schemeClr val="dk1"/>
                        </a:solidFill>
                        <a:latin typeface="+mn-lt"/>
                        <a:ea typeface="+mn-ea"/>
                        <a:cs typeface="+mn-cs"/>
                      </a:endParaRPr>
                    </a:p>
                  </a:txBody>
                  <a:tcPr marL="68580" marR="68580" marT="34290" marB="34290"/>
                </a:tc>
                <a:tc hMerge="1">
                  <a:txBody>
                    <a:bodyPr/>
                    <a:lstStyle/>
                    <a:p>
                      <a:pPr marL="0" marR="0" lvl="2"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ZA" sz="1600" kern="1200" dirty="0" smtClean="0">
                        <a:solidFill>
                          <a:schemeClr val="dk1"/>
                        </a:solidFill>
                        <a:latin typeface="+mn-lt"/>
                        <a:ea typeface="+mn-ea"/>
                        <a:cs typeface="+mn-cs"/>
                      </a:endParaRPr>
                    </a:p>
                  </a:txBody>
                  <a:tcPr/>
                </a:tc>
                <a:tc>
                  <a:txBody>
                    <a:bodyPr/>
                    <a:lstStyle/>
                    <a:p>
                      <a:pPr marL="0" marR="0" lvl="2"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400" kern="1200" dirty="0" smtClean="0"/>
                        <a:t>30 April 2018</a:t>
                      </a:r>
                    </a:p>
                    <a:p>
                      <a:pPr marL="285750" marR="0" lvl="2"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ZA" sz="1400" kern="1200" dirty="0" smtClean="0">
                        <a:solidFill>
                          <a:schemeClr val="dk1"/>
                        </a:solidFill>
                        <a:latin typeface="+mn-lt"/>
                        <a:ea typeface="+mn-ea"/>
                        <a:cs typeface="+mn-cs"/>
                      </a:endParaRPr>
                    </a:p>
                  </a:txBody>
                  <a:tcPr marL="68580" marR="68580" marT="34290" marB="34290"/>
                </a:tc>
                <a:extLst>
                  <a:ext uri="{0D108BD9-81ED-4DB2-BD59-A6C34878D82A}">
                    <a16:rowId xmlns:a16="http://schemas.microsoft.com/office/drawing/2014/main" val="10002"/>
                  </a:ext>
                </a:extLst>
              </a:tr>
            </a:tbl>
          </a:graphicData>
        </a:graphic>
      </p:graphicFrame>
      <p:cxnSp>
        <p:nvCxnSpPr>
          <p:cNvPr id="7" name="Straight Connector 6"/>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descr="southafrica-flag1"/>
          <p:cNvPicPr>
            <a:picLocks noChangeAspect="1" noChangeArrowheads="1" noCrop="1"/>
          </p:cNvPicPr>
          <p:nvPr/>
        </p:nvPicPr>
        <p:blipFill>
          <a:blip r:embed="rId3"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val="19760745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0"/>
            <a:ext cx="9108504" cy="51435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prstClr val="white"/>
                </a:solidFill>
              </a:rPr>
              <a:t>Audit Action Plan to address the findings </a:t>
            </a:r>
          </a:p>
        </p:txBody>
      </p:sp>
      <p:sp>
        <p:nvSpPr>
          <p:cNvPr id="2" name="Slide Number Placeholder 1"/>
          <p:cNvSpPr>
            <a:spLocks noGrp="1"/>
          </p:cNvSpPr>
          <p:nvPr>
            <p:ph type="sldNum" sz="quarter" idx="12"/>
          </p:nvPr>
        </p:nvSpPr>
        <p:spPr/>
        <p:txBody>
          <a:bodyPr/>
          <a:lstStyle/>
          <a:p>
            <a:fld id="{06FDB8B8-F605-4586-B934-FF56C8C71DDE}" type="slidenum">
              <a:rPr lang="en-US" smtClean="0">
                <a:solidFill>
                  <a:prstClr val="black">
                    <a:tint val="75000"/>
                  </a:prstClr>
                </a:solidFill>
              </a:rPr>
              <a:pPr/>
              <a:t>72</a:t>
            </a:fld>
            <a:endParaRPr lang="en-US">
              <a:solidFill>
                <a:prstClr val="black">
                  <a:tint val="75000"/>
                </a:prst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49983073"/>
              </p:ext>
            </p:extLst>
          </p:nvPr>
        </p:nvGraphicFramePr>
        <p:xfrm>
          <a:off x="251520" y="692696"/>
          <a:ext cx="8712969" cy="4504381"/>
        </p:xfrm>
        <a:graphic>
          <a:graphicData uri="http://schemas.openxmlformats.org/drawingml/2006/table">
            <a:tbl>
              <a:tblPr firstRow="1" bandRow="1">
                <a:tableStyleId>{21E4AEA4-8DFA-4A89-87EB-49C32662AFE0}</a:tableStyleId>
              </a:tblPr>
              <a:tblGrid>
                <a:gridCol w="1875058">
                  <a:extLst>
                    <a:ext uri="{9D8B030D-6E8A-4147-A177-3AD203B41FA5}">
                      <a16:colId xmlns:a16="http://schemas.microsoft.com/office/drawing/2014/main" val="20000"/>
                    </a:ext>
                  </a:extLst>
                </a:gridCol>
                <a:gridCol w="122947">
                  <a:extLst>
                    <a:ext uri="{9D8B030D-6E8A-4147-A177-3AD203B41FA5}">
                      <a16:colId xmlns:a16="http://schemas.microsoft.com/office/drawing/2014/main" val="20001"/>
                    </a:ext>
                  </a:extLst>
                </a:gridCol>
                <a:gridCol w="2543465">
                  <a:extLst>
                    <a:ext uri="{9D8B030D-6E8A-4147-A177-3AD203B41FA5}">
                      <a16:colId xmlns:a16="http://schemas.microsoft.com/office/drawing/2014/main" val="20002"/>
                    </a:ext>
                  </a:extLst>
                </a:gridCol>
                <a:gridCol w="122947">
                  <a:extLst>
                    <a:ext uri="{9D8B030D-6E8A-4147-A177-3AD203B41FA5}">
                      <a16:colId xmlns:a16="http://schemas.microsoft.com/office/drawing/2014/main" val="20003"/>
                    </a:ext>
                  </a:extLst>
                </a:gridCol>
                <a:gridCol w="1999467">
                  <a:extLst>
                    <a:ext uri="{9D8B030D-6E8A-4147-A177-3AD203B41FA5}">
                      <a16:colId xmlns:a16="http://schemas.microsoft.com/office/drawing/2014/main" val="20004"/>
                    </a:ext>
                  </a:extLst>
                </a:gridCol>
                <a:gridCol w="2049085">
                  <a:extLst>
                    <a:ext uri="{9D8B030D-6E8A-4147-A177-3AD203B41FA5}">
                      <a16:colId xmlns:a16="http://schemas.microsoft.com/office/drawing/2014/main" val="20005"/>
                    </a:ext>
                  </a:extLst>
                </a:gridCol>
              </a:tblGrid>
              <a:tr h="458161">
                <a:tc>
                  <a:txBody>
                    <a:bodyPr/>
                    <a:lstStyle/>
                    <a:p>
                      <a:r>
                        <a:rPr lang="en-ZA" sz="1400" dirty="0" smtClean="0"/>
                        <a:t>Audit Findings</a:t>
                      </a:r>
                      <a:endParaRPr lang="en-US" sz="1400" dirty="0"/>
                    </a:p>
                  </a:txBody>
                  <a:tcPr marL="68580" marR="68580" marT="34290" marB="34290"/>
                </a:tc>
                <a:tc gridSpan="3">
                  <a:txBody>
                    <a:bodyPr/>
                    <a:lstStyle/>
                    <a:p>
                      <a:r>
                        <a:rPr lang="en-ZA" sz="1400" dirty="0" smtClean="0"/>
                        <a:t>Audit</a:t>
                      </a:r>
                      <a:r>
                        <a:rPr lang="en-ZA" sz="1400" baseline="0" dirty="0" smtClean="0"/>
                        <a:t> action plan</a:t>
                      </a:r>
                      <a:endParaRPr lang="en-US" sz="1400" dirty="0"/>
                    </a:p>
                  </a:txBody>
                  <a:tcPr marL="68580" marR="68580" marT="34290" marB="34290"/>
                </a:tc>
                <a:tc hMerge="1">
                  <a:txBody>
                    <a:bodyPr/>
                    <a:lstStyle/>
                    <a:p>
                      <a:endParaRPr lang="en-ZA"/>
                    </a:p>
                  </a:txBody>
                  <a:tcPr/>
                </a:tc>
                <a:tc hMerge="1">
                  <a:txBody>
                    <a:bodyPr/>
                    <a:lstStyle/>
                    <a:p>
                      <a:endParaRPr lang="en-ZA"/>
                    </a:p>
                  </a:txBody>
                  <a:tcPr/>
                </a:tc>
                <a:tc>
                  <a:txBody>
                    <a:bodyPr/>
                    <a:lstStyle/>
                    <a:p>
                      <a:r>
                        <a:rPr lang="en-US" sz="1400" dirty="0" smtClean="0"/>
                        <a:t>Expected Outcome</a:t>
                      </a:r>
                      <a:endParaRPr lang="en-ZA" sz="1400" dirty="0"/>
                    </a:p>
                  </a:txBody>
                  <a:tcPr marL="68580" marR="68580" marT="34290" marB="34290"/>
                </a:tc>
                <a:tc>
                  <a:txBody>
                    <a:bodyPr/>
                    <a:lstStyle/>
                    <a:p>
                      <a:r>
                        <a:rPr lang="en-ZA" sz="1400" dirty="0" smtClean="0"/>
                        <a:t>Time Frame</a:t>
                      </a:r>
                      <a:endParaRPr lang="en-US" sz="1400" dirty="0"/>
                    </a:p>
                  </a:txBody>
                  <a:tcPr marL="68580" marR="68580" marT="34290" marB="34290"/>
                </a:tc>
                <a:extLst>
                  <a:ext uri="{0D108BD9-81ED-4DB2-BD59-A6C34878D82A}">
                    <a16:rowId xmlns:a16="http://schemas.microsoft.com/office/drawing/2014/main" val="10000"/>
                  </a:ext>
                </a:extLst>
              </a:tr>
              <a:tr h="251460">
                <a:tc gridSpan="6">
                  <a:txBody>
                    <a:bodyPr/>
                    <a:lstStyle/>
                    <a:p>
                      <a:pPr marL="0" lvl="1" indent="0" algn="l" defTabSz="914400" rtl="0" eaLnBrk="1" latinLnBrk="0" hangingPunct="1">
                        <a:spcBef>
                          <a:spcPts val="600"/>
                        </a:spcBef>
                        <a:buFont typeface="Arial" panose="020B0604020202020204" pitchFamily="34" charset="0"/>
                        <a:buNone/>
                      </a:pPr>
                      <a:r>
                        <a:rPr lang="en-ZA" sz="1400" kern="1200" dirty="0" smtClean="0"/>
                        <a:t>PPE </a:t>
                      </a:r>
                      <a:r>
                        <a:rPr lang="en-ZA" sz="1400" kern="1200" baseline="0" dirty="0" smtClean="0"/>
                        <a:t>(Immovable Assets) </a:t>
                      </a:r>
                      <a:endParaRPr lang="en-US" sz="1400" b="1" kern="1200" dirty="0" smtClean="0">
                        <a:solidFill>
                          <a:schemeClr val="dk1"/>
                        </a:solidFill>
                        <a:latin typeface="+mn-lt"/>
                        <a:ea typeface="+mn-ea"/>
                        <a:cs typeface="+mn-cs"/>
                      </a:endParaRPr>
                    </a:p>
                  </a:txBody>
                  <a:tcPr marL="68580" marR="68580" marT="34290" marB="34290"/>
                </a:tc>
                <a:tc hMerge="1">
                  <a:txBody>
                    <a:bodyPr/>
                    <a:lstStyle/>
                    <a:p>
                      <a:pPr marL="285750" lvl="2" indent="-285750" algn="l" defTabSz="914400" rtl="0" eaLnBrk="1" latinLnBrk="0" hangingPunct="1">
                        <a:buFont typeface="Arial" pitchFamily="34" charset="0"/>
                        <a:buChar char="•"/>
                      </a:pPr>
                      <a:endParaRPr lang="en-US" sz="1600" kern="1200" dirty="0" smtClean="0">
                        <a:solidFill>
                          <a:schemeClr val="dk1"/>
                        </a:solidFill>
                        <a:latin typeface="+mn-lt"/>
                        <a:ea typeface="+mn-ea"/>
                        <a:cs typeface="+mn-cs"/>
                      </a:endParaRPr>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1"/>
                  </a:ext>
                </a:extLst>
              </a:tr>
              <a:tr h="1028700">
                <a:tc gridSpan="2">
                  <a:txBody>
                    <a:bodyPr/>
                    <a:lstStyle/>
                    <a:p>
                      <a:pPr marL="0" lvl="1" algn="l" defTabSz="914400" rtl="0" eaLnBrk="1" latinLnBrk="0" hangingPunct="1">
                        <a:spcBef>
                          <a:spcPts val="600"/>
                        </a:spcBef>
                        <a:buFont typeface="Wingdings" pitchFamily="2" charset="2"/>
                        <a:buNone/>
                      </a:pPr>
                      <a:r>
                        <a:rPr lang="en-ZA" sz="1400" kern="1200" dirty="0" smtClean="0"/>
                        <a:t>Completed</a:t>
                      </a:r>
                      <a:r>
                        <a:rPr lang="en-ZA" sz="1400" kern="1200" baseline="0" dirty="0" smtClean="0"/>
                        <a:t> projects not recognised in the correct period due to completion dates not captured or statuses not updated on WCS </a:t>
                      </a:r>
                      <a:r>
                        <a:rPr lang="en-ZA" sz="1400" kern="1200" dirty="0" smtClean="0"/>
                        <a:t>– impact on depreciation </a:t>
                      </a:r>
                      <a:endParaRPr lang="en-US" sz="1400" kern="1200" dirty="0" smtClean="0">
                        <a:solidFill>
                          <a:schemeClr val="dk1"/>
                        </a:solidFill>
                        <a:latin typeface="+mn-lt"/>
                        <a:ea typeface="+mn-ea"/>
                        <a:cs typeface="+mn-cs"/>
                      </a:endParaRPr>
                    </a:p>
                  </a:txBody>
                  <a:tcPr marL="68580" marR="68580" marT="34290" marB="34290"/>
                </a:tc>
                <a:tc hMerge="1">
                  <a:txBody>
                    <a:bodyPr/>
                    <a:lstStyle/>
                    <a:p>
                      <a:pPr marL="285750" lvl="2" indent="-285750" algn="l" defTabSz="914400" rtl="0" eaLnBrk="1" latinLnBrk="0" hangingPunct="1">
                        <a:buFont typeface="Arial" pitchFamily="34" charset="0"/>
                        <a:buChar char="•"/>
                      </a:pPr>
                      <a:endParaRPr lang="en-ZA" sz="1200" kern="1200" baseline="0" dirty="0" smtClean="0">
                        <a:solidFill>
                          <a:schemeClr val="dk1"/>
                        </a:solidFill>
                        <a:latin typeface="+mn-lt"/>
                        <a:ea typeface="+mn-ea"/>
                        <a:cs typeface="+mn-cs"/>
                      </a:endParaRPr>
                    </a:p>
                  </a:txBody>
                  <a:tcPr/>
                </a:tc>
                <a:tc>
                  <a:txBody>
                    <a:bodyPr/>
                    <a:lstStyle/>
                    <a:p>
                      <a:pPr marL="285750" lvl="2" indent="-285750" algn="l" defTabSz="914400" rtl="0" eaLnBrk="1" latinLnBrk="0" hangingPunct="1">
                        <a:buFont typeface="Arial" pitchFamily="34" charset="0"/>
                        <a:buChar char="•"/>
                      </a:pPr>
                      <a:r>
                        <a:rPr lang="en-ZA" sz="1400" kern="1200" baseline="0" dirty="0" smtClean="0"/>
                        <a:t>Linking of all completed capital projects to the IAR</a:t>
                      </a:r>
                    </a:p>
                    <a:p>
                      <a:pPr marL="285750" lvl="2" indent="-285750" algn="l" defTabSz="914400" rtl="0" eaLnBrk="1" latinLnBrk="0" hangingPunct="1">
                        <a:buFont typeface="Arial" pitchFamily="34" charset="0"/>
                        <a:buChar char="•"/>
                      </a:pPr>
                      <a:r>
                        <a:rPr lang="en-ZA" sz="1400" kern="1200" baseline="0" dirty="0" smtClean="0"/>
                        <a:t>Identify completed projects which do not have completion dates on WCS and completed projects which do not have completion certificates</a:t>
                      </a:r>
                      <a:endParaRPr lang="en-ZA" sz="1400" kern="1200" baseline="0" dirty="0" smtClean="0">
                        <a:solidFill>
                          <a:schemeClr val="dk1"/>
                        </a:solidFill>
                        <a:latin typeface="+mn-lt"/>
                        <a:ea typeface="+mn-ea"/>
                        <a:cs typeface="+mn-cs"/>
                      </a:endParaRPr>
                    </a:p>
                  </a:txBody>
                  <a:tcPr marL="68580" marR="68580" marT="34290" marB="34290"/>
                </a:tc>
                <a:tc gridSpan="2">
                  <a:txBody>
                    <a:bodyPr/>
                    <a:lstStyle/>
                    <a:p>
                      <a:pPr marL="0" lvl="2" indent="0" algn="l" defTabSz="914400" rtl="0" eaLnBrk="1" latinLnBrk="0" hangingPunct="1">
                        <a:buFont typeface="Arial" pitchFamily="34" charset="0"/>
                        <a:buNone/>
                      </a:pPr>
                      <a:r>
                        <a:rPr lang="en-ZA" sz="1400" kern="1200" baseline="0" dirty="0" smtClean="0"/>
                        <a:t>Identified projects where actual completion certificates were outstanding at 31 March 2017</a:t>
                      </a:r>
                      <a:endParaRPr lang="en-US" sz="1400" kern="1200" baseline="0" dirty="0" smtClean="0">
                        <a:solidFill>
                          <a:schemeClr val="dk1"/>
                        </a:solidFill>
                        <a:latin typeface="+mn-lt"/>
                        <a:ea typeface="+mn-ea"/>
                        <a:cs typeface="+mn-cs"/>
                      </a:endParaRPr>
                    </a:p>
                  </a:txBody>
                  <a:tcPr marL="68580" marR="68580" marT="34290" marB="34290"/>
                </a:tc>
                <a:tc hMerge="1">
                  <a:txBody>
                    <a:bodyPr/>
                    <a:lstStyle/>
                    <a:p>
                      <a:pPr marL="285750" lvl="2" indent="-285750" algn="l" defTabSz="914400" rtl="0" eaLnBrk="1" latinLnBrk="0" hangingPunct="1">
                        <a:buFont typeface="Arial" pitchFamily="34" charset="0"/>
                        <a:buChar char="•"/>
                      </a:pPr>
                      <a:endParaRPr lang="en-US" sz="1200" kern="1200" baseline="0" dirty="0" smtClean="0">
                        <a:solidFill>
                          <a:schemeClr val="dk1"/>
                        </a:solidFill>
                        <a:latin typeface="+mn-lt"/>
                        <a:ea typeface="+mn-ea"/>
                        <a:cs typeface="+mn-cs"/>
                      </a:endParaRPr>
                    </a:p>
                  </a:txBody>
                  <a:tcPr/>
                </a:tc>
                <a:tc>
                  <a:txBody>
                    <a:bodyPr/>
                    <a:lstStyle/>
                    <a:p>
                      <a:pPr marL="0" lvl="2" indent="0" algn="l" defTabSz="914400" rtl="0" eaLnBrk="1" latinLnBrk="0" hangingPunct="1">
                        <a:buFont typeface="Arial" pitchFamily="34" charset="0"/>
                        <a:buNone/>
                      </a:pPr>
                      <a:r>
                        <a:rPr lang="en-ZA" sz="1400" kern="1200" baseline="0" dirty="0" smtClean="0"/>
                        <a:t>WCS statuses </a:t>
                      </a:r>
                      <a:r>
                        <a:rPr lang="en-ZA" sz="1400" strike="noStrike" kern="1200" baseline="0" dirty="0" smtClean="0"/>
                        <a:t>are</a:t>
                      </a:r>
                      <a:r>
                        <a:rPr lang="en-ZA" sz="1400" strike="sngStrike" kern="1200" baseline="0" dirty="0" smtClean="0"/>
                        <a:t> </a:t>
                      </a:r>
                      <a:r>
                        <a:rPr lang="en-ZA" sz="1400" kern="1200" baseline="0" dirty="0" smtClean="0"/>
                        <a:t>unreliable – </a:t>
                      </a:r>
                    </a:p>
                    <a:p>
                      <a:pPr marL="0" lvl="2" indent="0" algn="l" defTabSz="914400" rtl="0" eaLnBrk="1" latinLnBrk="0" hangingPunct="1">
                        <a:buFont typeface="Arial" pitchFamily="34" charset="0"/>
                        <a:buNone/>
                      </a:pPr>
                      <a:r>
                        <a:rPr lang="en-ZA" sz="1400" kern="1200" baseline="0" dirty="0" smtClean="0"/>
                        <a:t>Regional assistance required to ensure correct information is obtained re: status of the projects</a:t>
                      </a:r>
                      <a:endParaRPr lang="en-ZA" sz="1400" kern="1200" baseline="0" dirty="0" smtClean="0">
                        <a:solidFill>
                          <a:schemeClr val="dk1"/>
                        </a:solidFill>
                        <a:latin typeface="+mn-lt"/>
                        <a:ea typeface="+mn-ea"/>
                        <a:cs typeface="+mn-cs"/>
                      </a:endParaRPr>
                    </a:p>
                  </a:txBody>
                  <a:tcPr marL="68580" marR="68580" marT="34290" marB="34290"/>
                </a:tc>
                <a:extLst>
                  <a:ext uri="{0D108BD9-81ED-4DB2-BD59-A6C34878D82A}">
                    <a16:rowId xmlns:a16="http://schemas.microsoft.com/office/drawing/2014/main" val="10002"/>
                  </a:ext>
                </a:extLst>
              </a:tr>
              <a:tr h="1303020">
                <a:tc gridSpan="2">
                  <a:txBody>
                    <a:bodyPr/>
                    <a:lstStyle/>
                    <a:p>
                      <a:pPr marL="0" lvl="1" algn="l" defTabSz="914400" rtl="0" eaLnBrk="1" latinLnBrk="0" hangingPunct="1">
                        <a:spcBef>
                          <a:spcPts val="600"/>
                        </a:spcBef>
                        <a:buFont typeface="Wingdings" pitchFamily="2" charset="2"/>
                        <a:buNone/>
                      </a:pPr>
                      <a:r>
                        <a:rPr lang="en-ZA" sz="1400" kern="1200" dirty="0" smtClean="0"/>
                        <a:t>Depreciation policy incorrectly</a:t>
                      </a:r>
                      <a:r>
                        <a:rPr lang="en-ZA" sz="1400" kern="1200" baseline="0" dirty="0" smtClean="0"/>
                        <a:t> applied – review of useful lives not done correctly </a:t>
                      </a:r>
                      <a:endParaRPr lang="en-US" sz="1400" kern="1200" dirty="0" smtClean="0">
                        <a:solidFill>
                          <a:schemeClr val="dk1"/>
                        </a:solidFill>
                        <a:latin typeface="+mn-lt"/>
                        <a:ea typeface="+mn-ea"/>
                        <a:cs typeface="+mn-cs"/>
                      </a:endParaRPr>
                    </a:p>
                  </a:txBody>
                  <a:tcPr marL="68580" marR="68580" marT="34290" marB="34290"/>
                </a:tc>
                <a:tc hMerge="1">
                  <a:txBody>
                    <a:bodyPr/>
                    <a:lstStyle/>
                    <a:p>
                      <a:pPr marL="285750" lvl="2" indent="-285750" algn="l" defTabSz="914400" rtl="0" eaLnBrk="1" latinLnBrk="0" hangingPunct="1">
                        <a:buFont typeface="Arial" pitchFamily="34" charset="0"/>
                        <a:buChar char="•"/>
                      </a:pPr>
                      <a:endParaRPr lang="en-ZA" sz="1200" kern="1200" baseline="0" dirty="0" smtClean="0">
                        <a:solidFill>
                          <a:schemeClr val="dk1"/>
                        </a:solidFill>
                        <a:latin typeface="+mn-lt"/>
                        <a:ea typeface="+mn-ea"/>
                        <a:cs typeface="+mn-cs"/>
                      </a:endParaRPr>
                    </a:p>
                  </a:txBody>
                  <a:tcPr/>
                </a:tc>
                <a:tc>
                  <a:txBody>
                    <a:bodyPr/>
                    <a:lstStyle/>
                    <a:p>
                      <a:pPr marL="285750" marR="0" lvl="2"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400" kern="1200" baseline="0" dirty="0" smtClean="0"/>
                        <a:t>Archibus to calculate automatically in accordance with policy </a:t>
                      </a:r>
                      <a:endParaRPr lang="en-ZA" sz="1400" strike="sngStrike" kern="1200" baseline="0" dirty="0" smtClean="0"/>
                    </a:p>
                    <a:p>
                      <a:pPr marL="285750" lvl="2" indent="-285750" algn="l" defTabSz="914400" rtl="0" eaLnBrk="1" latinLnBrk="0" hangingPunct="1">
                        <a:buFont typeface="Arial" pitchFamily="34" charset="0"/>
                        <a:buChar char="•"/>
                      </a:pPr>
                      <a:r>
                        <a:rPr lang="en-ZA" sz="1400" kern="1200" baseline="0" dirty="0" smtClean="0"/>
                        <a:t>Review of remaining useful lives (based on the condition assessments)</a:t>
                      </a:r>
                    </a:p>
                    <a:p>
                      <a:pPr marL="285750" lvl="2" indent="-285750" algn="l" defTabSz="914400" rtl="0" eaLnBrk="1" latinLnBrk="0" hangingPunct="1">
                        <a:buFont typeface="Arial" pitchFamily="34" charset="0"/>
                        <a:buChar char="•"/>
                      </a:pPr>
                      <a:r>
                        <a:rPr lang="en-ZA" sz="1400" kern="1200" baseline="0" dirty="0" smtClean="0"/>
                        <a:t>Review of the basis for the allocation of Estimated Useful Lives</a:t>
                      </a:r>
                      <a:endParaRPr lang="en-ZA" sz="1400" kern="1200" baseline="0" dirty="0" smtClean="0">
                        <a:solidFill>
                          <a:schemeClr val="dk1"/>
                        </a:solidFill>
                        <a:latin typeface="+mn-lt"/>
                        <a:ea typeface="+mn-ea"/>
                        <a:cs typeface="+mn-cs"/>
                      </a:endParaRPr>
                    </a:p>
                  </a:txBody>
                  <a:tcPr marL="68580" marR="68580" marT="34290" marB="34290"/>
                </a:tc>
                <a:tc gridSpan="2">
                  <a:txBody>
                    <a:bodyPr/>
                    <a:lstStyle/>
                    <a:p>
                      <a:pPr marL="0" lvl="2" indent="0" algn="l" defTabSz="914400" rtl="0" eaLnBrk="1" latinLnBrk="0" hangingPunct="1">
                        <a:buFont typeface="Arial" pitchFamily="34" charset="0"/>
                        <a:buNone/>
                      </a:pPr>
                      <a:r>
                        <a:rPr lang="en-ZA" sz="1400" kern="1200" baseline="0" dirty="0" smtClean="0"/>
                        <a:t>Technical specifications document developed for Archibus asset module</a:t>
                      </a:r>
                      <a:endParaRPr lang="en-US" sz="1400" kern="1200" baseline="0" dirty="0" smtClean="0">
                        <a:solidFill>
                          <a:schemeClr val="dk1"/>
                        </a:solidFill>
                        <a:latin typeface="+mn-lt"/>
                        <a:ea typeface="+mn-ea"/>
                        <a:cs typeface="+mn-cs"/>
                      </a:endParaRPr>
                    </a:p>
                  </a:txBody>
                  <a:tcPr marL="68580" marR="68580" marT="34290" marB="34290"/>
                </a:tc>
                <a:tc hMerge="1">
                  <a:txBody>
                    <a:bodyPr/>
                    <a:lstStyle/>
                    <a:p>
                      <a:pPr marL="285750" lvl="2" indent="-285750" algn="l" defTabSz="914400" rtl="0" eaLnBrk="1" latinLnBrk="0" hangingPunct="1">
                        <a:buFont typeface="Arial" pitchFamily="34" charset="0"/>
                        <a:buChar char="•"/>
                      </a:pPr>
                      <a:endParaRPr lang="en-US" sz="1200" kern="1200" baseline="0" dirty="0" smtClean="0">
                        <a:solidFill>
                          <a:schemeClr val="dk1"/>
                        </a:solidFill>
                        <a:latin typeface="+mn-lt"/>
                        <a:ea typeface="+mn-ea"/>
                        <a:cs typeface="+mn-cs"/>
                      </a:endParaRPr>
                    </a:p>
                  </a:txBody>
                  <a:tcPr/>
                </a:tc>
                <a:tc>
                  <a:txBody>
                    <a:bodyPr/>
                    <a:lstStyle/>
                    <a:p>
                      <a:pPr marL="0" lvl="2" indent="0" algn="l" defTabSz="914400" rtl="0" eaLnBrk="1" latinLnBrk="0" hangingPunct="1">
                        <a:buFont typeface="Arial" pitchFamily="34" charset="0"/>
                        <a:buNone/>
                      </a:pPr>
                      <a:r>
                        <a:rPr lang="en-ZA" sz="1400" kern="1200" baseline="0" dirty="0" smtClean="0"/>
                        <a:t>Archibus PPE GRAP application not developed and  implemented</a:t>
                      </a:r>
                      <a:endParaRPr lang="en-ZA" sz="1400" kern="1200" baseline="0" dirty="0" smtClean="0">
                        <a:solidFill>
                          <a:schemeClr val="dk1"/>
                        </a:solidFill>
                        <a:latin typeface="+mn-lt"/>
                        <a:ea typeface="+mn-ea"/>
                        <a:cs typeface="+mn-cs"/>
                      </a:endParaRPr>
                    </a:p>
                  </a:txBody>
                  <a:tcPr marL="68580" marR="68580" marT="34290" marB="34290"/>
                </a:tc>
                <a:extLst>
                  <a:ext uri="{0D108BD9-81ED-4DB2-BD59-A6C34878D82A}">
                    <a16:rowId xmlns:a16="http://schemas.microsoft.com/office/drawing/2014/main" val="10003"/>
                  </a:ext>
                </a:extLst>
              </a:tr>
            </a:tbl>
          </a:graphicData>
        </a:graphic>
      </p:graphicFrame>
      <p:cxnSp>
        <p:nvCxnSpPr>
          <p:cNvPr id="7" name="Straight Connector 6"/>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descr="southafrica-flag1"/>
          <p:cNvPicPr>
            <a:picLocks noChangeAspect="1" noChangeArrowheads="1" noCrop="1"/>
          </p:cNvPicPr>
          <p:nvPr/>
        </p:nvPicPr>
        <p:blipFill>
          <a:blip r:embed="rId3"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val="39825912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0CD0AED-B4D5-4032-9A76-11BCD2D1BB13}" type="slidenum">
              <a:rPr lang="en-US" smtClean="0">
                <a:solidFill>
                  <a:prstClr val="black">
                    <a:tint val="75000"/>
                  </a:prstClr>
                </a:solidFill>
              </a:rPr>
              <a:pPr/>
              <a:t>73</a:t>
            </a:fld>
            <a:endParaRPr lang="en-US" dirty="0">
              <a:solidFill>
                <a:prstClr val="black">
                  <a:tint val="75000"/>
                </a:prstClr>
              </a:solidFill>
            </a:endParaRPr>
          </a:p>
        </p:txBody>
      </p:sp>
      <p:sp>
        <p:nvSpPr>
          <p:cNvPr id="12" name="Rectangle 11"/>
          <p:cNvSpPr/>
          <p:nvPr/>
        </p:nvSpPr>
        <p:spPr>
          <a:xfrm>
            <a:off x="0" y="1412776"/>
            <a:ext cx="4365139" cy="2401178"/>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a:solidFill>
                  <a:prstClr val="white"/>
                </a:solidFill>
              </a:rPr>
              <a:t>Programme </a:t>
            </a:r>
            <a:r>
              <a:rPr lang="en-US" sz="4000" b="1" dirty="0" smtClean="0">
                <a:solidFill>
                  <a:prstClr val="white"/>
                </a:solidFill>
              </a:rPr>
              <a:t>6: Facilities Management </a:t>
            </a:r>
            <a:endParaRPr lang="en-US" sz="4000" b="1" dirty="0">
              <a:solidFill>
                <a:prstClr val="white"/>
              </a:solidFill>
            </a:endParaRPr>
          </a:p>
        </p:txBody>
      </p:sp>
      <p:cxnSp>
        <p:nvCxnSpPr>
          <p:cNvPr id="7" name="Straight Connector 6"/>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descr="southafrica-flag1"/>
          <p:cNvPicPr>
            <a:picLocks noChangeAspect="1" noChangeArrowheads="1" noCrop="1"/>
          </p:cNvPicPr>
          <p:nvPr/>
        </p:nvPicPr>
        <p:blipFill>
          <a:blip r:embed="rId3"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val="15439499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0CD0AED-B4D5-4032-9A76-11BCD2D1BB13}" type="slidenum">
              <a:rPr lang="en-US" smtClean="0">
                <a:solidFill>
                  <a:prstClr val="black">
                    <a:tint val="75000"/>
                  </a:prstClr>
                </a:solidFill>
              </a:rPr>
              <a:pPr/>
              <a:t>74</a:t>
            </a:fld>
            <a:endParaRPr lang="en-US" dirty="0">
              <a:solidFill>
                <a:prstClr val="black">
                  <a:tint val="75000"/>
                </a:prstClr>
              </a:solidFill>
            </a:endParaRPr>
          </a:p>
        </p:txBody>
      </p:sp>
      <p:sp>
        <p:nvSpPr>
          <p:cNvPr id="12" name="Rectangle 11"/>
          <p:cNvSpPr/>
          <p:nvPr/>
        </p:nvSpPr>
        <p:spPr>
          <a:xfrm>
            <a:off x="-16088" y="0"/>
            <a:ext cx="9144000" cy="51435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100" b="1" dirty="0" smtClean="0">
                <a:solidFill>
                  <a:prstClr val="white"/>
                </a:solidFill>
              </a:rPr>
              <a:t>Programme</a:t>
            </a:r>
            <a:r>
              <a:rPr lang="en-US" sz="2100" b="1" dirty="0">
                <a:solidFill>
                  <a:prstClr val="white"/>
                </a:solidFill>
              </a:rPr>
              <a:t> </a:t>
            </a:r>
            <a:r>
              <a:rPr lang="en-US" sz="2100" b="1" dirty="0" smtClean="0">
                <a:solidFill>
                  <a:prstClr val="white"/>
                </a:solidFill>
              </a:rPr>
              <a:t>6: FM</a:t>
            </a:r>
            <a:endParaRPr lang="en-US" sz="2100" b="1" dirty="0">
              <a:solidFill>
                <a:prstClr val="white"/>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357369866"/>
              </p:ext>
            </p:extLst>
          </p:nvPr>
        </p:nvGraphicFramePr>
        <p:xfrm>
          <a:off x="107504" y="686183"/>
          <a:ext cx="8700927" cy="4526280"/>
        </p:xfrm>
        <a:graphic>
          <a:graphicData uri="http://schemas.openxmlformats.org/drawingml/2006/table">
            <a:tbl>
              <a:tblPr firstRow="1" bandRow="1">
                <a:tableStyleId>{9DCAF9ED-07DC-4A11-8D7F-57B35C25682E}</a:tableStyleId>
              </a:tblPr>
              <a:tblGrid>
                <a:gridCol w="2900309">
                  <a:extLst>
                    <a:ext uri="{9D8B030D-6E8A-4147-A177-3AD203B41FA5}">
                      <a16:colId xmlns:a16="http://schemas.microsoft.com/office/drawing/2014/main" val="20000"/>
                    </a:ext>
                  </a:extLst>
                </a:gridCol>
                <a:gridCol w="1681736">
                  <a:extLst>
                    <a:ext uri="{9D8B030D-6E8A-4147-A177-3AD203B41FA5}">
                      <a16:colId xmlns:a16="http://schemas.microsoft.com/office/drawing/2014/main" val="20001"/>
                    </a:ext>
                  </a:extLst>
                </a:gridCol>
                <a:gridCol w="4118882">
                  <a:extLst>
                    <a:ext uri="{9D8B030D-6E8A-4147-A177-3AD203B41FA5}">
                      <a16:colId xmlns:a16="http://schemas.microsoft.com/office/drawing/2014/main" val="20002"/>
                    </a:ext>
                  </a:extLst>
                </a:gridCol>
              </a:tblGrid>
              <a:tr h="278130">
                <a:tc>
                  <a:txBody>
                    <a:bodyPr/>
                    <a:lstStyle/>
                    <a:p>
                      <a:r>
                        <a:rPr lang="en-US" sz="1600" dirty="0" smtClean="0"/>
                        <a:t>Key Performance Indicators </a:t>
                      </a:r>
                      <a:endParaRPr lang="en-ZA" sz="1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Audit Findings </a:t>
                      </a:r>
                      <a:endParaRPr lang="en-ZA" sz="1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Identified</a:t>
                      </a:r>
                      <a:r>
                        <a:rPr lang="en-US" sz="1600" baseline="0" dirty="0" smtClean="0"/>
                        <a:t> deficiencies/Root Causes </a:t>
                      </a:r>
                      <a:endParaRPr lang="en-ZA" sz="1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897505">
                <a:tc>
                  <a:txBody>
                    <a:bodyPr/>
                    <a:lstStyle/>
                    <a:p>
                      <a:r>
                        <a:rPr lang="en-US" sz="1600" b="1" kern="1200" dirty="0" smtClean="0">
                          <a:solidFill>
                            <a:schemeClr val="dk1"/>
                          </a:solidFill>
                          <a:effectLst/>
                          <a:latin typeface="+mn-lt"/>
                          <a:ea typeface="+mn-ea"/>
                          <a:cs typeface="+mn-cs"/>
                        </a:rPr>
                        <a:t>Percentage of unscheduled reported maintenance incidents resolved within prescribed timeframes </a:t>
                      </a:r>
                      <a:endParaRPr lang="en-ZA" sz="1600" kern="1200" dirty="0" smtClean="0">
                        <a:solidFill>
                          <a:schemeClr val="dk1"/>
                        </a:solidFill>
                        <a:effectLst/>
                        <a:latin typeface="+mn-lt"/>
                        <a:ea typeface="+mn-ea"/>
                        <a:cs typeface="+mn-cs"/>
                      </a:endParaRPr>
                    </a:p>
                    <a:p>
                      <a:r>
                        <a:rPr lang="en-ZA" sz="1600" b="1" kern="1200" dirty="0" smtClean="0">
                          <a:solidFill>
                            <a:schemeClr val="dk1"/>
                          </a:solidFill>
                          <a:effectLst/>
                          <a:latin typeface="+mn-lt"/>
                          <a:ea typeface="+mn-ea"/>
                          <a:cs typeface="+mn-cs"/>
                        </a:rPr>
                        <a:t> </a:t>
                      </a:r>
                      <a:endParaRPr lang="en-ZA" sz="1600" kern="1200" dirty="0" smtClean="0">
                        <a:solidFill>
                          <a:schemeClr val="dk1"/>
                        </a:solidFill>
                        <a:effectLst/>
                        <a:latin typeface="+mn-lt"/>
                        <a:ea typeface="+mn-ea"/>
                        <a:cs typeface="+mn-cs"/>
                      </a:endParaRPr>
                    </a:p>
                    <a:p>
                      <a:endParaRPr lang="en-ZA" sz="1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Limitation</a:t>
                      </a:r>
                      <a:r>
                        <a:rPr lang="en-US" sz="1600" kern="1200" baseline="0" dirty="0" smtClean="0">
                          <a:solidFill>
                            <a:schemeClr val="dk1"/>
                          </a:solidFill>
                          <a:effectLst/>
                          <a:latin typeface="+mn-lt"/>
                          <a:ea typeface="+mn-ea"/>
                          <a:cs typeface="+mn-cs"/>
                        </a:rPr>
                        <a:t> of scope</a:t>
                      </a:r>
                      <a:endParaRPr lang="en-ZA" sz="1600" kern="1200" dirty="0" smtClean="0">
                        <a:solidFill>
                          <a:schemeClr val="dk1"/>
                        </a:solidFill>
                        <a:effectLst/>
                        <a:latin typeface="+mn-lt"/>
                        <a:ea typeface="+mn-ea"/>
                        <a:cs typeface="+mn-cs"/>
                      </a:endParaRPr>
                    </a:p>
                    <a:p>
                      <a:endParaRPr lang="en-ZA" sz="1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kern="1200" dirty="0" smtClean="0">
                          <a:solidFill>
                            <a:schemeClr val="dk1"/>
                          </a:solidFill>
                          <a:effectLst/>
                          <a:latin typeface="+mn-lt"/>
                          <a:ea typeface="+mn-ea"/>
                          <a:cs typeface="+mn-cs"/>
                        </a:rPr>
                        <a:t>This measure depends on the accuracy of the information reported in the Call Centre systems. The adverse finding of this measure was caused by the failure to launch the Call Centre Module of the new ERP system ARCHIBUS. Because of the planned migration to ARCHIBUS the old system call WORX4U was not properly maintained and as such became unreliable. The integrity of the information in WORX4U was compromised and became unreliable when tested by the Auditor General. The full roll-out of the Call Center Module of ARCHIBUS will remedy this problem and will mitigate this finding.</a:t>
                      </a:r>
                      <a:endParaRPr lang="en-ZA" sz="1600" kern="1200" dirty="0" smtClean="0">
                        <a:solidFill>
                          <a:schemeClr val="dk1"/>
                        </a:solidFill>
                        <a:effectLst/>
                        <a:latin typeface="+mn-lt"/>
                        <a:ea typeface="+mn-ea"/>
                        <a:cs typeface="+mn-cs"/>
                      </a:endParaRPr>
                    </a:p>
                    <a:p>
                      <a:r>
                        <a:rPr lang="en-ZA" sz="1600" kern="1200" dirty="0" smtClean="0">
                          <a:solidFill>
                            <a:schemeClr val="dk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600" kern="1200" dirty="0" smtClean="0">
                        <a:solidFill>
                          <a:schemeClr val="dk1"/>
                        </a:solidFill>
                        <a:effectLst/>
                        <a:latin typeface="+mn-lt"/>
                        <a:ea typeface="+mn-ea"/>
                        <a:cs typeface="+mn-cs"/>
                      </a:endParaRPr>
                    </a:p>
                    <a:p>
                      <a:endParaRPr lang="en-ZA" sz="1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cxnSp>
        <p:nvCxnSpPr>
          <p:cNvPr id="10" name="Straight Connector 9"/>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descr="southafrica-flag1"/>
          <p:cNvPicPr>
            <a:picLocks noChangeAspect="1" noChangeArrowheads="1" noCrop="1"/>
          </p:cNvPicPr>
          <p:nvPr/>
        </p:nvPicPr>
        <p:blipFill>
          <a:blip r:embed="rId3"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val="40112672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0CD0AED-B4D5-4032-9A76-11BCD2D1BB13}" type="slidenum">
              <a:rPr lang="en-US" smtClean="0">
                <a:solidFill>
                  <a:prstClr val="black">
                    <a:tint val="75000"/>
                  </a:prstClr>
                </a:solidFill>
              </a:rPr>
              <a:pPr/>
              <a:t>75</a:t>
            </a:fld>
            <a:endParaRPr lang="en-US" dirty="0">
              <a:solidFill>
                <a:prstClr val="black">
                  <a:tint val="75000"/>
                </a:prstClr>
              </a:solidFill>
            </a:endParaRPr>
          </a:p>
        </p:txBody>
      </p:sp>
      <p:sp>
        <p:nvSpPr>
          <p:cNvPr id="12" name="Rectangle 11"/>
          <p:cNvSpPr/>
          <p:nvPr/>
        </p:nvSpPr>
        <p:spPr>
          <a:xfrm>
            <a:off x="0" y="3810"/>
            <a:ext cx="9144000" cy="51435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100" b="1" dirty="0" smtClean="0">
                <a:solidFill>
                  <a:prstClr val="white"/>
                </a:solidFill>
              </a:rPr>
              <a:t>Programme 6: FM </a:t>
            </a:r>
            <a:endParaRPr lang="en-US" sz="2100" b="1" dirty="0">
              <a:solidFill>
                <a:prstClr val="white"/>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3064982432"/>
              </p:ext>
            </p:extLst>
          </p:nvPr>
        </p:nvGraphicFramePr>
        <p:xfrm>
          <a:off x="107504" y="698500"/>
          <a:ext cx="8700926" cy="4282440"/>
        </p:xfrm>
        <a:graphic>
          <a:graphicData uri="http://schemas.openxmlformats.org/drawingml/2006/table">
            <a:tbl>
              <a:tblPr firstRow="1" bandRow="1">
                <a:tableStyleId>{9DCAF9ED-07DC-4A11-8D7F-57B35C25682E}</a:tableStyleId>
              </a:tblPr>
              <a:tblGrid>
                <a:gridCol w="2900309">
                  <a:extLst>
                    <a:ext uri="{9D8B030D-6E8A-4147-A177-3AD203B41FA5}">
                      <a16:colId xmlns:a16="http://schemas.microsoft.com/office/drawing/2014/main" val="20000"/>
                    </a:ext>
                  </a:extLst>
                </a:gridCol>
                <a:gridCol w="1470720">
                  <a:extLst>
                    <a:ext uri="{9D8B030D-6E8A-4147-A177-3AD203B41FA5}">
                      <a16:colId xmlns:a16="http://schemas.microsoft.com/office/drawing/2014/main" val="20001"/>
                    </a:ext>
                  </a:extLst>
                </a:gridCol>
                <a:gridCol w="4329897">
                  <a:extLst>
                    <a:ext uri="{9D8B030D-6E8A-4147-A177-3AD203B41FA5}">
                      <a16:colId xmlns:a16="http://schemas.microsoft.com/office/drawing/2014/main" val="20002"/>
                    </a:ext>
                  </a:extLst>
                </a:gridCol>
              </a:tblGrid>
              <a:tr h="278130">
                <a:tc>
                  <a:txBody>
                    <a:bodyPr/>
                    <a:lstStyle/>
                    <a:p>
                      <a:r>
                        <a:rPr lang="en-US" sz="1600" dirty="0" smtClean="0"/>
                        <a:t>Key Performance Indicators </a:t>
                      </a:r>
                      <a:endParaRPr lang="en-ZA" sz="1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Audit Findings </a:t>
                      </a:r>
                      <a:endParaRPr lang="en-ZA" sz="1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Identified</a:t>
                      </a:r>
                      <a:r>
                        <a:rPr lang="en-US" sz="1600" baseline="0" dirty="0" smtClean="0"/>
                        <a:t> deficiencies/Root Causes </a:t>
                      </a:r>
                      <a:endParaRPr lang="en-ZA" sz="1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1546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dk1"/>
                          </a:solidFill>
                          <a:effectLst/>
                          <a:latin typeface="+mn-lt"/>
                          <a:ea typeface="+mn-ea"/>
                          <a:cs typeface="+mn-cs"/>
                        </a:rPr>
                        <a:t>Reduction in energy consumption (kilowatt hours) in identified property portfolio </a:t>
                      </a:r>
                      <a:endParaRPr lang="en-ZA" sz="1600" kern="1200" dirty="0" smtClean="0">
                        <a:solidFill>
                          <a:schemeClr val="dk1"/>
                        </a:solidFill>
                        <a:effectLst/>
                        <a:latin typeface="+mn-lt"/>
                        <a:ea typeface="+mn-ea"/>
                        <a:cs typeface="+mn-cs"/>
                      </a:endParaRPr>
                    </a:p>
                    <a:p>
                      <a:endParaRPr lang="en-ZA" sz="1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600" dirty="0" smtClean="0"/>
                        <a:t>Limitation of scope</a:t>
                      </a:r>
                      <a:endParaRPr lang="en-ZA" sz="1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kern="1200" dirty="0" smtClean="0">
                          <a:solidFill>
                            <a:schemeClr val="dk1"/>
                          </a:solidFill>
                          <a:effectLst/>
                          <a:latin typeface="+mn-lt"/>
                          <a:ea typeface="+mn-ea"/>
                          <a:cs typeface="+mn-cs"/>
                        </a:rPr>
                        <a:t>There are three problematic region Regions -Pretoria, </a:t>
                      </a:r>
                      <a:r>
                        <a:rPr lang="en-ZA" sz="1600" kern="1200" dirty="0" err="1" smtClean="0">
                          <a:solidFill>
                            <a:schemeClr val="dk1"/>
                          </a:solidFill>
                          <a:effectLst/>
                          <a:latin typeface="+mn-lt"/>
                          <a:ea typeface="+mn-ea"/>
                          <a:cs typeface="+mn-cs"/>
                        </a:rPr>
                        <a:t>Mmabatho</a:t>
                      </a:r>
                      <a:r>
                        <a:rPr lang="en-ZA" sz="1600" kern="1200" dirty="0" smtClean="0">
                          <a:solidFill>
                            <a:schemeClr val="dk1"/>
                          </a:solidFill>
                          <a:effectLst/>
                          <a:latin typeface="+mn-lt"/>
                          <a:ea typeface="+mn-ea"/>
                          <a:cs typeface="+mn-cs"/>
                        </a:rPr>
                        <a:t>, and Cape Town in relation to Energy</a:t>
                      </a:r>
                      <a:r>
                        <a:rPr lang="en-ZA" sz="1600" kern="1200" baseline="0" dirty="0" smtClean="0">
                          <a:solidFill>
                            <a:schemeClr val="dk1"/>
                          </a:solidFill>
                          <a:effectLst/>
                          <a:latin typeface="+mn-lt"/>
                          <a:ea typeface="+mn-ea"/>
                          <a:cs typeface="+mn-cs"/>
                        </a:rPr>
                        <a:t> Savings</a:t>
                      </a:r>
                      <a:r>
                        <a:rPr lang="en-ZA" sz="1600" kern="1200" dirty="0" smtClean="0">
                          <a:solidFill>
                            <a:schemeClr val="dk1"/>
                          </a:solidFill>
                          <a:effectLst/>
                          <a:latin typeface="+mn-lt"/>
                          <a:ea typeface="+mn-ea"/>
                          <a:cs typeface="+mn-cs"/>
                        </a:rPr>
                        <a:t>. In these Regions some reported savings where not accompanied by required POE or data was not submitted on time when requested by AG or DPW FM (HO). These savings in these Regions are also based on the old Shared Savings Contracts which were implemented independently from HO.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60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ZA" sz="1600" kern="1200" dirty="0" smtClean="0">
                          <a:solidFill>
                            <a:schemeClr val="dk1"/>
                          </a:solidFill>
                          <a:effectLst/>
                          <a:latin typeface="+mn-lt"/>
                          <a:ea typeface="+mn-ea"/>
                          <a:cs typeface="+mn-cs"/>
                        </a:rPr>
                        <a:t>DPW established a function within FM, Green Building Programme, to provide capacity in the development of Programme Planning, Strategy, Business Processes, Measurement &amp; Verification (M&amp;V) of savings, and Coordination. </a:t>
                      </a:r>
                    </a:p>
                    <a:p>
                      <a:endParaRPr lang="en-ZA" sz="1600" kern="1200" dirty="0" smtClean="0">
                        <a:solidFill>
                          <a:schemeClr val="dk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cxnSp>
        <p:nvCxnSpPr>
          <p:cNvPr id="10" name="Straight Connector 9"/>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descr="southafrica-flag1"/>
          <p:cNvPicPr>
            <a:picLocks noChangeAspect="1" noChangeArrowheads="1" noCrop="1"/>
          </p:cNvPicPr>
          <p:nvPr/>
        </p:nvPicPr>
        <p:blipFill>
          <a:blip r:embed="rId3"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val="17988102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0CD0AED-B4D5-4032-9A76-11BCD2D1BB13}" type="slidenum">
              <a:rPr lang="en-US" smtClean="0">
                <a:solidFill>
                  <a:prstClr val="black">
                    <a:tint val="75000"/>
                  </a:prstClr>
                </a:solidFill>
              </a:rPr>
              <a:pPr/>
              <a:t>76</a:t>
            </a:fld>
            <a:endParaRPr lang="en-US" dirty="0">
              <a:solidFill>
                <a:prstClr val="black">
                  <a:tint val="75000"/>
                </a:prstClr>
              </a:solidFill>
            </a:endParaRPr>
          </a:p>
        </p:txBody>
      </p:sp>
      <p:sp>
        <p:nvSpPr>
          <p:cNvPr id="12" name="Rectangle 11"/>
          <p:cNvSpPr/>
          <p:nvPr/>
        </p:nvSpPr>
        <p:spPr>
          <a:xfrm>
            <a:off x="0" y="0"/>
            <a:ext cx="9144000" cy="51435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100" b="1" dirty="0" smtClean="0">
                <a:solidFill>
                  <a:prstClr val="white"/>
                </a:solidFill>
              </a:rPr>
              <a:t>Programme 6: FM</a:t>
            </a:r>
            <a:endParaRPr lang="en-US" sz="2100" b="1" dirty="0">
              <a:solidFill>
                <a:prstClr val="white"/>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36376746"/>
              </p:ext>
            </p:extLst>
          </p:nvPr>
        </p:nvGraphicFramePr>
        <p:xfrm>
          <a:off x="107504" y="611278"/>
          <a:ext cx="8700927" cy="4831080"/>
        </p:xfrm>
        <a:graphic>
          <a:graphicData uri="http://schemas.openxmlformats.org/drawingml/2006/table">
            <a:tbl>
              <a:tblPr firstRow="1" bandRow="1">
                <a:tableStyleId>{9DCAF9ED-07DC-4A11-8D7F-57B35C25682E}</a:tableStyleId>
              </a:tblPr>
              <a:tblGrid>
                <a:gridCol w="2900309">
                  <a:extLst>
                    <a:ext uri="{9D8B030D-6E8A-4147-A177-3AD203B41FA5}">
                      <a16:colId xmlns:a16="http://schemas.microsoft.com/office/drawing/2014/main" val="20000"/>
                    </a:ext>
                  </a:extLst>
                </a:gridCol>
                <a:gridCol w="1681736">
                  <a:extLst>
                    <a:ext uri="{9D8B030D-6E8A-4147-A177-3AD203B41FA5}">
                      <a16:colId xmlns:a16="http://schemas.microsoft.com/office/drawing/2014/main" val="20001"/>
                    </a:ext>
                  </a:extLst>
                </a:gridCol>
                <a:gridCol w="4118882">
                  <a:extLst>
                    <a:ext uri="{9D8B030D-6E8A-4147-A177-3AD203B41FA5}">
                      <a16:colId xmlns:a16="http://schemas.microsoft.com/office/drawing/2014/main" val="20002"/>
                    </a:ext>
                  </a:extLst>
                </a:gridCol>
              </a:tblGrid>
              <a:tr h="278130">
                <a:tc>
                  <a:txBody>
                    <a:bodyPr/>
                    <a:lstStyle/>
                    <a:p>
                      <a:r>
                        <a:rPr lang="en-US" sz="1400" dirty="0" smtClean="0"/>
                        <a:t>Key Performance Indicators </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Audit Findings </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Identified</a:t>
                      </a:r>
                      <a:r>
                        <a:rPr lang="en-US" sz="1400" baseline="0" dirty="0" smtClean="0"/>
                        <a:t> deficiencies/Root Causes </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360420">
                <a:tc>
                  <a:txBody>
                    <a:bodyPr/>
                    <a:lstStyle/>
                    <a:p>
                      <a:r>
                        <a:rPr lang="en-US" sz="1400" b="1" kern="1200" dirty="0" smtClean="0">
                          <a:solidFill>
                            <a:schemeClr val="dk1"/>
                          </a:solidFill>
                          <a:effectLst/>
                          <a:latin typeface="+mn-lt"/>
                          <a:ea typeface="+mn-ea"/>
                          <a:cs typeface="+mn-cs"/>
                        </a:rPr>
                        <a:t>Reduction in water consumption (kiloliters) in identified property portfolio</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The reported achievement for target 4 100 000kl reduction in water consumption for identified property portfolio was misstated as the evidence provided indicated 3 347 496 kl and not 4 459 707 kl as reported.</a:t>
                      </a:r>
                      <a:endParaRPr lang="en-ZA" sz="1400" kern="1200" dirty="0" smtClean="0">
                        <a:solidFill>
                          <a:schemeClr val="dk1"/>
                        </a:solidFill>
                        <a:effectLst/>
                        <a:latin typeface="+mn-lt"/>
                        <a:ea typeface="+mn-ea"/>
                        <a:cs typeface="+mn-cs"/>
                      </a:endParaRPr>
                    </a:p>
                    <a:p>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kern="1200" dirty="0" smtClean="0">
                          <a:solidFill>
                            <a:schemeClr val="dk1"/>
                          </a:solidFill>
                          <a:effectLst/>
                          <a:latin typeface="+mn-lt"/>
                          <a:ea typeface="+mn-ea"/>
                          <a:cs typeface="+mn-cs"/>
                        </a:rPr>
                        <a:t>The adverse findings were with respect to the Shared Water Savings Contract in the Pretoria Region only, and not the rest of national contracts. </a:t>
                      </a:r>
                    </a:p>
                    <a:p>
                      <a:endParaRPr lang="en-US" sz="1400" kern="1200" dirty="0" smtClean="0">
                        <a:solidFill>
                          <a:schemeClr val="dk1"/>
                        </a:solidFill>
                        <a:effectLst/>
                        <a:latin typeface="+mn-lt"/>
                        <a:ea typeface="+mn-ea"/>
                        <a:cs typeface="+mn-cs"/>
                      </a:endParaRPr>
                    </a:p>
                    <a:p>
                      <a:r>
                        <a:rPr lang="en-US" sz="1400" kern="1200" dirty="0" smtClean="0">
                          <a:solidFill>
                            <a:schemeClr val="dk1"/>
                          </a:solidFill>
                          <a:effectLst/>
                          <a:latin typeface="+mn-lt"/>
                          <a:ea typeface="+mn-ea"/>
                          <a:cs typeface="+mn-cs"/>
                        </a:rPr>
                        <a:t>The Pretoria Shared Savings contract was initiated in 2007 and ran until November 2016. For the 2016/17 financial year, the AG resolved that there was significant differences in savings reported against what the AG calculated. This is as a result of not having the original approved baselines from which to calculate savings from because Pretoria Region could not provide these. </a:t>
                      </a:r>
                    </a:p>
                    <a:p>
                      <a:endParaRPr lang="en-US" sz="1400" kern="1200" dirty="0" smtClean="0">
                        <a:solidFill>
                          <a:schemeClr val="dk1"/>
                        </a:solidFill>
                        <a:effectLst/>
                        <a:latin typeface="+mn-lt"/>
                        <a:ea typeface="+mn-ea"/>
                        <a:cs typeface="+mn-cs"/>
                      </a:endParaRPr>
                    </a:p>
                    <a:p>
                      <a:endParaRPr lang="en-US" sz="1400" kern="1200" dirty="0" smtClean="0">
                        <a:solidFill>
                          <a:schemeClr val="dk1"/>
                        </a:solidFill>
                        <a:effectLst/>
                        <a:latin typeface="+mn-lt"/>
                        <a:ea typeface="+mn-ea"/>
                        <a:cs typeface="+mn-cs"/>
                      </a:endParaRPr>
                    </a:p>
                    <a:p>
                      <a:r>
                        <a:rPr lang="en-US" sz="1400" kern="1200" dirty="0" smtClean="0">
                          <a:solidFill>
                            <a:schemeClr val="dk1"/>
                          </a:solidFill>
                          <a:effectLst/>
                          <a:latin typeface="+mn-lt"/>
                          <a:ea typeface="+mn-ea"/>
                          <a:cs typeface="+mn-cs"/>
                        </a:rPr>
                        <a:t>The national contract which covers the other 10 Regions does not have this problem as the approval and archiving of baselines is undertaken centrally (from Head Office). The Pretoria contract has been terminated and new business process have been introduced in the national contract to ensure that these problems are eliminated</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cxnSp>
        <p:nvCxnSpPr>
          <p:cNvPr id="10" name="Straight Connector 9"/>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descr="southafrica-flag1"/>
          <p:cNvPicPr>
            <a:picLocks noChangeAspect="1" noChangeArrowheads="1" noCrop="1"/>
          </p:cNvPicPr>
          <p:nvPr/>
        </p:nvPicPr>
        <p:blipFill>
          <a:blip r:embed="rId3"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val="30502417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0CD0AED-B4D5-4032-9A76-11BCD2D1BB13}" type="slidenum">
              <a:rPr lang="en-US" smtClean="0">
                <a:solidFill>
                  <a:prstClr val="black">
                    <a:tint val="75000"/>
                  </a:prstClr>
                </a:solidFill>
              </a:rPr>
              <a:pPr/>
              <a:t>77</a:t>
            </a:fld>
            <a:endParaRPr lang="en-US" dirty="0">
              <a:solidFill>
                <a:prstClr val="black">
                  <a:tint val="75000"/>
                </a:prstClr>
              </a:solidFill>
            </a:endParaRPr>
          </a:p>
        </p:txBody>
      </p:sp>
      <p:sp>
        <p:nvSpPr>
          <p:cNvPr id="12" name="Rectangle 11"/>
          <p:cNvSpPr/>
          <p:nvPr/>
        </p:nvSpPr>
        <p:spPr>
          <a:xfrm>
            <a:off x="0" y="0"/>
            <a:ext cx="9144000" cy="51435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100" b="1" dirty="0">
                <a:solidFill>
                  <a:prstClr val="white"/>
                </a:solidFill>
              </a:rPr>
              <a:t>Audit Action Plan to address the findings </a:t>
            </a:r>
          </a:p>
        </p:txBody>
      </p:sp>
      <p:graphicFrame>
        <p:nvGraphicFramePr>
          <p:cNvPr id="2" name="Table 1"/>
          <p:cNvGraphicFramePr>
            <a:graphicFrameLocks noGrp="1"/>
          </p:cNvGraphicFramePr>
          <p:nvPr>
            <p:extLst>
              <p:ext uri="{D42A27DB-BD31-4B8C-83A1-F6EECF244321}">
                <p14:modId xmlns:p14="http://schemas.microsoft.com/office/powerpoint/2010/main" val="1001274861"/>
              </p:ext>
            </p:extLst>
          </p:nvPr>
        </p:nvGraphicFramePr>
        <p:xfrm>
          <a:off x="167856" y="717551"/>
          <a:ext cx="8808288" cy="4114800"/>
        </p:xfrm>
        <a:graphic>
          <a:graphicData uri="http://schemas.openxmlformats.org/drawingml/2006/table">
            <a:tbl>
              <a:tblPr firstRow="1" bandRow="1">
                <a:tableStyleId>{9DCAF9ED-07DC-4A11-8D7F-57B35C25682E}</a:tableStyleId>
              </a:tblPr>
              <a:tblGrid>
                <a:gridCol w="2202072">
                  <a:extLst>
                    <a:ext uri="{9D8B030D-6E8A-4147-A177-3AD203B41FA5}">
                      <a16:colId xmlns:a16="http://schemas.microsoft.com/office/drawing/2014/main" val="20000"/>
                    </a:ext>
                  </a:extLst>
                </a:gridCol>
                <a:gridCol w="2202072">
                  <a:extLst>
                    <a:ext uri="{9D8B030D-6E8A-4147-A177-3AD203B41FA5}">
                      <a16:colId xmlns:a16="http://schemas.microsoft.com/office/drawing/2014/main" val="20001"/>
                    </a:ext>
                  </a:extLst>
                </a:gridCol>
                <a:gridCol w="3166619">
                  <a:extLst>
                    <a:ext uri="{9D8B030D-6E8A-4147-A177-3AD203B41FA5}">
                      <a16:colId xmlns:a16="http://schemas.microsoft.com/office/drawing/2014/main" val="20002"/>
                    </a:ext>
                  </a:extLst>
                </a:gridCol>
                <a:gridCol w="1237525">
                  <a:extLst>
                    <a:ext uri="{9D8B030D-6E8A-4147-A177-3AD203B41FA5}">
                      <a16:colId xmlns:a16="http://schemas.microsoft.com/office/drawing/2014/main" val="20003"/>
                    </a:ext>
                  </a:extLst>
                </a:gridCol>
              </a:tblGrid>
              <a:tr h="377190">
                <a:tc>
                  <a:txBody>
                    <a:bodyPr/>
                    <a:lstStyle/>
                    <a:p>
                      <a:r>
                        <a:rPr lang="en-US" sz="1400" dirty="0" smtClean="0"/>
                        <a:t>Audit Findings</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Audit Action Plan </a:t>
                      </a:r>
                      <a:endParaRPr lang="en-ZA" sz="1400" dirty="0" smtClean="0"/>
                    </a:p>
                    <a:p>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Expected Outcome</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Time Frame </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7086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dk1"/>
                          </a:solidFill>
                          <a:effectLst/>
                          <a:latin typeface="+mn-lt"/>
                          <a:ea typeface="+mn-ea"/>
                          <a:cs typeface="+mn-cs"/>
                        </a:rPr>
                        <a:t>Percentage of unscheduled reported maintenance incidents resolved within prescribed timeframes </a:t>
                      </a:r>
                      <a:endParaRPr lang="en-ZA" sz="1400" kern="1200" dirty="0" smtClean="0">
                        <a:solidFill>
                          <a:schemeClr val="dk1"/>
                        </a:solidFill>
                        <a:effectLst/>
                        <a:latin typeface="+mn-lt"/>
                        <a:ea typeface="+mn-ea"/>
                        <a:cs typeface="+mn-cs"/>
                      </a:endParaRPr>
                    </a:p>
                    <a:p>
                      <a:pPr>
                        <a:lnSpc>
                          <a:spcPct val="100000"/>
                        </a:lnSpc>
                      </a:pPr>
                      <a:r>
                        <a:rPr lang="en-ZA" sz="1400" dirty="0" smtClean="0"/>
                        <a:t>(Limitation of Scope)</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pPr>
                      <a:r>
                        <a:rPr lang="en-ZA" sz="1400" dirty="0" smtClean="0"/>
                        <a:t>Migration of Worx4U to </a:t>
                      </a:r>
                      <a:r>
                        <a:rPr lang="en-ZA" sz="1400" dirty="0" err="1" smtClean="0"/>
                        <a:t>Archibus</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400" dirty="0" smtClean="0"/>
                        <a:t>Reliable and stable</a:t>
                      </a:r>
                      <a:r>
                        <a:rPr lang="en-ZA" sz="1400" baseline="0" dirty="0" smtClean="0"/>
                        <a:t> data for calculation of unscheduled maintenance performance</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400" dirty="0" smtClean="0"/>
                        <a:t>ERP Timelines</a:t>
                      </a:r>
                      <a:r>
                        <a:rPr lang="en-ZA" sz="1400" baseline="0" dirty="0" smtClean="0"/>
                        <a:t> as per Corporate Services??</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08660">
                <a:tc>
                  <a:txBody>
                    <a:bodyPr/>
                    <a:lstStyle/>
                    <a:p>
                      <a:pPr>
                        <a:lnSpc>
                          <a:spcPct val="100000"/>
                        </a:lnSpc>
                      </a:pPr>
                      <a:r>
                        <a:rPr lang="en-US" sz="1400" b="1" kern="1200" dirty="0" smtClean="0">
                          <a:solidFill>
                            <a:schemeClr val="dk1"/>
                          </a:solidFill>
                          <a:effectLst/>
                          <a:latin typeface="+mn-lt"/>
                          <a:ea typeface="+mn-ea"/>
                          <a:cs typeface="+mn-cs"/>
                        </a:rPr>
                        <a:t>Reduction in energy consumption (kilowatt hours) in identified property portfolio </a:t>
                      </a:r>
                    </a:p>
                    <a:p>
                      <a:pPr>
                        <a:lnSpc>
                          <a:spcPct val="100000"/>
                        </a:lnSpc>
                      </a:pPr>
                      <a:r>
                        <a:rPr lang="en-US" sz="1400" b="1" kern="1200" dirty="0" smtClean="0">
                          <a:solidFill>
                            <a:schemeClr val="dk1"/>
                          </a:solidFill>
                          <a:effectLst/>
                          <a:latin typeface="+mn-lt"/>
                          <a:ea typeface="+mn-ea"/>
                          <a:cs typeface="+mn-cs"/>
                        </a:rPr>
                        <a:t>(Limitation of Scope)</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kern="1200" dirty="0" smtClean="0">
                          <a:solidFill>
                            <a:schemeClr val="dk1"/>
                          </a:solidFill>
                          <a:effectLst/>
                          <a:latin typeface="+mn-lt"/>
                          <a:ea typeface="+mn-ea"/>
                          <a:cs typeface="+mn-cs"/>
                        </a:rPr>
                        <a:t>The FM in Head Office has developed stricter processes to ensure that only savings that have complete POE’s are reported. </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400" dirty="0" smtClean="0"/>
                        <a:t>Removal of audit issues for Energy Savings</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400" dirty="0" smtClean="0"/>
                        <a:t>30 November 20127</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7086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dk1"/>
                          </a:solidFill>
                          <a:effectLst/>
                          <a:latin typeface="+mn-lt"/>
                          <a:ea typeface="+mn-ea"/>
                          <a:cs typeface="+mn-cs"/>
                        </a:rPr>
                        <a:t>Reduction in water consumption (kilo-liters) in identified property portfolio</a:t>
                      </a:r>
                      <a:endParaRPr lang="en-ZA" sz="1400" kern="1200" dirty="0" smtClean="0">
                        <a:solidFill>
                          <a:schemeClr val="dk1"/>
                        </a:solidFill>
                        <a:effectLst/>
                        <a:latin typeface="+mn-lt"/>
                        <a:ea typeface="+mn-ea"/>
                        <a:cs typeface="+mn-cs"/>
                      </a:endParaRPr>
                    </a:p>
                    <a:p>
                      <a:pPr>
                        <a:lnSpc>
                          <a:spcPct val="100000"/>
                        </a:lnSpc>
                      </a:pPr>
                      <a:r>
                        <a:rPr lang="en-ZA" sz="1400" dirty="0" smtClean="0"/>
                        <a:t>(Misstatement) </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pPr>
                      <a:r>
                        <a:rPr lang="en-ZA" sz="1400" dirty="0" smtClean="0"/>
                        <a:t>The audit problem was limited to Pretoria. The old Pretoria</a:t>
                      </a:r>
                      <a:r>
                        <a:rPr lang="en-ZA" sz="1400" baseline="0" dirty="0" smtClean="0"/>
                        <a:t> Shared Water Saving Contract has lapsed. </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kern="1200" dirty="0" smtClean="0">
                          <a:solidFill>
                            <a:schemeClr val="dk1"/>
                          </a:solidFill>
                          <a:effectLst/>
                          <a:latin typeface="+mn-lt"/>
                          <a:ea typeface="+mn-ea"/>
                          <a:cs typeface="+mn-cs"/>
                        </a:rPr>
                        <a:t>The new national contract which covers the other 10 Regions does not have this problem as the approval and archiving of baselines is undertaken centrally (from Head Office). </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400" dirty="0" smtClean="0"/>
                        <a:t>30</a:t>
                      </a:r>
                      <a:r>
                        <a:rPr lang="en-ZA" sz="1400" baseline="0" dirty="0" smtClean="0"/>
                        <a:t> November 2017</a:t>
                      </a:r>
                      <a:endParaRPr lang="en-ZA"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cxnSp>
        <p:nvCxnSpPr>
          <p:cNvPr id="10" name="Straight Connector 9"/>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descr="southafrica-flag1"/>
          <p:cNvPicPr>
            <a:picLocks noChangeAspect="1" noChangeArrowheads="1" noCrop="1"/>
          </p:cNvPicPr>
          <p:nvPr/>
        </p:nvPicPr>
        <p:blipFill>
          <a:blip r:embed="rId3"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val="28871224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0CD0AED-B4D5-4032-9A76-11BCD2D1BB13}" type="slidenum">
              <a:rPr lang="en-US" smtClean="0">
                <a:solidFill>
                  <a:prstClr val="black">
                    <a:tint val="75000"/>
                  </a:prstClr>
                </a:solidFill>
              </a:rPr>
              <a:pPr/>
              <a:t>78</a:t>
            </a:fld>
            <a:endParaRPr lang="en-US" dirty="0">
              <a:solidFill>
                <a:prstClr val="black">
                  <a:tint val="75000"/>
                </a:prstClr>
              </a:solidFill>
            </a:endParaRPr>
          </a:p>
        </p:txBody>
      </p:sp>
      <p:sp>
        <p:nvSpPr>
          <p:cNvPr id="12" name="Rectangle 11"/>
          <p:cNvSpPr/>
          <p:nvPr/>
        </p:nvSpPr>
        <p:spPr>
          <a:xfrm>
            <a:off x="0" y="-12701"/>
            <a:ext cx="9144000" cy="51435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100" b="1" dirty="0">
                <a:solidFill>
                  <a:prstClr val="white"/>
                </a:solidFill>
              </a:rPr>
              <a:t>Strategies to Improve Performance </a:t>
            </a:r>
          </a:p>
        </p:txBody>
      </p:sp>
      <p:sp>
        <p:nvSpPr>
          <p:cNvPr id="2" name="Rectangle 1"/>
          <p:cNvSpPr/>
          <p:nvPr/>
        </p:nvSpPr>
        <p:spPr>
          <a:xfrm>
            <a:off x="179512" y="685087"/>
            <a:ext cx="8712968" cy="3416320"/>
          </a:xfrm>
          <a:prstGeom prst="rect">
            <a:avLst/>
          </a:prstGeom>
        </p:spPr>
        <p:txBody>
          <a:bodyPr wrap="square">
            <a:spAutoFit/>
          </a:bodyPr>
          <a:lstStyle/>
          <a:p>
            <a:pPr lvl="0">
              <a:defRPr/>
            </a:pPr>
            <a:r>
              <a:rPr lang="en-ZA" b="1" kern="0" dirty="0">
                <a:solidFill>
                  <a:prstClr val="black"/>
                </a:solidFill>
              </a:rPr>
              <a:t>Facilities management</a:t>
            </a:r>
          </a:p>
          <a:p>
            <a:pPr lvl="0">
              <a:defRPr/>
            </a:pPr>
            <a:endParaRPr lang="en-ZA" b="1" kern="0" dirty="0">
              <a:solidFill>
                <a:prstClr val="black"/>
              </a:solidFill>
            </a:endParaRPr>
          </a:p>
          <a:p>
            <a:pPr marL="285750" lvl="0" indent="-285750">
              <a:buFont typeface="Arial" panose="020B0604020202020204" pitchFamily="34" charset="0"/>
              <a:buChar char="•"/>
              <a:defRPr/>
            </a:pPr>
            <a:r>
              <a:rPr lang="en-US" kern="0" dirty="0">
                <a:solidFill>
                  <a:prstClr val="black"/>
                </a:solidFill>
              </a:rPr>
              <a:t>Identify the top 300 buildings</a:t>
            </a:r>
          </a:p>
          <a:p>
            <a:pPr marL="285750" lvl="0" indent="-285750">
              <a:buFont typeface="Arial" panose="020B0604020202020204" pitchFamily="34" charset="0"/>
              <a:buChar char="•"/>
              <a:defRPr/>
            </a:pPr>
            <a:endParaRPr lang="en-US" kern="0" dirty="0">
              <a:solidFill>
                <a:prstClr val="black"/>
              </a:solidFill>
            </a:endParaRPr>
          </a:p>
          <a:p>
            <a:pPr marL="285750" lvl="0" indent="-285750">
              <a:buFont typeface="Arial" panose="020B0604020202020204" pitchFamily="34" charset="0"/>
              <a:buChar char="•"/>
              <a:defRPr/>
            </a:pPr>
            <a:r>
              <a:rPr lang="en-US" kern="0" dirty="0">
                <a:solidFill>
                  <a:prstClr val="black"/>
                </a:solidFill>
              </a:rPr>
              <a:t>Develop internal technical skills capacity linked to the resuscitation of workshops</a:t>
            </a:r>
          </a:p>
          <a:p>
            <a:pPr marL="285750" lvl="0" indent="-285750">
              <a:buFont typeface="Arial" panose="020B0604020202020204" pitchFamily="34" charset="0"/>
              <a:buChar char="•"/>
              <a:defRPr/>
            </a:pPr>
            <a:endParaRPr lang="en-US" kern="0" dirty="0">
              <a:solidFill>
                <a:prstClr val="black"/>
              </a:solidFill>
            </a:endParaRPr>
          </a:p>
          <a:p>
            <a:pPr marL="285750" lvl="0" indent="-285750">
              <a:buFont typeface="Arial" panose="020B0604020202020204" pitchFamily="34" charset="0"/>
              <a:buChar char="•"/>
              <a:defRPr/>
            </a:pPr>
            <a:r>
              <a:rPr lang="en-US" kern="0" dirty="0">
                <a:solidFill>
                  <a:prstClr val="black"/>
                </a:solidFill>
              </a:rPr>
              <a:t>Fully automate the call centre, maintenance and asset management activities through the introduction of system, such as the new ERP system and telemetry systems</a:t>
            </a:r>
          </a:p>
          <a:p>
            <a:pPr marL="285750" lvl="0" indent="-285750">
              <a:buFont typeface="Arial" panose="020B0604020202020204" pitchFamily="34" charset="0"/>
              <a:buChar char="•"/>
              <a:defRPr/>
            </a:pPr>
            <a:endParaRPr lang="en-US" kern="0" dirty="0">
              <a:solidFill>
                <a:prstClr val="black"/>
              </a:solidFill>
            </a:endParaRPr>
          </a:p>
          <a:p>
            <a:pPr marL="285750" lvl="0" indent="-285750">
              <a:buFont typeface="Arial" panose="020B0604020202020204" pitchFamily="34" charset="0"/>
              <a:buChar char="•"/>
              <a:defRPr/>
            </a:pPr>
            <a:r>
              <a:rPr lang="en-US" kern="0" dirty="0">
                <a:solidFill>
                  <a:prstClr val="black"/>
                </a:solidFill>
              </a:rPr>
              <a:t>Develop new business processes and align them to the new systems, including a revision of the day-to-day</a:t>
            </a:r>
          </a:p>
          <a:p>
            <a:pPr marL="285750" lvl="0" indent="-285750">
              <a:buFont typeface="Arial" panose="020B0604020202020204" pitchFamily="34" charset="0"/>
              <a:buChar char="•"/>
              <a:defRPr/>
            </a:pPr>
            <a:r>
              <a:rPr lang="en-ZA" kern="0" dirty="0">
                <a:solidFill>
                  <a:prstClr val="black"/>
                </a:solidFill>
              </a:rPr>
              <a:t>maintenance guidelines</a:t>
            </a:r>
            <a:endParaRPr lang="en-US" kern="0" dirty="0">
              <a:solidFill>
                <a:prstClr val="black"/>
              </a:solidFill>
            </a:endParaRPr>
          </a:p>
        </p:txBody>
      </p:sp>
      <p:cxnSp>
        <p:nvCxnSpPr>
          <p:cNvPr id="10" name="Straight Connector 9"/>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descr="southafrica-flag1"/>
          <p:cNvPicPr>
            <a:picLocks noChangeAspect="1" noChangeArrowheads="1" noCrop="1"/>
          </p:cNvPicPr>
          <p:nvPr/>
        </p:nvPicPr>
        <p:blipFill>
          <a:blip r:embed="rId3"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val="18516295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0CD0AED-B4D5-4032-9A76-11BCD2D1BB13}" type="slidenum">
              <a:rPr lang="en-US" smtClean="0">
                <a:solidFill>
                  <a:prstClr val="black">
                    <a:tint val="75000"/>
                  </a:prstClr>
                </a:solidFill>
              </a:rPr>
              <a:pPr/>
              <a:t>79</a:t>
            </a:fld>
            <a:endParaRPr lang="en-US" dirty="0">
              <a:solidFill>
                <a:prstClr val="black">
                  <a:tint val="75000"/>
                </a:prstClr>
              </a:solidFill>
            </a:endParaRPr>
          </a:p>
        </p:txBody>
      </p:sp>
      <p:sp>
        <p:nvSpPr>
          <p:cNvPr id="12" name="Rectangle 11"/>
          <p:cNvSpPr/>
          <p:nvPr/>
        </p:nvSpPr>
        <p:spPr>
          <a:xfrm>
            <a:off x="18048" y="1628800"/>
            <a:ext cx="4280733" cy="229010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solidFill>
                  <a:prstClr val="white"/>
                </a:solidFill>
              </a:rPr>
              <a:t>Management of Risks in the Department </a:t>
            </a:r>
            <a:endParaRPr lang="en-US" sz="4000" b="1" dirty="0">
              <a:solidFill>
                <a:prstClr val="white"/>
              </a:solidFill>
            </a:endParaRPr>
          </a:p>
        </p:txBody>
      </p:sp>
      <p:cxnSp>
        <p:nvCxnSpPr>
          <p:cNvPr id="7" name="Straight Connector 6"/>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descr="southafrica-flag1"/>
          <p:cNvPicPr>
            <a:picLocks noChangeAspect="1" noChangeArrowheads="1" noCrop="1"/>
          </p:cNvPicPr>
          <p:nvPr/>
        </p:nvPicPr>
        <p:blipFill>
          <a:blip r:embed="rId3"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val="33019235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F0CD0AED-B4D5-4032-9A76-11BCD2D1BB13}" type="slidenum">
              <a:rPr lang="en-US" smtClean="0"/>
              <a:t>8</a:t>
            </a:fld>
            <a:endParaRPr lang="en-US"/>
          </a:p>
        </p:txBody>
      </p:sp>
      <p:pic>
        <p:nvPicPr>
          <p:cNvPr id="9"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a:xfrm>
            <a:off x="0" y="12106"/>
            <a:ext cx="9144000" cy="68580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76200" y="62267"/>
            <a:ext cx="9067800" cy="589072"/>
          </a:xfrm>
          <a:prstGeom prst="rect">
            <a:avLst/>
          </a:prstGeom>
          <a:noFill/>
        </p:spPr>
        <p:txBody>
          <a:bodyPr wrap="square" rtlCol="0">
            <a:spAutoFit/>
          </a:bodyPr>
          <a:lstStyle/>
          <a:p>
            <a:pPr>
              <a:lnSpc>
                <a:spcPct val="150000"/>
              </a:lnSpc>
            </a:pPr>
            <a:r>
              <a:rPr lang="en-ZA" sz="2400" b="1" dirty="0">
                <a:solidFill>
                  <a:schemeClr val="bg1"/>
                </a:solidFill>
              </a:rPr>
              <a:t>Audit Action Plan</a:t>
            </a:r>
          </a:p>
        </p:txBody>
      </p:sp>
      <p:pic>
        <p:nvPicPr>
          <p:cNvPr id="10" name="Picture 9" descr="southafrica-flag1"/>
          <p:cNvPicPr>
            <a:picLocks noChangeAspect="1" noChangeArrowheads="1" noCrop="1"/>
          </p:cNvPicPr>
          <p:nvPr/>
        </p:nvPicPr>
        <p:blipFill>
          <a:blip r:embed="rId4" cstate="print"/>
          <a:srcRect/>
          <a:stretch>
            <a:fillRect/>
          </a:stretch>
        </p:blipFill>
        <p:spPr bwMode="auto">
          <a:xfrm>
            <a:off x="7561162" y="6356350"/>
            <a:ext cx="415052" cy="274320"/>
          </a:xfrm>
          <a:prstGeom prst="rect">
            <a:avLst/>
          </a:prstGeom>
          <a:noFill/>
          <a:ln w="9525">
            <a:noFill/>
            <a:miter lim="800000"/>
            <a:headEnd/>
            <a:tailEnd/>
          </a:ln>
        </p:spPr>
      </p:pic>
      <p:graphicFrame>
        <p:nvGraphicFramePr>
          <p:cNvPr id="3" name="Table 2"/>
          <p:cNvGraphicFramePr>
            <a:graphicFrameLocks noGrp="1"/>
          </p:cNvGraphicFramePr>
          <p:nvPr>
            <p:extLst>
              <p:ext uri="{D42A27DB-BD31-4B8C-83A1-F6EECF244321}">
                <p14:modId xmlns:p14="http://schemas.microsoft.com/office/powerpoint/2010/main" val="848903764"/>
              </p:ext>
            </p:extLst>
          </p:nvPr>
        </p:nvGraphicFramePr>
        <p:xfrm>
          <a:off x="76200" y="760401"/>
          <a:ext cx="8960296" cy="2782546"/>
        </p:xfrm>
        <a:graphic>
          <a:graphicData uri="http://schemas.openxmlformats.org/drawingml/2006/table">
            <a:tbl>
              <a:tblPr firstRow="1" bandRow="1">
                <a:tableStyleId>{E8B1032C-EA38-4F05-BA0D-38AFFFC7BED3}</a:tableStyleId>
              </a:tblPr>
              <a:tblGrid>
                <a:gridCol w="2119536">
                  <a:extLst>
                    <a:ext uri="{9D8B030D-6E8A-4147-A177-3AD203B41FA5}">
                      <a16:colId xmlns:a16="http://schemas.microsoft.com/office/drawing/2014/main" val="20000"/>
                    </a:ext>
                  </a:extLst>
                </a:gridCol>
                <a:gridCol w="2520280">
                  <a:extLst>
                    <a:ext uri="{9D8B030D-6E8A-4147-A177-3AD203B41FA5}">
                      <a16:colId xmlns:a16="http://schemas.microsoft.com/office/drawing/2014/main" val="20001"/>
                    </a:ext>
                  </a:extLst>
                </a:gridCol>
                <a:gridCol w="2448272">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tblGrid>
              <a:tr h="335482">
                <a:tc>
                  <a:txBody>
                    <a:bodyPr/>
                    <a:lstStyle/>
                    <a:p>
                      <a:pPr marL="0" algn="l" defTabSz="914400" rtl="0" eaLnBrk="1" latinLnBrk="0" hangingPunct="1">
                        <a:lnSpc>
                          <a:spcPct val="115000"/>
                        </a:lnSpc>
                        <a:spcAft>
                          <a:spcPts val="0"/>
                        </a:spcAft>
                      </a:pPr>
                      <a:r>
                        <a:rPr lang="en-US" sz="1400" kern="1200" dirty="0">
                          <a:effectLst/>
                        </a:rPr>
                        <a:t>FINDING</a:t>
                      </a:r>
                      <a:endParaRPr lang="en-ZA" sz="1400" b="1" kern="1200" dirty="0">
                        <a:solidFill>
                          <a:schemeClr val="tx1"/>
                        </a:solidFill>
                        <a:effectLst/>
                        <a:latin typeface="+mn-lt"/>
                        <a:ea typeface="+mn-ea"/>
                        <a:cs typeface="+mn-cs"/>
                      </a:endParaRPr>
                    </a:p>
                  </a:txBody>
                  <a:tcPr marL="68580" marR="68580" marT="0" marB="0">
                    <a:solidFill>
                      <a:schemeClr val="accent6">
                        <a:lumMod val="40000"/>
                        <a:lumOff val="60000"/>
                      </a:schemeClr>
                    </a:solidFill>
                  </a:tcPr>
                </a:tc>
                <a:tc>
                  <a:txBody>
                    <a:bodyPr/>
                    <a:lstStyle/>
                    <a:p>
                      <a:pPr marL="0" algn="l" defTabSz="914400" rtl="0" eaLnBrk="1" latinLnBrk="0" hangingPunct="1">
                        <a:lnSpc>
                          <a:spcPct val="115000"/>
                        </a:lnSpc>
                        <a:spcAft>
                          <a:spcPts val="0"/>
                        </a:spcAft>
                      </a:pPr>
                      <a:r>
                        <a:rPr lang="en-US" sz="1400" kern="1200" dirty="0">
                          <a:effectLst/>
                        </a:rPr>
                        <a:t>ROOT CAUSE</a:t>
                      </a:r>
                      <a:endParaRPr lang="en-ZA" sz="1400" b="1" kern="1200" dirty="0">
                        <a:solidFill>
                          <a:schemeClr val="tx1"/>
                        </a:solidFill>
                        <a:effectLst/>
                        <a:latin typeface="+mn-lt"/>
                        <a:ea typeface="+mn-ea"/>
                        <a:cs typeface="+mn-cs"/>
                      </a:endParaRPr>
                    </a:p>
                  </a:txBody>
                  <a:tcPr marL="68580" marR="68580" marT="0" marB="0">
                    <a:solidFill>
                      <a:schemeClr val="accent6">
                        <a:lumMod val="40000"/>
                        <a:lumOff val="60000"/>
                      </a:schemeClr>
                    </a:solidFill>
                  </a:tcPr>
                </a:tc>
                <a:tc>
                  <a:txBody>
                    <a:bodyPr/>
                    <a:lstStyle/>
                    <a:p>
                      <a:pPr marL="0" algn="l" defTabSz="914400" rtl="0" eaLnBrk="1" latinLnBrk="0" hangingPunct="1">
                        <a:lnSpc>
                          <a:spcPct val="115000"/>
                        </a:lnSpc>
                        <a:spcAft>
                          <a:spcPts val="0"/>
                        </a:spcAft>
                      </a:pPr>
                      <a:r>
                        <a:rPr lang="en-US" sz="1400" kern="1200" dirty="0">
                          <a:effectLst/>
                        </a:rPr>
                        <a:t>ACTION</a:t>
                      </a:r>
                      <a:endParaRPr lang="en-ZA" sz="1400" b="1" kern="1200" dirty="0">
                        <a:solidFill>
                          <a:schemeClr val="tx1"/>
                        </a:solidFill>
                        <a:effectLst/>
                        <a:latin typeface="+mn-lt"/>
                        <a:ea typeface="+mn-ea"/>
                        <a:cs typeface="+mn-cs"/>
                      </a:endParaRPr>
                    </a:p>
                  </a:txBody>
                  <a:tcPr marL="68580" marR="68580" marT="0" marB="0">
                    <a:solidFill>
                      <a:schemeClr val="accent6">
                        <a:lumMod val="40000"/>
                        <a:lumOff val="60000"/>
                      </a:schemeClr>
                    </a:solidFill>
                  </a:tcPr>
                </a:tc>
                <a:tc>
                  <a:txBody>
                    <a:bodyPr/>
                    <a:lstStyle/>
                    <a:p>
                      <a:r>
                        <a:rPr lang="en-US" sz="1400" kern="1200" dirty="0" smtClean="0">
                          <a:effectLst/>
                        </a:rPr>
                        <a:t>STATUS/PROGRESS</a:t>
                      </a:r>
                      <a:endParaRPr lang="en-ZA" sz="1400" dirty="0">
                        <a:solidFill>
                          <a:schemeClr val="tx1"/>
                        </a:solidFill>
                      </a:endParaRPr>
                    </a:p>
                  </a:txBody>
                  <a:tcPr>
                    <a:solidFill>
                      <a:schemeClr val="accent6">
                        <a:lumMod val="40000"/>
                        <a:lumOff val="60000"/>
                      </a:schemeClr>
                    </a:solidFill>
                  </a:tcPr>
                </a:tc>
                <a:extLst>
                  <a:ext uri="{0D108BD9-81ED-4DB2-BD59-A6C34878D82A}">
                    <a16:rowId xmlns:a16="http://schemas.microsoft.com/office/drawing/2014/main" val="10000"/>
                  </a:ext>
                </a:extLst>
              </a:tr>
              <a:tr h="316893">
                <a:tc gridSpan="4">
                  <a:txBody>
                    <a:bodyPr/>
                    <a:lstStyle/>
                    <a:p>
                      <a:r>
                        <a:rPr lang="en-US" sz="1400" b="1" kern="1200" dirty="0" smtClean="0">
                          <a:effectLst/>
                        </a:rPr>
                        <a:t>GOVERNANCE,</a:t>
                      </a:r>
                      <a:r>
                        <a:rPr lang="en-US" sz="1400" b="1" kern="1200" baseline="0" dirty="0" smtClean="0">
                          <a:effectLst/>
                        </a:rPr>
                        <a:t> RISK AND COMPLIANCE</a:t>
                      </a:r>
                      <a:endParaRPr lang="en-ZA" sz="1400" b="1" kern="1200" dirty="0">
                        <a:solidFill>
                          <a:schemeClr val="dk1"/>
                        </a:solidFill>
                        <a:effectLst/>
                        <a:latin typeface="+mn-lt"/>
                        <a:ea typeface="+mn-ea"/>
                        <a:cs typeface="+mn-cs"/>
                      </a:endParaRPr>
                    </a:p>
                  </a:txBody>
                  <a:tcPr marL="68580" marR="68580" marT="0" marB="0"/>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1"/>
                  </a:ext>
                </a:extLst>
              </a:tr>
              <a:tr h="780645">
                <a:tc>
                  <a:txBody>
                    <a:bodyPr/>
                    <a:lstStyle/>
                    <a:p>
                      <a:pPr marL="0" algn="just" defTabSz="914400" rtl="0" eaLnBrk="1" fontAlgn="t" latinLnBrk="0" hangingPunct="1">
                        <a:lnSpc>
                          <a:spcPct val="115000"/>
                        </a:lnSpc>
                        <a:spcAft>
                          <a:spcPts val="0"/>
                        </a:spcAft>
                      </a:pPr>
                      <a:r>
                        <a:rPr lang="en-GB" sz="1100" kern="1200" dirty="0">
                          <a:effectLst/>
                        </a:rPr>
                        <a:t>Predetermined Objectives - Reported targets not consistent when compared with planned targets</a:t>
                      </a:r>
                      <a:endParaRPr lang="en-GB" sz="1100" kern="1200" dirty="0">
                        <a:solidFill>
                          <a:schemeClr val="dk1"/>
                        </a:solidFill>
                        <a:effectLst/>
                        <a:latin typeface="+mn-lt"/>
                        <a:ea typeface="+mn-ea"/>
                        <a:cs typeface="+mn-cs"/>
                      </a:endParaRPr>
                    </a:p>
                  </a:txBody>
                  <a:tcPr marL="9525" marR="9525" marT="9525" marB="0"/>
                </a:tc>
                <a:tc>
                  <a:txBody>
                    <a:bodyPr/>
                    <a:lstStyle/>
                    <a:p>
                      <a:pPr marL="0" algn="just" defTabSz="914400" rtl="0" eaLnBrk="1" fontAlgn="t" latinLnBrk="0" hangingPunct="1">
                        <a:lnSpc>
                          <a:spcPct val="115000"/>
                        </a:lnSpc>
                        <a:spcAft>
                          <a:spcPts val="0"/>
                        </a:spcAft>
                      </a:pPr>
                      <a:r>
                        <a:rPr lang="en-GB" sz="1100" kern="1200" dirty="0">
                          <a:effectLst/>
                        </a:rPr>
                        <a:t>The </a:t>
                      </a:r>
                      <a:r>
                        <a:rPr lang="en-GB" sz="1100" kern="1200" dirty="0" smtClean="0">
                          <a:effectLst/>
                        </a:rPr>
                        <a:t>Department </a:t>
                      </a:r>
                      <a:r>
                        <a:rPr lang="en-GB" sz="1100" kern="1200" dirty="0">
                          <a:effectLst/>
                        </a:rPr>
                        <a:t>does not adequately review the reported target against the supporting documentation to ensure that the reported information is accurate, valid and complete. Management did not exercise oversight responsibility regarding performance reporting, compliance and related internal controls</a:t>
                      </a:r>
                      <a:r>
                        <a:rPr lang="en-GB" sz="1100" kern="1200" dirty="0" smtClean="0">
                          <a:effectLst/>
                        </a:rPr>
                        <a:t>. Management </a:t>
                      </a:r>
                      <a:r>
                        <a:rPr lang="en-GB" sz="1100" kern="1200" dirty="0">
                          <a:effectLst/>
                        </a:rPr>
                        <a:t>did not monitor the implementation of action plans to address internal control deficiencies</a:t>
                      </a:r>
                      <a:endParaRPr lang="en-GB" sz="1100" kern="1200" dirty="0">
                        <a:solidFill>
                          <a:schemeClr val="dk1"/>
                        </a:solidFill>
                        <a:effectLst/>
                        <a:latin typeface="+mn-lt"/>
                        <a:ea typeface="+mn-ea"/>
                        <a:cs typeface="+mn-cs"/>
                      </a:endParaRPr>
                    </a:p>
                  </a:txBody>
                  <a:tcPr marL="9525" marR="9525" marT="9525" marB="0"/>
                </a:tc>
                <a:tc>
                  <a:txBody>
                    <a:bodyPr/>
                    <a:lstStyle/>
                    <a:p>
                      <a:pPr marL="0" indent="-228600" algn="just" defTabSz="914400" rtl="0" eaLnBrk="1" fontAlgn="t" latinLnBrk="0" hangingPunct="1">
                        <a:lnSpc>
                          <a:spcPct val="115000"/>
                        </a:lnSpc>
                        <a:spcAft>
                          <a:spcPts val="0"/>
                        </a:spcAft>
                        <a:buAutoNum type="arabicParenBoth"/>
                      </a:pPr>
                      <a:r>
                        <a:rPr lang="en-GB" sz="1100" kern="1200" dirty="0">
                          <a:effectLst/>
                        </a:rPr>
                        <a:t>Quarterly review of reported performance in accordance with the APP will be monitored and </a:t>
                      </a:r>
                      <a:r>
                        <a:rPr lang="en-GB" sz="1100" kern="1200" dirty="0" smtClean="0">
                          <a:effectLst/>
                        </a:rPr>
                        <a:t>deviations </a:t>
                      </a:r>
                      <a:r>
                        <a:rPr lang="en-GB" sz="1100" kern="1200" dirty="0">
                          <a:effectLst/>
                        </a:rPr>
                        <a:t>will be corrected when identified and line functions will be advised </a:t>
                      </a:r>
                      <a:r>
                        <a:rPr lang="en-GB" sz="1100" kern="1200" dirty="0" smtClean="0">
                          <a:effectLst/>
                        </a:rPr>
                        <a:t>accordingly </a:t>
                      </a:r>
                      <a:endParaRPr lang="en-GB" sz="1100" kern="1200" dirty="0">
                        <a:solidFill>
                          <a:schemeClr val="dk1"/>
                        </a:solidFill>
                        <a:effectLst/>
                        <a:latin typeface="+mn-lt"/>
                        <a:ea typeface="+mn-ea"/>
                        <a:cs typeface="+mn-cs"/>
                      </a:endParaRPr>
                    </a:p>
                  </a:txBody>
                  <a:tcPr marL="9525" marR="9525" marT="9525" marB="0"/>
                </a:tc>
                <a:tc>
                  <a:txBody>
                    <a:bodyPr/>
                    <a:lstStyle/>
                    <a:p>
                      <a:pPr marL="228600" indent="-228600" algn="just" defTabSz="914400" rtl="0" eaLnBrk="1" fontAlgn="t" latinLnBrk="0" hangingPunct="1">
                        <a:lnSpc>
                          <a:spcPct val="115000"/>
                        </a:lnSpc>
                        <a:spcAft>
                          <a:spcPts val="0"/>
                        </a:spcAft>
                        <a:buAutoNum type="arabicParenBoth"/>
                      </a:pPr>
                      <a:r>
                        <a:rPr lang="en-GB" sz="1100" u="none" strike="noStrike" kern="1200" dirty="0">
                          <a:effectLst/>
                        </a:rPr>
                        <a:t>The finding will be monitored quarterly </a:t>
                      </a:r>
                      <a:endParaRPr lang="en-GB" sz="1100" b="0" i="0" u="none" strike="noStrike" kern="1200" dirty="0">
                        <a:solidFill>
                          <a:schemeClr val="dk1"/>
                        </a:solidFill>
                        <a:effectLst/>
                        <a:latin typeface="+mj-lt"/>
                        <a:ea typeface="+mn-ea"/>
                        <a:cs typeface="+mn-cs"/>
                      </a:endParaRPr>
                    </a:p>
                  </a:txBody>
                  <a:tcPr marL="9525" marR="9525" marT="9525"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0098465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0CD0AED-B4D5-4032-9A76-11BCD2D1BB13}" type="slidenum">
              <a:rPr lang="en-US" smtClean="0"/>
              <a:t>80</a:t>
            </a:fld>
            <a:endParaRPr lang="en-US" dirty="0"/>
          </a:p>
        </p:txBody>
      </p:sp>
      <p:sp>
        <p:nvSpPr>
          <p:cNvPr id="12" name="Rectangle 11"/>
          <p:cNvSpPr/>
          <p:nvPr/>
        </p:nvSpPr>
        <p:spPr>
          <a:xfrm>
            <a:off x="0" y="-1"/>
            <a:ext cx="9144000" cy="548681"/>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100" b="1" dirty="0" smtClean="0"/>
              <a:t>Top Strategic Risks of the Department </a:t>
            </a:r>
            <a:endParaRPr lang="en-US" sz="2100" b="1" dirty="0"/>
          </a:p>
        </p:txBody>
      </p:sp>
      <p:cxnSp>
        <p:nvCxnSpPr>
          <p:cNvPr id="10" name="Straight Connector 9"/>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3" name="Table 12"/>
          <p:cNvGraphicFramePr>
            <a:graphicFrameLocks noGrp="1"/>
          </p:cNvGraphicFramePr>
          <p:nvPr>
            <p:extLst>
              <p:ext uri="{D42A27DB-BD31-4B8C-83A1-F6EECF244321}">
                <p14:modId xmlns:p14="http://schemas.microsoft.com/office/powerpoint/2010/main" val="2221936434"/>
              </p:ext>
            </p:extLst>
          </p:nvPr>
        </p:nvGraphicFramePr>
        <p:xfrm>
          <a:off x="179512" y="684430"/>
          <a:ext cx="8640960" cy="4726304"/>
        </p:xfrm>
        <a:graphic>
          <a:graphicData uri="http://schemas.openxmlformats.org/drawingml/2006/table">
            <a:tbl>
              <a:tblPr firstRow="1" firstCol="1" bandRow="1">
                <a:tableStyleId>{69012ECD-51FC-41F1-AA8D-1B2483CD663E}</a:tableStyleId>
              </a:tblPr>
              <a:tblGrid>
                <a:gridCol w="724881">
                  <a:extLst>
                    <a:ext uri="{9D8B030D-6E8A-4147-A177-3AD203B41FA5}">
                      <a16:colId xmlns:a16="http://schemas.microsoft.com/office/drawing/2014/main" val="4211228259"/>
                    </a:ext>
                  </a:extLst>
                </a:gridCol>
                <a:gridCol w="7916079">
                  <a:extLst>
                    <a:ext uri="{9D8B030D-6E8A-4147-A177-3AD203B41FA5}">
                      <a16:colId xmlns:a16="http://schemas.microsoft.com/office/drawing/2014/main" val="3571459770"/>
                    </a:ext>
                  </a:extLst>
                </a:gridCol>
              </a:tblGrid>
              <a:tr h="361847">
                <a:tc>
                  <a:txBody>
                    <a:bodyPr/>
                    <a:lstStyle/>
                    <a:p>
                      <a:pPr>
                        <a:lnSpc>
                          <a:spcPct val="107000"/>
                        </a:lnSpc>
                        <a:spcAft>
                          <a:spcPts val="0"/>
                        </a:spcAft>
                      </a:pPr>
                      <a:r>
                        <a:rPr lang="en-GB" sz="1400" dirty="0">
                          <a:effectLst/>
                          <a:latin typeface="Arial" panose="020B0604020202020204" pitchFamily="34" charset="0"/>
                          <a:cs typeface="Arial" panose="020B0604020202020204" pitchFamily="34" charset="0"/>
                        </a:rPr>
                        <a:t>Risk No</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126" marR="681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1400" dirty="0">
                          <a:effectLst/>
                          <a:latin typeface="Arial" panose="020B0604020202020204" pitchFamily="34" charset="0"/>
                          <a:cs typeface="Arial" panose="020B0604020202020204" pitchFamily="34" charset="0"/>
                        </a:rPr>
                        <a:t>Risk Title </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126" marR="681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79803038"/>
                  </a:ext>
                </a:extLst>
              </a:tr>
              <a:tr h="412665">
                <a:tc>
                  <a:txBody>
                    <a:bodyPr/>
                    <a:lstStyle/>
                    <a:p>
                      <a:pPr algn="ctr" defTabSz="914400" rtl="0" eaLnBrk="1" latinLnBrk="0" hangingPunct="1">
                        <a:lnSpc>
                          <a:spcPct val="107000"/>
                        </a:lnSpc>
                        <a:spcBef>
                          <a:spcPct val="0"/>
                        </a:spcBef>
                        <a:spcAft>
                          <a:spcPts val="0"/>
                        </a:spcAft>
                        <a:buNone/>
                      </a:pPr>
                      <a:r>
                        <a:rPr lang="en-GB" sz="1400" b="1" kern="1200" dirty="0">
                          <a:solidFill>
                            <a:schemeClr val="tx1"/>
                          </a:solidFill>
                          <a:latin typeface="Arial" panose="020B0604020202020204" pitchFamily="34" charset="0"/>
                          <a:ea typeface="Calibri"/>
                          <a:cs typeface="Arial" panose="020B0604020202020204" pitchFamily="34" charset="0"/>
                        </a:rPr>
                        <a:t>1</a:t>
                      </a:r>
                    </a:p>
                  </a:txBody>
                  <a:tcPr marL="68126" marR="681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defTabSz="914400" rtl="0" eaLnBrk="1" latinLnBrk="0" hangingPunct="1">
                        <a:lnSpc>
                          <a:spcPct val="107000"/>
                        </a:lnSpc>
                        <a:spcBef>
                          <a:spcPct val="0"/>
                        </a:spcBef>
                        <a:spcAft>
                          <a:spcPts val="0"/>
                        </a:spcAft>
                        <a:buNone/>
                      </a:pPr>
                      <a:r>
                        <a:rPr lang="en-GB" sz="1400" b="0" kern="1200" dirty="0">
                          <a:solidFill>
                            <a:schemeClr val="tx1"/>
                          </a:solidFill>
                          <a:latin typeface="Arial" panose="020B0604020202020204" pitchFamily="34" charset="0"/>
                          <a:ea typeface="Calibri"/>
                          <a:cs typeface="Arial" panose="020B0604020202020204" pitchFamily="34" charset="0"/>
                        </a:rPr>
                        <a:t>Weakening financial viability and sustainability of DPW entities with an emphasis on PMTE</a:t>
                      </a:r>
                    </a:p>
                  </a:txBody>
                  <a:tcPr marL="68126" marR="681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199028032"/>
                  </a:ext>
                </a:extLst>
              </a:tr>
              <a:tr h="383194">
                <a:tc>
                  <a:txBody>
                    <a:bodyPr/>
                    <a:lstStyle/>
                    <a:p>
                      <a:pPr algn="ctr" defTabSz="914400" rtl="0" eaLnBrk="1" latinLnBrk="0" hangingPunct="1">
                        <a:lnSpc>
                          <a:spcPct val="107000"/>
                        </a:lnSpc>
                        <a:spcBef>
                          <a:spcPct val="0"/>
                        </a:spcBef>
                        <a:spcAft>
                          <a:spcPts val="0"/>
                        </a:spcAft>
                        <a:buNone/>
                      </a:pPr>
                      <a:r>
                        <a:rPr lang="en-GB" sz="1400" b="1" kern="1200" dirty="0">
                          <a:solidFill>
                            <a:schemeClr val="tx1"/>
                          </a:solidFill>
                          <a:latin typeface="Arial" panose="020B0604020202020204" pitchFamily="34" charset="0"/>
                          <a:ea typeface="Calibri"/>
                          <a:cs typeface="Arial" panose="020B0604020202020204" pitchFamily="34" charset="0"/>
                        </a:rPr>
                        <a:t>2</a:t>
                      </a:r>
                    </a:p>
                  </a:txBody>
                  <a:tcPr marL="68126" marR="681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defTabSz="914400" rtl="0" eaLnBrk="1" latinLnBrk="0" hangingPunct="1">
                        <a:lnSpc>
                          <a:spcPct val="107000"/>
                        </a:lnSpc>
                        <a:spcBef>
                          <a:spcPct val="0"/>
                        </a:spcBef>
                        <a:spcAft>
                          <a:spcPts val="0"/>
                        </a:spcAft>
                        <a:buNone/>
                      </a:pPr>
                      <a:r>
                        <a:rPr lang="en-GB" sz="1400" b="0" kern="1200" dirty="0">
                          <a:solidFill>
                            <a:schemeClr val="tx1"/>
                          </a:solidFill>
                          <a:latin typeface="Arial" panose="020B0604020202020204" pitchFamily="34" charset="0"/>
                          <a:ea typeface="Calibri"/>
                          <a:cs typeface="Arial" panose="020B0604020202020204" pitchFamily="34" charset="0"/>
                        </a:rPr>
                        <a:t>Loss of State Resources through Fraud and Corruption</a:t>
                      </a:r>
                    </a:p>
                  </a:txBody>
                  <a:tcPr marL="68126" marR="681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42650366"/>
                  </a:ext>
                </a:extLst>
              </a:tr>
              <a:tr h="589343">
                <a:tc>
                  <a:txBody>
                    <a:bodyPr/>
                    <a:lstStyle/>
                    <a:p>
                      <a:pPr algn="ctr" defTabSz="914400" rtl="0" eaLnBrk="1" latinLnBrk="0" hangingPunct="1">
                        <a:lnSpc>
                          <a:spcPct val="107000"/>
                        </a:lnSpc>
                        <a:spcBef>
                          <a:spcPct val="0"/>
                        </a:spcBef>
                        <a:spcAft>
                          <a:spcPts val="0"/>
                        </a:spcAft>
                        <a:buNone/>
                      </a:pPr>
                      <a:r>
                        <a:rPr lang="en-GB" sz="1400" b="1" kern="1200" dirty="0">
                          <a:solidFill>
                            <a:schemeClr val="tx1"/>
                          </a:solidFill>
                          <a:latin typeface="Arial" panose="020B0604020202020204" pitchFamily="34" charset="0"/>
                          <a:ea typeface="Calibri"/>
                          <a:cs typeface="Arial" panose="020B0604020202020204" pitchFamily="34" charset="0"/>
                        </a:rPr>
                        <a:t>3</a:t>
                      </a:r>
                    </a:p>
                  </a:txBody>
                  <a:tcPr marL="68126" marR="681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defTabSz="914400" rtl="0" eaLnBrk="1" latinLnBrk="0" hangingPunct="1">
                        <a:lnSpc>
                          <a:spcPct val="107000"/>
                        </a:lnSpc>
                        <a:spcBef>
                          <a:spcPct val="0"/>
                        </a:spcBef>
                        <a:spcAft>
                          <a:spcPts val="0"/>
                        </a:spcAft>
                        <a:buNone/>
                      </a:pPr>
                      <a:r>
                        <a:rPr lang="en-GB" sz="1400" b="0" kern="1200" dirty="0">
                          <a:solidFill>
                            <a:schemeClr val="tx1"/>
                          </a:solidFill>
                          <a:latin typeface="Arial" panose="020B0604020202020204" pitchFamily="34" charset="0"/>
                          <a:ea typeface="Calibri"/>
                          <a:cs typeface="Arial" panose="020B0604020202020204" pitchFamily="34" charset="0"/>
                        </a:rPr>
                        <a:t>Breach of key legislation prescripts, acts, regulations and policies (e.g. PFMA and Treasury Regulations, Safety and Heath, GIAMA etc.)</a:t>
                      </a:r>
                    </a:p>
                  </a:txBody>
                  <a:tcPr marL="68126" marR="681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205813019"/>
                  </a:ext>
                </a:extLst>
              </a:tr>
              <a:tr h="439119">
                <a:tc>
                  <a:txBody>
                    <a:bodyPr/>
                    <a:lstStyle/>
                    <a:p>
                      <a:pPr algn="ctr">
                        <a:lnSpc>
                          <a:spcPct val="107000"/>
                        </a:lnSpc>
                        <a:spcAft>
                          <a:spcPts val="0"/>
                        </a:spcAft>
                      </a:pPr>
                      <a:r>
                        <a:rPr lang="en-GB" sz="1400" dirty="0">
                          <a:solidFill>
                            <a:schemeClr val="tx1"/>
                          </a:solidFill>
                          <a:effectLst/>
                          <a:latin typeface="Arial" panose="020B0604020202020204" pitchFamily="34" charset="0"/>
                          <a:cs typeface="Arial" panose="020B0604020202020204" pitchFamily="34" charset="0"/>
                        </a:rPr>
                        <a:t>4</a:t>
                      </a: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126" marR="681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lnSpc>
                          <a:spcPct val="107000"/>
                        </a:lnSpc>
                        <a:spcAft>
                          <a:spcPts val="0"/>
                        </a:spcAft>
                      </a:pPr>
                      <a:r>
                        <a:rPr lang="en-ZA" sz="1400" dirty="0">
                          <a:latin typeface="Arial" panose="020B0604020202020204" pitchFamily="34" charset="0"/>
                          <a:cs typeface="Arial" panose="020B0604020202020204" pitchFamily="34" charset="0"/>
                        </a:rPr>
                        <a:t>Failure to provide quality  accommodation within time and cost </a:t>
                      </a:r>
                      <a:r>
                        <a:rPr lang="en-GB" sz="1400" dirty="0">
                          <a:latin typeface="Arial" panose="020B0604020202020204" pitchFamily="34" charset="0"/>
                          <a:cs typeface="Arial" panose="020B0604020202020204" pitchFamily="34" charset="0"/>
                        </a:rPr>
                        <a:t>(i.e. building new, maintaining or refurbishing existing properties) </a:t>
                      </a:r>
                      <a:endParaRPr lang="en-GB" sz="1400" dirty="0">
                        <a:latin typeface="Arial" panose="020B0604020202020204" pitchFamily="34" charset="0"/>
                        <a:ea typeface="Calibri" panose="020F0502020204030204" pitchFamily="34" charset="0"/>
                        <a:cs typeface="Arial" panose="020B0604020202020204" pitchFamily="34" charset="0"/>
                      </a:endParaRPr>
                    </a:p>
                  </a:txBody>
                  <a:tcPr marL="68126" marR="681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8895585"/>
                  </a:ext>
                </a:extLst>
              </a:tr>
              <a:tr h="411466">
                <a:tc>
                  <a:txBody>
                    <a:bodyPr/>
                    <a:lstStyle/>
                    <a:p>
                      <a:pPr algn="ctr">
                        <a:lnSpc>
                          <a:spcPct val="107000"/>
                        </a:lnSpc>
                        <a:spcAft>
                          <a:spcPts val="0"/>
                        </a:spcAft>
                      </a:pPr>
                      <a:r>
                        <a:rPr lang="en-GB" sz="1400" dirty="0">
                          <a:solidFill>
                            <a:schemeClr val="tx1"/>
                          </a:solidFill>
                          <a:effectLst/>
                          <a:latin typeface="Arial" panose="020B0604020202020204" pitchFamily="34" charset="0"/>
                          <a:cs typeface="Arial" panose="020B0604020202020204" pitchFamily="34" charset="0"/>
                        </a:rPr>
                        <a:t>5</a:t>
                      </a: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126" marR="681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nSpc>
                          <a:spcPct val="107000"/>
                        </a:lnSpc>
                        <a:spcAft>
                          <a:spcPts val="0"/>
                        </a:spcAft>
                      </a:pPr>
                      <a:r>
                        <a:rPr lang="en-GB" sz="1400" dirty="0">
                          <a:effectLst/>
                          <a:latin typeface="Arial" panose="020B0604020202020204" pitchFamily="34" charset="0"/>
                          <a:cs typeface="Arial" panose="020B0604020202020204" pitchFamily="34" charset="0"/>
                        </a:rPr>
                        <a:t>Deterioration in the value of the state's portfolio of immovable assets</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126" marR="681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4084717107"/>
                  </a:ext>
                </a:extLst>
              </a:tr>
              <a:tr h="501903">
                <a:tc>
                  <a:txBody>
                    <a:bodyPr/>
                    <a:lstStyle/>
                    <a:p>
                      <a:pPr algn="ctr">
                        <a:lnSpc>
                          <a:spcPct val="107000"/>
                        </a:lnSpc>
                        <a:spcAft>
                          <a:spcPts val="0"/>
                        </a:spcAft>
                      </a:pPr>
                      <a:r>
                        <a:rPr lang="en-GB" sz="1400" dirty="0">
                          <a:solidFill>
                            <a:schemeClr val="tx1"/>
                          </a:solidFill>
                          <a:effectLst/>
                          <a:latin typeface="Arial" panose="020B0604020202020204" pitchFamily="34" charset="0"/>
                          <a:cs typeface="Arial" panose="020B0604020202020204" pitchFamily="34" charset="0"/>
                        </a:rPr>
                        <a:t>6</a:t>
                      </a: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126" marR="681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nSpc>
                          <a:spcPct val="107000"/>
                        </a:lnSpc>
                        <a:spcAft>
                          <a:spcPts val="0"/>
                        </a:spcAft>
                      </a:pPr>
                      <a:r>
                        <a:rPr lang="en-GB" sz="1400" dirty="0">
                          <a:effectLst/>
                          <a:latin typeface="Arial" panose="020B0604020202020204" pitchFamily="34" charset="0"/>
                          <a:cs typeface="Arial" panose="020B0604020202020204" pitchFamily="34" charset="0"/>
                        </a:rPr>
                        <a:t>Failure to influence the sector with regards to transformation (Skill development, BBBEE, job creation) in the Construction and Property sector </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126" marR="681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3500446750"/>
                  </a:ext>
                </a:extLst>
              </a:tr>
              <a:tr h="424044">
                <a:tc>
                  <a:txBody>
                    <a:bodyPr/>
                    <a:lstStyle/>
                    <a:p>
                      <a:pPr algn="ctr">
                        <a:lnSpc>
                          <a:spcPct val="107000"/>
                        </a:lnSpc>
                        <a:spcAft>
                          <a:spcPts val="0"/>
                        </a:spcAft>
                      </a:pPr>
                      <a:r>
                        <a:rPr lang="en-GB" sz="1400" dirty="0">
                          <a:solidFill>
                            <a:schemeClr val="tx1"/>
                          </a:solidFill>
                          <a:effectLst/>
                          <a:latin typeface="Arial" panose="020B0604020202020204" pitchFamily="34" charset="0"/>
                          <a:cs typeface="Arial" panose="020B0604020202020204" pitchFamily="34" charset="0"/>
                        </a:rPr>
                        <a:t>7</a:t>
                      </a: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126" marR="681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nSpc>
                          <a:spcPct val="107000"/>
                        </a:lnSpc>
                        <a:spcAft>
                          <a:spcPts val="0"/>
                        </a:spcAft>
                      </a:pPr>
                      <a:r>
                        <a:rPr lang="en-GB" sz="1400" dirty="0">
                          <a:effectLst/>
                          <a:latin typeface="Arial" panose="020B0604020202020204" pitchFamily="34" charset="0"/>
                          <a:cs typeface="Arial" panose="020B0604020202020204" pitchFamily="34" charset="0"/>
                        </a:rPr>
                        <a:t>Failure by DPW and PMTE to achieve its EPWP BBBEE and skills development targets </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126" marR="681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3876799854"/>
                  </a:ext>
                </a:extLst>
              </a:tr>
              <a:tr h="413262">
                <a:tc>
                  <a:txBody>
                    <a:bodyPr/>
                    <a:lstStyle/>
                    <a:p>
                      <a:pPr algn="ctr">
                        <a:lnSpc>
                          <a:spcPct val="107000"/>
                        </a:lnSpc>
                        <a:spcAft>
                          <a:spcPts val="0"/>
                        </a:spcAft>
                      </a:pPr>
                      <a:r>
                        <a:rPr lang="en-GB" sz="1400" dirty="0">
                          <a:solidFill>
                            <a:schemeClr val="tx1"/>
                          </a:solidFill>
                          <a:effectLst/>
                          <a:latin typeface="Arial" panose="020B0604020202020204" pitchFamily="34" charset="0"/>
                          <a:cs typeface="Arial" panose="020B0604020202020204" pitchFamily="34" charset="0"/>
                        </a:rPr>
                        <a:t>8</a:t>
                      </a: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126" marR="681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nSpc>
                          <a:spcPct val="107000"/>
                        </a:lnSpc>
                        <a:spcAft>
                          <a:spcPts val="1200"/>
                        </a:spcAft>
                      </a:pPr>
                      <a:r>
                        <a:rPr lang="en-GB" sz="1400" dirty="0">
                          <a:effectLst/>
                          <a:latin typeface="Arial" panose="020B0604020202020204" pitchFamily="34" charset="0"/>
                          <a:cs typeface="Arial" panose="020B0604020202020204" pitchFamily="34" charset="0"/>
                        </a:rPr>
                        <a:t>Non-Integration of spatial planning activities with national, provincial, and local spheres of government</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126" marR="681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010828777"/>
                  </a:ext>
                </a:extLst>
              </a:tr>
              <a:tr h="256667">
                <a:tc>
                  <a:txBody>
                    <a:bodyPr/>
                    <a:lstStyle/>
                    <a:p>
                      <a:pPr algn="ctr">
                        <a:lnSpc>
                          <a:spcPct val="107000"/>
                        </a:lnSpc>
                        <a:spcAft>
                          <a:spcPts val="0"/>
                        </a:spcAft>
                      </a:pPr>
                      <a:r>
                        <a:rPr lang="en-GB" sz="1400" dirty="0">
                          <a:solidFill>
                            <a:schemeClr val="tx1"/>
                          </a:solidFill>
                          <a:effectLst/>
                          <a:latin typeface="Arial" panose="020B0604020202020204" pitchFamily="34" charset="0"/>
                          <a:cs typeface="Arial" panose="020B0604020202020204" pitchFamily="34" charset="0"/>
                        </a:rPr>
                        <a:t>9</a:t>
                      </a: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126" marR="681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nSpc>
                          <a:spcPct val="107000"/>
                        </a:lnSpc>
                        <a:spcAft>
                          <a:spcPts val="0"/>
                        </a:spcAft>
                      </a:pPr>
                      <a:r>
                        <a:rPr lang="en-GB" sz="1400" dirty="0">
                          <a:effectLst/>
                          <a:latin typeface="Arial" panose="020B0604020202020204" pitchFamily="34" charset="0"/>
                          <a:cs typeface="Arial" panose="020B0604020202020204" pitchFamily="34" charset="0"/>
                        </a:rPr>
                        <a:t>Lack of cooperation that enables seamless service delivery within the sector Departments</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126" marR="681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358671973"/>
                  </a:ext>
                </a:extLst>
              </a:tr>
              <a:tr h="377327">
                <a:tc>
                  <a:txBody>
                    <a:bodyPr/>
                    <a:lstStyle/>
                    <a:p>
                      <a:pPr algn="ctr">
                        <a:lnSpc>
                          <a:spcPct val="107000"/>
                        </a:lnSpc>
                        <a:spcAft>
                          <a:spcPts val="0"/>
                        </a:spcAft>
                      </a:pPr>
                      <a:r>
                        <a:rPr lang="en-GB" sz="1400" dirty="0">
                          <a:solidFill>
                            <a:schemeClr val="tx1"/>
                          </a:solidFill>
                          <a:effectLst/>
                          <a:latin typeface="Arial" panose="020B0604020202020204" pitchFamily="34" charset="0"/>
                          <a:cs typeface="Arial" panose="020B0604020202020204" pitchFamily="34" charset="0"/>
                        </a:rPr>
                        <a:t>10</a:t>
                      </a: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126" marR="681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107000"/>
                        </a:lnSpc>
                        <a:spcAft>
                          <a:spcPts val="0"/>
                        </a:spcAft>
                      </a:pPr>
                      <a:r>
                        <a:rPr lang="en-GB" sz="1400" dirty="0">
                          <a:effectLst/>
                          <a:latin typeface="Arial" panose="020B0604020202020204" pitchFamily="34" charset="0"/>
                          <a:cs typeface="Arial" panose="020B0604020202020204" pitchFamily="34" charset="0"/>
                        </a:rPr>
                        <a:t>Failure to integrate business information for cross-cutting functions that informs proper planning</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126" marR="681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660841655"/>
                  </a:ext>
                </a:extLst>
              </a:tr>
            </a:tbl>
          </a:graphicData>
        </a:graphic>
      </p:graphicFrame>
      <p:sp>
        <p:nvSpPr>
          <p:cNvPr id="14" name="TextBox 13"/>
          <p:cNvSpPr txBox="1"/>
          <p:nvPr/>
        </p:nvSpPr>
        <p:spPr>
          <a:xfrm>
            <a:off x="378021" y="5373216"/>
            <a:ext cx="4537045" cy="276999"/>
          </a:xfrm>
          <a:prstGeom prst="rect">
            <a:avLst/>
          </a:prstGeom>
          <a:noFill/>
        </p:spPr>
        <p:txBody>
          <a:bodyPr wrap="square" rtlCol="0">
            <a:spAutoFit/>
          </a:bodyPr>
          <a:lstStyle/>
          <a:p>
            <a:pPr defTabSz="914316"/>
            <a:r>
              <a:rPr lang="en-ZA" sz="1200" dirty="0">
                <a:solidFill>
                  <a:prstClr val="black"/>
                </a:solidFill>
                <a:latin typeface="Arial" panose="020B0604020202020204" pitchFamily="34" charset="0"/>
                <a:cs typeface="Arial" panose="020B0604020202020204" pitchFamily="34" charset="0"/>
              </a:rPr>
              <a:t>Appears on both DPW and PMTE risk registers</a:t>
            </a:r>
          </a:p>
        </p:txBody>
      </p:sp>
      <p:sp>
        <p:nvSpPr>
          <p:cNvPr id="15" name="TextBox 14"/>
          <p:cNvSpPr txBox="1"/>
          <p:nvPr/>
        </p:nvSpPr>
        <p:spPr>
          <a:xfrm>
            <a:off x="419267" y="5601816"/>
            <a:ext cx="3159155" cy="276999"/>
          </a:xfrm>
          <a:prstGeom prst="rect">
            <a:avLst/>
          </a:prstGeom>
          <a:noFill/>
        </p:spPr>
        <p:txBody>
          <a:bodyPr wrap="square" rtlCol="0">
            <a:spAutoFit/>
          </a:bodyPr>
          <a:lstStyle/>
          <a:p>
            <a:pPr defTabSz="914316"/>
            <a:r>
              <a:rPr lang="en-ZA" sz="1200" dirty="0">
                <a:solidFill>
                  <a:prstClr val="black"/>
                </a:solidFill>
                <a:latin typeface="Arial" panose="020B0604020202020204" pitchFamily="34" charset="0"/>
                <a:cs typeface="Arial" panose="020B0604020202020204" pitchFamily="34" charset="0"/>
              </a:rPr>
              <a:t>Appears on DPW’s risk register only</a:t>
            </a:r>
          </a:p>
        </p:txBody>
      </p:sp>
      <p:sp>
        <p:nvSpPr>
          <p:cNvPr id="17" name="TextBox 16"/>
          <p:cNvSpPr txBox="1"/>
          <p:nvPr/>
        </p:nvSpPr>
        <p:spPr>
          <a:xfrm>
            <a:off x="419267" y="5830416"/>
            <a:ext cx="3159155" cy="276999"/>
          </a:xfrm>
          <a:prstGeom prst="rect">
            <a:avLst/>
          </a:prstGeom>
          <a:noFill/>
        </p:spPr>
        <p:txBody>
          <a:bodyPr wrap="square" rtlCol="0">
            <a:spAutoFit/>
          </a:bodyPr>
          <a:lstStyle/>
          <a:p>
            <a:pPr defTabSz="914316"/>
            <a:r>
              <a:rPr lang="en-ZA" sz="1200" dirty="0">
                <a:solidFill>
                  <a:prstClr val="black"/>
                </a:solidFill>
                <a:latin typeface="Arial" panose="020B0604020202020204" pitchFamily="34" charset="0"/>
                <a:cs typeface="Arial" panose="020B0604020202020204" pitchFamily="34" charset="0"/>
              </a:rPr>
              <a:t>Appears on PMTE’s risk register only</a:t>
            </a:r>
          </a:p>
        </p:txBody>
      </p:sp>
      <p:sp>
        <p:nvSpPr>
          <p:cNvPr id="18" name="Rectangle 17"/>
          <p:cNvSpPr/>
          <p:nvPr/>
        </p:nvSpPr>
        <p:spPr>
          <a:xfrm>
            <a:off x="179512" y="5467011"/>
            <a:ext cx="228600" cy="152400"/>
          </a:xfrm>
          <a:prstGeom prst="rect">
            <a:avLst/>
          </a:prstGeom>
          <a:solidFill>
            <a:schemeClr val="bg1">
              <a:lumMod val="85000"/>
            </a:schemeClr>
          </a:solidFill>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1910" tIns="41910" rIns="41910" bIns="41910" numCol="1" spcCol="1270" anchor="ctr" anchorCtr="0">
            <a:noAutofit/>
          </a:bodyPr>
          <a:lstStyle/>
          <a:p>
            <a:pPr algn="ctr" defTabSz="914316">
              <a:lnSpc>
                <a:spcPct val="107000"/>
              </a:lnSpc>
            </a:pPr>
            <a:endParaRPr lang="en-ZA" sz="1000">
              <a:solidFill>
                <a:prstClr val="black">
                  <a:hueOff val="0"/>
                  <a:satOff val="0"/>
                  <a:lumOff val="0"/>
                  <a:alphaOff val="0"/>
                </a:prstClr>
              </a:solidFill>
              <a:latin typeface="Arial" panose="020B0604020202020204" pitchFamily="34" charset="0"/>
              <a:cs typeface="Arial" panose="020B0604020202020204" pitchFamily="34" charset="0"/>
            </a:endParaRPr>
          </a:p>
        </p:txBody>
      </p:sp>
      <p:sp>
        <p:nvSpPr>
          <p:cNvPr id="19" name="Rectangle 18"/>
          <p:cNvSpPr/>
          <p:nvPr/>
        </p:nvSpPr>
        <p:spPr>
          <a:xfrm>
            <a:off x="179512" y="5695611"/>
            <a:ext cx="228600" cy="152400"/>
          </a:xfrm>
          <a:prstGeom prst="rect">
            <a:avLst/>
          </a:prstGeom>
          <a:solidFill>
            <a:schemeClr val="accent6"/>
          </a:solidFill>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1910" tIns="41910" rIns="41910" bIns="41910" numCol="1" spcCol="1270" anchor="ctr" anchorCtr="0">
            <a:noAutofit/>
          </a:bodyPr>
          <a:lstStyle/>
          <a:p>
            <a:pPr algn="ctr" defTabSz="914316">
              <a:lnSpc>
                <a:spcPct val="107000"/>
              </a:lnSpc>
            </a:pPr>
            <a:endParaRPr lang="en-ZA" sz="1000">
              <a:solidFill>
                <a:prstClr val="black">
                  <a:hueOff val="0"/>
                  <a:satOff val="0"/>
                  <a:lumOff val="0"/>
                  <a:alphaOff val="0"/>
                </a:prstClr>
              </a:solidFill>
              <a:latin typeface="Arial" panose="020B0604020202020204" pitchFamily="34" charset="0"/>
              <a:cs typeface="Arial" panose="020B0604020202020204" pitchFamily="34" charset="0"/>
            </a:endParaRPr>
          </a:p>
        </p:txBody>
      </p:sp>
      <p:sp>
        <p:nvSpPr>
          <p:cNvPr id="20" name="Rectangle 19"/>
          <p:cNvSpPr/>
          <p:nvPr/>
        </p:nvSpPr>
        <p:spPr>
          <a:xfrm>
            <a:off x="179512" y="5924211"/>
            <a:ext cx="228600" cy="152400"/>
          </a:xfrm>
          <a:prstGeom prst="rect">
            <a:avLst/>
          </a:prstGeom>
          <a:solidFill>
            <a:schemeClr val="accent5">
              <a:lumMod val="60000"/>
              <a:lumOff val="40000"/>
            </a:schemeClr>
          </a:solidFill>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1910" tIns="41910" rIns="41910" bIns="41910" numCol="1" spcCol="1270" anchor="ctr" anchorCtr="0">
            <a:noAutofit/>
          </a:bodyPr>
          <a:lstStyle/>
          <a:p>
            <a:pPr algn="ctr" defTabSz="914316">
              <a:lnSpc>
                <a:spcPct val="107000"/>
              </a:lnSpc>
              <a:spcAft>
                <a:spcPts val="1200"/>
              </a:spcAft>
            </a:pPr>
            <a:endParaRPr lang="en-ZA" sz="1000">
              <a:solidFill>
                <a:prstClr val="black">
                  <a:hueOff val="0"/>
                  <a:satOff val="0"/>
                  <a:lumOff val="0"/>
                  <a:alphaOff val="0"/>
                </a:prstClr>
              </a:solidFill>
              <a:latin typeface="Arial" panose="020B0604020202020204" pitchFamily="34" charset="0"/>
              <a:cs typeface="Arial" panose="020B0604020202020204" pitchFamily="34" charset="0"/>
            </a:endParaRPr>
          </a:p>
        </p:txBody>
      </p:sp>
      <p:pic>
        <p:nvPicPr>
          <p:cNvPr id="16" name="Picture 15" descr="southafrica-flag1"/>
          <p:cNvPicPr>
            <a:picLocks noChangeAspect="1" noChangeArrowheads="1" noCrop="1"/>
          </p:cNvPicPr>
          <p:nvPr/>
        </p:nvPicPr>
        <p:blipFill>
          <a:blip r:embed="rId3"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val="1653149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0CD0AED-B4D5-4032-9A76-11BCD2D1BB13}" type="slidenum">
              <a:rPr lang="en-US" smtClean="0"/>
              <a:t>81</a:t>
            </a:fld>
            <a:endParaRPr lang="en-US" dirty="0"/>
          </a:p>
        </p:txBody>
      </p:sp>
      <p:sp>
        <p:nvSpPr>
          <p:cNvPr id="12" name="Rectangle 11"/>
          <p:cNvSpPr/>
          <p:nvPr/>
        </p:nvSpPr>
        <p:spPr>
          <a:xfrm>
            <a:off x="0" y="0"/>
            <a:ext cx="9144000" cy="51435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100" b="1" dirty="0"/>
          </a:p>
          <a:p>
            <a:r>
              <a:rPr lang="en-US" sz="2100" b="1" dirty="0"/>
              <a:t>Risk strategies to improve performance: </a:t>
            </a:r>
            <a:r>
              <a:rPr lang="en-ZA" sz="2100" b="1" dirty="0"/>
              <a:t>Why bother with risk management?</a:t>
            </a:r>
            <a:br>
              <a:rPr lang="en-ZA" sz="2100" b="1" dirty="0"/>
            </a:br>
            <a:r>
              <a:rPr lang="en-US" sz="2100" b="1" dirty="0"/>
              <a:t> </a:t>
            </a:r>
          </a:p>
        </p:txBody>
      </p:sp>
      <p:sp>
        <p:nvSpPr>
          <p:cNvPr id="7" name="Content Placeholder 7"/>
          <p:cNvSpPr>
            <a:spLocks noGrp="1"/>
          </p:cNvSpPr>
          <p:nvPr>
            <p:ph idx="1"/>
          </p:nvPr>
        </p:nvSpPr>
        <p:spPr>
          <a:xfrm>
            <a:off x="0" y="1416844"/>
            <a:ext cx="8899814" cy="3967163"/>
          </a:xfrm>
        </p:spPr>
        <p:txBody>
          <a:bodyPr>
            <a:normAutofit/>
          </a:bodyPr>
          <a:lstStyle/>
          <a:p>
            <a:pPr>
              <a:buNone/>
            </a:pPr>
            <a:endParaRPr lang="en-ZA" sz="1350" b="1" dirty="0"/>
          </a:p>
          <a:p>
            <a:pPr>
              <a:buNone/>
            </a:pPr>
            <a:r>
              <a:rPr lang="en-ZA" sz="1350" b="1" dirty="0"/>
              <a:t>		            </a:t>
            </a:r>
          </a:p>
        </p:txBody>
      </p:sp>
      <p:sp>
        <p:nvSpPr>
          <p:cNvPr id="16" name="Content Placeholder 4">
            <a:extLst>
              <a:ext uri="{FF2B5EF4-FFF2-40B4-BE49-F238E27FC236}">
                <a16:creationId xmlns:a16="http://schemas.microsoft.com/office/drawing/2014/main" id="{68122F1D-DF16-440E-99D8-904CC1D4F153}"/>
              </a:ext>
            </a:extLst>
          </p:cNvPr>
          <p:cNvSpPr txBox="1">
            <a:spLocks/>
          </p:cNvSpPr>
          <p:nvPr/>
        </p:nvSpPr>
        <p:spPr>
          <a:xfrm>
            <a:off x="79363" y="658899"/>
            <a:ext cx="9061373" cy="4113947"/>
          </a:xfrm>
          <a:prstGeom prst="rect">
            <a:avLst/>
          </a:prstGeom>
        </p:spPr>
        <p:txBody>
          <a:bodyPr vert="horz" wrap="square" lIns="68580" tIns="34290" rIns="68580" bIns="34290" rtlCol="0">
            <a:spAutoFit/>
          </a:bodyPr>
          <a:lstStyle>
            <a:lvl1pPr marL="342900" indent="-342900" algn="l" defTabSz="457200" rtl="0" eaLnBrk="1" latinLnBrk="0" hangingPunct="1">
              <a:spcBef>
                <a:spcPct val="20000"/>
              </a:spcBef>
              <a:buClr>
                <a:srgbClr val="8B0E18"/>
              </a:buClr>
              <a:buFont typeface="Wingdings" charset="2"/>
              <a:buChar char="§"/>
              <a:defRPr sz="2200" kern="1200">
                <a:solidFill>
                  <a:schemeClr val="tx1"/>
                </a:solidFill>
                <a:latin typeface="Arial"/>
                <a:ea typeface="+mn-ea"/>
                <a:cs typeface="Arial"/>
              </a:defRPr>
            </a:lvl1pPr>
            <a:lvl2pPr marL="719138" indent="-342900" algn="l" defTabSz="457200" rtl="0" eaLnBrk="1" latinLnBrk="0" hangingPunct="1">
              <a:spcBef>
                <a:spcPct val="20000"/>
              </a:spcBef>
              <a:buClr>
                <a:srgbClr val="8B0E18"/>
              </a:buClr>
              <a:buFont typeface="Wingdings" charset="2"/>
              <a:buChar char="§"/>
              <a:defRPr sz="2200" kern="1200">
                <a:solidFill>
                  <a:schemeClr val="tx1"/>
                </a:solidFill>
                <a:latin typeface="Arial"/>
                <a:ea typeface="+mn-ea"/>
                <a:cs typeface="Arial"/>
              </a:defRPr>
            </a:lvl2pPr>
            <a:lvl3pPr marL="1076325" indent="-342900" algn="l" defTabSz="457200" rtl="0" eaLnBrk="1" latinLnBrk="0" hangingPunct="1">
              <a:spcBef>
                <a:spcPct val="20000"/>
              </a:spcBef>
              <a:buClr>
                <a:srgbClr val="8B0E18"/>
              </a:buClr>
              <a:buFont typeface="Wingdings" charset="2"/>
              <a:buChar char="§"/>
              <a:defRPr sz="2200" kern="1200">
                <a:solidFill>
                  <a:schemeClr val="tx1"/>
                </a:solidFill>
                <a:latin typeface="Arial"/>
                <a:ea typeface="+mn-ea"/>
                <a:cs typeface="Arial"/>
              </a:defRPr>
            </a:lvl3pPr>
            <a:lvl4pPr marL="1433513" indent="-342900" algn="l" defTabSz="457200" rtl="0" eaLnBrk="1" latinLnBrk="0" hangingPunct="1">
              <a:spcBef>
                <a:spcPct val="20000"/>
              </a:spcBef>
              <a:buClr>
                <a:srgbClr val="8B0E18"/>
              </a:buClr>
              <a:buFont typeface="Wingdings" charset="2"/>
              <a:buChar char="§"/>
              <a:tabLst>
                <a:tab pos="1430338" algn="l"/>
              </a:tabLst>
              <a:defRPr sz="2200" kern="1200">
                <a:solidFill>
                  <a:schemeClr val="tx1"/>
                </a:solidFill>
                <a:latin typeface="Arial"/>
                <a:ea typeface="+mn-ea"/>
                <a:cs typeface="Arial"/>
              </a:defRPr>
            </a:lvl4pPr>
            <a:lvl5pPr marL="1800225" indent="-342900" algn="l" defTabSz="457200" rtl="0" eaLnBrk="1" latinLnBrk="0" hangingPunct="1">
              <a:spcBef>
                <a:spcPct val="20000"/>
              </a:spcBef>
              <a:buClr>
                <a:srgbClr val="8B0E18"/>
              </a:buClr>
              <a:buFont typeface="Wingdings" charset="2"/>
              <a:buChar char="§"/>
              <a:tabLst>
                <a:tab pos="1698625" algn="l"/>
              </a:tabLst>
              <a:defRPr sz="22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defTabSz="342900">
              <a:spcBef>
                <a:spcPts val="450"/>
              </a:spcBef>
              <a:spcAft>
                <a:spcPts val="450"/>
              </a:spcAft>
              <a:buNone/>
              <a:defRPr/>
            </a:pPr>
            <a:r>
              <a:rPr lang="en-GB" sz="1500" dirty="0" smtClean="0">
                <a:solidFill>
                  <a:prstClr val="black"/>
                </a:solidFill>
              </a:rPr>
              <a:t>The </a:t>
            </a:r>
            <a:r>
              <a:rPr lang="en-GB" sz="1800" dirty="0">
                <a:solidFill>
                  <a:prstClr val="black"/>
                </a:solidFill>
              </a:rPr>
              <a:t>objectives of this phase included developing and implementing</a:t>
            </a:r>
            <a:r>
              <a:rPr lang="en-GB" sz="1800" dirty="0" smtClean="0">
                <a:solidFill>
                  <a:prstClr val="black"/>
                </a:solidFill>
              </a:rPr>
              <a:t>:</a:t>
            </a:r>
          </a:p>
          <a:p>
            <a:pPr marL="0" indent="0" defTabSz="342900">
              <a:spcBef>
                <a:spcPts val="450"/>
              </a:spcBef>
              <a:spcAft>
                <a:spcPts val="450"/>
              </a:spcAft>
              <a:buNone/>
              <a:defRPr/>
            </a:pPr>
            <a:endParaRPr lang="en-GB" sz="1800" dirty="0">
              <a:solidFill>
                <a:prstClr val="black"/>
              </a:solidFill>
            </a:endParaRPr>
          </a:p>
          <a:p>
            <a:pPr marL="625079" lvl="1" defTabSz="342900">
              <a:spcBef>
                <a:spcPts val="450"/>
              </a:spcBef>
              <a:spcAft>
                <a:spcPts val="450"/>
              </a:spcAft>
              <a:buFont typeface="Arial" panose="020B0604020202020204" pitchFamily="34" charset="0"/>
              <a:buChar char="•"/>
              <a:defRPr/>
            </a:pPr>
            <a:r>
              <a:rPr lang="en-ZA" sz="1800" dirty="0">
                <a:solidFill>
                  <a:prstClr val="black"/>
                </a:solidFill>
              </a:rPr>
              <a:t>New strategies to intensify the fight against fraud and corruption.</a:t>
            </a:r>
          </a:p>
          <a:p>
            <a:pPr marL="625079" lvl="1">
              <a:spcBef>
                <a:spcPts val="450"/>
              </a:spcBef>
              <a:spcAft>
                <a:spcPts val="450"/>
              </a:spcAft>
              <a:buFont typeface="Arial" panose="020B0604020202020204" pitchFamily="34" charset="0"/>
              <a:buChar char="•"/>
            </a:pPr>
            <a:r>
              <a:rPr lang="en-ZA" sz="1800" dirty="0"/>
              <a:t>Planning processes that are integrated with risk management and reporting processes. </a:t>
            </a:r>
          </a:p>
          <a:p>
            <a:pPr marL="625079" lvl="1">
              <a:spcBef>
                <a:spcPts val="450"/>
              </a:spcBef>
              <a:spcAft>
                <a:spcPts val="450"/>
              </a:spcAft>
              <a:buFont typeface="Arial" panose="020B0604020202020204" pitchFamily="34" charset="0"/>
              <a:buChar char="•"/>
              <a:defRPr/>
            </a:pPr>
            <a:r>
              <a:rPr lang="en-ZA" sz="1800" dirty="0">
                <a:solidFill>
                  <a:prstClr val="black"/>
                </a:solidFill>
              </a:rPr>
              <a:t>Governance Frameworks to:</a:t>
            </a:r>
          </a:p>
          <a:p>
            <a:pPr marL="835819" lvl="2" indent="-285750" defTabSz="342900">
              <a:spcBef>
                <a:spcPts val="450"/>
              </a:spcBef>
              <a:spcAft>
                <a:spcPts val="450"/>
              </a:spcAft>
              <a:buFontTx/>
              <a:buChar char="-"/>
              <a:defRPr/>
            </a:pPr>
            <a:r>
              <a:rPr lang="en-ZA" sz="1800" dirty="0" smtClean="0">
                <a:solidFill>
                  <a:prstClr val="black"/>
                </a:solidFill>
              </a:rPr>
              <a:t>Enhance </a:t>
            </a:r>
            <a:r>
              <a:rPr lang="en-ZA" sz="1800" dirty="0">
                <a:solidFill>
                  <a:prstClr val="black"/>
                </a:solidFill>
              </a:rPr>
              <a:t>the quality and functioning of the governance structures of the </a:t>
            </a:r>
            <a:r>
              <a:rPr lang="en-ZA" sz="1800" dirty="0" smtClean="0">
                <a:solidFill>
                  <a:prstClr val="black"/>
                </a:solidFill>
              </a:rPr>
              <a:t>department</a:t>
            </a:r>
          </a:p>
          <a:p>
            <a:pPr marL="835819" lvl="2" indent="-285750" defTabSz="342900">
              <a:spcBef>
                <a:spcPts val="450"/>
              </a:spcBef>
              <a:spcAft>
                <a:spcPts val="450"/>
              </a:spcAft>
              <a:buFontTx/>
              <a:buChar char="-"/>
              <a:defRPr/>
            </a:pPr>
            <a:r>
              <a:rPr lang="en-ZA" sz="1800" dirty="0" smtClean="0">
                <a:solidFill>
                  <a:prstClr val="black"/>
                </a:solidFill>
              </a:rPr>
              <a:t>Improve </a:t>
            </a:r>
            <a:r>
              <a:rPr lang="en-ZA" sz="1800" dirty="0">
                <a:solidFill>
                  <a:prstClr val="black"/>
                </a:solidFill>
              </a:rPr>
              <a:t>the oversight of the public </a:t>
            </a:r>
            <a:r>
              <a:rPr lang="en-ZA" sz="1800" dirty="0" smtClean="0">
                <a:solidFill>
                  <a:prstClr val="black"/>
                </a:solidFill>
              </a:rPr>
              <a:t>entities</a:t>
            </a:r>
          </a:p>
          <a:p>
            <a:pPr marL="835819" lvl="2" indent="-285750" defTabSz="342900">
              <a:spcBef>
                <a:spcPts val="450"/>
              </a:spcBef>
              <a:spcAft>
                <a:spcPts val="450"/>
              </a:spcAft>
              <a:buFontTx/>
              <a:buChar char="-"/>
              <a:defRPr/>
            </a:pPr>
            <a:endParaRPr lang="en-ZA" sz="1500" dirty="0">
              <a:solidFill>
                <a:prstClr val="black"/>
              </a:solidFill>
            </a:endParaRPr>
          </a:p>
          <a:p>
            <a:pPr lvl="2" defTabSz="342900">
              <a:spcBef>
                <a:spcPts val="450"/>
              </a:spcBef>
              <a:spcAft>
                <a:spcPts val="450"/>
              </a:spcAft>
              <a:buFontTx/>
              <a:buChar char="-"/>
              <a:defRPr/>
            </a:pPr>
            <a:endParaRPr lang="en-ZA" sz="1500" dirty="0">
              <a:solidFill>
                <a:prstClr val="black"/>
              </a:solidFill>
            </a:endParaRPr>
          </a:p>
        </p:txBody>
      </p:sp>
      <p:cxnSp>
        <p:nvCxnSpPr>
          <p:cNvPr id="10" name="Straight Connector 9"/>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descr="southafrica-flag1"/>
          <p:cNvPicPr>
            <a:picLocks noChangeAspect="1" noChangeArrowheads="1" noCrop="1"/>
          </p:cNvPicPr>
          <p:nvPr/>
        </p:nvPicPr>
        <p:blipFill>
          <a:blip r:embed="rId3"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val="22219828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0CD0AED-B4D5-4032-9A76-11BCD2D1BB13}" type="slidenum">
              <a:rPr lang="en-US" smtClean="0"/>
              <a:t>82</a:t>
            </a:fld>
            <a:endParaRPr lang="en-US" dirty="0"/>
          </a:p>
        </p:txBody>
      </p:sp>
      <p:sp>
        <p:nvSpPr>
          <p:cNvPr id="12" name="Rectangle 11"/>
          <p:cNvSpPr/>
          <p:nvPr/>
        </p:nvSpPr>
        <p:spPr>
          <a:xfrm>
            <a:off x="0" y="27828"/>
            <a:ext cx="9144000" cy="51435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t>Risk Strategies to Improve Performance </a:t>
            </a:r>
          </a:p>
        </p:txBody>
      </p:sp>
      <p:sp>
        <p:nvSpPr>
          <p:cNvPr id="7" name="Content Placeholder 7"/>
          <p:cNvSpPr>
            <a:spLocks noGrp="1"/>
          </p:cNvSpPr>
          <p:nvPr>
            <p:ph idx="1"/>
          </p:nvPr>
        </p:nvSpPr>
        <p:spPr>
          <a:xfrm>
            <a:off x="122093" y="720227"/>
            <a:ext cx="8899814" cy="980582"/>
          </a:xfrm>
        </p:spPr>
        <p:txBody>
          <a:bodyPr>
            <a:normAutofit/>
          </a:bodyPr>
          <a:lstStyle/>
          <a:p>
            <a:pPr>
              <a:buNone/>
            </a:pPr>
            <a:r>
              <a:rPr lang="en-ZA" sz="2400" dirty="0"/>
              <a:t>For the department to achieve its strategy, the Department must contend with and manage risk to ensure:                                                                                                                               </a:t>
            </a:r>
          </a:p>
          <a:p>
            <a:pPr>
              <a:buNone/>
            </a:pPr>
            <a:endParaRPr lang="en-ZA" sz="1350" b="1" dirty="0"/>
          </a:p>
        </p:txBody>
      </p:sp>
      <p:sp>
        <p:nvSpPr>
          <p:cNvPr id="10" name="Vertical Scroll 9"/>
          <p:cNvSpPr/>
          <p:nvPr/>
        </p:nvSpPr>
        <p:spPr>
          <a:xfrm>
            <a:off x="-1103" y="1604860"/>
            <a:ext cx="2529180" cy="2962003"/>
          </a:xfrm>
          <a:prstGeom prst="verticalScroll">
            <a:avLst/>
          </a:prstGeom>
          <a:solidFill>
            <a:srgbClr val="F79646"/>
          </a:solidFill>
          <a:ln w="38100" cap="flat" cmpd="sng" algn="ctr">
            <a:solidFill>
              <a:sysClr val="window" lastClr="FFFFFF"/>
            </a:solidFill>
            <a:prstDash val="solid"/>
          </a:ln>
          <a:effectLst>
            <a:outerShdw blurRad="40000" dist="20000" dir="5400000" rotWithShape="0">
              <a:srgbClr val="000000">
                <a:alpha val="38000"/>
              </a:srgbClr>
            </a:outerShdw>
          </a:effectLst>
        </p:spPr>
        <p:txBody>
          <a:bodyPr rtlCol="0" anchor="ctr"/>
          <a:lstStyle/>
          <a:p>
            <a:pPr algn="ctr" defTabSz="685800">
              <a:buFont typeface="Wingdings" pitchFamily="2" charset="2"/>
              <a:buChar char="§"/>
              <a:defRPr/>
            </a:pPr>
            <a:endParaRPr lang="en-ZA" sz="900" kern="0" dirty="0">
              <a:solidFill>
                <a:prstClr val="black"/>
              </a:solidFill>
              <a:latin typeface="Calibri"/>
            </a:endParaRPr>
          </a:p>
          <a:p>
            <a:pPr algn="ctr" defTabSz="685800">
              <a:buFont typeface="Wingdings" pitchFamily="2" charset="2"/>
              <a:buChar char="§"/>
              <a:defRPr/>
            </a:pPr>
            <a:endParaRPr lang="en-ZA" sz="900" kern="0" dirty="0">
              <a:solidFill>
                <a:prstClr val="black"/>
              </a:solidFill>
              <a:latin typeface="Calibri"/>
            </a:endParaRPr>
          </a:p>
          <a:p>
            <a:pPr algn="ctr" defTabSz="685800">
              <a:defRPr/>
            </a:pPr>
            <a:endParaRPr lang="en-ZA" sz="900" kern="0" dirty="0">
              <a:solidFill>
                <a:prstClr val="black"/>
              </a:solidFill>
              <a:latin typeface="Calibri"/>
            </a:endParaRPr>
          </a:p>
          <a:p>
            <a:pPr algn="ctr" defTabSz="685800">
              <a:buFont typeface="Wingdings" pitchFamily="2" charset="2"/>
              <a:buChar char="§"/>
              <a:defRPr/>
            </a:pPr>
            <a:r>
              <a:rPr lang="en-ZA" sz="1200" kern="0" dirty="0">
                <a:solidFill>
                  <a:prstClr val="black"/>
                </a:solidFill>
                <a:latin typeface="Calibri"/>
              </a:rPr>
              <a:t>Adherence to PFMA</a:t>
            </a:r>
          </a:p>
          <a:p>
            <a:pPr algn="ctr" defTabSz="685800">
              <a:buFont typeface="Wingdings" pitchFamily="2" charset="2"/>
              <a:buChar char="§"/>
              <a:defRPr/>
            </a:pPr>
            <a:r>
              <a:rPr lang="en-ZA" sz="1200" kern="0" dirty="0">
                <a:solidFill>
                  <a:prstClr val="black"/>
                </a:solidFill>
                <a:latin typeface="Calibri"/>
              </a:rPr>
              <a:t>In compliance with NT regulations and  DPW Frameworks</a:t>
            </a:r>
          </a:p>
          <a:p>
            <a:pPr algn="ctr" defTabSz="685800">
              <a:buFont typeface="Wingdings" pitchFamily="2" charset="2"/>
              <a:buChar char="§"/>
              <a:defRPr/>
            </a:pPr>
            <a:r>
              <a:rPr lang="en-ZA" sz="1200" kern="0" dirty="0">
                <a:solidFill>
                  <a:prstClr val="black"/>
                </a:solidFill>
                <a:latin typeface="Calibri"/>
              </a:rPr>
              <a:t>Optimal use of available resources</a:t>
            </a:r>
          </a:p>
          <a:p>
            <a:pPr algn="ctr" defTabSz="685800">
              <a:buFont typeface="Wingdings" pitchFamily="2" charset="2"/>
              <a:buChar char="§"/>
              <a:defRPr/>
            </a:pPr>
            <a:r>
              <a:rPr lang="en-ZA" sz="1200" kern="0" dirty="0">
                <a:solidFill>
                  <a:prstClr val="black"/>
                </a:solidFill>
                <a:latin typeface="Calibri"/>
              </a:rPr>
              <a:t>Focus on the implementation of action plans to achieve objectives</a:t>
            </a:r>
          </a:p>
          <a:p>
            <a:pPr algn="ctr" defTabSz="685800">
              <a:buFont typeface="Wingdings" pitchFamily="2" charset="2"/>
              <a:buChar char="§"/>
              <a:defRPr/>
            </a:pPr>
            <a:endParaRPr lang="en-ZA" sz="900" kern="0" dirty="0">
              <a:solidFill>
                <a:prstClr val="black"/>
              </a:solidFill>
              <a:latin typeface="Calibri"/>
            </a:endParaRPr>
          </a:p>
          <a:p>
            <a:pPr algn="ctr" defTabSz="685800">
              <a:buFont typeface="Wingdings" pitchFamily="2" charset="2"/>
              <a:buChar char="§"/>
              <a:defRPr/>
            </a:pPr>
            <a:endParaRPr lang="en-ZA" sz="900" kern="0" dirty="0">
              <a:solidFill>
                <a:prstClr val="black"/>
              </a:solidFill>
              <a:latin typeface="Calibri"/>
            </a:endParaRPr>
          </a:p>
          <a:p>
            <a:pPr algn="ctr" defTabSz="685800">
              <a:buFont typeface="Wingdings" pitchFamily="2" charset="2"/>
              <a:buChar char="§"/>
              <a:defRPr/>
            </a:pPr>
            <a:endParaRPr lang="en-ZA" sz="900" kern="0" dirty="0">
              <a:solidFill>
                <a:prstClr val="black"/>
              </a:solidFill>
              <a:latin typeface="Calibri"/>
            </a:endParaRPr>
          </a:p>
        </p:txBody>
      </p:sp>
      <p:sp>
        <p:nvSpPr>
          <p:cNvPr id="11" name="Horizontal Scroll 10"/>
          <p:cNvSpPr/>
          <p:nvPr/>
        </p:nvSpPr>
        <p:spPr>
          <a:xfrm>
            <a:off x="2416143" y="1705166"/>
            <a:ext cx="2075292" cy="4320479"/>
          </a:xfrm>
          <a:prstGeom prst="horizontalScroll">
            <a:avLst/>
          </a:prstGeom>
          <a:solidFill>
            <a:srgbClr val="F79646"/>
          </a:solidFill>
          <a:ln w="38100" cap="flat" cmpd="sng" algn="ctr">
            <a:solidFill>
              <a:sysClr val="window" lastClr="FFFFFF"/>
            </a:solidFill>
            <a:prstDash val="solid"/>
          </a:ln>
          <a:effectLst>
            <a:outerShdw blurRad="40000" dist="20000" dir="5400000" rotWithShape="0">
              <a:srgbClr val="000000">
                <a:alpha val="38000"/>
              </a:srgbClr>
            </a:outerShdw>
          </a:effectLst>
        </p:spPr>
        <p:txBody>
          <a:bodyPr rtlCol="0" anchor="ctr"/>
          <a:lstStyle/>
          <a:p>
            <a:pPr lvl="0" algn="ctr">
              <a:buFont typeface="Wingdings" pitchFamily="2" charset="2"/>
              <a:buChar char="§"/>
              <a:defRPr/>
            </a:pPr>
            <a:r>
              <a:rPr lang="en-ZA" sz="1200" kern="0" dirty="0">
                <a:solidFill>
                  <a:prstClr val="black"/>
                </a:solidFill>
              </a:rPr>
              <a:t>Ensure effective risk identification by considering Minister Policy Statement, GTAC, AG and Internal Audit findings</a:t>
            </a:r>
            <a:endParaRPr lang="en-ZA" sz="1200" kern="0" dirty="0">
              <a:solidFill>
                <a:prstClr val="black"/>
              </a:solidFill>
              <a:latin typeface="Calibri"/>
            </a:endParaRPr>
          </a:p>
          <a:p>
            <a:pPr algn="ctr" defTabSz="685800">
              <a:buFont typeface="Wingdings" pitchFamily="2" charset="2"/>
              <a:buChar char="§"/>
              <a:defRPr/>
            </a:pPr>
            <a:r>
              <a:rPr lang="en-ZA" sz="1200" kern="0" dirty="0">
                <a:solidFill>
                  <a:prstClr val="black"/>
                </a:solidFill>
                <a:latin typeface="Calibri"/>
              </a:rPr>
              <a:t>Strong control environment</a:t>
            </a:r>
          </a:p>
          <a:p>
            <a:pPr algn="ctr" defTabSz="685800">
              <a:buFont typeface="Wingdings" pitchFamily="2" charset="2"/>
              <a:buChar char="§"/>
              <a:defRPr/>
            </a:pPr>
            <a:r>
              <a:rPr lang="en-ZA" sz="1200" kern="0" dirty="0">
                <a:solidFill>
                  <a:prstClr val="black"/>
                </a:solidFill>
                <a:latin typeface="Calibri"/>
              </a:rPr>
              <a:t>Improved project and programme management</a:t>
            </a:r>
          </a:p>
          <a:p>
            <a:pPr algn="ctr" defTabSz="685800">
              <a:buFont typeface="Wingdings" pitchFamily="2" charset="2"/>
              <a:buChar char="§"/>
              <a:defRPr/>
            </a:pPr>
            <a:r>
              <a:rPr lang="en-ZA" sz="1200" kern="0" dirty="0">
                <a:solidFill>
                  <a:prstClr val="black"/>
                </a:solidFill>
                <a:latin typeface="Calibri"/>
              </a:rPr>
              <a:t>Use of specific frameworks to assist the department in the implementation of the Turn Around Strategy </a:t>
            </a:r>
            <a:endParaRPr lang="en-ZA" sz="1200" kern="0" dirty="0">
              <a:solidFill>
                <a:prstClr val="white"/>
              </a:solidFill>
              <a:latin typeface="Calibri"/>
            </a:endParaRPr>
          </a:p>
        </p:txBody>
      </p:sp>
      <p:sp>
        <p:nvSpPr>
          <p:cNvPr id="13" name="Horizontal Scroll 12"/>
          <p:cNvSpPr/>
          <p:nvPr/>
        </p:nvSpPr>
        <p:spPr>
          <a:xfrm>
            <a:off x="4646843" y="2166312"/>
            <a:ext cx="2138641" cy="3888432"/>
          </a:xfrm>
          <a:prstGeom prst="horizontalScroll">
            <a:avLst/>
          </a:prstGeom>
          <a:solidFill>
            <a:srgbClr val="F79646"/>
          </a:solidFill>
          <a:ln w="38100" cap="flat" cmpd="sng" algn="ctr">
            <a:solidFill>
              <a:sysClr val="window" lastClr="FFFFFF"/>
            </a:solidFill>
            <a:prstDash val="solid"/>
          </a:ln>
          <a:effectLst>
            <a:outerShdw blurRad="40000" dist="20000" dir="5400000" rotWithShape="0">
              <a:srgbClr val="000000">
                <a:alpha val="38000"/>
              </a:srgbClr>
            </a:outerShdw>
          </a:effectLst>
        </p:spPr>
        <p:txBody>
          <a:bodyPr rtlCol="0" anchor="ctr"/>
          <a:lstStyle/>
          <a:p>
            <a:pPr algn="ctr" defTabSz="685800">
              <a:buFont typeface="Wingdings" pitchFamily="2" charset="2"/>
              <a:buChar char="§"/>
              <a:defRPr/>
            </a:pPr>
            <a:r>
              <a:rPr lang="en-ZA" sz="1200" kern="0" dirty="0">
                <a:solidFill>
                  <a:prstClr val="black"/>
                </a:solidFill>
                <a:latin typeface="Calibri"/>
              </a:rPr>
              <a:t>Ensure that decisions are made within approved risk appetite and tolerance levels</a:t>
            </a:r>
          </a:p>
          <a:p>
            <a:pPr algn="ctr" defTabSz="685800">
              <a:buFont typeface="Wingdings" pitchFamily="2" charset="2"/>
              <a:buChar char="§"/>
              <a:defRPr/>
            </a:pPr>
            <a:r>
              <a:rPr lang="en-ZA" sz="1200" kern="0" dirty="0">
                <a:solidFill>
                  <a:prstClr val="black"/>
                </a:solidFill>
                <a:latin typeface="Calibri"/>
              </a:rPr>
              <a:t>Effective integration of business processes</a:t>
            </a:r>
          </a:p>
          <a:p>
            <a:pPr algn="ctr" defTabSz="685800">
              <a:buFont typeface="Wingdings" pitchFamily="2" charset="2"/>
              <a:buChar char="§"/>
              <a:defRPr/>
            </a:pPr>
            <a:r>
              <a:rPr lang="en-ZA" sz="1200" kern="0" dirty="0">
                <a:solidFill>
                  <a:prstClr val="black"/>
                </a:solidFill>
                <a:latin typeface="Calibri"/>
              </a:rPr>
              <a:t>Implementation of Combined Assurance Model</a:t>
            </a:r>
          </a:p>
          <a:p>
            <a:pPr algn="ctr" defTabSz="685800">
              <a:defRPr/>
            </a:pPr>
            <a:endParaRPr lang="en-ZA" sz="1200" kern="0" dirty="0">
              <a:solidFill>
                <a:prstClr val="white"/>
              </a:solidFill>
              <a:latin typeface="Calibri"/>
            </a:endParaRPr>
          </a:p>
        </p:txBody>
      </p:sp>
      <p:sp>
        <p:nvSpPr>
          <p:cNvPr id="14" name="Vertical Scroll 13"/>
          <p:cNvSpPr/>
          <p:nvPr/>
        </p:nvSpPr>
        <p:spPr>
          <a:xfrm>
            <a:off x="6637518" y="2785285"/>
            <a:ext cx="2470922" cy="3240360"/>
          </a:xfrm>
          <a:prstGeom prst="verticalScroll">
            <a:avLst/>
          </a:prstGeom>
          <a:solidFill>
            <a:srgbClr val="F79646"/>
          </a:solidFill>
          <a:ln w="38100" cap="flat" cmpd="sng" algn="ctr">
            <a:solidFill>
              <a:sysClr val="window" lastClr="FFFFFF"/>
            </a:solidFill>
            <a:prstDash val="solid"/>
          </a:ln>
          <a:effectLst>
            <a:outerShdw blurRad="40000" dist="20000" dir="5400000" rotWithShape="0">
              <a:srgbClr val="000000">
                <a:alpha val="38000"/>
              </a:srgbClr>
            </a:outerShdw>
          </a:effectLst>
        </p:spPr>
        <p:txBody>
          <a:bodyPr rtlCol="0" anchor="ctr"/>
          <a:lstStyle/>
          <a:p>
            <a:pPr algn="ctr">
              <a:buFont typeface="Wingdings" pitchFamily="2" charset="2"/>
              <a:buChar char="§"/>
              <a:defRPr/>
            </a:pPr>
            <a:r>
              <a:rPr lang="en-ZA" sz="1200" kern="0" dirty="0">
                <a:solidFill>
                  <a:prstClr val="black"/>
                </a:solidFill>
              </a:rPr>
              <a:t>Embedding of risk to explore opportunities </a:t>
            </a:r>
            <a:endParaRPr lang="en-ZA" sz="1200" kern="0" dirty="0">
              <a:solidFill>
                <a:prstClr val="black"/>
              </a:solidFill>
              <a:latin typeface="Calibri"/>
            </a:endParaRPr>
          </a:p>
          <a:p>
            <a:pPr algn="ctr" defTabSz="685800">
              <a:buFont typeface="Wingdings" pitchFamily="2" charset="2"/>
              <a:buChar char="§"/>
              <a:defRPr/>
            </a:pPr>
            <a:r>
              <a:rPr lang="en-ZA" sz="1200" kern="0" dirty="0">
                <a:solidFill>
                  <a:prstClr val="black"/>
                </a:solidFill>
                <a:latin typeface="Calibri"/>
              </a:rPr>
              <a:t>Institutionalizing risk culture</a:t>
            </a:r>
          </a:p>
          <a:p>
            <a:pPr algn="ctr" defTabSz="685800">
              <a:buFont typeface="Wingdings" pitchFamily="2" charset="2"/>
              <a:buChar char="§"/>
              <a:defRPr/>
            </a:pPr>
            <a:r>
              <a:rPr lang="en-ZA" sz="1200" kern="0" dirty="0">
                <a:solidFill>
                  <a:prstClr val="black"/>
                </a:solidFill>
                <a:latin typeface="Calibri"/>
              </a:rPr>
              <a:t>Ethical culture</a:t>
            </a:r>
          </a:p>
          <a:p>
            <a:pPr algn="ctr" defTabSz="685800">
              <a:buFont typeface="Wingdings" pitchFamily="2" charset="2"/>
              <a:buChar char="§"/>
              <a:defRPr/>
            </a:pPr>
            <a:r>
              <a:rPr lang="en-ZA" sz="1200" kern="0" dirty="0">
                <a:solidFill>
                  <a:prstClr val="black"/>
                </a:solidFill>
                <a:latin typeface="Calibri"/>
              </a:rPr>
              <a:t>Compliance culture</a:t>
            </a:r>
          </a:p>
          <a:p>
            <a:pPr algn="ctr" defTabSz="685800">
              <a:buFont typeface="Wingdings" pitchFamily="2" charset="2"/>
              <a:buChar char="§"/>
              <a:defRPr/>
            </a:pPr>
            <a:r>
              <a:rPr lang="en-ZA" sz="1200" kern="0" dirty="0">
                <a:solidFill>
                  <a:prstClr val="black"/>
                </a:solidFill>
                <a:latin typeface="Calibri"/>
              </a:rPr>
              <a:t>Corporate citizenship</a:t>
            </a:r>
          </a:p>
          <a:p>
            <a:pPr algn="ctr" defTabSz="685800">
              <a:buFont typeface="Wingdings" pitchFamily="2" charset="2"/>
              <a:buChar char="§"/>
              <a:defRPr/>
            </a:pPr>
            <a:r>
              <a:rPr lang="en-ZA" sz="1200" kern="0" dirty="0">
                <a:solidFill>
                  <a:prstClr val="black"/>
                </a:solidFill>
                <a:latin typeface="Calibri"/>
              </a:rPr>
              <a:t>Governance maturity</a:t>
            </a:r>
          </a:p>
          <a:p>
            <a:pPr algn="ctr" defTabSz="685800">
              <a:buFont typeface="Wingdings" pitchFamily="2" charset="2"/>
              <a:buChar char="§"/>
              <a:defRPr/>
            </a:pPr>
            <a:r>
              <a:rPr lang="en-ZA" sz="1200" kern="0" dirty="0">
                <a:solidFill>
                  <a:prstClr val="black"/>
                </a:solidFill>
                <a:latin typeface="Calibri"/>
              </a:rPr>
              <a:t>Delivery of quality and timely services</a:t>
            </a:r>
          </a:p>
        </p:txBody>
      </p:sp>
      <p:cxnSp>
        <p:nvCxnSpPr>
          <p:cNvPr id="18" name="Straight Connector 17"/>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pic>
        <p:nvPicPr>
          <p:cNvPr id="19" name="Picture 1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14" descr="southafrica-flag1"/>
          <p:cNvPicPr>
            <a:picLocks noChangeAspect="1" noChangeArrowheads="1" noCrop="1"/>
          </p:cNvPicPr>
          <p:nvPr/>
        </p:nvPicPr>
        <p:blipFill>
          <a:blip r:embed="rId3" cstate="print"/>
          <a:srcRect/>
          <a:stretch>
            <a:fillRect/>
          </a:stretch>
        </p:blipFill>
        <p:spPr bwMode="auto">
          <a:xfrm>
            <a:off x="7561162" y="6395040"/>
            <a:ext cx="415052" cy="274320"/>
          </a:xfrm>
          <a:prstGeom prst="rect">
            <a:avLst/>
          </a:prstGeom>
          <a:noFill/>
          <a:ln w="9525">
            <a:noFill/>
            <a:miter lim="800000"/>
            <a:headEnd/>
            <a:tailEnd/>
          </a:ln>
        </p:spPr>
      </p:pic>
    </p:spTree>
    <p:extLst>
      <p:ext uri="{BB962C8B-B14F-4D97-AF65-F5344CB8AC3E}">
        <p14:creationId xmlns:p14="http://schemas.microsoft.com/office/powerpoint/2010/main" val="31597063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0CD0AED-B4D5-4032-9A76-11BCD2D1BB13}" type="slidenum">
              <a:rPr lang="en-US" smtClean="0">
                <a:solidFill>
                  <a:prstClr val="black">
                    <a:tint val="75000"/>
                  </a:prstClr>
                </a:solidFill>
              </a:rPr>
              <a:pPr/>
              <a:t>83</a:t>
            </a:fld>
            <a:endParaRPr lang="en-US" dirty="0">
              <a:solidFill>
                <a:prstClr val="black">
                  <a:tint val="75000"/>
                </a:prstClr>
              </a:solidFill>
            </a:endParaRPr>
          </a:p>
        </p:txBody>
      </p:sp>
      <p:sp>
        <p:nvSpPr>
          <p:cNvPr id="12" name="Rectangle 11"/>
          <p:cNvSpPr/>
          <p:nvPr/>
        </p:nvSpPr>
        <p:spPr>
          <a:xfrm>
            <a:off x="18048" y="1628800"/>
            <a:ext cx="5706080" cy="3168352"/>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solidFill>
                  <a:prstClr val="white"/>
                </a:solidFill>
              </a:rPr>
              <a:t>Enabling Initiatives</a:t>
            </a:r>
          </a:p>
          <a:p>
            <a:endParaRPr lang="en-ZA" sz="4000" b="1" dirty="0" smtClean="0">
              <a:solidFill>
                <a:schemeClr val="bg1"/>
              </a:solidFill>
            </a:endParaRPr>
          </a:p>
          <a:p>
            <a:r>
              <a:rPr lang="en-ZA" sz="4000" b="1" dirty="0" smtClean="0">
                <a:solidFill>
                  <a:schemeClr val="bg1"/>
                </a:solidFill>
              </a:rPr>
              <a:t>Worx4u </a:t>
            </a:r>
            <a:r>
              <a:rPr lang="en-ZA" sz="4000" b="1" dirty="0" err="1" smtClean="0">
                <a:solidFill>
                  <a:schemeClr val="bg1"/>
                </a:solidFill>
              </a:rPr>
              <a:t>Archibus</a:t>
            </a:r>
            <a:r>
              <a:rPr lang="en-ZA" sz="4000" b="1" dirty="0" smtClean="0">
                <a:solidFill>
                  <a:schemeClr val="bg1"/>
                </a:solidFill>
              </a:rPr>
              <a:t> Implementation</a:t>
            </a:r>
          </a:p>
          <a:p>
            <a:r>
              <a:rPr lang="en-US" sz="4000" b="1" dirty="0" smtClean="0">
                <a:solidFill>
                  <a:prstClr val="white"/>
                </a:solidFill>
              </a:rPr>
              <a:t>  </a:t>
            </a:r>
            <a:endParaRPr lang="en-US" sz="4000" b="1" dirty="0">
              <a:solidFill>
                <a:prstClr val="white"/>
              </a:solidFill>
            </a:endParaRPr>
          </a:p>
        </p:txBody>
      </p:sp>
      <p:cxnSp>
        <p:nvCxnSpPr>
          <p:cNvPr id="7" name="Straight Connector 6"/>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descr="southafrica-flag1"/>
          <p:cNvPicPr>
            <a:picLocks noChangeAspect="1" noChangeArrowheads="1" noCrop="1"/>
          </p:cNvPicPr>
          <p:nvPr/>
        </p:nvPicPr>
        <p:blipFill>
          <a:blip r:embed="rId3"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val="11010101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0CD0AED-B4D5-4032-9A76-11BCD2D1BB13}" type="slidenum">
              <a:rPr lang="en-US" smtClean="0"/>
              <a:t>84</a:t>
            </a:fld>
            <a:endParaRPr lang="en-US" dirty="0"/>
          </a:p>
        </p:txBody>
      </p:sp>
      <p:sp>
        <p:nvSpPr>
          <p:cNvPr id="12" name="Rectangle 11"/>
          <p:cNvSpPr/>
          <p:nvPr/>
        </p:nvSpPr>
        <p:spPr>
          <a:xfrm>
            <a:off x="0" y="0"/>
            <a:ext cx="9144000" cy="980728"/>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2400" b="1" dirty="0"/>
              <a:t>Purpose of </a:t>
            </a:r>
            <a:r>
              <a:rPr lang="en-ZA" sz="2400" b="1" dirty="0" err="1"/>
              <a:t>Archibus</a:t>
            </a:r>
            <a:r>
              <a:rPr lang="en-ZA" sz="2400" b="1" dirty="0"/>
              <a:t> and SAGE</a:t>
            </a:r>
            <a:endParaRPr lang="en-US" sz="2100" b="1" dirty="0"/>
          </a:p>
        </p:txBody>
      </p:sp>
      <p:sp>
        <p:nvSpPr>
          <p:cNvPr id="10" name="TextBox 9">
            <a:extLst>
              <a:ext uri="{FF2B5EF4-FFF2-40B4-BE49-F238E27FC236}">
                <a16:creationId xmlns:a16="http://schemas.microsoft.com/office/drawing/2014/main" id="{2AB91223-A8B8-4FFA-A915-76FEA57B7F60}"/>
              </a:ext>
            </a:extLst>
          </p:cNvPr>
          <p:cNvSpPr txBox="1"/>
          <p:nvPr/>
        </p:nvSpPr>
        <p:spPr>
          <a:xfrm>
            <a:off x="103919" y="1089207"/>
            <a:ext cx="8932577" cy="4832092"/>
          </a:xfrm>
          <a:prstGeom prst="rect">
            <a:avLst/>
          </a:prstGeom>
          <a:noFill/>
        </p:spPr>
        <p:txBody>
          <a:bodyPr wrap="square" rtlCol="0">
            <a:spAutoFit/>
          </a:bodyPr>
          <a:lstStyle/>
          <a:p>
            <a:pPr>
              <a:defRPr/>
            </a:pPr>
            <a:r>
              <a:rPr lang="en-ZA" sz="1400" dirty="0" smtClean="0">
                <a:solidFill>
                  <a:prstClr val="black"/>
                </a:solidFill>
                <a:latin typeface="Arial" charset="0"/>
                <a:ea typeface="Arial" charset="0"/>
                <a:cs typeface="Arial" charset="0"/>
              </a:rPr>
              <a:t>The </a:t>
            </a:r>
            <a:r>
              <a:rPr lang="en-ZA" sz="1400" dirty="0">
                <a:solidFill>
                  <a:prstClr val="black"/>
                </a:solidFill>
                <a:latin typeface="Arial" charset="0"/>
                <a:ea typeface="Arial" charset="0"/>
                <a:cs typeface="Arial" charset="0"/>
              </a:rPr>
              <a:t>Department is implementing </a:t>
            </a:r>
            <a:r>
              <a:rPr lang="en-ZA" sz="1400" dirty="0" smtClean="0">
                <a:solidFill>
                  <a:prstClr val="black"/>
                </a:solidFill>
                <a:latin typeface="Arial" charset="0"/>
                <a:ea typeface="Arial" charset="0"/>
                <a:cs typeface="Arial" charset="0"/>
              </a:rPr>
              <a:t>SAGE and ARCHIBUS </a:t>
            </a:r>
            <a:r>
              <a:rPr lang="en-ZA" sz="1400" dirty="0">
                <a:solidFill>
                  <a:prstClr val="black"/>
                </a:solidFill>
                <a:latin typeface="Arial" charset="0"/>
                <a:ea typeface="Arial" charset="0"/>
                <a:cs typeface="Arial" charset="0"/>
              </a:rPr>
              <a:t>system to replace the legacy systems (WCS and PMIS) in the management of this property portfolio.</a:t>
            </a:r>
          </a:p>
          <a:p>
            <a:pPr>
              <a:defRPr/>
            </a:pPr>
            <a:endParaRPr lang="en-ZA" sz="1400" b="1" dirty="0">
              <a:solidFill>
                <a:prstClr val="black"/>
              </a:solidFill>
              <a:latin typeface="Arial" charset="0"/>
              <a:ea typeface="Arial" charset="0"/>
              <a:cs typeface="Arial" charset="0"/>
            </a:endParaRPr>
          </a:p>
          <a:p>
            <a:pPr>
              <a:defRPr/>
            </a:pPr>
            <a:r>
              <a:rPr lang="en-ZA" sz="1400" b="1" dirty="0">
                <a:solidFill>
                  <a:prstClr val="black"/>
                </a:solidFill>
                <a:latin typeface="Arial" charset="0"/>
                <a:ea typeface="Arial" charset="0"/>
                <a:cs typeface="Arial" charset="0"/>
              </a:rPr>
              <a:t>ARCHIBUS </a:t>
            </a:r>
            <a:r>
              <a:rPr lang="en-ZA" sz="1400" dirty="0">
                <a:solidFill>
                  <a:prstClr val="black"/>
                </a:solidFill>
                <a:latin typeface="Arial" charset="0"/>
                <a:ea typeface="Arial" charset="0"/>
                <a:cs typeface="Arial" charset="0"/>
              </a:rPr>
              <a:t>is a management system for:</a:t>
            </a:r>
          </a:p>
          <a:p>
            <a:pPr marL="171450" indent="-171450">
              <a:buClr>
                <a:srgbClr val="00B050"/>
              </a:buClr>
              <a:buFont typeface="Wingdings" charset="2"/>
              <a:buChar char="Ø"/>
              <a:defRPr/>
            </a:pPr>
            <a:r>
              <a:rPr lang="en-ZA" sz="1400" dirty="0">
                <a:solidFill>
                  <a:prstClr val="black"/>
                </a:solidFill>
                <a:latin typeface="Arial" charset="0"/>
                <a:cs typeface="Arial" charset="0"/>
              </a:rPr>
              <a:t>Real estate management solutions, </a:t>
            </a:r>
          </a:p>
          <a:p>
            <a:pPr marL="171450" indent="-171450">
              <a:buClr>
                <a:srgbClr val="00B050"/>
              </a:buClr>
              <a:buFont typeface="Wingdings" charset="2"/>
              <a:buChar char="Ø"/>
              <a:defRPr/>
            </a:pPr>
            <a:r>
              <a:rPr lang="en-ZA" sz="1400" dirty="0">
                <a:solidFill>
                  <a:prstClr val="black"/>
                </a:solidFill>
                <a:latin typeface="Arial" charset="0"/>
                <a:cs typeface="Arial" charset="0"/>
              </a:rPr>
              <a:t>Infrastructure management solutions &amp; </a:t>
            </a:r>
          </a:p>
          <a:p>
            <a:pPr marL="171450" indent="-171450">
              <a:buClr>
                <a:srgbClr val="00B050"/>
              </a:buClr>
              <a:buFont typeface="Wingdings" charset="2"/>
              <a:buChar char="Ø"/>
              <a:defRPr/>
            </a:pPr>
            <a:r>
              <a:rPr lang="en-ZA" sz="1400" dirty="0">
                <a:solidFill>
                  <a:prstClr val="black"/>
                </a:solidFill>
                <a:latin typeface="Arial" charset="0"/>
                <a:cs typeface="Arial" charset="0"/>
              </a:rPr>
              <a:t>Facilities management solutions. </a:t>
            </a:r>
            <a:endParaRPr lang="en-ZA" sz="1400" dirty="0" smtClean="0">
              <a:solidFill>
                <a:prstClr val="black"/>
              </a:solidFill>
              <a:latin typeface="Arial" charset="0"/>
              <a:cs typeface="Arial" charset="0"/>
            </a:endParaRPr>
          </a:p>
          <a:p>
            <a:pPr marL="171450" indent="-171450">
              <a:buClr>
                <a:srgbClr val="00B050"/>
              </a:buClr>
              <a:buFont typeface="Wingdings" charset="2"/>
              <a:buChar char="Ø"/>
              <a:defRPr/>
            </a:pPr>
            <a:endParaRPr lang="en-US" sz="1400" dirty="0">
              <a:solidFill>
                <a:prstClr val="black"/>
              </a:solidFill>
              <a:latin typeface="Arial" charset="0"/>
              <a:cs typeface="Arial" charset="0"/>
            </a:endParaRPr>
          </a:p>
          <a:p>
            <a:pPr>
              <a:buClr>
                <a:srgbClr val="00B050"/>
              </a:buClr>
              <a:defRPr/>
            </a:pPr>
            <a:r>
              <a:rPr lang="en-US" sz="1400" dirty="0" smtClean="0">
                <a:solidFill>
                  <a:prstClr val="black"/>
                </a:solidFill>
                <a:latin typeface="Arial" charset="0"/>
                <a:cs typeface="Arial" charset="0"/>
              </a:rPr>
              <a:t>The IAR has been migrated to ARCHIBUS, however the financial reports are developed on excel. This will be eliminated ones ARCHIBUS is fully implemented. </a:t>
            </a:r>
            <a:endParaRPr lang="en-ZA" sz="1400" dirty="0">
              <a:solidFill>
                <a:prstClr val="black"/>
              </a:solidFill>
              <a:latin typeface="Arial" charset="0"/>
              <a:cs typeface="Arial" charset="0"/>
            </a:endParaRPr>
          </a:p>
          <a:p>
            <a:pPr marL="171450" indent="-171450">
              <a:buClr>
                <a:srgbClr val="00B050"/>
              </a:buClr>
              <a:buFont typeface="Wingdings" charset="2"/>
              <a:buChar char="Ø"/>
              <a:defRPr/>
            </a:pPr>
            <a:endParaRPr lang="en-ZA" sz="1400" dirty="0">
              <a:solidFill>
                <a:prstClr val="black"/>
              </a:solidFill>
              <a:latin typeface="Arial" charset="0"/>
              <a:cs typeface="Arial" charset="0"/>
            </a:endParaRPr>
          </a:p>
          <a:p>
            <a:pPr>
              <a:buClr>
                <a:srgbClr val="00B050"/>
              </a:buClr>
              <a:defRPr/>
            </a:pPr>
            <a:r>
              <a:rPr lang="en-ZA" sz="1400" b="1" dirty="0">
                <a:solidFill>
                  <a:prstClr val="black"/>
                </a:solidFill>
                <a:latin typeface="Arial" charset="0"/>
                <a:cs typeface="Arial" charset="0"/>
              </a:rPr>
              <a:t>SAGE</a:t>
            </a:r>
            <a:r>
              <a:rPr lang="en-ZA" sz="1400" dirty="0">
                <a:solidFill>
                  <a:prstClr val="black"/>
                </a:solidFill>
                <a:latin typeface="Arial" charset="0"/>
                <a:cs typeface="Arial" charset="0"/>
              </a:rPr>
              <a:t> is a financial management system for</a:t>
            </a:r>
          </a:p>
          <a:p>
            <a:pPr marL="285750" indent="-285750">
              <a:buClr>
                <a:srgbClr val="00B050"/>
              </a:buClr>
              <a:buFont typeface="Arial" panose="020B0604020202020204" pitchFamily="34" charset="0"/>
              <a:buChar char="•"/>
              <a:defRPr/>
            </a:pPr>
            <a:r>
              <a:rPr lang="en-ZA" sz="1400" dirty="0">
                <a:solidFill>
                  <a:prstClr val="black"/>
                </a:solidFill>
                <a:latin typeface="Arial" charset="0"/>
                <a:cs typeface="Arial" charset="0"/>
              </a:rPr>
              <a:t>Accounts payable </a:t>
            </a:r>
            <a:r>
              <a:rPr lang="en-ZA" sz="1400" dirty="0" smtClean="0">
                <a:solidFill>
                  <a:prstClr val="black"/>
                </a:solidFill>
                <a:latin typeface="Arial" charset="0"/>
                <a:cs typeface="Arial" charset="0"/>
              </a:rPr>
              <a:t>(Implemented)</a:t>
            </a:r>
            <a:endParaRPr lang="en-ZA" sz="1400" dirty="0">
              <a:solidFill>
                <a:prstClr val="black"/>
              </a:solidFill>
              <a:latin typeface="Arial" charset="0"/>
              <a:cs typeface="Arial" charset="0"/>
            </a:endParaRPr>
          </a:p>
          <a:p>
            <a:pPr marL="285750" indent="-285750">
              <a:buClr>
                <a:srgbClr val="00B050"/>
              </a:buClr>
              <a:buFont typeface="Arial" panose="020B0604020202020204" pitchFamily="34" charset="0"/>
              <a:buChar char="•"/>
              <a:defRPr/>
            </a:pPr>
            <a:r>
              <a:rPr lang="en-ZA" sz="1400" dirty="0">
                <a:solidFill>
                  <a:prstClr val="black"/>
                </a:solidFill>
                <a:latin typeface="Arial" charset="0"/>
                <a:cs typeface="Arial" charset="0"/>
              </a:rPr>
              <a:t>Accounts </a:t>
            </a:r>
            <a:r>
              <a:rPr lang="en-ZA" sz="1400" dirty="0" smtClean="0">
                <a:solidFill>
                  <a:prstClr val="black"/>
                </a:solidFill>
                <a:latin typeface="Arial" charset="0"/>
                <a:cs typeface="Arial" charset="0"/>
              </a:rPr>
              <a:t>receivable (Implemented)</a:t>
            </a:r>
            <a:endParaRPr lang="en-ZA" sz="1400" dirty="0">
              <a:solidFill>
                <a:prstClr val="black"/>
              </a:solidFill>
              <a:latin typeface="Arial" charset="0"/>
              <a:cs typeface="Arial" charset="0"/>
            </a:endParaRPr>
          </a:p>
          <a:p>
            <a:pPr marL="285750" indent="-285750">
              <a:buClr>
                <a:srgbClr val="00B050"/>
              </a:buClr>
              <a:buFont typeface="Arial" panose="020B0604020202020204" pitchFamily="34" charset="0"/>
              <a:buChar char="•"/>
              <a:defRPr/>
            </a:pPr>
            <a:r>
              <a:rPr lang="en-ZA" sz="1400" dirty="0" smtClean="0">
                <a:solidFill>
                  <a:prstClr val="black"/>
                </a:solidFill>
                <a:latin typeface="Arial" charset="0"/>
                <a:cs typeface="Arial" charset="0"/>
              </a:rPr>
              <a:t>Budgeting (Implemented)</a:t>
            </a:r>
            <a:endParaRPr lang="en-ZA" sz="1400" dirty="0">
              <a:solidFill>
                <a:prstClr val="black"/>
              </a:solidFill>
              <a:latin typeface="Arial" charset="0"/>
              <a:cs typeface="Arial" charset="0"/>
            </a:endParaRPr>
          </a:p>
          <a:p>
            <a:pPr marL="285750" indent="-285750">
              <a:buClr>
                <a:srgbClr val="00B050"/>
              </a:buClr>
              <a:buFont typeface="Arial" panose="020B0604020202020204" pitchFamily="34" charset="0"/>
              <a:buChar char="•"/>
              <a:defRPr/>
            </a:pPr>
            <a:r>
              <a:rPr lang="en-ZA" sz="1400" dirty="0">
                <a:solidFill>
                  <a:prstClr val="black"/>
                </a:solidFill>
                <a:latin typeface="Arial" charset="0"/>
                <a:cs typeface="Arial" charset="0"/>
              </a:rPr>
              <a:t>Procurement</a:t>
            </a:r>
          </a:p>
          <a:p>
            <a:pPr>
              <a:buClr>
                <a:srgbClr val="00B050"/>
              </a:buClr>
              <a:defRPr/>
            </a:pPr>
            <a:endParaRPr lang="en-ZA" sz="1400" dirty="0" smtClean="0">
              <a:solidFill>
                <a:prstClr val="black"/>
              </a:solidFill>
              <a:latin typeface="Arial" charset="0"/>
              <a:cs typeface="Arial" charset="0"/>
            </a:endParaRPr>
          </a:p>
          <a:p>
            <a:pPr>
              <a:buClr>
                <a:srgbClr val="00B050"/>
              </a:buClr>
              <a:defRPr/>
            </a:pPr>
            <a:r>
              <a:rPr lang="en-ZA" sz="1400" dirty="0" smtClean="0">
                <a:solidFill>
                  <a:prstClr val="black"/>
                </a:solidFill>
                <a:latin typeface="Arial" charset="0"/>
                <a:cs typeface="Arial" charset="0"/>
              </a:rPr>
              <a:t>SAGE has been on use since 2013, cost is R21m;  </a:t>
            </a:r>
            <a:r>
              <a:rPr lang="en-ZA" sz="1400" dirty="0" err="1" smtClean="0">
                <a:solidFill>
                  <a:prstClr val="black"/>
                </a:solidFill>
                <a:latin typeface="Arial" charset="0"/>
                <a:cs typeface="Arial" charset="0"/>
              </a:rPr>
              <a:t>Archibus</a:t>
            </a:r>
            <a:r>
              <a:rPr lang="en-ZA" sz="1400" dirty="0" smtClean="0">
                <a:solidFill>
                  <a:prstClr val="black"/>
                </a:solidFill>
                <a:latin typeface="Arial" charset="0"/>
                <a:cs typeface="Arial" charset="0"/>
              </a:rPr>
              <a:t> stores asset register, cost R16m. Poor contractor’s payment was withheld after several warning letters.</a:t>
            </a:r>
          </a:p>
          <a:p>
            <a:pPr>
              <a:buClr>
                <a:srgbClr val="00B050"/>
              </a:buClr>
              <a:defRPr/>
            </a:pPr>
            <a:endParaRPr lang="en-ZA" sz="1400" dirty="0">
              <a:solidFill>
                <a:prstClr val="black"/>
              </a:solidFill>
              <a:latin typeface="Arial" charset="0"/>
              <a:cs typeface="Arial" charset="0"/>
            </a:endParaRPr>
          </a:p>
          <a:p>
            <a:pPr>
              <a:buClr>
                <a:srgbClr val="00B050"/>
              </a:buClr>
              <a:defRPr/>
            </a:pPr>
            <a:r>
              <a:rPr lang="en-ZA" sz="1400" dirty="0">
                <a:solidFill>
                  <a:prstClr val="black"/>
                </a:solidFill>
                <a:latin typeface="Arial" charset="0"/>
                <a:cs typeface="Arial" charset="0"/>
              </a:rPr>
              <a:t>ARCHIBUS </a:t>
            </a:r>
            <a:r>
              <a:rPr lang="en-ZA" sz="1400" dirty="0" smtClean="0">
                <a:solidFill>
                  <a:prstClr val="black"/>
                </a:solidFill>
                <a:latin typeface="Arial" charset="0"/>
                <a:cs typeface="Arial" charset="0"/>
              </a:rPr>
              <a:t>interface to SAGE is outstanding and will be implemented as part of the ARCHIBUS rollout which will allow for GRAP reporting</a:t>
            </a:r>
            <a:endParaRPr lang="en-ZA" sz="1400" dirty="0">
              <a:solidFill>
                <a:prstClr val="black"/>
              </a:solidFill>
              <a:latin typeface="Arial" charset="0"/>
              <a:ea typeface="Arial" charset="0"/>
              <a:cs typeface="Arial" charset="0"/>
            </a:endParaRPr>
          </a:p>
        </p:txBody>
      </p:sp>
      <p:cxnSp>
        <p:nvCxnSpPr>
          <p:cNvPr id="11" name="Straight Connector 10"/>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descr="southafrica-flag1"/>
          <p:cNvPicPr>
            <a:picLocks noChangeAspect="1" noChangeArrowheads="1" noCrop="1"/>
          </p:cNvPicPr>
          <p:nvPr/>
        </p:nvPicPr>
        <p:blipFill>
          <a:blip r:embed="rId3"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val="1163436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0CD0AED-B4D5-4032-9A76-11BCD2D1BB13}" type="slidenum">
              <a:rPr lang="en-US" smtClean="0"/>
              <a:t>85</a:t>
            </a:fld>
            <a:endParaRPr lang="en-US" dirty="0"/>
          </a:p>
        </p:txBody>
      </p:sp>
      <p:sp>
        <p:nvSpPr>
          <p:cNvPr id="12" name="Rectangle 11"/>
          <p:cNvSpPr/>
          <p:nvPr/>
        </p:nvSpPr>
        <p:spPr>
          <a:xfrm>
            <a:off x="0" y="0"/>
            <a:ext cx="9144000" cy="980728"/>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2400" b="1">
                <a:latin typeface="Arial" panose="020B0604020202020204" pitchFamily="34" charset="0"/>
                <a:cs typeface="Arial" panose="020B0604020202020204" pitchFamily="34" charset="0"/>
              </a:rPr>
              <a:t>Worx4U SAGE ARCHIBUS Implementation</a:t>
            </a:r>
            <a:endParaRPr lang="en-US" sz="2100" b="1" dirty="0"/>
          </a:p>
        </p:txBody>
      </p:sp>
      <p:sp>
        <p:nvSpPr>
          <p:cNvPr id="7" name="Rectangle 6"/>
          <p:cNvSpPr/>
          <p:nvPr/>
        </p:nvSpPr>
        <p:spPr>
          <a:xfrm>
            <a:off x="35209" y="1259584"/>
            <a:ext cx="8857272" cy="708378"/>
          </a:xfrm>
          <a:prstGeom prst="rect">
            <a:avLst/>
          </a:prstGeom>
          <a:solidFill>
            <a:schemeClr val="accent6">
              <a:lumMod val="75000"/>
            </a:schemeClr>
          </a:solidFill>
        </p:spPr>
        <p:txBody>
          <a:bodyPr wrap="square"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ZA" sz="1800" b="1"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Modules to GO – LIVE: NOVEMBER 2017 (Pilot Regions – </a:t>
            </a:r>
            <a:r>
              <a:rPr kumimoji="0" lang="en-ZA" sz="1800" b="1" i="0" u="none" strike="noStrike" kern="0" cap="none" spc="0" normalizeH="0" baseline="0" noProof="0" dirty="0" err="1" smtClean="0">
                <a:ln>
                  <a:noFill/>
                </a:ln>
                <a:solidFill>
                  <a:prstClr val="black"/>
                </a:solidFill>
                <a:effectLst/>
                <a:uLnTx/>
                <a:uFillTx/>
                <a:latin typeface="Arial" panose="020B0604020202020204" pitchFamily="34" charset="0"/>
                <a:cs typeface="Arial" panose="020B0604020202020204" pitchFamily="34" charset="0"/>
              </a:rPr>
              <a:t>Pta</a:t>
            </a:r>
            <a:r>
              <a:rPr kumimoji="0" lang="en-ZA" sz="1800" b="1"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 </a:t>
            </a:r>
            <a:r>
              <a:rPr kumimoji="0" lang="en-ZA" sz="1800" b="1" i="0" u="none" strike="noStrike" kern="0" cap="none" spc="0" normalizeH="0" baseline="0" noProof="0" dirty="0" err="1" smtClean="0">
                <a:ln>
                  <a:noFill/>
                </a:ln>
                <a:solidFill>
                  <a:prstClr val="black"/>
                </a:solidFill>
                <a:effectLst/>
                <a:uLnTx/>
                <a:uFillTx/>
                <a:latin typeface="Arial" panose="020B0604020202020204" pitchFamily="34" charset="0"/>
                <a:cs typeface="Arial" panose="020B0604020202020204" pitchFamily="34" charset="0"/>
              </a:rPr>
              <a:t>Jhb</a:t>
            </a:r>
            <a:r>
              <a:rPr kumimoji="0" lang="en-ZA" sz="1800" b="1"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 &amp; Nel)</a:t>
            </a:r>
          </a:p>
        </p:txBody>
      </p:sp>
      <p:sp>
        <p:nvSpPr>
          <p:cNvPr id="10" name="Rectangle 9"/>
          <p:cNvSpPr/>
          <p:nvPr/>
        </p:nvSpPr>
        <p:spPr>
          <a:xfrm>
            <a:off x="35208" y="3517035"/>
            <a:ext cx="8857273" cy="721335"/>
          </a:xfrm>
          <a:prstGeom prst="rect">
            <a:avLst/>
          </a:prstGeom>
          <a:solidFill>
            <a:srgbClr val="ED7D31">
              <a:lumMod val="60000"/>
              <a:lumOff val="40000"/>
            </a:srgbClr>
          </a:solidFill>
        </p:spPr>
        <p:txBody>
          <a:bodyPr wrap="square"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ZA" sz="1800" b="1"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Modules to GO – LIVE: 2018/2019</a:t>
            </a:r>
          </a:p>
        </p:txBody>
      </p:sp>
      <p:sp>
        <p:nvSpPr>
          <p:cNvPr id="11" name="TextBox 10"/>
          <p:cNvSpPr txBox="1"/>
          <p:nvPr/>
        </p:nvSpPr>
        <p:spPr>
          <a:xfrm>
            <a:off x="5312859" y="2367559"/>
            <a:ext cx="1797030" cy="254890"/>
          </a:xfrm>
          <a:prstGeom prst="rect">
            <a:avLst/>
          </a:prstGeom>
          <a:solidFill>
            <a:sysClr val="window" lastClr="FFFFFF">
              <a:lumMod val="85000"/>
            </a:sysClr>
          </a:solidFill>
        </p:spPr>
        <p:txBody>
          <a:bodyPr wrap="none"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ZA" sz="1200" b="0" i="1" u="none" strike="noStrike" kern="0" cap="none" spc="0" normalizeH="0" baseline="0" noProof="0" dirty="0" smtClean="0">
                <a:ln>
                  <a:noFill/>
                </a:ln>
                <a:solidFill>
                  <a:prstClr val="black"/>
                </a:solidFill>
                <a:effectLst/>
                <a:uLnTx/>
                <a:uFillTx/>
              </a:rPr>
              <a:t>Call Centre</a:t>
            </a:r>
          </a:p>
        </p:txBody>
      </p:sp>
      <p:sp>
        <p:nvSpPr>
          <p:cNvPr id="13" name="TextBox 12"/>
          <p:cNvSpPr txBox="1"/>
          <p:nvPr/>
        </p:nvSpPr>
        <p:spPr>
          <a:xfrm>
            <a:off x="5312859" y="2724048"/>
            <a:ext cx="1797030" cy="276999"/>
          </a:xfrm>
          <a:prstGeom prst="rect">
            <a:avLst/>
          </a:prstGeom>
          <a:solidFill>
            <a:sysClr val="window" lastClr="FFFFFF">
              <a:lumMod val="85000"/>
            </a:sysClr>
          </a:solidFill>
        </p:spPr>
        <p:txBody>
          <a:bodyPr wrap="none"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ZA" sz="1200" b="0" i="1" u="none" strike="noStrike" kern="0" cap="none" spc="0" normalizeH="0" baseline="0" noProof="0" dirty="0" smtClean="0">
                <a:ln>
                  <a:noFill/>
                </a:ln>
                <a:solidFill>
                  <a:prstClr val="black"/>
                </a:solidFill>
                <a:effectLst/>
                <a:uLnTx/>
                <a:uFillTx/>
              </a:rPr>
              <a:t>Immovable Asset Register</a:t>
            </a:r>
          </a:p>
        </p:txBody>
      </p:sp>
      <p:sp>
        <p:nvSpPr>
          <p:cNvPr id="14" name="TextBox 13"/>
          <p:cNvSpPr txBox="1"/>
          <p:nvPr/>
        </p:nvSpPr>
        <p:spPr>
          <a:xfrm>
            <a:off x="5312859" y="3130922"/>
            <a:ext cx="1797030" cy="270907"/>
          </a:xfrm>
          <a:prstGeom prst="rect">
            <a:avLst/>
          </a:prstGeom>
          <a:solidFill>
            <a:sysClr val="window" lastClr="FFFFFF">
              <a:lumMod val="85000"/>
            </a:sysClr>
          </a:solidFill>
        </p:spPr>
        <p:txBody>
          <a:bodyPr wrap="none"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ZA" sz="1200" b="0" i="1" u="none" strike="noStrike" kern="0" cap="none" spc="0" normalizeH="0" baseline="0" noProof="0" dirty="0" smtClean="0">
                <a:ln>
                  <a:noFill/>
                </a:ln>
                <a:solidFill>
                  <a:prstClr val="black"/>
                </a:solidFill>
                <a:effectLst/>
                <a:uLnTx/>
                <a:uFillTx/>
              </a:rPr>
              <a:t>Movable Asset Register</a:t>
            </a:r>
          </a:p>
        </p:txBody>
      </p:sp>
      <p:cxnSp>
        <p:nvCxnSpPr>
          <p:cNvPr id="15" name="Elbow Connector 14"/>
          <p:cNvCxnSpPr>
            <a:cxnSpLocks/>
            <a:endCxn id="11" idx="1"/>
          </p:cNvCxnSpPr>
          <p:nvPr/>
        </p:nvCxnSpPr>
        <p:spPr>
          <a:xfrm>
            <a:off x="4895733" y="2237923"/>
            <a:ext cx="417126" cy="257081"/>
          </a:xfrm>
          <a:prstGeom prst="bentConnector3">
            <a:avLst>
              <a:gd name="adj1" fmla="val -106"/>
            </a:avLst>
          </a:prstGeom>
          <a:noFill/>
          <a:ln w="6350" cap="flat" cmpd="sng" algn="ctr">
            <a:solidFill>
              <a:srgbClr val="5B9BD5"/>
            </a:solidFill>
            <a:prstDash val="solid"/>
            <a:miter lim="800000"/>
            <a:tailEnd type="triangle"/>
          </a:ln>
          <a:effectLst/>
        </p:spPr>
      </p:cxnSp>
      <p:cxnSp>
        <p:nvCxnSpPr>
          <p:cNvPr id="16" name="Elbow Connector 15"/>
          <p:cNvCxnSpPr>
            <a:cxnSpLocks/>
            <a:endCxn id="13" idx="1"/>
          </p:cNvCxnSpPr>
          <p:nvPr/>
        </p:nvCxnSpPr>
        <p:spPr>
          <a:xfrm rot="16200000" flipH="1">
            <a:off x="4761502" y="2311191"/>
            <a:ext cx="685588" cy="417126"/>
          </a:xfrm>
          <a:prstGeom prst="bentConnector2">
            <a:avLst/>
          </a:prstGeom>
          <a:noFill/>
          <a:ln w="6350" cap="flat" cmpd="sng" algn="ctr">
            <a:solidFill>
              <a:srgbClr val="5B9BD5"/>
            </a:solidFill>
            <a:prstDash val="solid"/>
            <a:miter lim="800000"/>
            <a:tailEnd type="triangle"/>
          </a:ln>
          <a:effectLst/>
        </p:spPr>
      </p:cxnSp>
      <p:cxnSp>
        <p:nvCxnSpPr>
          <p:cNvPr id="17" name="Elbow Connector 16"/>
          <p:cNvCxnSpPr>
            <a:cxnSpLocks/>
            <a:endCxn id="14" idx="1"/>
          </p:cNvCxnSpPr>
          <p:nvPr/>
        </p:nvCxnSpPr>
        <p:spPr>
          <a:xfrm rot="16200000" flipH="1">
            <a:off x="4590070" y="2543586"/>
            <a:ext cx="1028453" cy="417126"/>
          </a:xfrm>
          <a:prstGeom prst="bentConnector2">
            <a:avLst/>
          </a:prstGeom>
          <a:noFill/>
          <a:ln w="6350" cap="flat" cmpd="sng" algn="ctr">
            <a:solidFill>
              <a:srgbClr val="5B9BD5"/>
            </a:solidFill>
            <a:prstDash val="solid"/>
            <a:miter lim="800000"/>
            <a:tailEnd type="triangle"/>
          </a:ln>
          <a:effectLst/>
        </p:spPr>
      </p:cxnSp>
      <p:sp>
        <p:nvSpPr>
          <p:cNvPr id="18" name="TextBox 17"/>
          <p:cNvSpPr txBox="1"/>
          <p:nvPr/>
        </p:nvSpPr>
        <p:spPr>
          <a:xfrm>
            <a:off x="5312859" y="4643494"/>
            <a:ext cx="1894712" cy="276999"/>
          </a:xfrm>
          <a:prstGeom prst="rect">
            <a:avLst/>
          </a:prstGeom>
          <a:solidFill>
            <a:sysClr val="window" lastClr="FFFFFF">
              <a:lumMod val="85000"/>
            </a:sysClr>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ZA" sz="1200" b="0" i="1" u="none" strike="noStrike" kern="0" cap="none" spc="0" normalizeH="0" baseline="0" noProof="0" dirty="0" smtClean="0">
                <a:ln>
                  <a:noFill/>
                </a:ln>
                <a:solidFill>
                  <a:prstClr val="black"/>
                </a:solidFill>
                <a:effectLst/>
                <a:uLnTx/>
                <a:uFillTx/>
              </a:rPr>
              <a:t>Project Management</a:t>
            </a:r>
          </a:p>
        </p:txBody>
      </p:sp>
      <p:cxnSp>
        <p:nvCxnSpPr>
          <p:cNvPr id="19" name="Elbow Connector 18"/>
          <p:cNvCxnSpPr>
            <a:cxnSpLocks/>
            <a:endCxn id="18" idx="1"/>
          </p:cNvCxnSpPr>
          <p:nvPr/>
        </p:nvCxnSpPr>
        <p:spPr>
          <a:xfrm rot="16200000" flipH="1">
            <a:off x="4810714" y="4279849"/>
            <a:ext cx="587164" cy="417126"/>
          </a:xfrm>
          <a:prstGeom prst="bentConnector2">
            <a:avLst/>
          </a:prstGeom>
          <a:noFill/>
          <a:ln w="6350" cap="flat" cmpd="sng" algn="ctr">
            <a:solidFill>
              <a:srgbClr val="5B9BD5"/>
            </a:solidFill>
            <a:prstDash val="solid"/>
            <a:miter lim="800000"/>
            <a:tailEnd type="triangle"/>
          </a:ln>
          <a:effectLst/>
        </p:spPr>
      </p:cxnSp>
      <p:sp>
        <p:nvSpPr>
          <p:cNvPr id="20" name="TextBox 19"/>
          <p:cNvSpPr txBox="1"/>
          <p:nvPr/>
        </p:nvSpPr>
        <p:spPr>
          <a:xfrm>
            <a:off x="5312858" y="5336988"/>
            <a:ext cx="1894713" cy="276999"/>
          </a:xfrm>
          <a:prstGeom prst="rect">
            <a:avLst/>
          </a:prstGeom>
          <a:solidFill>
            <a:sysClr val="window" lastClr="FFFFFF">
              <a:lumMod val="85000"/>
            </a:sysClr>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ZA" sz="1200" b="0" i="1" u="none" strike="noStrike" kern="0" cap="none" spc="0" normalizeH="0" baseline="0" noProof="0" dirty="0" smtClean="0">
                <a:ln>
                  <a:noFill/>
                </a:ln>
                <a:solidFill>
                  <a:prstClr val="black"/>
                </a:solidFill>
                <a:effectLst/>
                <a:uLnTx/>
                <a:uFillTx/>
              </a:rPr>
              <a:t>Lease-Out</a:t>
            </a:r>
          </a:p>
        </p:txBody>
      </p:sp>
      <p:cxnSp>
        <p:nvCxnSpPr>
          <p:cNvPr id="21" name="Elbow Connector 27"/>
          <p:cNvCxnSpPr>
            <a:cxnSpLocks/>
            <a:endCxn id="20" idx="1"/>
          </p:cNvCxnSpPr>
          <p:nvPr/>
        </p:nvCxnSpPr>
        <p:spPr>
          <a:xfrm rot="16200000" flipH="1">
            <a:off x="4603302" y="4765932"/>
            <a:ext cx="1001986" cy="417126"/>
          </a:xfrm>
          <a:prstGeom prst="bentConnector2">
            <a:avLst/>
          </a:prstGeom>
          <a:noFill/>
          <a:ln w="6350" cap="flat" cmpd="sng" algn="ctr">
            <a:solidFill>
              <a:srgbClr val="5B9BD5"/>
            </a:solidFill>
            <a:prstDash val="solid"/>
            <a:miter lim="800000"/>
            <a:tailEnd type="triangle"/>
          </a:ln>
          <a:effectLst/>
        </p:spPr>
      </p:cxnSp>
      <p:sp>
        <p:nvSpPr>
          <p:cNvPr id="22" name="TextBox 21">
            <a:extLst>
              <a:ext uri="{FF2B5EF4-FFF2-40B4-BE49-F238E27FC236}">
                <a16:creationId xmlns:a16="http://schemas.microsoft.com/office/drawing/2014/main" id="{1215EA72-85B1-49D6-AF2A-9F3957CD52F6}"/>
              </a:ext>
            </a:extLst>
          </p:cNvPr>
          <p:cNvSpPr txBox="1"/>
          <p:nvPr/>
        </p:nvSpPr>
        <p:spPr>
          <a:xfrm>
            <a:off x="5317210" y="4996194"/>
            <a:ext cx="1890362" cy="276999"/>
          </a:xfrm>
          <a:prstGeom prst="rect">
            <a:avLst/>
          </a:prstGeom>
          <a:solidFill>
            <a:sysClr val="window" lastClr="FFFFFF">
              <a:lumMod val="85000"/>
            </a:sysClr>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ZA" sz="1200" b="0" i="1" u="none" strike="noStrike" kern="0" cap="none" spc="0" normalizeH="0" baseline="0" noProof="0" dirty="0" smtClean="0">
                <a:ln>
                  <a:noFill/>
                </a:ln>
                <a:solidFill>
                  <a:prstClr val="black"/>
                </a:solidFill>
                <a:effectLst/>
                <a:uLnTx/>
                <a:uFillTx/>
              </a:rPr>
              <a:t>Preventative Maintenance</a:t>
            </a:r>
          </a:p>
        </p:txBody>
      </p:sp>
      <p:cxnSp>
        <p:nvCxnSpPr>
          <p:cNvPr id="23" name="Elbow Connector 27">
            <a:extLst>
              <a:ext uri="{FF2B5EF4-FFF2-40B4-BE49-F238E27FC236}">
                <a16:creationId xmlns:a16="http://schemas.microsoft.com/office/drawing/2014/main" id="{62E63D87-820B-4B59-9E09-71414874D535}"/>
              </a:ext>
            </a:extLst>
          </p:cNvPr>
          <p:cNvCxnSpPr>
            <a:cxnSpLocks/>
          </p:cNvCxnSpPr>
          <p:nvPr/>
        </p:nvCxnSpPr>
        <p:spPr>
          <a:xfrm rot="16200000" flipH="1">
            <a:off x="4806362" y="4623836"/>
            <a:ext cx="587164" cy="417126"/>
          </a:xfrm>
          <a:prstGeom prst="bentConnector2">
            <a:avLst/>
          </a:prstGeom>
          <a:noFill/>
          <a:ln w="6350" cap="flat" cmpd="sng" algn="ctr">
            <a:solidFill>
              <a:srgbClr val="5B9BD5"/>
            </a:solidFill>
            <a:prstDash val="solid"/>
            <a:miter lim="800000"/>
            <a:tailEnd type="triangle"/>
          </a:ln>
          <a:effectLst/>
        </p:spPr>
      </p:cxnSp>
      <p:sp>
        <p:nvSpPr>
          <p:cNvPr id="24" name="TextBox 23">
            <a:extLst>
              <a:ext uri="{FF2B5EF4-FFF2-40B4-BE49-F238E27FC236}">
                <a16:creationId xmlns:a16="http://schemas.microsoft.com/office/drawing/2014/main" id="{59104BD5-2E83-4B9D-80C5-7CB576937B9E}"/>
              </a:ext>
            </a:extLst>
          </p:cNvPr>
          <p:cNvSpPr txBox="1"/>
          <p:nvPr/>
        </p:nvSpPr>
        <p:spPr>
          <a:xfrm>
            <a:off x="5282375" y="2049690"/>
            <a:ext cx="1827514" cy="254073"/>
          </a:xfrm>
          <a:prstGeom prst="rect">
            <a:avLst/>
          </a:prstGeom>
          <a:solidFill>
            <a:sysClr val="window" lastClr="FFFFFF">
              <a:lumMod val="85000"/>
            </a:sysClr>
          </a:solidFill>
        </p:spPr>
        <p:txBody>
          <a:bodyPr wrap="none"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ZA" sz="1200" b="0" i="1" u="none" strike="noStrike" kern="0" cap="none" spc="0" normalizeH="0" baseline="0" noProof="0" dirty="0" smtClean="0">
                <a:ln>
                  <a:noFill/>
                </a:ln>
                <a:solidFill>
                  <a:prstClr val="black"/>
                </a:solidFill>
                <a:effectLst/>
                <a:uLnTx/>
                <a:uFillTx/>
              </a:rPr>
              <a:t>Lease In</a:t>
            </a:r>
          </a:p>
        </p:txBody>
      </p:sp>
      <p:cxnSp>
        <p:nvCxnSpPr>
          <p:cNvPr id="25" name="Elbow Connector 9">
            <a:extLst>
              <a:ext uri="{FF2B5EF4-FFF2-40B4-BE49-F238E27FC236}">
                <a16:creationId xmlns:a16="http://schemas.microsoft.com/office/drawing/2014/main" id="{ED433026-F98D-4D6E-955F-19BBD2ABD39A}"/>
              </a:ext>
            </a:extLst>
          </p:cNvPr>
          <p:cNvCxnSpPr>
            <a:cxnSpLocks/>
          </p:cNvCxnSpPr>
          <p:nvPr/>
        </p:nvCxnSpPr>
        <p:spPr>
          <a:xfrm rot="16200000" flipH="1">
            <a:off x="4973679" y="1846467"/>
            <a:ext cx="252530" cy="417126"/>
          </a:xfrm>
          <a:prstGeom prst="bentConnector2">
            <a:avLst/>
          </a:prstGeom>
          <a:noFill/>
          <a:ln w="6350" cap="flat" cmpd="sng" algn="ctr">
            <a:solidFill>
              <a:srgbClr val="5B9BD5"/>
            </a:solidFill>
            <a:prstDash val="solid"/>
            <a:miter lim="800000"/>
            <a:tailEnd type="triangle"/>
          </a:ln>
          <a:effectLst/>
        </p:spPr>
      </p:cxnSp>
      <p:sp>
        <p:nvSpPr>
          <p:cNvPr id="26" name="TextBox 25">
            <a:extLst>
              <a:ext uri="{FF2B5EF4-FFF2-40B4-BE49-F238E27FC236}">
                <a16:creationId xmlns:a16="http://schemas.microsoft.com/office/drawing/2014/main" id="{612BF160-C14D-40AC-96BE-F50050D55579}"/>
              </a:ext>
            </a:extLst>
          </p:cNvPr>
          <p:cNvSpPr txBox="1"/>
          <p:nvPr/>
        </p:nvSpPr>
        <p:spPr>
          <a:xfrm>
            <a:off x="5317209" y="4290794"/>
            <a:ext cx="1890362" cy="276999"/>
          </a:xfrm>
          <a:prstGeom prst="rect">
            <a:avLst/>
          </a:prstGeom>
          <a:solidFill>
            <a:sysClr val="window" lastClr="FFFFFF">
              <a:lumMod val="85000"/>
            </a:sysClr>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ZA" sz="1200" b="0" i="1" u="none" strike="noStrike" kern="0" cap="none" spc="0" normalizeH="0" baseline="0" noProof="0" dirty="0" smtClean="0">
                <a:ln>
                  <a:noFill/>
                </a:ln>
                <a:solidFill>
                  <a:prstClr val="black"/>
                </a:solidFill>
                <a:effectLst/>
                <a:uLnTx/>
                <a:uFillTx/>
              </a:rPr>
              <a:t>Conditions Assessment</a:t>
            </a:r>
          </a:p>
        </p:txBody>
      </p:sp>
      <p:cxnSp>
        <p:nvCxnSpPr>
          <p:cNvPr id="27" name="Elbow Connector 27">
            <a:extLst>
              <a:ext uri="{FF2B5EF4-FFF2-40B4-BE49-F238E27FC236}">
                <a16:creationId xmlns:a16="http://schemas.microsoft.com/office/drawing/2014/main" id="{BA9A45FE-9C10-4E43-AE20-44F892D6A3AB}"/>
              </a:ext>
            </a:extLst>
          </p:cNvPr>
          <p:cNvCxnSpPr>
            <a:cxnSpLocks/>
          </p:cNvCxnSpPr>
          <p:nvPr/>
        </p:nvCxnSpPr>
        <p:spPr>
          <a:xfrm rot="16200000" flipH="1">
            <a:off x="4810715" y="3914089"/>
            <a:ext cx="587164" cy="417126"/>
          </a:xfrm>
          <a:prstGeom prst="bentConnector2">
            <a:avLst/>
          </a:prstGeom>
          <a:noFill/>
          <a:ln w="6350" cap="flat" cmpd="sng" algn="ctr">
            <a:solidFill>
              <a:srgbClr val="5B9BD5"/>
            </a:solidFill>
            <a:prstDash val="solid"/>
            <a:miter lim="800000"/>
            <a:tailEnd type="triangle"/>
          </a:ln>
          <a:effectLst/>
        </p:spPr>
      </p:cxnSp>
      <p:cxnSp>
        <p:nvCxnSpPr>
          <p:cNvPr id="28" name="Straight Connector 27"/>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pic>
        <p:nvPicPr>
          <p:cNvPr id="29" name="Picture 2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 name="Picture 29" descr="southafrica-flag1"/>
          <p:cNvPicPr>
            <a:picLocks noChangeAspect="1" noChangeArrowheads="1" noCrop="1"/>
          </p:cNvPicPr>
          <p:nvPr/>
        </p:nvPicPr>
        <p:blipFill>
          <a:blip r:embed="rId3"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val="4820555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0CD0AED-B4D5-4032-9A76-11BCD2D1BB13}" type="slidenum">
              <a:rPr lang="en-US" smtClean="0"/>
              <a:t>86</a:t>
            </a:fld>
            <a:endParaRPr lang="en-US" dirty="0"/>
          </a:p>
        </p:txBody>
      </p:sp>
      <p:sp>
        <p:nvSpPr>
          <p:cNvPr id="12" name="Rectangle 11"/>
          <p:cNvSpPr/>
          <p:nvPr/>
        </p:nvSpPr>
        <p:spPr>
          <a:xfrm>
            <a:off x="0" y="0"/>
            <a:ext cx="9144000" cy="980728"/>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t>Issues to be addressed by the system implementation</a:t>
            </a:r>
            <a:endParaRPr lang="en-US" sz="2100" b="1" dirty="0"/>
          </a:p>
        </p:txBody>
      </p:sp>
      <p:sp>
        <p:nvSpPr>
          <p:cNvPr id="2" name="Rectangle 1"/>
          <p:cNvSpPr/>
          <p:nvPr/>
        </p:nvSpPr>
        <p:spPr>
          <a:xfrm>
            <a:off x="107504" y="1340768"/>
            <a:ext cx="8784976" cy="1477328"/>
          </a:xfrm>
          <a:prstGeom prst="rect">
            <a:avLst/>
          </a:prstGeom>
        </p:spPr>
        <p:txBody>
          <a:bodyPr wrap="square">
            <a:spAutoFit/>
          </a:bodyPr>
          <a:lstStyle/>
          <a:p>
            <a:pPr marL="285750" indent="-285750">
              <a:buFont typeface="Arial" panose="020B0604020202020204" pitchFamily="34" charset="0"/>
              <a:buChar char="•"/>
            </a:pPr>
            <a:r>
              <a:rPr lang="en-US" dirty="0"/>
              <a:t>Improved call logging and reporting on scheduled and unscheduled </a:t>
            </a:r>
            <a:r>
              <a:rPr lang="en-US" dirty="0" smtClean="0"/>
              <a:t>maintenance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Automated GRAP </a:t>
            </a:r>
            <a:r>
              <a:rPr lang="en-US" dirty="0" smtClean="0"/>
              <a:t>reporting</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Improved itemized billing capability </a:t>
            </a:r>
          </a:p>
        </p:txBody>
      </p:sp>
      <p:cxnSp>
        <p:nvCxnSpPr>
          <p:cNvPr id="10" name="Straight Connector 9"/>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descr="southafrica-flag1"/>
          <p:cNvPicPr>
            <a:picLocks noChangeAspect="1" noChangeArrowheads="1" noCrop="1"/>
          </p:cNvPicPr>
          <p:nvPr/>
        </p:nvPicPr>
        <p:blipFill>
          <a:blip r:embed="rId3" cstate="print"/>
          <a:srcRect/>
          <a:stretch>
            <a:fillRect/>
          </a:stretch>
        </p:blipFill>
        <p:spPr bwMode="auto">
          <a:xfrm>
            <a:off x="7561162" y="6356350"/>
            <a:ext cx="415052" cy="274320"/>
          </a:xfrm>
          <a:prstGeom prst="rect">
            <a:avLst/>
          </a:prstGeom>
          <a:noFill/>
          <a:ln w="9525">
            <a:noFill/>
            <a:miter lim="800000"/>
            <a:headEnd/>
            <a:tailEnd/>
          </a:ln>
        </p:spPr>
      </p:pic>
    </p:spTree>
    <p:extLst>
      <p:ext uri="{BB962C8B-B14F-4D97-AF65-F5344CB8AC3E}">
        <p14:creationId xmlns:p14="http://schemas.microsoft.com/office/powerpoint/2010/main" val="21411297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Nkululeko Mahlangu\Pictures\imagesCA0CNHJ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0573" y="3505200"/>
            <a:ext cx="1511817" cy="2000250"/>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4"/>
          <p:cNvSpPr>
            <a:spLocks noGrp="1"/>
          </p:cNvSpPr>
          <p:nvPr>
            <p:ph idx="1"/>
          </p:nvPr>
        </p:nvSpPr>
        <p:spPr>
          <a:xfrm>
            <a:off x="3124200" y="3338852"/>
            <a:ext cx="5486400" cy="2332946"/>
          </a:xfrm>
          <a:prstGeom prst="rect">
            <a:avLst/>
          </a:prstGeom>
        </p:spPr>
        <p:txBody>
          <a:bodyPr wrap="square">
            <a:spAutoFit/>
          </a:bodyPr>
          <a:lstStyle/>
          <a:p>
            <a:pPr marL="0" indent="0">
              <a:buNone/>
            </a:pPr>
            <a:r>
              <a:rPr lang="en-US" sz="1400" b="1" dirty="0" smtClean="0"/>
              <a:t>National Department of Public Works (NDPW)</a:t>
            </a:r>
          </a:p>
          <a:p>
            <a:pPr marL="0" indent="0">
              <a:buNone/>
            </a:pPr>
            <a:r>
              <a:rPr lang="en-US" sz="1400" b="1" dirty="0" smtClean="0"/>
              <a:t>Head </a:t>
            </a:r>
            <a:r>
              <a:rPr lang="en-US" sz="1400" b="1" dirty="0"/>
              <a:t>Office: Public Works</a:t>
            </a:r>
            <a:r>
              <a:rPr lang="en-US" sz="1400" dirty="0"/>
              <a:t/>
            </a:r>
            <a:br>
              <a:rPr lang="en-US" sz="1400" dirty="0"/>
            </a:br>
            <a:r>
              <a:rPr lang="en-US" sz="1400" b="1" dirty="0"/>
              <a:t>CGO Building</a:t>
            </a:r>
            <a:r>
              <a:rPr lang="en-US" sz="1400" dirty="0"/>
              <a:t/>
            </a:r>
            <a:br>
              <a:rPr lang="en-US" sz="1400" dirty="0"/>
            </a:br>
            <a:r>
              <a:rPr lang="en-US" sz="1400" b="1" dirty="0" err="1"/>
              <a:t>Cnr</a:t>
            </a:r>
            <a:r>
              <a:rPr lang="en-US" sz="1400" b="1" dirty="0"/>
              <a:t> </a:t>
            </a:r>
            <a:r>
              <a:rPr lang="en-US" sz="1400" b="1" dirty="0" err="1"/>
              <a:t>Bosman</a:t>
            </a:r>
            <a:r>
              <a:rPr lang="en-US" sz="1400" b="1" dirty="0"/>
              <a:t> and </a:t>
            </a:r>
            <a:r>
              <a:rPr lang="en-US" sz="1400" b="1" dirty="0" err="1" smtClean="0"/>
              <a:t>Madiba</a:t>
            </a:r>
            <a:r>
              <a:rPr lang="en-US" sz="1400" dirty="0"/>
              <a:t/>
            </a:r>
            <a:br>
              <a:rPr lang="en-US" sz="1400" dirty="0"/>
            </a:br>
            <a:r>
              <a:rPr lang="en-US" sz="1400" b="1" dirty="0"/>
              <a:t>Pretoria Central</a:t>
            </a:r>
            <a:r>
              <a:rPr lang="en-US" sz="1400" dirty="0"/>
              <a:t/>
            </a:r>
            <a:br>
              <a:rPr lang="en-US" sz="1400" dirty="0"/>
            </a:br>
            <a:r>
              <a:rPr lang="en-US" sz="1400" b="1" dirty="0"/>
              <a:t>Private Bag</a:t>
            </a:r>
            <a:r>
              <a:rPr lang="en-US" sz="1400" dirty="0"/>
              <a:t/>
            </a:r>
            <a:br>
              <a:rPr lang="en-US" sz="1400" dirty="0"/>
            </a:br>
            <a:r>
              <a:rPr lang="en-US" sz="1400" b="1" dirty="0"/>
              <a:t>X65</a:t>
            </a:r>
            <a:r>
              <a:rPr lang="en-US" sz="1400" dirty="0"/>
              <a:t/>
            </a:r>
            <a:br>
              <a:rPr lang="en-US" sz="1400" dirty="0"/>
            </a:br>
            <a:r>
              <a:rPr lang="en-US" sz="1400" b="1" dirty="0"/>
              <a:t>Pretoria</a:t>
            </a:r>
            <a:r>
              <a:rPr lang="en-US" sz="1400" dirty="0"/>
              <a:t/>
            </a:r>
            <a:br>
              <a:rPr lang="en-US" sz="1400" dirty="0"/>
            </a:br>
            <a:r>
              <a:rPr lang="en-US" sz="1400" b="1" dirty="0" smtClean="0"/>
              <a:t>0001</a:t>
            </a:r>
          </a:p>
          <a:p>
            <a:pPr marL="0" indent="0">
              <a:buNone/>
            </a:pPr>
            <a:r>
              <a:rPr lang="en-US" sz="1400" b="1" dirty="0"/>
              <a:t>Website: </a:t>
            </a:r>
            <a:r>
              <a:rPr lang="en-US" sz="1400" b="1" dirty="0">
                <a:hlinkClick r:id="rId3"/>
              </a:rPr>
              <a:t>http://</a:t>
            </a:r>
            <a:r>
              <a:rPr lang="en-US" sz="1400" b="1" dirty="0" smtClean="0">
                <a:hlinkClick r:id="rId3"/>
              </a:rPr>
              <a:t>www.publicworks.gov.za</a:t>
            </a:r>
            <a:r>
              <a:rPr lang="en-US" sz="1400" b="1" dirty="0" smtClean="0"/>
              <a:t> </a:t>
            </a:r>
            <a:endParaRPr lang="en-US" sz="1400" dirty="0">
              <a:effectLst/>
            </a:endParaRPr>
          </a:p>
        </p:txBody>
      </p:sp>
      <p:sp>
        <p:nvSpPr>
          <p:cNvPr id="8" name="Slide Number Placeholder 7"/>
          <p:cNvSpPr>
            <a:spLocks noGrp="1"/>
          </p:cNvSpPr>
          <p:nvPr>
            <p:ph type="sldNum" sz="quarter" idx="12"/>
          </p:nvPr>
        </p:nvSpPr>
        <p:spPr/>
        <p:txBody>
          <a:bodyPr/>
          <a:lstStyle/>
          <a:p>
            <a:fld id="{F0CD0AED-B4D5-4032-9A76-11BCD2D1BB13}" type="slidenum">
              <a:rPr lang="en-US" smtClean="0"/>
              <a:t>87</a:t>
            </a:fld>
            <a:endParaRPr lang="en-US"/>
          </a:p>
        </p:txBody>
      </p:sp>
      <p:sp>
        <p:nvSpPr>
          <p:cNvPr id="7" name="Rectangle 6"/>
          <p:cNvSpPr/>
          <p:nvPr/>
        </p:nvSpPr>
        <p:spPr>
          <a:xfrm>
            <a:off x="0" y="838200"/>
            <a:ext cx="9144000" cy="190500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457200" y="1219200"/>
            <a:ext cx="8229600" cy="1143000"/>
          </a:xfrm>
        </p:spPr>
        <p:txBody>
          <a:bodyPr/>
          <a:lstStyle/>
          <a:p>
            <a:r>
              <a:rPr lang="en-US" b="1" dirty="0" smtClean="0">
                <a:solidFill>
                  <a:schemeClr val="bg1"/>
                </a:solidFill>
              </a:rPr>
              <a:t>Thank You</a:t>
            </a:r>
            <a:endParaRPr lang="en-US" b="1" dirty="0">
              <a:solidFill>
                <a:schemeClr val="bg1"/>
              </a:solidFill>
            </a:endParaRPr>
          </a:p>
        </p:txBody>
      </p:sp>
    </p:spTree>
    <p:extLst>
      <p:ext uri="{BB962C8B-B14F-4D97-AF65-F5344CB8AC3E}">
        <p14:creationId xmlns:p14="http://schemas.microsoft.com/office/powerpoint/2010/main" val="19860039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6096000"/>
            <a:ext cx="9144000"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F0CD0AED-B4D5-4032-9A76-11BCD2D1BB13}" type="slidenum">
              <a:rPr lang="en-US" smtClean="0"/>
              <a:t>9</a:t>
            </a:fld>
            <a:endParaRPr lang="en-US"/>
          </a:p>
        </p:txBody>
      </p:sp>
      <p:pic>
        <p:nvPicPr>
          <p:cNvPr id="9"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6172200"/>
            <a:ext cx="1371600" cy="65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a:xfrm>
            <a:off x="0" y="12106"/>
            <a:ext cx="9144000" cy="685800"/>
          </a:xfrm>
          <a:prstGeom prst="rect">
            <a:avLst/>
          </a:prstGeom>
          <a:pattFill prst="dkHorz">
            <a:fgClr>
              <a:srgbClr val="FF6600"/>
            </a:fgClr>
            <a:bgClr>
              <a:srgbClr val="FF9933"/>
            </a:bgClr>
          </a:patt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76200" y="62267"/>
            <a:ext cx="9067800" cy="589072"/>
          </a:xfrm>
          <a:prstGeom prst="rect">
            <a:avLst/>
          </a:prstGeom>
          <a:noFill/>
        </p:spPr>
        <p:txBody>
          <a:bodyPr wrap="square" rtlCol="0">
            <a:spAutoFit/>
          </a:bodyPr>
          <a:lstStyle/>
          <a:p>
            <a:pPr>
              <a:lnSpc>
                <a:spcPct val="150000"/>
              </a:lnSpc>
            </a:pPr>
            <a:r>
              <a:rPr lang="en-ZA" sz="2400" b="1" dirty="0">
                <a:solidFill>
                  <a:schemeClr val="bg1"/>
                </a:solidFill>
              </a:rPr>
              <a:t>Audit Action Plan</a:t>
            </a:r>
          </a:p>
        </p:txBody>
      </p:sp>
      <p:pic>
        <p:nvPicPr>
          <p:cNvPr id="10" name="Picture 9" descr="southafrica-flag1"/>
          <p:cNvPicPr>
            <a:picLocks noChangeAspect="1" noChangeArrowheads="1" noCrop="1"/>
          </p:cNvPicPr>
          <p:nvPr/>
        </p:nvPicPr>
        <p:blipFill>
          <a:blip r:embed="rId4" cstate="print"/>
          <a:srcRect/>
          <a:stretch>
            <a:fillRect/>
          </a:stretch>
        </p:blipFill>
        <p:spPr bwMode="auto">
          <a:xfrm>
            <a:off x="7561162" y="6356350"/>
            <a:ext cx="415052" cy="274320"/>
          </a:xfrm>
          <a:prstGeom prst="rect">
            <a:avLst/>
          </a:prstGeom>
          <a:noFill/>
          <a:ln w="9525">
            <a:noFill/>
            <a:miter lim="800000"/>
            <a:headEnd/>
            <a:tailEnd/>
          </a:ln>
        </p:spPr>
      </p:pic>
      <p:graphicFrame>
        <p:nvGraphicFramePr>
          <p:cNvPr id="3" name="Table 2"/>
          <p:cNvGraphicFramePr>
            <a:graphicFrameLocks noGrp="1"/>
          </p:cNvGraphicFramePr>
          <p:nvPr>
            <p:extLst>
              <p:ext uri="{D42A27DB-BD31-4B8C-83A1-F6EECF244321}">
                <p14:modId xmlns:p14="http://schemas.microsoft.com/office/powerpoint/2010/main" val="849447599"/>
              </p:ext>
            </p:extLst>
          </p:nvPr>
        </p:nvGraphicFramePr>
        <p:xfrm>
          <a:off x="76200" y="764704"/>
          <a:ext cx="8960296" cy="4345677"/>
        </p:xfrm>
        <a:graphic>
          <a:graphicData uri="http://schemas.openxmlformats.org/drawingml/2006/table">
            <a:tbl>
              <a:tblPr firstRow="1" bandRow="1">
                <a:tableStyleId>{E8B1032C-EA38-4F05-BA0D-38AFFFC7BED3}</a:tableStyleId>
              </a:tblPr>
              <a:tblGrid>
                <a:gridCol w="1876751">
                  <a:extLst>
                    <a:ext uri="{9D8B030D-6E8A-4147-A177-3AD203B41FA5}">
                      <a16:colId xmlns:a16="http://schemas.microsoft.com/office/drawing/2014/main" val="20000"/>
                    </a:ext>
                  </a:extLst>
                </a:gridCol>
                <a:gridCol w="2066034">
                  <a:extLst>
                    <a:ext uri="{9D8B030D-6E8A-4147-A177-3AD203B41FA5}">
                      <a16:colId xmlns:a16="http://schemas.microsoft.com/office/drawing/2014/main" val="20001"/>
                    </a:ext>
                  </a:extLst>
                </a:gridCol>
                <a:gridCol w="2785263">
                  <a:extLst>
                    <a:ext uri="{9D8B030D-6E8A-4147-A177-3AD203B41FA5}">
                      <a16:colId xmlns:a16="http://schemas.microsoft.com/office/drawing/2014/main" val="20002"/>
                    </a:ext>
                  </a:extLst>
                </a:gridCol>
                <a:gridCol w="2232248">
                  <a:extLst>
                    <a:ext uri="{9D8B030D-6E8A-4147-A177-3AD203B41FA5}">
                      <a16:colId xmlns:a16="http://schemas.microsoft.com/office/drawing/2014/main" val="20003"/>
                    </a:ext>
                  </a:extLst>
                </a:gridCol>
              </a:tblGrid>
              <a:tr h="288032">
                <a:tc>
                  <a:txBody>
                    <a:bodyPr/>
                    <a:lstStyle/>
                    <a:p>
                      <a:pPr marL="0" algn="l" defTabSz="914400" rtl="0" eaLnBrk="1" latinLnBrk="0" hangingPunct="1">
                        <a:lnSpc>
                          <a:spcPct val="115000"/>
                        </a:lnSpc>
                        <a:spcAft>
                          <a:spcPts val="0"/>
                        </a:spcAft>
                      </a:pPr>
                      <a:r>
                        <a:rPr lang="en-US" sz="1400" kern="1200" dirty="0">
                          <a:effectLst/>
                        </a:rPr>
                        <a:t>FINDING</a:t>
                      </a:r>
                      <a:endParaRPr lang="en-ZA" sz="1400" b="1" kern="1200" dirty="0">
                        <a:solidFill>
                          <a:schemeClr val="tx1"/>
                        </a:solidFill>
                        <a:effectLst/>
                        <a:latin typeface="+mn-lt"/>
                        <a:ea typeface="+mn-ea"/>
                        <a:cs typeface="+mn-cs"/>
                      </a:endParaRPr>
                    </a:p>
                  </a:txBody>
                  <a:tcPr marL="68580" marR="68580" marT="0" marB="0">
                    <a:solidFill>
                      <a:schemeClr val="accent6">
                        <a:lumMod val="40000"/>
                        <a:lumOff val="60000"/>
                      </a:schemeClr>
                    </a:solidFill>
                  </a:tcPr>
                </a:tc>
                <a:tc>
                  <a:txBody>
                    <a:bodyPr/>
                    <a:lstStyle/>
                    <a:p>
                      <a:pPr marL="0" algn="l" defTabSz="914400" rtl="0" eaLnBrk="1" latinLnBrk="0" hangingPunct="1">
                        <a:lnSpc>
                          <a:spcPct val="115000"/>
                        </a:lnSpc>
                        <a:spcAft>
                          <a:spcPts val="0"/>
                        </a:spcAft>
                      </a:pPr>
                      <a:r>
                        <a:rPr lang="en-US" sz="1400" kern="1200" dirty="0">
                          <a:effectLst/>
                        </a:rPr>
                        <a:t>ROOT CAUSE</a:t>
                      </a:r>
                      <a:endParaRPr lang="en-ZA" sz="1400" b="1" kern="1200" dirty="0">
                        <a:solidFill>
                          <a:schemeClr val="tx1"/>
                        </a:solidFill>
                        <a:effectLst/>
                        <a:latin typeface="+mn-lt"/>
                        <a:ea typeface="+mn-ea"/>
                        <a:cs typeface="+mn-cs"/>
                      </a:endParaRPr>
                    </a:p>
                  </a:txBody>
                  <a:tcPr marL="68580" marR="68580" marT="0" marB="0">
                    <a:solidFill>
                      <a:schemeClr val="accent6">
                        <a:lumMod val="40000"/>
                        <a:lumOff val="60000"/>
                      </a:schemeClr>
                    </a:solidFill>
                  </a:tcPr>
                </a:tc>
                <a:tc>
                  <a:txBody>
                    <a:bodyPr/>
                    <a:lstStyle/>
                    <a:p>
                      <a:pPr marL="0" algn="l" defTabSz="914400" rtl="0" eaLnBrk="1" latinLnBrk="0" hangingPunct="1">
                        <a:lnSpc>
                          <a:spcPct val="115000"/>
                        </a:lnSpc>
                        <a:spcAft>
                          <a:spcPts val="0"/>
                        </a:spcAft>
                      </a:pPr>
                      <a:r>
                        <a:rPr lang="en-US" sz="1400" kern="1200" dirty="0">
                          <a:effectLst/>
                        </a:rPr>
                        <a:t>ACTION</a:t>
                      </a:r>
                      <a:endParaRPr lang="en-ZA" sz="1400" b="1" kern="1200" dirty="0">
                        <a:solidFill>
                          <a:schemeClr val="tx1"/>
                        </a:solidFill>
                        <a:effectLst/>
                        <a:latin typeface="+mn-lt"/>
                        <a:ea typeface="+mn-ea"/>
                        <a:cs typeface="+mn-cs"/>
                      </a:endParaRPr>
                    </a:p>
                  </a:txBody>
                  <a:tcPr marL="68580" marR="68580" marT="0" marB="0">
                    <a:solidFill>
                      <a:schemeClr val="accent6">
                        <a:lumMod val="40000"/>
                        <a:lumOff val="60000"/>
                      </a:schemeClr>
                    </a:solidFill>
                  </a:tcPr>
                </a:tc>
                <a:tc>
                  <a:txBody>
                    <a:bodyPr/>
                    <a:lstStyle/>
                    <a:p>
                      <a:r>
                        <a:rPr lang="en-US" sz="1400" kern="1200" dirty="0" smtClean="0">
                          <a:effectLst/>
                        </a:rPr>
                        <a:t>STATUS/PROGRESS</a:t>
                      </a:r>
                      <a:endParaRPr lang="en-ZA" sz="1400" dirty="0">
                        <a:solidFill>
                          <a:schemeClr val="tx1"/>
                        </a:solidFill>
                      </a:endParaRPr>
                    </a:p>
                  </a:txBody>
                  <a:tcPr>
                    <a:solidFill>
                      <a:schemeClr val="accent6">
                        <a:lumMod val="40000"/>
                        <a:lumOff val="60000"/>
                      </a:schemeClr>
                    </a:solidFill>
                  </a:tcPr>
                </a:tc>
                <a:extLst>
                  <a:ext uri="{0D108BD9-81ED-4DB2-BD59-A6C34878D82A}">
                    <a16:rowId xmlns:a16="http://schemas.microsoft.com/office/drawing/2014/main" val="10000"/>
                  </a:ext>
                </a:extLst>
              </a:tr>
              <a:tr h="343272">
                <a:tc gridSpan="4">
                  <a:txBody>
                    <a:bodyPr/>
                    <a:lstStyle/>
                    <a:p>
                      <a:pPr marL="0" algn="l" defTabSz="914400" rtl="0" eaLnBrk="1" latinLnBrk="0" hangingPunct="1"/>
                      <a:r>
                        <a:rPr lang="en-ZA" sz="1400" b="1" kern="1200" dirty="0" smtClean="0">
                          <a:effectLst/>
                        </a:rPr>
                        <a:t>CORPORATE SERVICES</a:t>
                      </a:r>
                      <a:endParaRPr lang="en-ZA" sz="1400" b="1" kern="1200" dirty="0">
                        <a:solidFill>
                          <a:schemeClr val="dk1"/>
                        </a:solidFill>
                        <a:effectLst/>
                        <a:latin typeface="+mn-lt"/>
                        <a:ea typeface="+mn-ea"/>
                        <a:cs typeface="+mn-cs"/>
                      </a:endParaRPr>
                    </a:p>
                  </a:txBody>
                  <a:tcPr marL="68580" marR="68580" marT="0" marB="0"/>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1"/>
                  </a:ext>
                </a:extLst>
              </a:tr>
              <a:tr h="413873">
                <a:tc>
                  <a:txBody>
                    <a:bodyPr/>
                    <a:lstStyle/>
                    <a:p>
                      <a:pPr algn="just" fontAlgn="t"/>
                      <a:r>
                        <a:rPr lang="en-GB" sz="1100" u="none" strike="noStrike" dirty="0">
                          <a:effectLst/>
                        </a:rPr>
                        <a:t>Procurement and Contract Management: SMS members did not declare their interest</a:t>
                      </a:r>
                      <a:endParaRPr lang="en-GB" sz="1100" b="0" i="0" u="none" strike="noStrike" dirty="0">
                        <a:effectLst/>
                        <a:latin typeface="+mj-lt"/>
                      </a:endParaRPr>
                    </a:p>
                  </a:txBody>
                  <a:tcPr marL="9525" marR="9525" marT="9525" marB="0"/>
                </a:tc>
                <a:tc>
                  <a:txBody>
                    <a:bodyPr/>
                    <a:lstStyle/>
                    <a:p>
                      <a:pPr marL="0" algn="just" defTabSz="914400" rtl="0" eaLnBrk="1" fontAlgn="t" latinLnBrk="0" hangingPunct="1"/>
                      <a:r>
                        <a:rPr lang="en-GB" sz="1100" u="none" strike="noStrike" kern="1200" dirty="0">
                          <a:effectLst/>
                        </a:rPr>
                        <a:t>The </a:t>
                      </a:r>
                      <a:r>
                        <a:rPr lang="en-GB" sz="1100" u="none" strike="noStrike" kern="1200" dirty="0" smtClean="0">
                          <a:effectLst/>
                        </a:rPr>
                        <a:t>Department </a:t>
                      </a:r>
                      <a:r>
                        <a:rPr lang="en-GB" sz="1100" u="none" strike="noStrike" kern="1200" dirty="0">
                          <a:effectLst/>
                        </a:rPr>
                        <a:t>should perform a test of all their senior management employees against the registration of companies’ data to ensure that all employees declared their interest. Reviewing and monitoring of compliance with applicable laws and regulations is insufficient and not properly monitored. </a:t>
                      </a:r>
                      <a:endParaRPr lang="en-GB" sz="1100" b="0" i="0" u="none" strike="noStrike" kern="1200" dirty="0">
                        <a:solidFill>
                          <a:schemeClr val="dk1"/>
                        </a:solidFill>
                        <a:effectLst/>
                        <a:latin typeface="+mj-lt"/>
                        <a:ea typeface="+mn-ea"/>
                        <a:cs typeface="+mn-cs"/>
                      </a:endParaRPr>
                    </a:p>
                  </a:txBody>
                  <a:tcPr marL="9525" marR="9525" marT="9525" marB="0"/>
                </a:tc>
                <a:tc>
                  <a:txBody>
                    <a:bodyPr/>
                    <a:lstStyle/>
                    <a:p>
                      <a:pPr marL="228600" indent="-228600" algn="just" defTabSz="914400" rtl="0" eaLnBrk="1" fontAlgn="t" latinLnBrk="0" hangingPunct="1">
                        <a:buAutoNum type="arabicParenBoth"/>
                      </a:pPr>
                      <a:r>
                        <a:rPr lang="en-GB" sz="1100" u="none" strike="noStrike" kern="1200" dirty="0">
                          <a:effectLst/>
                        </a:rPr>
                        <a:t>SMS Disclosures submitted to Public Service Commission for verification  (2016/2017)  SMS non-disclosure of companies as per AG </a:t>
                      </a:r>
                      <a:r>
                        <a:rPr lang="en-GB" sz="1100" u="none" strike="noStrike" kern="1200" dirty="0" smtClean="0">
                          <a:effectLst/>
                        </a:rPr>
                        <a:t>Findings. </a:t>
                      </a:r>
                    </a:p>
                    <a:p>
                      <a:pPr marL="228600" indent="-228600" algn="just" defTabSz="914400" rtl="0" eaLnBrk="1" fontAlgn="t" latinLnBrk="0" hangingPunct="1">
                        <a:buAutoNum type="arabicParenBoth"/>
                      </a:pPr>
                      <a:r>
                        <a:rPr lang="en-GB" sz="1100" u="none" strike="noStrike" kern="1200" dirty="0" smtClean="0">
                          <a:effectLst/>
                        </a:rPr>
                        <a:t>Non </a:t>
                      </a:r>
                      <a:r>
                        <a:rPr lang="en-GB" sz="1100" u="none" strike="noStrike" kern="1200" dirty="0">
                          <a:effectLst/>
                        </a:rPr>
                        <a:t>disclosure forwarded for investigation by Anti Fraud and </a:t>
                      </a:r>
                      <a:r>
                        <a:rPr lang="en-GB" sz="1100" u="none" strike="noStrike" kern="1200" dirty="0" smtClean="0">
                          <a:effectLst/>
                        </a:rPr>
                        <a:t>Corruption. </a:t>
                      </a:r>
                    </a:p>
                    <a:p>
                      <a:pPr marL="228600" indent="-228600" algn="just" defTabSz="914400" rtl="0" eaLnBrk="1" fontAlgn="t" latinLnBrk="0" hangingPunct="1">
                        <a:buAutoNum type="arabicParenBoth"/>
                      </a:pPr>
                      <a:r>
                        <a:rPr lang="en-GB" sz="1100" u="none" strike="noStrike" kern="1200" dirty="0" smtClean="0">
                          <a:effectLst/>
                        </a:rPr>
                        <a:t>Disciplinary </a:t>
                      </a:r>
                      <a:r>
                        <a:rPr lang="en-GB" sz="1100" u="none" strike="noStrike" kern="1200" dirty="0">
                          <a:effectLst/>
                        </a:rPr>
                        <a:t>action to be taken after outcome of </a:t>
                      </a:r>
                      <a:r>
                        <a:rPr lang="en-GB" sz="1100" u="none" strike="noStrike" kern="1200" dirty="0" smtClean="0">
                          <a:effectLst/>
                        </a:rPr>
                        <a:t>investigation. </a:t>
                      </a:r>
                    </a:p>
                    <a:p>
                      <a:pPr marL="228600" indent="-228600" algn="just" defTabSz="914400" rtl="0" eaLnBrk="1" fontAlgn="t" latinLnBrk="0" hangingPunct="1">
                        <a:buAutoNum type="arabicParenBoth"/>
                      </a:pPr>
                      <a:r>
                        <a:rPr lang="en-GB" sz="1100" u="none" strike="noStrike" kern="1200" dirty="0" smtClean="0">
                          <a:effectLst/>
                        </a:rPr>
                        <a:t>E-disclosure </a:t>
                      </a:r>
                      <a:r>
                        <a:rPr lang="en-GB" sz="1100" u="none" strike="noStrike" kern="1200" dirty="0">
                          <a:effectLst/>
                        </a:rPr>
                        <a:t>porthole by DPSA to very financial disclosures against </a:t>
                      </a:r>
                      <a:r>
                        <a:rPr lang="en-GB" sz="1100" u="none" strike="noStrike" kern="1200" dirty="0" smtClean="0">
                          <a:effectLst/>
                        </a:rPr>
                        <a:t>CIPC Communique </a:t>
                      </a:r>
                      <a:r>
                        <a:rPr lang="en-GB" sz="1100" u="none" strike="noStrike" kern="1200" dirty="0">
                          <a:effectLst/>
                        </a:rPr>
                        <a:t>to be send out to all SMS to submit Financial disclosures through the e-disclosure porthole, action to be taken for non disclosure and explanation of what must be declared. </a:t>
                      </a:r>
                      <a:endParaRPr lang="en-GB" sz="1100" b="0" i="0" u="none" strike="noStrike" kern="1200" dirty="0">
                        <a:solidFill>
                          <a:schemeClr val="dk1"/>
                        </a:solidFill>
                        <a:effectLst/>
                        <a:latin typeface="+mj-lt"/>
                        <a:ea typeface="+mn-ea"/>
                        <a:cs typeface="+mn-cs"/>
                      </a:endParaRPr>
                    </a:p>
                  </a:txBody>
                  <a:tcPr marL="9525" marR="9525" marT="9525" marB="0"/>
                </a:tc>
                <a:tc>
                  <a:txBody>
                    <a:bodyPr/>
                    <a:lstStyle/>
                    <a:p>
                      <a:pPr marL="228600" indent="-228600" algn="just" defTabSz="914400" rtl="0" eaLnBrk="1" fontAlgn="t" latinLnBrk="0" hangingPunct="1">
                        <a:buAutoNum type="arabicParenBoth"/>
                      </a:pPr>
                      <a:r>
                        <a:rPr lang="en-GB" sz="1100" u="none" strike="noStrike" kern="1200" dirty="0">
                          <a:effectLst/>
                        </a:rPr>
                        <a:t>Communique was circulated on 27 March 2017 and reminders on 4 April 2017, 11 April 2017, 18 April 2017 and 25 April 2017 as well as </a:t>
                      </a:r>
                      <a:r>
                        <a:rPr lang="en-GB" sz="1100" u="none" strike="noStrike" kern="1200" dirty="0" smtClean="0">
                          <a:effectLst/>
                        </a:rPr>
                        <a:t>personal </a:t>
                      </a:r>
                      <a:r>
                        <a:rPr lang="en-GB" sz="1100" u="none" strike="noStrike" kern="1200" dirty="0">
                          <a:effectLst/>
                        </a:rPr>
                        <a:t>follow-ups to ensure 100% compliance. </a:t>
                      </a:r>
                      <a:endParaRPr lang="en-GB" sz="1100" u="none" strike="noStrike" kern="1200" dirty="0" smtClean="0">
                        <a:effectLst/>
                      </a:endParaRPr>
                    </a:p>
                    <a:p>
                      <a:pPr marL="228600" indent="-228600" algn="just" defTabSz="914400" rtl="0" eaLnBrk="1" fontAlgn="t" latinLnBrk="0" hangingPunct="1">
                        <a:buAutoNum type="arabicParenBoth"/>
                      </a:pPr>
                      <a:r>
                        <a:rPr lang="en-GB" sz="1100" u="none" strike="noStrike" kern="1200" dirty="0" smtClean="0">
                          <a:effectLst/>
                        </a:rPr>
                        <a:t>Disclosures </a:t>
                      </a:r>
                      <a:r>
                        <a:rPr lang="en-GB" sz="1100" u="none" strike="noStrike" kern="1200" dirty="0">
                          <a:effectLst/>
                        </a:rPr>
                        <a:t>were </a:t>
                      </a:r>
                      <a:r>
                        <a:rPr lang="en-GB" sz="1100" u="none" strike="noStrike" kern="1200" dirty="0" smtClean="0">
                          <a:effectLst/>
                        </a:rPr>
                        <a:t>submitted </a:t>
                      </a:r>
                      <a:r>
                        <a:rPr lang="en-GB" sz="1100" u="none" strike="noStrike" kern="1200" dirty="0">
                          <a:effectLst/>
                        </a:rPr>
                        <a:t>to the Public Service Commission before 31 May 2017.  </a:t>
                      </a:r>
                      <a:endParaRPr lang="en-GB" sz="1100" u="none" strike="noStrike" kern="1200" dirty="0" smtClean="0">
                        <a:effectLst/>
                      </a:endParaRPr>
                    </a:p>
                    <a:p>
                      <a:pPr marL="228600" indent="-228600" algn="just" defTabSz="914400" rtl="0" eaLnBrk="1" fontAlgn="t" latinLnBrk="0" hangingPunct="1">
                        <a:buAutoNum type="arabicParenBoth"/>
                      </a:pPr>
                      <a:r>
                        <a:rPr lang="en-GB" sz="1100" u="none" strike="noStrike" kern="1200" dirty="0" smtClean="0">
                          <a:effectLst/>
                        </a:rPr>
                        <a:t>SMS </a:t>
                      </a:r>
                      <a:r>
                        <a:rPr lang="en-GB" sz="1100" u="none" strike="noStrike" kern="1200" dirty="0">
                          <a:effectLst/>
                        </a:rPr>
                        <a:t>and below staff identified by AG was forwarded for investigation on 13 July 2017 to Fraud and Anti Corruption Unit. </a:t>
                      </a:r>
                      <a:endParaRPr lang="en-GB" sz="1100" u="none" strike="noStrike" kern="1200" dirty="0" smtClean="0">
                        <a:effectLst/>
                      </a:endParaRPr>
                    </a:p>
                    <a:p>
                      <a:pPr marL="228600" indent="-228600" algn="just" defTabSz="914400" rtl="0" eaLnBrk="1" fontAlgn="t" latinLnBrk="0" hangingPunct="1">
                        <a:buAutoNum type="arabicParenBoth"/>
                      </a:pPr>
                      <a:r>
                        <a:rPr lang="en-GB" sz="1100" u="none" strike="noStrike" kern="1200" dirty="0" smtClean="0">
                          <a:effectLst/>
                        </a:rPr>
                        <a:t>The </a:t>
                      </a:r>
                      <a:r>
                        <a:rPr lang="en-GB" sz="1100" u="none" strike="noStrike" kern="1200" dirty="0">
                          <a:effectLst/>
                        </a:rPr>
                        <a:t>current e-disclosure porthole is being amended to allow Departments to do checks against CIPC, DEEDS and E-</a:t>
                      </a:r>
                      <a:r>
                        <a:rPr lang="en-GB" sz="1100" u="none" strike="noStrike" kern="1200" dirty="0" err="1">
                          <a:effectLst/>
                        </a:rPr>
                        <a:t>natis</a:t>
                      </a:r>
                      <a:r>
                        <a:rPr lang="en-GB" sz="1100" u="none" strike="noStrike" kern="1200" dirty="0">
                          <a:effectLst/>
                        </a:rPr>
                        <a:t>. </a:t>
                      </a:r>
                      <a:endParaRPr lang="en-GB" sz="1100" u="none" strike="noStrike" kern="1200" dirty="0" smtClean="0">
                        <a:effectLst/>
                      </a:endParaRPr>
                    </a:p>
                    <a:p>
                      <a:pPr marL="228600" indent="-228600" algn="just" defTabSz="914400" rtl="0" eaLnBrk="1" fontAlgn="t" latinLnBrk="0" hangingPunct="1">
                        <a:buAutoNum type="arabicParenBoth"/>
                      </a:pPr>
                      <a:r>
                        <a:rPr lang="en-GB" sz="1100" u="none" strike="noStrike" kern="1200" dirty="0" smtClean="0">
                          <a:effectLst/>
                        </a:rPr>
                        <a:t>The </a:t>
                      </a:r>
                      <a:r>
                        <a:rPr lang="en-GB" sz="1100" u="none" strike="noStrike" kern="1200" dirty="0">
                          <a:effectLst/>
                        </a:rPr>
                        <a:t>amendments are due to come into </a:t>
                      </a:r>
                      <a:r>
                        <a:rPr lang="en-GB" sz="1100" u="none" strike="noStrike" kern="1200" dirty="0" smtClean="0">
                          <a:effectLst/>
                        </a:rPr>
                        <a:t>effect on the  </a:t>
                      </a:r>
                      <a:r>
                        <a:rPr lang="en-GB" sz="1100" u="none" strike="noStrike" kern="1200" dirty="0">
                          <a:effectLst/>
                        </a:rPr>
                        <a:t>1 October 2017 and the amendments to the disclosure porthole will allow the Department to verify against CIPC. </a:t>
                      </a:r>
                      <a:endParaRPr lang="en-GB" sz="1100" b="0" i="0" u="none" strike="noStrike" kern="1200" dirty="0">
                        <a:solidFill>
                          <a:schemeClr val="dk1"/>
                        </a:solidFill>
                        <a:effectLst/>
                        <a:latin typeface="+mj-lt"/>
                        <a:ea typeface="+mn-ea"/>
                        <a:cs typeface="+mn-cs"/>
                      </a:endParaRPr>
                    </a:p>
                  </a:txBody>
                  <a:tcPr marL="9525" marR="9525" marT="9525"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1135029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20946</TotalTime>
  <Words>10861</Words>
  <Application>Microsoft Office PowerPoint</Application>
  <PresentationFormat>On-screen Show (4:3)</PresentationFormat>
  <Paragraphs>1173</Paragraphs>
  <Slides>87</Slides>
  <Notes>26</Notes>
  <HiddenSlides>0</HiddenSlides>
  <MMClips>0</MMClips>
  <ScaleCrop>false</ScaleCrop>
  <HeadingPairs>
    <vt:vector size="6" baseType="variant">
      <vt:variant>
        <vt:lpstr>Fonts Used</vt:lpstr>
      </vt:variant>
      <vt:variant>
        <vt:i4>8</vt:i4>
      </vt:variant>
      <vt:variant>
        <vt:lpstr>Theme</vt:lpstr>
      </vt:variant>
      <vt:variant>
        <vt:i4>5</vt:i4>
      </vt:variant>
      <vt:variant>
        <vt:lpstr>Slide Titles</vt:lpstr>
      </vt:variant>
      <vt:variant>
        <vt:i4>87</vt:i4>
      </vt:variant>
    </vt:vector>
  </HeadingPairs>
  <TitlesOfParts>
    <vt:vector size="100" baseType="lpstr">
      <vt:lpstr>Arial</vt:lpstr>
      <vt:lpstr>Arial Unicode MS</vt:lpstr>
      <vt:lpstr>Calibri</vt:lpstr>
      <vt:lpstr>Calibri Light</vt:lpstr>
      <vt:lpstr>Franklin Gothic Demi</vt:lpstr>
      <vt:lpstr>Times New Roman</vt:lpstr>
      <vt:lpstr>Webdings</vt:lpstr>
      <vt:lpstr>Wingdings</vt:lpstr>
      <vt:lpstr>Office Theme</vt:lpstr>
      <vt:lpstr>1_Office Theme</vt:lpstr>
      <vt:lpstr>2_Office Theme</vt:lpstr>
      <vt:lpstr>3_Office Theme</vt:lpstr>
      <vt:lpstr>4_Office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NDPW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Aaron Mazibuko</dc:creator>
  <cp:lastModifiedBy>Nola Jobodwana</cp:lastModifiedBy>
  <cp:revision>398</cp:revision>
  <cp:lastPrinted>2017-10-09T13:05:38Z</cp:lastPrinted>
  <dcterms:created xsi:type="dcterms:W3CDTF">2015-12-31T08:31:13Z</dcterms:created>
  <dcterms:modified xsi:type="dcterms:W3CDTF">2017-10-17T09:49:58Z</dcterms:modified>
</cp:coreProperties>
</file>