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49" r:id="rId1"/>
    <p:sldMasterId id="2147483663" r:id="rId2"/>
  </p:sldMasterIdLst>
  <p:notesMasterIdLst>
    <p:notesMasterId r:id="rId57"/>
  </p:notesMasterIdLst>
  <p:handoutMasterIdLst>
    <p:handoutMasterId r:id="rId58"/>
  </p:handoutMasterIdLst>
  <p:sldIdLst>
    <p:sldId id="727" r:id="rId3"/>
    <p:sldId id="716" r:id="rId4"/>
    <p:sldId id="1117" r:id="rId5"/>
    <p:sldId id="992" r:id="rId6"/>
    <p:sldId id="975" r:id="rId7"/>
    <p:sldId id="1086" r:id="rId8"/>
    <p:sldId id="1250" r:id="rId9"/>
    <p:sldId id="1251" r:id="rId10"/>
    <p:sldId id="1249" r:id="rId11"/>
    <p:sldId id="1049" r:id="rId12"/>
    <p:sldId id="1245" r:id="rId13"/>
    <p:sldId id="1050" r:id="rId14"/>
    <p:sldId id="1182" r:id="rId15"/>
    <p:sldId id="1183" r:id="rId16"/>
    <p:sldId id="1184" r:id="rId17"/>
    <p:sldId id="1185" r:id="rId18"/>
    <p:sldId id="1244" r:id="rId19"/>
    <p:sldId id="1212" r:id="rId20"/>
    <p:sldId id="1187" r:id="rId21"/>
    <p:sldId id="1188" r:id="rId22"/>
    <p:sldId id="1213" r:id="rId23"/>
    <p:sldId id="1189" r:id="rId24"/>
    <p:sldId id="1214" r:id="rId25"/>
    <p:sldId id="1190" r:id="rId26"/>
    <p:sldId id="1191" r:id="rId27"/>
    <p:sldId id="1192" r:id="rId28"/>
    <p:sldId id="1193" r:id="rId29"/>
    <p:sldId id="1194" r:id="rId30"/>
    <p:sldId id="1082" r:id="rId31"/>
    <p:sldId id="1246" r:id="rId32"/>
    <p:sldId id="1195" r:id="rId33"/>
    <p:sldId id="1196" r:id="rId34"/>
    <p:sldId id="1197" r:id="rId35"/>
    <p:sldId id="1198" r:id="rId36"/>
    <p:sldId id="1215" r:id="rId37"/>
    <p:sldId id="1083" r:id="rId38"/>
    <p:sldId id="1247" r:id="rId39"/>
    <p:sldId id="1200" r:id="rId40"/>
    <p:sldId id="1201" r:id="rId41"/>
    <p:sldId id="1216" r:id="rId42"/>
    <p:sldId id="1202" r:id="rId43"/>
    <p:sldId id="1217" r:id="rId44"/>
    <p:sldId id="1204" r:id="rId45"/>
    <p:sldId id="1205" r:id="rId46"/>
    <p:sldId id="1084" r:id="rId47"/>
    <p:sldId id="1248" r:id="rId48"/>
    <p:sldId id="1206" r:id="rId49"/>
    <p:sldId id="1218" r:id="rId50"/>
    <p:sldId id="1207" r:id="rId51"/>
    <p:sldId id="1219" r:id="rId52"/>
    <p:sldId id="1209" r:id="rId53"/>
    <p:sldId id="1211" r:id="rId54"/>
    <p:sldId id="1210" r:id="rId55"/>
    <p:sldId id="1081" r:id="rId56"/>
  </p:sldIdLst>
  <p:sldSz cx="9144000" cy="6858000" type="screen4x3"/>
  <p:notesSz cx="6858000" cy="9296400"/>
  <p:defaultTextStyle>
    <a:defPPr>
      <a:defRPr lang="en-US"/>
    </a:defPPr>
    <a:lvl1pPr algn="ctr" rtl="0" fontAlgn="base">
      <a:spcBef>
        <a:spcPct val="0"/>
      </a:spcBef>
      <a:spcAft>
        <a:spcPct val="0"/>
      </a:spcAft>
      <a:defRPr sz="3200" b="1"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3200" b="1"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3200" b="1"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3200" b="1"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3200" b="1" kern="1200">
        <a:solidFill>
          <a:schemeClr val="tx1"/>
        </a:solidFill>
        <a:latin typeface="Arial" charset="0"/>
        <a:ea typeface="ＭＳ Ｐゴシック" pitchFamily="34" charset="-128"/>
        <a:cs typeface="+mn-cs"/>
      </a:defRPr>
    </a:lvl5pPr>
    <a:lvl6pPr marL="2286000" algn="l" defTabSz="914400" rtl="0" eaLnBrk="1" latinLnBrk="0" hangingPunct="1">
      <a:defRPr sz="3200" b="1" kern="1200">
        <a:solidFill>
          <a:schemeClr val="tx1"/>
        </a:solidFill>
        <a:latin typeface="Arial" charset="0"/>
        <a:ea typeface="ＭＳ Ｐゴシック" pitchFamily="34" charset="-128"/>
        <a:cs typeface="+mn-cs"/>
      </a:defRPr>
    </a:lvl6pPr>
    <a:lvl7pPr marL="2743200" algn="l" defTabSz="914400" rtl="0" eaLnBrk="1" latinLnBrk="0" hangingPunct="1">
      <a:defRPr sz="3200" b="1" kern="1200">
        <a:solidFill>
          <a:schemeClr val="tx1"/>
        </a:solidFill>
        <a:latin typeface="Arial" charset="0"/>
        <a:ea typeface="ＭＳ Ｐゴシック" pitchFamily="34" charset="-128"/>
        <a:cs typeface="+mn-cs"/>
      </a:defRPr>
    </a:lvl7pPr>
    <a:lvl8pPr marL="3200400" algn="l" defTabSz="914400" rtl="0" eaLnBrk="1" latinLnBrk="0" hangingPunct="1">
      <a:defRPr sz="3200" b="1" kern="1200">
        <a:solidFill>
          <a:schemeClr val="tx1"/>
        </a:solidFill>
        <a:latin typeface="Arial" charset="0"/>
        <a:ea typeface="ＭＳ Ｐゴシック" pitchFamily="34" charset="-128"/>
        <a:cs typeface="+mn-cs"/>
      </a:defRPr>
    </a:lvl8pPr>
    <a:lvl9pPr marL="3657600" algn="l" defTabSz="914400" rtl="0" eaLnBrk="1" latinLnBrk="0" hangingPunct="1">
      <a:defRPr sz="3200" b="1"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3300"/>
    <a:srgbClr val="A50021"/>
    <a:srgbClr val="800000"/>
    <a:srgbClr val="FFFFCC"/>
    <a:srgbClr val="FF6600"/>
    <a:srgbClr val="FF7C80"/>
    <a:srgbClr val="E5FFFF"/>
    <a:srgbClr val="B7FFFF"/>
    <a:srgbClr val="CCFFCC"/>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1" autoAdjust="0"/>
    <p:restoredTop sz="89218" autoAdjust="0"/>
  </p:normalViewPr>
  <p:slideViewPr>
    <p:cSldViewPr>
      <p:cViewPr varScale="1">
        <p:scale>
          <a:sx n="103" d="100"/>
          <a:sy n="103" d="100"/>
        </p:scale>
        <p:origin x="-1854" y="-102"/>
      </p:cViewPr>
      <p:guideLst>
        <p:guide orient="horz" pos="2160"/>
        <p:guide pos="2880"/>
      </p:guideLst>
    </p:cSldViewPr>
  </p:slideViewPr>
  <p:outlineViewPr>
    <p:cViewPr>
      <p:scale>
        <a:sx n="33" d="100"/>
        <a:sy n="33" d="100"/>
      </p:scale>
      <p:origin x="0" y="11370"/>
    </p:cViewPr>
  </p:outlineViewPr>
  <p:notesTextViewPr>
    <p:cViewPr>
      <p:scale>
        <a:sx n="100" d="100"/>
        <a:sy n="100" d="100"/>
      </p:scale>
      <p:origin x="0" y="0"/>
    </p:cViewPr>
  </p:notesTextViewPr>
  <p:sorterViewPr>
    <p:cViewPr>
      <p:scale>
        <a:sx n="66" d="100"/>
        <a:sy n="66" d="100"/>
      </p:scale>
      <p:origin x="0" y="48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8831526220802315E-2"/>
          <c:y val="0.16448891805191021"/>
          <c:w val="0.91116847377919774"/>
          <c:h val="0.66275772820064172"/>
        </c:manualLayout>
      </c:layout>
      <c:pie3DChart>
        <c:varyColors val="1"/>
        <c:ser>
          <c:idx val="0"/>
          <c:order val="0"/>
          <c:tx>
            <c:strRef>
              <c:f>Sheet1!$J$3</c:f>
              <c:strCache>
                <c:ptCount val="1"/>
                <c:pt idx="0">
                  <c:v>Summary of Performance </c:v>
                </c:pt>
              </c:strCache>
            </c:strRef>
          </c:tx>
          <c:spPr>
            <a:solidFill>
              <a:srgbClr val="00B050"/>
            </a:solidFill>
            <a:ln>
              <a:noFill/>
            </a:ln>
          </c:spPr>
          <c:dPt>
            <c:idx val="0"/>
            <c:spPr>
              <a:solidFill>
                <a:srgbClr val="00B050"/>
              </a:solidFill>
              <a:ln w="25400">
                <a:noFill/>
              </a:ln>
              <a:effectLst/>
              <a:sp3d/>
            </c:spPr>
            <c:extLst xmlns:c16r2="http://schemas.microsoft.com/office/drawing/2015/06/chart">
              <c:ext xmlns:c16="http://schemas.microsoft.com/office/drawing/2014/chart" uri="{C3380CC4-5D6E-409C-BE32-E72D297353CC}">
                <c16:uniqueId val="{00000001-5BFA-4ABC-BB74-F9B5F90E224F}"/>
              </c:ext>
            </c:extLst>
          </c:dPt>
          <c:dPt>
            <c:idx val="1"/>
            <c:spPr>
              <a:solidFill>
                <a:srgbClr val="FF0000"/>
              </a:solidFill>
              <a:ln w="25400">
                <a:noFill/>
              </a:ln>
              <a:effectLst/>
              <a:sp3d/>
            </c:spPr>
            <c:extLst xmlns:c16r2="http://schemas.microsoft.com/office/drawing/2015/06/chart">
              <c:ext xmlns:c16="http://schemas.microsoft.com/office/drawing/2014/chart" uri="{C3380CC4-5D6E-409C-BE32-E72D297353CC}">
                <c16:uniqueId val="{00000003-5BFA-4ABC-BB74-F9B5F90E224F}"/>
              </c:ext>
            </c:extLst>
          </c:dPt>
          <c:dLbls>
            <c:dLbl>
              <c:idx val="0"/>
              <c:layout>
                <c:manualLayout>
                  <c:x val="0.14257530662342885"/>
                  <c:y val="-0.17638113896439436"/>
                </c:manualLayout>
              </c:layout>
              <c:tx>
                <c:rich>
                  <a:bodyPr/>
                  <a:lstStyle/>
                  <a:p>
                    <a:r>
                      <a:rPr lang="en-US" dirty="0" smtClean="0"/>
                      <a:t>94%</a:t>
                    </a:r>
                    <a:endParaRPr lang="en-US" dirty="0"/>
                  </a:p>
                </c:rich>
              </c:tx>
              <c:dLblPos val="bestFit"/>
              <c:showVal val="1"/>
              <c:extLst xmlns:c16r2="http://schemas.microsoft.com/office/drawing/2015/06/chart">
                <c:ext xmlns:c15="http://schemas.microsoft.com/office/drawing/2012/chart" uri="{CE6537A1-D6FC-4f65-9D91-7224C49458BB}">
                  <c15:layout>
                    <c:manualLayout>
                      <c:w val="0.24440910256132292"/>
                      <c:h val="0.16496061929969066"/>
                    </c:manualLayout>
                  </c15:layout>
                </c:ext>
                <c:ext xmlns:c16="http://schemas.microsoft.com/office/drawing/2014/chart" uri="{C3380CC4-5D6E-409C-BE32-E72D297353CC}">
                  <c16:uniqueId val="{00000001-5BFA-4ABC-BB74-F9B5F90E224F}"/>
                </c:ext>
              </c:extLst>
            </c:dLbl>
            <c:dLbl>
              <c:idx val="1"/>
              <c:layout>
                <c:manualLayout>
                  <c:x val="2.3892148131393811E-2"/>
                  <c:y val="3.6523767862350544E-2"/>
                </c:manualLayout>
              </c:layout>
              <c:tx>
                <c:rich>
                  <a:bodyPr/>
                  <a:lstStyle/>
                  <a:p>
                    <a:r>
                      <a:rPr lang="en-US" dirty="0"/>
                      <a:t>6</a:t>
                    </a:r>
                    <a:r>
                      <a:rPr lang="en-US" dirty="0" smtClean="0"/>
                      <a:t>%</a:t>
                    </a:r>
                    <a:endParaRPr lang="en-US" dirty="0"/>
                  </a:p>
                  <a:p>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BFA-4ABC-BB74-F9B5F90E224F}"/>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extLst>
          </c:dLbls>
          <c:cat>
            <c:strRef>
              <c:f>Sheet1!$K$2:$L$2</c:f>
              <c:strCache>
                <c:ptCount val="2"/>
                <c:pt idx="0">
                  <c:v>Achieved</c:v>
                </c:pt>
                <c:pt idx="1">
                  <c:v>Not Achieved </c:v>
                </c:pt>
              </c:strCache>
            </c:strRef>
          </c:cat>
          <c:val>
            <c:numRef>
              <c:f>Sheet1!$K$3:$L$3</c:f>
              <c:numCache>
                <c:formatCode>General</c:formatCode>
                <c:ptCount val="2"/>
                <c:pt idx="0">
                  <c:v>128</c:v>
                </c:pt>
                <c:pt idx="1">
                  <c:v>5</c:v>
                </c:pt>
              </c:numCache>
            </c:numRef>
          </c:val>
          <c:extLst xmlns:c16r2="http://schemas.microsoft.com/office/drawing/2015/06/chart">
            <c:ext xmlns:c16="http://schemas.microsoft.com/office/drawing/2014/chart" uri="{C3380CC4-5D6E-409C-BE32-E72D297353CC}">
              <c16:uniqueId val="{00000004-5BFA-4ABC-BB74-F9B5F90E224F}"/>
            </c:ext>
          </c:extLst>
        </c:ser>
        <c:dLbls/>
      </c:pie3DChart>
      <c:spPr>
        <a:noFill/>
        <a:ln>
          <a:noFill/>
        </a:ln>
        <a:effectLst/>
      </c:spPr>
    </c:plotArea>
    <c:legend>
      <c:legendPos val="b"/>
      <c:layout>
        <c:manualLayout>
          <c:xMode val="edge"/>
          <c:yMode val="edge"/>
          <c:x val="0.12239859151452305"/>
          <c:y val="0.92466913590789479"/>
          <c:w val="0.79831515634065353"/>
          <c:h val="5.4738840717726611E-2"/>
        </c:manualLayout>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800">
          <a:solidFill>
            <a:schemeClr val="tx1"/>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explosion val="3"/>
          <c:dPt>
            <c:idx val="0"/>
            <c:spPr>
              <a:solidFill>
                <a:srgbClr val="00B050"/>
              </a:solidFill>
              <a:ln w="25400">
                <a:noFill/>
              </a:ln>
              <a:effectLst/>
              <a:sp3d/>
            </c:spPr>
            <c:extLst xmlns:c16r2="http://schemas.microsoft.com/office/drawing/2015/06/chart">
              <c:ext xmlns:c16="http://schemas.microsoft.com/office/drawing/2014/chart" uri="{C3380CC4-5D6E-409C-BE32-E72D297353CC}">
                <c16:uniqueId val="{00000001-8154-43C7-83A8-F89FC0B4F06E}"/>
              </c:ext>
            </c:extLst>
          </c:dPt>
          <c:dPt>
            <c:idx val="1"/>
            <c:spPr>
              <a:solidFill>
                <a:srgbClr val="FF0000"/>
              </a:solidFill>
              <a:ln w="25400">
                <a:noFill/>
              </a:ln>
              <a:effectLst/>
              <a:sp3d/>
            </c:spPr>
            <c:extLst xmlns:c16r2="http://schemas.microsoft.com/office/drawing/2015/06/chart">
              <c:ext xmlns:c16="http://schemas.microsoft.com/office/drawing/2014/chart" uri="{C3380CC4-5D6E-409C-BE32-E72D297353CC}">
                <c16:uniqueId val="{00000003-8154-43C7-83A8-F89FC0B4F06E}"/>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Sheet1!$C$1:$D$1</c:f>
              <c:strCache>
                <c:ptCount val="2"/>
                <c:pt idx="0">
                  <c:v>Targets Achieved </c:v>
                </c:pt>
                <c:pt idx="1">
                  <c:v>Targets not achieved</c:v>
                </c:pt>
              </c:strCache>
            </c:strRef>
          </c:cat>
          <c:val>
            <c:numRef>
              <c:f>Sheet1!$C$2:$D$2</c:f>
              <c:numCache>
                <c:formatCode>General</c:formatCode>
                <c:ptCount val="2"/>
                <c:pt idx="0">
                  <c:v>67</c:v>
                </c:pt>
                <c:pt idx="1">
                  <c:v>5</c:v>
                </c:pt>
              </c:numCache>
            </c:numRef>
          </c:val>
          <c:extLst xmlns:c16r2="http://schemas.microsoft.com/office/drawing/2015/06/chart">
            <c:ext xmlns:c16="http://schemas.microsoft.com/office/drawing/2014/chart" uri="{C3380CC4-5D6E-409C-BE32-E72D297353CC}">
              <c16:uniqueId val="{00000004-8154-43C7-83A8-F89FC0B4F06E}"/>
            </c:ext>
          </c:extLst>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Percent val="1"/>
            <c:extLst xmlns:c16r2="http://schemas.microsoft.com/office/drawing/2015/06/chart">
              <c:ext xmlns:c15="http://schemas.microsoft.com/office/drawing/2012/chart" uri="{CE6537A1-D6FC-4f65-9D91-7224C49458BB}"/>
            </c:extLst>
          </c:dLbls>
          <c:cat>
            <c:strRef>
              <c:f>Sheet1!$C$1:$D$1</c:f>
              <c:strCache>
                <c:ptCount val="2"/>
                <c:pt idx="0">
                  <c:v>Targets Achieved </c:v>
                </c:pt>
                <c:pt idx="1">
                  <c:v>Targets not achieved</c:v>
                </c:pt>
              </c:strCache>
            </c:strRef>
          </c:cat>
          <c:val>
            <c:numRef>
              <c:f>Sheet1!$C$2:$D$2</c:f>
            </c:numRef>
          </c:val>
          <c:extLst xmlns:c16r2="http://schemas.microsoft.com/office/drawing/2015/06/chart">
            <c:ext xmlns:c16="http://schemas.microsoft.com/office/drawing/2014/chart" uri="{C3380CC4-5D6E-409C-BE32-E72D297353CC}">
              <c16:uniqueId val="{00000000-9652-4CBF-926F-ADB4BC1C7EEA}"/>
            </c:ext>
          </c:extLst>
        </c:ser>
        <c:ser>
          <c:idx val="1"/>
          <c:order val="1"/>
          <c:dPt>
            <c:idx val="0"/>
            <c:spPr>
              <a:solidFill>
                <a:srgbClr val="00B050"/>
              </a:solidFill>
              <a:ln w="25400">
                <a:noFill/>
              </a:ln>
              <a:effectLst/>
              <a:sp3d/>
            </c:spPr>
            <c:extLst xmlns:c16r2="http://schemas.microsoft.com/office/drawing/2015/06/chart">
              <c:ext xmlns:c16="http://schemas.microsoft.com/office/drawing/2014/chart" uri="{C3380CC4-5D6E-409C-BE32-E72D297353CC}">
                <c16:uniqueId val="{00000002-9652-4CBF-926F-ADB4BC1C7EEA}"/>
              </c:ext>
            </c:extLst>
          </c:dPt>
          <c:dPt>
            <c:idx val="1"/>
            <c:spPr>
              <a:solidFill>
                <a:srgbClr val="FF0000"/>
              </a:solidFill>
              <a:ln w="25400">
                <a:noFill/>
              </a:ln>
              <a:effectLst/>
              <a:sp3d/>
            </c:spPr>
            <c:extLst xmlns:c16r2="http://schemas.microsoft.com/office/drawing/2015/06/chart">
              <c:ext xmlns:c16="http://schemas.microsoft.com/office/drawing/2014/chart" uri="{C3380CC4-5D6E-409C-BE32-E72D297353CC}">
                <c16:uniqueId val="{00000004-9652-4CBF-926F-ADB4BC1C7EEA}"/>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Percent val="1"/>
            <c:extLst xmlns:c16r2="http://schemas.microsoft.com/office/drawing/2015/06/chart">
              <c:ext xmlns:c15="http://schemas.microsoft.com/office/drawing/2012/chart" uri="{CE6537A1-D6FC-4f65-9D91-7224C49458BB}"/>
            </c:extLst>
          </c:dLbls>
          <c:cat>
            <c:strRef>
              <c:f>Sheet1!$C$1:$D$1</c:f>
              <c:strCache>
                <c:ptCount val="2"/>
                <c:pt idx="0">
                  <c:v>Targets Achieved </c:v>
                </c:pt>
                <c:pt idx="1">
                  <c:v>Targets not achieved</c:v>
                </c:pt>
              </c:strCache>
            </c:strRef>
          </c:cat>
          <c:val>
            <c:numRef>
              <c:f>Sheet1!$C$3:$D$3</c:f>
              <c:numCache>
                <c:formatCode>General</c:formatCode>
                <c:ptCount val="2"/>
                <c:pt idx="0">
                  <c:v>23</c:v>
                </c:pt>
                <c:pt idx="1">
                  <c:v>0</c:v>
                </c:pt>
              </c:numCache>
            </c:numRef>
          </c:val>
          <c:extLst xmlns:c16r2="http://schemas.microsoft.com/office/drawing/2015/06/chart">
            <c:ext xmlns:c16="http://schemas.microsoft.com/office/drawing/2014/chart" uri="{C3380CC4-5D6E-409C-BE32-E72D297353CC}">
              <c16:uniqueId val="{00000005-9652-4CBF-926F-ADB4BC1C7EEA}"/>
            </c:ext>
          </c:extLst>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Percent val="1"/>
            <c:extLst xmlns:c16r2="http://schemas.microsoft.com/office/drawing/2015/06/chart">
              <c:ext xmlns:c15="http://schemas.microsoft.com/office/drawing/2012/chart" uri="{CE6537A1-D6FC-4f65-9D91-7224C49458BB}"/>
            </c:extLst>
          </c:dLbls>
          <c:cat>
            <c:strRef>
              <c:f>Sheet1!$C$1:$D$1</c:f>
              <c:strCache>
                <c:ptCount val="2"/>
                <c:pt idx="0">
                  <c:v>Targets Achieved </c:v>
                </c:pt>
                <c:pt idx="1">
                  <c:v>Targets not achieved</c:v>
                </c:pt>
              </c:strCache>
            </c:strRef>
          </c:cat>
          <c:val>
            <c:numRef>
              <c:f>Sheet1!$C$2:$D$2</c:f>
            </c:numRef>
          </c:val>
          <c:extLst xmlns:c16r2="http://schemas.microsoft.com/office/drawing/2015/06/chart">
            <c:ext xmlns:c16="http://schemas.microsoft.com/office/drawing/2014/chart" uri="{C3380CC4-5D6E-409C-BE32-E72D297353CC}">
              <c16:uniqueId val="{00000000-80A5-497E-8A9C-1C188030B1CF}"/>
            </c:ext>
          </c:extLst>
        </c:ser>
        <c:ser>
          <c:idx val="1"/>
          <c:order val="1"/>
          <c:cat>
            <c:strRef>
              <c:f>Sheet1!$C$1:$D$1</c:f>
              <c:strCache>
                <c:ptCount val="2"/>
                <c:pt idx="0">
                  <c:v>Targets Achieved </c:v>
                </c:pt>
                <c:pt idx="1">
                  <c:v>Targets not achieved</c:v>
                </c:pt>
              </c:strCache>
            </c:strRef>
          </c:cat>
          <c:val>
            <c:numRef>
              <c:f>Sheet1!$C$3:$D$3</c:f>
            </c:numRef>
          </c:val>
          <c:extLst xmlns:c16r2="http://schemas.microsoft.com/office/drawing/2015/06/chart">
            <c:ext xmlns:c16="http://schemas.microsoft.com/office/drawing/2014/chart" uri="{C3380CC4-5D6E-409C-BE32-E72D297353CC}">
              <c16:uniqueId val="{00000001-80A5-497E-8A9C-1C188030B1CF}"/>
            </c:ext>
          </c:extLst>
        </c:ser>
        <c:ser>
          <c:idx val="2"/>
          <c:order val="2"/>
          <c:dPt>
            <c:idx val="0"/>
            <c:spPr>
              <a:solidFill>
                <a:srgbClr val="00B050"/>
              </a:solidFill>
              <a:ln w="25400">
                <a:noFill/>
              </a:ln>
              <a:effectLst/>
              <a:sp3d/>
            </c:spPr>
            <c:extLst xmlns:c16r2="http://schemas.microsoft.com/office/drawing/2015/06/chart">
              <c:ext xmlns:c16="http://schemas.microsoft.com/office/drawing/2014/chart" uri="{C3380CC4-5D6E-409C-BE32-E72D297353CC}">
                <c16:uniqueId val="{00000003-80A5-497E-8A9C-1C188030B1CF}"/>
              </c:ext>
            </c:extLst>
          </c:dPt>
          <c:dPt>
            <c:idx val="1"/>
            <c:spPr>
              <a:solidFill>
                <a:srgbClr val="FF0000"/>
              </a:solidFill>
              <a:ln w="25400">
                <a:noFill/>
              </a:ln>
              <a:effectLst/>
              <a:sp3d/>
            </c:spPr>
            <c:extLst xmlns:c16r2="http://schemas.microsoft.com/office/drawing/2015/06/chart">
              <c:ext xmlns:c16="http://schemas.microsoft.com/office/drawing/2014/chart" uri="{C3380CC4-5D6E-409C-BE32-E72D297353CC}">
                <c16:uniqueId val="{00000005-80A5-497E-8A9C-1C188030B1CF}"/>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Percent val="1"/>
            <c:extLst xmlns:c16r2="http://schemas.microsoft.com/office/drawing/2015/06/chart">
              <c:ext xmlns:c15="http://schemas.microsoft.com/office/drawing/2012/chart" uri="{CE6537A1-D6FC-4f65-9D91-7224C49458BB}"/>
            </c:extLst>
          </c:dLbls>
          <c:cat>
            <c:strRef>
              <c:f>Sheet1!$C$1:$D$1</c:f>
              <c:strCache>
                <c:ptCount val="2"/>
                <c:pt idx="0">
                  <c:v>Targets Achieved </c:v>
                </c:pt>
                <c:pt idx="1">
                  <c:v>Targets not achieved</c:v>
                </c:pt>
              </c:strCache>
            </c:strRef>
          </c:cat>
          <c:val>
            <c:numRef>
              <c:f>Sheet1!$C$4:$D$4</c:f>
              <c:numCache>
                <c:formatCode>General</c:formatCode>
                <c:ptCount val="2"/>
                <c:pt idx="0">
                  <c:v>28</c:v>
                </c:pt>
                <c:pt idx="1">
                  <c:v>2</c:v>
                </c:pt>
              </c:numCache>
            </c:numRef>
          </c:val>
          <c:extLst xmlns:c16r2="http://schemas.microsoft.com/office/drawing/2015/06/chart">
            <c:ext xmlns:c16="http://schemas.microsoft.com/office/drawing/2014/chart" uri="{C3380CC4-5D6E-409C-BE32-E72D297353CC}">
              <c16:uniqueId val="{00000006-80A5-497E-8A9C-1C188030B1CF}"/>
            </c:ext>
          </c:extLst>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Percent val="1"/>
            <c:extLst xmlns:c16r2="http://schemas.microsoft.com/office/drawing/2015/06/chart">
              <c:ext xmlns:c15="http://schemas.microsoft.com/office/drawing/2012/chart" uri="{CE6537A1-D6FC-4f65-9D91-7224C49458BB}"/>
            </c:extLst>
          </c:dLbls>
          <c:cat>
            <c:strRef>
              <c:f>Sheet1!$C$1:$D$1</c:f>
              <c:strCache>
                <c:ptCount val="2"/>
                <c:pt idx="0">
                  <c:v>Targets Achieved </c:v>
                </c:pt>
                <c:pt idx="1">
                  <c:v>Targets not achieved</c:v>
                </c:pt>
              </c:strCache>
            </c:strRef>
          </c:cat>
          <c:val>
            <c:numRef>
              <c:f>Sheet1!$C$2:$D$2</c:f>
            </c:numRef>
          </c:val>
          <c:extLst xmlns:c16r2="http://schemas.microsoft.com/office/drawing/2015/06/chart">
            <c:ext xmlns:c16="http://schemas.microsoft.com/office/drawing/2014/chart" uri="{C3380CC4-5D6E-409C-BE32-E72D297353CC}">
              <c16:uniqueId val="{00000000-4C6A-47E9-ABC2-6A5AC91FBE07}"/>
            </c:ext>
          </c:extLst>
        </c:ser>
        <c:ser>
          <c:idx val="1"/>
          <c:order val="1"/>
          <c:cat>
            <c:strRef>
              <c:f>Sheet1!$C$1:$D$1</c:f>
              <c:strCache>
                <c:ptCount val="2"/>
                <c:pt idx="0">
                  <c:v>Targets Achieved </c:v>
                </c:pt>
                <c:pt idx="1">
                  <c:v>Targets not achieved</c:v>
                </c:pt>
              </c:strCache>
            </c:strRef>
          </c:cat>
          <c:val>
            <c:numRef>
              <c:f>Sheet1!$C$3:$D$3</c:f>
            </c:numRef>
          </c:val>
          <c:extLst xmlns:c16r2="http://schemas.microsoft.com/office/drawing/2015/06/chart">
            <c:ext xmlns:c16="http://schemas.microsoft.com/office/drawing/2014/chart" uri="{C3380CC4-5D6E-409C-BE32-E72D297353CC}">
              <c16:uniqueId val="{00000001-4C6A-47E9-ABC2-6A5AC91FBE07}"/>
            </c:ext>
          </c:extLst>
        </c:ser>
        <c:ser>
          <c:idx val="2"/>
          <c:order val="2"/>
          <c:cat>
            <c:strRef>
              <c:f>Sheet1!$C$1:$D$1</c:f>
              <c:strCache>
                <c:ptCount val="2"/>
                <c:pt idx="0">
                  <c:v>Targets Achieved </c:v>
                </c:pt>
                <c:pt idx="1">
                  <c:v>Targets not achieved</c:v>
                </c:pt>
              </c:strCache>
            </c:strRef>
          </c:cat>
          <c:val>
            <c:numRef>
              <c:f>Sheet1!$C$4:$D$4</c:f>
            </c:numRef>
          </c:val>
          <c:extLst xmlns:c16r2="http://schemas.microsoft.com/office/drawing/2015/06/chart">
            <c:ext xmlns:c16="http://schemas.microsoft.com/office/drawing/2014/chart" uri="{C3380CC4-5D6E-409C-BE32-E72D297353CC}">
              <c16:uniqueId val="{00000002-4C6A-47E9-ABC2-6A5AC91FBE07}"/>
            </c:ext>
          </c:extLst>
        </c:ser>
        <c:ser>
          <c:idx val="3"/>
          <c:order val="3"/>
          <c:dPt>
            <c:idx val="0"/>
            <c:spPr>
              <a:solidFill>
                <a:srgbClr val="00B050"/>
              </a:solidFill>
              <a:ln w="25400">
                <a:noFill/>
              </a:ln>
              <a:effectLst/>
              <a:sp3d/>
            </c:spPr>
            <c:extLst xmlns:c16r2="http://schemas.microsoft.com/office/drawing/2015/06/chart">
              <c:ext xmlns:c16="http://schemas.microsoft.com/office/drawing/2014/chart" uri="{C3380CC4-5D6E-409C-BE32-E72D297353CC}">
                <c16:uniqueId val="{00000004-4C6A-47E9-ABC2-6A5AC91FBE07}"/>
              </c:ext>
            </c:extLst>
          </c:dPt>
          <c:dPt>
            <c:idx val="1"/>
            <c:spPr>
              <a:solidFill>
                <a:srgbClr val="FF0000"/>
              </a:solidFill>
              <a:ln w="25400">
                <a:noFill/>
              </a:ln>
              <a:effectLst/>
              <a:sp3d/>
            </c:spPr>
            <c:extLst xmlns:c16r2="http://schemas.microsoft.com/office/drawing/2015/06/chart">
              <c:ext xmlns:c16="http://schemas.microsoft.com/office/drawing/2014/chart" uri="{C3380CC4-5D6E-409C-BE32-E72D297353CC}">
                <c16:uniqueId val="{00000006-4C6A-47E9-ABC2-6A5AC91FBE07}"/>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Percent val="1"/>
            <c:extLst xmlns:c16r2="http://schemas.microsoft.com/office/drawing/2015/06/chart">
              <c:ext xmlns:c15="http://schemas.microsoft.com/office/drawing/2012/chart" uri="{CE6537A1-D6FC-4f65-9D91-7224C49458BB}"/>
            </c:extLst>
          </c:dLbls>
          <c:cat>
            <c:strRef>
              <c:f>Sheet1!$C$1:$D$1</c:f>
              <c:strCache>
                <c:ptCount val="2"/>
                <c:pt idx="0">
                  <c:v>Targets Achieved </c:v>
                </c:pt>
                <c:pt idx="1">
                  <c:v>Targets not achieved</c:v>
                </c:pt>
              </c:strCache>
            </c:strRef>
          </c:cat>
          <c:val>
            <c:numRef>
              <c:f>Sheet1!$C$5:$D$5</c:f>
              <c:numCache>
                <c:formatCode>General</c:formatCode>
                <c:ptCount val="2"/>
                <c:pt idx="0">
                  <c:v>18</c:v>
                </c:pt>
                <c:pt idx="1">
                  <c:v>2</c:v>
                </c:pt>
              </c:numCache>
            </c:numRef>
          </c:val>
          <c:extLst xmlns:c16r2="http://schemas.microsoft.com/office/drawing/2015/06/chart">
            <c:ext xmlns:c16="http://schemas.microsoft.com/office/drawing/2014/chart" uri="{C3380CC4-5D6E-409C-BE32-E72D297353CC}">
              <c16:uniqueId val="{00000007-4C6A-47E9-ABC2-6A5AC91FBE07}"/>
            </c:ext>
          </c:extLst>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64578"/>
          </a:xfrm>
          <a:prstGeom prst="rect">
            <a:avLst/>
          </a:prstGeom>
        </p:spPr>
        <p:txBody>
          <a:bodyPr vert="horz" lIns="92967" tIns="46484" rIns="92967" bIns="46484" rtlCol="0"/>
          <a:lstStyle>
            <a:lvl1pPr algn="l" eaLnBrk="0" hangingPunct="0">
              <a:defRPr sz="1200" b="0">
                <a:latin typeface="Arial" charset="0"/>
                <a:ea typeface="ＭＳ Ｐゴシック" pitchFamily="-48" charset="-128"/>
                <a:cs typeface="+mn-cs"/>
              </a:defRPr>
            </a:lvl1pPr>
          </a:lstStyle>
          <a:p>
            <a:pPr>
              <a:defRPr/>
            </a:pPr>
            <a:endParaRPr lang="en-ZA" dirty="0"/>
          </a:p>
        </p:txBody>
      </p:sp>
      <p:sp>
        <p:nvSpPr>
          <p:cNvPr id="3" name="Date Placeholder 2"/>
          <p:cNvSpPr>
            <a:spLocks noGrp="1"/>
          </p:cNvSpPr>
          <p:nvPr>
            <p:ph type="dt" sz="quarter" idx="1"/>
          </p:nvPr>
        </p:nvSpPr>
        <p:spPr>
          <a:xfrm>
            <a:off x="3884613" y="3"/>
            <a:ext cx="2971800" cy="464578"/>
          </a:xfrm>
          <a:prstGeom prst="rect">
            <a:avLst/>
          </a:prstGeom>
        </p:spPr>
        <p:txBody>
          <a:bodyPr vert="horz" lIns="92967" tIns="46484" rIns="92967" bIns="46484" rtlCol="0"/>
          <a:lstStyle>
            <a:lvl1pPr algn="r" eaLnBrk="0" hangingPunct="0">
              <a:defRPr sz="1200" b="0">
                <a:latin typeface="Arial" charset="0"/>
                <a:ea typeface="ＭＳ Ｐゴシック" pitchFamily="-48" charset="-128"/>
                <a:cs typeface="+mn-cs"/>
              </a:defRPr>
            </a:lvl1pPr>
          </a:lstStyle>
          <a:p>
            <a:pPr>
              <a:defRPr/>
            </a:pPr>
            <a:fld id="{2430148A-7F62-40A2-824F-427D6E36BE93}" type="datetimeFigureOut">
              <a:rPr lang="en-US"/>
              <a:pPr>
                <a:defRPr/>
              </a:pPr>
              <a:t>10/12/2017</a:t>
            </a:fld>
            <a:endParaRPr lang="en-ZA" dirty="0"/>
          </a:p>
        </p:txBody>
      </p:sp>
      <p:sp>
        <p:nvSpPr>
          <p:cNvPr id="4" name="Footer Placeholder 3"/>
          <p:cNvSpPr>
            <a:spLocks noGrp="1"/>
          </p:cNvSpPr>
          <p:nvPr>
            <p:ph type="ftr" sz="quarter" idx="2"/>
          </p:nvPr>
        </p:nvSpPr>
        <p:spPr>
          <a:xfrm>
            <a:off x="0" y="8830218"/>
            <a:ext cx="2971800" cy="464578"/>
          </a:xfrm>
          <a:prstGeom prst="rect">
            <a:avLst/>
          </a:prstGeom>
        </p:spPr>
        <p:txBody>
          <a:bodyPr vert="horz" lIns="92967" tIns="46484" rIns="92967" bIns="46484" rtlCol="0" anchor="b"/>
          <a:lstStyle>
            <a:lvl1pPr algn="l" eaLnBrk="0" hangingPunct="0">
              <a:defRPr sz="1200" b="0">
                <a:latin typeface="Arial" charset="0"/>
                <a:ea typeface="ＭＳ Ｐゴシック" pitchFamily="-48" charset="-128"/>
                <a:cs typeface="+mn-cs"/>
              </a:defRPr>
            </a:lvl1pPr>
          </a:lstStyle>
          <a:p>
            <a:pPr>
              <a:defRPr/>
            </a:pPr>
            <a:endParaRPr lang="en-ZA" dirty="0"/>
          </a:p>
        </p:txBody>
      </p:sp>
      <p:sp>
        <p:nvSpPr>
          <p:cNvPr id="5" name="Slide Number Placeholder 4"/>
          <p:cNvSpPr>
            <a:spLocks noGrp="1"/>
          </p:cNvSpPr>
          <p:nvPr>
            <p:ph type="sldNum" sz="quarter" idx="3"/>
          </p:nvPr>
        </p:nvSpPr>
        <p:spPr>
          <a:xfrm>
            <a:off x="3884613" y="8830218"/>
            <a:ext cx="2971800" cy="464578"/>
          </a:xfrm>
          <a:prstGeom prst="rect">
            <a:avLst/>
          </a:prstGeom>
        </p:spPr>
        <p:txBody>
          <a:bodyPr vert="horz" lIns="92967" tIns="46484" rIns="92967" bIns="46484" rtlCol="0" anchor="b"/>
          <a:lstStyle>
            <a:lvl1pPr algn="r" eaLnBrk="0" hangingPunct="0">
              <a:defRPr sz="1200" b="0">
                <a:latin typeface="Arial" charset="0"/>
                <a:ea typeface="ＭＳ Ｐゴシック" pitchFamily="-48" charset="-128"/>
                <a:cs typeface="+mn-cs"/>
              </a:defRPr>
            </a:lvl1pPr>
          </a:lstStyle>
          <a:p>
            <a:pPr>
              <a:defRPr/>
            </a:pPr>
            <a:fld id="{A045A1A6-60F2-4C97-874B-E7E424B54D88}" type="slidenum">
              <a:rPr lang="en-ZA"/>
              <a:pPr>
                <a:defRPr/>
              </a:pPr>
              <a:t>‹#›</a:t>
            </a:fld>
            <a:endParaRPr lang="en-ZA" dirty="0"/>
          </a:p>
        </p:txBody>
      </p:sp>
    </p:spTree>
    <p:extLst>
      <p:ext uri="{BB962C8B-B14F-4D97-AF65-F5344CB8AC3E}">
        <p14:creationId xmlns:p14="http://schemas.microsoft.com/office/powerpoint/2010/main" xmlns="" val="668884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64578"/>
          </a:xfrm>
          <a:prstGeom prst="rect">
            <a:avLst/>
          </a:prstGeom>
        </p:spPr>
        <p:txBody>
          <a:bodyPr vert="horz" lIns="92967" tIns="46484" rIns="92967" bIns="46484" rtlCol="0"/>
          <a:lstStyle>
            <a:lvl1pPr algn="l" eaLnBrk="0" hangingPunct="0">
              <a:defRPr sz="1200" b="0">
                <a:latin typeface="Arial" charset="0"/>
                <a:ea typeface="ＭＳ Ｐゴシック" pitchFamily="-48" charset="-128"/>
                <a:cs typeface="+mn-cs"/>
              </a:defRPr>
            </a:lvl1pPr>
          </a:lstStyle>
          <a:p>
            <a:pPr>
              <a:defRPr/>
            </a:pPr>
            <a:endParaRPr lang="en-ZA" dirty="0"/>
          </a:p>
        </p:txBody>
      </p:sp>
      <p:sp>
        <p:nvSpPr>
          <p:cNvPr id="3" name="Date Placeholder 2"/>
          <p:cNvSpPr>
            <a:spLocks noGrp="1"/>
          </p:cNvSpPr>
          <p:nvPr>
            <p:ph type="dt" idx="1"/>
          </p:nvPr>
        </p:nvSpPr>
        <p:spPr>
          <a:xfrm>
            <a:off x="3884613" y="3"/>
            <a:ext cx="2971800" cy="464578"/>
          </a:xfrm>
          <a:prstGeom prst="rect">
            <a:avLst/>
          </a:prstGeom>
        </p:spPr>
        <p:txBody>
          <a:bodyPr vert="horz" lIns="92967" tIns="46484" rIns="92967" bIns="46484" rtlCol="0"/>
          <a:lstStyle>
            <a:lvl1pPr algn="r" eaLnBrk="0" hangingPunct="0">
              <a:defRPr sz="1200" b="0">
                <a:latin typeface="Arial" charset="0"/>
                <a:ea typeface="ＭＳ Ｐゴシック" pitchFamily="-48" charset="-128"/>
                <a:cs typeface="+mn-cs"/>
              </a:defRPr>
            </a:lvl1pPr>
          </a:lstStyle>
          <a:p>
            <a:pPr>
              <a:defRPr/>
            </a:pPr>
            <a:fld id="{0B88FE0B-F6C0-487D-A2ED-BAAD900562E9}" type="datetimeFigureOut">
              <a:rPr lang="en-US"/>
              <a:pPr>
                <a:defRPr/>
              </a:pPr>
              <a:t>10/12/2017</a:t>
            </a:fld>
            <a:endParaRPr lang="en-ZA" dirty="0"/>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2967" tIns="46484" rIns="92967" bIns="46484" rtlCol="0" anchor="ctr"/>
          <a:lstStyle/>
          <a:p>
            <a:pPr lvl="0"/>
            <a:endParaRPr lang="en-ZA" noProof="0" dirty="0" smtClean="0"/>
          </a:p>
        </p:txBody>
      </p:sp>
      <p:sp>
        <p:nvSpPr>
          <p:cNvPr id="5" name="Notes Placeholder 4"/>
          <p:cNvSpPr>
            <a:spLocks noGrp="1"/>
          </p:cNvSpPr>
          <p:nvPr>
            <p:ph type="body" sz="quarter" idx="3"/>
          </p:nvPr>
        </p:nvSpPr>
        <p:spPr>
          <a:xfrm>
            <a:off x="685801" y="4415915"/>
            <a:ext cx="5486400" cy="4182816"/>
          </a:xfrm>
          <a:prstGeom prst="rect">
            <a:avLst/>
          </a:prstGeom>
        </p:spPr>
        <p:txBody>
          <a:bodyPr vert="horz" wrap="square" lIns="92967" tIns="46484" rIns="92967" bIns="4648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8830218"/>
            <a:ext cx="2971800" cy="464578"/>
          </a:xfrm>
          <a:prstGeom prst="rect">
            <a:avLst/>
          </a:prstGeom>
        </p:spPr>
        <p:txBody>
          <a:bodyPr vert="horz" lIns="92967" tIns="46484" rIns="92967" bIns="46484" rtlCol="0" anchor="b"/>
          <a:lstStyle>
            <a:lvl1pPr algn="l" eaLnBrk="0" hangingPunct="0">
              <a:defRPr sz="1200" b="0">
                <a:latin typeface="Arial" charset="0"/>
                <a:ea typeface="ＭＳ Ｐゴシック" pitchFamily="-48" charset="-128"/>
                <a:cs typeface="+mn-cs"/>
              </a:defRPr>
            </a:lvl1pPr>
          </a:lstStyle>
          <a:p>
            <a:pPr>
              <a:defRPr/>
            </a:pPr>
            <a:endParaRPr lang="en-ZA" dirty="0"/>
          </a:p>
        </p:txBody>
      </p:sp>
      <p:sp>
        <p:nvSpPr>
          <p:cNvPr id="7" name="Slide Number Placeholder 6"/>
          <p:cNvSpPr>
            <a:spLocks noGrp="1"/>
          </p:cNvSpPr>
          <p:nvPr>
            <p:ph type="sldNum" sz="quarter" idx="5"/>
          </p:nvPr>
        </p:nvSpPr>
        <p:spPr>
          <a:xfrm>
            <a:off x="3884613" y="8830218"/>
            <a:ext cx="2971800" cy="464578"/>
          </a:xfrm>
          <a:prstGeom prst="rect">
            <a:avLst/>
          </a:prstGeom>
        </p:spPr>
        <p:txBody>
          <a:bodyPr vert="horz" lIns="92967" tIns="46484" rIns="92967" bIns="46484" rtlCol="0" anchor="b"/>
          <a:lstStyle>
            <a:lvl1pPr algn="r" eaLnBrk="0" hangingPunct="0">
              <a:defRPr sz="1200" b="0">
                <a:latin typeface="Arial" charset="0"/>
                <a:ea typeface="ＭＳ Ｐゴシック" pitchFamily="-48" charset="-128"/>
                <a:cs typeface="+mn-cs"/>
              </a:defRPr>
            </a:lvl1pPr>
          </a:lstStyle>
          <a:p>
            <a:pPr>
              <a:defRPr/>
            </a:pPr>
            <a:fld id="{6FD86555-0999-48F5-B7A1-4CC0EFA71706}" type="slidenum">
              <a:rPr lang="en-ZA"/>
              <a:pPr>
                <a:defRPr/>
              </a:pPr>
              <a:t>‹#›</a:t>
            </a:fld>
            <a:endParaRPr lang="en-ZA" dirty="0"/>
          </a:p>
        </p:txBody>
      </p:sp>
    </p:spTree>
    <p:extLst>
      <p:ext uri="{BB962C8B-B14F-4D97-AF65-F5344CB8AC3E}">
        <p14:creationId xmlns:p14="http://schemas.microsoft.com/office/powerpoint/2010/main" xmlns="" val="27057017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1</a:t>
            </a:fld>
            <a:endParaRPr lang="en-ZA" sz="1200" b="0" dirty="0"/>
          </a:p>
        </p:txBody>
      </p:sp>
    </p:spTree>
    <p:extLst>
      <p:ext uri="{BB962C8B-B14F-4D97-AF65-F5344CB8AC3E}">
        <p14:creationId xmlns:p14="http://schemas.microsoft.com/office/powerpoint/2010/main" xmlns="" val="408028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29</a:t>
            </a:fld>
            <a:endParaRPr lang="en-ZA" sz="1200" b="0" dirty="0"/>
          </a:p>
        </p:txBody>
      </p:sp>
    </p:spTree>
    <p:extLst>
      <p:ext uri="{BB962C8B-B14F-4D97-AF65-F5344CB8AC3E}">
        <p14:creationId xmlns:p14="http://schemas.microsoft.com/office/powerpoint/2010/main" xmlns="" val="59136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solidFill>
                  <a:prstClr val="black"/>
                </a:solidFill>
              </a:rPr>
              <a:pPr/>
              <a:t>30</a:t>
            </a:fld>
            <a:endParaRPr lang="en-ZA" sz="1200" b="0" dirty="0" smtClean="0">
              <a:solidFill>
                <a:prstClr val="black"/>
              </a:solidFill>
            </a:endParaRPr>
          </a:p>
        </p:txBody>
      </p:sp>
    </p:spTree>
    <p:extLst>
      <p:ext uri="{BB962C8B-B14F-4D97-AF65-F5344CB8AC3E}">
        <p14:creationId xmlns:p14="http://schemas.microsoft.com/office/powerpoint/2010/main" xmlns="" val="379150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36</a:t>
            </a:fld>
            <a:endParaRPr lang="en-ZA" sz="1200" b="0" dirty="0"/>
          </a:p>
        </p:txBody>
      </p:sp>
    </p:spTree>
    <p:extLst>
      <p:ext uri="{BB962C8B-B14F-4D97-AF65-F5344CB8AC3E}">
        <p14:creationId xmlns:p14="http://schemas.microsoft.com/office/powerpoint/2010/main" xmlns="" val="232826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solidFill>
                  <a:prstClr val="black"/>
                </a:solidFill>
              </a:rPr>
              <a:pPr/>
              <a:t>37</a:t>
            </a:fld>
            <a:endParaRPr lang="en-ZA" sz="1200" b="0" dirty="0" smtClean="0">
              <a:solidFill>
                <a:prstClr val="black"/>
              </a:solidFill>
            </a:endParaRPr>
          </a:p>
        </p:txBody>
      </p:sp>
    </p:spTree>
    <p:extLst>
      <p:ext uri="{BB962C8B-B14F-4D97-AF65-F5344CB8AC3E}">
        <p14:creationId xmlns:p14="http://schemas.microsoft.com/office/powerpoint/2010/main" xmlns="" val="2146862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45</a:t>
            </a:fld>
            <a:endParaRPr lang="en-ZA" sz="1200" b="0" dirty="0"/>
          </a:p>
        </p:txBody>
      </p:sp>
    </p:spTree>
    <p:extLst>
      <p:ext uri="{BB962C8B-B14F-4D97-AF65-F5344CB8AC3E}">
        <p14:creationId xmlns:p14="http://schemas.microsoft.com/office/powerpoint/2010/main" xmlns="" val="3405002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solidFill>
                  <a:prstClr val="black"/>
                </a:solidFill>
              </a:rPr>
              <a:pPr/>
              <a:t>46</a:t>
            </a:fld>
            <a:endParaRPr lang="en-ZA" sz="1200" b="0" dirty="0" smtClean="0">
              <a:solidFill>
                <a:prstClr val="black"/>
              </a:solidFill>
            </a:endParaRPr>
          </a:p>
        </p:txBody>
      </p:sp>
    </p:spTree>
    <p:extLst>
      <p:ext uri="{BB962C8B-B14F-4D97-AF65-F5344CB8AC3E}">
        <p14:creationId xmlns:p14="http://schemas.microsoft.com/office/powerpoint/2010/main" xmlns="" val="9554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3099" indent="-285807">
              <a:defRPr>
                <a:solidFill>
                  <a:schemeClr val="tx1"/>
                </a:solidFill>
                <a:latin typeface="Arial" panose="020B0604020202020204" pitchFamily="34" charset="0"/>
              </a:defRPr>
            </a:lvl2pPr>
            <a:lvl3pPr marL="1143229" indent="-228646">
              <a:defRPr>
                <a:solidFill>
                  <a:schemeClr val="tx1"/>
                </a:solidFill>
                <a:latin typeface="Arial" panose="020B0604020202020204" pitchFamily="34" charset="0"/>
              </a:defRPr>
            </a:lvl3pPr>
            <a:lvl4pPr marL="1600520" indent="-228646">
              <a:defRPr>
                <a:solidFill>
                  <a:schemeClr val="tx1"/>
                </a:solidFill>
                <a:latin typeface="Arial" panose="020B0604020202020204" pitchFamily="34" charset="0"/>
              </a:defRPr>
            </a:lvl4pPr>
            <a:lvl5pPr marL="2057811" indent="-228646">
              <a:defRPr>
                <a:solidFill>
                  <a:schemeClr val="tx1"/>
                </a:solidFill>
                <a:latin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defRPr>
            </a:lvl9pPr>
          </a:lstStyle>
          <a:p>
            <a:fld id="{5AFC06D9-CECA-46CC-9286-69C98D0FE7CE}" type="slidenum">
              <a:rPr lang="en-US" smtClean="0"/>
              <a:pPr/>
              <a:t>54</a:t>
            </a:fld>
            <a:endParaRPr lang="en-US" smtClean="0"/>
          </a:p>
        </p:txBody>
      </p:sp>
    </p:spTree>
    <p:extLst>
      <p:ext uri="{BB962C8B-B14F-4D97-AF65-F5344CB8AC3E}">
        <p14:creationId xmlns:p14="http://schemas.microsoft.com/office/powerpoint/2010/main" xmlns="" val="142340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ZA"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A2C3CE0F-C61C-45EB-A6B7-0E29986A680B}" type="slidenum">
              <a:rPr lang="en-ZA" sz="1200" b="0"/>
              <a:pPr/>
              <a:t>2</a:t>
            </a:fld>
            <a:endParaRPr lang="en-ZA" sz="1200" b="0" dirty="0"/>
          </a:p>
        </p:txBody>
      </p:sp>
    </p:spTree>
    <p:extLst>
      <p:ext uri="{BB962C8B-B14F-4D97-AF65-F5344CB8AC3E}">
        <p14:creationId xmlns:p14="http://schemas.microsoft.com/office/powerpoint/2010/main" xmlns="" val="313646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3</a:t>
            </a:fld>
            <a:endParaRPr lang="en-ZA" sz="1200" b="0" dirty="0"/>
          </a:p>
        </p:txBody>
      </p:sp>
    </p:spTree>
    <p:extLst>
      <p:ext uri="{BB962C8B-B14F-4D97-AF65-F5344CB8AC3E}">
        <p14:creationId xmlns:p14="http://schemas.microsoft.com/office/powerpoint/2010/main" xmlns="" val="3848253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4</a:t>
            </a:fld>
            <a:endParaRPr lang="en-ZA" sz="1200" b="0" dirty="0" smtClean="0"/>
          </a:p>
        </p:txBody>
      </p:sp>
    </p:spTree>
    <p:extLst>
      <p:ext uri="{BB962C8B-B14F-4D97-AF65-F5344CB8AC3E}">
        <p14:creationId xmlns:p14="http://schemas.microsoft.com/office/powerpoint/2010/main" xmlns="" val="276063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5</a:t>
            </a:fld>
            <a:endParaRPr lang="en-ZA" sz="1200" b="0" dirty="0" smtClean="0"/>
          </a:p>
        </p:txBody>
      </p:sp>
    </p:spTree>
    <p:extLst>
      <p:ext uri="{BB962C8B-B14F-4D97-AF65-F5344CB8AC3E}">
        <p14:creationId xmlns:p14="http://schemas.microsoft.com/office/powerpoint/2010/main" xmlns="" val="3054378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86316F90-01DE-4601-B8D6-BB0D05D8E0B3}" type="slidenum">
              <a:rPr lang="en-ZA" sz="1200" b="0">
                <a:solidFill>
                  <a:prstClr val="black"/>
                </a:solidFill>
              </a:rPr>
              <a:pPr/>
              <a:t>6</a:t>
            </a:fld>
            <a:endParaRPr lang="en-ZA" sz="1200" b="0" dirty="0">
              <a:solidFill>
                <a:prstClr val="black"/>
              </a:solidFill>
            </a:endParaRPr>
          </a:p>
        </p:txBody>
      </p:sp>
    </p:spTree>
    <p:extLst>
      <p:ext uri="{BB962C8B-B14F-4D97-AF65-F5344CB8AC3E}">
        <p14:creationId xmlns:p14="http://schemas.microsoft.com/office/powerpoint/2010/main" xmlns="" val="411476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10</a:t>
            </a:fld>
            <a:endParaRPr lang="en-ZA" sz="1200" b="0" dirty="0"/>
          </a:p>
        </p:txBody>
      </p:sp>
    </p:spTree>
    <p:extLst>
      <p:ext uri="{BB962C8B-B14F-4D97-AF65-F5344CB8AC3E}">
        <p14:creationId xmlns:p14="http://schemas.microsoft.com/office/powerpoint/2010/main" xmlns="" val="181890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solidFill>
                  <a:prstClr val="black"/>
                </a:solidFill>
              </a:rPr>
              <a:pPr/>
              <a:t>11</a:t>
            </a:fld>
            <a:endParaRPr lang="en-ZA" sz="1200" b="0" dirty="0" smtClean="0">
              <a:solidFill>
                <a:prstClr val="black"/>
              </a:solidFill>
            </a:endParaRPr>
          </a:p>
        </p:txBody>
      </p:sp>
    </p:spTree>
    <p:extLst>
      <p:ext uri="{BB962C8B-B14F-4D97-AF65-F5344CB8AC3E}">
        <p14:creationId xmlns:p14="http://schemas.microsoft.com/office/powerpoint/2010/main" xmlns="" val="1691574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D86555-0999-48F5-B7A1-4CC0EFA71706}" type="slidenum">
              <a:rPr lang="en-ZA" smtClean="0"/>
              <a:pPr>
                <a:defRPr/>
              </a:pPr>
              <a:t>12</a:t>
            </a:fld>
            <a:endParaRPr lang="en-ZA" dirty="0"/>
          </a:p>
        </p:txBody>
      </p:sp>
    </p:spTree>
    <p:extLst>
      <p:ext uri="{BB962C8B-B14F-4D97-AF65-F5344CB8AC3E}">
        <p14:creationId xmlns:p14="http://schemas.microsoft.com/office/powerpoint/2010/main" xmlns="" val="15315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5B03459D-22A0-4C3E-A63A-255AB46653D6}" type="datetime1">
              <a:rPr lang="en-US"/>
              <a:pPr>
                <a:defRPr/>
              </a:pPr>
              <a:t>10/12/2017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43389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C4BB9865-E7D0-4FC9-8F92-D497F4CE920F}" type="datetime1">
              <a:rPr lang="en-US"/>
              <a:pPr>
                <a:defRPr/>
              </a:pPr>
              <a:t>10/12/2017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42936188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91BF47DC-AE35-4319-BE6D-C5B8D7A2FBB9}" type="datetime1">
              <a:rPr lang="en-US"/>
              <a:pPr>
                <a:defRPr/>
              </a:pPr>
              <a:t>10/12/2017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6998432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D8FE8762-CA84-43F0-9D43-AE3E122428E4}" type="datetime1">
              <a:rPr lang="en-US"/>
              <a:pPr>
                <a:defRPr/>
              </a:pPr>
              <a:t>10/12/2017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8692567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6448EA00-C086-42FD-BD8A-ABCD32881A2B}" type="datetime1">
              <a:rPr lang="en-US"/>
              <a:pPr>
                <a:defRPr/>
              </a:pPr>
              <a:t>10/12/2017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2790432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5B6461F5-004E-4E7B-8507-D58531BFB0D7}" type="datetime1">
              <a:rPr lang="en-US">
                <a:solidFill>
                  <a:srgbClr val="000000"/>
                </a:solidFill>
              </a:rPr>
              <a:pPr>
                <a:defRPr/>
              </a:pPr>
              <a:t>10/12/2017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pic>
        <p:nvPicPr>
          <p:cNvPr id="6" name="Picture 5" descr="C:\Users\JusticeK\AppData\Local\Microsoft\Windows\Temporary Internet Files\Content.Outlook\3R6TD3T3\100 YEARS LOGO.jpg"/>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539552" y="6316870"/>
            <a:ext cx="985083" cy="36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084773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812AB486-5AAD-4227-A212-943268566CF9}" type="datetime1">
              <a:rPr lang="en-US">
                <a:solidFill>
                  <a:srgbClr val="000000"/>
                </a:solidFill>
              </a:rPr>
              <a:pPr>
                <a:defRPr/>
              </a:pPr>
              <a:t>10/12/2017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9225566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FA3E245-BE75-46BD-A295-4BBF9F294D31}" type="datetime1">
              <a:rPr lang="en-US">
                <a:solidFill>
                  <a:srgbClr val="000000"/>
                </a:solidFill>
              </a:rPr>
              <a:pPr>
                <a:defRPr/>
              </a:pPr>
              <a:t>10/12/2017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8383749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3F75760A-957B-41B7-8747-230A19B857C1}" type="datetime1">
              <a:rPr lang="en-US">
                <a:solidFill>
                  <a:srgbClr val="000000"/>
                </a:solidFill>
              </a:rPr>
              <a:pPr>
                <a:defRPr/>
              </a:pPr>
              <a:t>10/12/2017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3551569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6E3EC27E-96A3-40EE-8AE4-87896EE43D45}" type="datetime1">
              <a:rPr lang="en-US">
                <a:solidFill>
                  <a:srgbClr val="000000"/>
                </a:solidFill>
              </a:rPr>
              <a:pPr>
                <a:defRPr/>
              </a:pPr>
              <a:t>10/12/2017</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369264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0FC5FC91-B8B0-41C9-A999-7846DED5A415}" type="datetime1">
              <a:rPr lang="en-US">
                <a:solidFill>
                  <a:srgbClr val="000000"/>
                </a:solidFill>
              </a:rPr>
              <a:pPr>
                <a:defRPr/>
              </a:pPr>
              <a:t>10/12/2017</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262584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AAF922B9-BD0F-446A-8550-E1CB4DD30A14}" type="datetime1">
              <a:rPr lang="en-US"/>
              <a:pPr>
                <a:defRPr/>
              </a:pPr>
              <a:t>10/12/2017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552678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D0C3332-4306-4F2F-AAE7-167C2A457FA7}" type="datetime1">
              <a:rPr lang="en-US">
                <a:solidFill>
                  <a:srgbClr val="000000"/>
                </a:solidFill>
              </a:rPr>
              <a:pPr>
                <a:defRPr/>
              </a:pPr>
              <a:t>10/12/2017</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5845183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B2CAD21-73BB-4B59-9D5D-34F09B64B111}" type="datetime1">
              <a:rPr lang="en-US">
                <a:solidFill>
                  <a:srgbClr val="000000"/>
                </a:solidFill>
              </a:rPr>
              <a:pPr>
                <a:defRPr/>
              </a:pPr>
              <a:t>10/12/2017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2529076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991215-C628-418E-853D-6382062371F9}" type="datetime1">
              <a:rPr lang="en-US">
                <a:solidFill>
                  <a:srgbClr val="000000"/>
                </a:solidFill>
              </a:rPr>
              <a:pPr>
                <a:defRPr/>
              </a:pPr>
              <a:t>10/12/2017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8253936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96A9FFF0-7E39-4897-A556-2AA64FA5F3A0}" type="datetime1">
              <a:rPr lang="en-US">
                <a:solidFill>
                  <a:srgbClr val="000000"/>
                </a:solidFill>
              </a:rPr>
              <a:pPr>
                <a:defRPr/>
              </a:pPr>
              <a:t>10/12/2017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5960972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7D78C5A7-9289-454A-B98C-59F4FA08E2B6}" type="datetime1">
              <a:rPr lang="en-US">
                <a:solidFill>
                  <a:srgbClr val="000000"/>
                </a:solidFill>
              </a:rPr>
              <a:pPr>
                <a:defRPr/>
              </a:pPr>
              <a:t>10/12/2017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3133617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37B6903E-6263-46E6-871F-A106C16DC7C4}" type="datetime1">
              <a:rPr lang="en-US">
                <a:solidFill>
                  <a:srgbClr val="000000"/>
                </a:solidFill>
              </a:rPr>
              <a:pPr>
                <a:defRPr/>
              </a:pPr>
              <a:t>10/12/2017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6833868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F5CFA0CE-31BF-414F-B605-8BAAC1921446}" type="datetime1">
              <a:rPr lang="en-US">
                <a:solidFill>
                  <a:srgbClr val="000000"/>
                </a:solidFill>
              </a:rPr>
              <a:pPr>
                <a:defRPr/>
              </a:pPr>
              <a:t>10/12/2017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049643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F1DCA0E-52BF-45B5-A190-D849294815B2}" type="datetime1">
              <a:rPr lang="en-US"/>
              <a:pPr>
                <a:defRPr/>
              </a:pPr>
              <a:t>10/12/2017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21887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099B9EE9-A96F-4D86-8C48-D28DDABBC737}" type="datetime1">
              <a:rPr lang="en-US"/>
              <a:pPr>
                <a:defRPr/>
              </a:pPr>
              <a:t>10/12/2017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39355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906ADBBD-0476-487C-BCCF-4CF2ABF245A5}" type="datetime1">
              <a:rPr lang="en-US"/>
              <a:pPr>
                <a:defRPr/>
              </a:pPr>
              <a:t>10/12/2017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23160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E049D663-4C39-40B6-AEF6-7D6677AC2088}" type="datetime1">
              <a:rPr lang="en-US"/>
              <a:pPr>
                <a:defRPr/>
              </a:pPr>
              <a:t>10/12/2017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86414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FBCC2BE-7143-4E63-BF1B-3C24F4BD7C27}" type="datetime1">
              <a:rPr lang="en-US"/>
              <a:pPr>
                <a:defRPr/>
              </a:pPr>
              <a:t>10/12/2017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9630500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FCDA34-BB9E-45D3-A863-35DD1F8CD5C8}" type="datetime1">
              <a:rPr lang="en-US"/>
              <a:pPr>
                <a:defRPr/>
              </a:pPr>
              <a:t>10/12/2017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0686027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BF598F-8649-4EAE-A6B3-42855F6D4ECC}" type="datetime1">
              <a:rPr lang="en-US"/>
              <a:pPr>
                <a:defRPr/>
              </a:pPr>
              <a:t>10/12/2017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1034892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1188" y="15573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defRPr>
            </a:lvl1pPr>
          </a:lstStyle>
          <a:p>
            <a:pPr>
              <a:defRPr/>
            </a:pPr>
            <a:fld id="{6A1017FC-B4E6-4F30-B19D-0113801E02FC}" type="datetime1">
              <a:rPr lang="en-US"/>
              <a:pPr>
                <a:defRPr/>
              </a:pPr>
              <a:t>10/12/2017</a:t>
            </a:fld>
            <a:endParaRPr lang="en-US" dirty="0"/>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defRPr>
            </a:lvl1pPr>
          </a:lstStyle>
          <a:p>
            <a:pPr>
              <a:defRPr/>
            </a:pPr>
            <a:endParaRPr lang="en-US" dirty="0"/>
          </a:p>
        </p:txBody>
      </p:sp>
      <p:pic>
        <p:nvPicPr>
          <p:cNvPr id="1030" name="Picture 11" descr="slide2_nu.jpg"/>
          <p:cNvPicPr>
            <a:picLocks noChangeAspect="1"/>
          </p:cNvPicPr>
          <p:nvPr/>
        </p:nvPicPr>
        <p:blipFill>
          <a:blip r:embed="rId15" cstate="print">
            <a:extLst>
              <a:ext uri="{28A0092B-C50C-407E-A947-70E740481C1C}">
                <a14:useLocalDpi xmlns:a14="http://schemas.microsoft.com/office/drawing/2010/main" xmlns=""/>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1188" y="15573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pitchFamily="34" charset="0"/>
              </a:defRPr>
            </a:lvl1pPr>
          </a:lstStyle>
          <a:p>
            <a:pPr algn="l">
              <a:defRPr/>
            </a:pPr>
            <a:fld id="{BB7760C3-4D28-400F-A074-0BEB7F55B3FD}" type="datetime1">
              <a:rPr lang="en-US">
                <a:solidFill>
                  <a:srgbClr val="000000"/>
                </a:solidFill>
                <a:ea typeface="MS PGothic" pitchFamily="34" charset="-128"/>
              </a:rPr>
              <a:pPr algn="l">
                <a:defRPr/>
              </a:pPr>
              <a:t>10/12/2017</a:t>
            </a:fld>
            <a:endParaRPr lang="en-US">
              <a:solidFill>
                <a:srgbClr val="000000"/>
              </a:solidFill>
              <a:ea typeface="MS PGothic" pitchFamily="34" charset="-128"/>
            </a:endParaRPr>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Arial" charset="0"/>
                <a:ea typeface="ＭＳ Ｐゴシック" pitchFamily="34" charset="-128"/>
                <a:cs typeface="+mn-cs"/>
              </a:defRPr>
            </a:lvl1pPr>
          </a:lstStyle>
          <a:p>
            <a:pPr>
              <a:defRPr/>
            </a:pPr>
            <a:endParaRPr lang="en-US">
              <a:solidFill>
                <a:srgbClr val="000000"/>
              </a:solidFill>
            </a:endParaRPr>
          </a:p>
        </p:txBody>
      </p:sp>
      <p:pic>
        <p:nvPicPr>
          <p:cNvPr id="1030" name="Picture 11" descr="slide2_nu.jpg"/>
          <p:cNvPicPr>
            <a:picLocks noChangeAspect="1"/>
          </p:cNvPicPr>
          <p:nvPr/>
        </p:nvPicPr>
        <p:blipFill>
          <a:blip r:embed="rId15" cstate="print">
            <a:extLst>
              <a:ext uri="{28A0092B-C50C-407E-A947-70E740481C1C}">
                <a14:useLocalDpi xmlns:a14="http://schemas.microsoft.com/office/drawing/2010/main" xmlns=""/>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9548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ubtitle 14"/>
          <p:cNvSpPr>
            <a:spLocks/>
          </p:cNvSpPr>
          <p:nvPr/>
        </p:nvSpPr>
        <p:spPr bwMode="auto">
          <a:xfrm>
            <a:off x="35496" y="2780927"/>
            <a:ext cx="8928992" cy="3240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4400" dirty="0" smtClean="0">
                <a:solidFill>
                  <a:srgbClr val="993300"/>
                </a:solidFill>
                <a:latin typeface="Stencil" panose="040409050D0802020404" pitchFamily="82" charset="0"/>
              </a:rPr>
              <a:t>PUBLIC SERVICE COMMISSION</a:t>
            </a:r>
          </a:p>
          <a:p>
            <a:pPr algn="r"/>
            <a:r>
              <a:rPr lang="en-US" sz="3600" dirty="0" smtClean="0">
                <a:solidFill>
                  <a:srgbClr val="006666"/>
                </a:solidFill>
                <a:latin typeface="Stencil" panose="040409050D0802020404" pitchFamily="82" charset="0"/>
              </a:rPr>
              <a:t>ANNUAL REPORT FOR 2016/17 FINANCIAL YEAR </a:t>
            </a:r>
          </a:p>
          <a:p>
            <a:pPr algn="r"/>
            <a:endParaRPr lang="en-US" sz="1800" dirty="0">
              <a:solidFill>
                <a:srgbClr val="006666"/>
              </a:solidFill>
              <a:latin typeface="Stencil" panose="040409050D0802020404" pitchFamily="82" charset="0"/>
            </a:endParaRPr>
          </a:p>
          <a:p>
            <a:pPr algn="r"/>
            <a:r>
              <a:rPr lang="en-US" sz="3600" dirty="0" smtClean="0">
                <a:solidFill>
                  <a:srgbClr val="006666"/>
                </a:solidFill>
                <a:latin typeface="Stencil" panose="040409050D0802020404" pitchFamily="82" charset="0"/>
              </a:rPr>
              <a:t>10 OCTOBER 2017</a:t>
            </a:r>
          </a:p>
          <a:p>
            <a:r>
              <a:rPr lang="en-US" sz="4000" dirty="0" smtClean="0">
                <a:solidFill>
                  <a:srgbClr val="800000"/>
                </a:solidFill>
                <a:latin typeface="Stencil" panose="040409050D0802020404" pitchFamily="82" charset="0"/>
              </a:rPr>
              <a:t>                             </a:t>
            </a:r>
          </a:p>
          <a:p>
            <a:r>
              <a:rPr lang="en-US" sz="4000" dirty="0" smtClean="0">
                <a:solidFill>
                  <a:srgbClr val="800000"/>
                </a:solidFill>
                <a:latin typeface="Stencil" panose="040409050D0802020404" pitchFamily="82" charset="0"/>
              </a:rPr>
              <a:t>                    </a:t>
            </a:r>
            <a:endParaRPr lang="en-ZA" sz="4000" dirty="0" smtClean="0">
              <a:solidFill>
                <a:srgbClr val="800000"/>
              </a:solidFill>
              <a:latin typeface="Stencil" panose="040409050D0802020404" pitchFamily="82" charset="0"/>
            </a:endParaRPr>
          </a:p>
        </p:txBody>
      </p:sp>
      <p:pic>
        <p:nvPicPr>
          <p:cNvPr id="2" name="Picture 1"/>
          <p:cNvPicPr>
            <a:picLocks noChangeAspect="1"/>
          </p:cNvPicPr>
          <p:nvPr/>
        </p:nvPicPr>
        <p:blipFill rotWithShape="1">
          <a:blip r:embed="rId4" cstate="print"/>
          <a:srcRect l="27210" t="10995" r="41869" b="7649"/>
          <a:stretch/>
        </p:blipFill>
        <p:spPr>
          <a:xfrm>
            <a:off x="251520" y="3578777"/>
            <a:ext cx="2088232" cy="3090583"/>
          </a:xfrm>
          <a:prstGeom prst="rect">
            <a:avLst/>
          </a:prstGeom>
        </p:spPr>
      </p:pic>
    </p:spTree>
    <p:extLst>
      <p:ext uri="{BB962C8B-B14F-4D97-AF65-F5344CB8AC3E}">
        <p14:creationId xmlns:p14="http://schemas.microsoft.com/office/powerpoint/2010/main" xmlns="" val="2747907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702"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cstate="print">
            <a:duotone>
              <a:schemeClr val="accent3">
                <a:shade val="45000"/>
                <a:satMod val="135000"/>
              </a:schemeClr>
              <a:prstClr val="white"/>
            </a:duotone>
          </a:blip>
          <a:stretch>
            <a:fillRect/>
          </a:stretch>
        </p:blipFill>
        <p:spPr>
          <a:xfrm>
            <a:off x="-26702" y="2568595"/>
            <a:ext cx="9138696" cy="4285859"/>
          </a:xfrm>
          <a:prstGeom prst="rect">
            <a:avLst/>
          </a:prstGeom>
        </p:spPr>
      </p:pic>
      <p:sp>
        <p:nvSpPr>
          <p:cNvPr id="2" name="TextBox 1"/>
          <p:cNvSpPr txBox="1"/>
          <p:nvPr/>
        </p:nvSpPr>
        <p:spPr>
          <a:xfrm>
            <a:off x="1547664" y="3501008"/>
            <a:ext cx="6138714" cy="2246769"/>
          </a:xfrm>
          <a:prstGeom prst="rect">
            <a:avLst/>
          </a:prstGeom>
          <a:noFill/>
        </p:spPr>
        <p:txBody>
          <a:bodyPr wrap="square" rtlCol="0">
            <a:spAutoFit/>
          </a:bodyPr>
          <a:lstStyle/>
          <a:p>
            <a:r>
              <a:rPr lang="en-US" dirty="0" smtClean="0">
                <a:solidFill>
                  <a:schemeClr val="accent5">
                    <a:lumMod val="50000"/>
                  </a:schemeClr>
                </a:solidFill>
                <a:latin typeface="Stencil" panose="040409050D0802020404" pitchFamily="82" charset="0"/>
              </a:rPr>
              <a:t>Performance information</a:t>
            </a:r>
          </a:p>
          <a:p>
            <a:r>
              <a:rPr lang="en-US" sz="5400" dirty="0" err="1" smtClean="0">
                <a:solidFill>
                  <a:srgbClr val="993300"/>
                </a:solidFill>
                <a:latin typeface="Stencil" panose="040409050D0802020404" pitchFamily="82" charset="0"/>
              </a:rPr>
              <a:t>Programme</a:t>
            </a:r>
            <a:r>
              <a:rPr lang="en-US" sz="5400" dirty="0" smtClean="0">
                <a:solidFill>
                  <a:srgbClr val="993300"/>
                </a:solidFill>
                <a:latin typeface="Stencil" panose="040409050D0802020404" pitchFamily="82" charset="0"/>
              </a:rPr>
              <a:t> 1: Administration</a:t>
            </a:r>
            <a:endParaRPr lang="en-US" sz="5400" dirty="0">
              <a:solidFill>
                <a:srgbClr val="993300"/>
              </a:solidFill>
              <a:latin typeface="Stencil" panose="040409050D0802020404" pitchFamily="82" charset="0"/>
            </a:endParaRPr>
          </a:p>
        </p:txBody>
      </p:sp>
    </p:spTree>
    <p:extLst>
      <p:ext uri="{BB962C8B-B14F-4D97-AF65-F5344CB8AC3E}">
        <p14:creationId xmlns:p14="http://schemas.microsoft.com/office/powerpoint/2010/main" xmlns="" val="639865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eaLnBrk="1" hangingPunct="1"/>
            <a:r>
              <a:rPr lang="en-US" dirty="0" smtClean="0">
                <a:solidFill>
                  <a:srgbClr val="993300"/>
                </a:solidFill>
                <a:latin typeface="Berlin Sans FB Demi" pitchFamily="34" charset="0"/>
              </a:rPr>
              <a:t>SUMMARY OF PROGRAMME 1 PERFORMANCE</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solidFill>
                  <a:srgbClr val="000000"/>
                </a:solidFill>
              </a:rPr>
              <a:pPr algn="r" eaLnBrk="0" hangingPunct="0"/>
              <a:t>11</a:t>
            </a:fld>
            <a:endParaRPr lang="en-US" sz="1400" b="0"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3484689079"/>
              </p:ext>
            </p:extLst>
          </p:nvPr>
        </p:nvGraphicFramePr>
        <p:xfrm>
          <a:off x="1259632" y="1844824"/>
          <a:ext cx="6696744" cy="2777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80814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83086" y="574699"/>
            <a:ext cx="8229600" cy="825136"/>
          </a:xfrm>
        </p:spPr>
        <p:txBody>
          <a:bodyPr/>
          <a:lstStyle/>
          <a:p>
            <a:pPr marR="0" lvl="0">
              <a:lnSpc>
                <a:spcPct val="90000"/>
              </a:lnSpc>
              <a:spcBef>
                <a:spcPts val="0"/>
              </a:spcBef>
              <a:spcAft>
                <a:spcPts val="0"/>
              </a:spcAft>
            </a:pPr>
            <a:r>
              <a:rPr lang="en-GB" sz="3200" spc="-25" dirty="0" smtClean="0">
                <a:solidFill>
                  <a:srgbClr val="993300"/>
                </a:solidFill>
                <a:latin typeface="Berlin Sans FB Demi" panose="020E0802020502020306" pitchFamily="34" charset="0"/>
              </a:rPr>
              <a:t>PROGRAMME 1: ADMINISTRATION (1)</a:t>
            </a:r>
            <a:br>
              <a:rPr lang="en-GB" sz="3200" spc="-25" dirty="0" smtClean="0">
                <a:solidFill>
                  <a:srgbClr val="993300"/>
                </a:solidFill>
                <a:latin typeface="Berlin Sans FB Demi" panose="020E0802020502020306" pitchFamily="34" charset="0"/>
              </a:rPr>
            </a:br>
            <a:r>
              <a:rPr lang="en-GB" sz="2000" spc="-25" dirty="0" smtClean="0">
                <a:solidFill>
                  <a:schemeClr val="accent5">
                    <a:lumMod val="50000"/>
                  </a:schemeClr>
                </a:solidFill>
                <a:latin typeface="Berlin Sans FB Demi" panose="020E0802020502020306" pitchFamily="34" charset="0"/>
              </a:rPr>
              <a:t>APP TARGETS</a:t>
            </a:r>
            <a:endParaRPr lang="en-US" sz="2000" dirty="0">
              <a:solidFill>
                <a:schemeClr val="accent5">
                  <a:lumMod val="50000"/>
                </a:schemeClr>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12</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1186880287"/>
              </p:ext>
            </p:extLst>
          </p:nvPr>
        </p:nvGraphicFramePr>
        <p:xfrm>
          <a:off x="483086" y="1556793"/>
          <a:ext cx="8229600" cy="4649877"/>
        </p:xfrm>
        <a:graphic>
          <a:graphicData uri="http://schemas.openxmlformats.org/drawingml/2006/table">
            <a:tbl>
              <a:tblPr firstRow="1" firstCol="1" bandRow="1"/>
              <a:tblGrid>
                <a:gridCol w="2720762">
                  <a:extLst>
                    <a:ext uri="{9D8B030D-6E8A-4147-A177-3AD203B41FA5}">
                      <a16:colId xmlns:a16="http://schemas.microsoft.com/office/drawing/2014/main" xmlns="" val="20000"/>
                    </a:ext>
                  </a:extLst>
                </a:gridCol>
                <a:gridCol w="2808312">
                  <a:extLst>
                    <a:ext uri="{9D8B030D-6E8A-4147-A177-3AD203B41FA5}">
                      <a16:colId xmlns:a16="http://schemas.microsoft.com/office/drawing/2014/main" xmlns="" val="20001"/>
                    </a:ext>
                  </a:extLst>
                </a:gridCol>
                <a:gridCol w="2700526">
                  <a:extLst>
                    <a:ext uri="{9D8B030D-6E8A-4147-A177-3AD203B41FA5}">
                      <a16:colId xmlns:a16="http://schemas.microsoft.com/office/drawing/2014/main" xmlns="" val="20002"/>
                    </a:ext>
                  </a:extLst>
                </a:gridCol>
              </a:tblGrid>
              <a:tr h="195871">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783486">
                <a:tc>
                  <a:txBody>
                    <a:bodyPr/>
                    <a:lstStyle/>
                    <a:p>
                      <a:pPr marL="0" marR="0" algn="just">
                        <a:lnSpc>
                          <a:spcPct val="100000"/>
                        </a:lnSpc>
                        <a:spcBef>
                          <a:spcPts val="0"/>
                        </a:spcBef>
                        <a:spcAft>
                          <a:spcPts val="0"/>
                        </a:spcAft>
                      </a:pPr>
                      <a:r>
                        <a:rPr lang="en-ZA" sz="1600" dirty="0">
                          <a:effectLst/>
                          <a:latin typeface="+mj-lt"/>
                          <a:ea typeface="Times New Roman" panose="02020603050405020304" pitchFamily="18" charset="0"/>
                        </a:rPr>
                        <a:t>Approved Annual Performance Plan that adheres to National Treasury Guidelines</a:t>
                      </a:r>
                      <a:endParaRPr lang="en-US" sz="1600" dirty="0">
                        <a:effectLst/>
                        <a:latin typeface="+mj-lt"/>
                        <a:ea typeface="Times New Roman" panose="02020603050405020304" pitchFamily="18" charset="0"/>
                      </a:endParaRPr>
                    </a:p>
                  </a:txBody>
                  <a:tcPr marL="53880" marR="538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ZA" sz="1600" dirty="0">
                          <a:effectLst/>
                          <a:latin typeface="+mj-lt"/>
                          <a:ea typeface="Times New Roman" panose="02020603050405020304" pitchFamily="18" charset="0"/>
                        </a:rPr>
                        <a:t>Annual Performance Plan that adheres to National Treasury Guidelines was approved in January 2017 </a:t>
                      </a:r>
                      <a:endParaRPr lang="en-US" sz="1600" dirty="0">
                        <a:effectLst/>
                        <a:latin typeface="+mj-lt"/>
                        <a:ea typeface="Times New Roman" panose="02020603050405020304" pitchFamily="18" charset="0"/>
                      </a:endParaRPr>
                    </a:p>
                  </a:txBody>
                  <a:tcPr marL="53880" marR="538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ZA" sz="1600" dirty="0">
                          <a:effectLst/>
                          <a:latin typeface="+mj-lt"/>
                          <a:ea typeface="Times New Roman" panose="02020603050405020304" pitchFamily="18" charset="0"/>
                        </a:rPr>
                        <a:t>Target achieved</a:t>
                      </a:r>
                      <a:endParaRPr lang="en-US" sz="1600" dirty="0">
                        <a:effectLst/>
                        <a:latin typeface="+mj-lt"/>
                        <a:ea typeface="Times New Roman" panose="02020603050405020304" pitchFamily="18" charset="0"/>
                      </a:endParaRPr>
                    </a:p>
                  </a:txBody>
                  <a:tcPr marL="53880" marR="538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1177394">
                <a:tc>
                  <a:txBody>
                    <a:bodyPr/>
                    <a:lstStyle/>
                    <a:p>
                      <a:pPr marL="0" marR="0" algn="just">
                        <a:lnSpc>
                          <a:spcPct val="100000"/>
                        </a:lnSpc>
                        <a:spcBef>
                          <a:spcPts val="0"/>
                        </a:spcBef>
                        <a:spcAft>
                          <a:spcPts val="0"/>
                        </a:spcAft>
                      </a:pPr>
                      <a:r>
                        <a:rPr lang="en-ZA" sz="1600" dirty="0" smtClean="0">
                          <a:effectLst/>
                          <a:latin typeface="+mj-lt"/>
                          <a:ea typeface="Times New Roman" panose="02020603050405020304" pitchFamily="18" charset="0"/>
                        </a:rPr>
                        <a:t>Clean audit </a:t>
                      </a:r>
                      <a:r>
                        <a:rPr lang="en-ZA" sz="1600" dirty="0">
                          <a:effectLst/>
                          <a:latin typeface="+mj-lt"/>
                          <a:ea typeface="Times New Roman" panose="02020603050405020304" pitchFamily="18" charset="0"/>
                        </a:rPr>
                        <a:t>report obtained</a:t>
                      </a:r>
                      <a:endParaRPr lang="en-US" sz="1600" dirty="0">
                        <a:effectLst/>
                        <a:latin typeface="+mj-lt"/>
                        <a:ea typeface="Times New Roman" panose="02020603050405020304" pitchFamily="18" charset="0"/>
                      </a:endParaRPr>
                    </a:p>
                  </a:txBody>
                  <a:tcPr marL="53880" marR="538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Unqualified audit report was received for </a:t>
                      </a:r>
                      <a:r>
                        <a:rPr lang="en-ZA" sz="1600" dirty="0" smtClean="0">
                          <a:effectLst/>
                          <a:latin typeface="+mj-lt"/>
                          <a:ea typeface="Times New Roman" panose="02020603050405020304" pitchFamily="18" charset="0"/>
                        </a:rPr>
                        <a:t>2015/16</a:t>
                      </a:r>
                      <a:endParaRPr lang="en-US" sz="1600" dirty="0">
                        <a:effectLst/>
                        <a:latin typeface="+mj-lt"/>
                        <a:ea typeface="Times New Roman" panose="02020603050405020304" pitchFamily="18" charset="0"/>
                      </a:endParaRPr>
                    </a:p>
                  </a:txBody>
                  <a:tcPr marL="53880" marR="538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ZA" sz="1600" dirty="0" smtClean="0">
                          <a:effectLst/>
                          <a:latin typeface="+mj-lt"/>
                          <a:ea typeface="Times New Roman" panose="02020603050405020304" pitchFamily="18" charset="0"/>
                        </a:rPr>
                        <a:t>Target partially achieved due to a non-achievement of one target</a:t>
                      </a:r>
                      <a:r>
                        <a:rPr lang="en-ZA" sz="1600" baseline="0" dirty="0" smtClean="0">
                          <a:effectLst/>
                          <a:latin typeface="+mj-lt"/>
                          <a:ea typeface="Times New Roman" panose="02020603050405020304" pitchFamily="18" charset="0"/>
                        </a:rPr>
                        <a:t> </a:t>
                      </a:r>
                      <a:r>
                        <a:rPr lang="en-ZA" sz="1600" dirty="0" smtClean="0">
                          <a:effectLst/>
                          <a:latin typeface="+mj-lt"/>
                          <a:ea typeface="Times New Roman" panose="02020603050405020304" pitchFamily="18" charset="0"/>
                        </a:rPr>
                        <a:t>resulting in an unqualified instead of clean audit</a:t>
                      </a:r>
                      <a:endParaRPr lang="en-US" sz="1600" dirty="0">
                        <a:effectLst/>
                        <a:latin typeface="+mj-lt"/>
                        <a:ea typeface="Times New Roman" panose="02020603050405020304" pitchFamily="18" charset="0"/>
                      </a:endParaRPr>
                    </a:p>
                  </a:txBody>
                  <a:tcPr marL="53880" marR="538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391743">
                <a:tc>
                  <a:txBody>
                    <a:bodyPr/>
                    <a:lstStyle/>
                    <a:p>
                      <a:pPr marL="0" marR="0" algn="just">
                        <a:lnSpc>
                          <a:spcPct val="100000"/>
                        </a:lnSpc>
                        <a:spcBef>
                          <a:spcPts val="0"/>
                        </a:spcBef>
                        <a:spcAft>
                          <a:spcPts val="0"/>
                        </a:spcAft>
                      </a:pPr>
                      <a:r>
                        <a:rPr lang="en-ZA" sz="1600">
                          <a:effectLst/>
                          <a:latin typeface="+mj-lt"/>
                          <a:ea typeface="Times New Roman" panose="02020603050405020304" pitchFamily="18" charset="0"/>
                        </a:rPr>
                        <a:t>Vacancy rate of less than 10% maintained</a:t>
                      </a:r>
                      <a:endParaRPr lang="en-US" sz="1600">
                        <a:effectLst/>
                        <a:latin typeface="+mj-lt"/>
                        <a:ea typeface="Times New Roman" panose="02020603050405020304" pitchFamily="18" charset="0"/>
                      </a:endParaRPr>
                    </a:p>
                  </a:txBody>
                  <a:tcPr marL="53880" marR="538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ZA" sz="1600">
                          <a:effectLst/>
                          <a:latin typeface="+mj-lt"/>
                          <a:ea typeface="Times New Roman" panose="02020603050405020304" pitchFamily="18" charset="0"/>
                        </a:rPr>
                        <a:t>Vacancy rate was 6.8%</a:t>
                      </a:r>
                      <a:endParaRPr lang="en-US" sz="1600">
                        <a:effectLst/>
                        <a:latin typeface="+mj-lt"/>
                        <a:ea typeface="Times New Roman" panose="02020603050405020304" pitchFamily="18" charset="0"/>
                      </a:endParaRPr>
                    </a:p>
                  </a:txBody>
                  <a:tcPr marL="53880" marR="538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ZA" sz="1600" dirty="0">
                          <a:effectLst/>
                          <a:latin typeface="+mj-lt"/>
                          <a:ea typeface="Times New Roman" panose="02020603050405020304" pitchFamily="18" charset="0"/>
                        </a:rPr>
                        <a:t>Vacancy rate of less than 10% maintained</a:t>
                      </a:r>
                      <a:endParaRPr lang="en-US" sz="1600" dirty="0">
                        <a:effectLst/>
                        <a:latin typeface="+mj-lt"/>
                        <a:ea typeface="Times New Roman" panose="02020603050405020304" pitchFamily="18" charset="0"/>
                      </a:endParaRPr>
                    </a:p>
                  </a:txBody>
                  <a:tcPr marL="53880" marR="538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391743">
                <a:tc>
                  <a:txBody>
                    <a:bodyPr/>
                    <a:lstStyle/>
                    <a:p>
                      <a:pPr marL="0" marR="0">
                        <a:lnSpc>
                          <a:spcPct val="100000"/>
                        </a:lnSpc>
                        <a:spcBef>
                          <a:spcPts val="0"/>
                        </a:spcBef>
                        <a:spcAft>
                          <a:spcPts val="0"/>
                        </a:spcAft>
                      </a:pPr>
                      <a:r>
                        <a:rPr lang="en-US" sz="1600">
                          <a:solidFill>
                            <a:srgbClr val="000000"/>
                          </a:solidFill>
                          <a:effectLst/>
                          <a:latin typeface="+mj-lt"/>
                          <a:ea typeface="Times New Roman" panose="02020603050405020304" pitchFamily="18" charset="0"/>
                        </a:rPr>
                        <a:t>100% compliance with all SCM related prescripts</a:t>
                      </a:r>
                    </a:p>
                  </a:txBody>
                  <a:tcPr marL="53880" marR="538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smtClean="0">
                          <a:effectLst/>
                          <a:latin typeface="+mj-lt"/>
                          <a:ea typeface="Times New Roman" panose="02020603050405020304" pitchFamily="18" charset="0"/>
                        </a:rPr>
                        <a:t>95%</a:t>
                      </a:r>
                      <a:endParaRPr lang="en-US" sz="1600" dirty="0">
                        <a:effectLst/>
                        <a:latin typeface="+mj-lt"/>
                        <a:ea typeface="Times New Roman" panose="02020603050405020304" pitchFamily="18" charset="0"/>
                      </a:endParaRPr>
                    </a:p>
                  </a:txBody>
                  <a:tcPr marL="53880" marR="538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smtClean="0">
                          <a:effectLst/>
                          <a:latin typeface="+mj-lt"/>
                          <a:ea typeface="Times New Roman" panose="02020603050405020304" pitchFamily="18" charset="0"/>
                        </a:rPr>
                        <a:t>Partially</a:t>
                      </a:r>
                      <a:r>
                        <a:rPr lang="en-ZA" sz="1600" baseline="0" dirty="0" smtClean="0">
                          <a:effectLst/>
                          <a:latin typeface="+mj-lt"/>
                          <a:ea typeface="Times New Roman" panose="02020603050405020304" pitchFamily="18" charset="0"/>
                        </a:rPr>
                        <a:t> </a:t>
                      </a:r>
                      <a:r>
                        <a:rPr lang="en-ZA" sz="1600" dirty="0" smtClean="0">
                          <a:effectLst/>
                          <a:latin typeface="+mj-lt"/>
                          <a:ea typeface="Times New Roman" panose="02020603050405020304" pitchFamily="18" charset="0"/>
                        </a:rPr>
                        <a:t>achieved, relevant SBD</a:t>
                      </a:r>
                      <a:r>
                        <a:rPr lang="en-ZA" sz="1600" baseline="0" dirty="0" smtClean="0">
                          <a:effectLst/>
                          <a:latin typeface="+mj-lt"/>
                          <a:ea typeface="Times New Roman" panose="02020603050405020304" pitchFamily="18" charset="0"/>
                        </a:rPr>
                        <a:t> forms not submitted</a:t>
                      </a:r>
                      <a:endParaRPr lang="en-US" sz="1600" dirty="0">
                        <a:effectLst/>
                        <a:latin typeface="+mj-lt"/>
                        <a:ea typeface="Times New Roman" panose="02020603050405020304" pitchFamily="18" charset="0"/>
                      </a:endParaRPr>
                    </a:p>
                  </a:txBody>
                  <a:tcPr marL="53880" marR="538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587614">
                <a:tc>
                  <a:txBody>
                    <a:bodyPr/>
                    <a:lstStyle/>
                    <a:p>
                      <a:pPr marL="0" marR="0">
                        <a:lnSpc>
                          <a:spcPct val="100000"/>
                        </a:lnSpc>
                        <a:spcBef>
                          <a:spcPts val="0"/>
                        </a:spcBef>
                        <a:spcAft>
                          <a:spcPts val="0"/>
                        </a:spcAft>
                      </a:pPr>
                      <a:r>
                        <a:rPr lang="en-US" sz="1600">
                          <a:solidFill>
                            <a:srgbClr val="000000"/>
                          </a:solidFill>
                          <a:effectLst/>
                          <a:latin typeface="+mj-lt"/>
                          <a:ea typeface="Times New Roman" panose="02020603050405020304" pitchFamily="18" charset="0"/>
                        </a:rPr>
                        <a:t>Information technology infrastructure, systems and services maintained</a:t>
                      </a: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a:effectLst/>
                          <a:latin typeface="+mj-lt"/>
                          <a:ea typeface="Times New Roman" panose="02020603050405020304" pitchFamily="18" charset="0"/>
                          <a:cs typeface="Arial" panose="020B0604020202020204" pitchFamily="34" charset="0"/>
                        </a:rPr>
                        <a:t>99%</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a:effectLst/>
                          <a:latin typeface="+mj-lt"/>
                          <a:ea typeface="Times New Roman" panose="02020603050405020304" pitchFamily="18" charset="0"/>
                          <a:cs typeface="Arial" panose="020B0604020202020204" pitchFamily="34" charset="0"/>
                        </a:rPr>
                        <a:t>Target exceeded by 1</a:t>
                      </a:r>
                      <a:r>
                        <a:rPr lang="en-ZA" sz="1600" b="0" dirty="0" smtClean="0">
                          <a:effectLst/>
                          <a:latin typeface="+mj-lt"/>
                          <a:ea typeface="Times New Roman" panose="02020603050405020304" pitchFamily="18" charset="0"/>
                          <a:cs typeface="Arial" panose="020B0604020202020204" pitchFamily="34" charset="0"/>
                        </a:rPr>
                        <a:t>%, due to stable network</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504597">
                <a:tc>
                  <a:txBody>
                    <a:bodyPr/>
                    <a:lstStyle/>
                    <a:p>
                      <a:pPr marL="0" marR="0">
                        <a:lnSpc>
                          <a:spcPct val="100000"/>
                        </a:lnSpc>
                        <a:spcBef>
                          <a:spcPts val="0"/>
                        </a:spcBef>
                        <a:spcAft>
                          <a:spcPts val="0"/>
                        </a:spcAft>
                      </a:pPr>
                      <a:r>
                        <a:rPr lang="en-US" sz="1600" dirty="0" smtClean="0">
                          <a:solidFill>
                            <a:srgbClr val="000000"/>
                          </a:solidFill>
                          <a:effectLst/>
                          <a:latin typeface="+mj-lt"/>
                          <a:ea typeface="Times New Roman" panose="02020603050405020304" pitchFamily="18" charset="0"/>
                        </a:rPr>
                        <a:t>Implementation</a:t>
                      </a:r>
                      <a:r>
                        <a:rPr lang="en-US" sz="1600" baseline="0" dirty="0" smtClean="0">
                          <a:solidFill>
                            <a:srgbClr val="000000"/>
                          </a:solidFill>
                          <a:effectLst/>
                          <a:latin typeface="+mj-lt"/>
                          <a:ea typeface="Times New Roman" panose="02020603050405020304" pitchFamily="18" charset="0"/>
                        </a:rPr>
                        <a:t> of the </a:t>
                      </a:r>
                      <a:r>
                        <a:rPr lang="en-US" sz="1600" baseline="0" dirty="0" err="1" smtClean="0">
                          <a:solidFill>
                            <a:srgbClr val="000000"/>
                          </a:solidFill>
                          <a:effectLst/>
                          <a:latin typeface="+mj-lt"/>
                          <a:ea typeface="Times New Roman" panose="02020603050405020304" pitchFamily="18" charset="0"/>
                        </a:rPr>
                        <a:t>Workplan</a:t>
                      </a:r>
                      <a:r>
                        <a:rPr lang="en-US" sz="1600" baseline="0" dirty="0" smtClean="0">
                          <a:solidFill>
                            <a:srgbClr val="000000"/>
                          </a:solidFill>
                          <a:effectLst/>
                          <a:latin typeface="+mj-lt"/>
                          <a:ea typeface="Times New Roman" panose="02020603050405020304" pitchFamily="18" charset="0"/>
                        </a:rPr>
                        <a:t> monitored (80%)</a:t>
                      </a:r>
                      <a:endParaRPr lang="en-US" sz="1600" dirty="0">
                        <a:solidFill>
                          <a:srgbClr val="000000"/>
                        </a:solidFill>
                        <a:effectLst/>
                        <a:latin typeface="+mj-lt"/>
                        <a:ea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US" sz="1600" b="0" dirty="0" smtClean="0">
                          <a:effectLst/>
                          <a:latin typeface="+mj-lt"/>
                          <a:ea typeface="MS Mincho" panose="02020609040205080304" pitchFamily="49" charset="-128"/>
                          <a:cs typeface="Times New Roman" panose="02020603050405020304" pitchFamily="18" charset="0"/>
                        </a:rPr>
                        <a:t>94%</a:t>
                      </a:r>
                      <a:endParaRPr lang="en-US" sz="1600" b="0"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US" sz="1600" b="0" dirty="0" smtClean="0">
                          <a:effectLst/>
                          <a:latin typeface="+mj-lt"/>
                          <a:ea typeface="MS Mincho" panose="02020609040205080304" pitchFamily="49" charset="-128"/>
                          <a:cs typeface="Times New Roman" panose="02020603050405020304" pitchFamily="18" charset="0"/>
                        </a:rPr>
                        <a:t>Target</a:t>
                      </a:r>
                      <a:r>
                        <a:rPr lang="en-US" sz="1600" b="0" baseline="0" dirty="0" smtClean="0">
                          <a:effectLst/>
                          <a:latin typeface="+mj-lt"/>
                          <a:ea typeface="MS Mincho" panose="02020609040205080304" pitchFamily="49" charset="-128"/>
                          <a:cs typeface="Times New Roman" panose="02020603050405020304" pitchFamily="18" charset="0"/>
                        </a:rPr>
                        <a:t> exceeded by 14%</a:t>
                      </a:r>
                      <a:endParaRPr lang="en-US" sz="1600" b="0"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186023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84704" y="764704"/>
            <a:ext cx="8229600" cy="609112"/>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(2)</a:t>
            </a:r>
            <a:br>
              <a:rPr lang="en-GB" sz="3200" spc="-25" dirty="0" smtClean="0">
                <a:solidFill>
                  <a:srgbClr val="993300"/>
                </a:solidFill>
                <a:latin typeface="Berlin Sans FB Demi" panose="020E0802020502020306" pitchFamily="34" charset="0"/>
              </a:rPr>
            </a:br>
            <a:r>
              <a:rPr lang="en-GB" sz="2000" spc="-25" dirty="0" smtClean="0">
                <a:solidFill>
                  <a:schemeClr val="accent5">
                    <a:lumMod val="50000"/>
                  </a:schemeClr>
                </a:solidFill>
                <a:latin typeface="Berlin Sans FB Demi" panose="020E0802020502020306" pitchFamily="34" charset="0"/>
              </a:rPr>
              <a:t>WORKPLAN TARGETS</a:t>
            </a:r>
            <a:endParaRPr lang="en-US" sz="20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13</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3667066260"/>
              </p:ext>
            </p:extLst>
          </p:nvPr>
        </p:nvGraphicFramePr>
        <p:xfrm>
          <a:off x="467544" y="1700808"/>
          <a:ext cx="8229600" cy="3901440"/>
        </p:xfrm>
        <a:graphic>
          <a:graphicData uri="http://schemas.openxmlformats.org/drawingml/2006/table">
            <a:tbl>
              <a:tblPr firstRow="1" firstCol="1" bandRow="1"/>
              <a:tblGrid>
                <a:gridCol w="2548053">
                  <a:extLst>
                    <a:ext uri="{9D8B030D-6E8A-4147-A177-3AD203B41FA5}">
                      <a16:colId xmlns:a16="http://schemas.microsoft.com/office/drawing/2014/main" xmlns="" val="20000"/>
                    </a:ext>
                  </a:extLst>
                </a:gridCol>
                <a:gridCol w="4164192">
                  <a:extLst>
                    <a:ext uri="{9D8B030D-6E8A-4147-A177-3AD203B41FA5}">
                      <a16:colId xmlns:a16="http://schemas.microsoft.com/office/drawing/2014/main" xmlns="" val="20001"/>
                    </a:ext>
                  </a:extLst>
                </a:gridCol>
                <a:gridCol w="1517355">
                  <a:extLst>
                    <a:ext uri="{9D8B030D-6E8A-4147-A177-3AD203B41FA5}">
                      <a16:colId xmlns:a16="http://schemas.microsoft.com/office/drawing/2014/main" xmlns="" val="20002"/>
                    </a:ext>
                  </a:extLst>
                </a:gridCol>
              </a:tblGrid>
              <a:tr h="35692">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54667">
                <a:tc gridSpan="3">
                  <a:txBody>
                    <a:bodyPr/>
                    <a:lstStyle/>
                    <a:p>
                      <a:pPr marL="0" marR="0" algn="l">
                        <a:lnSpc>
                          <a:spcPct val="100000"/>
                        </a:lnSpc>
                        <a:spcBef>
                          <a:spcPts val="0"/>
                        </a:spcBef>
                        <a:spcAft>
                          <a:spcPts val="0"/>
                        </a:spcAft>
                      </a:pPr>
                      <a:r>
                        <a:rPr lang="en-US" sz="1600" b="1" dirty="0" smtClean="0">
                          <a:effectLst/>
                          <a:latin typeface="+mj-lt"/>
                          <a:ea typeface="Times New Roman" panose="02020603050405020304" pitchFamily="18" charset="0"/>
                        </a:rPr>
                        <a:t>Sub-programme: Internal</a:t>
                      </a:r>
                      <a:r>
                        <a:rPr lang="en-US" sz="1600" b="1" baseline="0" dirty="0" smtClean="0">
                          <a:effectLst/>
                          <a:latin typeface="+mj-lt"/>
                          <a:ea typeface="Times New Roman" panose="02020603050405020304" pitchFamily="18" charset="0"/>
                        </a:rPr>
                        <a:t> Audit </a:t>
                      </a:r>
                      <a:endParaRPr lang="en-US" sz="1600" b="1"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just">
                        <a:lnSpc>
                          <a:spcPct val="130000"/>
                        </a:lnSpc>
                        <a:spcBef>
                          <a:spcPts val="0"/>
                        </a:spcBef>
                        <a:spcAft>
                          <a:spcPts val="0"/>
                        </a:spcAft>
                      </a:pPr>
                      <a:endParaRPr lang="en-US" sz="900" dirty="0">
                        <a:effectLst/>
                        <a:latin typeface="Times New Roman" panose="02020603050405020304" pitchFamily="18" charset="0"/>
                        <a:ea typeface="Times New Roman" panose="02020603050405020304" pitchFamily="18" charset="0"/>
                      </a:endParaRPr>
                    </a:p>
                  </a:txBody>
                  <a:tcPr marL="53880" marR="538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1"/>
                  </a:ext>
                </a:extLst>
              </a:tr>
              <a:tr h="628132">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A risk based annual and three year audit plan developed and implemented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a:effectLst/>
                          <a:latin typeface="+mj-lt"/>
                          <a:ea typeface="Times New Roman" panose="02020603050405020304" pitchFamily="18" charset="0"/>
                          <a:cs typeface="Arial" panose="020B0604020202020204" pitchFamily="34" charset="0"/>
                        </a:rPr>
                        <a:t>The Internal Audit Plan for 2016/17 </a:t>
                      </a:r>
                      <a:r>
                        <a:rPr lang="en-ZA" sz="1600" b="0" dirty="0" smtClean="0">
                          <a:effectLst/>
                          <a:latin typeface="+mj-lt"/>
                          <a:ea typeface="Times New Roman" panose="02020603050405020304" pitchFamily="18" charset="0"/>
                          <a:cs typeface="Arial" panose="020B0604020202020204" pitchFamily="34" charset="0"/>
                        </a:rPr>
                        <a:t>implemented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ZA" sz="1600" dirty="0">
                          <a:effectLst/>
                          <a:latin typeface="+mj-lt"/>
                          <a:ea typeface="Times New Roman" panose="02020603050405020304" pitchFamily="18" charset="0"/>
                        </a:rPr>
                        <a:t>Target achieved</a:t>
                      </a:r>
                      <a:endParaRPr lang="en-US" sz="1600" dirty="0">
                        <a:effectLst/>
                        <a:latin typeface="+mj-lt"/>
                        <a:ea typeface="Times New Roman" panose="02020603050405020304" pitchFamily="18" charset="0"/>
                      </a:endParaRPr>
                    </a:p>
                  </a:txBody>
                  <a:tcPr marL="53880" marR="538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447755">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Updated Gift Register</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a:effectLst/>
                          <a:latin typeface="+mj-lt"/>
                          <a:ea typeface="Times New Roman" panose="02020603050405020304" pitchFamily="18" charset="0"/>
                          <a:cs typeface="Arial" panose="020B0604020202020204" pitchFamily="34" charset="0"/>
                        </a:rPr>
                        <a:t>Gift Register was maintained and assessed for potential conflicts of interest on an ongoing basis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a:effectLst/>
                          <a:latin typeface="+mj-lt"/>
                          <a:ea typeface="Times New Roman" panose="02020603050405020304" pitchFamily="18" charset="0"/>
                          <a:cs typeface="Arial" panose="020B0604020202020204" pitchFamily="34" charset="0"/>
                        </a:rPr>
                        <a:t>Target </a:t>
                      </a:r>
                      <a:r>
                        <a:rPr lang="en-ZA" sz="1600" b="0" dirty="0" smtClean="0">
                          <a:effectLst/>
                          <a:latin typeface="+mj-lt"/>
                          <a:ea typeface="Times New Roman" panose="02020603050405020304" pitchFamily="18" charset="0"/>
                          <a:cs typeface="Arial" panose="020B0604020202020204" pitchFamily="34" charset="0"/>
                        </a:rPr>
                        <a:t>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1400893">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Risk management strategy implemented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Lst>
                      </a:pPr>
                      <a:r>
                        <a:rPr lang="en-US" sz="1600" dirty="0">
                          <a:effectLst/>
                          <a:latin typeface="+mj-lt"/>
                          <a:ea typeface="Times New Roman" panose="02020603050405020304" pitchFamily="18" charset="0"/>
                        </a:rPr>
                        <a:t>Top Ten Strategic Risk Register was reviewed on an ongoing basis </a:t>
                      </a:r>
                      <a:endParaRPr lang="en-US" sz="1600" dirty="0" smtClean="0">
                        <a:effectLst/>
                        <a:latin typeface="+mj-lt"/>
                        <a:ea typeface="Times New Roman" panose="02020603050405020304" pitchFamily="18" charset="0"/>
                      </a:endParaRPr>
                    </a:p>
                    <a:p>
                      <a:pPr marL="0" marR="0" algn="l">
                        <a:lnSpc>
                          <a:spcPct val="100000"/>
                        </a:lnSpc>
                        <a:spcBef>
                          <a:spcPts val="0"/>
                        </a:spcBef>
                        <a:spcAft>
                          <a:spcPts val="0"/>
                        </a:spcAft>
                        <a:tabLst>
                          <a:tab pos="190500" algn="l"/>
                        </a:tabLst>
                      </a:pPr>
                      <a:r>
                        <a:rPr lang="en-US" sz="1600" dirty="0" smtClean="0">
                          <a:effectLst/>
                          <a:latin typeface="+mj-lt"/>
                          <a:ea typeface="Times New Roman" panose="02020603050405020304" pitchFamily="18" charset="0"/>
                        </a:rPr>
                        <a:t>4 Quarterly Reports </a:t>
                      </a:r>
                      <a:r>
                        <a:rPr lang="en-US" sz="1600" dirty="0">
                          <a:effectLst/>
                          <a:latin typeface="+mj-lt"/>
                          <a:ea typeface="Times New Roman" panose="02020603050405020304" pitchFamily="18" charset="0"/>
                        </a:rPr>
                        <a:t>were approved </a:t>
                      </a:r>
                      <a:endParaRPr lang="en-US" sz="1600" dirty="0" smtClean="0">
                        <a:effectLst/>
                        <a:latin typeface="+mj-lt"/>
                        <a:ea typeface="Times New Roman" panose="02020603050405020304" pitchFamily="18" charset="0"/>
                      </a:endParaRPr>
                    </a:p>
                    <a:p>
                      <a:pPr marL="0" marR="0" algn="l">
                        <a:lnSpc>
                          <a:spcPct val="100000"/>
                        </a:lnSpc>
                        <a:spcBef>
                          <a:spcPts val="0"/>
                        </a:spcBef>
                        <a:spcAft>
                          <a:spcPts val="0"/>
                        </a:spcAft>
                        <a:tabLst>
                          <a:tab pos="190500" algn="l"/>
                        </a:tabLst>
                      </a:pPr>
                      <a:r>
                        <a:rPr lang="en-GB" sz="1600" dirty="0" smtClean="0">
                          <a:effectLst/>
                          <a:latin typeface="+mj-lt"/>
                          <a:ea typeface="Times New Roman" panose="02020603050405020304" pitchFamily="18" charset="0"/>
                        </a:rPr>
                        <a:t>Whistle-Blowing </a:t>
                      </a:r>
                      <a:r>
                        <a:rPr lang="en-GB" sz="1600" dirty="0">
                          <a:effectLst/>
                          <a:latin typeface="+mj-lt"/>
                          <a:ea typeface="Times New Roman" panose="02020603050405020304" pitchFamily="18" charset="0"/>
                        </a:rPr>
                        <a:t>Log was maintained on an ongoing basis to keep a record of cases of fraud and corruption reported through the various access mechanisms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429632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625730"/>
            <a:ext cx="8229600" cy="648072"/>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(3)</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14</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3958740239"/>
              </p:ext>
            </p:extLst>
          </p:nvPr>
        </p:nvGraphicFramePr>
        <p:xfrm>
          <a:off x="467544" y="1350851"/>
          <a:ext cx="8352928" cy="4876800"/>
        </p:xfrm>
        <a:graphic>
          <a:graphicData uri="http://schemas.openxmlformats.org/drawingml/2006/table">
            <a:tbl>
              <a:tblPr firstRow="1" firstCol="1" bandRow="1"/>
              <a:tblGrid>
                <a:gridCol w="2586238">
                  <a:extLst>
                    <a:ext uri="{9D8B030D-6E8A-4147-A177-3AD203B41FA5}">
                      <a16:colId xmlns:a16="http://schemas.microsoft.com/office/drawing/2014/main" xmlns="" val="20000"/>
                    </a:ext>
                  </a:extLst>
                </a:gridCol>
                <a:gridCol w="4510270">
                  <a:extLst>
                    <a:ext uri="{9D8B030D-6E8A-4147-A177-3AD203B41FA5}">
                      <a16:colId xmlns:a16="http://schemas.microsoft.com/office/drawing/2014/main" xmlns="" val="20001"/>
                    </a:ext>
                  </a:extLst>
                </a:gridCol>
                <a:gridCol w="1256420">
                  <a:extLst>
                    <a:ext uri="{9D8B030D-6E8A-4147-A177-3AD203B41FA5}">
                      <a16:colId xmlns:a16="http://schemas.microsoft.com/office/drawing/2014/main" xmlns="" val="20002"/>
                    </a:ext>
                  </a:extLst>
                </a:gridCol>
              </a:tblGrid>
              <a:tr h="213810">
                <a:tc>
                  <a:txBody>
                    <a:bodyPr/>
                    <a:lstStyle/>
                    <a:p>
                      <a:pPr marL="0" marR="0" algn="ctr">
                        <a:lnSpc>
                          <a:spcPct val="100000"/>
                        </a:lnSpc>
                        <a:spcBef>
                          <a:spcPts val="0"/>
                        </a:spcBef>
                        <a:spcAft>
                          <a:spcPts val="0"/>
                        </a:spcAft>
                        <a:tabLst>
                          <a:tab pos="190500" algn="l"/>
                          <a:tab pos="540385" algn="l"/>
                        </a:tabLst>
                      </a:pPr>
                      <a:r>
                        <a:rPr lang="en-ZA" sz="1600" b="1" dirty="0">
                          <a:effectLst/>
                          <a:latin typeface="Arial" panose="020B0604020202020204" pitchFamily="34" charset="0"/>
                          <a:ea typeface="Times New Roman" panose="02020603050405020304" pitchFamily="18" charset="0"/>
                          <a:cs typeface="Arial" panose="020B0604020202020204" pitchFamily="34" charset="0"/>
                        </a:rPr>
                        <a:t>Performance Indicator</a:t>
                      </a:r>
                      <a:endParaRPr lang="en-US" sz="16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Arial" panose="020B0604020202020204" pitchFamily="34" charset="0"/>
                          <a:ea typeface="Times New Roman" panose="02020603050405020304" pitchFamily="18" charset="0"/>
                          <a:cs typeface="Arial" panose="020B0604020202020204" pitchFamily="34" charset="0"/>
                        </a:rPr>
                        <a:t>Actual </a:t>
                      </a:r>
                      <a:r>
                        <a:rPr lang="en-ZA" sz="1600" b="1" dirty="0" smtClean="0">
                          <a:effectLst/>
                          <a:latin typeface="Arial" panose="020B0604020202020204" pitchFamily="34" charset="0"/>
                          <a:ea typeface="Times New Roman" panose="02020603050405020304" pitchFamily="18" charset="0"/>
                          <a:cs typeface="Arial" panose="020B0604020202020204" pitchFamily="34" charset="0"/>
                        </a:rPr>
                        <a:t>Achievement</a:t>
                      </a:r>
                      <a:endParaRPr lang="en-US" sz="16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Arial" panose="020B0604020202020204" pitchFamily="34" charset="0"/>
                          <a:ea typeface="Times New Roman" panose="02020603050405020304" pitchFamily="18" charset="0"/>
                          <a:cs typeface="Arial" panose="020B0604020202020204" pitchFamily="34" charset="0"/>
                        </a:rPr>
                        <a:t>Comments</a:t>
                      </a:r>
                      <a:endParaRPr lang="en-US" sz="16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178105">
                <a:tc gridSpan="3">
                  <a:txBody>
                    <a:bodyPr/>
                    <a:lstStyle/>
                    <a:p>
                      <a:pPr marL="0" marR="0" algn="l">
                        <a:lnSpc>
                          <a:spcPct val="100000"/>
                        </a:lnSpc>
                        <a:spcBef>
                          <a:spcPts val="0"/>
                        </a:spcBef>
                        <a:spcAft>
                          <a:spcPts val="0"/>
                        </a:spcAft>
                        <a:tabLst>
                          <a:tab pos="190500" algn="l"/>
                          <a:tab pos="540385" algn="l"/>
                        </a:tabLst>
                      </a:pPr>
                      <a:r>
                        <a:rPr lang="en-US" sz="1600" b="1" dirty="0">
                          <a:effectLst/>
                          <a:latin typeface="Arial" panose="020B0604020202020204" pitchFamily="34" charset="0"/>
                          <a:ea typeface="MS Mincho" panose="02020609040205080304" pitchFamily="49" charset="-128"/>
                          <a:cs typeface="Arial" panose="020B0604020202020204" pitchFamily="34" charset="0"/>
                        </a:rPr>
                        <a:t>Sub-programme: </a:t>
                      </a:r>
                      <a:r>
                        <a:rPr lang="en-ZA" sz="1600" b="1" dirty="0">
                          <a:effectLst/>
                          <a:latin typeface="Arial" panose="020B0604020202020204" pitchFamily="34" charset="0"/>
                          <a:ea typeface="Times New Roman" panose="02020603050405020304" pitchFamily="18" charset="0"/>
                          <a:cs typeface="Arial" panose="020B0604020202020204" pitchFamily="34" charset="0"/>
                        </a:rPr>
                        <a:t>Legal Services</a:t>
                      </a:r>
                      <a:endParaRPr lang="en-US" sz="16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1"/>
                  </a:ext>
                </a:extLst>
              </a:tr>
              <a:tr h="356210">
                <a:tc>
                  <a:txBody>
                    <a:bodyPr/>
                    <a:lstStyle/>
                    <a:p>
                      <a:pPr marL="0" marR="0" algn="l">
                        <a:lnSpc>
                          <a:spcPct val="100000"/>
                        </a:lnSpc>
                        <a:spcBef>
                          <a:spcPts val="0"/>
                        </a:spcBef>
                        <a:spcAft>
                          <a:spcPts val="0"/>
                        </a:spcAft>
                      </a:pPr>
                      <a:r>
                        <a:rPr lang="en-GB" sz="1600" dirty="0">
                          <a:effectLst/>
                          <a:latin typeface="Arial" panose="020B0604020202020204" pitchFamily="34" charset="0"/>
                          <a:ea typeface="Times New Roman" panose="02020603050405020304" pitchFamily="18" charset="0"/>
                        </a:rPr>
                        <a:t>Number of legal opinions and advice provided</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Arial" panose="020B0604020202020204" pitchFamily="34" charset="0"/>
                          <a:ea typeface="Times New Roman" panose="02020603050405020304" pitchFamily="18" charset="0"/>
                        </a:rPr>
                        <a:t>4 legal opinions were </a:t>
                      </a:r>
                      <a:r>
                        <a:rPr lang="en-US" sz="1600" dirty="0" smtClean="0">
                          <a:effectLst/>
                          <a:latin typeface="Arial" panose="020B0604020202020204" pitchFamily="34" charset="0"/>
                          <a:ea typeface="Times New Roman" panose="02020603050405020304" pitchFamily="18" charset="0"/>
                        </a:rPr>
                        <a:t>provided</a:t>
                      </a:r>
                    </a:p>
                    <a:p>
                      <a:pPr marL="0" marR="0" algn="l">
                        <a:lnSpc>
                          <a:spcPct val="100000"/>
                        </a:lnSpc>
                        <a:spcBef>
                          <a:spcPts val="0"/>
                        </a:spcBef>
                        <a:spcAft>
                          <a:spcPts val="0"/>
                        </a:spcAft>
                      </a:pPr>
                      <a:endParaRPr lang="en-US" sz="1600" dirty="0" smtClean="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ZA" sz="1600" dirty="0">
                          <a:effectLst/>
                          <a:latin typeface="Arial" panose="020B0604020202020204" pitchFamily="34" charset="0"/>
                          <a:ea typeface="Times New Roman" panose="02020603050405020304" pitchFamily="18" charset="0"/>
                        </a:rPr>
                        <a:t>Target achieved</a:t>
                      </a:r>
                      <a:endParaRPr lang="en-US" sz="1600" dirty="0">
                        <a:effectLst/>
                        <a:latin typeface="Times New Roman" panose="02020603050405020304" pitchFamily="18" charset="0"/>
                        <a:ea typeface="Times New Roman" panose="02020603050405020304" pitchFamily="18" charset="0"/>
                      </a:endParaRPr>
                    </a:p>
                  </a:txBody>
                  <a:tcPr marL="53880" marR="538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356210">
                <a:tc>
                  <a:txBody>
                    <a:bodyPr/>
                    <a:lstStyle/>
                    <a:p>
                      <a:pPr marL="0" marR="0" algn="l">
                        <a:lnSpc>
                          <a:spcPct val="100000"/>
                        </a:lnSpc>
                        <a:spcBef>
                          <a:spcPts val="0"/>
                        </a:spcBef>
                        <a:spcAft>
                          <a:spcPts val="0"/>
                        </a:spcAft>
                      </a:pPr>
                      <a:r>
                        <a:rPr lang="en-ZA" sz="1600" dirty="0">
                          <a:effectLst/>
                          <a:latin typeface="Arial" panose="020B0604020202020204" pitchFamily="34" charset="0"/>
                          <a:ea typeface="Times New Roman" panose="02020603050405020304" pitchFamily="18" charset="0"/>
                        </a:rPr>
                        <a:t>Number of contracts drafted/vetted</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smtClean="0">
                          <a:effectLst/>
                          <a:latin typeface="Arial" panose="020B0604020202020204" pitchFamily="34" charset="0"/>
                          <a:ea typeface="Times New Roman" panose="02020603050405020304" pitchFamily="18" charset="0"/>
                        </a:rPr>
                        <a:t>5 Service</a:t>
                      </a:r>
                      <a:r>
                        <a:rPr lang="en-US" sz="1600" baseline="0" dirty="0" smtClean="0">
                          <a:effectLst/>
                          <a:latin typeface="Arial" panose="020B0604020202020204" pitchFamily="34" charset="0"/>
                          <a:ea typeface="Times New Roman" panose="02020603050405020304" pitchFamily="18" charset="0"/>
                        </a:rPr>
                        <a:t> Level Agreements were vetted</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a:effectLst/>
                          <a:latin typeface="Arial" panose="020B0604020202020204" pitchFamily="34" charset="0"/>
                          <a:ea typeface="Times New Roman" panose="02020603050405020304" pitchFamily="18" charset="0"/>
                          <a:cs typeface="Arial" panose="020B0604020202020204" pitchFamily="34" charset="0"/>
                        </a:rPr>
                        <a:t>Target achieved</a:t>
                      </a:r>
                      <a:endParaRPr lang="en-US" sz="16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712420">
                <a:tc>
                  <a:txBody>
                    <a:bodyPr/>
                    <a:lstStyle/>
                    <a:p>
                      <a:pPr marL="0" marR="0" algn="l">
                        <a:lnSpc>
                          <a:spcPct val="100000"/>
                        </a:lnSpc>
                        <a:spcBef>
                          <a:spcPts val="0"/>
                        </a:spcBef>
                        <a:spcAft>
                          <a:spcPts val="0"/>
                        </a:spcAft>
                      </a:pPr>
                      <a:r>
                        <a:rPr lang="en-US" sz="1600" dirty="0">
                          <a:effectLst/>
                          <a:latin typeface="Arial" panose="020B0604020202020204" pitchFamily="34" charset="0"/>
                          <a:ea typeface="Times New Roman" panose="02020603050405020304" pitchFamily="18" charset="0"/>
                        </a:rPr>
                        <a:t>Approved notice which adheres to the Promotion of Access to Information Act</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Arial" panose="020B0604020202020204" pitchFamily="34" charset="0"/>
                          <a:ea typeface="Times New Roman" panose="02020603050405020304" pitchFamily="18" charset="0"/>
                        </a:rPr>
                        <a:t>Reviewed Section 15 Notice was approved in March 2017</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a:effectLst/>
                          <a:latin typeface="Arial" panose="020B0604020202020204" pitchFamily="34" charset="0"/>
                          <a:ea typeface="Times New Roman" panose="02020603050405020304" pitchFamily="18" charset="0"/>
                          <a:cs typeface="Arial" panose="020B0604020202020204" pitchFamily="34" charset="0"/>
                        </a:rPr>
                        <a:t>Target achieved</a:t>
                      </a:r>
                      <a:endParaRPr lang="en-US" sz="16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712420">
                <a:tc>
                  <a:txBody>
                    <a:bodyPr/>
                    <a:lstStyle/>
                    <a:p>
                      <a:pPr marL="0" marR="0" algn="l">
                        <a:lnSpc>
                          <a:spcPct val="100000"/>
                        </a:lnSpc>
                        <a:spcBef>
                          <a:spcPts val="0"/>
                        </a:spcBef>
                        <a:spcAft>
                          <a:spcPts val="0"/>
                        </a:spcAft>
                      </a:pPr>
                      <a:r>
                        <a:rPr lang="en-US" sz="1600" dirty="0">
                          <a:effectLst/>
                          <a:latin typeface="Arial" panose="020B0604020202020204" pitchFamily="34" charset="0"/>
                          <a:ea typeface="Times New Roman" panose="02020603050405020304" pitchFamily="18" charset="0"/>
                        </a:rPr>
                        <a:t>Approved manual which adheres to the Promotion of Access to Information Act</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Lst>
                      </a:pPr>
                      <a:r>
                        <a:rPr lang="en-ZA" sz="1600" dirty="0">
                          <a:effectLst/>
                          <a:latin typeface="Arial" panose="020B0604020202020204" pitchFamily="34" charset="0"/>
                          <a:ea typeface="Times New Roman" panose="02020603050405020304" pitchFamily="18" charset="0"/>
                        </a:rPr>
                        <a:t>Reviewed Promotion of Access to Information Manual was approved in March 2017</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smtClean="0">
                          <a:effectLst/>
                          <a:latin typeface="Arial" panose="020B0604020202020204" pitchFamily="34" charset="0"/>
                          <a:ea typeface="Times New Roman" panose="02020603050405020304" pitchFamily="18" charset="0"/>
                          <a:cs typeface="Arial" panose="020B0604020202020204" pitchFamily="34" charset="0"/>
                        </a:rPr>
                        <a:t>Target achieved</a:t>
                      </a:r>
                      <a:endParaRPr lang="en-US" sz="16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356210">
                <a:tc>
                  <a:txBody>
                    <a:bodyPr/>
                    <a:lstStyle/>
                    <a:p>
                      <a:pPr marL="0" marR="0" algn="l">
                        <a:lnSpc>
                          <a:spcPct val="100000"/>
                        </a:lnSpc>
                        <a:spcBef>
                          <a:spcPts val="0"/>
                        </a:spcBef>
                        <a:spcAft>
                          <a:spcPts val="0"/>
                        </a:spcAft>
                      </a:pPr>
                      <a:r>
                        <a:rPr lang="en-US" sz="1600" dirty="0">
                          <a:effectLst/>
                          <a:latin typeface="Arial" panose="020B0604020202020204" pitchFamily="34" charset="0"/>
                          <a:ea typeface="Times New Roman" panose="02020603050405020304" pitchFamily="18" charset="0"/>
                        </a:rPr>
                        <a:t>Approved Section 32 Report</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Lst>
                      </a:pPr>
                      <a:r>
                        <a:rPr lang="en-US" sz="1600" dirty="0">
                          <a:effectLst/>
                          <a:latin typeface="Arial" panose="020B0604020202020204" pitchFamily="34" charset="0"/>
                          <a:ea typeface="Times New Roman" panose="02020603050405020304" pitchFamily="18" charset="0"/>
                        </a:rPr>
                        <a:t>Section 32 Report was approved in March 2017</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600" b="0" dirty="0" smtClean="0">
                          <a:effectLst/>
                          <a:latin typeface="Arial" panose="020B0604020202020204" pitchFamily="34" charset="0"/>
                          <a:ea typeface="Times New Roman" panose="02020603050405020304" pitchFamily="18" charset="0"/>
                          <a:cs typeface="Arial" panose="020B0604020202020204" pitchFamily="34" charset="0"/>
                        </a:rPr>
                        <a:t>Target achieved</a:t>
                      </a:r>
                      <a:endParaRPr lang="en-US" sz="16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r h="178105">
                <a:tc gridSpan="3">
                  <a:txBody>
                    <a:bodyPr/>
                    <a:lstStyle/>
                    <a:p>
                      <a:pPr marL="0" marR="0" algn="l">
                        <a:lnSpc>
                          <a:spcPct val="100000"/>
                        </a:lnSpc>
                        <a:spcBef>
                          <a:spcPts val="0"/>
                        </a:spcBef>
                        <a:spcAft>
                          <a:spcPts val="0"/>
                        </a:spcAft>
                        <a:tabLst>
                          <a:tab pos="190500" algn="l"/>
                          <a:tab pos="540385" algn="l"/>
                        </a:tabLst>
                      </a:pPr>
                      <a:r>
                        <a:rPr lang="en-US" sz="1600" b="1" dirty="0">
                          <a:effectLst/>
                          <a:latin typeface="Arial" panose="020B0604020202020204" pitchFamily="34" charset="0"/>
                          <a:ea typeface="MS Mincho" panose="02020609040205080304" pitchFamily="49" charset="-128"/>
                          <a:cs typeface="Arial" panose="020B0604020202020204" pitchFamily="34" charset="0"/>
                        </a:rPr>
                        <a:t>Sub-programme: </a:t>
                      </a:r>
                      <a:r>
                        <a:rPr lang="en-ZA" sz="1600" b="1" dirty="0">
                          <a:effectLst/>
                          <a:latin typeface="Arial" panose="020B0604020202020204" pitchFamily="34" charset="0"/>
                          <a:ea typeface="MS Mincho" panose="02020609040205080304" pitchFamily="49" charset="-128"/>
                          <a:cs typeface="Arial" panose="020B0604020202020204" pitchFamily="34" charset="0"/>
                        </a:rPr>
                        <a:t>International and Regional Integration</a:t>
                      </a:r>
                      <a:endParaRPr lang="en-US" sz="16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7"/>
                  </a:ext>
                </a:extLst>
              </a:tr>
              <a:tr h="534315">
                <a:tc>
                  <a:txBody>
                    <a:bodyPr/>
                    <a:lstStyle/>
                    <a:p>
                      <a:pPr marL="0" marR="0" algn="l">
                        <a:lnSpc>
                          <a:spcPct val="100000"/>
                        </a:lnSpc>
                        <a:spcBef>
                          <a:spcPts val="0"/>
                        </a:spcBef>
                        <a:spcAft>
                          <a:spcPts val="0"/>
                        </a:spcAft>
                      </a:pPr>
                      <a:r>
                        <a:rPr lang="en-ZA" sz="1600" dirty="0">
                          <a:effectLst/>
                          <a:latin typeface="Arial" panose="020B0604020202020204" pitchFamily="34" charset="0"/>
                          <a:ea typeface="Times New Roman" panose="02020603050405020304" pitchFamily="18" charset="0"/>
                        </a:rPr>
                        <a:t>Approved reports on events and minutes of meetings </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600" dirty="0">
                          <a:effectLst/>
                          <a:latin typeface="Arial" panose="020B0604020202020204" pitchFamily="34" charset="0"/>
                          <a:ea typeface="Times New Roman" panose="02020603050405020304" pitchFamily="18" charset="0"/>
                        </a:rPr>
                        <a:t>An EXCO meeting of AAPSComs was held in August 2016</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600" b="0" dirty="0" smtClean="0">
                          <a:effectLst/>
                          <a:latin typeface="Arial" panose="020B0604020202020204" pitchFamily="34" charset="0"/>
                          <a:ea typeface="Times New Roman" panose="02020603050405020304" pitchFamily="18" charset="0"/>
                          <a:cs typeface="Arial" panose="020B0604020202020204" pitchFamily="34" charset="0"/>
                        </a:rPr>
                        <a:t>Target achieved</a:t>
                      </a:r>
                      <a:endParaRPr lang="en-US" sz="16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278435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(4)</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15</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338691584"/>
              </p:ext>
            </p:extLst>
          </p:nvPr>
        </p:nvGraphicFramePr>
        <p:xfrm>
          <a:off x="467544" y="1370367"/>
          <a:ext cx="8419326" cy="4876800"/>
        </p:xfrm>
        <a:graphic>
          <a:graphicData uri="http://schemas.openxmlformats.org/drawingml/2006/table">
            <a:tbl>
              <a:tblPr firstRow="1" firstCol="1" bandRow="1"/>
              <a:tblGrid>
                <a:gridCol w="2606796">
                  <a:extLst>
                    <a:ext uri="{9D8B030D-6E8A-4147-A177-3AD203B41FA5}">
                      <a16:colId xmlns:a16="http://schemas.microsoft.com/office/drawing/2014/main" xmlns="" val="20000"/>
                    </a:ext>
                  </a:extLst>
                </a:gridCol>
                <a:gridCol w="4546123">
                  <a:extLst>
                    <a:ext uri="{9D8B030D-6E8A-4147-A177-3AD203B41FA5}">
                      <a16:colId xmlns:a16="http://schemas.microsoft.com/office/drawing/2014/main" xmlns="" val="20001"/>
                    </a:ext>
                  </a:extLst>
                </a:gridCol>
                <a:gridCol w="1266407">
                  <a:extLst>
                    <a:ext uri="{9D8B030D-6E8A-4147-A177-3AD203B41FA5}">
                      <a16:colId xmlns:a16="http://schemas.microsoft.com/office/drawing/2014/main" xmlns="" val="20002"/>
                    </a:ext>
                  </a:extLst>
                </a:gridCol>
              </a:tblGrid>
              <a:tr h="204236">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Achievement 2016/2017</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04236">
                <a:tc gridSpan="3">
                  <a:txBody>
                    <a:bodyPr/>
                    <a:lstStyle/>
                    <a:p>
                      <a:pPr marL="0" marR="0" algn="l">
                        <a:lnSpc>
                          <a:spcPct val="100000"/>
                        </a:lnSpc>
                        <a:spcBef>
                          <a:spcPts val="0"/>
                        </a:spcBef>
                        <a:spcAft>
                          <a:spcPts val="0"/>
                        </a:spcAft>
                        <a:tabLst>
                          <a:tab pos="190500" algn="l"/>
                          <a:tab pos="540385" algn="l"/>
                        </a:tabLst>
                      </a:pPr>
                      <a:r>
                        <a:rPr lang="en-US" sz="1600" b="1" kern="1200" dirty="0" smtClean="0">
                          <a:solidFill>
                            <a:schemeClr val="tx1"/>
                          </a:solidFill>
                          <a:effectLst/>
                          <a:latin typeface="+mj-lt"/>
                          <a:ea typeface="+mn-ea"/>
                          <a:cs typeface="+mn-cs"/>
                        </a:rPr>
                        <a:t>Sub-programme: </a:t>
                      </a:r>
                      <a:r>
                        <a:rPr lang="en-ZA" sz="1600" b="1" kern="1200" dirty="0" smtClean="0">
                          <a:solidFill>
                            <a:schemeClr val="tx1"/>
                          </a:solidFill>
                          <a:effectLst/>
                          <a:latin typeface="+mj-lt"/>
                          <a:ea typeface="+mn-ea"/>
                          <a:cs typeface="+mn-cs"/>
                        </a:rPr>
                        <a:t>Planning and Reporting</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1"/>
                  </a:ext>
                </a:extLst>
              </a:tr>
              <a:tr h="1225414">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Service Delivery Improvement Plan (SDIP) reviewed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j-lt"/>
                          <a:ea typeface="+mn-ea"/>
                          <a:cs typeface="+mn-cs"/>
                        </a:rPr>
                        <a:t>Annual SDIP progress report for the 2015/16 financial year and SDIP for the 2016/17 – 2018/19 financial years approved in November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j-lt"/>
                          <a:ea typeface="+mn-ea"/>
                          <a:cs typeface="+mn-cs"/>
                        </a:rPr>
                        <a:t>Annual SDIP progress report for the 2016/17 financial year submitted in March 2017</a:t>
                      </a:r>
                      <a:endParaRPr lang="en-US" sz="1600" dirty="0" smtClean="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6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mj-lt"/>
                          <a:ea typeface="Times New Roman" panose="02020603050405020304" pitchFamily="18" charset="0"/>
                        </a:rPr>
                        <a:t>Approved Annual Report that adheres to National Treasury Guidelines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effectLst/>
                          <a:latin typeface="+mj-lt"/>
                          <a:ea typeface="Times New Roman" panose="02020603050405020304" pitchFamily="18" charset="0"/>
                        </a:rPr>
                        <a:t>PSC Annual Report for 2015/16 financial year that adheres to National Treasury Guidelines was approved in August 2016</a:t>
                      </a:r>
                      <a:endParaRPr lang="en-US" sz="1600" dirty="0" smtClean="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600" b="0" dirty="0" smtClean="0">
                          <a:effectLst/>
                          <a:latin typeface="+mj-lt"/>
                          <a:ea typeface="Times New Roman" panose="02020603050405020304" pitchFamily="18" charset="0"/>
                          <a:cs typeface="Arial" panose="020B0604020202020204" pitchFamily="34" charset="0"/>
                        </a:rPr>
                        <a:t>Target achieved </a:t>
                      </a:r>
                      <a:endParaRPr lang="en-US" sz="1600" b="1" dirty="0" smtClean="0">
                        <a:effectLst/>
                        <a:latin typeface="+mj-lt"/>
                        <a:ea typeface="MS Mincho" panose="02020609040205080304" pitchFamily="49" charset="-128"/>
                        <a:cs typeface="Times New Roman" panose="02020603050405020304" pitchFamily="18" charset="0"/>
                      </a:endParaRPr>
                    </a:p>
                    <a:p>
                      <a:pPr marL="0" marR="0" algn="l">
                        <a:lnSpc>
                          <a:spcPct val="100000"/>
                        </a:lnSpc>
                        <a:spcBef>
                          <a:spcPts val="0"/>
                        </a:spcBef>
                        <a:spcAft>
                          <a:spcPts val="0"/>
                        </a:spcAft>
                        <a:tabLst>
                          <a:tab pos="190500" algn="l"/>
                          <a:tab pos="540385" algn="l"/>
                        </a:tabLst>
                      </a:pP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408471">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Approved Annual Report to Citizens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Lst>
                      </a:pPr>
                      <a:r>
                        <a:rPr lang="en-GB" sz="1600" dirty="0">
                          <a:effectLst/>
                          <a:latin typeface="+mj-lt"/>
                          <a:ea typeface="Times New Roman" panose="02020603050405020304" pitchFamily="18" charset="0"/>
                        </a:rPr>
                        <a:t>PSC Annual Report to Citizens was approved in August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600" b="0" kern="1200" dirty="0" smtClean="0">
                          <a:solidFill>
                            <a:schemeClr val="tx1"/>
                          </a:solidFill>
                          <a:effectLst/>
                          <a:latin typeface="+mj-lt"/>
                          <a:ea typeface="Times New Roman" panose="02020603050405020304" pitchFamily="18" charset="0"/>
                          <a:cs typeface="Arial" panose="020B0604020202020204" pitchFamily="34" charset="0"/>
                        </a:rPr>
                        <a:t>Target achieved</a:t>
                      </a:r>
                      <a:endParaRPr lang="en-US" sz="1600" dirty="0">
                        <a:latin typeface="+mj-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816942">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Approved Annual Performance Plan that adheres to National Treasury Guidelines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Lst>
                      </a:pPr>
                      <a:r>
                        <a:rPr lang="en-GB" sz="1600" dirty="0">
                          <a:effectLst/>
                          <a:latin typeface="+mj-lt"/>
                          <a:ea typeface="Times New Roman" panose="02020603050405020304" pitchFamily="18" charset="0"/>
                        </a:rPr>
                        <a:t>Annual Performance Plan that adheres to National Treasury Guidelines was approved in January 2017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600" b="0" kern="1200" dirty="0" smtClean="0">
                          <a:solidFill>
                            <a:schemeClr val="tx1"/>
                          </a:solidFill>
                          <a:effectLst/>
                          <a:latin typeface="+mn-lt"/>
                          <a:ea typeface="Times New Roman" panose="02020603050405020304" pitchFamily="18" charset="0"/>
                          <a:cs typeface="Arial" panose="020B0604020202020204" pitchFamily="34" charset="0"/>
                        </a:rPr>
                        <a:t>Target achieved</a:t>
                      </a:r>
                      <a:endParaRPr lang="en-US" sz="1600" dirty="0">
                        <a:latin typeface="+mj-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612707">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Approved reports on performance information submitted quarterly</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Lst>
                      </a:pPr>
                      <a:r>
                        <a:rPr lang="en-GB" sz="1600" dirty="0">
                          <a:effectLst/>
                          <a:latin typeface="+mj-lt"/>
                          <a:ea typeface="Times New Roman" panose="02020603050405020304" pitchFamily="18" charset="0"/>
                        </a:rPr>
                        <a:t>All quarterly reports on performance information were approved and submitted quarterly to DPME, National Treasury and Parliament</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600" b="0" kern="1200" dirty="0" smtClean="0">
                          <a:solidFill>
                            <a:schemeClr val="tx1"/>
                          </a:solidFill>
                          <a:effectLst/>
                          <a:latin typeface="+mn-lt"/>
                          <a:ea typeface="Times New Roman" panose="02020603050405020304" pitchFamily="18" charset="0"/>
                          <a:cs typeface="Arial" panose="020B0604020202020204" pitchFamily="34" charset="0"/>
                        </a:rPr>
                        <a:t>Target achieved </a:t>
                      </a:r>
                      <a:endParaRPr lang="en-US" sz="1600" dirty="0">
                        <a:latin typeface="+mj-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069214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(5)</a:t>
            </a:r>
            <a:r>
              <a:rPr lang="en-GB" sz="2000" spc="-25" dirty="0">
                <a:solidFill>
                  <a:srgbClr val="DAEDEF">
                    <a:lumMod val="50000"/>
                  </a:srgbClr>
                </a:solidFill>
                <a:latin typeface="Berlin Sans FB Demi" panose="020E0802020502020306" pitchFamily="34" charset="0"/>
              </a:rPr>
              <a:t> 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16</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1824943631"/>
              </p:ext>
            </p:extLst>
          </p:nvPr>
        </p:nvGraphicFramePr>
        <p:xfrm>
          <a:off x="467544" y="1484784"/>
          <a:ext cx="8424936" cy="4632960"/>
        </p:xfrm>
        <a:graphic>
          <a:graphicData uri="http://schemas.openxmlformats.org/drawingml/2006/table">
            <a:tbl>
              <a:tblPr firstRow="1" firstCol="1" bandRow="1"/>
              <a:tblGrid>
                <a:gridCol w="2563943">
                  <a:extLst>
                    <a:ext uri="{9D8B030D-6E8A-4147-A177-3AD203B41FA5}">
                      <a16:colId xmlns:a16="http://schemas.microsoft.com/office/drawing/2014/main" xmlns="" val="20000"/>
                    </a:ext>
                  </a:extLst>
                </a:gridCol>
                <a:gridCol w="4283903">
                  <a:extLst>
                    <a:ext uri="{9D8B030D-6E8A-4147-A177-3AD203B41FA5}">
                      <a16:colId xmlns:a16="http://schemas.microsoft.com/office/drawing/2014/main" xmlns="" val="20001"/>
                    </a:ext>
                  </a:extLst>
                </a:gridCol>
                <a:gridCol w="1577090">
                  <a:extLst>
                    <a:ext uri="{9D8B030D-6E8A-4147-A177-3AD203B41FA5}">
                      <a16:colId xmlns:a16="http://schemas.microsoft.com/office/drawing/2014/main" xmlns="" val="20002"/>
                    </a:ext>
                  </a:extLst>
                </a:gridCol>
              </a:tblGrid>
              <a:tr h="189593">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189593">
                <a:tc gridSpan="3">
                  <a:txBody>
                    <a:bodyPr/>
                    <a:lstStyle/>
                    <a:p>
                      <a:pPr marL="0" marR="0" algn="l">
                        <a:lnSpc>
                          <a:spcPct val="100000"/>
                        </a:lnSpc>
                        <a:spcBef>
                          <a:spcPts val="0"/>
                        </a:spcBef>
                        <a:spcAft>
                          <a:spcPts val="0"/>
                        </a:spcAft>
                        <a:tabLst>
                          <a:tab pos="190500" algn="l"/>
                          <a:tab pos="540385" algn="l"/>
                        </a:tabLst>
                      </a:pPr>
                      <a:r>
                        <a:rPr lang="en-US" sz="1600" b="1" kern="1200" dirty="0" smtClean="0">
                          <a:solidFill>
                            <a:schemeClr val="tx1"/>
                          </a:solidFill>
                          <a:effectLst/>
                          <a:latin typeface="+mj-lt"/>
                          <a:ea typeface="+mn-ea"/>
                          <a:cs typeface="+mn-cs"/>
                        </a:rPr>
                        <a:t>Sub-programme: </a:t>
                      </a:r>
                      <a:r>
                        <a:rPr lang="en-ZA" sz="1600" b="1" kern="1200" dirty="0" smtClean="0">
                          <a:solidFill>
                            <a:schemeClr val="tx1"/>
                          </a:solidFill>
                          <a:effectLst/>
                          <a:latin typeface="+mj-lt"/>
                          <a:ea typeface="+mn-ea"/>
                          <a:cs typeface="+mn-cs"/>
                        </a:rPr>
                        <a:t>Planning and Reporting</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1"/>
                  </a:ext>
                </a:extLst>
              </a:tr>
              <a:tr h="758373">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Management Committee (MANCO) meetings and Provincial Directors Forum held quarterly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190500" algn="l"/>
                        </a:tabLst>
                      </a:pPr>
                      <a:r>
                        <a:rPr lang="en-US" sz="1600" dirty="0">
                          <a:effectLst/>
                          <a:latin typeface="+mj-lt"/>
                          <a:ea typeface="Times New Roman" panose="02020603050405020304" pitchFamily="18" charset="0"/>
                        </a:rPr>
                        <a:t>MANCO and PD Forum meetings were held in April, July and October 2016 and January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a:effectLst/>
                          <a:latin typeface="+mj-lt"/>
                          <a:ea typeface="MS Mincho" panose="02020609040205080304" pitchFamily="49" charset="-128"/>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mj-lt"/>
                          <a:ea typeface="Times New Roman" panose="02020603050405020304" pitchFamily="18" charset="0"/>
                        </a:rPr>
                        <a:t>Trends analysis submitted quarterly</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90500" algn="l"/>
                        </a:tabLst>
                        <a:defRPr/>
                      </a:pPr>
                      <a:r>
                        <a:rPr lang="en-US" sz="1600" dirty="0" smtClean="0">
                          <a:effectLst/>
                          <a:latin typeface="+mj-lt"/>
                          <a:ea typeface="Times New Roman" panose="02020603050405020304" pitchFamily="18" charset="0"/>
                        </a:rPr>
                        <a:t>Trend analysis on panel decisions were presented on a quarterly basis to the Plenary</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600" b="0" dirty="0" smtClean="0">
                          <a:effectLst/>
                          <a:latin typeface="+mj-lt"/>
                          <a:ea typeface="MS Mincho" panose="02020609040205080304" pitchFamily="49" charset="-128"/>
                          <a:cs typeface="Arial" panose="020B0604020202020204" pitchFamily="34" charset="0"/>
                        </a:rPr>
                        <a:t>Target achieved</a:t>
                      </a:r>
                      <a:endParaRPr lang="en-US" sz="1600" b="1" dirty="0" smtClean="0">
                        <a:effectLst/>
                        <a:latin typeface="+mj-lt"/>
                        <a:ea typeface="MS Mincho" panose="02020609040205080304" pitchFamily="49" charset="-128"/>
                        <a:cs typeface="Times New Roman" panose="02020603050405020304" pitchFamily="18" charset="0"/>
                      </a:endParaRPr>
                    </a:p>
                    <a:p>
                      <a:pPr marL="0" marR="0" algn="l">
                        <a:lnSpc>
                          <a:spcPct val="100000"/>
                        </a:lnSpc>
                        <a:spcBef>
                          <a:spcPts val="0"/>
                        </a:spcBef>
                        <a:spcAft>
                          <a:spcPts val="0"/>
                        </a:spcAft>
                        <a:tabLst>
                          <a:tab pos="190500" algn="l"/>
                          <a:tab pos="540385" algn="l"/>
                        </a:tabLst>
                      </a:pP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189593">
                <a:tc gridSpan="3">
                  <a:txBody>
                    <a:bodyPr/>
                    <a:lstStyle/>
                    <a:p>
                      <a:pPr marL="0" marR="0" algn="just">
                        <a:lnSpc>
                          <a:spcPct val="100000"/>
                        </a:lnSpc>
                        <a:spcBef>
                          <a:spcPts val="0"/>
                        </a:spcBef>
                        <a:spcAft>
                          <a:spcPts val="0"/>
                        </a:spcAft>
                        <a:tabLst>
                          <a:tab pos="190500" algn="l"/>
                          <a:tab pos="540385" algn="l"/>
                        </a:tabLst>
                      </a:pPr>
                      <a:r>
                        <a:rPr lang="en-US" sz="1600" b="1" dirty="0">
                          <a:effectLst/>
                          <a:latin typeface="+mj-lt"/>
                          <a:ea typeface="MS Mincho" panose="02020609040205080304" pitchFamily="49" charset="-128"/>
                          <a:cs typeface="Arial" panose="020B0604020202020204" pitchFamily="34" charset="0"/>
                        </a:rPr>
                        <a:t>Sub-programme: PSC Support</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just">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4"/>
                  </a:ext>
                </a:extLst>
              </a:tr>
              <a:tr h="1895932">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Number of engagements held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190500" algn="l"/>
                        </a:tabLst>
                      </a:pPr>
                      <a:r>
                        <a:rPr lang="en-GB" sz="1600" dirty="0">
                          <a:effectLst/>
                          <a:latin typeface="+mj-lt"/>
                          <a:ea typeface="Times New Roman" panose="02020603050405020304" pitchFamily="18" charset="0"/>
                        </a:rPr>
                        <a:t>Thirteen (13) engagements held with Parliament</a:t>
                      </a:r>
                      <a:endParaRPr lang="en-US" sz="1600" dirty="0">
                        <a:effectLst/>
                        <a:latin typeface="+mj-lt"/>
                        <a:ea typeface="Times New Roman" panose="02020603050405020304" pitchFamily="18" charset="0"/>
                      </a:endParaRPr>
                    </a:p>
                    <a:p>
                      <a:pPr marL="0" marR="0" algn="just">
                        <a:lnSpc>
                          <a:spcPct val="100000"/>
                        </a:lnSpc>
                        <a:spcBef>
                          <a:spcPts val="0"/>
                        </a:spcBef>
                        <a:spcAft>
                          <a:spcPts val="0"/>
                        </a:spcAft>
                        <a:tabLst>
                          <a:tab pos="190500" algn="l"/>
                        </a:tabLst>
                      </a:pPr>
                      <a:r>
                        <a:rPr lang="en-GB" sz="1600" dirty="0" smtClean="0">
                          <a:effectLst/>
                          <a:latin typeface="+mj-lt"/>
                          <a:ea typeface="Times New Roman" panose="02020603050405020304" pitchFamily="18" charset="0"/>
                        </a:rPr>
                        <a:t>Twenty-two </a:t>
                      </a:r>
                      <a:r>
                        <a:rPr lang="en-GB" sz="1600" dirty="0">
                          <a:effectLst/>
                          <a:latin typeface="+mj-lt"/>
                          <a:ea typeface="Times New Roman" panose="02020603050405020304" pitchFamily="18" charset="0"/>
                        </a:rPr>
                        <a:t>(22) engagements held with provincial legilsatures as follows</a:t>
                      </a:r>
                      <a:endParaRPr lang="en-US" sz="1600" dirty="0">
                        <a:effectLst/>
                        <a:latin typeface="+mj-lt"/>
                        <a:ea typeface="Times New Roman" panose="02020603050405020304" pitchFamily="18" charset="0"/>
                      </a:endParaRPr>
                    </a:p>
                    <a:p>
                      <a:pPr marL="342900" marR="0" lvl="0" indent="-342900" algn="just">
                        <a:lnSpc>
                          <a:spcPct val="100000"/>
                        </a:lnSpc>
                        <a:spcBef>
                          <a:spcPts val="0"/>
                        </a:spcBef>
                        <a:spcAft>
                          <a:spcPts val="0"/>
                        </a:spcAft>
                        <a:buFont typeface="Arial" panose="020B0604020202020204" pitchFamily="34" charset="0"/>
                        <a:buChar char="•"/>
                        <a:tabLst>
                          <a:tab pos="190500" algn="l"/>
                          <a:tab pos="457200" algn="l"/>
                        </a:tabLst>
                      </a:pPr>
                      <a:r>
                        <a:rPr lang="en-GB" sz="1600" dirty="0">
                          <a:effectLst/>
                          <a:latin typeface="+mj-lt"/>
                          <a:ea typeface="Times New Roman" panose="02020603050405020304" pitchFamily="18" charset="0"/>
                          <a:cs typeface="Times New Roman" panose="02020603050405020304" pitchFamily="18" charset="0"/>
                        </a:rPr>
                        <a:t>KZN Provincial Legislature (5)</a:t>
                      </a:r>
                      <a:endParaRPr lang="en-US" sz="1600" dirty="0">
                        <a:effectLst/>
                        <a:latin typeface="+mj-lt"/>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Arial" panose="020B0604020202020204" pitchFamily="34" charset="0"/>
                        <a:buChar char="•"/>
                        <a:tabLst>
                          <a:tab pos="190500" algn="l"/>
                          <a:tab pos="457200" algn="l"/>
                        </a:tabLst>
                      </a:pPr>
                      <a:r>
                        <a:rPr lang="en-GB" sz="1600" dirty="0">
                          <a:effectLst/>
                          <a:latin typeface="+mj-lt"/>
                          <a:ea typeface="Times New Roman" panose="02020603050405020304" pitchFamily="18" charset="0"/>
                          <a:cs typeface="Times New Roman" panose="02020603050405020304" pitchFamily="18" charset="0"/>
                        </a:rPr>
                        <a:t>Gauteng Provincial Legislature (8)</a:t>
                      </a:r>
                      <a:endParaRPr lang="en-US" sz="1600" dirty="0">
                        <a:effectLst/>
                        <a:latin typeface="+mj-lt"/>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Arial" panose="020B0604020202020204" pitchFamily="34" charset="0"/>
                        <a:buChar char="•"/>
                        <a:tabLst>
                          <a:tab pos="190500" algn="l"/>
                          <a:tab pos="457200" algn="l"/>
                        </a:tabLst>
                      </a:pPr>
                      <a:r>
                        <a:rPr lang="en-GB" sz="1600" dirty="0">
                          <a:effectLst/>
                          <a:latin typeface="+mj-lt"/>
                          <a:ea typeface="Times New Roman" panose="02020603050405020304" pitchFamily="18" charset="0"/>
                          <a:cs typeface="Times New Roman" panose="02020603050405020304" pitchFamily="18" charset="0"/>
                        </a:rPr>
                        <a:t>Eastern Cape Provincial Legislature (3)</a:t>
                      </a:r>
                      <a:endParaRPr lang="en-US" sz="1600" dirty="0">
                        <a:effectLst/>
                        <a:latin typeface="+mj-lt"/>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Arial" panose="020B0604020202020204" pitchFamily="34" charset="0"/>
                        <a:buChar char="•"/>
                        <a:tabLst>
                          <a:tab pos="190500" algn="l"/>
                          <a:tab pos="457200" algn="l"/>
                        </a:tabLst>
                      </a:pPr>
                      <a:r>
                        <a:rPr lang="en-GB" sz="1600" dirty="0">
                          <a:effectLst/>
                          <a:latin typeface="+mj-lt"/>
                          <a:ea typeface="Times New Roman" panose="02020603050405020304" pitchFamily="18" charset="0"/>
                          <a:cs typeface="Times New Roman" panose="02020603050405020304" pitchFamily="18" charset="0"/>
                        </a:rPr>
                        <a:t>Mpumalanga Provincial Legislature (1)</a:t>
                      </a:r>
                      <a:endParaRPr lang="en-US" sz="1600" dirty="0">
                        <a:effectLst/>
                        <a:latin typeface="+mj-lt"/>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Arial" panose="020B0604020202020204" pitchFamily="34" charset="0"/>
                        <a:buChar char="•"/>
                        <a:tabLst>
                          <a:tab pos="190500" algn="l"/>
                          <a:tab pos="457200" algn="l"/>
                        </a:tabLst>
                      </a:pPr>
                      <a:r>
                        <a:rPr lang="en-GB" sz="1600" dirty="0">
                          <a:effectLst/>
                          <a:latin typeface="+mj-lt"/>
                          <a:ea typeface="Times New Roman" panose="02020603050405020304" pitchFamily="18" charset="0"/>
                          <a:cs typeface="Times New Roman" panose="02020603050405020304" pitchFamily="18" charset="0"/>
                        </a:rPr>
                        <a:t>Free State Provincial Legislature (4)</a:t>
                      </a:r>
                      <a:endParaRPr lang="en-US" sz="1600" dirty="0">
                        <a:effectLst/>
                        <a:latin typeface="+mj-lt"/>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Arial" panose="020B0604020202020204" pitchFamily="34" charset="0"/>
                        <a:buChar char="•"/>
                        <a:tabLst>
                          <a:tab pos="190500" algn="l"/>
                          <a:tab pos="457200" algn="l"/>
                        </a:tabLst>
                      </a:pPr>
                      <a:r>
                        <a:rPr lang="en-GB" sz="1600" dirty="0">
                          <a:effectLst/>
                          <a:latin typeface="+mj-lt"/>
                          <a:ea typeface="Times New Roman" panose="02020603050405020304" pitchFamily="18" charset="0"/>
                          <a:cs typeface="Times New Roman" panose="02020603050405020304" pitchFamily="18" charset="0"/>
                        </a:rPr>
                        <a:t>Northern Cape Provincial Legislature (1)</a:t>
                      </a:r>
                      <a:endParaRPr lang="en-US"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a:effectLst/>
                          <a:latin typeface="+mj-lt"/>
                          <a:ea typeface="MS Mincho" panose="02020609040205080304" pitchFamily="49" charset="-128"/>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083762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(5)</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17</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1628844927"/>
              </p:ext>
            </p:extLst>
          </p:nvPr>
        </p:nvGraphicFramePr>
        <p:xfrm>
          <a:off x="467544" y="1373816"/>
          <a:ext cx="8208912" cy="4799766"/>
        </p:xfrm>
        <a:graphic>
          <a:graphicData uri="http://schemas.openxmlformats.org/drawingml/2006/table">
            <a:tbl>
              <a:tblPr firstRow="1" firstCol="1" bandRow="1"/>
              <a:tblGrid>
                <a:gridCol w="2541647">
                  <a:extLst>
                    <a:ext uri="{9D8B030D-6E8A-4147-A177-3AD203B41FA5}">
                      <a16:colId xmlns:a16="http://schemas.microsoft.com/office/drawing/2014/main" xmlns="" val="20000"/>
                    </a:ext>
                  </a:extLst>
                </a:gridCol>
                <a:gridCol w="4246652">
                  <a:extLst>
                    <a:ext uri="{9D8B030D-6E8A-4147-A177-3AD203B41FA5}">
                      <a16:colId xmlns:a16="http://schemas.microsoft.com/office/drawing/2014/main" xmlns="" val="20001"/>
                    </a:ext>
                  </a:extLst>
                </a:gridCol>
                <a:gridCol w="1420613">
                  <a:extLst>
                    <a:ext uri="{9D8B030D-6E8A-4147-A177-3AD203B41FA5}">
                      <a16:colId xmlns:a16="http://schemas.microsoft.com/office/drawing/2014/main" xmlns="" val="20002"/>
                    </a:ext>
                  </a:extLst>
                </a:gridCol>
              </a:tblGrid>
              <a:tr h="299442">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598884">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Funds surrendered to the National Treasury do not exceed 2%</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Funds surrendered to National Treasury amounted to R 194 000 which translated to 0.09% of the total budget</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600" b="0" dirty="0" smtClean="0">
                          <a:effectLst/>
                          <a:latin typeface="+mj-lt"/>
                          <a:ea typeface="MS Mincho" panose="02020609040205080304" pitchFamily="49" charset="-128"/>
                          <a:cs typeface="Arial" panose="020B0604020202020204" pitchFamily="34" charset="0"/>
                        </a:rPr>
                        <a:t>Target achieved</a:t>
                      </a:r>
                      <a:endParaRPr lang="en-US" sz="1600" b="1" dirty="0" smtClean="0">
                        <a:effectLst/>
                        <a:latin typeface="+mj-lt"/>
                        <a:ea typeface="MS Mincho" panose="02020609040205080304" pitchFamily="49" charset="-128"/>
                        <a:cs typeface="Times New Roman" panose="02020603050405020304" pitchFamily="18" charset="0"/>
                      </a:endParaRPr>
                    </a:p>
                    <a:p>
                      <a:pPr marL="0" marR="0" algn="l">
                        <a:lnSpc>
                          <a:spcPct val="100000"/>
                        </a:lnSpc>
                        <a:spcBef>
                          <a:spcPts val="0"/>
                        </a:spcBef>
                        <a:spcAft>
                          <a:spcPts val="0"/>
                        </a:spcAft>
                        <a:tabLst>
                          <a:tab pos="190500" algn="l"/>
                          <a:tab pos="540385" algn="l"/>
                        </a:tabLst>
                      </a:pP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640827">
                <a:tc>
                  <a:txBody>
                    <a:bodyPr/>
                    <a:lstStyle/>
                    <a:p>
                      <a:pPr algn="l">
                        <a:lnSpc>
                          <a:spcPct val="100000"/>
                        </a:lnSpc>
                        <a:spcBef>
                          <a:spcPts val="0"/>
                        </a:spcBef>
                        <a:spcAft>
                          <a:spcPts val="0"/>
                        </a:spcAft>
                      </a:pPr>
                      <a:r>
                        <a:rPr lang="en-ZA" sz="1600" dirty="0">
                          <a:effectLst/>
                          <a:latin typeface="+mj-lt"/>
                        </a:rPr>
                        <a:t>Budget submission inputs produced:</a:t>
                      </a:r>
                      <a:endParaRPr lang="en-US" sz="1600" dirty="0">
                        <a:effectLst/>
                        <a:latin typeface="+mj-lt"/>
                      </a:endParaRPr>
                    </a:p>
                    <a:p>
                      <a:pPr marL="0" marR="0" algn="l">
                        <a:lnSpc>
                          <a:spcPct val="100000"/>
                        </a:lnSpc>
                        <a:spcBef>
                          <a:spcPts val="0"/>
                        </a:spcBef>
                        <a:spcAft>
                          <a:spcPts val="0"/>
                        </a:spcAft>
                      </a:pPr>
                      <a:r>
                        <a:rPr lang="en-ZA" sz="1600" dirty="0">
                          <a:effectLst/>
                          <a:latin typeface="+mj-lt"/>
                          <a:ea typeface="Times New Roman" panose="02020603050405020304" pitchFamily="18" charset="0"/>
                        </a:rPr>
                        <a:t>Original budget inputs by April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Original budget inputs were submitted to NT in April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598884">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Medium Term Expenditure Framework by July 2016</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Medium Term Expenditure Framework was submitted in July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smtClean="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598884">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Adjusted Estimates on National Expenditure by September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Adjusted Estimates on National Expenditure were submitted in September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600" b="0" dirty="0" smtClean="0">
                          <a:effectLst/>
                          <a:latin typeface="+mj-lt"/>
                          <a:ea typeface="Times New Roman" panose="02020603050405020304" pitchFamily="18" charset="0"/>
                          <a:cs typeface="Arial" panose="020B0604020202020204" pitchFamily="34" charset="0"/>
                        </a:rPr>
                        <a:t>Target achieved</a:t>
                      </a:r>
                      <a:endParaRPr lang="en-US" sz="1600" b="1" dirty="0" smtClean="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598884">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Estimates on National Expenditure by November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Estimates on National Expenditure were submitted in November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600" b="0" dirty="0" smtClean="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480621">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All financial transactions accurately recorded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In-Year Monitoring Reports and 12 Compliance Certificates were submitted to National Treasury</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600" b="0" dirty="0" smtClean="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774935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90870" y="505081"/>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(7)</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18</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3584484309"/>
              </p:ext>
            </p:extLst>
          </p:nvPr>
        </p:nvGraphicFramePr>
        <p:xfrm>
          <a:off x="490870" y="1484784"/>
          <a:ext cx="8352928" cy="4033139"/>
        </p:xfrm>
        <a:graphic>
          <a:graphicData uri="http://schemas.openxmlformats.org/drawingml/2006/table">
            <a:tbl>
              <a:tblPr firstRow="1" firstCol="1" bandRow="1"/>
              <a:tblGrid>
                <a:gridCol w="2586238">
                  <a:extLst>
                    <a:ext uri="{9D8B030D-6E8A-4147-A177-3AD203B41FA5}">
                      <a16:colId xmlns:a16="http://schemas.microsoft.com/office/drawing/2014/main" xmlns="" val="20000"/>
                    </a:ext>
                  </a:extLst>
                </a:gridCol>
                <a:gridCol w="3919379">
                  <a:extLst>
                    <a:ext uri="{9D8B030D-6E8A-4147-A177-3AD203B41FA5}">
                      <a16:colId xmlns:a16="http://schemas.microsoft.com/office/drawing/2014/main" xmlns="" val="20001"/>
                    </a:ext>
                  </a:extLst>
                </a:gridCol>
                <a:gridCol w="1847311">
                  <a:extLst>
                    <a:ext uri="{9D8B030D-6E8A-4147-A177-3AD203B41FA5}">
                      <a16:colId xmlns:a16="http://schemas.microsoft.com/office/drawing/2014/main" xmlns="" val="20002"/>
                    </a:ext>
                  </a:extLst>
                </a:gridCol>
              </a:tblGrid>
              <a:tr h="408573">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07364">
                <a:tc gridSpan="3">
                  <a:txBody>
                    <a:bodyPr/>
                    <a:lstStyle/>
                    <a:p>
                      <a:pPr marL="0" marR="0" algn="l">
                        <a:lnSpc>
                          <a:spcPct val="100000"/>
                        </a:lnSpc>
                        <a:spcBef>
                          <a:spcPts val="0"/>
                        </a:spcBef>
                        <a:spcAft>
                          <a:spcPts val="0"/>
                        </a:spcAft>
                        <a:tabLst>
                          <a:tab pos="190500" algn="l"/>
                          <a:tab pos="540385" algn="l"/>
                        </a:tabLst>
                      </a:pPr>
                      <a:r>
                        <a:rPr lang="en-US" sz="1600" b="1" dirty="0" smtClean="0">
                          <a:effectLst/>
                          <a:latin typeface="+mj-lt"/>
                          <a:ea typeface="MS Mincho" panose="02020609040205080304" pitchFamily="49" charset="-128"/>
                          <a:cs typeface="Arial" panose="020B0604020202020204" pitchFamily="34" charset="0"/>
                        </a:rPr>
                        <a:t>Sub-programme:</a:t>
                      </a:r>
                      <a:r>
                        <a:rPr lang="en-US" sz="1600" b="1" baseline="0" dirty="0" smtClean="0">
                          <a:effectLst/>
                          <a:latin typeface="+mj-lt"/>
                          <a:ea typeface="MS Mincho" panose="02020609040205080304" pitchFamily="49" charset="-128"/>
                          <a:cs typeface="Arial" panose="020B0604020202020204" pitchFamily="34" charset="0"/>
                        </a:rPr>
                        <a:t> Financial Management</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a16="http://schemas.microsoft.com/office/drawing/2014/main" xmlns="" val="10001"/>
                  </a:ext>
                </a:extLst>
              </a:tr>
              <a:tr h="1658914">
                <a:tc rowSpan="2">
                  <a:txBody>
                    <a:bodyPr/>
                    <a:lstStyle/>
                    <a:p>
                      <a:pPr marL="0" marR="0" algn="just">
                        <a:lnSpc>
                          <a:spcPct val="100000"/>
                        </a:lnSpc>
                        <a:spcBef>
                          <a:spcPts val="0"/>
                        </a:spcBef>
                        <a:spcAft>
                          <a:spcPts val="0"/>
                        </a:spcAft>
                      </a:pPr>
                      <a:r>
                        <a:rPr lang="en-US" sz="1600" dirty="0">
                          <a:effectLst/>
                          <a:latin typeface="+mj-lt"/>
                          <a:ea typeface="Times New Roman" panose="02020603050405020304" pitchFamily="18" charset="0"/>
                        </a:rPr>
                        <a:t>Clean audit report obtained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Unqualified audit report received by March 2017 </a:t>
                      </a:r>
                      <a:endParaRPr lang="en-US" sz="1600" dirty="0">
                        <a:effectLst/>
                        <a:latin typeface="+mj-lt"/>
                        <a:ea typeface="Times New Roman" panose="02020603050405020304" pitchFamily="18" charset="0"/>
                      </a:endParaRPr>
                    </a:p>
                    <a:p>
                      <a:pPr marL="0" marR="0" algn="l">
                        <a:lnSpc>
                          <a:spcPct val="100000"/>
                        </a:lnSpc>
                        <a:spcBef>
                          <a:spcPts val="0"/>
                        </a:spcBef>
                        <a:spcAft>
                          <a:spcPts val="0"/>
                        </a:spcAft>
                      </a:pPr>
                      <a:endParaRPr lang="en-US" sz="1600" dirty="0" smtClean="0">
                        <a:effectLst/>
                        <a:latin typeface="+mj-lt"/>
                        <a:ea typeface="Times New Roman" panose="02020603050405020304" pitchFamily="18" charset="0"/>
                      </a:endParaRPr>
                    </a:p>
                    <a:p>
                      <a:pPr marL="0" marR="0" algn="l">
                        <a:lnSpc>
                          <a:spcPct val="100000"/>
                        </a:lnSpc>
                        <a:spcBef>
                          <a:spcPts val="0"/>
                        </a:spcBef>
                        <a:spcAft>
                          <a:spcPts val="0"/>
                        </a:spcAft>
                      </a:pPr>
                      <a:r>
                        <a:rPr lang="en-US" sz="1600" dirty="0" smtClean="0">
                          <a:effectLst/>
                          <a:latin typeface="+mj-lt"/>
                          <a:ea typeface="Times New Roman" panose="02020603050405020304" pitchFamily="18" charset="0"/>
                        </a:rPr>
                        <a:t>Financial </a:t>
                      </a:r>
                      <a:r>
                        <a:rPr lang="en-US" sz="1600" dirty="0">
                          <a:effectLst/>
                          <a:latin typeface="+mj-lt"/>
                          <a:ea typeface="Times New Roman" panose="02020603050405020304" pitchFamily="18" charset="0"/>
                        </a:rPr>
                        <a:t>governance compliance and sound control environment ensured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nSpc>
                          <a:spcPct val="100000"/>
                        </a:lnSpc>
                        <a:spcBef>
                          <a:spcPts val="0"/>
                        </a:spcBef>
                      </a:pPr>
                      <a:r>
                        <a:rPr lang="en-US" sz="1600" b="0" i="0" u="none" strike="noStrike" kern="1200" baseline="0" dirty="0" smtClean="0">
                          <a:solidFill>
                            <a:schemeClr val="tx1"/>
                          </a:solidFill>
                          <a:latin typeface="+mj-lt"/>
                          <a:ea typeface="+mn-ea"/>
                          <a:cs typeface="+mn-cs"/>
                        </a:rPr>
                        <a:t>Target partially</a:t>
                      </a:r>
                    </a:p>
                    <a:p>
                      <a:pPr>
                        <a:lnSpc>
                          <a:spcPct val="100000"/>
                        </a:lnSpc>
                        <a:spcBef>
                          <a:spcPts val="0"/>
                        </a:spcBef>
                      </a:pPr>
                      <a:r>
                        <a:rPr lang="en-US" sz="1600" b="0" i="0" u="none" strike="noStrike" kern="1200" baseline="0" dirty="0" smtClean="0">
                          <a:solidFill>
                            <a:schemeClr val="tx1"/>
                          </a:solidFill>
                          <a:latin typeface="+mj-lt"/>
                          <a:ea typeface="+mn-ea"/>
                          <a:cs typeface="+mn-cs"/>
                        </a:rPr>
                        <a:t>achieved due to</a:t>
                      </a:r>
                    </a:p>
                    <a:p>
                      <a:pPr>
                        <a:lnSpc>
                          <a:spcPct val="100000"/>
                        </a:lnSpc>
                        <a:spcBef>
                          <a:spcPts val="0"/>
                        </a:spcBef>
                      </a:pPr>
                      <a:r>
                        <a:rPr lang="en-US" sz="1600" b="0" i="0" u="none" strike="noStrike" kern="1200" baseline="0" dirty="0" smtClean="0">
                          <a:solidFill>
                            <a:schemeClr val="tx1"/>
                          </a:solidFill>
                          <a:latin typeface="+mj-lt"/>
                          <a:ea typeface="+mn-ea"/>
                          <a:cs typeface="+mn-cs"/>
                        </a:rPr>
                        <a:t>non-submission</a:t>
                      </a:r>
                    </a:p>
                    <a:p>
                      <a:pPr>
                        <a:lnSpc>
                          <a:spcPct val="100000"/>
                        </a:lnSpc>
                        <a:spcBef>
                          <a:spcPts val="0"/>
                        </a:spcBef>
                      </a:pPr>
                      <a:r>
                        <a:rPr lang="en-US" sz="1600" b="0" i="0" u="none" strike="noStrike" kern="1200" baseline="0" dirty="0" smtClean="0">
                          <a:solidFill>
                            <a:schemeClr val="tx1"/>
                          </a:solidFill>
                          <a:latin typeface="+mj-lt"/>
                          <a:ea typeface="+mn-ea"/>
                          <a:cs typeface="+mn-cs"/>
                        </a:rPr>
                        <a:t>of SBD forms by</a:t>
                      </a:r>
                    </a:p>
                    <a:p>
                      <a:pPr>
                        <a:lnSpc>
                          <a:spcPct val="100000"/>
                        </a:lnSpc>
                        <a:spcBef>
                          <a:spcPts val="0"/>
                        </a:spcBef>
                      </a:pPr>
                      <a:r>
                        <a:rPr lang="en-US" sz="1600" b="0" i="0" u="none" strike="noStrike" kern="1200" baseline="0" dirty="0" smtClean="0">
                          <a:solidFill>
                            <a:schemeClr val="tx1"/>
                          </a:solidFill>
                          <a:latin typeface="+mj-lt"/>
                          <a:ea typeface="+mn-ea"/>
                          <a:cs typeface="+mn-cs"/>
                        </a:rPr>
                        <a:t>service provider</a:t>
                      </a:r>
                    </a:p>
                    <a:p>
                      <a:pPr>
                        <a:lnSpc>
                          <a:spcPct val="100000"/>
                        </a:lnSpc>
                        <a:spcBef>
                          <a:spcPts val="0"/>
                        </a:spcBef>
                      </a:pPr>
                      <a:r>
                        <a:rPr lang="en-US" sz="1600" b="0" i="0" u="none" strike="noStrike" kern="1200" baseline="0" dirty="0" smtClean="0">
                          <a:solidFill>
                            <a:schemeClr val="tx1"/>
                          </a:solidFill>
                          <a:latin typeface="+mj-lt"/>
                          <a:ea typeface="+mn-ea"/>
                          <a:cs typeface="+mn-cs"/>
                        </a:rPr>
                        <a:t>that resulted in an</a:t>
                      </a:r>
                    </a:p>
                    <a:p>
                      <a:pPr>
                        <a:lnSpc>
                          <a:spcPct val="100000"/>
                        </a:lnSpc>
                        <a:spcBef>
                          <a:spcPts val="0"/>
                        </a:spcBef>
                      </a:pPr>
                      <a:r>
                        <a:rPr lang="en-US" sz="1600" b="0" i="0" u="none" strike="noStrike" kern="1200" baseline="0" dirty="0" smtClean="0">
                          <a:solidFill>
                            <a:schemeClr val="tx1"/>
                          </a:solidFill>
                          <a:latin typeface="+mj-lt"/>
                          <a:ea typeface="+mn-ea"/>
                          <a:cs typeface="+mn-cs"/>
                        </a:rPr>
                        <a:t>unqualified instead</a:t>
                      </a:r>
                    </a:p>
                    <a:p>
                      <a:pPr>
                        <a:lnSpc>
                          <a:spcPct val="100000"/>
                        </a:lnSpc>
                        <a:spcBef>
                          <a:spcPts val="0"/>
                        </a:spcBef>
                      </a:pPr>
                      <a:r>
                        <a:rPr lang="en-US" sz="1600" b="0" i="0" u="none" strike="noStrike" kern="1200" baseline="0" dirty="0" smtClean="0">
                          <a:solidFill>
                            <a:schemeClr val="tx1"/>
                          </a:solidFill>
                          <a:latin typeface="+mj-lt"/>
                          <a:ea typeface="+mn-ea"/>
                          <a:cs typeface="+mn-cs"/>
                        </a:rPr>
                        <a:t>of clean audit</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1430006">
                <a:tc vMerge="1">
                  <a:txBody>
                    <a:bodyPr/>
                    <a:lstStyle/>
                    <a:p>
                      <a:pPr marL="0" marR="0" algn="just">
                        <a:lnSpc>
                          <a:spcPct val="13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l">
                        <a:lnSpc>
                          <a:spcPct val="100000"/>
                        </a:lnSpc>
                        <a:spcBef>
                          <a:spcPts val="0"/>
                        </a:spcBef>
                        <a:spcAft>
                          <a:spcPts val="0"/>
                        </a:spcAft>
                      </a:pPr>
                      <a:r>
                        <a:rPr lang="en-GB" sz="1600" b="0" dirty="0">
                          <a:effectLst/>
                          <a:latin typeface="+mj-lt"/>
                          <a:ea typeface="MS Mincho" panose="02020609040205080304" pitchFamily="49" charset="-128"/>
                          <a:cs typeface="Times New Roman" panose="02020603050405020304" pitchFamily="18" charset="0"/>
                        </a:rPr>
                        <a:t>Out of 5235 payments processed, only 14 (0.27%) was processed later than 30 days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not achieved </a:t>
                      </a:r>
                      <a:r>
                        <a:rPr lang="en-ZA" sz="1600" b="0" dirty="0" smtClean="0">
                          <a:effectLst/>
                          <a:latin typeface="+mj-lt"/>
                          <a:ea typeface="Times New Roman" panose="02020603050405020304" pitchFamily="18" charset="0"/>
                          <a:cs typeface="Arial" panose="020B0604020202020204" pitchFamily="34" charset="0"/>
                        </a:rPr>
                        <a:t> due to l</a:t>
                      </a:r>
                      <a:r>
                        <a:rPr lang="en-ZA" sz="1600" b="0" kern="1200" dirty="0" smtClean="0">
                          <a:solidFill>
                            <a:schemeClr val="tx1"/>
                          </a:solidFill>
                          <a:effectLst/>
                          <a:latin typeface="+mj-lt"/>
                          <a:ea typeface="+mn-ea"/>
                          <a:cs typeface="+mn-cs"/>
                        </a:rPr>
                        <a:t>ate submission of invoices due to system failure</a:t>
                      </a:r>
                      <a:endParaRPr lang="en-US" sz="1600" b="0"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404612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95723"/>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(8)</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19</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4126431631"/>
              </p:ext>
            </p:extLst>
          </p:nvPr>
        </p:nvGraphicFramePr>
        <p:xfrm>
          <a:off x="467544" y="1556792"/>
          <a:ext cx="8280920" cy="4524881"/>
        </p:xfrm>
        <a:graphic>
          <a:graphicData uri="http://schemas.openxmlformats.org/drawingml/2006/table">
            <a:tbl>
              <a:tblPr firstRow="1" firstCol="1" bandRow="1"/>
              <a:tblGrid>
                <a:gridCol w="2563943">
                  <a:extLst>
                    <a:ext uri="{9D8B030D-6E8A-4147-A177-3AD203B41FA5}">
                      <a16:colId xmlns:a16="http://schemas.microsoft.com/office/drawing/2014/main" xmlns="" val="20000"/>
                    </a:ext>
                  </a:extLst>
                </a:gridCol>
                <a:gridCol w="4190160">
                  <a:extLst>
                    <a:ext uri="{9D8B030D-6E8A-4147-A177-3AD203B41FA5}">
                      <a16:colId xmlns:a16="http://schemas.microsoft.com/office/drawing/2014/main" xmlns="" val="20001"/>
                    </a:ext>
                  </a:extLst>
                </a:gridCol>
                <a:gridCol w="1526817">
                  <a:extLst>
                    <a:ext uri="{9D8B030D-6E8A-4147-A177-3AD203B41FA5}">
                      <a16:colId xmlns:a16="http://schemas.microsoft.com/office/drawing/2014/main" xmlns="" val="20002"/>
                    </a:ext>
                  </a:extLst>
                </a:gridCol>
              </a:tblGrid>
              <a:tr h="311021">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Achievement 2016/2017</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169130">
                <a:tc gridSpan="3">
                  <a:txBody>
                    <a:bodyPr/>
                    <a:lstStyle/>
                    <a:p>
                      <a:pPr marL="0" marR="0" algn="l">
                        <a:lnSpc>
                          <a:spcPct val="100000"/>
                        </a:lnSpc>
                        <a:spcBef>
                          <a:spcPts val="0"/>
                        </a:spcBef>
                        <a:spcAft>
                          <a:spcPts val="0"/>
                        </a:spcAft>
                        <a:tabLst>
                          <a:tab pos="190500" algn="l"/>
                          <a:tab pos="540385" algn="l"/>
                        </a:tabLst>
                      </a:pPr>
                      <a:r>
                        <a:rPr lang="en-US" sz="1600" b="1" dirty="0" smtClean="0">
                          <a:effectLst/>
                          <a:latin typeface="+mj-lt"/>
                          <a:ea typeface="MS Mincho" panose="02020609040205080304" pitchFamily="49" charset="-128"/>
                          <a:cs typeface="Arial" panose="020B0604020202020204" pitchFamily="34" charset="0"/>
                        </a:rPr>
                        <a:t>Sub-programme:</a:t>
                      </a:r>
                      <a:r>
                        <a:rPr lang="en-US" sz="1600" b="1" baseline="0" dirty="0" smtClean="0">
                          <a:effectLst/>
                          <a:latin typeface="+mj-lt"/>
                          <a:ea typeface="MS Mincho" panose="02020609040205080304" pitchFamily="49" charset="-128"/>
                          <a:cs typeface="Arial" panose="020B0604020202020204" pitchFamily="34" charset="0"/>
                        </a:rPr>
                        <a:t> Financial Management</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1"/>
                  </a:ext>
                </a:extLst>
              </a:tr>
              <a:tr h="1336493">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100%  updated Asset Register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GB" sz="1600" b="0" dirty="0">
                          <a:effectLst/>
                          <a:latin typeface="+mj-lt"/>
                          <a:ea typeface="Times New Roman" panose="02020603050405020304" pitchFamily="18" charset="0"/>
                          <a:cs typeface="Arial" panose="020B0604020202020204" pitchFamily="34" charset="0"/>
                        </a:rPr>
                        <a:t>Spot checks on assets located at Head OPSC were </a:t>
                      </a:r>
                      <a:r>
                        <a:rPr lang="en-GB" sz="1600" b="0" dirty="0" smtClean="0">
                          <a:effectLst/>
                          <a:latin typeface="+mj-lt"/>
                          <a:ea typeface="Times New Roman" panose="02020603050405020304" pitchFamily="18" charset="0"/>
                          <a:cs typeface="Arial" panose="020B0604020202020204" pitchFamily="34" charset="0"/>
                        </a:rPr>
                        <a:t>conducted</a:t>
                      </a:r>
                    </a:p>
                    <a:p>
                      <a:pPr marL="0" marR="0" algn="just">
                        <a:lnSpc>
                          <a:spcPct val="100000"/>
                        </a:lnSpc>
                        <a:spcBef>
                          <a:spcPts val="0"/>
                        </a:spcBef>
                        <a:spcAft>
                          <a:spcPts val="0"/>
                        </a:spcAft>
                        <a:tabLst>
                          <a:tab pos="540385" algn="l"/>
                        </a:tabLst>
                      </a:pPr>
                      <a:endParaRPr lang="en-GB" sz="1000" b="0" dirty="0" smtClean="0">
                        <a:effectLst/>
                        <a:latin typeface="+mj-lt"/>
                        <a:ea typeface="Times New Roman" panose="02020603050405020304" pitchFamily="18" charset="0"/>
                        <a:cs typeface="Arial" panose="020B0604020202020204" pitchFamily="34" charset="0"/>
                      </a:endParaRPr>
                    </a:p>
                    <a:p>
                      <a:pPr marL="0" marR="0" algn="just">
                        <a:lnSpc>
                          <a:spcPct val="100000"/>
                        </a:lnSpc>
                        <a:spcBef>
                          <a:spcPts val="0"/>
                        </a:spcBef>
                        <a:spcAft>
                          <a:spcPts val="0"/>
                        </a:spcAft>
                        <a:tabLst>
                          <a:tab pos="540385" algn="l"/>
                        </a:tabLst>
                      </a:pPr>
                      <a:r>
                        <a:rPr lang="en-ZA" sz="1600" b="0" dirty="0" smtClean="0">
                          <a:effectLst/>
                          <a:latin typeface="+mj-lt"/>
                          <a:ea typeface="Times New Roman" panose="02020603050405020304" pitchFamily="18" charset="0"/>
                          <a:cs typeface="Arial" panose="020B0604020202020204" pitchFamily="34" charset="0"/>
                        </a:rPr>
                        <a:t>Bi-annual </a:t>
                      </a:r>
                      <a:r>
                        <a:rPr lang="en-ZA" sz="1600" b="0" dirty="0">
                          <a:effectLst/>
                          <a:latin typeface="+mj-lt"/>
                          <a:ea typeface="Times New Roman" panose="02020603050405020304" pitchFamily="18" charset="0"/>
                          <a:cs typeface="Arial" panose="020B0604020202020204" pitchFamily="34" charset="0"/>
                        </a:rPr>
                        <a:t>physical verification of all assets were conducted twice at the provincial offices and once at the National Office</a:t>
                      </a:r>
                      <a:endParaRPr lang="en-US" sz="1600" b="1" dirty="0">
                        <a:effectLst/>
                        <a:latin typeface="+mj-lt"/>
                        <a:ea typeface="MS Mincho" panose="02020609040205080304" pitchFamily="49" charset="-128"/>
                        <a:cs typeface="Times New Roman" panose="02020603050405020304" pitchFamily="18" charset="0"/>
                      </a:endParaRPr>
                    </a:p>
                    <a:p>
                      <a:pPr marL="0" marR="0" algn="just">
                        <a:lnSpc>
                          <a:spcPct val="100000"/>
                        </a:lnSpc>
                        <a:spcBef>
                          <a:spcPts val="0"/>
                        </a:spcBef>
                        <a:spcAft>
                          <a:spcPts val="0"/>
                        </a:spcAft>
                        <a:tabLst>
                          <a:tab pos="540385" algn="l"/>
                        </a:tabLst>
                      </a:pPr>
                      <a:endParaRPr lang="en-ZA" sz="1050" b="0" dirty="0" smtClean="0">
                        <a:effectLst/>
                        <a:latin typeface="+mj-lt"/>
                        <a:ea typeface="Times New Roman" panose="02020603050405020304" pitchFamily="18" charset="0"/>
                        <a:cs typeface="Arial" panose="020B0604020202020204" pitchFamily="34" charset="0"/>
                      </a:endParaRPr>
                    </a:p>
                    <a:p>
                      <a:pPr marL="0" marR="0" algn="just">
                        <a:lnSpc>
                          <a:spcPct val="100000"/>
                        </a:lnSpc>
                        <a:spcBef>
                          <a:spcPts val="0"/>
                        </a:spcBef>
                        <a:spcAft>
                          <a:spcPts val="0"/>
                        </a:spcAft>
                        <a:tabLst>
                          <a:tab pos="540385" algn="l"/>
                        </a:tabLst>
                      </a:pPr>
                      <a:r>
                        <a:rPr lang="en-ZA" sz="1600" b="0" dirty="0" smtClean="0">
                          <a:effectLst/>
                          <a:latin typeface="+mj-lt"/>
                          <a:ea typeface="Times New Roman" panose="02020603050405020304" pitchFamily="18" charset="0"/>
                          <a:cs typeface="Arial" panose="020B0604020202020204" pitchFamily="34" charset="0"/>
                        </a:rPr>
                        <a:t>Asset </a:t>
                      </a:r>
                      <a:r>
                        <a:rPr lang="en-ZA" sz="1600" b="0" dirty="0">
                          <a:effectLst/>
                          <a:latin typeface="+mj-lt"/>
                          <a:ea typeface="Times New Roman" panose="02020603050405020304" pitchFamily="18" charset="0"/>
                          <a:cs typeface="Arial" panose="020B0604020202020204" pitchFamily="34" charset="0"/>
                        </a:rPr>
                        <a:t>Management Policy </a:t>
                      </a:r>
                      <a:r>
                        <a:rPr lang="en-ZA" sz="1600" b="0" dirty="0" smtClean="0">
                          <a:effectLst/>
                          <a:latin typeface="+mj-lt"/>
                          <a:ea typeface="Times New Roman" panose="02020603050405020304" pitchFamily="18" charset="0"/>
                          <a:cs typeface="Arial" panose="020B0604020202020204" pitchFamily="34" charset="0"/>
                        </a:rPr>
                        <a:t>approved in March </a:t>
                      </a:r>
                      <a:r>
                        <a:rPr lang="en-ZA" sz="1600" b="0" dirty="0">
                          <a:effectLst/>
                          <a:latin typeface="+mj-lt"/>
                          <a:ea typeface="Times New Roman" panose="02020603050405020304" pitchFamily="18" charset="0"/>
                          <a:cs typeface="Arial" panose="020B0604020202020204" pitchFamily="34" charset="0"/>
                        </a:rPr>
                        <a:t>2017</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 pos="540385" algn="l"/>
                        </a:tabLst>
                      </a:pPr>
                      <a:r>
                        <a:rPr lang="en-ZA" sz="1600" b="0" dirty="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239803">
                <a:tc gridSpan="3">
                  <a:txBody>
                    <a:bodyPr/>
                    <a:lstStyle/>
                    <a:p>
                      <a:pPr marL="0" marR="0" algn="l">
                        <a:lnSpc>
                          <a:spcPct val="100000"/>
                        </a:lnSpc>
                        <a:spcBef>
                          <a:spcPts val="0"/>
                        </a:spcBef>
                        <a:spcAft>
                          <a:spcPts val="0"/>
                        </a:spcAft>
                        <a:tabLst>
                          <a:tab pos="540385" algn="l"/>
                        </a:tabLst>
                      </a:pPr>
                      <a:r>
                        <a:rPr lang="en-US" sz="1600" b="1" kern="1200" dirty="0" smtClean="0">
                          <a:solidFill>
                            <a:schemeClr val="tx1"/>
                          </a:solidFill>
                          <a:effectLst/>
                          <a:latin typeface="+mj-lt"/>
                          <a:ea typeface="+mn-ea"/>
                          <a:cs typeface="+mn-cs"/>
                        </a:rPr>
                        <a:t>Sub-programme: </a:t>
                      </a:r>
                      <a:r>
                        <a:rPr lang="en-ZA" sz="1600" b="1" kern="1200" dirty="0" smtClean="0">
                          <a:solidFill>
                            <a:schemeClr val="tx1"/>
                          </a:solidFill>
                          <a:effectLst/>
                          <a:latin typeface="+mj-lt"/>
                          <a:ea typeface="+mn-ea"/>
                          <a:cs typeface="+mn-cs"/>
                        </a:rPr>
                        <a:t>Supply Chain Management</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3"/>
                  </a:ext>
                </a:extLst>
              </a:tr>
              <a:tr h="507391">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Supply Chain Management (SCM) policy reviewed and implemented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SCM prescripts and guidelines were implemented on an ongoing basis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600" b="0" dirty="0" smtClean="0">
                          <a:effectLst/>
                          <a:latin typeface="+mj-lt"/>
                          <a:ea typeface="Times New Roman" panose="02020603050405020304" pitchFamily="18" charset="0"/>
                          <a:cs typeface="Arial" panose="020B0604020202020204" pitchFamily="34" charset="0"/>
                        </a:rPr>
                        <a:t>Target achieved</a:t>
                      </a:r>
                      <a:endParaRPr lang="en-US" sz="1600" b="1" dirty="0" smtClean="0">
                        <a:effectLst/>
                        <a:latin typeface="+mj-lt"/>
                        <a:ea typeface="MS Mincho" panose="02020609040205080304" pitchFamily="49" charset="-128"/>
                        <a:cs typeface="Times New Roman" panose="02020603050405020304" pitchFamily="18" charset="0"/>
                      </a:endParaRPr>
                    </a:p>
                    <a:p>
                      <a:pPr marL="0" marR="0" algn="l">
                        <a:lnSpc>
                          <a:spcPct val="100000"/>
                        </a:lnSpc>
                        <a:spcBef>
                          <a:spcPts val="0"/>
                        </a:spcBef>
                        <a:spcAft>
                          <a:spcPts val="0"/>
                        </a:spcAft>
                        <a:tabLst>
                          <a:tab pos="190500" algn="l"/>
                          <a:tab pos="540385" algn="l"/>
                        </a:tabLst>
                      </a:pP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676522">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All service level agreements (SLAs) signed within 3 months of contract award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3 SLAs were signed within 2 months of contract award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600" b="0" dirty="0" smtClean="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581508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srcRect t="468"/>
          <a:stretch/>
        </p:blipFill>
        <p:spPr>
          <a:xfrm>
            <a:off x="2555776" y="622616"/>
            <a:ext cx="5925826" cy="5643197"/>
          </a:xfrm>
          <a:prstGeom prst="rect">
            <a:avLst/>
          </a:prstGeom>
        </p:spPr>
      </p:pic>
      <p:sp>
        <p:nvSpPr>
          <p:cNvPr id="307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a:t>
            </a:fld>
            <a:endParaRPr lang="en-US" sz="1400" b="0" dirty="0"/>
          </a:p>
        </p:txBody>
      </p:sp>
      <p:sp>
        <p:nvSpPr>
          <p:cNvPr id="8" name="Rectangle 2"/>
          <p:cNvSpPr txBox="1">
            <a:spLocks noChangeArrowheads="1"/>
          </p:cNvSpPr>
          <p:nvPr/>
        </p:nvSpPr>
        <p:spPr bwMode="auto">
          <a:xfrm>
            <a:off x="428625" y="635111"/>
            <a:ext cx="82296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a:solidFill>
                  <a:srgbClr val="993300"/>
                </a:solidFill>
                <a:latin typeface="Berlin Sans FB Demi" pitchFamily="34" charset="0"/>
              </a:rPr>
              <a:t>PRESENTATION OUTLINE</a:t>
            </a:r>
          </a:p>
        </p:txBody>
      </p:sp>
      <p:sp>
        <p:nvSpPr>
          <p:cNvPr id="2" name="Rectangle 1"/>
          <p:cNvSpPr/>
          <p:nvPr/>
        </p:nvSpPr>
        <p:spPr>
          <a:xfrm>
            <a:off x="611560" y="1628800"/>
            <a:ext cx="8136904" cy="2400657"/>
          </a:xfrm>
          <a:prstGeom prst="rect">
            <a:avLst/>
          </a:prstGeom>
        </p:spPr>
        <p:txBody>
          <a:bodyPr wrap="square">
            <a:spAutoFit/>
          </a:bodyPr>
          <a:lstStyle/>
          <a:p>
            <a:pPr marL="395288" lvl="0" indent="-395288" algn="l">
              <a:lnSpc>
                <a:spcPct val="150000"/>
              </a:lnSpc>
              <a:buFontTx/>
              <a:buChar char="•"/>
            </a:pPr>
            <a:r>
              <a:rPr lang="en-US" sz="2000" b="0" dirty="0" smtClean="0">
                <a:solidFill>
                  <a:srgbClr val="000000"/>
                </a:solidFill>
                <a:ea typeface="MS PGothic" pitchFamily="34" charset="-128"/>
              </a:rPr>
              <a:t>Summary of Performance and Expenditure</a:t>
            </a:r>
          </a:p>
          <a:p>
            <a:pPr marL="395288" lvl="0" indent="-395288" algn="l">
              <a:lnSpc>
                <a:spcPct val="150000"/>
              </a:lnSpc>
              <a:buFontTx/>
              <a:buChar char="•"/>
            </a:pPr>
            <a:r>
              <a:rPr lang="en-US" sz="2000" b="0" dirty="0" smtClean="0">
                <a:solidFill>
                  <a:srgbClr val="000000"/>
                </a:solidFill>
                <a:ea typeface="MS PGothic" pitchFamily="34" charset="-128"/>
              </a:rPr>
              <a:t>Financial Performance</a:t>
            </a:r>
          </a:p>
          <a:p>
            <a:pPr marL="395288" lvl="0" indent="-395288" algn="l">
              <a:lnSpc>
                <a:spcPct val="150000"/>
              </a:lnSpc>
              <a:buFontTx/>
              <a:buChar char="•"/>
            </a:pPr>
            <a:r>
              <a:rPr lang="en-US" sz="2000" b="0" dirty="0" smtClean="0">
                <a:solidFill>
                  <a:srgbClr val="000000"/>
                </a:solidFill>
                <a:ea typeface="MS PGothic" pitchFamily="34" charset="-128"/>
              </a:rPr>
              <a:t>Report on Irregular, Wasteful and Fruitless and </a:t>
            </a:r>
            <a:r>
              <a:rPr lang="en-US" sz="2000" b="0" dirty="0" err="1" smtClean="0">
                <a:solidFill>
                  <a:srgbClr val="000000"/>
                </a:solidFill>
                <a:ea typeface="MS PGothic" pitchFamily="34" charset="-128"/>
              </a:rPr>
              <a:t>Unauthorised</a:t>
            </a:r>
            <a:r>
              <a:rPr lang="en-US" sz="2000" b="0" dirty="0" smtClean="0">
                <a:solidFill>
                  <a:srgbClr val="000000"/>
                </a:solidFill>
                <a:ea typeface="MS PGothic" pitchFamily="34" charset="-128"/>
              </a:rPr>
              <a:t> Expenditure  (2016/17)</a:t>
            </a:r>
          </a:p>
          <a:p>
            <a:pPr marL="395288" lvl="0" indent="-395288" algn="l">
              <a:lnSpc>
                <a:spcPct val="150000"/>
              </a:lnSpc>
              <a:buFontTx/>
              <a:buChar char="•"/>
            </a:pPr>
            <a:r>
              <a:rPr lang="en-US" sz="2000" b="0" dirty="0">
                <a:solidFill>
                  <a:srgbClr val="000000"/>
                </a:solidFill>
                <a:ea typeface="MS PGothic" pitchFamily="34" charset="-128"/>
              </a:rPr>
              <a:t>Overview of Performance </a:t>
            </a:r>
            <a:r>
              <a:rPr lang="en-US" sz="2000" b="0" dirty="0" smtClean="0">
                <a:solidFill>
                  <a:srgbClr val="000000"/>
                </a:solidFill>
                <a:ea typeface="MS PGothic" pitchFamily="34" charset="-128"/>
              </a:rPr>
              <a:t>Information</a:t>
            </a:r>
            <a:endParaRPr lang="en-US" sz="2000" b="0" dirty="0">
              <a:solidFill>
                <a:srgbClr val="000000"/>
              </a:solidFill>
              <a:ea typeface="MS PGothic" pitchFamily="34" charset="-128"/>
            </a:endParaRPr>
          </a:p>
        </p:txBody>
      </p:sp>
    </p:spTree>
    <p:extLst>
      <p:ext uri="{BB962C8B-B14F-4D97-AF65-F5344CB8AC3E}">
        <p14:creationId xmlns:p14="http://schemas.microsoft.com/office/powerpoint/2010/main" xmlns="" val="6748282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(9)</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20</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541323150"/>
              </p:ext>
            </p:extLst>
          </p:nvPr>
        </p:nvGraphicFramePr>
        <p:xfrm>
          <a:off x="489613" y="1484784"/>
          <a:ext cx="8229600" cy="4433668"/>
        </p:xfrm>
        <a:graphic>
          <a:graphicData uri="http://schemas.openxmlformats.org/drawingml/2006/table">
            <a:tbl>
              <a:tblPr firstRow="1" firstCol="1" bandRow="1"/>
              <a:tblGrid>
                <a:gridCol w="2548053">
                  <a:extLst>
                    <a:ext uri="{9D8B030D-6E8A-4147-A177-3AD203B41FA5}">
                      <a16:colId xmlns:a16="http://schemas.microsoft.com/office/drawing/2014/main" xmlns="" val="20000"/>
                    </a:ext>
                  </a:extLst>
                </a:gridCol>
                <a:gridCol w="4350516">
                  <a:extLst>
                    <a:ext uri="{9D8B030D-6E8A-4147-A177-3AD203B41FA5}">
                      <a16:colId xmlns:a16="http://schemas.microsoft.com/office/drawing/2014/main" xmlns="" val="20001"/>
                    </a:ext>
                  </a:extLst>
                </a:gridCol>
                <a:gridCol w="1331031">
                  <a:extLst>
                    <a:ext uri="{9D8B030D-6E8A-4147-A177-3AD203B41FA5}">
                      <a16:colId xmlns:a16="http://schemas.microsoft.com/office/drawing/2014/main" xmlns="" val="20002"/>
                    </a:ext>
                  </a:extLst>
                </a:gridCol>
              </a:tblGrid>
              <a:tr h="37749">
                <a:tc>
                  <a:txBody>
                    <a:bodyPr/>
                    <a:lstStyle/>
                    <a:p>
                      <a:pPr marL="0" marR="0" algn="ctr">
                        <a:lnSpc>
                          <a:spcPct val="100000"/>
                        </a:lnSpc>
                        <a:spcBef>
                          <a:spcPts val="0"/>
                        </a:spcBef>
                        <a:spcAft>
                          <a:spcPts val="0"/>
                        </a:spcAft>
                        <a:tabLst>
                          <a:tab pos="190500" algn="l"/>
                          <a:tab pos="540385" algn="l"/>
                        </a:tabLst>
                      </a:pPr>
                      <a:r>
                        <a:rPr lang="en-ZA" sz="1800" b="1" dirty="0">
                          <a:effectLst/>
                          <a:latin typeface="+mj-lt"/>
                          <a:ea typeface="Times New Roman" panose="02020603050405020304" pitchFamily="18" charset="0"/>
                          <a:cs typeface="Arial" panose="020B0604020202020204" pitchFamily="34" charset="0"/>
                        </a:rPr>
                        <a:t>Performance Indicator</a:t>
                      </a:r>
                      <a:endParaRPr lang="en-US" sz="18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800" b="1" dirty="0">
                          <a:effectLst/>
                          <a:latin typeface="+mj-lt"/>
                          <a:ea typeface="Times New Roman" panose="02020603050405020304" pitchFamily="18" charset="0"/>
                          <a:cs typeface="Arial" panose="020B0604020202020204" pitchFamily="34" charset="0"/>
                        </a:rPr>
                        <a:t>Actual </a:t>
                      </a:r>
                      <a:r>
                        <a:rPr lang="en-ZA" sz="1800" b="1" dirty="0" smtClean="0">
                          <a:effectLst/>
                          <a:latin typeface="+mj-lt"/>
                          <a:ea typeface="Times New Roman" panose="02020603050405020304" pitchFamily="18" charset="0"/>
                          <a:cs typeface="Arial" panose="020B0604020202020204" pitchFamily="34" charset="0"/>
                        </a:rPr>
                        <a:t>Achievement</a:t>
                      </a:r>
                      <a:endParaRPr lang="en-US" sz="18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800" b="1" dirty="0" smtClean="0">
                          <a:effectLst/>
                          <a:latin typeface="+mj-lt"/>
                          <a:ea typeface="Times New Roman" panose="02020603050405020304" pitchFamily="18" charset="0"/>
                          <a:cs typeface="Arial" panose="020B0604020202020204" pitchFamily="34" charset="0"/>
                        </a:rPr>
                        <a:t>Comments</a:t>
                      </a:r>
                      <a:endParaRPr lang="en-US" sz="18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318868">
                <a:tc gridSpan="3">
                  <a:txBody>
                    <a:bodyPr/>
                    <a:lstStyle/>
                    <a:p>
                      <a:pPr marL="0" marR="0" algn="l">
                        <a:lnSpc>
                          <a:spcPct val="100000"/>
                        </a:lnSpc>
                        <a:spcBef>
                          <a:spcPts val="0"/>
                        </a:spcBef>
                        <a:spcAft>
                          <a:spcPts val="0"/>
                        </a:spcAft>
                        <a:tabLst>
                          <a:tab pos="190500" algn="l"/>
                          <a:tab pos="540385" algn="l"/>
                        </a:tabLst>
                      </a:pPr>
                      <a:r>
                        <a:rPr lang="en-US" sz="1800" b="1" kern="1200" dirty="0" smtClean="0">
                          <a:solidFill>
                            <a:schemeClr val="tx1"/>
                          </a:solidFill>
                          <a:effectLst/>
                          <a:latin typeface="+mj-lt"/>
                          <a:ea typeface="+mn-ea"/>
                          <a:cs typeface="+mn-cs"/>
                        </a:rPr>
                        <a:t>Sub-programme: </a:t>
                      </a:r>
                      <a:r>
                        <a:rPr lang="en-ZA" sz="1800" b="1" kern="1200" dirty="0" smtClean="0">
                          <a:solidFill>
                            <a:schemeClr val="tx1"/>
                          </a:solidFill>
                          <a:effectLst/>
                          <a:latin typeface="+mj-lt"/>
                          <a:ea typeface="+mn-ea"/>
                          <a:cs typeface="+mn-cs"/>
                        </a:rPr>
                        <a:t>Facilities and Logistics Management</a:t>
                      </a:r>
                      <a:endParaRPr lang="en-US" sz="18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1"/>
                  </a:ext>
                </a:extLst>
              </a:tr>
              <a:tr h="774964">
                <a:tc>
                  <a:txBody>
                    <a:bodyPr/>
                    <a:lstStyle/>
                    <a:p>
                      <a:pPr marL="0" marR="0" algn="l">
                        <a:lnSpc>
                          <a:spcPct val="100000"/>
                        </a:lnSpc>
                        <a:spcBef>
                          <a:spcPts val="0"/>
                        </a:spcBef>
                        <a:spcAft>
                          <a:spcPts val="0"/>
                        </a:spcAft>
                      </a:pPr>
                      <a:r>
                        <a:rPr lang="en-ZA" sz="1800" dirty="0">
                          <a:effectLst/>
                          <a:latin typeface="+mj-lt"/>
                          <a:ea typeface="Times New Roman" panose="02020603050405020304" pitchFamily="18" charset="0"/>
                        </a:rPr>
                        <a:t>Office accommodation leases procured 3 months before the expiry of lease agreements</a:t>
                      </a:r>
                      <a:endParaRPr lang="en-US" sz="18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800" dirty="0">
                          <a:effectLst/>
                          <a:latin typeface="+mj-lt"/>
                          <a:ea typeface="Times New Roman" panose="02020603050405020304" pitchFamily="18" charset="0"/>
                        </a:rPr>
                        <a:t>The Gauteng Provincial Office moved to the new premises on 26 March </a:t>
                      </a:r>
                      <a:r>
                        <a:rPr lang="en-GB" sz="1800" dirty="0" smtClean="0">
                          <a:effectLst/>
                          <a:latin typeface="+mj-lt"/>
                          <a:ea typeface="Times New Roman" panose="02020603050405020304" pitchFamily="18" charset="0"/>
                        </a:rPr>
                        <a:t>2017.</a:t>
                      </a:r>
                      <a:endParaRPr lang="en-US" sz="1800" dirty="0">
                        <a:effectLst/>
                        <a:latin typeface="+mj-lt"/>
                        <a:ea typeface="Times New Roman" panose="02020603050405020304" pitchFamily="18" charset="0"/>
                      </a:endParaRPr>
                    </a:p>
                    <a:p>
                      <a:pPr marL="0" marR="0" algn="just">
                        <a:lnSpc>
                          <a:spcPct val="100000"/>
                        </a:lnSpc>
                        <a:spcBef>
                          <a:spcPts val="0"/>
                        </a:spcBef>
                        <a:spcAft>
                          <a:spcPts val="0"/>
                        </a:spcAft>
                      </a:pPr>
                      <a:endParaRPr lang="en-GB" sz="1800" dirty="0" smtClean="0">
                        <a:effectLst/>
                        <a:latin typeface="+mj-lt"/>
                        <a:ea typeface="Times New Roman" panose="02020603050405020304" pitchFamily="18" charset="0"/>
                      </a:endParaRPr>
                    </a:p>
                    <a:p>
                      <a:pPr marL="0" marR="0" algn="just">
                        <a:lnSpc>
                          <a:spcPct val="100000"/>
                        </a:lnSpc>
                        <a:spcBef>
                          <a:spcPts val="0"/>
                        </a:spcBef>
                        <a:spcAft>
                          <a:spcPts val="0"/>
                        </a:spcAft>
                      </a:pPr>
                      <a:r>
                        <a:rPr lang="en-GB" sz="1800" dirty="0" smtClean="0">
                          <a:effectLst/>
                          <a:latin typeface="+mj-lt"/>
                          <a:ea typeface="Times New Roman" panose="02020603050405020304" pitchFamily="18" charset="0"/>
                        </a:rPr>
                        <a:t>The </a:t>
                      </a:r>
                      <a:r>
                        <a:rPr lang="en-GB" sz="1800" dirty="0">
                          <a:effectLst/>
                          <a:latin typeface="+mj-lt"/>
                          <a:ea typeface="Times New Roman" panose="02020603050405020304" pitchFamily="18" charset="0"/>
                        </a:rPr>
                        <a:t>lease agreement for the Western Cape Provincial OPSC was renewed for three </a:t>
                      </a:r>
                      <a:r>
                        <a:rPr lang="en-GB" sz="1800" dirty="0" smtClean="0">
                          <a:effectLst/>
                          <a:latin typeface="+mj-lt"/>
                          <a:ea typeface="Times New Roman" panose="02020603050405020304" pitchFamily="18" charset="0"/>
                        </a:rPr>
                        <a:t>years</a:t>
                      </a:r>
                      <a:endParaRPr lang="en-US" sz="18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800" dirty="0">
                          <a:effectLst/>
                          <a:latin typeface="+mj-lt"/>
                          <a:ea typeface="Times New Roman" panose="02020603050405020304" pitchFamily="18" charset="0"/>
                        </a:rPr>
                        <a:t>Target achieved</a:t>
                      </a:r>
                      <a:endParaRPr lang="en-US" sz="18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792105">
                <a:tc>
                  <a:txBody>
                    <a:bodyPr/>
                    <a:lstStyle/>
                    <a:p>
                      <a:pPr marL="0" marR="0" algn="l">
                        <a:lnSpc>
                          <a:spcPct val="100000"/>
                        </a:lnSpc>
                        <a:spcBef>
                          <a:spcPts val="0"/>
                        </a:spcBef>
                        <a:spcAft>
                          <a:spcPts val="0"/>
                        </a:spcAft>
                      </a:pPr>
                      <a:r>
                        <a:rPr lang="en-ZA" sz="1800" dirty="0">
                          <a:effectLst/>
                          <a:latin typeface="+mj-lt"/>
                          <a:ea typeface="Times New Roman" panose="02020603050405020304" pitchFamily="18" charset="0"/>
                        </a:rPr>
                        <a:t>Business Continuity Plan tested </a:t>
                      </a:r>
                      <a:endParaRPr lang="en-US" sz="18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GB" sz="1800" dirty="0">
                          <a:effectLst/>
                          <a:latin typeface="+mj-lt"/>
                          <a:ea typeface="Times New Roman" panose="02020603050405020304" pitchFamily="18" charset="0"/>
                        </a:rPr>
                        <a:t>Logistics management policies implemented complied fully with the prescripts and guidelines</a:t>
                      </a:r>
                      <a:endParaRPr lang="en-US" sz="1800" dirty="0">
                        <a:effectLst/>
                        <a:latin typeface="+mj-lt"/>
                        <a:ea typeface="Times New Roman" panose="02020603050405020304" pitchFamily="18" charset="0"/>
                      </a:endParaRPr>
                    </a:p>
                    <a:p>
                      <a:pPr marL="0" marR="0" algn="l">
                        <a:lnSpc>
                          <a:spcPct val="100000"/>
                        </a:lnSpc>
                        <a:spcBef>
                          <a:spcPts val="0"/>
                        </a:spcBef>
                        <a:spcAft>
                          <a:spcPts val="0"/>
                        </a:spcAft>
                      </a:pPr>
                      <a:r>
                        <a:rPr lang="en-GB" sz="1800" dirty="0">
                          <a:effectLst/>
                          <a:latin typeface="+mj-lt"/>
                          <a:ea typeface="Times New Roman" panose="02020603050405020304" pitchFamily="18" charset="0"/>
                        </a:rPr>
                        <a:t>Telephone Policy was revised and approved by DG in March 2017</a:t>
                      </a:r>
                      <a:endParaRPr lang="en-US" sz="18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800" dirty="0" smtClean="0">
                          <a:effectLst/>
                          <a:latin typeface="+mj-lt"/>
                          <a:ea typeface="Times New Roman" panose="02020603050405020304" pitchFamily="18" charset="0"/>
                        </a:rPr>
                        <a:t>Target achieved</a:t>
                      </a:r>
                      <a:endParaRPr lang="en-US" sz="1800" dirty="0" smtClean="0">
                        <a:effectLst/>
                        <a:latin typeface="+mj-lt"/>
                        <a:ea typeface="Times New Roman" panose="02020603050405020304" pitchFamily="18" charset="0"/>
                      </a:endParaRPr>
                    </a:p>
                    <a:p>
                      <a:pPr marL="0" marR="0" algn="l">
                        <a:lnSpc>
                          <a:spcPct val="100000"/>
                        </a:lnSpc>
                        <a:spcBef>
                          <a:spcPts val="0"/>
                        </a:spcBef>
                        <a:spcAft>
                          <a:spcPts val="0"/>
                        </a:spcAft>
                        <a:tabLst>
                          <a:tab pos="190500" algn="l"/>
                          <a:tab pos="540385" algn="l"/>
                        </a:tabLst>
                      </a:pPr>
                      <a:endParaRPr lang="en-US" sz="18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212593">
                <a:tc>
                  <a:txBody>
                    <a:bodyPr/>
                    <a:lstStyle/>
                    <a:p>
                      <a:pPr marL="0" marR="0" algn="l">
                        <a:lnSpc>
                          <a:spcPct val="100000"/>
                        </a:lnSpc>
                        <a:spcBef>
                          <a:spcPts val="0"/>
                        </a:spcBef>
                        <a:spcAft>
                          <a:spcPts val="0"/>
                        </a:spcAft>
                      </a:pPr>
                      <a:r>
                        <a:rPr lang="en-US" sz="1800" dirty="0">
                          <a:effectLst/>
                          <a:latin typeface="+mj-lt"/>
                          <a:ea typeface="Times New Roman" panose="02020603050405020304" pitchFamily="18" charset="0"/>
                        </a:rPr>
                        <a:t>Report on Internal Service Standards approved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GB" sz="1800" dirty="0">
                          <a:effectLst/>
                          <a:latin typeface="+mj-lt"/>
                          <a:ea typeface="Times New Roman" panose="02020603050405020304" pitchFamily="18" charset="0"/>
                        </a:rPr>
                        <a:t>Internal service standards were approved in March 2017</a:t>
                      </a:r>
                      <a:endParaRPr lang="en-US" sz="18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90500" algn="l"/>
                          <a:tab pos="540385" algn="l"/>
                        </a:tabLst>
                        <a:defRPr/>
                      </a:pPr>
                      <a:r>
                        <a:rPr lang="en-ZA" sz="1800" dirty="0" smtClean="0">
                          <a:effectLst/>
                          <a:latin typeface="+mj-lt"/>
                          <a:ea typeface="Times New Roman" panose="02020603050405020304" pitchFamily="18" charset="0"/>
                        </a:rPr>
                        <a:t>Target achieved</a:t>
                      </a:r>
                      <a:endParaRPr lang="en-US" sz="1800" dirty="0" smtClean="0">
                        <a:effectLst/>
                        <a:latin typeface="+mj-lt"/>
                        <a:ea typeface="Times New Roman" panose="02020603050405020304" pitchFamily="18" charset="0"/>
                      </a:endParaRPr>
                    </a:p>
                    <a:p>
                      <a:pPr marL="0" marR="0" algn="l">
                        <a:lnSpc>
                          <a:spcPct val="100000"/>
                        </a:lnSpc>
                        <a:spcBef>
                          <a:spcPts val="0"/>
                        </a:spcBef>
                        <a:spcAft>
                          <a:spcPts val="0"/>
                        </a:spcAft>
                        <a:tabLst>
                          <a:tab pos="190500" algn="l"/>
                          <a:tab pos="540385" algn="l"/>
                        </a:tabLst>
                      </a:pPr>
                      <a:endParaRPr lang="en-US" sz="18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689135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(10)</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21</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4045819937"/>
              </p:ext>
            </p:extLst>
          </p:nvPr>
        </p:nvGraphicFramePr>
        <p:xfrm>
          <a:off x="467544" y="1373816"/>
          <a:ext cx="8229600" cy="4609895"/>
        </p:xfrm>
        <a:graphic>
          <a:graphicData uri="http://schemas.openxmlformats.org/drawingml/2006/table">
            <a:tbl>
              <a:tblPr firstRow="1" firstCol="1" bandRow="1"/>
              <a:tblGrid>
                <a:gridCol w="2548053">
                  <a:extLst>
                    <a:ext uri="{9D8B030D-6E8A-4147-A177-3AD203B41FA5}">
                      <a16:colId xmlns:a16="http://schemas.microsoft.com/office/drawing/2014/main" xmlns="" val="20000"/>
                    </a:ext>
                  </a:extLst>
                </a:gridCol>
                <a:gridCol w="4076683">
                  <a:extLst>
                    <a:ext uri="{9D8B030D-6E8A-4147-A177-3AD203B41FA5}">
                      <a16:colId xmlns:a16="http://schemas.microsoft.com/office/drawing/2014/main" xmlns="" val="20001"/>
                    </a:ext>
                  </a:extLst>
                </a:gridCol>
                <a:gridCol w="1604864">
                  <a:extLst>
                    <a:ext uri="{9D8B030D-6E8A-4147-A177-3AD203B41FA5}">
                      <a16:colId xmlns:a16="http://schemas.microsoft.com/office/drawing/2014/main" xmlns="" val="20002"/>
                    </a:ext>
                  </a:extLst>
                </a:gridCol>
              </a:tblGrid>
              <a:tr h="330503">
                <a:tc>
                  <a:txBody>
                    <a:bodyPr/>
                    <a:lstStyle/>
                    <a:p>
                      <a:pPr marL="0" marR="0" algn="ctr">
                        <a:lnSpc>
                          <a:spcPct val="120000"/>
                        </a:lnSpc>
                        <a:spcBef>
                          <a:spcPts val="0"/>
                        </a:spcBef>
                        <a:spcAft>
                          <a:spcPts val="0"/>
                        </a:spcAft>
                        <a:tabLst>
                          <a:tab pos="190500" algn="l"/>
                          <a:tab pos="540385" algn="l"/>
                        </a:tabLst>
                      </a:pPr>
                      <a:r>
                        <a:rPr lang="en-ZA" sz="1800" b="1" dirty="0">
                          <a:effectLst/>
                          <a:latin typeface="+mj-lt"/>
                          <a:ea typeface="Times New Roman" panose="02020603050405020304" pitchFamily="18" charset="0"/>
                          <a:cs typeface="Arial" panose="020B0604020202020204" pitchFamily="34" charset="0"/>
                        </a:rPr>
                        <a:t>Performance Indicator</a:t>
                      </a:r>
                      <a:endParaRPr lang="en-US" sz="18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rgbClr val="B3CC82"/>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20000"/>
                        </a:lnSpc>
                        <a:spcBef>
                          <a:spcPts val="0"/>
                        </a:spcBef>
                        <a:spcAft>
                          <a:spcPts val="0"/>
                        </a:spcAft>
                        <a:tabLst>
                          <a:tab pos="190500" algn="l"/>
                          <a:tab pos="540385" algn="l"/>
                        </a:tabLst>
                      </a:pPr>
                      <a:r>
                        <a:rPr lang="en-ZA" sz="1800" b="1" dirty="0">
                          <a:effectLst/>
                          <a:latin typeface="+mj-lt"/>
                          <a:ea typeface="Times New Roman" panose="02020603050405020304" pitchFamily="18" charset="0"/>
                          <a:cs typeface="Arial" panose="020B0604020202020204" pitchFamily="34" charset="0"/>
                        </a:rPr>
                        <a:t>Actual </a:t>
                      </a:r>
                      <a:r>
                        <a:rPr lang="en-ZA" sz="1800" b="1" dirty="0" smtClean="0">
                          <a:effectLst/>
                          <a:latin typeface="+mj-lt"/>
                          <a:ea typeface="Times New Roman" panose="02020603050405020304" pitchFamily="18" charset="0"/>
                          <a:cs typeface="Arial" panose="020B0604020202020204" pitchFamily="34" charset="0"/>
                        </a:rPr>
                        <a:t>Achievement</a:t>
                      </a:r>
                      <a:endParaRPr lang="en-US" sz="18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20000"/>
                        </a:lnSpc>
                        <a:spcBef>
                          <a:spcPts val="0"/>
                        </a:spcBef>
                        <a:spcAft>
                          <a:spcPts val="0"/>
                        </a:spcAft>
                        <a:tabLst>
                          <a:tab pos="190500" algn="l"/>
                          <a:tab pos="540385" algn="l"/>
                        </a:tabLst>
                      </a:pPr>
                      <a:r>
                        <a:rPr lang="en-ZA" sz="1800" b="1" dirty="0" smtClean="0">
                          <a:effectLst/>
                          <a:latin typeface="+mj-lt"/>
                          <a:ea typeface="Times New Roman" panose="02020603050405020304" pitchFamily="18" charset="0"/>
                          <a:cs typeface="Arial" panose="020B0604020202020204" pitchFamily="34" charset="0"/>
                        </a:rPr>
                        <a:t>Comments</a:t>
                      </a:r>
                      <a:endParaRPr lang="en-US" sz="18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03773">
                <a:tc gridSpan="3">
                  <a:txBody>
                    <a:bodyPr/>
                    <a:lstStyle/>
                    <a:p>
                      <a:pPr marL="0" marR="0" algn="l">
                        <a:lnSpc>
                          <a:spcPct val="120000"/>
                        </a:lnSpc>
                        <a:spcBef>
                          <a:spcPts val="0"/>
                        </a:spcBef>
                        <a:spcAft>
                          <a:spcPts val="0"/>
                        </a:spcAft>
                      </a:pPr>
                      <a:r>
                        <a:rPr lang="en-US" sz="1800" b="1" kern="1200" dirty="0" smtClean="0">
                          <a:solidFill>
                            <a:schemeClr val="tx1"/>
                          </a:solidFill>
                          <a:effectLst/>
                          <a:latin typeface="+mj-lt"/>
                          <a:ea typeface="+mn-ea"/>
                          <a:cs typeface="+mn-cs"/>
                        </a:rPr>
                        <a:t>Sub-programme: </a:t>
                      </a:r>
                      <a:r>
                        <a:rPr lang="en-ZA" sz="1800" b="1" kern="1200" dirty="0" smtClean="0">
                          <a:solidFill>
                            <a:schemeClr val="tx1"/>
                          </a:solidFill>
                          <a:effectLst/>
                          <a:latin typeface="+mj-lt"/>
                          <a:ea typeface="+mn-ea"/>
                          <a:cs typeface="+mn-cs"/>
                        </a:rPr>
                        <a:t>Security Services</a:t>
                      </a:r>
                      <a:endParaRPr lang="en-US" sz="1800" b="1"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1"/>
                  </a:ext>
                </a:extLst>
              </a:tr>
              <a:tr h="681521">
                <a:tc>
                  <a:txBody>
                    <a:bodyPr/>
                    <a:lstStyle/>
                    <a:p>
                      <a:pPr marL="0" marR="0" algn="l">
                        <a:lnSpc>
                          <a:spcPct val="120000"/>
                        </a:lnSpc>
                        <a:spcBef>
                          <a:spcPts val="0"/>
                        </a:spcBef>
                        <a:spcAft>
                          <a:spcPts val="0"/>
                        </a:spcAft>
                      </a:pPr>
                      <a:r>
                        <a:rPr lang="en-US" sz="1800" dirty="0">
                          <a:effectLst/>
                          <a:latin typeface="+mj-lt"/>
                          <a:ea typeface="Times New Roman" panose="02020603050405020304" pitchFamily="18" charset="0"/>
                        </a:rPr>
                        <a:t>Security Policy and Procedure manuals  implemented</a:t>
                      </a:r>
                    </a:p>
                  </a:txBody>
                  <a:tcPr marL="68580" marR="68580" marT="0" marB="0">
                    <a:lnL w="12700" cap="flat" cmpd="sng" algn="ctr">
                      <a:solidFill>
                        <a:srgbClr val="B3CC82"/>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accent5"/>
                    </a:solidFill>
                  </a:tcPr>
                </a:tc>
                <a:tc>
                  <a:txBody>
                    <a:bodyPr/>
                    <a:lstStyle/>
                    <a:p>
                      <a:pPr marL="0" marR="0" algn="l">
                        <a:lnSpc>
                          <a:spcPct val="120000"/>
                        </a:lnSpc>
                        <a:spcBef>
                          <a:spcPts val="0"/>
                        </a:spcBef>
                        <a:spcAft>
                          <a:spcPts val="0"/>
                        </a:spcAft>
                      </a:pPr>
                      <a:r>
                        <a:rPr lang="en-GB" sz="1800" dirty="0">
                          <a:effectLst/>
                          <a:latin typeface="+mj-lt"/>
                          <a:ea typeface="Times New Roman" panose="02020603050405020304" pitchFamily="18" charset="0"/>
                        </a:rPr>
                        <a:t>Security Policy and Procedure Manuals were implemented on an ongoing </a:t>
                      </a:r>
                      <a:r>
                        <a:rPr lang="en-GB" sz="1800" dirty="0" smtClean="0">
                          <a:effectLst/>
                          <a:latin typeface="+mj-lt"/>
                          <a:ea typeface="Times New Roman" panose="02020603050405020304" pitchFamily="18" charset="0"/>
                        </a:rPr>
                        <a:t>basis</a:t>
                      </a:r>
                    </a:p>
                    <a:p>
                      <a:pPr marL="0" marR="0" algn="l">
                        <a:lnSpc>
                          <a:spcPct val="120000"/>
                        </a:lnSpc>
                        <a:spcBef>
                          <a:spcPts val="0"/>
                        </a:spcBef>
                        <a:spcAft>
                          <a:spcPts val="0"/>
                        </a:spcAft>
                      </a:pPr>
                      <a:endParaRPr lang="en-GB" sz="1800" dirty="0" smtClean="0">
                        <a:effectLst/>
                        <a:latin typeface="+mj-lt"/>
                        <a:ea typeface="Times New Roman" panose="02020603050405020304" pitchFamily="18" charset="0"/>
                      </a:endParaRPr>
                    </a:p>
                    <a:p>
                      <a:pPr marL="0" marR="0" algn="l">
                        <a:lnSpc>
                          <a:spcPct val="120000"/>
                        </a:lnSpc>
                        <a:spcBef>
                          <a:spcPts val="0"/>
                        </a:spcBef>
                        <a:spcAft>
                          <a:spcPts val="0"/>
                        </a:spcAft>
                      </a:pPr>
                      <a:r>
                        <a:rPr lang="en-GB" sz="1800" dirty="0" smtClean="0">
                          <a:effectLst/>
                          <a:latin typeface="+mj-lt"/>
                          <a:ea typeface="Times New Roman" panose="02020603050405020304" pitchFamily="18" charset="0"/>
                        </a:rPr>
                        <a:t>Standard </a:t>
                      </a:r>
                      <a:r>
                        <a:rPr lang="en-GB" sz="1800" dirty="0">
                          <a:effectLst/>
                          <a:latin typeface="+mj-lt"/>
                          <a:ea typeface="Times New Roman" panose="02020603050405020304" pitchFamily="18" charset="0"/>
                        </a:rPr>
                        <a:t>Operating Procedures were developed and </a:t>
                      </a:r>
                      <a:r>
                        <a:rPr lang="en-GB" sz="1800" dirty="0" smtClean="0">
                          <a:effectLst/>
                          <a:latin typeface="+mj-lt"/>
                          <a:ea typeface="Times New Roman" panose="02020603050405020304" pitchFamily="18" charset="0"/>
                        </a:rPr>
                        <a:t>were awaiting approval</a:t>
                      </a:r>
                      <a:endParaRPr lang="en-US" sz="18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20000"/>
                        </a:lnSpc>
                        <a:spcBef>
                          <a:spcPts val="0"/>
                        </a:spcBef>
                        <a:spcAft>
                          <a:spcPts val="0"/>
                        </a:spcAft>
                      </a:pPr>
                      <a:r>
                        <a:rPr lang="en-ZA" sz="1800" dirty="0">
                          <a:effectLst/>
                          <a:latin typeface="+mj-lt"/>
                          <a:ea typeface="Times New Roman" panose="02020603050405020304" pitchFamily="18" charset="0"/>
                        </a:rPr>
                        <a:t>Target achieved</a:t>
                      </a:r>
                      <a:endParaRPr lang="en-US" sz="18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376491">
                <a:tc>
                  <a:txBody>
                    <a:bodyPr/>
                    <a:lstStyle/>
                    <a:p>
                      <a:pPr marL="0" marR="0" algn="l">
                        <a:lnSpc>
                          <a:spcPct val="120000"/>
                        </a:lnSpc>
                        <a:spcBef>
                          <a:spcPts val="0"/>
                        </a:spcBef>
                        <a:spcAft>
                          <a:spcPts val="0"/>
                        </a:spcAft>
                      </a:pPr>
                      <a:r>
                        <a:rPr lang="en-US" sz="1800" dirty="0">
                          <a:effectLst/>
                          <a:latin typeface="+mj-lt"/>
                          <a:ea typeface="Times New Roman" panose="02020603050405020304" pitchFamily="18" charset="0"/>
                        </a:rPr>
                        <a:t>Number of workshops conducted</a:t>
                      </a:r>
                    </a:p>
                  </a:txBody>
                  <a:tcPr marL="68580" marR="68580" marT="0" marB="0">
                    <a:lnL w="12700" cap="flat" cmpd="sng" algn="ctr">
                      <a:solidFill>
                        <a:srgbClr val="B3CC82"/>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accent5"/>
                    </a:solidFill>
                  </a:tcPr>
                </a:tc>
                <a:tc>
                  <a:txBody>
                    <a:bodyPr/>
                    <a:lstStyle/>
                    <a:p>
                      <a:pPr marL="0" marR="0" algn="l">
                        <a:lnSpc>
                          <a:spcPct val="120000"/>
                        </a:lnSpc>
                        <a:spcBef>
                          <a:spcPts val="0"/>
                        </a:spcBef>
                        <a:spcAft>
                          <a:spcPts val="0"/>
                        </a:spcAft>
                      </a:pPr>
                      <a:r>
                        <a:rPr lang="en-US" sz="1800" dirty="0" smtClean="0">
                          <a:effectLst/>
                          <a:latin typeface="+mj-lt"/>
                          <a:ea typeface="Times New Roman" panose="02020603050405020304" pitchFamily="18" charset="0"/>
                        </a:rPr>
                        <a:t>9 workshops conducted</a:t>
                      </a:r>
                      <a:endParaRPr lang="en-US" sz="18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20000"/>
                        </a:lnSpc>
                        <a:spcBef>
                          <a:spcPts val="0"/>
                        </a:spcBef>
                        <a:spcAft>
                          <a:spcPts val="0"/>
                        </a:spcAft>
                        <a:tabLst>
                          <a:tab pos="540385" algn="l"/>
                        </a:tabLst>
                      </a:pPr>
                      <a:r>
                        <a:rPr lang="en-ZA" sz="1800" b="0" dirty="0">
                          <a:effectLst/>
                          <a:latin typeface="+mj-lt"/>
                          <a:ea typeface="MS Mincho" panose="02020609040205080304" pitchFamily="49" charset="-128"/>
                          <a:cs typeface="Arial" panose="020B0604020202020204" pitchFamily="34" charset="0"/>
                        </a:rPr>
                        <a:t>Target exceeded due to improvements in business processes </a:t>
                      </a:r>
                      <a:endParaRPr lang="en-US" sz="18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732272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(11)</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22</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2943704822"/>
              </p:ext>
            </p:extLst>
          </p:nvPr>
        </p:nvGraphicFramePr>
        <p:xfrm>
          <a:off x="611560" y="1700808"/>
          <a:ext cx="8229600" cy="4248590"/>
        </p:xfrm>
        <a:graphic>
          <a:graphicData uri="http://schemas.openxmlformats.org/drawingml/2006/table">
            <a:tbl>
              <a:tblPr firstRow="1" firstCol="1" bandRow="1"/>
              <a:tblGrid>
                <a:gridCol w="2376264">
                  <a:extLst>
                    <a:ext uri="{9D8B030D-6E8A-4147-A177-3AD203B41FA5}">
                      <a16:colId xmlns:a16="http://schemas.microsoft.com/office/drawing/2014/main" xmlns="" val="20000"/>
                    </a:ext>
                  </a:extLst>
                </a:gridCol>
                <a:gridCol w="3960440">
                  <a:extLst>
                    <a:ext uri="{9D8B030D-6E8A-4147-A177-3AD203B41FA5}">
                      <a16:colId xmlns:a16="http://schemas.microsoft.com/office/drawing/2014/main" xmlns="" val="20001"/>
                    </a:ext>
                  </a:extLst>
                </a:gridCol>
                <a:gridCol w="1892896">
                  <a:extLst>
                    <a:ext uri="{9D8B030D-6E8A-4147-A177-3AD203B41FA5}">
                      <a16:colId xmlns:a16="http://schemas.microsoft.com/office/drawing/2014/main" xmlns="" val="20002"/>
                    </a:ext>
                  </a:extLst>
                </a:gridCol>
              </a:tblGrid>
              <a:tr h="269282">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50329">
                <a:tc gridSpan="3">
                  <a:txBody>
                    <a:bodyPr/>
                    <a:lstStyle/>
                    <a:p>
                      <a:pPr marL="0" marR="0" algn="l">
                        <a:lnSpc>
                          <a:spcPct val="100000"/>
                        </a:lnSpc>
                        <a:spcBef>
                          <a:spcPts val="0"/>
                        </a:spcBef>
                        <a:spcAft>
                          <a:spcPts val="0"/>
                        </a:spcAft>
                        <a:tabLst>
                          <a:tab pos="190500" algn="l"/>
                          <a:tab pos="540385" algn="l"/>
                        </a:tabLst>
                      </a:pPr>
                      <a:r>
                        <a:rPr lang="en-US" sz="1600" b="1" kern="1200" dirty="0" smtClean="0">
                          <a:solidFill>
                            <a:schemeClr val="tx1"/>
                          </a:solidFill>
                          <a:effectLst/>
                          <a:latin typeface="+mj-lt"/>
                          <a:ea typeface="+mn-ea"/>
                          <a:cs typeface="+mn-cs"/>
                        </a:rPr>
                        <a:t>Sub-programme: </a:t>
                      </a:r>
                      <a:r>
                        <a:rPr lang="en-ZA" sz="1600" b="1" kern="1200" dirty="0" smtClean="0">
                          <a:solidFill>
                            <a:schemeClr val="tx1"/>
                          </a:solidFill>
                          <a:effectLst/>
                          <a:latin typeface="+mj-lt"/>
                          <a:ea typeface="+mn-ea"/>
                          <a:cs typeface="+mn-cs"/>
                        </a:rPr>
                        <a:t>Communication and Information Services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500658">
                <a:tc>
                  <a:txBody>
                    <a:bodyPr/>
                    <a:lstStyle/>
                    <a:p>
                      <a:pPr marL="0" marR="0" algn="l">
                        <a:lnSpc>
                          <a:spcPct val="100000"/>
                        </a:lnSpc>
                        <a:spcBef>
                          <a:spcPts val="0"/>
                        </a:spcBef>
                        <a:spcAft>
                          <a:spcPts val="0"/>
                        </a:spcAft>
                      </a:pPr>
                      <a:r>
                        <a:rPr lang="en-ZA" sz="1600" dirty="0" smtClean="0">
                          <a:effectLst/>
                          <a:latin typeface="+mj-lt"/>
                          <a:ea typeface="Times New Roman" panose="02020603050405020304" pitchFamily="18" charset="0"/>
                        </a:rPr>
                        <a:t>12 DG’s </a:t>
                      </a:r>
                      <a:r>
                        <a:rPr lang="en-ZA" sz="1600" dirty="0">
                          <a:effectLst/>
                          <a:latin typeface="+mj-lt"/>
                          <a:ea typeface="Times New Roman" panose="02020603050405020304" pitchFamily="18" charset="0"/>
                        </a:rPr>
                        <a:t>newsletter produced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GB" sz="1600" b="0" dirty="0">
                          <a:effectLst/>
                          <a:latin typeface="+mj-lt"/>
                          <a:ea typeface="Times New Roman" panose="02020603050405020304" pitchFamily="18" charset="0"/>
                          <a:cs typeface="Arial" panose="020B0604020202020204" pitchFamily="34" charset="0"/>
                        </a:rPr>
                        <a:t>12 editions of Mafhungo from the Director-General </a:t>
                      </a:r>
                      <a:r>
                        <a:rPr lang="en-GB" sz="1600" b="0" dirty="0" smtClean="0">
                          <a:effectLst/>
                          <a:latin typeface="+mj-lt"/>
                          <a:ea typeface="Times New Roman" panose="02020603050405020304" pitchFamily="18" charset="0"/>
                          <a:cs typeface="Arial" panose="020B0604020202020204" pitchFamily="34" charset="0"/>
                        </a:rPr>
                        <a:t>produced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500658">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Number of internal newsletters produced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GB" sz="1600" b="0" dirty="0">
                          <a:effectLst/>
                          <a:latin typeface="+mj-lt"/>
                          <a:ea typeface="MS Mincho" panose="02020609040205080304" pitchFamily="49" charset="-128"/>
                          <a:cs typeface="Arial" panose="020B0604020202020204" pitchFamily="34" charset="0"/>
                        </a:rPr>
                        <a:t>4 editions of </a:t>
                      </a:r>
                      <a:r>
                        <a:rPr lang="en-GB" sz="1600" b="0" dirty="0" err="1">
                          <a:effectLst/>
                          <a:latin typeface="+mj-lt"/>
                          <a:ea typeface="MS Mincho" panose="02020609040205080304" pitchFamily="49" charset="-128"/>
                          <a:cs typeface="Arial" panose="020B0604020202020204" pitchFamily="34" charset="0"/>
                        </a:rPr>
                        <a:t>Izwi</a:t>
                      </a:r>
                      <a:r>
                        <a:rPr lang="en-GB" sz="1600" b="0" dirty="0">
                          <a:effectLst/>
                          <a:latin typeface="+mj-lt"/>
                          <a:ea typeface="MS Mincho" panose="02020609040205080304" pitchFamily="49" charset="-128"/>
                          <a:cs typeface="Arial" panose="020B0604020202020204" pitchFamily="34" charset="0"/>
                        </a:rPr>
                        <a:t> lase OPSC </a:t>
                      </a:r>
                      <a:r>
                        <a:rPr lang="en-GB" sz="1600" b="0" dirty="0" smtClean="0">
                          <a:effectLst/>
                          <a:latin typeface="+mj-lt"/>
                          <a:ea typeface="MS Mincho" panose="02020609040205080304" pitchFamily="49" charset="-128"/>
                          <a:cs typeface="Arial" panose="020B0604020202020204" pitchFamily="34" charset="0"/>
                        </a:rPr>
                        <a:t>produced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a:effectLst/>
                          <a:latin typeface="+mj-lt"/>
                          <a:ea typeface="Times New Roman" panose="02020603050405020304" pitchFamily="18" charset="0"/>
                          <a:cs typeface="Arial" panose="020B0604020202020204" pitchFamily="34" charset="0"/>
                        </a:rPr>
                        <a:t>Target achieved</a:t>
                      </a:r>
                      <a:endParaRPr lang="en-US" sz="1600" b="1">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500658">
                <a:tc>
                  <a:txBody>
                    <a:bodyPr/>
                    <a:lstStyle/>
                    <a:p>
                      <a:pPr marL="0" marR="0" algn="l">
                        <a:lnSpc>
                          <a:spcPct val="100000"/>
                        </a:lnSpc>
                        <a:spcBef>
                          <a:spcPts val="0"/>
                        </a:spcBef>
                        <a:spcAft>
                          <a:spcPts val="0"/>
                        </a:spcAft>
                      </a:pPr>
                      <a:r>
                        <a:rPr lang="en-ZA" sz="1600" dirty="0" smtClean="0">
                          <a:effectLst/>
                          <a:latin typeface="+mj-lt"/>
                          <a:ea typeface="Times New Roman" panose="02020603050405020304" pitchFamily="18" charset="0"/>
                        </a:rPr>
                        <a:t>12 </a:t>
                      </a:r>
                      <a:r>
                        <a:rPr lang="en-ZA" sz="1600" dirty="0">
                          <a:effectLst/>
                          <a:latin typeface="+mj-lt"/>
                          <a:ea typeface="Times New Roman" panose="02020603050405020304" pitchFamily="18" charset="0"/>
                        </a:rPr>
                        <a:t>lift and washroom news produced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GB" sz="1600" b="0" dirty="0">
                          <a:effectLst/>
                          <a:latin typeface="+mj-lt"/>
                          <a:ea typeface="Times New Roman" panose="02020603050405020304" pitchFamily="18" charset="0"/>
                          <a:cs typeface="Arial" panose="020B0604020202020204" pitchFamily="34" charset="0"/>
                        </a:rPr>
                        <a:t>12 lift news </a:t>
                      </a:r>
                      <a:r>
                        <a:rPr lang="en-GB" sz="1600" b="0" dirty="0" smtClean="0">
                          <a:effectLst/>
                          <a:latin typeface="+mj-lt"/>
                          <a:ea typeface="Times New Roman" panose="02020603050405020304" pitchFamily="18" charset="0"/>
                          <a:cs typeface="Arial" panose="020B0604020202020204" pitchFamily="34" charset="0"/>
                        </a:rPr>
                        <a:t>produced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a:effectLst/>
                          <a:latin typeface="+mj-lt"/>
                          <a:ea typeface="Times New Roman" panose="02020603050405020304" pitchFamily="18" charset="0"/>
                          <a:cs typeface="Arial" panose="020B0604020202020204" pitchFamily="34" charset="0"/>
                        </a:rPr>
                        <a:t>Target achieved </a:t>
                      </a:r>
                      <a:endParaRPr lang="en-US" sz="1600" b="1">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975241">
                <a:tc>
                  <a:txBody>
                    <a:bodyPr/>
                    <a:lstStyle/>
                    <a:p>
                      <a:pPr marL="0" marR="0" algn="l">
                        <a:lnSpc>
                          <a:spcPct val="100000"/>
                        </a:lnSpc>
                        <a:spcBef>
                          <a:spcPts val="0"/>
                        </a:spcBef>
                        <a:spcAft>
                          <a:spcPts val="0"/>
                        </a:spcAft>
                      </a:pPr>
                      <a:r>
                        <a:rPr lang="en-ZA" sz="1600" dirty="0" smtClean="0">
                          <a:effectLst/>
                          <a:latin typeface="+mj-lt"/>
                          <a:ea typeface="Times New Roman" panose="02020603050405020304" pitchFamily="18" charset="0"/>
                        </a:rPr>
                        <a:t>4 </a:t>
                      </a:r>
                      <a:r>
                        <a:rPr lang="en-ZA" sz="1600" dirty="0">
                          <a:effectLst/>
                          <a:latin typeface="+mj-lt"/>
                          <a:ea typeface="Times New Roman" panose="02020603050405020304" pitchFamily="18" charset="0"/>
                        </a:rPr>
                        <a:t>Information and Learning Sessions held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GB" sz="1600" b="0" dirty="0">
                          <a:effectLst/>
                          <a:latin typeface="+mj-lt"/>
                          <a:ea typeface="Times New Roman" panose="02020603050405020304" pitchFamily="18" charset="0"/>
                          <a:cs typeface="Arial" panose="020B0604020202020204" pitchFamily="34" charset="0"/>
                        </a:rPr>
                        <a:t>11 Information and learning sessions were </a:t>
                      </a:r>
                      <a:r>
                        <a:rPr lang="en-GB" sz="1600" b="0" dirty="0" smtClean="0">
                          <a:effectLst/>
                          <a:latin typeface="+mj-lt"/>
                          <a:ea typeface="Times New Roman" panose="02020603050405020304" pitchFamily="18" charset="0"/>
                          <a:cs typeface="Arial" panose="020B0604020202020204" pitchFamily="34" charset="0"/>
                        </a:rPr>
                        <a:t>held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a:t>
                      </a:r>
                      <a:r>
                        <a:rPr lang="en-ZA" sz="1600" b="0" dirty="0" smtClean="0">
                          <a:effectLst/>
                          <a:latin typeface="+mj-lt"/>
                          <a:ea typeface="Times New Roman" panose="02020603050405020304" pitchFamily="18" charset="0"/>
                          <a:cs typeface="Arial" panose="020B0604020202020204" pitchFamily="34" charset="0"/>
                        </a:rPr>
                        <a:t>exceeded,</a:t>
                      </a:r>
                      <a:r>
                        <a:rPr lang="en-ZA" sz="1600" b="0" baseline="0" dirty="0" smtClean="0">
                          <a:effectLst/>
                          <a:latin typeface="+mj-lt"/>
                          <a:ea typeface="Times New Roman" panose="02020603050405020304" pitchFamily="18" charset="0"/>
                          <a:cs typeface="Arial" panose="020B0604020202020204" pitchFamily="34" charset="0"/>
                        </a:rPr>
                        <a:t> additional sessions was held due to demand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500658">
                <a:tc>
                  <a:txBody>
                    <a:bodyPr/>
                    <a:lstStyle/>
                    <a:p>
                      <a:pPr marL="0" marR="0" algn="l">
                        <a:lnSpc>
                          <a:spcPct val="100000"/>
                        </a:lnSpc>
                        <a:spcBef>
                          <a:spcPts val="0"/>
                        </a:spcBef>
                        <a:spcAft>
                          <a:spcPts val="0"/>
                        </a:spcAft>
                      </a:pPr>
                      <a:r>
                        <a:rPr lang="en-GB" sz="1600" dirty="0">
                          <a:effectLst/>
                          <a:latin typeface="+mj-lt"/>
                          <a:ea typeface="Times New Roman" panose="02020603050405020304" pitchFamily="18" charset="0"/>
                        </a:rPr>
                        <a:t>Information support provided to users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de-DE" sz="1600" b="0" dirty="0">
                          <a:effectLst/>
                          <a:latin typeface="+mj-lt"/>
                          <a:ea typeface="Times New Roman" panose="02020603050405020304" pitchFamily="18" charset="0"/>
                          <a:cs typeface="Arial" panose="020B0604020202020204" pitchFamily="34" charset="0"/>
                        </a:rPr>
                        <a:t>Book exhibition </a:t>
                      </a:r>
                      <a:r>
                        <a:rPr lang="de-DE" sz="1600" b="0" dirty="0" smtClean="0">
                          <a:effectLst/>
                          <a:latin typeface="+mj-lt"/>
                          <a:ea typeface="Times New Roman" panose="02020603050405020304" pitchFamily="18" charset="0"/>
                          <a:cs typeface="Arial" panose="020B0604020202020204" pitchFamily="34" charset="0"/>
                        </a:rPr>
                        <a:t>held </a:t>
                      </a:r>
                    </a:p>
                    <a:p>
                      <a:pPr marL="0" marR="0" algn="l">
                        <a:lnSpc>
                          <a:spcPct val="100000"/>
                        </a:lnSpc>
                        <a:spcBef>
                          <a:spcPts val="0"/>
                        </a:spcBef>
                        <a:spcAft>
                          <a:spcPts val="0"/>
                        </a:spcAft>
                        <a:tabLst>
                          <a:tab pos="540385" algn="l"/>
                        </a:tabLst>
                      </a:pPr>
                      <a:r>
                        <a:rPr lang="en-US" sz="1600" b="0" dirty="0" smtClean="0">
                          <a:effectLst/>
                          <a:latin typeface="+mj-lt"/>
                          <a:ea typeface="Times New Roman" panose="02020603050405020304" pitchFamily="18" charset="0"/>
                          <a:cs typeface="Arial" panose="020B0604020202020204" pitchFamily="34" charset="0"/>
                        </a:rPr>
                        <a:t>S</a:t>
                      </a:r>
                      <a:r>
                        <a:rPr lang="de-DE" sz="1600" b="0" dirty="0" smtClean="0">
                          <a:effectLst/>
                          <a:latin typeface="+mj-lt"/>
                          <a:ea typeface="MS Mincho" panose="02020609040205080304" pitchFamily="49" charset="-128"/>
                          <a:cs typeface="Arial" panose="020B0604020202020204" pitchFamily="34" charset="0"/>
                        </a:rPr>
                        <a:t>ubscribe </a:t>
                      </a:r>
                      <a:r>
                        <a:rPr lang="de-DE" sz="1600" b="0" dirty="0">
                          <a:effectLst/>
                          <a:latin typeface="+mj-lt"/>
                          <a:ea typeface="MS Mincho" panose="02020609040205080304" pitchFamily="49" charset="-128"/>
                          <a:cs typeface="Arial" panose="020B0604020202020204" pitchFamily="34" charset="0"/>
                        </a:rPr>
                        <a:t>to Legal </a:t>
                      </a:r>
                      <a:r>
                        <a:rPr lang="de-DE" sz="1600" b="0" dirty="0" smtClean="0">
                          <a:effectLst/>
                          <a:latin typeface="+mj-lt"/>
                          <a:ea typeface="MS Mincho" panose="02020609040205080304" pitchFamily="49" charset="-128"/>
                          <a:cs typeface="Arial" panose="020B0604020202020204" pitchFamily="34" charset="0"/>
                        </a:rPr>
                        <a:t>Brief</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achieved </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r h="750987">
                <a:tc>
                  <a:txBody>
                    <a:bodyPr/>
                    <a:lstStyle/>
                    <a:p>
                      <a:pPr marL="0" marR="0" algn="l">
                        <a:lnSpc>
                          <a:spcPct val="100000"/>
                        </a:lnSpc>
                        <a:spcBef>
                          <a:spcPts val="0"/>
                        </a:spcBef>
                        <a:spcAft>
                          <a:spcPts val="0"/>
                        </a:spcAft>
                      </a:pPr>
                      <a:r>
                        <a:rPr lang="en-GB" sz="1600" dirty="0">
                          <a:effectLst/>
                          <a:latin typeface="+mj-lt"/>
                          <a:ea typeface="Times New Roman" panose="02020603050405020304" pitchFamily="18" charset="0"/>
                        </a:rPr>
                        <a:t>PSC visibility programme implemented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GB" sz="1600" b="0" dirty="0">
                          <a:effectLst/>
                          <a:latin typeface="+mj-lt"/>
                          <a:ea typeface="Times New Roman" panose="02020603050405020304" pitchFamily="18" charset="0"/>
                          <a:cs typeface="Arial" panose="020B0604020202020204" pitchFamily="34" charset="0"/>
                        </a:rPr>
                        <a:t>13 media engagements, of which 4 media briefings/ alerts and 11 media statements were </a:t>
                      </a:r>
                      <a:r>
                        <a:rPr lang="en-GB" sz="1600" b="0" dirty="0" smtClean="0">
                          <a:effectLst/>
                          <a:latin typeface="+mj-lt"/>
                          <a:ea typeface="Times New Roman" panose="02020603050405020304" pitchFamily="18" charset="0"/>
                          <a:cs typeface="Arial" panose="020B0604020202020204" pitchFamily="34" charset="0"/>
                        </a:rPr>
                        <a:t>issued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754370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(12)</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23</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3376541360"/>
              </p:ext>
            </p:extLst>
          </p:nvPr>
        </p:nvGraphicFramePr>
        <p:xfrm>
          <a:off x="467544" y="1514474"/>
          <a:ext cx="8229600" cy="4658902"/>
        </p:xfrm>
        <a:graphic>
          <a:graphicData uri="http://schemas.openxmlformats.org/drawingml/2006/table">
            <a:tbl>
              <a:tblPr firstRow="1" firstCol="1" bandRow="1"/>
              <a:tblGrid>
                <a:gridCol w="2548053">
                  <a:extLst>
                    <a:ext uri="{9D8B030D-6E8A-4147-A177-3AD203B41FA5}">
                      <a16:colId xmlns:a16="http://schemas.microsoft.com/office/drawing/2014/main" xmlns="" val="20000"/>
                    </a:ext>
                  </a:extLst>
                </a:gridCol>
                <a:gridCol w="3644635">
                  <a:extLst>
                    <a:ext uri="{9D8B030D-6E8A-4147-A177-3AD203B41FA5}">
                      <a16:colId xmlns:a16="http://schemas.microsoft.com/office/drawing/2014/main" xmlns="" val="20001"/>
                    </a:ext>
                  </a:extLst>
                </a:gridCol>
                <a:gridCol w="2036912">
                  <a:extLst>
                    <a:ext uri="{9D8B030D-6E8A-4147-A177-3AD203B41FA5}">
                      <a16:colId xmlns:a16="http://schemas.microsoft.com/office/drawing/2014/main" xmlns="" val="20002"/>
                    </a:ext>
                  </a:extLst>
                </a:gridCol>
              </a:tblGrid>
              <a:tr h="204460">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04460">
                <a:tc gridSpan="3">
                  <a:txBody>
                    <a:bodyPr/>
                    <a:lstStyle/>
                    <a:p>
                      <a:pPr marL="0" marR="0" algn="l">
                        <a:lnSpc>
                          <a:spcPct val="100000"/>
                        </a:lnSpc>
                        <a:spcBef>
                          <a:spcPts val="0"/>
                        </a:spcBef>
                        <a:spcAft>
                          <a:spcPts val="0"/>
                        </a:spcAft>
                        <a:tabLst>
                          <a:tab pos="190500" algn="l"/>
                          <a:tab pos="540385" algn="l"/>
                        </a:tabLst>
                      </a:pPr>
                      <a:r>
                        <a:rPr lang="en-US" sz="1600" b="1" kern="1200" dirty="0" smtClean="0">
                          <a:solidFill>
                            <a:schemeClr val="tx1"/>
                          </a:solidFill>
                          <a:effectLst/>
                          <a:latin typeface="+mj-lt"/>
                          <a:ea typeface="+mn-ea"/>
                          <a:cs typeface="+mn-cs"/>
                        </a:rPr>
                        <a:t>Sub-programme: </a:t>
                      </a:r>
                      <a:r>
                        <a:rPr lang="en-ZA" sz="1600" b="1" kern="1200" dirty="0" smtClean="0">
                          <a:solidFill>
                            <a:schemeClr val="tx1"/>
                          </a:solidFill>
                          <a:effectLst/>
                          <a:latin typeface="+mj-lt"/>
                          <a:ea typeface="+mn-ea"/>
                          <a:cs typeface="+mn-cs"/>
                        </a:rPr>
                        <a:t>Communication and Information Services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1"/>
                  </a:ext>
                </a:extLst>
              </a:tr>
              <a:tr h="1514924">
                <a:tc>
                  <a:txBody>
                    <a:bodyPr/>
                    <a:lstStyle/>
                    <a:p>
                      <a:pPr marL="0" marR="0" algn="l">
                        <a:lnSpc>
                          <a:spcPct val="100000"/>
                        </a:lnSpc>
                        <a:spcBef>
                          <a:spcPts val="0"/>
                        </a:spcBef>
                        <a:spcAft>
                          <a:spcPts val="0"/>
                        </a:spcAft>
                      </a:pPr>
                      <a:r>
                        <a:rPr lang="en-GB" sz="1600" dirty="0" smtClean="0">
                          <a:effectLst/>
                          <a:latin typeface="+mj-lt"/>
                          <a:ea typeface="Times New Roman" panose="02020603050405020304" pitchFamily="18" charset="0"/>
                        </a:rPr>
                        <a:t>4 PSC</a:t>
                      </a:r>
                      <a:r>
                        <a:rPr lang="en-GB" sz="1600" dirty="0">
                          <a:effectLst/>
                          <a:latin typeface="+mj-lt"/>
                          <a:ea typeface="Times New Roman" panose="02020603050405020304" pitchFamily="18" charset="0"/>
                        </a:rPr>
                        <a:t>/ OPSCs branded</a:t>
                      </a:r>
                      <a:endParaRPr lang="en-US" sz="1600" dirty="0">
                        <a:effectLst/>
                        <a:latin typeface="+mj-lt"/>
                        <a:ea typeface="Times New Roman" panose="02020603050405020304" pitchFamily="18" charset="0"/>
                      </a:endParaRPr>
                    </a:p>
                    <a:p>
                      <a:pPr marL="0" marR="0" algn="l">
                        <a:lnSpc>
                          <a:spcPct val="100000"/>
                        </a:lnSpc>
                        <a:spcBef>
                          <a:spcPts val="0"/>
                        </a:spcBef>
                        <a:spcAft>
                          <a:spcPts val="0"/>
                        </a:spcAft>
                      </a:pPr>
                      <a:r>
                        <a:rPr lang="en-GB" sz="1600" dirty="0">
                          <a:effectLst/>
                          <a:latin typeface="+mj-lt"/>
                          <a:ea typeface="Times New Roman" panose="02020603050405020304" pitchFamily="18" charset="0"/>
                        </a:rPr>
                        <a:t>Branded inspection attire procured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2 offices were branded in </a:t>
                      </a:r>
                      <a:r>
                        <a:rPr lang="en-GB" sz="1600" b="0" dirty="0">
                          <a:effectLst/>
                          <a:latin typeface="+mj-lt"/>
                          <a:ea typeface="Times New Roman" panose="02020603050405020304" pitchFamily="18" charset="0"/>
                          <a:cs typeface="Arial" panose="020B0604020202020204" pitchFamily="34" charset="0"/>
                        </a:rPr>
                        <a:t>KwaZulu-Natal and Eastern Cape</a:t>
                      </a:r>
                      <a:endParaRPr lang="en-US" sz="1600" b="1" dirty="0">
                        <a:effectLst/>
                        <a:latin typeface="+mj-lt"/>
                        <a:ea typeface="MS Mincho" panose="02020609040205080304" pitchFamily="49" charset="-128"/>
                        <a:cs typeface="Times New Roman" panose="02020603050405020304" pitchFamily="18" charset="0"/>
                      </a:endParaRPr>
                    </a:p>
                    <a:p>
                      <a:pPr marL="0" marR="0" algn="just">
                        <a:lnSpc>
                          <a:spcPct val="100000"/>
                        </a:lnSpc>
                        <a:spcBef>
                          <a:spcPts val="0"/>
                        </a:spcBef>
                        <a:spcAft>
                          <a:spcPts val="0"/>
                        </a:spcAft>
                        <a:tabLst>
                          <a:tab pos="540385" algn="l"/>
                        </a:tabLst>
                      </a:pPr>
                      <a:endParaRPr lang="en-GB" sz="1600" b="0" dirty="0" smtClean="0">
                        <a:effectLst/>
                        <a:latin typeface="+mj-lt"/>
                        <a:ea typeface="Times New Roman" panose="02020603050405020304" pitchFamily="18" charset="0"/>
                        <a:cs typeface="Arial" panose="020B0604020202020204" pitchFamily="34" charset="0"/>
                      </a:endParaRPr>
                    </a:p>
                    <a:p>
                      <a:pPr marL="0" marR="0" algn="just">
                        <a:lnSpc>
                          <a:spcPct val="100000"/>
                        </a:lnSpc>
                        <a:spcBef>
                          <a:spcPts val="0"/>
                        </a:spcBef>
                        <a:spcAft>
                          <a:spcPts val="0"/>
                        </a:spcAft>
                        <a:tabLst>
                          <a:tab pos="540385" algn="l"/>
                        </a:tabLst>
                      </a:pPr>
                      <a:endParaRPr lang="en-GB" sz="1600" b="0" dirty="0" smtClean="0">
                        <a:effectLst/>
                        <a:latin typeface="+mj-lt"/>
                        <a:ea typeface="Times New Roman" panose="02020603050405020304" pitchFamily="18" charset="0"/>
                        <a:cs typeface="Arial" panose="020B0604020202020204" pitchFamily="34" charset="0"/>
                      </a:endParaRPr>
                    </a:p>
                    <a:p>
                      <a:pPr marL="0" marR="0" algn="just">
                        <a:lnSpc>
                          <a:spcPct val="100000"/>
                        </a:lnSpc>
                        <a:spcBef>
                          <a:spcPts val="0"/>
                        </a:spcBef>
                        <a:spcAft>
                          <a:spcPts val="0"/>
                        </a:spcAft>
                        <a:tabLst>
                          <a:tab pos="540385" algn="l"/>
                        </a:tabLst>
                      </a:pPr>
                      <a:r>
                        <a:rPr lang="en-GB" sz="1600" b="0" dirty="0" smtClean="0">
                          <a:effectLst/>
                          <a:latin typeface="+mj-lt"/>
                          <a:ea typeface="Times New Roman" panose="02020603050405020304" pitchFamily="18" charset="0"/>
                          <a:cs typeface="Arial" panose="020B0604020202020204" pitchFamily="34" charset="0"/>
                        </a:rPr>
                        <a:t>Body </a:t>
                      </a:r>
                      <a:r>
                        <a:rPr lang="en-GB" sz="1600" b="0" dirty="0">
                          <a:effectLst/>
                          <a:latin typeface="+mj-lt"/>
                          <a:ea typeface="Times New Roman" panose="02020603050405020304" pitchFamily="18" charset="0"/>
                          <a:cs typeface="Arial" panose="020B0604020202020204" pitchFamily="34" charset="0"/>
                        </a:rPr>
                        <a:t>warmers, Bibs and Car Magnetic stickers for PSC inspections were procured and delivered in June 2016</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GB" sz="1600" b="0" dirty="0" smtClean="0">
                          <a:effectLst/>
                          <a:latin typeface="+mj-lt"/>
                          <a:ea typeface="Times New Roman" panose="02020603050405020304" pitchFamily="18" charset="0"/>
                          <a:cs typeface="Arial" panose="020B0604020202020204" pitchFamily="34" charset="0"/>
                        </a:rPr>
                        <a:t>Target</a:t>
                      </a:r>
                      <a:r>
                        <a:rPr lang="en-GB" sz="1600" b="0" baseline="0" dirty="0" smtClean="0">
                          <a:effectLst/>
                          <a:latin typeface="+mj-lt"/>
                          <a:ea typeface="Times New Roman" panose="02020603050405020304" pitchFamily="18" charset="0"/>
                          <a:cs typeface="Arial" panose="020B0604020202020204" pitchFamily="34" charset="0"/>
                        </a:rPr>
                        <a:t> partially achieved, o</a:t>
                      </a:r>
                      <a:r>
                        <a:rPr lang="en-GB" sz="1600" b="0" dirty="0" smtClean="0">
                          <a:effectLst/>
                          <a:latin typeface="+mj-lt"/>
                          <a:ea typeface="Times New Roman" panose="02020603050405020304" pitchFamily="18" charset="0"/>
                          <a:cs typeface="Arial" panose="020B0604020202020204" pitchFamily="34" charset="0"/>
                        </a:rPr>
                        <a:t>nly </a:t>
                      </a:r>
                      <a:r>
                        <a:rPr lang="en-GB" sz="1600" b="0" dirty="0">
                          <a:effectLst/>
                          <a:latin typeface="+mj-lt"/>
                          <a:ea typeface="Times New Roman" panose="02020603050405020304" pitchFamily="18" charset="0"/>
                          <a:cs typeface="Arial" panose="020B0604020202020204" pitchFamily="34" charset="0"/>
                        </a:rPr>
                        <a:t>2 provincial offices relocated</a:t>
                      </a:r>
                      <a:endParaRPr lang="en-US" sz="1600" b="1" dirty="0">
                        <a:effectLst/>
                        <a:latin typeface="+mj-lt"/>
                        <a:ea typeface="MS Mincho" panose="02020609040205080304" pitchFamily="49" charset="-128"/>
                        <a:cs typeface="Times New Roman" panose="02020603050405020304" pitchFamily="18" charset="0"/>
                      </a:endParaRPr>
                    </a:p>
                    <a:p>
                      <a:pPr marL="0" marR="0" algn="l">
                        <a:lnSpc>
                          <a:spcPct val="100000"/>
                        </a:lnSpc>
                        <a:spcBef>
                          <a:spcPts val="0"/>
                        </a:spcBef>
                        <a:spcAft>
                          <a:spcPts val="0"/>
                        </a:spcAft>
                        <a:tabLst>
                          <a:tab pos="540385" algn="l"/>
                        </a:tabLst>
                      </a:pPr>
                      <a:r>
                        <a:rPr lang="en-GB" sz="1600" b="0" dirty="0">
                          <a:effectLst/>
                          <a:latin typeface="+mj-lt"/>
                          <a:ea typeface="Times New Roman" panose="02020603050405020304" pitchFamily="18" charset="0"/>
                          <a:cs typeface="Arial" panose="020B0604020202020204" pitchFamily="34" charset="0"/>
                        </a:rPr>
                        <a:t>Branding could not be done due to financial constraints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204460">
                <a:tc gridSpan="3">
                  <a:txBody>
                    <a:bodyPr/>
                    <a:lstStyle/>
                    <a:p>
                      <a:pPr marL="0" marR="0" algn="l">
                        <a:lnSpc>
                          <a:spcPct val="100000"/>
                        </a:lnSpc>
                        <a:spcBef>
                          <a:spcPts val="0"/>
                        </a:spcBef>
                        <a:spcAft>
                          <a:spcPts val="0"/>
                        </a:spcAft>
                        <a:tabLst>
                          <a:tab pos="190500" algn="l"/>
                          <a:tab pos="540385" algn="l"/>
                        </a:tabLst>
                      </a:pPr>
                      <a:r>
                        <a:rPr lang="en-US" sz="1600" b="1" dirty="0">
                          <a:effectLst/>
                          <a:latin typeface="+mj-lt"/>
                          <a:ea typeface="MS Mincho" panose="02020609040205080304" pitchFamily="49" charset="-128"/>
                          <a:cs typeface="Arial" panose="020B0604020202020204" pitchFamily="34" charset="0"/>
                        </a:rPr>
                        <a:t>Sub-programme: </a:t>
                      </a:r>
                      <a:r>
                        <a:rPr lang="en-ZA" sz="1600" b="1" dirty="0">
                          <a:effectLst/>
                          <a:latin typeface="+mj-lt"/>
                          <a:ea typeface="Times New Roman" panose="02020603050405020304" pitchFamily="18" charset="0"/>
                          <a:cs typeface="Arial" panose="020B0604020202020204" pitchFamily="34" charset="0"/>
                        </a:rPr>
                        <a:t>Information Technology</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3"/>
                  </a:ext>
                </a:extLst>
              </a:tr>
              <a:tr h="757462">
                <a:tc>
                  <a:txBody>
                    <a:bodyPr/>
                    <a:lstStyle/>
                    <a:p>
                      <a:pPr marL="0" marR="0" algn="l">
                        <a:lnSpc>
                          <a:spcPct val="100000"/>
                        </a:lnSpc>
                        <a:spcBef>
                          <a:spcPts val="0"/>
                        </a:spcBef>
                        <a:spcAft>
                          <a:spcPts val="0"/>
                        </a:spcAft>
                      </a:pPr>
                      <a:r>
                        <a:rPr lang="en-US" sz="1600" dirty="0" smtClean="0">
                          <a:effectLst/>
                          <a:latin typeface="+mj-lt"/>
                          <a:ea typeface="Times New Roman" panose="02020603050405020304" pitchFamily="18" charset="0"/>
                        </a:rPr>
                        <a:t>95% </a:t>
                      </a:r>
                      <a:r>
                        <a:rPr lang="en-US" sz="1600" dirty="0">
                          <a:effectLst/>
                          <a:latin typeface="+mj-lt"/>
                          <a:ea typeface="Times New Roman" panose="02020603050405020304" pitchFamily="18" charset="0"/>
                        </a:rPr>
                        <a:t>network connectivity uptime achieved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GB" sz="1600" b="0" dirty="0">
                          <a:effectLst/>
                          <a:latin typeface="+mj-lt"/>
                          <a:ea typeface="MS Mincho" panose="02020609040205080304" pitchFamily="49" charset="-128"/>
                          <a:cs typeface="Arial" panose="020B0604020202020204" pitchFamily="34" charset="0"/>
                        </a:rPr>
                        <a:t>Network connectivity uptime of 99%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exceeded by 4</a:t>
                      </a:r>
                      <a:r>
                        <a:rPr lang="en-ZA" sz="1600" b="0" dirty="0" smtClean="0">
                          <a:effectLst/>
                          <a:latin typeface="+mj-lt"/>
                          <a:ea typeface="Times New Roman" panose="02020603050405020304" pitchFamily="18" charset="0"/>
                          <a:cs typeface="Arial" panose="020B0604020202020204" pitchFamily="34" charset="0"/>
                        </a:rPr>
                        <a:t>% as the</a:t>
                      </a:r>
                      <a:r>
                        <a:rPr lang="en-ZA" sz="1600" b="0" baseline="0" dirty="0" smtClean="0">
                          <a:effectLst/>
                          <a:latin typeface="+mj-lt"/>
                          <a:ea typeface="Times New Roman" panose="02020603050405020304" pitchFamily="18" charset="0"/>
                          <a:cs typeface="Arial" panose="020B0604020202020204" pitchFamily="34" charset="0"/>
                        </a:rPr>
                        <a:t> wide area network was stable</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1226761">
                <a:tc>
                  <a:txBody>
                    <a:bodyPr/>
                    <a:lstStyle/>
                    <a:p>
                      <a:pPr marL="0" marR="0" algn="l">
                        <a:lnSpc>
                          <a:spcPct val="100000"/>
                        </a:lnSpc>
                        <a:spcBef>
                          <a:spcPts val="0"/>
                        </a:spcBef>
                        <a:spcAft>
                          <a:spcPts val="0"/>
                        </a:spcAft>
                      </a:pPr>
                      <a:r>
                        <a:rPr lang="en-US" sz="1600">
                          <a:effectLst/>
                          <a:latin typeface="+mj-lt"/>
                          <a:ea typeface="Times New Roman" panose="02020603050405020304" pitchFamily="18" charset="0"/>
                        </a:rPr>
                        <a:t>IT Governance implemented in line with Corporate Governance of ICT Policy Framework (Phase 2 and 3 fully implemented)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GB" sz="1600" b="0" dirty="0">
                          <a:effectLst/>
                          <a:latin typeface="+mj-lt"/>
                          <a:ea typeface="MS Mincho" panose="02020609040205080304" pitchFamily="49" charset="-128"/>
                          <a:cs typeface="Arial" panose="020B0604020202020204" pitchFamily="34" charset="0"/>
                        </a:rPr>
                        <a:t>Training of IT Steering Committee members took place on 12 May 2016 and IT Steering Committee meetings were held in September and November 2016 </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491323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(13)</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24</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1698533111"/>
              </p:ext>
            </p:extLst>
          </p:nvPr>
        </p:nvGraphicFramePr>
        <p:xfrm>
          <a:off x="467544" y="1484784"/>
          <a:ext cx="8229600" cy="3267452"/>
        </p:xfrm>
        <a:graphic>
          <a:graphicData uri="http://schemas.openxmlformats.org/drawingml/2006/table">
            <a:tbl>
              <a:tblPr firstRow="1" firstCol="1" bandRow="1"/>
              <a:tblGrid>
                <a:gridCol w="2548053">
                  <a:extLst>
                    <a:ext uri="{9D8B030D-6E8A-4147-A177-3AD203B41FA5}">
                      <a16:colId xmlns:a16="http://schemas.microsoft.com/office/drawing/2014/main" xmlns="" val="20000"/>
                    </a:ext>
                  </a:extLst>
                </a:gridCol>
                <a:gridCol w="3861511">
                  <a:extLst>
                    <a:ext uri="{9D8B030D-6E8A-4147-A177-3AD203B41FA5}">
                      <a16:colId xmlns:a16="http://schemas.microsoft.com/office/drawing/2014/main" xmlns="" val="20001"/>
                    </a:ext>
                  </a:extLst>
                </a:gridCol>
                <a:gridCol w="1820036">
                  <a:extLst>
                    <a:ext uri="{9D8B030D-6E8A-4147-A177-3AD203B41FA5}">
                      <a16:colId xmlns:a16="http://schemas.microsoft.com/office/drawing/2014/main" xmlns="" val="20002"/>
                    </a:ext>
                  </a:extLst>
                </a:gridCol>
              </a:tblGrid>
              <a:tr h="161895">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341372">
                <a:tc gridSpan="3">
                  <a:txBody>
                    <a:bodyPr/>
                    <a:lstStyle/>
                    <a:p>
                      <a:pPr marL="0" marR="0" algn="l">
                        <a:lnSpc>
                          <a:spcPct val="100000"/>
                        </a:lnSpc>
                        <a:spcBef>
                          <a:spcPts val="0"/>
                        </a:spcBef>
                        <a:spcAft>
                          <a:spcPts val="0"/>
                        </a:spcAft>
                        <a:tabLst>
                          <a:tab pos="190500" algn="l"/>
                          <a:tab pos="540385" algn="l"/>
                        </a:tabLst>
                      </a:pPr>
                      <a:r>
                        <a:rPr lang="en-US" sz="1600" b="1" dirty="0">
                          <a:effectLst/>
                          <a:latin typeface="+mj-lt"/>
                          <a:ea typeface="MS Mincho" panose="02020609040205080304" pitchFamily="49" charset="-128"/>
                          <a:cs typeface="Arial" panose="020B0604020202020204" pitchFamily="34" charset="0"/>
                        </a:rPr>
                        <a:t>Sub-programme: </a:t>
                      </a:r>
                      <a:r>
                        <a:rPr lang="en-ZA" sz="1600" b="1" dirty="0">
                          <a:effectLst/>
                          <a:latin typeface="+mj-lt"/>
                          <a:ea typeface="Times New Roman" panose="02020603050405020304" pitchFamily="18" charset="0"/>
                          <a:cs typeface="Arial" panose="020B0604020202020204" pitchFamily="34" charset="0"/>
                        </a:rPr>
                        <a:t>Information Technology</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a16="http://schemas.microsoft.com/office/drawing/2014/main" xmlns="" val="10001"/>
                  </a:ext>
                </a:extLst>
              </a:tr>
              <a:tr h="1444148">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Complaints and grievance management systems enhanced in line with the revised business process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GB" sz="1600" b="0" dirty="0">
                          <a:effectLst/>
                          <a:latin typeface="+mj-lt"/>
                          <a:ea typeface="MS Mincho" panose="02020609040205080304" pitchFamily="49" charset="-128"/>
                          <a:cs typeface="Arial" panose="020B0604020202020204" pitchFamily="34" charset="0"/>
                        </a:rPr>
                        <a:t>Development of the system was completed. User Acceptance testing sessions were concluded with the relevant managers. Training was also conducted in March 2017. The system will go live 01 April 2017</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871360">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Video conference and Internet Protocol Telephony implemented in 5 PSC offices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GB" sz="1600" b="0" dirty="0">
                          <a:effectLst/>
                          <a:latin typeface="+mj-lt"/>
                          <a:ea typeface="MS Mincho" panose="02020609040205080304" pitchFamily="49" charset="-128"/>
                          <a:cs typeface="Arial" panose="020B0604020202020204" pitchFamily="34" charset="0"/>
                        </a:rPr>
                        <a:t>Video conference solution tested and implemented in all the PSC OPSCs (provinces and national)</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exceeded due to improvements in business processes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729806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(14)</a:t>
            </a:r>
            <a:br>
              <a:rPr lang="en-GB" sz="3200" spc="-25" dirty="0" smtClean="0">
                <a:solidFill>
                  <a:srgbClr val="993300"/>
                </a:solidFill>
                <a:latin typeface="Berlin Sans FB Demi" panose="020E0802020502020306" pitchFamily="34" charset="0"/>
              </a:rPr>
            </a:br>
            <a:r>
              <a:rPr lang="en-GB" sz="2000" spc="-25" dirty="0">
                <a:solidFill>
                  <a:schemeClr val="accent5">
                    <a:lumMod val="50000"/>
                  </a:schemeClr>
                </a:solidFill>
                <a:latin typeface="Berlin Sans FB Demi" panose="020E0802020502020306" pitchFamily="34" charset="0"/>
              </a:rPr>
              <a:t>WORKPLAN TARGETS</a:t>
            </a:r>
            <a:endParaRPr lang="en-US" sz="20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25</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554285827"/>
              </p:ext>
            </p:extLst>
          </p:nvPr>
        </p:nvGraphicFramePr>
        <p:xfrm>
          <a:off x="467544" y="1373816"/>
          <a:ext cx="8280920" cy="4668601"/>
        </p:xfrm>
        <a:graphic>
          <a:graphicData uri="http://schemas.openxmlformats.org/drawingml/2006/table">
            <a:tbl>
              <a:tblPr firstRow="1" firstCol="1" bandRow="1"/>
              <a:tblGrid>
                <a:gridCol w="2563943">
                  <a:extLst>
                    <a:ext uri="{9D8B030D-6E8A-4147-A177-3AD203B41FA5}">
                      <a16:colId xmlns:a16="http://schemas.microsoft.com/office/drawing/2014/main" xmlns="" val="20000"/>
                    </a:ext>
                  </a:extLst>
                </a:gridCol>
                <a:gridCol w="3556737">
                  <a:extLst>
                    <a:ext uri="{9D8B030D-6E8A-4147-A177-3AD203B41FA5}">
                      <a16:colId xmlns:a16="http://schemas.microsoft.com/office/drawing/2014/main" xmlns="" val="20001"/>
                    </a:ext>
                  </a:extLst>
                </a:gridCol>
                <a:gridCol w="2160240">
                  <a:extLst>
                    <a:ext uri="{9D8B030D-6E8A-4147-A177-3AD203B41FA5}">
                      <a16:colId xmlns:a16="http://schemas.microsoft.com/office/drawing/2014/main" xmlns="" val="20002"/>
                    </a:ext>
                  </a:extLst>
                </a:gridCol>
              </a:tblGrid>
              <a:tr h="391917">
                <a:tc>
                  <a:txBody>
                    <a:bodyPr/>
                    <a:lstStyle/>
                    <a:p>
                      <a:pPr marL="0" marR="0" algn="ctr">
                        <a:lnSpc>
                          <a:spcPct val="100000"/>
                        </a:lnSpc>
                        <a:spcBef>
                          <a:spcPts val="0"/>
                        </a:spcBef>
                        <a:spcAft>
                          <a:spcPts val="0"/>
                        </a:spcAft>
                        <a:tabLst>
                          <a:tab pos="190500" algn="l"/>
                          <a:tab pos="540385" algn="l"/>
                        </a:tabLst>
                      </a:pPr>
                      <a:r>
                        <a:rPr lang="en-ZA" sz="1600" b="1" dirty="0">
                          <a:effectLst/>
                          <a:latin typeface="+mn-lt"/>
                          <a:ea typeface="Times New Roman" panose="02020603050405020304" pitchFamily="18" charset="0"/>
                          <a:cs typeface="Arial" panose="020B0604020202020204" pitchFamily="34" charset="0"/>
                        </a:rPr>
                        <a:t>Performance Indicator</a:t>
                      </a:r>
                      <a:endParaRPr lang="en-US" sz="1600" b="1" dirty="0">
                        <a:effectLst/>
                        <a:latin typeface="+mn-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n-lt"/>
                          <a:ea typeface="Times New Roman" panose="02020603050405020304" pitchFamily="18" charset="0"/>
                          <a:cs typeface="Arial" panose="020B0604020202020204" pitchFamily="34" charset="0"/>
                        </a:rPr>
                        <a:t>Actual </a:t>
                      </a:r>
                      <a:r>
                        <a:rPr lang="en-ZA" sz="1600" b="1" dirty="0" smtClean="0">
                          <a:effectLst/>
                          <a:latin typeface="+mn-lt"/>
                          <a:ea typeface="Times New Roman" panose="02020603050405020304" pitchFamily="18" charset="0"/>
                          <a:cs typeface="Arial" panose="020B0604020202020204" pitchFamily="34" charset="0"/>
                        </a:rPr>
                        <a:t>Achievement</a:t>
                      </a:r>
                      <a:endParaRPr lang="en-US" sz="1600" b="1" dirty="0">
                        <a:effectLst/>
                        <a:latin typeface="+mn-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n-lt"/>
                          <a:ea typeface="Times New Roman" panose="02020603050405020304" pitchFamily="18" charset="0"/>
                          <a:cs typeface="Arial" panose="020B0604020202020204" pitchFamily="34" charset="0"/>
                        </a:rPr>
                        <a:t>Comments</a:t>
                      </a:r>
                      <a:endParaRPr lang="en-US" sz="1600" b="1" dirty="0">
                        <a:effectLst/>
                        <a:latin typeface="+mn-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12172">
                <a:tc gridSpan="3">
                  <a:txBody>
                    <a:bodyPr/>
                    <a:lstStyle/>
                    <a:p>
                      <a:pPr marL="0" marR="0" algn="l">
                        <a:lnSpc>
                          <a:spcPct val="100000"/>
                        </a:lnSpc>
                        <a:spcBef>
                          <a:spcPts val="0"/>
                        </a:spcBef>
                        <a:spcAft>
                          <a:spcPts val="0"/>
                        </a:spcAft>
                        <a:tabLst>
                          <a:tab pos="190500" algn="l"/>
                          <a:tab pos="540385" algn="l"/>
                        </a:tabLst>
                      </a:pPr>
                      <a:r>
                        <a:rPr lang="en-US" sz="1600" b="1" kern="1200" dirty="0" smtClean="0">
                          <a:solidFill>
                            <a:schemeClr val="tx1"/>
                          </a:solidFill>
                          <a:effectLst/>
                          <a:latin typeface="+mn-lt"/>
                          <a:ea typeface="+mn-ea"/>
                          <a:cs typeface="+mn-cs"/>
                        </a:rPr>
                        <a:t>Sub-programme: Human Resource Management</a:t>
                      </a:r>
                      <a:endParaRPr lang="en-US" sz="1600" b="1"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1"/>
                  </a:ext>
                </a:extLst>
              </a:tr>
              <a:tr h="533585">
                <a:tc>
                  <a:txBody>
                    <a:bodyPr/>
                    <a:lstStyle/>
                    <a:p>
                      <a:pPr marL="0" marR="0" algn="l">
                        <a:lnSpc>
                          <a:spcPct val="100000"/>
                        </a:lnSpc>
                        <a:spcBef>
                          <a:spcPts val="0"/>
                        </a:spcBef>
                        <a:spcAft>
                          <a:spcPts val="0"/>
                        </a:spcAft>
                        <a:tabLst>
                          <a:tab pos="200025" algn="l"/>
                        </a:tabLst>
                      </a:pPr>
                      <a:r>
                        <a:rPr lang="en-ZA" sz="1600" kern="1200" dirty="0" smtClean="0">
                          <a:solidFill>
                            <a:schemeClr val="tx1"/>
                          </a:solidFill>
                          <a:effectLst/>
                          <a:latin typeface="+mn-lt"/>
                          <a:ea typeface="Times New Roman" panose="02020603050405020304" pitchFamily="18" charset="0"/>
                          <a:cs typeface="+mn-cs"/>
                        </a:rPr>
                        <a:t>&lt;10% </a:t>
                      </a:r>
                      <a:r>
                        <a:rPr lang="en-ZA" sz="1600" dirty="0" smtClean="0">
                          <a:effectLst/>
                          <a:latin typeface="+mn-lt"/>
                          <a:ea typeface="Times New Roman" panose="02020603050405020304" pitchFamily="18" charset="0"/>
                        </a:rPr>
                        <a:t>Vacancy </a:t>
                      </a:r>
                      <a:r>
                        <a:rPr lang="en-ZA" sz="1600" dirty="0">
                          <a:effectLst/>
                          <a:latin typeface="+mn-lt"/>
                          <a:ea typeface="Times New Roman" panose="02020603050405020304" pitchFamily="18" charset="0"/>
                        </a:rPr>
                        <a:t>rate of less than 10% maintained</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Lst>
                      </a:pPr>
                      <a:r>
                        <a:rPr lang="en-US" sz="1600" dirty="0">
                          <a:effectLst/>
                          <a:latin typeface="+mn-lt"/>
                          <a:ea typeface="Times New Roman" panose="02020603050405020304" pitchFamily="18" charset="0"/>
                        </a:rPr>
                        <a:t>Vacancy rate was 6.8</a:t>
                      </a:r>
                      <a:r>
                        <a:rPr lang="en-US" sz="1600" dirty="0" smtClean="0">
                          <a:effectLst/>
                          <a:latin typeface="+mn-lt"/>
                          <a:ea typeface="Times New Roman" panose="02020603050405020304" pitchFamily="18" charset="0"/>
                        </a:rPr>
                        <a:t>%</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n-lt"/>
                          <a:ea typeface="Calibri" panose="020F0502020204030204" pitchFamily="34" charset="0"/>
                        </a:rPr>
                        <a:t>Target achieved </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060859">
                <a:tc>
                  <a:txBody>
                    <a:bodyPr/>
                    <a:lstStyle/>
                    <a:p>
                      <a:pPr marL="0" marR="0" algn="l">
                        <a:lnSpc>
                          <a:spcPct val="100000"/>
                        </a:lnSpc>
                        <a:spcBef>
                          <a:spcPts val="0"/>
                        </a:spcBef>
                        <a:spcAft>
                          <a:spcPts val="0"/>
                        </a:spcAft>
                      </a:pPr>
                      <a:r>
                        <a:rPr lang="en-ZA" sz="1600" dirty="0">
                          <a:effectLst/>
                          <a:latin typeface="+mn-lt"/>
                          <a:ea typeface="Times New Roman" panose="02020603050405020304" pitchFamily="18" charset="0"/>
                        </a:rPr>
                        <a:t>People with Disabilities (PWDs) to comprise at least 2% of staff employed</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Lst>
                      </a:pPr>
                      <a:r>
                        <a:rPr lang="en-US" sz="1600" dirty="0">
                          <a:effectLst/>
                          <a:latin typeface="+mn-lt"/>
                          <a:ea typeface="Times New Roman" panose="02020603050405020304" pitchFamily="18" charset="0"/>
                        </a:rPr>
                        <a:t>The OPSC had 6 PWDs which translated to 2.32% of the total staff establishment</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n-lt"/>
                          <a:ea typeface="Calibri" panose="020F0502020204030204" pitchFamily="34" charset="0"/>
                        </a:rPr>
                        <a:t>Target </a:t>
                      </a:r>
                      <a:r>
                        <a:rPr lang="en-ZA" sz="1600" dirty="0" smtClean="0">
                          <a:effectLst/>
                          <a:latin typeface="+mn-lt"/>
                          <a:ea typeface="Calibri" panose="020F0502020204030204" pitchFamily="34" charset="0"/>
                        </a:rPr>
                        <a:t>exceeded as </a:t>
                      </a:r>
                      <a:r>
                        <a:rPr lang="en-ZA" sz="1600" kern="1200" dirty="0" smtClean="0">
                          <a:solidFill>
                            <a:schemeClr val="tx1"/>
                          </a:solidFill>
                          <a:effectLst/>
                          <a:latin typeface="+mn-lt"/>
                          <a:ea typeface="+mn-ea"/>
                          <a:cs typeface="+mn-cs"/>
                        </a:rPr>
                        <a:t>more employees disclosed their disability status.</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659063">
                <a:tc>
                  <a:txBody>
                    <a:bodyPr/>
                    <a:lstStyle/>
                    <a:p>
                      <a:pPr marL="0" marR="0" algn="just">
                        <a:lnSpc>
                          <a:spcPct val="100000"/>
                        </a:lnSpc>
                        <a:spcBef>
                          <a:spcPts val="0"/>
                        </a:spcBef>
                        <a:spcAft>
                          <a:spcPts val="0"/>
                        </a:spcAft>
                      </a:pPr>
                      <a:r>
                        <a:rPr lang="en-ZA" sz="1600" dirty="0">
                          <a:effectLst/>
                          <a:latin typeface="+mn-lt"/>
                          <a:ea typeface="Times New Roman" panose="02020603050405020304" pitchFamily="18" charset="0"/>
                        </a:rPr>
                        <a:t>Women to comprise at least 50% of staff employed at SMS level</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Lst>
                      </a:pPr>
                      <a:r>
                        <a:rPr lang="en-US" sz="1600" dirty="0">
                          <a:effectLst/>
                          <a:latin typeface="+mn-lt"/>
                          <a:ea typeface="Times New Roman" panose="02020603050405020304" pitchFamily="18" charset="0"/>
                        </a:rPr>
                        <a:t>There were 22 women out of 44 filled posts at </a:t>
                      </a:r>
                      <a:r>
                        <a:rPr lang="en-US" sz="1600" dirty="0" smtClean="0">
                          <a:effectLst/>
                          <a:latin typeface="+mn-lt"/>
                          <a:ea typeface="Times New Roman" panose="02020603050405020304" pitchFamily="18" charset="0"/>
                        </a:rPr>
                        <a:t>SMS </a:t>
                      </a:r>
                      <a:r>
                        <a:rPr lang="en-US" sz="1600" dirty="0">
                          <a:effectLst/>
                          <a:latin typeface="+mn-lt"/>
                          <a:ea typeface="Times New Roman" panose="02020603050405020304" pitchFamily="18" charset="0"/>
                        </a:rPr>
                        <a:t>level </a:t>
                      </a:r>
                      <a:r>
                        <a:rPr lang="en-US" sz="1600" dirty="0" smtClean="0">
                          <a:effectLst/>
                          <a:latin typeface="+mn-lt"/>
                          <a:ea typeface="Times New Roman" panose="02020603050405020304" pitchFamily="18" charset="0"/>
                        </a:rPr>
                        <a:t>(50%)</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n-lt"/>
                          <a:ea typeface="Calibri" panose="020F0502020204030204" pitchFamily="34" charset="0"/>
                        </a:rPr>
                        <a:t>Target achieved</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1697374">
                <a:tc>
                  <a:txBody>
                    <a:bodyPr/>
                    <a:lstStyle/>
                    <a:p>
                      <a:pPr marL="0" marR="0" algn="l">
                        <a:lnSpc>
                          <a:spcPct val="100000"/>
                        </a:lnSpc>
                        <a:spcBef>
                          <a:spcPts val="0"/>
                        </a:spcBef>
                        <a:spcAft>
                          <a:spcPts val="0"/>
                        </a:spcAft>
                      </a:pPr>
                      <a:r>
                        <a:rPr lang="en-GB" sz="1600" dirty="0" smtClean="0">
                          <a:effectLst/>
                          <a:latin typeface="+mn-lt"/>
                          <a:ea typeface="Times New Roman" panose="02020603050405020304" pitchFamily="18" charset="0"/>
                        </a:rPr>
                        <a:t>4 Human </a:t>
                      </a:r>
                      <a:r>
                        <a:rPr lang="en-GB" sz="1600" dirty="0">
                          <a:effectLst/>
                          <a:latin typeface="+mn-lt"/>
                          <a:ea typeface="Times New Roman" panose="02020603050405020304" pitchFamily="18" charset="0"/>
                        </a:rPr>
                        <a:t>resource policies revised and implemented</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Lst>
                      </a:pPr>
                      <a:r>
                        <a:rPr lang="en-ZA" sz="1600" dirty="0">
                          <a:effectLst/>
                          <a:latin typeface="+mn-lt"/>
                          <a:ea typeface="Times New Roman" panose="02020603050405020304" pitchFamily="18" charset="0"/>
                        </a:rPr>
                        <a:t>Human Resource Development Policy was approved in February </a:t>
                      </a:r>
                      <a:r>
                        <a:rPr lang="en-ZA" sz="1600" dirty="0" smtClean="0">
                          <a:effectLst/>
                          <a:latin typeface="+mn-lt"/>
                          <a:ea typeface="Times New Roman" panose="02020603050405020304" pitchFamily="18" charset="0"/>
                        </a:rPr>
                        <a:t>2017</a:t>
                      </a:r>
                    </a:p>
                    <a:p>
                      <a:pPr marL="0" marR="0" algn="l">
                        <a:lnSpc>
                          <a:spcPct val="100000"/>
                        </a:lnSpc>
                        <a:spcBef>
                          <a:spcPts val="0"/>
                        </a:spcBef>
                        <a:spcAft>
                          <a:spcPts val="0"/>
                        </a:spcAft>
                        <a:tabLst>
                          <a:tab pos="190500" algn="l"/>
                        </a:tabLst>
                      </a:pPr>
                      <a:endParaRPr lang="en-US" sz="1600" dirty="0">
                        <a:effectLst/>
                        <a:latin typeface="+mn-lt"/>
                        <a:ea typeface="Times New Roman" panose="02020603050405020304" pitchFamily="18" charset="0"/>
                      </a:endParaRPr>
                    </a:p>
                    <a:p>
                      <a:pPr marL="0" marR="0" algn="l">
                        <a:lnSpc>
                          <a:spcPct val="100000"/>
                        </a:lnSpc>
                        <a:spcBef>
                          <a:spcPts val="0"/>
                        </a:spcBef>
                        <a:spcAft>
                          <a:spcPts val="0"/>
                        </a:spcAft>
                        <a:tabLst>
                          <a:tab pos="190500" algn="l"/>
                        </a:tabLst>
                      </a:pPr>
                      <a:r>
                        <a:rPr lang="en-ZA" sz="1600" dirty="0">
                          <a:effectLst/>
                          <a:latin typeface="+mn-lt"/>
                          <a:ea typeface="Times New Roman" panose="02020603050405020304" pitchFamily="18" charset="0"/>
                        </a:rPr>
                        <a:t>Recruitment and Selection Policy was approved in March 2017</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n-lt"/>
                          <a:ea typeface="Calibri" panose="020F0502020204030204" pitchFamily="34" charset="0"/>
                        </a:rPr>
                        <a:t>Target partially achieved due to delays at the Departmental Bargaining Chamber in signing off the consultation form</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759481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(15)</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26</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1072368938"/>
              </p:ext>
            </p:extLst>
          </p:nvPr>
        </p:nvGraphicFramePr>
        <p:xfrm>
          <a:off x="467544" y="1340768"/>
          <a:ext cx="8352928" cy="4876800"/>
        </p:xfrm>
        <a:graphic>
          <a:graphicData uri="http://schemas.openxmlformats.org/drawingml/2006/table">
            <a:tbl>
              <a:tblPr firstRow="1" firstCol="1" bandRow="1"/>
              <a:tblGrid>
                <a:gridCol w="2808312">
                  <a:extLst>
                    <a:ext uri="{9D8B030D-6E8A-4147-A177-3AD203B41FA5}">
                      <a16:colId xmlns:a16="http://schemas.microsoft.com/office/drawing/2014/main" xmlns="" val="20000"/>
                    </a:ext>
                  </a:extLst>
                </a:gridCol>
                <a:gridCol w="3456384">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tblGrid>
              <a:tr h="229438">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29438">
                <a:tc gridSpan="3">
                  <a:txBody>
                    <a:bodyPr/>
                    <a:lstStyle/>
                    <a:p>
                      <a:pPr marL="0" marR="0" algn="l">
                        <a:lnSpc>
                          <a:spcPct val="100000"/>
                        </a:lnSpc>
                        <a:spcBef>
                          <a:spcPts val="0"/>
                        </a:spcBef>
                        <a:spcAft>
                          <a:spcPts val="0"/>
                        </a:spcAft>
                        <a:tabLst>
                          <a:tab pos="190500" algn="l"/>
                          <a:tab pos="540385" algn="l"/>
                        </a:tabLst>
                      </a:pPr>
                      <a:r>
                        <a:rPr lang="en-US" sz="1600" b="1" kern="1200" dirty="0" smtClean="0">
                          <a:solidFill>
                            <a:schemeClr val="tx1"/>
                          </a:solidFill>
                          <a:effectLst/>
                          <a:latin typeface="+mj-lt"/>
                          <a:ea typeface="+mn-ea"/>
                          <a:cs typeface="+mn-cs"/>
                        </a:rPr>
                        <a:t>Sub-programme: Human Resource Development</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147192">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Workplace Skills Plan and Annual Training Report submitted to Public Service Sector Education and Training Authority (PSETA)</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Workplace Skills Plan and the Annual Training Report approved and forwarded to the PSETA in April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Calibri" panose="020F0502020204030204" pitchFamily="34" charset="0"/>
                        </a:rPr>
                        <a:t>Target achieved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688315">
                <a:tc rowSpan="2">
                  <a:txBody>
                    <a:bodyPr/>
                    <a:lstStyle/>
                    <a:p>
                      <a:pPr marL="0" marR="0" algn="l">
                        <a:lnSpc>
                          <a:spcPct val="100000"/>
                        </a:lnSpc>
                        <a:spcBef>
                          <a:spcPts val="0"/>
                        </a:spcBef>
                        <a:spcAft>
                          <a:spcPts val="0"/>
                        </a:spcAft>
                      </a:pPr>
                      <a:r>
                        <a:rPr lang="en-GB" sz="1600" dirty="0">
                          <a:effectLst/>
                          <a:latin typeface="+mj-lt"/>
                          <a:ea typeface="Times New Roman" panose="02020603050405020304" pitchFamily="18" charset="0"/>
                        </a:rPr>
                        <a:t>EPMIS and PMDS linked to the PSC’s objectives, and applied in a sound, reliable and objective manner</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Lst>
                      </a:pPr>
                      <a:r>
                        <a:rPr lang="en-US" sz="1600" dirty="0">
                          <a:effectLst/>
                          <a:latin typeface="+mj-lt"/>
                          <a:ea typeface="Times New Roman" panose="02020603050405020304" pitchFamily="18" charset="0"/>
                        </a:rPr>
                        <a:t>All expected Workplans submitted between October and December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a:effectLst/>
                          <a:latin typeface="+mj-lt"/>
                          <a:ea typeface="Calibri" panose="020F0502020204030204" pitchFamily="34" charset="0"/>
                        </a:rPr>
                        <a:t>Target achieved</a:t>
                      </a:r>
                      <a:endParaRPr lang="en-US" sz="160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688315">
                <a:tc vMerge="1">
                  <a:txBody>
                    <a:bodyPr/>
                    <a:lstStyle/>
                    <a:p>
                      <a:endParaRPr lang="en-US" dirty="0"/>
                    </a:p>
                  </a:txBody>
                  <a:tcPr>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lgn="l">
                        <a:lnSpc>
                          <a:spcPct val="100000"/>
                        </a:lnSpc>
                        <a:spcBef>
                          <a:spcPts val="0"/>
                        </a:spcBef>
                        <a:spcAft>
                          <a:spcPts val="0"/>
                        </a:spcAft>
                        <a:tabLst>
                          <a:tab pos="190500" algn="l"/>
                        </a:tabLst>
                      </a:pPr>
                      <a:r>
                        <a:rPr lang="en-US" sz="1600" dirty="0">
                          <a:effectLst/>
                          <a:latin typeface="+mj-lt"/>
                          <a:ea typeface="Times New Roman" panose="02020603050405020304" pitchFamily="18" charset="0"/>
                        </a:rPr>
                        <a:t>Moderation of performance for the 2015/16 performance cycle finalized in August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Calibri" panose="020F0502020204030204" pitchFamily="34" charset="0"/>
                        </a:rPr>
                        <a:t>Target achieved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688315">
                <a:tc>
                  <a:txBody>
                    <a:bodyPr/>
                    <a:lstStyle/>
                    <a:p>
                      <a:pPr marL="0" marR="0" algn="l">
                        <a:lnSpc>
                          <a:spcPct val="100000"/>
                        </a:lnSpc>
                        <a:spcBef>
                          <a:spcPts val="0"/>
                        </a:spcBef>
                        <a:spcAft>
                          <a:spcPts val="0"/>
                        </a:spcAft>
                      </a:pPr>
                      <a:r>
                        <a:rPr lang="en-ZA" sz="1600" dirty="0" smtClean="0">
                          <a:effectLst/>
                          <a:latin typeface="+mj-lt"/>
                          <a:ea typeface="Times New Roman" panose="02020603050405020304" pitchFamily="18" charset="0"/>
                        </a:rPr>
                        <a:t>5 customised </a:t>
                      </a:r>
                      <a:r>
                        <a:rPr lang="en-ZA" sz="1600" dirty="0">
                          <a:effectLst/>
                          <a:latin typeface="+mj-lt"/>
                          <a:ea typeface="Times New Roman" panose="02020603050405020304" pitchFamily="18" charset="0"/>
                        </a:rPr>
                        <a:t>training programmes conducted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smtClean="0">
                          <a:effectLst/>
                          <a:latin typeface="+mj-lt"/>
                          <a:ea typeface="Times New Roman" panose="02020603050405020304" pitchFamily="18" charset="0"/>
                        </a:rPr>
                        <a:t>6 </a:t>
                      </a:r>
                      <a:r>
                        <a:rPr lang="en-US" sz="1600" dirty="0">
                          <a:effectLst/>
                          <a:latin typeface="+mj-lt"/>
                          <a:ea typeface="Times New Roman" panose="02020603050405020304" pitchFamily="18" charset="0"/>
                        </a:rPr>
                        <a:t>capacity building </a:t>
                      </a:r>
                      <a:r>
                        <a:rPr lang="en-US" sz="1600" dirty="0" err="1">
                          <a:effectLst/>
                          <a:latin typeface="+mj-lt"/>
                          <a:ea typeface="Times New Roman" panose="02020603050405020304" pitchFamily="18" charset="0"/>
                        </a:rPr>
                        <a:t>programmes</a:t>
                      </a:r>
                      <a:r>
                        <a:rPr lang="en-US" sz="1600" dirty="0">
                          <a:effectLst/>
                          <a:latin typeface="+mj-lt"/>
                          <a:ea typeface="Times New Roman" panose="02020603050405020304" pitchFamily="18" charset="0"/>
                        </a:rPr>
                        <a:t> </a:t>
                      </a:r>
                      <a:r>
                        <a:rPr lang="en-US" sz="1600" dirty="0" smtClean="0">
                          <a:effectLst/>
                          <a:latin typeface="+mj-lt"/>
                          <a:ea typeface="Times New Roman" panose="02020603050405020304" pitchFamily="18" charset="0"/>
                        </a:rPr>
                        <a:t>conducted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Calibri" panose="020F0502020204030204" pitchFamily="34" charset="0"/>
                        </a:rPr>
                        <a:t>Target </a:t>
                      </a:r>
                      <a:r>
                        <a:rPr lang="en-ZA" sz="1600" dirty="0" smtClean="0">
                          <a:effectLst/>
                          <a:latin typeface="+mj-lt"/>
                          <a:ea typeface="Calibri" panose="020F0502020204030204" pitchFamily="34" charset="0"/>
                        </a:rPr>
                        <a:t>exceeded</a:t>
                      </a:r>
                      <a:r>
                        <a:rPr lang="en-ZA" sz="1600" baseline="0" dirty="0" smtClean="0">
                          <a:effectLst/>
                          <a:latin typeface="+mj-lt"/>
                          <a:ea typeface="Calibri" panose="020F0502020204030204" pitchFamily="34" charset="0"/>
                        </a:rPr>
                        <a:t> as more training needs could be addressed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917754">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Employee Wellness Programme (EWP) utilisation monitored on a quarterly basis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The utilisation of the EWP was promoted, monitored and evaluated on a quarterly basis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Calibri" panose="020F0502020204030204" pitchFamily="34" charset="0"/>
                        </a:rPr>
                        <a:t>Target achieved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158255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(16)</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27</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394193203"/>
              </p:ext>
            </p:extLst>
          </p:nvPr>
        </p:nvGraphicFramePr>
        <p:xfrm>
          <a:off x="467544" y="1383402"/>
          <a:ext cx="8229600" cy="4535424"/>
        </p:xfrm>
        <a:graphic>
          <a:graphicData uri="http://schemas.openxmlformats.org/drawingml/2006/table">
            <a:tbl>
              <a:tblPr firstRow="1" firstCol="1" bandRow="1"/>
              <a:tblGrid>
                <a:gridCol w="2952328">
                  <a:extLst>
                    <a:ext uri="{9D8B030D-6E8A-4147-A177-3AD203B41FA5}">
                      <a16:colId xmlns:a16="http://schemas.microsoft.com/office/drawing/2014/main" xmlns="" val="20000"/>
                    </a:ext>
                  </a:extLst>
                </a:gridCol>
                <a:gridCol w="3457236">
                  <a:extLst>
                    <a:ext uri="{9D8B030D-6E8A-4147-A177-3AD203B41FA5}">
                      <a16:colId xmlns:a16="http://schemas.microsoft.com/office/drawing/2014/main" xmlns="" val="20001"/>
                    </a:ext>
                  </a:extLst>
                </a:gridCol>
                <a:gridCol w="1820036">
                  <a:extLst>
                    <a:ext uri="{9D8B030D-6E8A-4147-A177-3AD203B41FA5}">
                      <a16:colId xmlns:a16="http://schemas.microsoft.com/office/drawing/2014/main" xmlns="" val="20002"/>
                    </a:ext>
                  </a:extLst>
                </a:gridCol>
              </a:tblGrid>
              <a:tr h="30763">
                <a:tc>
                  <a:txBody>
                    <a:bodyPr/>
                    <a:lstStyle/>
                    <a:p>
                      <a:pPr marL="0" marR="0" algn="ctr">
                        <a:lnSpc>
                          <a:spcPct val="13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3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Achievement 2016/2017</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3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86229">
                <a:tc gridSpan="3">
                  <a:txBody>
                    <a:bodyPr/>
                    <a:lstStyle/>
                    <a:p>
                      <a:pPr marL="0" marR="0" algn="l">
                        <a:lnSpc>
                          <a:spcPct val="130000"/>
                        </a:lnSpc>
                        <a:spcBef>
                          <a:spcPts val="0"/>
                        </a:spcBef>
                        <a:spcAft>
                          <a:spcPts val="0"/>
                        </a:spcAft>
                        <a:tabLst>
                          <a:tab pos="190500" algn="l"/>
                          <a:tab pos="540385" algn="l"/>
                        </a:tabLst>
                      </a:pPr>
                      <a:r>
                        <a:rPr lang="en-US" sz="1600" b="1" kern="1200" dirty="0" smtClean="0">
                          <a:solidFill>
                            <a:schemeClr val="tx1"/>
                          </a:solidFill>
                          <a:effectLst/>
                          <a:latin typeface="+mj-lt"/>
                          <a:ea typeface="+mn-ea"/>
                          <a:cs typeface="+mn-cs"/>
                        </a:rPr>
                        <a:t>Sub-programme: Human Resource Development</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a16="http://schemas.microsoft.com/office/drawing/2014/main" xmlns="" val="10001"/>
                  </a:ext>
                </a:extLst>
              </a:tr>
              <a:tr h="1412287">
                <a:tc>
                  <a:txBody>
                    <a:bodyPr/>
                    <a:lstStyle/>
                    <a:p>
                      <a:pPr marL="0" marR="0" algn="l">
                        <a:lnSpc>
                          <a:spcPct val="100000"/>
                        </a:lnSpc>
                        <a:spcBef>
                          <a:spcPts val="0"/>
                        </a:spcBef>
                        <a:spcAft>
                          <a:spcPts val="0"/>
                        </a:spcAft>
                      </a:pPr>
                      <a:r>
                        <a:rPr lang="en-GB" sz="1600" dirty="0" smtClean="0">
                          <a:effectLst/>
                          <a:latin typeface="+mj-lt"/>
                          <a:ea typeface="Times New Roman" panose="02020603050405020304" pitchFamily="18" charset="0"/>
                        </a:rPr>
                        <a:t>5 National </a:t>
                      </a:r>
                      <a:r>
                        <a:rPr lang="en-GB" sz="1600" dirty="0">
                          <a:effectLst/>
                          <a:latin typeface="+mj-lt"/>
                          <a:ea typeface="Times New Roman" panose="02020603050405020304" pitchFamily="18" charset="0"/>
                        </a:rPr>
                        <a:t>and international special events and programmes commemorated in line with the National Calendar of Events from the Presidency (Special Programmes)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US" sz="1600" b="0" dirty="0" smtClean="0">
                          <a:effectLst/>
                          <a:latin typeface="+mj-lt"/>
                          <a:ea typeface="Times New Roman" panose="02020603050405020304" pitchFamily="18" charset="0"/>
                          <a:cs typeface="Arial" panose="020B0604020202020204" pitchFamily="34" charset="0"/>
                        </a:rPr>
                        <a:t>11 </a:t>
                      </a:r>
                      <a:r>
                        <a:rPr lang="en-US" sz="1600" b="0" dirty="0">
                          <a:effectLst/>
                          <a:latin typeface="+mj-lt"/>
                          <a:ea typeface="Times New Roman" panose="02020603050405020304" pitchFamily="18" charset="0"/>
                          <a:cs typeface="Arial" panose="020B0604020202020204" pitchFamily="34" charset="0"/>
                        </a:rPr>
                        <a:t>events </a:t>
                      </a:r>
                      <a:r>
                        <a:rPr lang="en-US" sz="1600" b="0" dirty="0" smtClean="0">
                          <a:effectLst/>
                          <a:latin typeface="+mj-lt"/>
                          <a:ea typeface="Times New Roman" panose="02020603050405020304" pitchFamily="18" charset="0"/>
                          <a:cs typeface="Arial" panose="020B0604020202020204" pitchFamily="34" charset="0"/>
                        </a:rPr>
                        <a:t>conducted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exceeded due to efficiency in business processes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613695">
                <a:tc>
                  <a:txBody>
                    <a:bodyPr/>
                    <a:lstStyle/>
                    <a:p>
                      <a:pPr marL="0" marR="0" algn="l">
                        <a:lnSpc>
                          <a:spcPct val="100000"/>
                        </a:lnSpc>
                        <a:spcBef>
                          <a:spcPts val="0"/>
                        </a:spcBef>
                        <a:spcAft>
                          <a:spcPts val="0"/>
                        </a:spcAft>
                      </a:pPr>
                      <a:r>
                        <a:rPr lang="en-ZA" sz="1600">
                          <a:effectLst/>
                          <a:latin typeface="+mj-lt"/>
                          <a:ea typeface="Times New Roman" panose="02020603050405020304" pitchFamily="18" charset="0"/>
                        </a:rPr>
                        <a:t>Grievances resolved within the set time frame</a:t>
                      </a:r>
                      <a:endParaRPr lang="en-US" sz="160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3 grievances were lodged during the reporting period. However, none were resolved within 30 days from receipt of all relevant documentation</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a:effectLst/>
                          <a:latin typeface="+mj-lt"/>
                          <a:ea typeface="Times New Roman" panose="02020603050405020304" pitchFamily="18" charset="0"/>
                          <a:cs typeface="Arial" panose="020B0604020202020204" pitchFamily="34" charset="0"/>
                        </a:rPr>
                        <a:t>Target not achieved</a:t>
                      </a:r>
                      <a:endParaRPr lang="en-US" sz="1600" b="1">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718455">
                <a:tc>
                  <a:txBody>
                    <a:bodyPr/>
                    <a:lstStyle/>
                    <a:p>
                      <a:pPr marL="0" marR="0" algn="l">
                        <a:lnSpc>
                          <a:spcPct val="100000"/>
                        </a:lnSpc>
                        <a:spcBef>
                          <a:spcPts val="0"/>
                        </a:spcBef>
                        <a:spcAft>
                          <a:spcPts val="0"/>
                        </a:spcAft>
                      </a:pPr>
                      <a:r>
                        <a:rPr lang="en-ZA" sz="1600">
                          <a:effectLst/>
                          <a:latin typeface="+mj-lt"/>
                          <a:ea typeface="Times New Roman" panose="02020603050405020304" pitchFamily="18" charset="0"/>
                        </a:rPr>
                        <a:t>Consultations with organised labour on matters of mutual interest held quarterly</a:t>
                      </a:r>
                      <a:endParaRPr lang="en-US" sz="160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US" sz="1600" b="0" dirty="0">
                          <a:effectLst/>
                          <a:latin typeface="+mj-lt"/>
                          <a:ea typeface="Times New Roman" panose="02020603050405020304" pitchFamily="18" charset="0"/>
                          <a:cs typeface="Arial" panose="020B0604020202020204" pitchFamily="34" charset="0"/>
                        </a:rPr>
                        <a:t>4 DBC meetings held (April, May, July and November 2016)</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Calibri" panose="020F0502020204030204" pitchFamily="34" charset="0"/>
                        </a:rPr>
                        <a:t>Target achieved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0">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Disciplinary resolution mechanisms in place</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Grievance Resolution Policy was implemented on an ongoing basis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Calibri" panose="020F0502020204030204" pitchFamily="34" charset="0"/>
                        </a:rPr>
                        <a:t>Target achieved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567838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1: ADMINISTRATION (17)</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28</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725118387"/>
              </p:ext>
            </p:extLst>
          </p:nvPr>
        </p:nvGraphicFramePr>
        <p:xfrm>
          <a:off x="467544" y="1340768"/>
          <a:ext cx="8352928" cy="4876800"/>
        </p:xfrm>
        <a:graphic>
          <a:graphicData uri="http://schemas.openxmlformats.org/drawingml/2006/table">
            <a:tbl>
              <a:tblPr firstRow="1" firstCol="1" bandRow="1"/>
              <a:tblGrid>
                <a:gridCol w="2586238">
                  <a:extLst>
                    <a:ext uri="{9D8B030D-6E8A-4147-A177-3AD203B41FA5}">
                      <a16:colId xmlns:a16="http://schemas.microsoft.com/office/drawing/2014/main" xmlns="" val="20000"/>
                    </a:ext>
                  </a:extLst>
                </a:gridCol>
                <a:gridCol w="3919379">
                  <a:extLst>
                    <a:ext uri="{9D8B030D-6E8A-4147-A177-3AD203B41FA5}">
                      <a16:colId xmlns:a16="http://schemas.microsoft.com/office/drawing/2014/main" xmlns="" val="20001"/>
                    </a:ext>
                  </a:extLst>
                </a:gridCol>
                <a:gridCol w="1847311">
                  <a:extLst>
                    <a:ext uri="{9D8B030D-6E8A-4147-A177-3AD203B41FA5}">
                      <a16:colId xmlns:a16="http://schemas.microsoft.com/office/drawing/2014/main" xmlns="" val="20002"/>
                    </a:ext>
                  </a:extLst>
                </a:gridCol>
              </a:tblGrid>
              <a:tr h="79178">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43390">
                <a:tc gridSpan="3">
                  <a:txBody>
                    <a:bodyPr/>
                    <a:lstStyle/>
                    <a:p>
                      <a:pPr marL="0" marR="0" algn="l">
                        <a:lnSpc>
                          <a:spcPct val="100000"/>
                        </a:lnSpc>
                        <a:spcBef>
                          <a:spcPts val="0"/>
                        </a:spcBef>
                        <a:spcAft>
                          <a:spcPts val="0"/>
                        </a:spcAft>
                        <a:tabLst>
                          <a:tab pos="190500" algn="l"/>
                          <a:tab pos="540385" algn="l"/>
                        </a:tabLst>
                      </a:pPr>
                      <a:r>
                        <a:rPr lang="en-US" sz="1600" b="1" kern="1200" dirty="0" smtClean="0">
                          <a:solidFill>
                            <a:schemeClr val="tx1"/>
                          </a:solidFill>
                          <a:effectLst/>
                          <a:latin typeface="+mj-lt"/>
                          <a:ea typeface="+mn-ea"/>
                          <a:cs typeface="+mn-cs"/>
                        </a:rPr>
                        <a:t>Sub-programme: Human Resource Development</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a16="http://schemas.microsoft.com/office/drawing/2014/main" xmlns="" val="10001"/>
                  </a:ext>
                </a:extLst>
              </a:tr>
              <a:tr h="277943">
                <a:tc>
                  <a:txBody>
                    <a:bodyPr/>
                    <a:lstStyle/>
                    <a:p>
                      <a:pPr marL="0" marR="0" algn="l">
                        <a:lnSpc>
                          <a:spcPct val="100000"/>
                        </a:lnSpc>
                        <a:spcBef>
                          <a:spcPts val="0"/>
                        </a:spcBef>
                        <a:spcAft>
                          <a:spcPts val="0"/>
                        </a:spcAft>
                      </a:pPr>
                      <a:r>
                        <a:rPr lang="en-ZA" sz="1600" dirty="0" smtClean="0">
                          <a:effectLst/>
                          <a:latin typeface="+mj-lt"/>
                          <a:ea typeface="Times New Roman" panose="02020603050405020304" pitchFamily="18" charset="0"/>
                        </a:rPr>
                        <a:t>5 workshops </a:t>
                      </a:r>
                      <a:r>
                        <a:rPr lang="en-ZA" sz="1600" dirty="0">
                          <a:effectLst/>
                          <a:latin typeface="+mj-lt"/>
                          <a:ea typeface="Times New Roman" panose="02020603050405020304" pitchFamily="18" charset="0"/>
                        </a:rPr>
                        <a:t>on disciplinary resolution mechanisms conducted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Lst>
                      </a:pPr>
                      <a:r>
                        <a:rPr lang="en-ZA" sz="1600" dirty="0">
                          <a:effectLst/>
                          <a:latin typeface="+mj-lt"/>
                          <a:ea typeface="Times New Roman" panose="02020603050405020304" pitchFamily="18" charset="0"/>
                        </a:rPr>
                        <a:t>No workshops were conducted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not </a:t>
                      </a:r>
                      <a:r>
                        <a:rPr lang="en-ZA" sz="1600" b="0" dirty="0" smtClean="0">
                          <a:effectLst/>
                          <a:latin typeface="+mj-lt"/>
                          <a:ea typeface="Times New Roman" panose="02020603050405020304" pitchFamily="18" charset="0"/>
                          <a:cs typeface="Arial" panose="020B0604020202020204" pitchFamily="34" charset="0"/>
                        </a:rPr>
                        <a:t>achieved due to lack of facilitators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3650879">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Imvuselelo programme implemented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90500" algn="l"/>
                        </a:tabLst>
                      </a:pPr>
                      <a:r>
                        <a:rPr lang="en-US" sz="1600" dirty="0">
                          <a:effectLst/>
                          <a:latin typeface="+mj-lt"/>
                          <a:ea typeface="Times New Roman" panose="02020603050405020304" pitchFamily="18" charset="0"/>
                        </a:rPr>
                        <a:t>PMDS:</a:t>
                      </a:r>
                    </a:p>
                    <a:p>
                      <a:pPr marL="0" marR="0" algn="l">
                        <a:lnSpc>
                          <a:spcPct val="100000"/>
                        </a:lnSpc>
                        <a:spcBef>
                          <a:spcPts val="0"/>
                        </a:spcBef>
                        <a:spcAft>
                          <a:spcPts val="0"/>
                        </a:spcAft>
                        <a:tabLst>
                          <a:tab pos="190500" algn="l"/>
                        </a:tabLst>
                      </a:pPr>
                      <a:r>
                        <a:rPr lang="en-US" sz="1600" b="1" dirty="0">
                          <a:effectLst/>
                          <a:latin typeface="+mj-lt"/>
                          <a:ea typeface="Times New Roman" panose="02020603050405020304" pitchFamily="18" charset="0"/>
                        </a:rPr>
                        <a:t>Re-engineering - </a:t>
                      </a:r>
                      <a:endParaRPr lang="en-US" sz="1600" dirty="0">
                        <a:effectLst/>
                        <a:latin typeface="+mj-lt"/>
                        <a:ea typeface="Times New Roman" panose="02020603050405020304" pitchFamily="18" charset="0"/>
                      </a:endParaRPr>
                    </a:p>
                    <a:p>
                      <a:pPr marL="342900" marR="0" lvl="0" indent="-342900" algn="l">
                        <a:lnSpc>
                          <a:spcPct val="100000"/>
                        </a:lnSpc>
                        <a:spcBef>
                          <a:spcPts val="0"/>
                        </a:spcBef>
                        <a:spcAft>
                          <a:spcPts val="0"/>
                        </a:spcAft>
                        <a:buFont typeface="Arial" panose="020B0604020202020204" pitchFamily="34" charset="0"/>
                        <a:buChar char="•"/>
                        <a:tabLst>
                          <a:tab pos="127635" algn="l"/>
                        </a:tabLst>
                      </a:pPr>
                      <a:r>
                        <a:rPr lang="en-US" sz="1600" dirty="0">
                          <a:effectLst/>
                          <a:latin typeface="+mj-lt"/>
                          <a:ea typeface="Times New Roman" panose="02020603050405020304" pitchFamily="18" charset="0"/>
                          <a:cs typeface="Times New Roman" panose="02020603050405020304" pitchFamily="18" charset="0"/>
                        </a:rPr>
                        <a:t>A catalogue of PSC products/reports </a:t>
                      </a:r>
                      <a:r>
                        <a:rPr lang="en-US" sz="1600" dirty="0" smtClean="0">
                          <a:effectLst/>
                          <a:latin typeface="+mj-lt"/>
                          <a:ea typeface="Times New Roman" panose="02020603050405020304" pitchFamily="18" charset="0"/>
                          <a:cs typeface="Times New Roman" panose="02020603050405020304" pitchFamily="18" charset="0"/>
                        </a:rPr>
                        <a:t>approved</a:t>
                      </a:r>
                      <a:endParaRPr lang="en-US" sz="1600" dirty="0">
                        <a:effectLst/>
                        <a:latin typeface="+mj-lt"/>
                        <a:ea typeface="Times New Roman" panose="02020603050405020304" pitchFamily="18" charset="0"/>
                        <a:cs typeface="Times New Roman" panose="02020603050405020304" pitchFamily="18" charset="0"/>
                      </a:endParaRPr>
                    </a:p>
                    <a:p>
                      <a:pPr marL="127635" marR="0" indent="-127635" algn="l">
                        <a:lnSpc>
                          <a:spcPct val="100000"/>
                        </a:lnSpc>
                        <a:spcBef>
                          <a:spcPts val="0"/>
                        </a:spcBef>
                        <a:spcAft>
                          <a:spcPts val="0"/>
                        </a:spcAft>
                        <a:tabLst>
                          <a:tab pos="127635" algn="l"/>
                        </a:tabLst>
                      </a:pPr>
                      <a:r>
                        <a:rPr lang="en-US" sz="1600" b="1" dirty="0">
                          <a:effectLst/>
                          <a:latin typeface="+mj-lt"/>
                          <a:ea typeface="Times New Roman" panose="02020603050405020304" pitchFamily="18" charset="0"/>
                        </a:rPr>
                        <a:t>Sustainable green economy - </a:t>
                      </a:r>
                      <a:endParaRPr lang="en-US" sz="1600" dirty="0">
                        <a:effectLst/>
                        <a:latin typeface="+mj-lt"/>
                        <a:ea typeface="Times New Roman" panose="02020603050405020304" pitchFamily="18" charset="0"/>
                      </a:endParaRPr>
                    </a:p>
                    <a:p>
                      <a:pPr marL="342900" marR="0" lvl="0" indent="-342900" algn="l">
                        <a:lnSpc>
                          <a:spcPct val="100000"/>
                        </a:lnSpc>
                        <a:spcBef>
                          <a:spcPts val="0"/>
                        </a:spcBef>
                        <a:spcAft>
                          <a:spcPts val="0"/>
                        </a:spcAft>
                        <a:buFont typeface="Arial" panose="020B0604020202020204" pitchFamily="34" charset="0"/>
                        <a:buChar char="•"/>
                        <a:tabLst>
                          <a:tab pos="127635" algn="l"/>
                        </a:tabLst>
                      </a:pPr>
                      <a:r>
                        <a:rPr lang="en-GB" sz="1600" dirty="0">
                          <a:effectLst/>
                          <a:latin typeface="+mj-lt"/>
                          <a:ea typeface="Times New Roman" panose="02020603050405020304" pitchFamily="18" charset="0"/>
                          <a:cs typeface="Times New Roman" panose="02020603050405020304" pitchFamily="18" charset="0"/>
                        </a:rPr>
                        <a:t>Awareness campaign </a:t>
                      </a:r>
                      <a:endParaRPr lang="en-GB" sz="1600" dirty="0" smtClean="0">
                        <a:effectLst/>
                        <a:latin typeface="+mj-lt"/>
                        <a:ea typeface="Times New Roman" panose="02020603050405020304" pitchFamily="18" charset="0"/>
                        <a:cs typeface="Times New Roman" panose="02020603050405020304" pitchFamily="18" charset="0"/>
                      </a:endParaRPr>
                    </a:p>
                    <a:p>
                      <a:pPr marL="342900" marR="0" lvl="0" indent="-342900" algn="l">
                        <a:lnSpc>
                          <a:spcPct val="100000"/>
                        </a:lnSpc>
                        <a:spcBef>
                          <a:spcPts val="0"/>
                        </a:spcBef>
                        <a:spcAft>
                          <a:spcPts val="0"/>
                        </a:spcAft>
                        <a:buFont typeface="Arial" panose="020B0604020202020204" pitchFamily="34" charset="0"/>
                        <a:buChar char="•"/>
                        <a:tabLst>
                          <a:tab pos="127635" algn="l"/>
                        </a:tabLst>
                      </a:pPr>
                      <a:r>
                        <a:rPr lang="en-GB" sz="1600" dirty="0" smtClean="0">
                          <a:effectLst/>
                          <a:latin typeface="+mj-lt"/>
                          <a:ea typeface="Times New Roman" panose="02020603050405020304" pitchFamily="18" charset="0"/>
                          <a:cs typeface="Times New Roman" panose="02020603050405020304" pitchFamily="18" charset="0"/>
                        </a:rPr>
                        <a:t>Green </a:t>
                      </a:r>
                      <a:r>
                        <a:rPr lang="en-GB" sz="1600" dirty="0">
                          <a:effectLst/>
                          <a:latin typeface="+mj-lt"/>
                          <a:ea typeface="Times New Roman" panose="02020603050405020304" pitchFamily="18" charset="0"/>
                          <a:cs typeface="Times New Roman" panose="02020603050405020304" pitchFamily="18" charset="0"/>
                        </a:rPr>
                        <a:t>Economy Strategy </a:t>
                      </a:r>
                      <a:r>
                        <a:rPr lang="en-GB" sz="1600" dirty="0" smtClean="0">
                          <a:effectLst/>
                          <a:latin typeface="+mj-lt"/>
                          <a:ea typeface="Times New Roman" panose="02020603050405020304" pitchFamily="18" charset="0"/>
                          <a:cs typeface="Times New Roman" panose="02020603050405020304" pitchFamily="18" charset="0"/>
                        </a:rPr>
                        <a:t>approved</a:t>
                      </a:r>
                    </a:p>
                    <a:p>
                      <a:pPr marL="0" marR="0" lvl="0" indent="0" algn="l">
                        <a:lnSpc>
                          <a:spcPct val="100000"/>
                        </a:lnSpc>
                        <a:spcBef>
                          <a:spcPts val="0"/>
                        </a:spcBef>
                        <a:spcAft>
                          <a:spcPts val="0"/>
                        </a:spcAft>
                        <a:buFont typeface="Arial" panose="020B0604020202020204" pitchFamily="34" charset="0"/>
                        <a:buNone/>
                        <a:tabLst>
                          <a:tab pos="127635" algn="l"/>
                        </a:tabLst>
                      </a:pPr>
                      <a:r>
                        <a:rPr lang="en-US" sz="1600" b="1" dirty="0" smtClean="0">
                          <a:effectLst/>
                          <a:latin typeface="+mj-lt"/>
                          <a:ea typeface="Times New Roman" panose="02020603050405020304" pitchFamily="18" charset="0"/>
                        </a:rPr>
                        <a:t>Culture change – </a:t>
                      </a:r>
                      <a:endParaRPr lang="en-US" sz="1600" dirty="0" smtClean="0">
                        <a:effectLst/>
                        <a:latin typeface="+mj-lt"/>
                        <a:ea typeface="Times New Roman" panose="02020603050405020304" pitchFamily="18" charset="0"/>
                      </a:endParaRPr>
                    </a:p>
                    <a:p>
                      <a:pPr marL="342900" marR="0" lvl="0" indent="-342900" algn="l">
                        <a:lnSpc>
                          <a:spcPct val="100000"/>
                        </a:lnSpc>
                        <a:spcBef>
                          <a:spcPts val="0"/>
                        </a:spcBef>
                        <a:spcAft>
                          <a:spcPts val="0"/>
                        </a:spcAft>
                        <a:buFont typeface="Arial" panose="020B0604020202020204" pitchFamily="34" charset="0"/>
                        <a:buChar char="•"/>
                        <a:tabLst>
                          <a:tab pos="127635" algn="l"/>
                        </a:tabLst>
                      </a:pPr>
                      <a:r>
                        <a:rPr lang="en-GB" sz="1600" dirty="0" smtClean="0">
                          <a:effectLst/>
                          <a:latin typeface="+mj-lt"/>
                          <a:ea typeface="Times New Roman" panose="02020603050405020304" pitchFamily="18" charset="0"/>
                          <a:cs typeface="Times New Roman" panose="02020603050405020304" pitchFamily="18" charset="0"/>
                        </a:rPr>
                        <a:t>PSC </a:t>
                      </a:r>
                      <a:r>
                        <a:rPr lang="en-GB" sz="1600" dirty="0">
                          <a:effectLst/>
                          <a:latin typeface="+mj-lt"/>
                          <a:ea typeface="Times New Roman" panose="02020603050405020304" pitchFamily="18" charset="0"/>
                          <a:cs typeface="Times New Roman" panose="02020603050405020304" pitchFamily="18" charset="0"/>
                        </a:rPr>
                        <a:t>values </a:t>
                      </a:r>
                      <a:r>
                        <a:rPr lang="en-GB" sz="1600" dirty="0" smtClean="0">
                          <a:effectLst/>
                          <a:latin typeface="+mj-lt"/>
                          <a:ea typeface="Times New Roman" panose="02020603050405020304" pitchFamily="18" charset="0"/>
                          <a:cs typeface="Times New Roman" panose="02020603050405020304" pitchFamily="18" charset="0"/>
                        </a:rPr>
                        <a:t>launched</a:t>
                      </a:r>
                    </a:p>
                    <a:p>
                      <a:pPr marL="342900" marR="0" lvl="0" indent="-342900" algn="l">
                        <a:lnSpc>
                          <a:spcPct val="100000"/>
                        </a:lnSpc>
                        <a:spcBef>
                          <a:spcPts val="0"/>
                        </a:spcBef>
                        <a:spcAft>
                          <a:spcPts val="0"/>
                        </a:spcAft>
                        <a:buFont typeface="Arial" panose="020B0604020202020204" pitchFamily="34" charset="0"/>
                        <a:buChar char="•"/>
                        <a:tabLst>
                          <a:tab pos="127635" algn="l"/>
                        </a:tabLst>
                      </a:pPr>
                      <a:r>
                        <a:rPr lang="en-GB" sz="1600" dirty="0" smtClean="0">
                          <a:effectLst/>
                          <a:latin typeface="+mj-lt"/>
                          <a:ea typeface="Times New Roman" panose="02020603050405020304" pitchFamily="18" charset="0"/>
                          <a:cs typeface="Times New Roman" panose="02020603050405020304" pitchFamily="18" charset="0"/>
                        </a:rPr>
                        <a:t>Culture </a:t>
                      </a:r>
                      <a:r>
                        <a:rPr lang="en-GB" sz="1600" dirty="0">
                          <a:effectLst/>
                          <a:latin typeface="+mj-lt"/>
                          <a:ea typeface="Times New Roman" panose="02020603050405020304" pitchFamily="18" charset="0"/>
                          <a:cs typeface="Times New Roman" panose="02020603050405020304" pitchFamily="18" charset="0"/>
                        </a:rPr>
                        <a:t>survey </a:t>
                      </a:r>
                      <a:r>
                        <a:rPr lang="en-GB" sz="1600" dirty="0" smtClean="0">
                          <a:effectLst/>
                          <a:latin typeface="+mj-lt"/>
                          <a:ea typeface="Times New Roman" panose="02020603050405020304" pitchFamily="18" charset="0"/>
                          <a:cs typeface="Times New Roman" panose="02020603050405020304" pitchFamily="18" charset="0"/>
                        </a:rPr>
                        <a:t>conducted </a:t>
                      </a:r>
                    </a:p>
                    <a:p>
                      <a:pPr marL="0" marR="0" lvl="0" indent="0" algn="l">
                        <a:lnSpc>
                          <a:spcPct val="100000"/>
                        </a:lnSpc>
                        <a:spcBef>
                          <a:spcPts val="0"/>
                        </a:spcBef>
                        <a:spcAft>
                          <a:spcPts val="0"/>
                        </a:spcAft>
                        <a:buFont typeface="Arial" panose="020B0604020202020204" pitchFamily="34" charset="0"/>
                        <a:buNone/>
                        <a:tabLst>
                          <a:tab pos="127635" algn="l"/>
                        </a:tabLst>
                      </a:pPr>
                      <a:r>
                        <a:rPr lang="en-GB" sz="1600" b="1" dirty="0" smtClean="0">
                          <a:effectLst/>
                          <a:latin typeface="+mj-lt"/>
                          <a:ea typeface="Times New Roman" panose="02020603050405020304" pitchFamily="18" charset="0"/>
                        </a:rPr>
                        <a:t>Capacity </a:t>
                      </a:r>
                      <a:r>
                        <a:rPr lang="en-GB" sz="1600" b="1" dirty="0">
                          <a:effectLst/>
                          <a:latin typeface="+mj-lt"/>
                          <a:ea typeface="Times New Roman" panose="02020603050405020304" pitchFamily="18" charset="0"/>
                        </a:rPr>
                        <a:t>building </a:t>
                      </a:r>
                      <a:r>
                        <a:rPr lang="en-GB" sz="1600" dirty="0">
                          <a:effectLst/>
                          <a:latin typeface="+mj-lt"/>
                          <a:ea typeface="Times New Roman" panose="02020603050405020304" pitchFamily="18" charset="0"/>
                        </a:rPr>
                        <a:t>– </a:t>
                      </a:r>
                      <a:endParaRPr lang="en-US" sz="1600" dirty="0">
                        <a:effectLst/>
                        <a:latin typeface="+mj-lt"/>
                        <a:ea typeface="Times New Roman" panose="02020603050405020304" pitchFamily="18" charset="0"/>
                      </a:endParaRPr>
                    </a:p>
                    <a:p>
                      <a:pPr marL="342900" marR="0" lvl="0" indent="-342900" algn="l">
                        <a:lnSpc>
                          <a:spcPct val="100000"/>
                        </a:lnSpc>
                        <a:spcBef>
                          <a:spcPts val="0"/>
                        </a:spcBef>
                        <a:spcAft>
                          <a:spcPts val="0"/>
                        </a:spcAft>
                        <a:buFont typeface="Arial" panose="020B0604020202020204" pitchFamily="34" charset="0"/>
                        <a:buChar char="•"/>
                        <a:tabLst>
                          <a:tab pos="127635" algn="l"/>
                        </a:tabLst>
                      </a:pPr>
                      <a:r>
                        <a:rPr lang="en-GB" sz="1600" dirty="0">
                          <a:effectLst/>
                          <a:latin typeface="+mj-lt"/>
                          <a:ea typeface="Times New Roman" panose="02020603050405020304" pitchFamily="18" charset="0"/>
                          <a:cs typeface="Times New Roman" panose="02020603050405020304" pitchFamily="18" charset="0"/>
                        </a:rPr>
                        <a:t>Capacity Building Pillar SharePoint was unveiled and documentation shared in August 2016</a:t>
                      </a:r>
                      <a:endParaRPr lang="en-US" sz="1600" dirty="0">
                        <a:effectLst/>
                        <a:latin typeface="+mj-lt"/>
                        <a:ea typeface="Times New Roman" panose="02020603050405020304" pitchFamily="18" charset="0"/>
                        <a:cs typeface="Times New Roman" panose="02020603050405020304" pitchFamily="18" charset="0"/>
                      </a:endParaRPr>
                    </a:p>
                    <a:p>
                      <a:pPr marL="342900" marR="0" lvl="0" indent="-342900" algn="l">
                        <a:lnSpc>
                          <a:spcPct val="100000"/>
                        </a:lnSpc>
                        <a:spcBef>
                          <a:spcPts val="0"/>
                        </a:spcBef>
                        <a:spcAft>
                          <a:spcPts val="0"/>
                        </a:spcAft>
                        <a:buFont typeface="Arial" panose="020B0604020202020204" pitchFamily="34" charset="0"/>
                        <a:buChar char="•"/>
                        <a:tabLst>
                          <a:tab pos="127635" algn="l"/>
                        </a:tabLst>
                      </a:pPr>
                      <a:r>
                        <a:rPr lang="en-GB" sz="1600" dirty="0" smtClean="0">
                          <a:effectLst/>
                          <a:latin typeface="+mj-lt"/>
                          <a:ea typeface="Times New Roman" panose="02020603050405020304" pitchFamily="18" charset="0"/>
                          <a:cs typeface="Times New Roman" panose="02020603050405020304" pitchFamily="18" charset="0"/>
                        </a:rPr>
                        <a:t>2 Brown </a:t>
                      </a:r>
                      <a:r>
                        <a:rPr lang="en-GB" sz="1600" dirty="0">
                          <a:effectLst/>
                          <a:latin typeface="+mj-lt"/>
                          <a:ea typeface="Times New Roman" panose="02020603050405020304" pitchFamily="18" charset="0"/>
                          <a:cs typeface="Times New Roman" panose="02020603050405020304" pitchFamily="18" charset="0"/>
                        </a:rPr>
                        <a:t>Bag </a:t>
                      </a:r>
                      <a:r>
                        <a:rPr lang="en-GB" sz="1600" dirty="0" smtClean="0">
                          <a:effectLst/>
                          <a:latin typeface="+mj-lt"/>
                          <a:ea typeface="Times New Roman" panose="02020603050405020304" pitchFamily="18" charset="0"/>
                          <a:cs typeface="Times New Roman" panose="02020603050405020304" pitchFamily="18" charset="0"/>
                        </a:rPr>
                        <a:t>Sessions held</a:t>
                      </a:r>
                      <a:endParaRPr lang="en-US"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achieved </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952868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cstate="print">
            <a:duotone>
              <a:schemeClr val="accent3">
                <a:shade val="45000"/>
                <a:satMod val="135000"/>
              </a:schemeClr>
              <a:prstClr val="white"/>
            </a:duotone>
          </a:blip>
          <a:stretch>
            <a:fillRect/>
          </a:stretch>
        </p:blipFill>
        <p:spPr>
          <a:xfrm>
            <a:off x="-19050" y="2591191"/>
            <a:ext cx="9138696" cy="4285859"/>
          </a:xfrm>
          <a:prstGeom prst="rect">
            <a:avLst/>
          </a:prstGeom>
        </p:spPr>
      </p:pic>
      <p:sp>
        <p:nvSpPr>
          <p:cNvPr id="2" name="TextBox 1"/>
          <p:cNvSpPr txBox="1"/>
          <p:nvPr/>
        </p:nvSpPr>
        <p:spPr>
          <a:xfrm>
            <a:off x="755576" y="3140968"/>
            <a:ext cx="7793599" cy="2800767"/>
          </a:xfrm>
          <a:prstGeom prst="rect">
            <a:avLst/>
          </a:prstGeom>
          <a:noFill/>
        </p:spPr>
        <p:txBody>
          <a:bodyPr wrap="square" rtlCol="0">
            <a:spAutoFit/>
          </a:bodyPr>
          <a:lstStyle/>
          <a:p>
            <a:r>
              <a:rPr lang="en-US" dirty="0" smtClean="0">
                <a:solidFill>
                  <a:schemeClr val="accent5">
                    <a:lumMod val="50000"/>
                  </a:schemeClr>
                </a:solidFill>
                <a:latin typeface="Stencil" panose="040409050D0802020404" pitchFamily="82" charset="0"/>
              </a:rPr>
              <a:t>Performance information</a:t>
            </a:r>
          </a:p>
          <a:p>
            <a:r>
              <a:rPr lang="en-US" sz="4800" dirty="0" smtClean="0">
                <a:solidFill>
                  <a:srgbClr val="993300"/>
                </a:solidFill>
                <a:latin typeface="Stencil" panose="040409050D0802020404" pitchFamily="82" charset="0"/>
              </a:rPr>
              <a:t>PROGRAMME 2: Leadership and management practice </a:t>
            </a:r>
          </a:p>
        </p:txBody>
      </p:sp>
    </p:spTree>
    <p:extLst>
      <p:ext uri="{BB962C8B-B14F-4D97-AF65-F5344CB8AC3E}">
        <p14:creationId xmlns:p14="http://schemas.microsoft.com/office/powerpoint/2010/main" xmlns="" val="2369867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ubtitle 14"/>
          <p:cNvSpPr>
            <a:spLocks/>
          </p:cNvSpPr>
          <p:nvPr/>
        </p:nvSpPr>
        <p:spPr bwMode="auto">
          <a:xfrm>
            <a:off x="-32431" y="4149080"/>
            <a:ext cx="8928992" cy="100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4400" dirty="0" smtClean="0">
                <a:solidFill>
                  <a:srgbClr val="993300"/>
                </a:solidFill>
                <a:latin typeface="Stencil" panose="040409050D0802020404" pitchFamily="82" charset="0"/>
              </a:rPr>
              <a:t>Summary of performance and expenditure</a:t>
            </a:r>
          </a:p>
          <a:p>
            <a:r>
              <a:rPr lang="en-US" sz="4000" dirty="0" smtClean="0">
                <a:solidFill>
                  <a:srgbClr val="993300"/>
                </a:solidFill>
                <a:latin typeface="Berlin Sans FB Demi" pitchFamily="34" charset="0"/>
              </a:rPr>
              <a:t>                 </a:t>
            </a:r>
            <a:endParaRPr lang="en-ZA" sz="4000" dirty="0" smtClean="0">
              <a:solidFill>
                <a:srgbClr val="993300"/>
              </a:solidFill>
              <a:latin typeface="Berlin Sans FB Demi" pitchFamily="34" charset="0"/>
            </a:endParaRPr>
          </a:p>
        </p:txBody>
      </p:sp>
    </p:spTree>
    <p:extLst>
      <p:ext uri="{BB962C8B-B14F-4D97-AF65-F5344CB8AC3E}">
        <p14:creationId xmlns:p14="http://schemas.microsoft.com/office/powerpoint/2010/main" xmlns="" val="1738313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eaLnBrk="1" hangingPunct="1"/>
            <a:r>
              <a:rPr lang="en-US" dirty="0" smtClean="0">
                <a:solidFill>
                  <a:srgbClr val="993300"/>
                </a:solidFill>
                <a:latin typeface="Berlin Sans FB Demi" pitchFamily="34" charset="0"/>
              </a:rPr>
              <a:t>SUMMARY OF PROGRAMME 2 PERFORMANCE</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solidFill>
                  <a:srgbClr val="000000"/>
                </a:solidFill>
              </a:rPr>
              <a:pPr algn="r" eaLnBrk="0" hangingPunct="0"/>
              <a:t>30</a:t>
            </a:fld>
            <a:endParaRPr lang="en-US" sz="1400" b="0" dirty="0">
              <a:solidFill>
                <a:srgbClr val="000000"/>
              </a:solidFill>
            </a:endParaRPr>
          </a:p>
        </p:txBody>
      </p:sp>
      <p:graphicFrame>
        <p:nvGraphicFramePr>
          <p:cNvPr id="4" name="Chart 3"/>
          <p:cNvGraphicFramePr>
            <a:graphicFrameLocks/>
          </p:cNvGraphicFramePr>
          <p:nvPr>
            <p:extLst>
              <p:ext uri="{D42A27DB-BD31-4B8C-83A1-F6EECF244321}">
                <p14:modId xmlns:p14="http://schemas.microsoft.com/office/powerpoint/2010/main" xmlns="" val="1466401762"/>
              </p:ext>
            </p:extLst>
          </p:nvPr>
        </p:nvGraphicFramePr>
        <p:xfrm>
          <a:off x="1403648" y="1772816"/>
          <a:ext cx="6696744" cy="2808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337966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2: LMP (1)</a:t>
            </a:r>
            <a:br>
              <a:rPr lang="en-GB" sz="3200" spc="-25" dirty="0" smtClean="0">
                <a:solidFill>
                  <a:srgbClr val="993300"/>
                </a:solidFill>
                <a:latin typeface="Berlin Sans FB Demi" panose="020E0802020502020306" pitchFamily="34" charset="0"/>
              </a:rPr>
            </a:br>
            <a:r>
              <a:rPr lang="en-GB" sz="2000" spc="-25" dirty="0" smtClean="0">
                <a:solidFill>
                  <a:srgbClr val="DAEDEF">
                    <a:lumMod val="50000"/>
                  </a:srgbClr>
                </a:solidFill>
                <a:latin typeface="Berlin Sans FB Demi" panose="020E0802020502020306" pitchFamily="34" charset="0"/>
              </a:rPr>
              <a:t>APP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31</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3163462041"/>
              </p:ext>
            </p:extLst>
          </p:nvPr>
        </p:nvGraphicFramePr>
        <p:xfrm>
          <a:off x="467544" y="1484784"/>
          <a:ext cx="8352928" cy="4632960"/>
        </p:xfrm>
        <a:graphic>
          <a:graphicData uri="http://schemas.openxmlformats.org/drawingml/2006/table">
            <a:tbl>
              <a:tblPr firstRow="1" firstCol="1" bandRow="1"/>
              <a:tblGrid>
                <a:gridCol w="3145173">
                  <a:extLst>
                    <a:ext uri="{9D8B030D-6E8A-4147-A177-3AD203B41FA5}">
                      <a16:colId xmlns:a16="http://schemas.microsoft.com/office/drawing/2014/main" xmlns="" val="20000"/>
                    </a:ext>
                  </a:extLst>
                </a:gridCol>
                <a:gridCol w="2961205">
                  <a:extLst>
                    <a:ext uri="{9D8B030D-6E8A-4147-A177-3AD203B41FA5}">
                      <a16:colId xmlns:a16="http://schemas.microsoft.com/office/drawing/2014/main" xmlns="" val="20001"/>
                    </a:ext>
                  </a:extLst>
                </a:gridCol>
                <a:gridCol w="2246550">
                  <a:extLst>
                    <a:ext uri="{9D8B030D-6E8A-4147-A177-3AD203B41FA5}">
                      <a16:colId xmlns:a16="http://schemas.microsoft.com/office/drawing/2014/main" xmlns="" val="20002"/>
                    </a:ext>
                  </a:extLst>
                </a:gridCol>
              </a:tblGrid>
              <a:tr h="102380">
                <a:tc>
                  <a:txBody>
                    <a:bodyPr/>
                    <a:lstStyle/>
                    <a:p>
                      <a:pPr marL="0" marR="0" algn="ctr">
                        <a:lnSpc>
                          <a:spcPct val="130000"/>
                        </a:lnSpc>
                        <a:spcBef>
                          <a:spcPts val="0"/>
                        </a:spcBef>
                        <a:spcAft>
                          <a:spcPts val="0"/>
                        </a:spcAft>
                        <a:tabLst>
                          <a:tab pos="190500" algn="l"/>
                          <a:tab pos="540385" algn="l"/>
                        </a:tabLst>
                      </a:pPr>
                      <a:r>
                        <a:rPr lang="en-ZA" sz="1600" b="1" dirty="0">
                          <a:effectLst/>
                          <a:latin typeface="+mn-lt"/>
                          <a:ea typeface="Times New Roman" panose="02020603050405020304" pitchFamily="18" charset="0"/>
                          <a:cs typeface="Arial" panose="020B0604020202020204" pitchFamily="34" charset="0"/>
                        </a:rPr>
                        <a:t>Performance Indicator</a:t>
                      </a:r>
                      <a:endParaRPr lang="en-US" sz="1600" b="1" dirty="0">
                        <a:effectLst/>
                        <a:latin typeface="+mn-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30000"/>
                        </a:lnSpc>
                        <a:spcBef>
                          <a:spcPts val="0"/>
                        </a:spcBef>
                        <a:spcAft>
                          <a:spcPts val="0"/>
                        </a:spcAft>
                        <a:tabLst>
                          <a:tab pos="190500" algn="l"/>
                          <a:tab pos="540385" algn="l"/>
                        </a:tabLst>
                      </a:pPr>
                      <a:r>
                        <a:rPr lang="en-ZA" sz="1600" b="1" dirty="0">
                          <a:effectLst/>
                          <a:latin typeface="+mn-lt"/>
                          <a:ea typeface="Times New Roman" panose="02020603050405020304" pitchFamily="18" charset="0"/>
                          <a:cs typeface="Arial" panose="020B0604020202020204" pitchFamily="34" charset="0"/>
                        </a:rPr>
                        <a:t>Actual </a:t>
                      </a:r>
                      <a:r>
                        <a:rPr lang="en-ZA" sz="1600" b="1" dirty="0" smtClean="0">
                          <a:effectLst/>
                          <a:latin typeface="+mn-lt"/>
                          <a:ea typeface="Times New Roman" panose="02020603050405020304" pitchFamily="18" charset="0"/>
                          <a:cs typeface="Arial" panose="020B0604020202020204" pitchFamily="34" charset="0"/>
                        </a:rPr>
                        <a:t>Achievement</a:t>
                      </a:r>
                      <a:endParaRPr lang="en-US" sz="1600" b="1" dirty="0">
                        <a:effectLst/>
                        <a:latin typeface="+mn-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30000"/>
                        </a:lnSpc>
                        <a:spcBef>
                          <a:spcPts val="0"/>
                        </a:spcBef>
                        <a:spcAft>
                          <a:spcPts val="0"/>
                        </a:spcAft>
                        <a:tabLst>
                          <a:tab pos="190500" algn="l"/>
                          <a:tab pos="540385" algn="l"/>
                        </a:tabLst>
                      </a:pPr>
                      <a:r>
                        <a:rPr lang="en-ZA" sz="1600" b="1" dirty="0" smtClean="0">
                          <a:effectLst/>
                          <a:latin typeface="+mn-lt"/>
                          <a:ea typeface="Times New Roman" panose="02020603050405020304" pitchFamily="18" charset="0"/>
                          <a:cs typeface="Arial" panose="020B0604020202020204" pitchFamily="34" charset="0"/>
                        </a:rPr>
                        <a:t>Comments</a:t>
                      </a:r>
                      <a:endParaRPr lang="en-US" sz="1600" b="1" dirty="0">
                        <a:effectLst/>
                        <a:latin typeface="+mn-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85870">
                <a:tc gridSpan="3">
                  <a:txBody>
                    <a:bodyPr/>
                    <a:lstStyle/>
                    <a:p>
                      <a:pPr marL="0" marR="0" algn="l">
                        <a:lnSpc>
                          <a:spcPct val="130000"/>
                        </a:lnSpc>
                        <a:spcBef>
                          <a:spcPts val="0"/>
                        </a:spcBef>
                        <a:spcAft>
                          <a:spcPts val="0"/>
                        </a:spcAft>
                        <a:tabLst>
                          <a:tab pos="190500" algn="l"/>
                          <a:tab pos="540385" algn="l"/>
                        </a:tabLst>
                      </a:pPr>
                      <a:r>
                        <a:rPr lang="en-ZA" sz="1600" b="1" kern="1200" dirty="0" smtClean="0">
                          <a:solidFill>
                            <a:schemeClr val="tx1"/>
                          </a:solidFill>
                          <a:effectLst/>
                          <a:latin typeface="+mn-lt"/>
                          <a:ea typeface="+mn-ea"/>
                          <a:cs typeface="+mn-cs"/>
                        </a:rPr>
                        <a:t>Sub-programme: Labour Relations Improvement</a:t>
                      </a:r>
                      <a:endParaRPr lang="en-US" sz="1600" b="1"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a16="http://schemas.microsoft.com/office/drawing/2014/main" xmlns="" val="10001"/>
                  </a:ext>
                </a:extLst>
              </a:tr>
              <a:tr h="1341397">
                <a:tc>
                  <a:txBody>
                    <a:bodyPr/>
                    <a:lstStyle/>
                    <a:p>
                      <a:pPr algn="l"/>
                      <a:r>
                        <a:rPr lang="en-ZA" sz="1600" dirty="0" smtClean="0">
                          <a:effectLst/>
                          <a:latin typeface="+mn-lt"/>
                        </a:rPr>
                        <a:t>70% </a:t>
                      </a:r>
                      <a:r>
                        <a:rPr lang="en-ZA" sz="1600" dirty="0">
                          <a:effectLst/>
                          <a:latin typeface="+mn-lt"/>
                        </a:rPr>
                        <a:t>of grievances received concluded</a:t>
                      </a:r>
                      <a:endParaRPr lang="en-US" sz="1600" dirty="0">
                        <a:effectLst/>
                        <a:latin typeface="+mn-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30000"/>
                        </a:lnSpc>
                        <a:spcBef>
                          <a:spcPts val="0"/>
                        </a:spcBef>
                        <a:spcAft>
                          <a:spcPts val="0"/>
                        </a:spcAft>
                      </a:pPr>
                      <a:r>
                        <a:rPr lang="en-ZA" sz="1600" kern="1200" dirty="0" smtClean="0">
                          <a:solidFill>
                            <a:schemeClr val="tx1"/>
                          </a:solidFill>
                          <a:effectLst/>
                          <a:latin typeface="+mn-lt"/>
                          <a:ea typeface="Times New Roman" panose="02020603050405020304" pitchFamily="18" charset="0"/>
                          <a:cs typeface="+mn-cs"/>
                        </a:rPr>
                        <a:t>87%</a:t>
                      </a:r>
                      <a:endParaRPr lang="en-US" sz="1600" kern="1200" dirty="0" smtClean="0">
                        <a:solidFill>
                          <a:schemeClr val="tx1"/>
                        </a:solidFill>
                        <a:effectLst/>
                        <a:latin typeface="+mn-lt"/>
                        <a:ea typeface="Times New Roman" panose="02020603050405020304" pitchFamily="18" charset="0"/>
                        <a:cs typeface="+mn-cs"/>
                      </a:endParaRPr>
                    </a:p>
                    <a:p>
                      <a:pPr marL="0" marR="0" algn="l">
                        <a:lnSpc>
                          <a:spcPct val="130000"/>
                        </a:lnSpc>
                        <a:spcBef>
                          <a:spcPts val="0"/>
                        </a:spcBef>
                        <a:spcAft>
                          <a:spcPts val="0"/>
                        </a:spcAft>
                      </a:pPr>
                      <a:r>
                        <a:rPr lang="en-ZA" sz="1600" kern="1200" dirty="0" smtClean="0">
                          <a:solidFill>
                            <a:schemeClr val="tx1"/>
                          </a:solidFill>
                          <a:effectLst/>
                          <a:latin typeface="+mn-lt"/>
                          <a:ea typeface="Times New Roman" panose="02020603050405020304" pitchFamily="18" charset="0"/>
                          <a:cs typeface="+mn-cs"/>
                        </a:rPr>
                        <a:t>(A total of 615 out of 709 grievance cases were concluded)</a:t>
                      </a:r>
                      <a:endParaRPr lang="en-US"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30000"/>
                        </a:lnSpc>
                        <a:spcBef>
                          <a:spcPts val="0"/>
                        </a:spcBef>
                        <a:spcAft>
                          <a:spcPts val="0"/>
                        </a:spcAft>
                        <a:tabLst>
                          <a:tab pos="540385" algn="l"/>
                        </a:tabLst>
                      </a:pPr>
                      <a:r>
                        <a:rPr lang="en-ZA" sz="1600" b="0" dirty="0">
                          <a:effectLst/>
                          <a:latin typeface="+mn-lt"/>
                          <a:ea typeface="MS Mincho" panose="02020609040205080304" pitchFamily="49" charset="-128"/>
                          <a:cs typeface="Arial" panose="020B0604020202020204" pitchFamily="34" charset="0"/>
                        </a:rPr>
                        <a:t>Target exceeded due to enhanced operational processes and </a:t>
                      </a:r>
                      <a:r>
                        <a:rPr lang="en-ZA" sz="1600" b="0" dirty="0">
                          <a:effectLst/>
                          <a:latin typeface="+mn-lt"/>
                          <a:ea typeface="Times New Roman" panose="02020603050405020304" pitchFamily="18" charset="0"/>
                          <a:cs typeface="Arial" panose="020B0604020202020204" pitchFamily="34" charset="0"/>
                        </a:rPr>
                        <a:t>tight project management which was closely monitored</a:t>
                      </a:r>
                      <a:endParaRPr lang="en-US" sz="1600" b="1"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48529">
                <a:tc>
                  <a:txBody>
                    <a:bodyPr/>
                    <a:lstStyle/>
                    <a:p>
                      <a:pPr algn="l"/>
                      <a:r>
                        <a:rPr lang="en-ZA" sz="1600" dirty="0" smtClean="0">
                          <a:effectLst/>
                          <a:latin typeface="+mn-lt"/>
                        </a:rPr>
                        <a:t>1 report </a:t>
                      </a:r>
                      <a:r>
                        <a:rPr lang="en-ZA" sz="1600" dirty="0">
                          <a:effectLst/>
                          <a:latin typeface="+mn-lt"/>
                        </a:rPr>
                        <a:t>on the management of grievances in the Public Service produced</a:t>
                      </a:r>
                      <a:endParaRPr lang="en-US" sz="1600" dirty="0">
                        <a:effectLst/>
                        <a:latin typeface="+mn-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30000"/>
                        </a:lnSpc>
                        <a:spcBef>
                          <a:spcPts val="0"/>
                        </a:spcBef>
                        <a:spcAft>
                          <a:spcPts val="0"/>
                        </a:spcAft>
                        <a:tabLst>
                          <a:tab pos="540385" algn="l"/>
                        </a:tabLst>
                      </a:pPr>
                      <a:r>
                        <a:rPr lang="en-ZA" sz="1600" b="0" dirty="0" smtClean="0">
                          <a:effectLst/>
                          <a:latin typeface="+mn-lt"/>
                          <a:ea typeface="Times New Roman" panose="02020603050405020304" pitchFamily="18" charset="0"/>
                          <a:cs typeface="Arial" panose="020B0604020202020204" pitchFamily="34" charset="0"/>
                        </a:rPr>
                        <a:t>1 report produced</a:t>
                      </a:r>
                      <a:endParaRPr lang="en-US" sz="1600" b="1"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tab pos="540385" algn="l"/>
                        </a:tabLst>
                        <a:defRPr/>
                      </a:pPr>
                      <a:r>
                        <a:rPr lang="en-US" sz="1600" b="0" dirty="0" smtClean="0">
                          <a:effectLst/>
                          <a:latin typeface="+mn-lt"/>
                          <a:ea typeface="MS Mincho" panose="02020609040205080304" pitchFamily="49" charset="-128"/>
                          <a:cs typeface="Times New Roman" panose="02020603050405020304" pitchFamily="18" charset="0"/>
                        </a:rPr>
                        <a:t>Target achieved</a:t>
                      </a:r>
                      <a:r>
                        <a:rPr lang="en-US" sz="1600" b="0" baseline="0" dirty="0" smtClean="0">
                          <a:effectLst/>
                          <a:latin typeface="+mn-lt"/>
                          <a:ea typeface="MS Mincho" panose="02020609040205080304" pitchFamily="49" charset="-128"/>
                          <a:cs typeface="Times New Roman" panose="02020603050405020304" pitchFamily="18" charset="0"/>
                        </a:rPr>
                        <a:t> </a:t>
                      </a:r>
                      <a:endParaRPr lang="en-US" sz="1600" b="0" dirty="0" smtClean="0">
                        <a:effectLst/>
                        <a:latin typeface="+mn-lt"/>
                        <a:ea typeface="MS Mincho" panose="02020609040205080304" pitchFamily="49" charset="-128"/>
                        <a:cs typeface="Times New Roman" panose="02020603050405020304" pitchFamily="18" charset="0"/>
                      </a:endParaRPr>
                    </a:p>
                    <a:p>
                      <a:pPr marL="0" marR="0" algn="l">
                        <a:lnSpc>
                          <a:spcPct val="130000"/>
                        </a:lnSpc>
                        <a:spcBef>
                          <a:spcPts val="0"/>
                        </a:spcBef>
                        <a:spcAft>
                          <a:spcPts val="0"/>
                        </a:spcAft>
                        <a:tabLst>
                          <a:tab pos="540385" algn="l"/>
                        </a:tabLst>
                      </a:pPr>
                      <a:endParaRPr lang="en-US" sz="1600" b="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253113">
                <a:tc>
                  <a:txBody>
                    <a:bodyPr/>
                    <a:lstStyle/>
                    <a:p>
                      <a:pPr algn="l"/>
                      <a:r>
                        <a:rPr lang="en-ZA" sz="1600" dirty="0" smtClean="0">
                          <a:effectLst/>
                          <a:latin typeface="+mn-lt"/>
                        </a:rPr>
                        <a:t>1 report </a:t>
                      </a:r>
                      <a:r>
                        <a:rPr lang="en-ZA" sz="1600" dirty="0">
                          <a:effectLst/>
                          <a:latin typeface="+mn-lt"/>
                        </a:rPr>
                        <a:t>on labour relations produced </a:t>
                      </a:r>
                      <a:endParaRPr lang="en-US" sz="1600" dirty="0">
                        <a:effectLst/>
                        <a:latin typeface="+mn-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30000"/>
                        </a:lnSpc>
                        <a:spcBef>
                          <a:spcPts val="0"/>
                        </a:spcBef>
                        <a:spcAft>
                          <a:spcPts val="0"/>
                        </a:spcAft>
                        <a:tabLst>
                          <a:tab pos="540385" algn="l"/>
                        </a:tabLst>
                      </a:pPr>
                      <a:r>
                        <a:rPr lang="en-ZA" sz="1600" b="0" dirty="0" smtClean="0">
                          <a:effectLst/>
                          <a:latin typeface="+mn-lt"/>
                          <a:ea typeface="Times New Roman" panose="02020603050405020304" pitchFamily="18" charset="0"/>
                          <a:cs typeface="Arial" panose="020B0604020202020204" pitchFamily="34" charset="0"/>
                        </a:rPr>
                        <a:t>1 report produced</a:t>
                      </a:r>
                      <a:endParaRPr lang="en-US" sz="1600" b="1"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tab pos="540385" algn="l"/>
                        </a:tabLst>
                        <a:defRPr/>
                      </a:pPr>
                      <a:r>
                        <a:rPr lang="en-US" sz="1600" b="0" dirty="0" smtClean="0">
                          <a:effectLst/>
                          <a:latin typeface="+mn-lt"/>
                          <a:ea typeface="MS Mincho" panose="02020609040205080304" pitchFamily="49" charset="-128"/>
                          <a:cs typeface="Times New Roman" panose="02020603050405020304" pitchFamily="18" charset="0"/>
                        </a:rPr>
                        <a:t>Target achieved</a:t>
                      </a:r>
                      <a:r>
                        <a:rPr lang="en-US" sz="1600" b="0" baseline="0" dirty="0" smtClean="0">
                          <a:effectLst/>
                          <a:latin typeface="+mn-lt"/>
                          <a:ea typeface="MS Mincho" panose="02020609040205080304" pitchFamily="49" charset="-128"/>
                          <a:cs typeface="Times New Roman" panose="02020603050405020304" pitchFamily="18" charset="0"/>
                        </a:rPr>
                        <a:t> </a:t>
                      </a:r>
                      <a:endParaRPr lang="en-US" sz="1600" b="0" dirty="0" smtClean="0">
                        <a:effectLst/>
                        <a:latin typeface="+mn-lt"/>
                        <a:ea typeface="MS Mincho" panose="02020609040205080304" pitchFamily="49" charset="-128"/>
                        <a:cs typeface="Times New Roman" panose="02020603050405020304" pitchFamily="18" charset="0"/>
                      </a:endParaRPr>
                    </a:p>
                    <a:p>
                      <a:pPr marL="0" marR="0" algn="l">
                        <a:lnSpc>
                          <a:spcPct val="130000"/>
                        </a:lnSpc>
                        <a:spcBef>
                          <a:spcPts val="0"/>
                        </a:spcBef>
                        <a:spcAft>
                          <a:spcPts val="0"/>
                        </a:spcAft>
                        <a:tabLst>
                          <a:tab pos="540385" algn="l"/>
                        </a:tabLst>
                      </a:pPr>
                      <a:endParaRPr lang="en-US" sz="1600" b="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30098">
                <a:tc>
                  <a:txBody>
                    <a:bodyPr/>
                    <a:lstStyle/>
                    <a:p>
                      <a:pPr algn="l"/>
                      <a:r>
                        <a:rPr lang="en-ZA" sz="1600" dirty="0" smtClean="0">
                          <a:effectLst/>
                          <a:latin typeface="+mn-lt"/>
                        </a:rPr>
                        <a:t>5 reports </a:t>
                      </a:r>
                      <a:r>
                        <a:rPr lang="en-ZA" sz="1600" dirty="0">
                          <a:effectLst/>
                          <a:latin typeface="+mn-lt"/>
                        </a:rPr>
                        <a:t>on strategic human resources and leadership produced </a:t>
                      </a:r>
                      <a:endParaRPr lang="en-US" sz="1600" dirty="0">
                        <a:effectLst/>
                        <a:latin typeface="+mn-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30000"/>
                        </a:lnSpc>
                        <a:spcBef>
                          <a:spcPts val="0"/>
                        </a:spcBef>
                        <a:spcAft>
                          <a:spcPts val="0"/>
                        </a:spcAft>
                        <a:tabLst>
                          <a:tab pos="540385" algn="l"/>
                        </a:tabLst>
                      </a:pPr>
                      <a:r>
                        <a:rPr lang="en-ZA" sz="1600" b="0" dirty="0" smtClean="0">
                          <a:effectLst/>
                          <a:latin typeface="+mn-lt"/>
                          <a:ea typeface="Times New Roman" panose="02020603050405020304" pitchFamily="18" charset="0"/>
                          <a:cs typeface="Arial" panose="020B0604020202020204" pitchFamily="34" charset="0"/>
                        </a:rPr>
                        <a:t>5 reports produced</a:t>
                      </a:r>
                      <a:endParaRPr lang="en-US" sz="1600" b="1"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30000"/>
                        </a:lnSpc>
                        <a:spcBef>
                          <a:spcPts val="0"/>
                        </a:spcBef>
                        <a:spcAft>
                          <a:spcPts val="0"/>
                        </a:spcAft>
                        <a:tabLst>
                          <a:tab pos="540385" algn="l"/>
                        </a:tabLst>
                      </a:pPr>
                      <a:r>
                        <a:rPr lang="en-US" sz="1600" b="0" dirty="0" smtClean="0">
                          <a:effectLst/>
                          <a:latin typeface="+mn-lt"/>
                          <a:ea typeface="MS Mincho" panose="02020609040205080304" pitchFamily="49" charset="-128"/>
                          <a:cs typeface="Times New Roman" panose="02020603050405020304" pitchFamily="18" charset="0"/>
                        </a:rPr>
                        <a:t>Target achieved</a:t>
                      </a:r>
                      <a:r>
                        <a:rPr lang="en-US" sz="1600" b="0" baseline="0" dirty="0" smtClean="0">
                          <a:effectLst/>
                          <a:latin typeface="+mn-lt"/>
                          <a:ea typeface="MS Mincho" panose="02020609040205080304" pitchFamily="49" charset="-128"/>
                          <a:cs typeface="Times New Roman" panose="02020603050405020304" pitchFamily="18" charset="0"/>
                        </a:rPr>
                        <a:t> </a:t>
                      </a:r>
                      <a:endParaRPr lang="en-US" sz="1600" b="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340345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579376"/>
            <a:ext cx="8229600" cy="609915"/>
          </a:xfrm>
        </p:spPr>
        <p:txBody>
          <a:bodyPr/>
          <a:lstStyle/>
          <a:p>
            <a:pPr marR="0" lvl="0">
              <a:lnSpc>
                <a:spcPct val="90000"/>
              </a:lnSpc>
              <a:spcBef>
                <a:spcPts val="0"/>
              </a:spcBef>
              <a:spcAft>
                <a:spcPts val="0"/>
              </a:spcAft>
            </a:pPr>
            <a:r>
              <a:rPr lang="en-GB" sz="3200" spc="-25" dirty="0">
                <a:solidFill>
                  <a:srgbClr val="993300"/>
                </a:solidFill>
                <a:latin typeface="Berlin Sans FB Demi" panose="020E0802020502020306" pitchFamily="34" charset="0"/>
              </a:rPr>
              <a:t>PROGRAMME </a:t>
            </a:r>
            <a:r>
              <a:rPr lang="en-GB" sz="3200" spc="-25" dirty="0" smtClean="0">
                <a:solidFill>
                  <a:srgbClr val="993300"/>
                </a:solidFill>
                <a:latin typeface="Berlin Sans FB Demi" panose="020E0802020502020306" pitchFamily="34" charset="0"/>
              </a:rPr>
              <a:t>2: </a:t>
            </a:r>
            <a:r>
              <a:rPr lang="en-GB" sz="3200" spc="-25" dirty="0">
                <a:solidFill>
                  <a:srgbClr val="993300"/>
                </a:solidFill>
                <a:latin typeface="Berlin Sans FB Demi" panose="020E0802020502020306" pitchFamily="34" charset="0"/>
              </a:rPr>
              <a:t>LMP </a:t>
            </a:r>
            <a:r>
              <a:rPr lang="en-GB" sz="3200" spc="-25" dirty="0" smtClean="0">
                <a:solidFill>
                  <a:srgbClr val="993300"/>
                </a:solidFill>
                <a:latin typeface="Berlin Sans FB Demi" panose="020E0802020502020306" pitchFamily="34" charset="0"/>
              </a:rPr>
              <a:t>(2)</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32</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3186518391"/>
              </p:ext>
            </p:extLst>
          </p:nvPr>
        </p:nvGraphicFramePr>
        <p:xfrm>
          <a:off x="349138" y="1261776"/>
          <a:ext cx="8466412" cy="5047488"/>
        </p:xfrm>
        <a:graphic>
          <a:graphicData uri="http://schemas.openxmlformats.org/drawingml/2006/table">
            <a:tbl>
              <a:tblPr firstRow="1" firstCol="1" bandRow="1"/>
              <a:tblGrid>
                <a:gridCol w="2548053">
                  <a:extLst>
                    <a:ext uri="{9D8B030D-6E8A-4147-A177-3AD203B41FA5}">
                      <a16:colId xmlns:a16="http://schemas.microsoft.com/office/drawing/2014/main" xmlns="" val="20000"/>
                    </a:ext>
                  </a:extLst>
                </a:gridCol>
                <a:gridCol w="4118159">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tblGrid>
              <a:tr h="182738">
                <a:tc>
                  <a:txBody>
                    <a:bodyPr/>
                    <a:lstStyle/>
                    <a:p>
                      <a:pPr marL="0" marR="0" algn="ctr">
                        <a:lnSpc>
                          <a:spcPct val="9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9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9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176721">
                <a:tc gridSpan="3">
                  <a:txBody>
                    <a:bodyPr/>
                    <a:lstStyle/>
                    <a:p>
                      <a:pPr marL="0" marR="0" algn="l">
                        <a:lnSpc>
                          <a:spcPct val="90000"/>
                        </a:lnSpc>
                        <a:spcBef>
                          <a:spcPts val="0"/>
                        </a:spcBef>
                        <a:spcAft>
                          <a:spcPts val="0"/>
                        </a:spcAft>
                        <a:tabLst>
                          <a:tab pos="190500" algn="l"/>
                          <a:tab pos="540385" algn="l"/>
                        </a:tabLst>
                      </a:pPr>
                      <a:r>
                        <a:rPr lang="en-ZA" sz="1600" b="1" kern="1200" dirty="0" smtClean="0">
                          <a:solidFill>
                            <a:schemeClr val="tx1"/>
                          </a:solidFill>
                          <a:effectLst/>
                          <a:latin typeface="+mj-lt"/>
                          <a:ea typeface="+mn-ea"/>
                          <a:cs typeface="+mn-cs"/>
                        </a:rPr>
                        <a:t>Sub-programme: Labour Relations Improvement</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1"/>
                  </a:ext>
                </a:extLst>
              </a:tr>
              <a:tr h="1237049">
                <a:tc>
                  <a:txBody>
                    <a:bodyPr/>
                    <a:lstStyle/>
                    <a:p>
                      <a:pPr marL="0" marR="0" algn="just">
                        <a:lnSpc>
                          <a:spcPct val="90000"/>
                        </a:lnSpc>
                        <a:spcBef>
                          <a:spcPts val="0"/>
                        </a:spcBef>
                        <a:spcAft>
                          <a:spcPts val="0"/>
                        </a:spcAft>
                      </a:pPr>
                      <a:r>
                        <a:rPr lang="en-ZA" sz="1600" dirty="0" smtClean="0">
                          <a:effectLst/>
                          <a:latin typeface="+mj-lt"/>
                          <a:ea typeface="Times New Roman" panose="02020603050405020304" pitchFamily="18" charset="0"/>
                        </a:rPr>
                        <a:t>70% </a:t>
                      </a:r>
                      <a:r>
                        <a:rPr lang="en-ZA" sz="1600" dirty="0">
                          <a:effectLst/>
                          <a:latin typeface="+mj-lt"/>
                          <a:ea typeface="Times New Roman" panose="02020603050405020304" pitchFamily="18" charset="0"/>
                        </a:rPr>
                        <a:t>of grievances of employees on salary levels 2 – 12 finalised within 30 working days from date of receipt of all relevant documentation</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ZA" sz="1600" dirty="0">
                          <a:effectLst/>
                          <a:latin typeface="+mj-lt"/>
                          <a:ea typeface="Times New Roman" panose="02020603050405020304" pitchFamily="18" charset="0"/>
                        </a:rPr>
                        <a:t>From the 709 grievances registered on the PSC’s database, 615 (87%) were concluded. </a:t>
                      </a:r>
                      <a:r>
                        <a:rPr lang="en-GB" sz="1600" dirty="0">
                          <a:effectLst/>
                          <a:latin typeface="+mj-lt"/>
                          <a:ea typeface="Times New Roman" panose="02020603050405020304" pitchFamily="18" charset="0"/>
                        </a:rPr>
                        <a:t>Of the </a:t>
                      </a:r>
                      <a:r>
                        <a:rPr lang="en-ZA" sz="1600" b="1" dirty="0">
                          <a:effectLst/>
                          <a:latin typeface="+mj-lt"/>
                          <a:ea typeface="Times New Roman" panose="02020603050405020304" pitchFamily="18" charset="0"/>
                        </a:rPr>
                        <a:t>615</a:t>
                      </a:r>
                      <a:r>
                        <a:rPr lang="en-ZA" sz="1600" dirty="0">
                          <a:effectLst/>
                          <a:latin typeface="+mj-lt"/>
                          <a:ea typeface="Times New Roman" panose="02020603050405020304" pitchFamily="18" charset="0"/>
                        </a:rPr>
                        <a:t> concluded cases, there were </a:t>
                      </a:r>
                      <a:r>
                        <a:rPr lang="en-ZA" sz="1600" b="1" dirty="0">
                          <a:effectLst/>
                          <a:latin typeface="+mj-lt"/>
                          <a:ea typeface="Times New Roman" panose="02020603050405020304" pitchFamily="18" charset="0"/>
                        </a:rPr>
                        <a:t>560</a:t>
                      </a:r>
                      <a:r>
                        <a:rPr lang="en-ZA" sz="1600" dirty="0">
                          <a:effectLst/>
                          <a:latin typeface="+mj-lt"/>
                          <a:ea typeface="Times New Roman" panose="02020603050405020304" pitchFamily="18" charset="0"/>
                        </a:rPr>
                        <a:t> cases for level 2-12, of which  </a:t>
                      </a:r>
                      <a:r>
                        <a:rPr lang="en-ZA" sz="1600" b="1" dirty="0">
                          <a:effectLst/>
                          <a:latin typeface="+mj-lt"/>
                          <a:ea typeface="Times New Roman" panose="02020603050405020304" pitchFamily="18" charset="0"/>
                        </a:rPr>
                        <a:t>456 </a:t>
                      </a:r>
                      <a:r>
                        <a:rPr lang="en-ZA" sz="1600" dirty="0">
                          <a:effectLst/>
                          <a:latin typeface="+mj-lt"/>
                          <a:ea typeface="Times New Roman" panose="02020603050405020304" pitchFamily="18" charset="0"/>
                        </a:rPr>
                        <a:t>(</a:t>
                      </a:r>
                      <a:r>
                        <a:rPr lang="en-ZA" sz="1600" b="1" dirty="0">
                          <a:effectLst/>
                          <a:latin typeface="+mj-lt"/>
                          <a:ea typeface="Times New Roman" panose="02020603050405020304" pitchFamily="18" charset="0"/>
                        </a:rPr>
                        <a:t>81%</a:t>
                      </a:r>
                      <a:r>
                        <a:rPr lang="en-ZA" sz="1600" dirty="0">
                          <a:effectLst/>
                          <a:latin typeface="+mj-lt"/>
                          <a:ea typeface="Times New Roman" panose="02020603050405020304" pitchFamily="18" charset="0"/>
                        </a:rPr>
                        <a:t>) were concluded within 30 working days of receipt of relevant information</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rowSpan="2">
                  <a:txBody>
                    <a:bodyPr/>
                    <a:lstStyle/>
                    <a:p>
                      <a:pPr marL="0" marR="0" algn="just">
                        <a:lnSpc>
                          <a:spcPct val="90000"/>
                        </a:lnSpc>
                        <a:spcBef>
                          <a:spcPts val="0"/>
                        </a:spcBef>
                        <a:spcAft>
                          <a:spcPts val="0"/>
                        </a:spcAft>
                        <a:tabLst>
                          <a:tab pos="540385" algn="l"/>
                        </a:tabLst>
                      </a:pPr>
                      <a:r>
                        <a:rPr lang="en-ZA" sz="1600" b="0" kern="1200" dirty="0" smtClean="0">
                          <a:solidFill>
                            <a:schemeClr val="tx1"/>
                          </a:solidFill>
                          <a:effectLst/>
                          <a:latin typeface="+mj-lt"/>
                          <a:ea typeface="+mn-ea"/>
                          <a:cs typeface="+mn-cs"/>
                        </a:rPr>
                        <a:t>Target exceeded due to enhanced operational processes and tight project management which was closely monitored</a:t>
                      </a:r>
                      <a:endParaRPr lang="en-US" sz="1600" b="0"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883606">
                <a:tc>
                  <a:txBody>
                    <a:bodyPr/>
                    <a:lstStyle/>
                    <a:p>
                      <a:pPr>
                        <a:lnSpc>
                          <a:spcPct val="90000"/>
                        </a:lnSpc>
                      </a:pPr>
                      <a:r>
                        <a:rPr lang="en-ZA" sz="1600" dirty="0" smtClean="0">
                          <a:effectLst/>
                          <a:latin typeface="+mj-lt"/>
                        </a:rPr>
                        <a:t>80% </a:t>
                      </a:r>
                      <a:r>
                        <a:rPr lang="en-ZA" sz="1600" dirty="0">
                          <a:effectLst/>
                          <a:latin typeface="+mj-lt"/>
                        </a:rPr>
                        <a:t>of grievances of SMS members finalised within 45 working days from date of receipt of all relevant documentation</a:t>
                      </a:r>
                      <a:endParaRPr lang="en-US" sz="1600" dirty="0">
                        <a:effectLst/>
                        <a:latin typeface="+mj-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ZA" sz="1600" b="1" dirty="0">
                          <a:effectLst/>
                          <a:latin typeface="+mj-lt"/>
                          <a:ea typeface="Times New Roman" panose="02020603050405020304" pitchFamily="18" charset="0"/>
                        </a:rPr>
                        <a:t>55</a:t>
                      </a:r>
                      <a:r>
                        <a:rPr lang="en-ZA" sz="1600" dirty="0">
                          <a:effectLst/>
                          <a:latin typeface="+mj-lt"/>
                          <a:ea typeface="Times New Roman" panose="02020603050405020304" pitchFamily="18" charset="0"/>
                        </a:rPr>
                        <a:t> of the </a:t>
                      </a:r>
                      <a:r>
                        <a:rPr lang="en-ZA" sz="1600" b="1" dirty="0">
                          <a:effectLst/>
                          <a:latin typeface="+mj-lt"/>
                          <a:ea typeface="Times New Roman" panose="02020603050405020304" pitchFamily="18" charset="0"/>
                        </a:rPr>
                        <a:t>615</a:t>
                      </a:r>
                      <a:r>
                        <a:rPr lang="en-ZA" sz="1600" dirty="0">
                          <a:effectLst/>
                          <a:latin typeface="+mj-lt"/>
                          <a:ea typeface="Times New Roman" panose="02020603050405020304" pitchFamily="18" charset="0"/>
                        </a:rPr>
                        <a:t> concluded cases were for members of the Senior Management Service, of which </a:t>
                      </a:r>
                      <a:r>
                        <a:rPr lang="en-ZA" sz="1600" b="1" dirty="0">
                          <a:effectLst/>
                          <a:latin typeface="+mj-lt"/>
                          <a:ea typeface="Times New Roman" panose="02020603050405020304" pitchFamily="18" charset="0"/>
                        </a:rPr>
                        <a:t>51 (93%) </a:t>
                      </a:r>
                      <a:r>
                        <a:rPr lang="en-ZA" sz="1600" dirty="0">
                          <a:effectLst/>
                          <a:latin typeface="+mj-lt"/>
                          <a:ea typeface="Times New Roman" panose="02020603050405020304" pitchFamily="18" charset="0"/>
                        </a:rPr>
                        <a:t>were concluded within 45 working days of receipt of relevant information</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vMerge="1">
                  <a:txBody>
                    <a:bodyPr/>
                    <a:lstStyle/>
                    <a:p>
                      <a:endParaRPr lang="en-US"/>
                    </a:p>
                  </a:txBody>
                  <a:tcPr/>
                </a:tc>
                <a:extLst>
                  <a:ext uri="{0D108BD9-81ED-4DB2-BD59-A6C34878D82A}">
                    <a16:rowId xmlns:a16="http://schemas.microsoft.com/office/drawing/2014/main" xmlns="" val="10003"/>
                  </a:ext>
                </a:extLst>
              </a:tr>
              <a:tr h="530164">
                <a:tc>
                  <a:txBody>
                    <a:bodyPr/>
                    <a:lstStyle/>
                    <a:p>
                      <a:pPr marL="0" marR="0" algn="just">
                        <a:lnSpc>
                          <a:spcPct val="90000"/>
                        </a:lnSpc>
                        <a:spcBef>
                          <a:spcPts val="0"/>
                        </a:spcBef>
                        <a:spcAft>
                          <a:spcPts val="0"/>
                        </a:spcAft>
                      </a:pPr>
                      <a:r>
                        <a:rPr lang="en-ZA" sz="1600" dirty="0" smtClean="0">
                          <a:effectLst/>
                          <a:latin typeface="+mj-lt"/>
                          <a:ea typeface="Times New Roman" panose="02020603050405020304" pitchFamily="18" charset="0"/>
                        </a:rPr>
                        <a:t>12 monthly </a:t>
                      </a:r>
                      <a:r>
                        <a:rPr lang="en-ZA" sz="1600" dirty="0">
                          <a:effectLst/>
                          <a:latin typeface="+mj-lt"/>
                          <a:ea typeface="Times New Roman" panose="02020603050405020304" pitchFamily="18" charset="0"/>
                        </a:rPr>
                        <a:t>reports on status of grievances produced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GB" sz="1600" dirty="0">
                          <a:effectLst/>
                          <a:latin typeface="+mj-lt"/>
                          <a:ea typeface="Times New Roman" panose="02020603050405020304" pitchFamily="18" charset="0"/>
                        </a:rPr>
                        <a:t>12 Monthly reports on grievance statistics for April- December 2016, and January- March 2017 produced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ZA" sz="1600" dirty="0">
                          <a:effectLst/>
                          <a:latin typeface="+mj-lt"/>
                          <a:ea typeface="Times New Roman" panose="02020603050405020304" pitchFamily="18" charset="0"/>
                        </a:rPr>
                        <a:t>Target achieved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353442">
                <a:tc>
                  <a:txBody>
                    <a:bodyPr/>
                    <a:lstStyle/>
                    <a:p>
                      <a:pPr marL="0" marR="0" algn="just">
                        <a:lnSpc>
                          <a:spcPct val="90000"/>
                        </a:lnSpc>
                        <a:spcBef>
                          <a:spcPts val="0"/>
                        </a:spcBef>
                        <a:spcAft>
                          <a:spcPts val="0"/>
                        </a:spcAft>
                      </a:pPr>
                      <a:r>
                        <a:rPr lang="en-ZA" sz="1600" dirty="0">
                          <a:effectLst/>
                          <a:latin typeface="+mj-lt"/>
                          <a:ea typeface="Times New Roman" panose="02020603050405020304" pitchFamily="18" charset="0"/>
                        </a:rPr>
                        <a:t>2 technical briefs produced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GB" sz="1600" dirty="0" smtClean="0">
                          <a:effectLst/>
                          <a:latin typeface="+mj-lt"/>
                          <a:ea typeface="Times New Roman" panose="02020603050405020304" pitchFamily="18" charset="0"/>
                        </a:rPr>
                        <a:t>1</a:t>
                      </a:r>
                      <a:r>
                        <a:rPr lang="en-GB" sz="1600" baseline="30000" dirty="0" smtClean="0">
                          <a:effectLst/>
                          <a:latin typeface="+mj-lt"/>
                          <a:ea typeface="Times New Roman" panose="02020603050405020304" pitchFamily="18" charset="0"/>
                        </a:rPr>
                        <a:t>st</a:t>
                      </a:r>
                      <a:r>
                        <a:rPr lang="en-GB" sz="1600" dirty="0" smtClean="0">
                          <a:effectLst/>
                          <a:latin typeface="+mj-lt"/>
                          <a:ea typeface="Times New Roman" panose="02020603050405020304" pitchFamily="18" charset="0"/>
                        </a:rPr>
                        <a:t> and 2</a:t>
                      </a:r>
                      <a:r>
                        <a:rPr lang="en-GB" sz="1600" baseline="30000" dirty="0" smtClean="0">
                          <a:effectLst/>
                          <a:latin typeface="+mj-lt"/>
                          <a:ea typeface="Times New Roman" panose="02020603050405020304" pitchFamily="18" charset="0"/>
                        </a:rPr>
                        <a:t>nd</a:t>
                      </a:r>
                      <a:r>
                        <a:rPr lang="en-GB" sz="1600" dirty="0" smtClean="0">
                          <a:effectLst/>
                          <a:latin typeface="+mj-lt"/>
                          <a:ea typeface="Times New Roman" panose="02020603050405020304" pitchFamily="18" charset="0"/>
                        </a:rPr>
                        <a:t> </a:t>
                      </a:r>
                      <a:r>
                        <a:rPr lang="en-GB" sz="1600" dirty="0">
                          <a:effectLst/>
                          <a:latin typeface="+mj-lt"/>
                          <a:ea typeface="Times New Roman" panose="02020603050405020304" pitchFamily="18" charset="0"/>
                        </a:rPr>
                        <a:t>technical </a:t>
                      </a:r>
                      <a:r>
                        <a:rPr lang="en-GB" sz="1600" dirty="0" smtClean="0">
                          <a:effectLst/>
                          <a:latin typeface="+mj-lt"/>
                          <a:ea typeface="Times New Roman" panose="02020603050405020304" pitchFamily="18" charset="0"/>
                        </a:rPr>
                        <a:t>briefs approved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ZA" sz="1600" dirty="0">
                          <a:effectLst/>
                          <a:latin typeface="+mj-lt"/>
                          <a:ea typeface="Times New Roman" panose="02020603050405020304" pitchFamily="18" charset="0"/>
                        </a:rPr>
                        <a:t>Target achieved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353442">
                <a:tc>
                  <a:txBody>
                    <a:bodyPr/>
                    <a:lstStyle/>
                    <a:p>
                      <a:pPr marL="0" marR="0" algn="just">
                        <a:lnSpc>
                          <a:spcPct val="90000"/>
                        </a:lnSpc>
                        <a:spcBef>
                          <a:spcPts val="0"/>
                        </a:spcBef>
                        <a:spcAft>
                          <a:spcPts val="0"/>
                        </a:spcAft>
                      </a:pPr>
                      <a:r>
                        <a:rPr lang="en-ZA" sz="1600" dirty="0">
                          <a:effectLst/>
                          <a:latin typeface="+mj-lt"/>
                          <a:ea typeface="Times New Roman" panose="02020603050405020304" pitchFamily="18" charset="0"/>
                        </a:rPr>
                        <a:t>Approved factsheet within the set time frame</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GB" sz="1600" dirty="0">
                          <a:effectLst/>
                          <a:latin typeface="+mj-lt"/>
                          <a:ea typeface="Times New Roman" panose="02020603050405020304" pitchFamily="18" charset="0"/>
                        </a:rPr>
                        <a:t>Fact Sheet finalised by the OPSC and approved by the PSC in December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ZA" sz="1600" dirty="0">
                          <a:effectLst/>
                          <a:latin typeface="+mj-lt"/>
                          <a:ea typeface="Times New Roman" panose="02020603050405020304" pitchFamily="18" charset="0"/>
                        </a:rPr>
                        <a:t>Target achieved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r h="353442">
                <a:tc>
                  <a:txBody>
                    <a:bodyPr/>
                    <a:lstStyle/>
                    <a:p>
                      <a:pPr marL="0" marR="0" algn="just">
                        <a:lnSpc>
                          <a:spcPct val="90000"/>
                        </a:lnSpc>
                        <a:spcBef>
                          <a:spcPts val="0"/>
                        </a:spcBef>
                        <a:spcAft>
                          <a:spcPts val="0"/>
                        </a:spcAft>
                      </a:pPr>
                      <a:r>
                        <a:rPr lang="en-GB" sz="1600" dirty="0" smtClean="0">
                          <a:effectLst/>
                          <a:latin typeface="+mj-lt"/>
                          <a:ea typeface="Times New Roman" panose="02020603050405020304" pitchFamily="18" charset="0"/>
                        </a:rPr>
                        <a:t>2 </a:t>
                      </a:r>
                      <a:r>
                        <a:rPr lang="en-GB" sz="1600" dirty="0">
                          <a:effectLst/>
                          <a:latin typeface="+mj-lt"/>
                          <a:ea typeface="Times New Roman" panose="02020603050405020304" pitchFamily="18" charset="0"/>
                        </a:rPr>
                        <a:t>Management communiqué published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US" sz="1600" dirty="0" smtClean="0">
                          <a:effectLst/>
                          <a:latin typeface="+mj-lt"/>
                          <a:ea typeface="Times New Roman" panose="02020603050405020304" pitchFamily="18" charset="0"/>
                        </a:rPr>
                        <a:t>2 Management communiqué published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lang="en-ZA" sz="1600" dirty="0" smtClean="0">
                          <a:effectLst/>
                          <a:latin typeface="+mj-lt"/>
                          <a:ea typeface="Times New Roman" panose="02020603050405020304" pitchFamily="18" charset="0"/>
                        </a:rPr>
                        <a:t>Target achieved </a:t>
                      </a:r>
                      <a:endParaRPr lang="en-US" sz="1600" dirty="0" smtClean="0">
                        <a:effectLst/>
                        <a:latin typeface="+mj-lt"/>
                        <a:ea typeface="Times New Roman" panose="02020603050405020304" pitchFamily="18" charset="0"/>
                      </a:endParaRPr>
                    </a:p>
                    <a:p>
                      <a:pPr marL="0" marR="0" algn="just">
                        <a:lnSpc>
                          <a:spcPct val="90000"/>
                        </a:lnSpc>
                        <a:spcBef>
                          <a:spcPts val="0"/>
                        </a:spcBef>
                        <a:spcAft>
                          <a:spcPts val="0"/>
                        </a:spcAft>
                      </a:pP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353148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01782" y="572442"/>
            <a:ext cx="8229600" cy="648072"/>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a:t>
            </a:r>
            <a:r>
              <a:rPr lang="en-GB" sz="3200" spc="-25" dirty="0" smtClean="0">
                <a:solidFill>
                  <a:srgbClr val="993300"/>
                </a:solidFill>
                <a:latin typeface="Berlin Sans FB Demi" panose="020E0802020502020306" pitchFamily="34" charset="0"/>
              </a:rPr>
              <a:t>2: LMP (</a:t>
            </a:r>
            <a:r>
              <a:rPr lang="en-GB" sz="3200" spc="-25" dirty="0">
                <a:solidFill>
                  <a:srgbClr val="993300"/>
                </a:solidFill>
                <a:latin typeface="Berlin Sans FB Demi" panose="020E0802020502020306" pitchFamily="34" charset="0"/>
              </a:rPr>
              <a:t>3</a:t>
            </a:r>
            <a:r>
              <a:rPr lang="en-GB" sz="3200" spc="-25" dirty="0" smtClean="0">
                <a:solidFill>
                  <a:srgbClr val="993300"/>
                </a:solidFill>
                <a:latin typeface="Berlin Sans FB Demi" panose="020E0802020502020306" pitchFamily="34" charset="0"/>
              </a:rPr>
              <a:t>)</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33</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1790653203"/>
              </p:ext>
            </p:extLst>
          </p:nvPr>
        </p:nvGraphicFramePr>
        <p:xfrm>
          <a:off x="485435" y="1484784"/>
          <a:ext cx="8239944" cy="4608576"/>
        </p:xfrm>
        <a:graphic>
          <a:graphicData uri="http://schemas.openxmlformats.org/drawingml/2006/table">
            <a:tbl>
              <a:tblPr firstRow="1" firstCol="1" bandRow="1"/>
              <a:tblGrid>
                <a:gridCol w="2551256">
                  <a:extLst>
                    <a:ext uri="{9D8B030D-6E8A-4147-A177-3AD203B41FA5}">
                      <a16:colId xmlns:a16="http://schemas.microsoft.com/office/drawing/2014/main" xmlns="" val="20000"/>
                    </a:ext>
                  </a:extLst>
                </a:gridCol>
                <a:gridCol w="4073480">
                  <a:extLst>
                    <a:ext uri="{9D8B030D-6E8A-4147-A177-3AD203B41FA5}">
                      <a16:colId xmlns:a16="http://schemas.microsoft.com/office/drawing/2014/main" xmlns="" val="20001"/>
                    </a:ext>
                  </a:extLst>
                </a:gridCol>
                <a:gridCol w="1615208">
                  <a:extLst>
                    <a:ext uri="{9D8B030D-6E8A-4147-A177-3AD203B41FA5}">
                      <a16:colId xmlns:a16="http://schemas.microsoft.com/office/drawing/2014/main" xmlns="" val="20002"/>
                    </a:ext>
                  </a:extLst>
                </a:gridCol>
              </a:tblGrid>
              <a:tr h="216024">
                <a:tc>
                  <a:txBody>
                    <a:bodyPr/>
                    <a:lstStyle/>
                    <a:p>
                      <a:pPr marL="0" marR="0" algn="ctr">
                        <a:lnSpc>
                          <a:spcPct val="9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9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Achievement 2016/2017</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9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187817">
                <a:tc gridSpan="3">
                  <a:txBody>
                    <a:bodyPr/>
                    <a:lstStyle/>
                    <a:p>
                      <a:pPr marL="0" marR="0" algn="l">
                        <a:lnSpc>
                          <a:spcPct val="90000"/>
                        </a:lnSpc>
                        <a:spcBef>
                          <a:spcPts val="0"/>
                        </a:spcBef>
                        <a:spcAft>
                          <a:spcPts val="0"/>
                        </a:spcAft>
                        <a:tabLst>
                          <a:tab pos="190500" algn="l"/>
                          <a:tab pos="540385" algn="l"/>
                        </a:tabLst>
                      </a:pPr>
                      <a:r>
                        <a:rPr lang="en-ZA" sz="1600" b="1" kern="1200" dirty="0" smtClean="0">
                          <a:solidFill>
                            <a:schemeClr val="tx1"/>
                          </a:solidFill>
                          <a:effectLst/>
                          <a:latin typeface="+mj-lt"/>
                          <a:ea typeface="+mn-ea"/>
                          <a:cs typeface="+mn-cs"/>
                        </a:rPr>
                        <a:t>Sub-programme: Labour Relations Improvement</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1"/>
                  </a:ext>
                </a:extLst>
              </a:tr>
              <a:tr h="375634">
                <a:tc>
                  <a:txBody>
                    <a:bodyPr/>
                    <a:lstStyle/>
                    <a:p>
                      <a:pPr marL="0" marR="0" algn="just">
                        <a:lnSpc>
                          <a:spcPct val="90000"/>
                        </a:lnSpc>
                        <a:spcBef>
                          <a:spcPts val="0"/>
                        </a:spcBef>
                        <a:spcAft>
                          <a:spcPts val="0"/>
                        </a:spcAft>
                      </a:pPr>
                      <a:r>
                        <a:rPr lang="en-ZA" sz="1600" dirty="0" smtClean="0">
                          <a:effectLst/>
                          <a:latin typeface="+mj-lt"/>
                          <a:ea typeface="Times New Roman" panose="02020603050405020304" pitchFamily="18" charset="0"/>
                        </a:rPr>
                        <a:t>2 advocacy </a:t>
                      </a:r>
                      <a:r>
                        <a:rPr lang="en-ZA" sz="1600" dirty="0">
                          <a:effectLst/>
                          <a:latin typeface="+mj-lt"/>
                          <a:ea typeface="Times New Roman" panose="02020603050405020304" pitchFamily="18" charset="0"/>
                        </a:rPr>
                        <a:t>and training workshops convened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GB" sz="1600" dirty="0">
                          <a:effectLst/>
                          <a:latin typeface="+mj-lt"/>
                          <a:ea typeface="Times New Roman" panose="02020603050405020304" pitchFamily="18" charset="0"/>
                        </a:rPr>
                        <a:t>9 advocacy workshops conducted: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ZA" sz="1600" dirty="0">
                          <a:effectLst/>
                          <a:latin typeface="+mj-lt"/>
                          <a:ea typeface="Times New Roman" panose="02020603050405020304" pitchFamily="18" charset="0"/>
                        </a:rPr>
                        <a:t>Target exceeded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939086">
                <a:tc>
                  <a:txBody>
                    <a:bodyPr/>
                    <a:lstStyle/>
                    <a:p>
                      <a:pPr marL="0" marR="0" algn="just">
                        <a:lnSpc>
                          <a:spcPct val="90000"/>
                        </a:lnSpc>
                        <a:spcBef>
                          <a:spcPts val="0"/>
                        </a:spcBef>
                        <a:spcAft>
                          <a:spcPts val="0"/>
                        </a:spcAft>
                      </a:pPr>
                      <a:r>
                        <a:rPr lang="en-GB" sz="1600" dirty="0">
                          <a:effectLst/>
                          <a:latin typeface="+mj-lt"/>
                          <a:ea typeface="Times New Roman" panose="02020603050405020304" pitchFamily="18" charset="0"/>
                        </a:rPr>
                        <a:t>Approved report by February 2017</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GB" sz="1600" dirty="0">
                          <a:effectLst/>
                          <a:latin typeface="+mj-lt"/>
                          <a:ea typeface="Times New Roman" panose="02020603050405020304" pitchFamily="18" charset="0"/>
                        </a:rPr>
                        <a:t>Report on the investigation into the implementation of labour court orders and arbitration awards by departments and implications for labour relations was approved in February 2017</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ZA" sz="1600" dirty="0">
                          <a:effectLst/>
                          <a:latin typeface="+mj-lt"/>
                          <a:ea typeface="Times New Roman" panose="02020603050405020304" pitchFamily="18" charset="0"/>
                        </a:rPr>
                        <a:t>Target achieved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563452">
                <a:tc>
                  <a:txBody>
                    <a:bodyPr/>
                    <a:lstStyle/>
                    <a:p>
                      <a:pPr marL="0" marR="0" algn="just">
                        <a:lnSpc>
                          <a:spcPct val="90000"/>
                        </a:lnSpc>
                        <a:spcBef>
                          <a:spcPts val="0"/>
                        </a:spcBef>
                        <a:spcAft>
                          <a:spcPts val="0"/>
                        </a:spcAft>
                      </a:pPr>
                      <a:r>
                        <a:rPr lang="en-GB" sz="1600" dirty="0" smtClean="0">
                          <a:effectLst/>
                          <a:latin typeface="+mj-lt"/>
                          <a:ea typeface="Times New Roman" panose="02020603050405020304" pitchFamily="18" charset="0"/>
                        </a:rPr>
                        <a:t>2 </a:t>
                      </a:r>
                      <a:r>
                        <a:rPr lang="en-GB" sz="1600" dirty="0">
                          <a:effectLst/>
                          <a:latin typeface="+mj-lt"/>
                          <a:ea typeface="Times New Roman" panose="02020603050405020304" pitchFamily="18" charset="0"/>
                        </a:rPr>
                        <a:t>workshops conducted on Promotion of </a:t>
                      </a:r>
                      <a:r>
                        <a:rPr lang="en-GB" sz="1600" dirty="0" smtClean="0">
                          <a:effectLst/>
                          <a:latin typeface="+mj-lt"/>
                          <a:ea typeface="Times New Roman" panose="02020603050405020304" pitchFamily="18" charset="0"/>
                        </a:rPr>
                        <a:t>the new Grievance Rules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GB" sz="1600" dirty="0">
                          <a:effectLst/>
                          <a:latin typeface="+mj-lt"/>
                          <a:ea typeface="Times New Roman" panose="02020603050405020304" pitchFamily="18" charset="0"/>
                        </a:rPr>
                        <a:t>2 Workshops were held in February and March 2017</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ZA" sz="1600" dirty="0">
                          <a:effectLst/>
                          <a:latin typeface="+mj-lt"/>
                          <a:ea typeface="Times New Roman" panose="02020603050405020304" pitchFamily="18" charset="0"/>
                        </a:rPr>
                        <a:t>Target achieved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563452">
                <a:tc>
                  <a:txBody>
                    <a:bodyPr/>
                    <a:lstStyle/>
                    <a:p>
                      <a:pPr marL="0" marR="0" algn="just">
                        <a:lnSpc>
                          <a:spcPct val="90000"/>
                        </a:lnSpc>
                        <a:spcBef>
                          <a:spcPts val="0"/>
                        </a:spcBef>
                        <a:spcAft>
                          <a:spcPts val="0"/>
                        </a:spcAft>
                      </a:pPr>
                      <a:r>
                        <a:rPr lang="en-GB" sz="1600" dirty="0" smtClean="0">
                          <a:effectLst/>
                          <a:latin typeface="+mj-lt"/>
                          <a:ea typeface="Times New Roman" panose="02020603050405020304" pitchFamily="18" charset="0"/>
                        </a:rPr>
                        <a:t>2</a:t>
                      </a:r>
                      <a:r>
                        <a:rPr lang="en-GB" sz="1600" baseline="0" dirty="0" smtClean="0">
                          <a:effectLst/>
                          <a:latin typeface="+mj-lt"/>
                          <a:ea typeface="Times New Roman" panose="02020603050405020304" pitchFamily="18" charset="0"/>
                        </a:rPr>
                        <a:t> </a:t>
                      </a:r>
                      <a:r>
                        <a:rPr lang="en-GB" sz="1600" dirty="0" smtClean="0">
                          <a:effectLst/>
                          <a:latin typeface="+mj-lt"/>
                          <a:ea typeface="Times New Roman" panose="02020603050405020304" pitchFamily="18" charset="0"/>
                        </a:rPr>
                        <a:t>workshops </a:t>
                      </a:r>
                      <a:r>
                        <a:rPr lang="en-GB" sz="1600" dirty="0">
                          <a:effectLst/>
                          <a:latin typeface="+mj-lt"/>
                          <a:ea typeface="Times New Roman" panose="02020603050405020304" pitchFamily="18" charset="0"/>
                        </a:rPr>
                        <a:t>conducted on Grievance Management</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GB" sz="1600" dirty="0">
                          <a:effectLst/>
                          <a:latin typeface="+mj-lt"/>
                          <a:ea typeface="Times New Roman" panose="02020603050405020304" pitchFamily="18" charset="0"/>
                        </a:rPr>
                        <a:t>2 Workshops were held in February and March 2017</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ZA" sz="1600" dirty="0">
                          <a:effectLst/>
                          <a:latin typeface="+mj-lt"/>
                          <a:ea typeface="Times New Roman" panose="02020603050405020304" pitchFamily="18" charset="0"/>
                        </a:rPr>
                        <a:t>Target achieved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563452">
                <a:tc>
                  <a:txBody>
                    <a:bodyPr/>
                    <a:lstStyle/>
                    <a:p>
                      <a:pPr marL="0" marR="0" algn="just">
                        <a:lnSpc>
                          <a:spcPct val="90000"/>
                        </a:lnSpc>
                        <a:spcBef>
                          <a:spcPts val="0"/>
                        </a:spcBef>
                        <a:spcAft>
                          <a:spcPts val="0"/>
                        </a:spcAft>
                      </a:pPr>
                      <a:r>
                        <a:rPr lang="en-ZA" sz="1600" dirty="0" smtClean="0">
                          <a:effectLst/>
                          <a:latin typeface="+mj-lt"/>
                          <a:ea typeface="Times New Roman" panose="02020603050405020304" pitchFamily="18" charset="0"/>
                        </a:rPr>
                        <a:t>2 </a:t>
                      </a:r>
                      <a:r>
                        <a:rPr lang="en-ZA" sz="1600" dirty="0">
                          <a:effectLst/>
                          <a:latin typeface="+mj-lt"/>
                          <a:ea typeface="Times New Roman" panose="02020603050405020304" pitchFamily="18" charset="0"/>
                        </a:rPr>
                        <a:t>workshops an awareness campaigns held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GB" sz="1600" dirty="0">
                          <a:effectLst/>
                          <a:latin typeface="+mj-lt"/>
                          <a:ea typeface="Times New Roman" panose="02020603050405020304" pitchFamily="18" charset="0"/>
                        </a:rPr>
                        <a:t>2 Workshops were held in July and September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ZA" sz="1600" dirty="0">
                          <a:effectLst/>
                          <a:latin typeface="+mj-lt"/>
                          <a:ea typeface="Times New Roman" panose="02020603050405020304" pitchFamily="18" charset="0"/>
                        </a:rPr>
                        <a:t>Target achieved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r h="563452">
                <a:tc>
                  <a:txBody>
                    <a:bodyPr/>
                    <a:lstStyle/>
                    <a:p>
                      <a:pPr marL="0" marR="0" algn="just">
                        <a:lnSpc>
                          <a:spcPct val="90000"/>
                        </a:lnSpc>
                        <a:spcBef>
                          <a:spcPts val="0"/>
                        </a:spcBef>
                        <a:spcAft>
                          <a:spcPts val="0"/>
                        </a:spcAft>
                      </a:pPr>
                      <a:r>
                        <a:rPr lang="en-ZA" sz="1600" dirty="0" smtClean="0">
                          <a:effectLst/>
                          <a:latin typeface="+mj-lt"/>
                          <a:ea typeface="Times New Roman" panose="02020603050405020304" pitchFamily="18" charset="0"/>
                        </a:rPr>
                        <a:t>16 </a:t>
                      </a:r>
                      <a:r>
                        <a:rPr lang="en-ZA" sz="1600" dirty="0">
                          <a:effectLst/>
                          <a:latin typeface="+mj-lt"/>
                          <a:ea typeface="Times New Roman" panose="02020603050405020304" pitchFamily="18" charset="0"/>
                        </a:rPr>
                        <a:t>workshops an awareness campaigns held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ZA" sz="1600" dirty="0">
                          <a:effectLst/>
                          <a:latin typeface="+mj-lt"/>
                          <a:ea typeface="Times New Roman" panose="02020603050405020304" pitchFamily="18" charset="0"/>
                        </a:rPr>
                        <a:t>16 workshops held in July to November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ZA" sz="1600" dirty="0">
                          <a:effectLst/>
                          <a:latin typeface="+mj-lt"/>
                          <a:ea typeface="Times New Roman" panose="02020603050405020304" pitchFamily="18" charset="0"/>
                        </a:rPr>
                        <a:t>Target achieved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374681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70870" y="634425"/>
            <a:ext cx="8229600" cy="681120"/>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2: LMP (4)</a:t>
            </a:r>
            <a:br>
              <a:rPr lang="en-GB" sz="3200" spc="-25" dirty="0" smtClean="0">
                <a:solidFill>
                  <a:srgbClr val="993300"/>
                </a:solidFill>
                <a:latin typeface="Berlin Sans FB Demi" panose="020E0802020502020306" pitchFamily="34" charset="0"/>
              </a:rPr>
            </a:br>
            <a:r>
              <a:rPr lang="en-GB" sz="2000" spc="-25" dirty="0" smtClean="0">
                <a:solidFill>
                  <a:schemeClr val="accent5">
                    <a:lumMod val="50000"/>
                  </a:schemeClr>
                </a:solidFill>
                <a:latin typeface="Berlin Sans FB Demi" panose="020E0802020502020306" pitchFamily="34" charset="0"/>
              </a:rPr>
              <a:t>WORKPLAN TARGETS</a:t>
            </a:r>
            <a:endParaRPr lang="en-US" sz="20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34</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2297983638"/>
              </p:ext>
            </p:extLst>
          </p:nvPr>
        </p:nvGraphicFramePr>
        <p:xfrm>
          <a:off x="467544" y="1412776"/>
          <a:ext cx="8136904" cy="4774511"/>
        </p:xfrm>
        <a:graphic>
          <a:graphicData uri="http://schemas.openxmlformats.org/drawingml/2006/table">
            <a:tbl>
              <a:tblPr firstRow="1" firstCol="1" bandRow="1"/>
              <a:tblGrid>
                <a:gridCol w="3096344">
                  <a:extLst>
                    <a:ext uri="{9D8B030D-6E8A-4147-A177-3AD203B41FA5}">
                      <a16:colId xmlns:a16="http://schemas.microsoft.com/office/drawing/2014/main" xmlns="" val="20000"/>
                    </a:ext>
                  </a:extLst>
                </a:gridCol>
                <a:gridCol w="3241024">
                  <a:extLst>
                    <a:ext uri="{9D8B030D-6E8A-4147-A177-3AD203B41FA5}">
                      <a16:colId xmlns:a16="http://schemas.microsoft.com/office/drawing/2014/main" xmlns="" val="20001"/>
                    </a:ext>
                  </a:extLst>
                </a:gridCol>
                <a:gridCol w="1799536">
                  <a:extLst>
                    <a:ext uri="{9D8B030D-6E8A-4147-A177-3AD203B41FA5}">
                      <a16:colId xmlns:a16="http://schemas.microsoft.com/office/drawing/2014/main" xmlns="" val="20002"/>
                    </a:ext>
                  </a:extLst>
                </a:gridCol>
              </a:tblGrid>
              <a:tr h="215304">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48858">
                <a:tc gridSpan="3">
                  <a:txBody>
                    <a:bodyPr/>
                    <a:lstStyle/>
                    <a:p>
                      <a:pPr marL="0" marR="0" algn="l">
                        <a:lnSpc>
                          <a:spcPct val="100000"/>
                        </a:lnSpc>
                        <a:spcBef>
                          <a:spcPts val="0"/>
                        </a:spcBef>
                        <a:spcAft>
                          <a:spcPts val="0"/>
                        </a:spcAft>
                        <a:tabLst>
                          <a:tab pos="190500" algn="l"/>
                          <a:tab pos="540385" algn="l"/>
                        </a:tabLst>
                      </a:pPr>
                      <a:r>
                        <a:rPr lang="en-ZA" sz="1600" b="1" kern="1200" dirty="0" smtClean="0">
                          <a:solidFill>
                            <a:schemeClr val="tx1"/>
                          </a:solidFill>
                          <a:effectLst/>
                          <a:latin typeface="+mj-lt"/>
                          <a:ea typeface="+mn-ea"/>
                          <a:cs typeface="+mn-cs"/>
                        </a:rPr>
                        <a:t>Sub-programme: Leadership and Human Resource Reviews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a16="http://schemas.microsoft.com/office/drawing/2014/main" xmlns="" val="10001"/>
                  </a:ext>
                </a:extLst>
              </a:tr>
              <a:tr h="645913">
                <a:tc>
                  <a:txBody>
                    <a:bodyPr/>
                    <a:lstStyle/>
                    <a:p>
                      <a:pPr marL="0" marR="0" algn="just">
                        <a:lnSpc>
                          <a:spcPct val="100000"/>
                        </a:lnSpc>
                        <a:spcBef>
                          <a:spcPts val="0"/>
                        </a:spcBef>
                        <a:spcAft>
                          <a:spcPts val="0"/>
                        </a:spcAft>
                      </a:pPr>
                      <a:r>
                        <a:rPr lang="en-GB" sz="1600" dirty="0">
                          <a:effectLst/>
                          <a:latin typeface="+mj-lt"/>
                          <a:ea typeface="Times New Roman" panose="02020603050405020304" pitchFamily="18" charset="0"/>
                        </a:rPr>
                        <a:t>Approved report </a:t>
                      </a:r>
                      <a:r>
                        <a:rPr lang="en-GB" sz="1600" dirty="0" smtClean="0">
                          <a:effectLst/>
                          <a:latin typeface="+mj-lt"/>
                          <a:ea typeface="Times New Roman" panose="02020603050405020304" pitchFamily="18" charset="0"/>
                        </a:rPr>
                        <a:t> </a:t>
                      </a:r>
                      <a:r>
                        <a:rPr lang="en-US" sz="1600" dirty="0" smtClean="0">
                          <a:effectLst/>
                          <a:latin typeface="+mj-lt"/>
                          <a:ea typeface="Times New Roman" panose="02020603050405020304" pitchFamily="18" charset="0"/>
                        </a:rPr>
                        <a:t>on compliance with the submission of </a:t>
                      </a:r>
                      <a:r>
                        <a:rPr lang="en-US" sz="1600" dirty="0" err="1" smtClean="0">
                          <a:effectLst/>
                          <a:latin typeface="+mj-lt"/>
                          <a:ea typeface="Times New Roman" panose="02020603050405020304" pitchFamily="18" charset="0"/>
                        </a:rPr>
                        <a:t>HoD</a:t>
                      </a:r>
                      <a:r>
                        <a:rPr lang="en-US" sz="1600" dirty="0" smtClean="0">
                          <a:effectLst/>
                          <a:latin typeface="+mj-lt"/>
                          <a:ea typeface="Times New Roman" panose="02020603050405020304" pitchFamily="18" charset="0"/>
                        </a:rPr>
                        <a:t> Performance Agreements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GB" sz="1600" b="0" dirty="0">
                          <a:effectLst/>
                          <a:latin typeface="+mj-lt"/>
                          <a:ea typeface="Times New Roman" panose="02020603050405020304" pitchFamily="18" charset="0"/>
                          <a:cs typeface="Arial" panose="020B0604020202020204" pitchFamily="34" charset="0"/>
                        </a:rPr>
                        <a:t>Factsheet </a:t>
                      </a:r>
                      <a:r>
                        <a:rPr lang="en-GB" sz="1600" b="0" dirty="0" smtClean="0">
                          <a:effectLst/>
                          <a:latin typeface="+mj-lt"/>
                          <a:ea typeface="Times New Roman" panose="02020603050405020304" pitchFamily="18" charset="0"/>
                          <a:cs typeface="Arial" panose="020B0604020202020204" pitchFamily="34" charset="0"/>
                        </a:rPr>
                        <a:t>approved </a:t>
                      </a:r>
                      <a:r>
                        <a:rPr lang="en-GB" sz="1600" b="0" dirty="0">
                          <a:effectLst/>
                          <a:latin typeface="+mj-lt"/>
                          <a:ea typeface="Times New Roman" panose="02020603050405020304" pitchFamily="18" charset="0"/>
                          <a:cs typeface="Arial" panose="020B0604020202020204" pitchFamily="34" charset="0"/>
                        </a:rPr>
                        <a:t>in February 2017</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achieved 1 month earlier than planned </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868053">
                <a:tc>
                  <a:txBody>
                    <a:bodyPr/>
                    <a:lstStyle/>
                    <a:p>
                      <a:pPr marL="0" marR="0" algn="just">
                        <a:lnSpc>
                          <a:spcPct val="100000"/>
                        </a:lnSpc>
                        <a:spcBef>
                          <a:spcPts val="0"/>
                        </a:spcBef>
                        <a:spcAft>
                          <a:spcPts val="0"/>
                        </a:spcAft>
                      </a:pPr>
                      <a:r>
                        <a:rPr lang="en-GB" sz="1600" dirty="0">
                          <a:effectLst/>
                          <a:latin typeface="+mj-lt"/>
                          <a:ea typeface="Times New Roman" panose="02020603050405020304" pitchFamily="18" charset="0"/>
                        </a:rPr>
                        <a:t>Approved report </a:t>
                      </a:r>
                      <a:r>
                        <a:rPr lang="en-GB" sz="1600" dirty="0" smtClean="0">
                          <a:effectLst/>
                          <a:latin typeface="+mj-lt"/>
                          <a:ea typeface="Times New Roman" panose="02020603050405020304" pitchFamily="18" charset="0"/>
                        </a:rPr>
                        <a:t>to </a:t>
                      </a:r>
                      <a:r>
                        <a:rPr lang="en-US" sz="1600" dirty="0" smtClean="0">
                          <a:effectLst/>
                          <a:latin typeface="+mj-lt"/>
                          <a:ea typeface="Times New Roman" panose="02020603050405020304" pitchFamily="18" charset="0"/>
                        </a:rPr>
                        <a:t>Monitor compliance with the MPSA deviation on </a:t>
                      </a:r>
                      <a:r>
                        <a:rPr lang="en-US" sz="1600" dirty="0" err="1" smtClean="0">
                          <a:effectLst/>
                          <a:latin typeface="+mj-lt"/>
                          <a:ea typeface="Times New Roman" panose="02020603050405020304" pitchFamily="18" charset="0"/>
                        </a:rPr>
                        <a:t>HoD</a:t>
                      </a:r>
                      <a:r>
                        <a:rPr lang="en-US" sz="1600" dirty="0" smtClean="0">
                          <a:effectLst/>
                          <a:latin typeface="+mj-lt"/>
                          <a:ea typeface="Times New Roman" panose="02020603050405020304" pitchFamily="18" charset="0"/>
                        </a:rPr>
                        <a:t> evaluations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GB" sz="1600" b="0" dirty="0">
                          <a:effectLst/>
                          <a:latin typeface="+mj-lt"/>
                          <a:ea typeface="MS Mincho" panose="02020609040205080304" pitchFamily="49" charset="-128"/>
                          <a:cs typeface="Arial" panose="020B0604020202020204" pitchFamily="34" charset="0"/>
                        </a:rPr>
                        <a:t>Factsheet </a:t>
                      </a:r>
                      <a:r>
                        <a:rPr lang="en-GB" sz="1600" b="0" dirty="0" smtClean="0">
                          <a:effectLst/>
                          <a:latin typeface="+mj-lt"/>
                          <a:ea typeface="MS Mincho" panose="02020609040205080304" pitchFamily="49" charset="-128"/>
                          <a:cs typeface="Arial" panose="020B0604020202020204" pitchFamily="34" charset="0"/>
                        </a:rPr>
                        <a:t>finalised </a:t>
                      </a:r>
                      <a:r>
                        <a:rPr lang="en-GB" sz="1600" b="0" dirty="0">
                          <a:effectLst/>
                          <a:latin typeface="+mj-lt"/>
                          <a:ea typeface="MS Mincho" panose="02020609040205080304" pitchFamily="49" charset="-128"/>
                          <a:cs typeface="Arial" panose="020B0604020202020204" pitchFamily="34" charset="0"/>
                        </a:rPr>
                        <a:t>by the OPSC in March 2017</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ZA" sz="1600" b="0">
                          <a:effectLst/>
                          <a:latin typeface="+mj-lt"/>
                          <a:ea typeface="Times New Roman" panose="02020603050405020304" pitchFamily="18" charset="0"/>
                          <a:cs typeface="Arial" panose="020B0604020202020204" pitchFamily="34" charset="0"/>
                        </a:rPr>
                        <a:t>Target achieved</a:t>
                      </a:r>
                      <a:endParaRPr lang="en-US" sz="1600" b="1">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1076522">
                <a:tc>
                  <a:txBody>
                    <a:bodyPr/>
                    <a:lstStyle/>
                    <a:p>
                      <a:pPr marL="0" marR="0" algn="just">
                        <a:lnSpc>
                          <a:spcPct val="100000"/>
                        </a:lnSpc>
                        <a:spcBef>
                          <a:spcPts val="0"/>
                        </a:spcBef>
                        <a:spcAft>
                          <a:spcPts val="0"/>
                        </a:spcAft>
                      </a:pPr>
                      <a:r>
                        <a:rPr lang="en-ZA" sz="1600" dirty="0">
                          <a:effectLst/>
                          <a:latin typeface="+mj-lt"/>
                          <a:ea typeface="Times New Roman" panose="02020603050405020304" pitchFamily="18" charset="0"/>
                        </a:rPr>
                        <a:t>Commence with roundtable arrangements on recruitment, retention, career pathing and utilisation of SMS expertise and skills in the Public Service</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600" dirty="0">
                          <a:effectLst/>
                          <a:latin typeface="+mj-lt"/>
                          <a:ea typeface="Times New Roman" panose="02020603050405020304" pitchFamily="18" charset="0"/>
                        </a:rPr>
                        <a:t>Action plan for the roundtable approved in February 2017, venue secured and invitations distributed in March 2017</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achieved </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645913">
                <a:tc>
                  <a:txBody>
                    <a:bodyPr/>
                    <a:lstStyle/>
                    <a:p>
                      <a:pPr marL="0" marR="0" algn="just">
                        <a:lnSpc>
                          <a:spcPct val="100000"/>
                        </a:lnSpc>
                        <a:spcBef>
                          <a:spcPts val="0"/>
                        </a:spcBef>
                        <a:spcAft>
                          <a:spcPts val="0"/>
                        </a:spcAft>
                      </a:pPr>
                      <a:r>
                        <a:rPr lang="en-GB" sz="1600" dirty="0">
                          <a:effectLst/>
                          <a:latin typeface="+mj-lt"/>
                          <a:ea typeface="Times New Roman" panose="02020603050405020304" pitchFamily="18" charset="0"/>
                        </a:rPr>
                        <a:t>Approved Factsheet </a:t>
                      </a:r>
                      <a:r>
                        <a:rPr lang="en-US" sz="1600" dirty="0" smtClean="0">
                          <a:effectLst/>
                          <a:latin typeface="+mj-lt"/>
                          <a:ea typeface="Times New Roman" panose="02020603050405020304" pitchFamily="18" charset="0"/>
                        </a:rPr>
                        <a:t>on the career incidents of </a:t>
                      </a:r>
                      <a:r>
                        <a:rPr lang="en-US" sz="1600" dirty="0" err="1" smtClean="0">
                          <a:effectLst/>
                          <a:latin typeface="+mj-lt"/>
                          <a:ea typeface="Times New Roman" panose="02020603050405020304" pitchFamily="18" charset="0"/>
                        </a:rPr>
                        <a:t>HoDs</a:t>
                      </a:r>
                      <a:r>
                        <a:rPr lang="en-US" sz="1600" dirty="0" smtClean="0">
                          <a:effectLst/>
                          <a:latin typeface="+mj-lt"/>
                          <a:ea typeface="Times New Roman" panose="02020603050405020304" pitchFamily="18" charset="0"/>
                        </a:rPr>
                        <a:t> by March 2017</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GB" sz="1600" b="0" dirty="0">
                          <a:effectLst/>
                          <a:latin typeface="+mj-lt"/>
                          <a:ea typeface="MS Mincho" panose="02020609040205080304" pitchFamily="49" charset="-128"/>
                          <a:cs typeface="Arial" panose="020B0604020202020204" pitchFamily="34" charset="0"/>
                        </a:rPr>
                        <a:t>Factsheet </a:t>
                      </a:r>
                      <a:r>
                        <a:rPr lang="en-GB" sz="1600" b="0" dirty="0" smtClean="0">
                          <a:effectLst/>
                          <a:latin typeface="+mj-lt"/>
                          <a:ea typeface="MS Mincho" panose="02020609040205080304" pitchFamily="49" charset="-128"/>
                          <a:cs typeface="Arial" panose="020B0604020202020204" pitchFamily="34" charset="0"/>
                        </a:rPr>
                        <a:t>approved </a:t>
                      </a:r>
                      <a:r>
                        <a:rPr lang="en-GB" sz="1600" b="0" dirty="0">
                          <a:effectLst/>
                          <a:latin typeface="+mj-lt"/>
                          <a:ea typeface="MS Mincho" panose="02020609040205080304" pitchFamily="49" charset="-128"/>
                          <a:cs typeface="Arial" panose="020B0604020202020204" pitchFamily="34" charset="0"/>
                        </a:rPr>
                        <a:t>in March 2017</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achieved </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645913">
                <a:tc>
                  <a:txBody>
                    <a:bodyPr/>
                    <a:lstStyle/>
                    <a:p>
                      <a:pPr marL="0" marR="0" algn="just">
                        <a:lnSpc>
                          <a:spcPct val="100000"/>
                        </a:lnSpc>
                        <a:spcBef>
                          <a:spcPts val="0"/>
                        </a:spcBef>
                        <a:spcAft>
                          <a:spcPts val="0"/>
                        </a:spcAft>
                      </a:pPr>
                      <a:r>
                        <a:rPr lang="en-ZA" sz="1600" dirty="0">
                          <a:effectLst/>
                          <a:latin typeface="+mj-lt"/>
                          <a:ea typeface="Times New Roman" panose="02020603050405020304" pitchFamily="18" charset="0"/>
                        </a:rPr>
                        <a:t>Approved report </a:t>
                      </a:r>
                      <a:r>
                        <a:rPr lang="en-ZA" sz="1600" dirty="0" smtClean="0">
                          <a:effectLst/>
                          <a:latin typeface="+mj-lt"/>
                          <a:ea typeface="Times New Roman" panose="02020603050405020304" pitchFamily="18" charset="0"/>
                        </a:rPr>
                        <a:t>on the audit of qualification</a:t>
                      </a:r>
                      <a:r>
                        <a:rPr lang="en-ZA" sz="1600" baseline="0" dirty="0" smtClean="0">
                          <a:effectLst/>
                          <a:latin typeface="+mj-lt"/>
                          <a:ea typeface="Times New Roman" panose="02020603050405020304" pitchFamily="18" charset="0"/>
                        </a:rPr>
                        <a:t>s of SMS members in Limpopo</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GB" sz="1600" b="0" dirty="0">
                          <a:effectLst/>
                          <a:latin typeface="+mj-lt"/>
                          <a:ea typeface="MS Mincho" panose="02020609040205080304" pitchFamily="49" charset="-128"/>
                          <a:cs typeface="Arial" panose="020B0604020202020204" pitchFamily="34" charset="0"/>
                        </a:rPr>
                        <a:t>Report approved in November 2016</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511098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2: LMP (5)</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35</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2319881589"/>
              </p:ext>
            </p:extLst>
          </p:nvPr>
        </p:nvGraphicFramePr>
        <p:xfrm>
          <a:off x="539552" y="1412776"/>
          <a:ext cx="8229600" cy="3901440"/>
        </p:xfrm>
        <a:graphic>
          <a:graphicData uri="http://schemas.openxmlformats.org/drawingml/2006/table">
            <a:tbl>
              <a:tblPr firstRow="1" firstCol="1" bandRow="1"/>
              <a:tblGrid>
                <a:gridCol w="3240360">
                  <a:extLst>
                    <a:ext uri="{9D8B030D-6E8A-4147-A177-3AD203B41FA5}">
                      <a16:colId xmlns:a16="http://schemas.microsoft.com/office/drawing/2014/main" xmlns="" val="20000"/>
                    </a:ext>
                  </a:extLst>
                </a:gridCol>
                <a:gridCol w="2835169">
                  <a:extLst>
                    <a:ext uri="{9D8B030D-6E8A-4147-A177-3AD203B41FA5}">
                      <a16:colId xmlns:a16="http://schemas.microsoft.com/office/drawing/2014/main" xmlns="" val="20001"/>
                    </a:ext>
                  </a:extLst>
                </a:gridCol>
                <a:gridCol w="2154071">
                  <a:extLst>
                    <a:ext uri="{9D8B030D-6E8A-4147-A177-3AD203B41FA5}">
                      <a16:colId xmlns:a16="http://schemas.microsoft.com/office/drawing/2014/main" xmlns="" val="20002"/>
                    </a:ext>
                  </a:extLst>
                </a:gridCol>
              </a:tblGrid>
              <a:tr h="191613">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0">
                <a:tc gridSpan="3">
                  <a:txBody>
                    <a:bodyPr/>
                    <a:lstStyle/>
                    <a:p>
                      <a:pPr marL="0" marR="0" algn="l">
                        <a:lnSpc>
                          <a:spcPct val="100000"/>
                        </a:lnSpc>
                        <a:spcBef>
                          <a:spcPts val="0"/>
                        </a:spcBef>
                        <a:spcAft>
                          <a:spcPts val="0"/>
                        </a:spcAft>
                        <a:tabLst>
                          <a:tab pos="190500" algn="l"/>
                          <a:tab pos="540385" algn="l"/>
                        </a:tabLst>
                      </a:pPr>
                      <a:r>
                        <a:rPr lang="en-ZA" sz="1600" b="1" kern="1200" dirty="0" smtClean="0">
                          <a:solidFill>
                            <a:schemeClr val="tx1"/>
                          </a:solidFill>
                          <a:effectLst/>
                          <a:latin typeface="+mj-lt"/>
                          <a:ea typeface="+mn-ea"/>
                          <a:cs typeface="+mn-cs"/>
                        </a:rPr>
                        <a:t>Sub-programme: Leadership and Human Resource Reviews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a16="http://schemas.microsoft.com/office/drawing/2014/main" xmlns="" val="10001"/>
                  </a:ext>
                </a:extLst>
              </a:tr>
              <a:tr h="901516">
                <a:tc>
                  <a:txBody>
                    <a:bodyPr/>
                    <a:lstStyle/>
                    <a:p>
                      <a:pPr marL="0" marR="0" algn="just">
                        <a:lnSpc>
                          <a:spcPct val="100000"/>
                        </a:lnSpc>
                        <a:spcBef>
                          <a:spcPts val="0"/>
                        </a:spcBef>
                        <a:spcAft>
                          <a:spcPts val="0"/>
                        </a:spcAft>
                      </a:pPr>
                      <a:r>
                        <a:rPr lang="en-ZA" sz="1600" dirty="0">
                          <a:effectLst/>
                          <a:latin typeface="+mj-lt"/>
                          <a:ea typeface="Times New Roman" panose="02020603050405020304" pitchFamily="18" charset="0"/>
                        </a:rPr>
                        <a:t>Approved report </a:t>
                      </a:r>
                      <a:r>
                        <a:rPr lang="en-ZA" sz="1600" dirty="0" smtClean="0">
                          <a:effectLst/>
                          <a:latin typeface="+mj-lt"/>
                          <a:ea typeface="Times New Roman" panose="02020603050405020304" pitchFamily="18" charset="0"/>
                        </a:rPr>
                        <a:t>on </a:t>
                      </a:r>
                      <a:r>
                        <a:rPr lang="en-US" sz="1600" dirty="0" smtClean="0">
                          <a:effectLst/>
                          <a:latin typeface="+mj-lt"/>
                          <a:ea typeface="Times New Roman" panose="02020603050405020304" pitchFamily="18" charset="0"/>
                        </a:rPr>
                        <a:t>the verification of qualifications of SMS members in the Eastern Cape Province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GB" sz="1600" b="0" dirty="0">
                          <a:effectLst/>
                          <a:latin typeface="+mj-lt"/>
                          <a:ea typeface="MS Mincho" panose="02020609040205080304" pitchFamily="49" charset="-128"/>
                          <a:cs typeface="Arial" panose="020B0604020202020204" pitchFamily="34" charset="0"/>
                        </a:rPr>
                        <a:t>Report approved in February 2017</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602672">
                <a:tc>
                  <a:txBody>
                    <a:bodyPr/>
                    <a:lstStyle/>
                    <a:p>
                      <a:pPr marL="0" marR="0" algn="just">
                        <a:lnSpc>
                          <a:spcPct val="100000"/>
                        </a:lnSpc>
                        <a:spcBef>
                          <a:spcPts val="0"/>
                        </a:spcBef>
                        <a:spcAft>
                          <a:spcPts val="0"/>
                        </a:spcAft>
                      </a:pPr>
                      <a:r>
                        <a:rPr lang="en-GB" sz="1600" dirty="0">
                          <a:effectLst/>
                          <a:latin typeface="+mj-lt"/>
                          <a:ea typeface="Times New Roman" panose="02020603050405020304" pitchFamily="18" charset="0"/>
                        </a:rPr>
                        <a:t>Approved report </a:t>
                      </a:r>
                      <a:r>
                        <a:rPr lang="en-US" sz="1600" dirty="0" smtClean="0">
                          <a:effectLst/>
                          <a:latin typeface="+mj-lt"/>
                          <a:ea typeface="Times New Roman" panose="02020603050405020304" pitchFamily="18" charset="0"/>
                        </a:rPr>
                        <a:t>on the effects of </a:t>
                      </a:r>
                      <a:r>
                        <a:rPr lang="en-US" sz="1600" dirty="0" err="1" smtClean="0">
                          <a:effectLst/>
                          <a:latin typeface="+mj-lt"/>
                          <a:ea typeface="Times New Roman" panose="02020603050405020304" pitchFamily="18" charset="0"/>
                        </a:rPr>
                        <a:t>organisational</a:t>
                      </a:r>
                      <a:r>
                        <a:rPr lang="en-US" sz="1600" dirty="0" smtClean="0">
                          <a:effectLst/>
                          <a:latin typeface="+mj-lt"/>
                          <a:ea typeface="Times New Roman" panose="02020603050405020304" pitchFamily="18" charset="0"/>
                        </a:rPr>
                        <a:t> restructuring on service delivery in Gauteng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GB" sz="1600" b="0" dirty="0">
                          <a:effectLst/>
                          <a:latin typeface="+mj-lt"/>
                          <a:ea typeface="MS Mincho" panose="02020609040205080304" pitchFamily="49" charset="-128"/>
                          <a:cs typeface="Arial" panose="020B0604020202020204" pitchFamily="34" charset="0"/>
                        </a:rPr>
                        <a:t>Report approved in July 2016</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1093397">
                <a:tc>
                  <a:txBody>
                    <a:bodyPr/>
                    <a:lstStyle/>
                    <a:p>
                      <a:pPr marL="0" marR="0" algn="just">
                        <a:lnSpc>
                          <a:spcPct val="100000"/>
                        </a:lnSpc>
                        <a:spcBef>
                          <a:spcPts val="0"/>
                        </a:spcBef>
                        <a:spcAft>
                          <a:spcPts val="0"/>
                        </a:spcAft>
                      </a:pPr>
                      <a:r>
                        <a:rPr lang="en-GB" sz="1600" dirty="0">
                          <a:effectLst/>
                          <a:latin typeface="+mj-lt"/>
                          <a:ea typeface="Times New Roman" panose="02020603050405020304" pitchFamily="18" charset="0"/>
                        </a:rPr>
                        <a:t>Approved </a:t>
                      </a:r>
                      <a:r>
                        <a:rPr lang="en-GB" sz="1600" dirty="0" smtClean="0">
                          <a:effectLst/>
                          <a:latin typeface="+mj-lt"/>
                          <a:ea typeface="Times New Roman" panose="02020603050405020304" pitchFamily="18" charset="0"/>
                        </a:rPr>
                        <a:t>report </a:t>
                      </a:r>
                      <a:r>
                        <a:rPr lang="en-US" sz="1600" dirty="0" smtClean="0">
                          <a:effectLst/>
                          <a:latin typeface="+mj-lt"/>
                          <a:ea typeface="Times New Roman" panose="02020603050405020304" pitchFamily="18" charset="0"/>
                        </a:rPr>
                        <a:t>the management of the Department of Health; Western Cape Province PILIR application process and potential problems leading to an increase in the number of PILIR-related grievances received by the PSC</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GB" sz="1600" b="0" dirty="0">
                          <a:effectLst/>
                          <a:latin typeface="+mj-lt"/>
                          <a:ea typeface="MS Mincho" panose="02020609040205080304" pitchFamily="49" charset="-128"/>
                          <a:cs typeface="Arial" panose="020B0604020202020204" pitchFamily="34" charset="0"/>
                        </a:rPr>
                        <a:t>Report approved in March 2017</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770185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034" y="-1905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cstate="print"/>
          <a:stretch>
            <a:fillRect/>
          </a:stretch>
        </p:blipFill>
        <p:spPr>
          <a:xfrm>
            <a:off x="28388" y="2572141"/>
            <a:ext cx="9138696" cy="4285859"/>
          </a:xfrm>
          <a:prstGeom prst="rect">
            <a:avLst/>
          </a:prstGeom>
        </p:spPr>
      </p:pic>
      <p:sp>
        <p:nvSpPr>
          <p:cNvPr id="2" name="TextBox 1"/>
          <p:cNvSpPr txBox="1"/>
          <p:nvPr/>
        </p:nvSpPr>
        <p:spPr>
          <a:xfrm>
            <a:off x="445099" y="3356992"/>
            <a:ext cx="8280920" cy="2123658"/>
          </a:xfrm>
          <a:prstGeom prst="rect">
            <a:avLst/>
          </a:prstGeom>
          <a:noFill/>
        </p:spPr>
        <p:txBody>
          <a:bodyPr wrap="square" rtlCol="0">
            <a:spAutoFit/>
          </a:bodyPr>
          <a:lstStyle/>
          <a:p>
            <a:r>
              <a:rPr lang="en-US" dirty="0" smtClean="0">
                <a:solidFill>
                  <a:schemeClr val="accent5">
                    <a:lumMod val="50000"/>
                  </a:schemeClr>
                </a:solidFill>
                <a:latin typeface="Stencil" panose="040409050D0802020404" pitchFamily="82" charset="0"/>
              </a:rPr>
              <a:t>Performance information</a:t>
            </a:r>
          </a:p>
          <a:p>
            <a:r>
              <a:rPr lang="en-US" sz="4800" dirty="0" err="1" smtClean="0">
                <a:solidFill>
                  <a:srgbClr val="993300"/>
                </a:solidFill>
                <a:latin typeface="Stencil" panose="040409050D0802020404" pitchFamily="82" charset="0"/>
              </a:rPr>
              <a:t>Programme</a:t>
            </a:r>
            <a:r>
              <a:rPr lang="en-US" sz="4800" dirty="0" smtClean="0">
                <a:solidFill>
                  <a:srgbClr val="993300"/>
                </a:solidFill>
                <a:latin typeface="Stencil" panose="040409050D0802020404" pitchFamily="82" charset="0"/>
              </a:rPr>
              <a:t> 3: Monitoring &amp; evaluation</a:t>
            </a:r>
            <a:endParaRPr lang="en-US" sz="4800" dirty="0">
              <a:solidFill>
                <a:srgbClr val="993300"/>
              </a:solidFill>
              <a:latin typeface="Stencil" panose="040409050D0802020404" pitchFamily="82" charset="0"/>
            </a:endParaRPr>
          </a:p>
        </p:txBody>
      </p:sp>
    </p:spTree>
    <p:extLst>
      <p:ext uri="{BB962C8B-B14F-4D97-AF65-F5344CB8AC3E}">
        <p14:creationId xmlns:p14="http://schemas.microsoft.com/office/powerpoint/2010/main" xmlns="" val="3842985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eaLnBrk="1" hangingPunct="1"/>
            <a:r>
              <a:rPr lang="en-US" dirty="0" smtClean="0">
                <a:solidFill>
                  <a:srgbClr val="993300"/>
                </a:solidFill>
                <a:latin typeface="Berlin Sans FB Demi" pitchFamily="34" charset="0"/>
              </a:rPr>
              <a:t>SUMMARY OF PROGRAMME 3 PERFORMANCE</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solidFill>
                  <a:srgbClr val="000000"/>
                </a:solidFill>
              </a:rPr>
              <a:pPr algn="r" eaLnBrk="0" hangingPunct="0"/>
              <a:t>37</a:t>
            </a:fld>
            <a:endParaRPr lang="en-US" sz="1400" b="0" dirty="0">
              <a:solidFill>
                <a:srgbClr val="000000"/>
              </a:solidFill>
            </a:endParaRPr>
          </a:p>
        </p:txBody>
      </p:sp>
      <p:graphicFrame>
        <p:nvGraphicFramePr>
          <p:cNvPr id="4" name="Chart 3"/>
          <p:cNvGraphicFramePr>
            <a:graphicFrameLocks/>
          </p:cNvGraphicFramePr>
          <p:nvPr>
            <p:extLst>
              <p:ext uri="{D42A27DB-BD31-4B8C-83A1-F6EECF244321}">
                <p14:modId xmlns:p14="http://schemas.microsoft.com/office/powerpoint/2010/main" xmlns="" val="152454888"/>
              </p:ext>
            </p:extLst>
          </p:nvPr>
        </p:nvGraphicFramePr>
        <p:xfrm>
          <a:off x="1475656" y="1844824"/>
          <a:ext cx="6264696" cy="2592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93715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49653" y="692276"/>
            <a:ext cx="8229600" cy="1008112"/>
          </a:xfrm>
        </p:spPr>
        <p:txBody>
          <a:bodyPr/>
          <a:lstStyle/>
          <a:p>
            <a:pPr marR="0" lvl="0">
              <a:spcBef>
                <a:spcPts val="0"/>
              </a:spcBef>
              <a:spcAft>
                <a:spcPts val="0"/>
              </a:spcAft>
            </a:pPr>
            <a:r>
              <a:rPr lang="en-GB" sz="3200" spc="-25" dirty="0" smtClean="0">
                <a:solidFill>
                  <a:srgbClr val="993300"/>
                </a:solidFill>
                <a:latin typeface="Berlin Sans FB Demi" panose="020E0802020502020306" pitchFamily="34" charset="0"/>
              </a:rPr>
              <a:t>PROGRAMME 3: MONITORING AND EVALUATION (1)</a:t>
            </a:r>
            <a:br>
              <a:rPr lang="en-GB" sz="3200" spc="-25" dirty="0" smtClean="0">
                <a:solidFill>
                  <a:srgbClr val="993300"/>
                </a:solidFill>
                <a:latin typeface="Berlin Sans FB Demi" panose="020E0802020502020306" pitchFamily="34" charset="0"/>
              </a:rPr>
            </a:br>
            <a:r>
              <a:rPr lang="en-GB" sz="2000" spc="-25" dirty="0" smtClean="0">
                <a:solidFill>
                  <a:srgbClr val="DAEDEF">
                    <a:lumMod val="50000"/>
                  </a:srgbClr>
                </a:solidFill>
                <a:latin typeface="Berlin Sans FB Demi" panose="020E0802020502020306" pitchFamily="34" charset="0"/>
              </a:rPr>
              <a:t>APP </a:t>
            </a:r>
            <a:r>
              <a:rPr lang="en-GB" sz="2000" spc="-25" dirty="0">
                <a:solidFill>
                  <a:srgbClr val="DAEDEF">
                    <a:lumMod val="50000"/>
                  </a:srgbClr>
                </a:solidFill>
                <a:latin typeface="Berlin Sans FB Demi" panose="020E0802020502020306" pitchFamily="34" charset="0"/>
              </a:rPr>
              <a:t>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38</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1384800784"/>
              </p:ext>
            </p:extLst>
          </p:nvPr>
        </p:nvGraphicFramePr>
        <p:xfrm>
          <a:off x="539552" y="1916832"/>
          <a:ext cx="8274897" cy="3744418"/>
        </p:xfrm>
        <a:graphic>
          <a:graphicData uri="http://schemas.openxmlformats.org/drawingml/2006/table">
            <a:tbl>
              <a:tblPr firstRow="1" firstCol="1" bandRow="1"/>
              <a:tblGrid>
                <a:gridCol w="1650161">
                  <a:extLst>
                    <a:ext uri="{9D8B030D-6E8A-4147-A177-3AD203B41FA5}">
                      <a16:colId xmlns:a16="http://schemas.microsoft.com/office/drawing/2014/main" xmlns="" val="20000"/>
                    </a:ext>
                  </a:extLst>
                </a:gridCol>
                <a:gridCol w="4968552">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tblGrid>
              <a:tr h="499256">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Achievement 2016/2017</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49628">
                <a:tc gridSpan="3">
                  <a:txBody>
                    <a:bodyPr/>
                    <a:lstStyle/>
                    <a:p>
                      <a:pPr marL="0" marR="0" algn="l">
                        <a:lnSpc>
                          <a:spcPct val="100000"/>
                        </a:lnSpc>
                        <a:spcBef>
                          <a:spcPts val="0"/>
                        </a:spcBef>
                        <a:spcAft>
                          <a:spcPts val="0"/>
                        </a:spcAft>
                        <a:tabLst>
                          <a:tab pos="190500" algn="l"/>
                          <a:tab pos="540385" algn="l"/>
                        </a:tabLst>
                      </a:pPr>
                      <a:r>
                        <a:rPr lang="en-US" sz="1600" b="1" kern="1200" dirty="0" smtClean="0">
                          <a:solidFill>
                            <a:schemeClr val="tx1"/>
                          </a:solidFill>
                          <a:effectLst/>
                          <a:latin typeface="+mj-lt"/>
                          <a:ea typeface="+mn-ea"/>
                          <a:cs typeface="+mn-cs"/>
                        </a:rPr>
                        <a:t>Sub-programme: Governance Monitoring</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246650">
                <a:tc>
                  <a:txBody>
                    <a:bodyPr/>
                    <a:lstStyle/>
                    <a:p>
                      <a:pPr marL="0" marR="0" algn="l">
                        <a:lnSpc>
                          <a:spcPct val="100000"/>
                        </a:lnSpc>
                        <a:spcBef>
                          <a:spcPts val="0"/>
                        </a:spcBef>
                        <a:spcAft>
                          <a:spcPts val="0"/>
                        </a:spcAft>
                      </a:pPr>
                      <a:r>
                        <a:rPr lang="en-US" sz="1600" dirty="0" smtClean="0">
                          <a:effectLst/>
                          <a:latin typeface="+mj-lt"/>
                          <a:ea typeface="Times New Roman" panose="02020603050405020304" pitchFamily="18" charset="0"/>
                        </a:rPr>
                        <a:t>4 reports </a:t>
                      </a:r>
                      <a:r>
                        <a:rPr lang="en-US" sz="1600" dirty="0">
                          <a:effectLst/>
                          <a:latin typeface="+mj-lt"/>
                          <a:ea typeface="Times New Roman" panose="02020603050405020304" pitchFamily="18" charset="0"/>
                        </a:rPr>
                        <a:t>on governance monitoring produced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US" sz="1600" b="0" dirty="0" smtClean="0">
                          <a:effectLst/>
                          <a:latin typeface="+mj-lt"/>
                          <a:ea typeface="Times New Roman" panose="02020603050405020304" pitchFamily="18" charset="0"/>
                        </a:rPr>
                        <a:t>Report </a:t>
                      </a:r>
                      <a:r>
                        <a:rPr lang="en-US" sz="1600" b="0" dirty="0">
                          <a:effectLst/>
                          <a:latin typeface="+mj-lt"/>
                          <a:ea typeface="Times New Roman" panose="02020603050405020304" pitchFamily="18" charset="0"/>
                        </a:rPr>
                        <a:t>on the assessment of the Gauteng departments against the CVPs as contained in section 195 of the </a:t>
                      </a:r>
                      <a:r>
                        <a:rPr lang="en-US" sz="1600" b="0" dirty="0" smtClean="0">
                          <a:effectLst/>
                          <a:latin typeface="+mj-lt"/>
                          <a:ea typeface="Times New Roman" panose="02020603050405020304" pitchFamily="18" charset="0"/>
                        </a:rPr>
                        <a:t>Constitution</a:t>
                      </a:r>
                    </a:p>
                    <a:p>
                      <a:pPr marL="0" marR="0" algn="l">
                        <a:lnSpc>
                          <a:spcPct val="100000"/>
                        </a:lnSpc>
                        <a:spcBef>
                          <a:spcPts val="0"/>
                        </a:spcBef>
                        <a:spcAft>
                          <a:spcPts val="0"/>
                        </a:spcAft>
                        <a:tabLst>
                          <a:tab pos="540385" algn="l"/>
                        </a:tabLst>
                      </a:pPr>
                      <a:r>
                        <a:rPr lang="en-US" sz="1600" b="0" dirty="0" smtClean="0">
                          <a:effectLst/>
                          <a:latin typeface="+mj-lt"/>
                          <a:ea typeface="Times New Roman" panose="02020603050405020304" pitchFamily="18" charset="0"/>
                        </a:rPr>
                        <a:t>Report </a:t>
                      </a:r>
                      <a:r>
                        <a:rPr lang="en-US" sz="1600" b="0" dirty="0">
                          <a:effectLst/>
                          <a:latin typeface="+mj-lt"/>
                          <a:ea typeface="Times New Roman" panose="02020603050405020304" pitchFamily="18" charset="0"/>
                        </a:rPr>
                        <a:t>on the evaluation of the level of adherence to the Constitutional values and principles in district </a:t>
                      </a:r>
                      <a:r>
                        <a:rPr lang="en-US" sz="1600" b="0" dirty="0" smtClean="0">
                          <a:effectLst/>
                          <a:latin typeface="+mj-lt"/>
                          <a:ea typeface="Times New Roman" panose="02020603050405020304" pitchFamily="18" charset="0"/>
                        </a:rPr>
                        <a:t>hospitals</a:t>
                      </a:r>
                    </a:p>
                    <a:p>
                      <a:pPr marL="0" marR="0" algn="l">
                        <a:lnSpc>
                          <a:spcPct val="100000"/>
                        </a:lnSpc>
                        <a:spcBef>
                          <a:spcPts val="0"/>
                        </a:spcBef>
                        <a:spcAft>
                          <a:spcPts val="0"/>
                        </a:spcAft>
                        <a:tabLst>
                          <a:tab pos="540385" algn="l"/>
                        </a:tabLst>
                      </a:pPr>
                      <a:r>
                        <a:rPr lang="en-US" sz="1600" b="0" dirty="0" smtClean="0">
                          <a:effectLst/>
                          <a:latin typeface="+mj-lt"/>
                          <a:ea typeface="Times New Roman" panose="02020603050405020304" pitchFamily="18" charset="0"/>
                        </a:rPr>
                        <a:t>Section </a:t>
                      </a:r>
                      <a:r>
                        <a:rPr lang="en-US" sz="1600" b="0" dirty="0">
                          <a:effectLst/>
                          <a:latin typeface="+mj-lt"/>
                          <a:ea typeface="Times New Roman" panose="02020603050405020304" pitchFamily="18" charset="0"/>
                        </a:rPr>
                        <a:t>196 (4) (e) </a:t>
                      </a:r>
                      <a:r>
                        <a:rPr lang="en-US" sz="1600" b="0" dirty="0" smtClean="0">
                          <a:effectLst/>
                          <a:latin typeface="+mj-lt"/>
                          <a:ea typeface="Times New Roman" panose="02020603050405020304" pitchFamily="18" charset="0"/>
                        </a:rPr>
                        <a:t>Report</a:t>
                      </a:r>
                    </a:p>
                    <a:p>
                      <a:pPr marL="0" marR="0" algn="l">
                        <a:lnSpc>
                          <a:spcPct val="100000"/>
                        </a:lnSpc>
                        <a:spcBef>
                          <a:spcPts val="0"/>
                        </a:spcBef>
                        <a:spcAft>
                          <a:spcPts val="0"/>
                        </a:spcAft>
                        <a:tabLst>
                          <a:tab pos="540385" algn="l"/>
                        </a:tabLst>
                      </a:pPr>
                      <a:r>
                        <a:rPr lang="en-GB" sz="1600" b="0" dirty="0" smtClean="0">
                          <a:effectLst/>
                          <a:latin typeface="+mj-lt"/>
                          <a:ea typeface="Times New Roman" panose="02020603050405020304" pitchFamily="18" charset="0"/>
                        </a:rPr>
                        <a:t>Report </a:t>
                      </a:r>
                      <a:r>
                        <a:rPr lang="en-GB" sz="1600" b="0" dirty="0">
                          <a:effectLst/>
                          <a:latin typeface="+mj-lt"/>
                          <a:ea typeface="Times New Roman" panose="02020603050405020304" pitchFamily="18" charset="0"/>
                        </a:rPr>
                        <a:t>on the assessment of Emergency Medical </a:t>
                      </a:r>
                      <a:r>
                        <a:rPr lang="en-GB" sz="1600" b="0" dirty="0" smtClean="0">
                          <a:effectLst/>
                          <a:latin typeface="+mj-lt"/>
                          <a:ea typeface="Times New Roman" panose="02020603050405020304" pitchFamily="18" charset="0"/>
                        </a:rPr>
                        <a:t>Services</a:t>
                      </a:r>
                      <a:endParaRPr lang="en-US" sz="1600" dirty="0">
                        <a:effectLst/>
                        <a:latin typeface="+mj-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Target achieved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249628">
                <a:tc gridSpan="3">
                  <a:txBody>
                    <a:bodyPr/>
                    <a:lstStyle/>
                    <a:p>
                      <a:pPr marL="0" marR="0" algn="l">
                        <a:lnSpc>
                          <a:spcPct val="100000"/>
                        </a:lnSpc>
                        <a:spcBef>
                          <a:spcPts val="0"/>
                        </a:spcBef>
                        <a:spcAft>
                          <a:spcPts val="0"/>
                        </a:spcAft>
                      </a:pPr>
                      <a:r>
                        <a:rPr lang="en-US" sz="1600" b="1" dirty="0" smtClean="0">
                          <a:effectLst/>
                          <a:latin typeface="+mj-lt"/>
                          <a:ea typeface="Times New Roman" panose="02020603050405020304" pitchFamily="18" charset="0"/>
                        </a:rPr>
                        <a:t>Sub-programme:</a:t>
                      </a:r>
                      <a:r>
                        <a:rPr lang="en-US" sz="1600" b="1" baseline="0" dirty="0" smtClean="0">
                          <a:effectLst/>
                          <a:latin typeface="+mj-lt"/>
                          <a:ea typeface="Times New Roman" panose="02020603050405020304" pitchFamily="18" charset="0"/>
                        </a:rPr>
                        <a:t> Service Delivery and Compliance Evaluation</a:t>
                      </a:r>
                      <a:endParaRPr lang="en-US" sz="1600" b="1"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499256">
                <a:tc>
                  <a:txBody>
                    <a:bodyPr/>
                    <a:lstStyle/>
                    <a:p>
                      <a:pPr marL="0" marR="0" algn="l">
                        <a:lnSpc>
                          <a:spcPct val="100000"/>
                        </a:lnSpc>
                        <a:spcBef>
                          <a:spcPts val="0"/>
                        </a:spcBef>
                        <a:spcAft>
                          <a:spcPts val="0"/>
                        </a:spcAft>
                      </a:pPr>
                      <a:r>
                        <a:rPr lang="en-US" sz="1600" dirty="0" smtClean="0">
                          <a:effectLst/>
                          <a:latin typeface="+mj-lt"/>
                          <a:ea typeface="Times New Roman" panose="02020603050405020304" pitchFamily="18" charset="0"/>
                        </a:rPr>
                        <a:t>7 inspections </a:t>
                      </a:r>
                      <a:r>
                        <a:rPr lang="en-US" sz="1600" dirty="0">
                          <a:effectLst/>
                          <a:latin typeface="+mj-lt"/>
                          <a:ea typeface="Times New Roman" panose="02020603050405020304" pitchFamily="18" charset="0"/>
                        </a:rPr>
                        <a:t>conducted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22</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Target exceeded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386078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764704"/>
            <a:ext cx="8229600" cy="57606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 (2)</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39</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500903686"/>
              </p:ext>
            </p:extLst>
          </p:nvPr>
        </p:nvGraphicFramePr>
        <p:xfrm>
          <a:off x="549896" y="1556792"/>
          <a:ext cx="8064896" cy="4389120"/>
        </p:xfrm>
        <a:graphic>
          <a:graphicData uri="http://schemas.openxmlformats.org/drawingml/2006/table">
            <a:tbl>
              <a:tblPr firstRow="1" firstCol="1" bandRow="1"/>
              <a:tblGrid>
                <a:gridCol w="2497057">
                  <a:extLst>
                    <a:ext uri="{9D8B030D-6E8A-4147-A177-3AD203B41FA5}">
                      <a16:colId xmlns:a16="http://schemas.microsoft.com/office/drawing/2014/main" xmlns="" val="20000"/>
                    </a:ext>
                  </a:extLst>
                </a:gridCol>
                <a:gridCol w="3469263">
                  <a:extLst>
                    <a:ext uri="{9D8B030D-6E8A-4147-A177-3AD203B41FA5}">
                      <a16:colId xmlns:a16="http://schemas.microsoft.com/office/drawing/2014/main" xmlns="" val="20001"/>
                    </a:ext>
                  </a:extLst>
                </a:gridCol>
                <a:gridCol w="2098576">
                  <a:extLst>
                    <a:ext uri="{9D8B030D-6E8A-4147-A177-3AD203B41FA5}">
                      <a16:colId xmlns:a16="http://schemas.microsoft.com/office/drawing/2014/main" xmlns="" val="20002"/>
                    </a:ext>
                  </a:extLst>
                </a:gridCol>
              </a:tblGrid>
              <a:tr h="195582">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169271">
                <a:tc gridSpan="3">
                  <a:txBody>
                    <a:bodyPr/>
                    <a:lstStyle/>
                    <a:p>
                      <a:pPr marL="0" marR="0" algn="l">
                        <a:lnSpc>
                          <a:spcPct val="100000"/>
                        </a:lnSpc>
                        <a:spcBef>
                          <a:spcPts val="0"/>
                        </a:spcBef>
                        <a:spcAft>
                          <a:spcPts val="0"/>
                        </a:spcAft>
                        <a:tabLst>
                          <a:tab pos="190500" algn="l"/>
                          <a:tab pos="540385" algn="l"/>
                        </a:tabLst>
                      </a:pPr>
                      <a:r>
                        <a:rPr lang="en-ZA" sz="1600" b="1" kern="1200" dirty="0" smtClean="0">
                          <a:solidFill>
                            <a:schemeClr val="tx1"/>
                          </a:solidFill>
                          <a:effectLst/>
                          <a:latin typeface="+mj-lt"/>
                          <a:ea typeface="+mn-ea"/>
                          <a:cs typeface="+mn-cs"/>
                        </a:rPr>
                        <a:t>Sub-programme: Governance Monitoring</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1"/>
                  </a:ext>
                </a:extLst>
              </a:tr>
              <a:tr h="232400">
                <a:tc>
                  <a:txBody>
                    <a:bodyPr/>
                    <a:lstStyle/>
                    <a:p>
                      <a:pPr marL="0" marR="0" algn="l">
                        <a:lnSpc>
                          <a:spcPct val="100000"/>
                        </a:lnSpc>
                        <a:spcBef>
                          <a:spcPts val="0"/>
                        </a:spcBef>
                        <a:spcAft>
                          <a:spcPts val="0"/>
                        </a:spcAft>
                      </a:pPr>
                      <a:r>
                        <a:rPr lang="en-US" sz="1600" dirty="0" smtClean="0">
                          <a:effectLst/>
                          <a:latin typeface="+mj-lt"/>
                          <a:ea typeface="Times New Roman" panose="02020603050405020304" pitchFamily="18" charset="0"/>
                        </a:rPr>
                        <a:t>Integrated data </a:t>
                      </a:r>
                      <a:r>
                        <a:rPr lang="en-US" sz="1600" dirty="0" err="1" smtClean="0">
                          <a:effectLst/>
                          <a:latin typeface="+mj-lt"/>
                          <a:ea typeface="Times New Roman" panose="02020603050405020304" pitchFamily="18" charset="0"/>
                        </a:rPr>
                        <a:t>centre</a:t>
                      </a:r>
                      <a:r>
                        <a:rPr lang="en-US" sz="1600" dirty="0" smtClean="0">
                          <a:effectLst/>
                          <a:latin typeface="+mj-lt"/>
                          <a:ea typeface="Times New Roman" panose="02020603050405020304" pitchFamily="18" charset="0"/>
                        </a:rPr>
                        <a:t> for the PSC developed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GB" sz="1600" b="0" dirty="0">
                          <a:effectLst/>
                          <a:latin typeface="+mj-lt"/>
                          <a:ea typeface="Times New Roman" panose="02020603050405020304" pitchFamily="18" charset="0"/>
                          <a:cs typeface="Arial" panose="020B0604020202020204" pitchFamily="34" charset="0"/>
                        </a:rPr>
                        <a:t>The architecture for the web-based data warehouse </a:t>
                      </a:r>
                      <a:r>
                        <a:rPr lang="en-GB" sz="1600" b="0" dirty="0" smtClean="0">
                          <a:effectLst/>
                          <a:latin typeface="+mj-lt"/>
                          <a:ea typeface="Times New Roman" panose="02020603050405020304" pitchFamily="18" charset="0"/>
                          <a:cs typeface="Arial" panose="020B0604020202020204" pitchFamily="34" charset="0"/>
                        </a:rPr>
                        <a:t>developed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Target achieved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040864">
                <a:tc>
                  <a:txBody>
                    <a:bodyPr/>
                    <a:lstStyle/>
                    <a:p>
                      <a:pPr algn="l">
                        <a:lnSpc>
                          <a:spcPct val="100000"/>
                        </a:lnSpc>
                        <a:spcBef>
                          <a:spcPts val="0"/>
                        </a:spcBef>
                      </a:pPr>
                      <a:r>
                        <a:rPr lang="fr-FR" sz="1600" dirty="0">
                          <a:effectLst/>
                          <a:latin typeface="+mj-lt"/>
                        </a:rPr>
                        <a:t>Approved framework and </a:t>
                      </a:r>
                      <a:r>
                        <a:rPr lang="fr-FR" sz="1600" dirty="0" err="1">
                          <a:effectLst/>
                          <a:latin typeface="+mj-lt"/>
                        </a:rPr>
                        <a:t>template</a:t>
                      </a:r>
                      <a:r>
                        <a:rPr lang="fr-FR" sz="1600" dirty="0">
                          <a:effectLst/>
                          <a:latin typeface="+mj-lt"/>
                        </a:rPr>
                        <a:t> </a:t>
                      </a:r>
                      <a:r>
                        <a:rPr lang="fr-FR" sz="1600" baseline="0" dirty="0" smtClean="0">
                          <a:effectLst/>
                          <a:latin typeface="+mj-lt"/>
                        </a:rPr>
                        <a:t>for the </a:t>
                      </a:r>
                      <a:r>
                        <a:rPr lang="en-US" sz="1600" dirty="0" smtClean="0">
                          <a:effectLst/>
                          <a:latin typeface="+mj-lt"/>
                        </a:rPr>
                        <a:t>Promotion of Constitutional Values and Principles</a:t>
                      </a:r>
                      <a:endParaRPr lang="en-US" sz="1600" dirty="0">
                        <a:effectLst/>
                        <a:latin typeface="+mj-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GB" sz="1600" dirty="0">
                          <a:effectLst/>
                          <a:latin typeface="+mj-lt"/>
                          <a:ea typeface="Times New Roman" panose="02020603050405020304" pitchFamily="18" charset="0"/>
                        </a:rPr>
                        <a:t>The template </a:t>
                      </a:r>
                      <a:r>
                        <a:rPr lang="en-GB" sz="1600" dirty="0" smtClean="0">
                          <a:effectLst/>
                          <a:latin typeface="+mj-lt"/>
                          <a:ea typeface="Times New Roman" panose="02020603050405020304" pitchFamily="18" charset="0"/>
                        </a:rPr>
                        <a:t>as </a:t>
                      </a:r>
                      <a:r>
                        <a:rPr lang="en-GB" sz="1600" dirty="0">
                          <a:effectLst/>
                          <a:latin typeface="+mj-lt"/>
                          <a:ea typeface="Times New Roman" panose="02020603050405020304" pitchFamily="18" charset="0"/>
                        </a:rPr>
                        <a:t>well as a framework </a:t>
                      </a:r>
                      <a:r>
                        <a:rPr lang="en-GB" sz="1600" dirty="0" smtClean="0">
                          <a:effectLst/>
                          <a:latin typeface="+mj-lt"/>
                          <a:ea typeface="Times New Roman" panose="02020603050405020304" pitchFamily="18" charset="0"/>
                        </a:rPr>
                        <a:t>approved </a:t>
                      </a:r>
                      <a:r>
                        <a:rPr lang="en-GB" sz="1600" dirty="0">
                          <a:effectLst/>
                          <a:latin typeface="+mj-lt"/>
                          <a:ea typeface="Times New Roman" panose="02020603050405020304" pitchFamily="18" charset="0"/>
                        </a:rPr>
                        <a:t>in February 2016</a:t>
                      </a:r>
                      <a:endParaRPr lang="en-US" sz="1600" dirty="0">
                        <a:effectLst/>
                        <a:latin typeface="+mj-lt"/>
                        <a:ea typeface="Times New Roman" panose="02020603050405020304" pitchFamily="18" charset="0"/>
                      </a:endParaRPr>
                    </a:p>
                    <a:p>
                      <a:pPr marL="0" marR="0" algn="l">
                        <a:lnSpc>
                          <a:spcPct val="100000"/>
                        </a:lnSpc>
                        <a:spcBef>
                          <a:spcPts val="0"/>
                        </a:spcBef>
                        <a:spcAft>
                          <a:spcPts val="0"/>
                        </a:spcAft>
                      </a:pPr>
                      <a:r>
                        <a:rPr lang="en-GB" sz="1600" dirty="0">
                          <a:effectLst/>
                          <a:latin typeface="+mj-lt"/>
                          <a:ea typeface="Times New Roman" panose="02020603050405020304" pitchFamily="18" charset="0"/>
                        </a:rPr>
                        <a:t>Institutional Evaluation Tool </a:t>
                      </a:r>
                      <a:r>
                        <a:rPr lang="en-GB" sz="1600" dirty="0" smtClean="0">
                          <a:effectLst/>
                          <a:latin typeface="+mj-lt"/>
                          <a:ea typeface="Times New Roman" panose="02020603050405020304" pitchFamily="18" charset="0"/>
                        </a:rPr>
                        <a:t>approved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Target achieved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634082">
                <a:tc>
                  <a:txBody>
                    <a:bodyPr/>
                    <a:lstStyle/>
                    <a:p>
                      <a:pPr marL="0" marR="0" algn="l">
                        <a:lnSpc>
                          <a:spcPct val="100000"/>
                        </a:lnSpc>
                        <a:spcBef>
                          <a:spcPts val="0"/>
                        </a:spcBef>
                        <a:spcAft>
                          <a:spcPts val="0"/>
                        </a:spcAft>
                      </a:pPr>
                      <a:r>
                        <a:rPr lang="en-US" sz="1600" dirty="0" smtClean="0">
                          <a:effectLst/>
                          <a:latin typeface="+mj-lt"/>
                          <a:ea typeface="Times New Roman" panose="02020603050405020304" pitchFamily="18" charset="0"/>
                        </a:rPr>
                        <a:t>2 </a:t>
                      </a:r>
                      <a:r>
                        <a:rPr lang="en-US" sz="1600" dirty="0">
                          <a:effectLst/>
                          <a:latin typeface="+mj-lt"/>
                          <a:ea typeface="Times New Roman" panose="02020603050405020304" pitchFamily="18" charset="0"/>
                        </a:rPr>
                        <a:t>engagements held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600" dirty="0">
                          <a:solidFill>
                            <a:srgbClr val="000000"/>
                          </a:solidFill>
                          <a:effectLst/>
                          <a:latin typeface="+mj-lt"/>
                          <a:ea typeface="Times New Roman" panose="02020603050405020304" pitchFamily="18" charset="0"/>
                        </a:rPr>
                        <a:t>26 engagements</a:t>
                      </a:r>
                      <a:endParaRPr lang="en-US" sz="1600" dirty="0">
                        <a:solidFill>
                          <a:srgbClr val="000000"/>
                        </a:solidFill>
                        <a:effectLst/>
                        <a:latin typeface="+mj-lt"/>
                        <a:ea typeface="Times New Roman" panose="02020603050405020304" pitchFamily="18" charset="0"/>
                      </a:endParaRPr>
                    </a:p>
                    <a:p>
                      <a:pPr marL="0" marR="0" algn="just">
                        <a:lnSpc>
                          <a:spcPct val="100000"/>
                        </a:lnSpc>
                        <a:spcBef>
                          <a:spcPts val="0"/>
                        </a:spcBef>
                        <a:spcAft>
                          <a:spcPts val="0"/>
                        </a:spcAft>
                      </a:pPr>
                      <a:endParaRPr lang="en-GB" sz="1600" dirty="0" smtClean="0">
                        <a:solidFill>
                          <a:srgbClr val="000000"/>
                        </a:solidFill>
                        <a:effectLst/>
                        <a:latin typeface="+mj-lt"/>
                        <a:ea typeface="Times New Roman" panose="02020603050405020304" pitchFamily="18" charset="0"/>
                      </a:endParaRPr>
                    </a:p>
                    <a:p>
                      <a:pPr marL="0" marR="0" algn="just">
                        <a:lnSpc>
                          <a:spcPct val="100000"/>
                        </a:lnSpc>
                        <a:spcBef>
                          <a:spcPts val="0"/>
                        </a:spcBef>
                        <a:spcAft>
                          <a:spcPts val="0"/>
                        </a:spcAft>
                      </a:pPr>
                      <a:r>
                        <a:rPr lang="en-GB" sz="1600" dirty="0" smtClean="0">
                          <a:solidFill>
                            <a:srgbClr val="000000"/>
                          </a:solidFill>
                          <a:effectLst/>
                          <a:latin typeface="+mj-lt"/>
                          <a:ea typeface="Times New Roman" panose="02020603050405020304" pitchFamily="18" charset="0"/>
                        </a:rPr>
                        <a:t>2 Roundtables </a:t>
                      </a:r>
                      <a:r>
                        <a:rPr lang="en-GB" sz="1600" dirty="0">
                          <a:solidFill>
                            <a:srgbClr val="000000"/>
                          </a:solidFill>
                          <a:effectLst/>
                          <a:latin typeface="+mj-lt"/>
                          <a:ea typeface="Times New Roman" panose="02020603050405020304" pitchFamily="18" charset="0"/>
                        </a:rPr>
                        <a:t>on the constitutional values and </a:t>
                      </a:r>
                      <a:r>
                        <a:rPr lang="en-GB" sz="1600" dirty="0" smtClean="0">
                          <a:solidFill>
                            <a:srgbClr val="000000"/>
                          </a:solidFill>
                          <a:effectLst/>
                          <a:latin typeface="+mj-lt"/>
                          <a:ea typeface="Times New Roman" panose="02020603050405020304" pitchFamily="18" charset="0"/>
                        </a:rPr>
                        <a:t>principles </a:t>
                      </a:r>
                      <a:r>
                        <a:rPr lang="en-GB" sz="1600" dirty="0">
                          <a:solidFill>
                            <a:srgbClr val="000000"/>
                          </a:solidFill>
                          <a:effectLst/>
                          <a:latin typeface="+mj-lt"/>
                          <a:ea typeface="Times New Roman" panose="02020603050405020304" pitchFamily="18" charset="0"/>
                        </a:rPr>
                        <a:t>held with key stakeholders in September and December 2016)</a:t>
                      </a:r>
                      <a:endParaRPr lang="en-US" sz="1600" dirty="0">
                        <a:solidFill>
                          <a:srgbClr val="000000"/>
                        </a:solidFill>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600" dirty="0">
                          <a:solidFill>
                            <a:srgbClr val="000000"/>
                          </a:solidFill>
                          <a:effectLst/>
                          <a:latin typeface="+mj-lt"/>
                          <a:ea typeface="Times New Roman" panose="02020603050405020304" pitchFamily="18" charset="0"/>
                        </a:rPr>
                        <a:t>Target </a:t>
                      </a:r>
                      <a:r>
                        <a:rPr lang="en-GB" sz="1600" dirty="0" smtClean="0">
                          <a:solidFill>
                            <a:srgbClr val="000000"/>
                          </a:solidFill>
                          <a:effectLst/>
                          <a:latin typeface="+mj-lt"/>
                          <a:ea typeface="Times New Roman" panose="02020603050405020304" pitchFamily="18" charset="0"/>
                        </a:rPr>
                        <a:t>exceeded due to </a:t>
                      </a:r>
                      <a:r>
                        <a:rPr lang="en-GB" sz="1600" kern="1200" dirty="0" smtClean="0">
                          <a:solidFill>
                            <a:schemeClr val="tx1"/>
                          </a:solidFill>
                          <a:effectLst/>
                          <a:latin typeface="+mj-lt"/>
                          <a:ea typeface="+mn-ea"/>
                          <a:cs typeface="+mn-cs"/>
                        </a:rPr>
                        <a:t>prioritisation of this programme and vigorous follow-up with departments. Tight project management was also closely monitored</a:t>
                      </a:r>
                      <a:endParaRPr lang="en-US" sz="1600" dirty="0">
                        <a:solidFill>
                          <a:srgbClr val="000000"/>
                        </a:solidFill>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16629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SUMMARY OF PERFORMANCE (1)</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4</a:t>
            </a:fld>
            <a:endParaRPr lang="en-US" sz="1400" b="0" dirty="0"/>
          </a:p>
        </p:txBody>
      </p:sp>
      <p:sp>
        <p:nvSpPr>
          <p:cNvPr id="4" name="Content Placeholder 2"/>
          <p:cNvSpPr txBox="1">
            <a:spLocks/>
          </p:cNvSpPr>
          <p:nvPr/>
        </p:nvSpPr>
        <p:spPr bwMode="auto">
          <a:xfrm>
            <a:off x="444098" y="1268761"/>
            <a:ext cx="8376374" cy="3744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0" indent="0" algn="l">
              <a:lnSpc>
                <a:spcPct val="120000"/>
              </a:lnSpc>
            </a:pPr>
            <a:endParaRPr lang="en-ZA" sz="1800" b="0" dirty="0" smtClean="0"/>
          </a:p>
        </p:txBody>
      </p:sp>
      <p:graphicFrame>
        <p:nvGraphicFramePr>
          <p:cNvPr id="5" name="Chart 4"/>
          <p:cNvGraphicFramePr>
            <a:graphicFrameLocks/>
          </p:cNvGraphicFramePr>
          <p:nvPr>
            <p:extLst>
              <p:ext uri="{D42A27DB-BD31-4B8C-83A1-F6EECF244321}">
                <p14:modId xmlns:p14="http://schemas.microsoft.com/office/powerpoint/2010/main" xmlns="" val="1819141452"/>
              </p:ext>
            </p:extLst>
          </p:nvPr>
        </p:nvGraphicFramePr>
        <p:xfrm>
          <a:off x="755576" y="1412776"/>
          <a:ext cx="7056783" cy="300235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517485" y="4632484"/>
            <a:ext cx="8229600" cy="1754326"/>
          </a:xfrm>
          <a:prstGeom prst="rect">
            <a:avLst/>
          </a:prstGeom>
        </p:spPr>
        <p:txBody>
          <a:bodyPr wrap="square">
            <a:spAutoFit/>
          </a:bodyPr>
          <a:lstStyle/>
          <a:p>
            <a:pPr marL="285750" indent="-285750" algn="l">
              <a:lnSpc>
                <a:spcPct val="120000"/>
              </a:lnSpc>
              <a:buFont typeface="Arial" panose="020B0604020202020204" pitchFamily="34" charset="0"/>
              <a:buChar char="•"/>
            </a:pPr>
            <a:r>
              <a:rPr lang="en-ZA" sz="1800" b="0" dirty="0"/>
              <a:t>Overall, </a:t>
            </a:r>
            <a:r>
              <a:rPr lang="en-ZA" sz="1800" b="0" dirty="0" smtClean="0"/>
              <a:t>94% </a:t>
            </a:r>
            <a:r>
              <a:rPr lang="en-ZA" sz="1800" b="0" dirty="0"/>
              <a:t>of </a:t>
            </a:r>
            <a:r>
              <a:rPr lang="en-ZA" sz="1800" b="0" dirty="0" smtClean="0"/>
              <a:t>audited planned </a:t>
            </a:r>
            <a:r>
              <a:rPr lang="en-ZA" sz="1800" b="0" dirty="0"/>
              <a:t>targets were achieved in the 2016/17 financial </a:t>
            </a:r>
            <a:r>
              <a:rPr lang="en-ZA" sz="1800" b="0" dirty="0" smtClean="0"/>
              <a:t>year with the budget expenditure of 99.99%</a:t>
            </a:r>
            <a:endParaRPr lang="en-ZA" sz="1800" b="0" dirty="0"/>
          </a:p>
          <a:p>
            <a:pPr marL="285750" indent="-285750" algn="l">
              <a:lnSpc>
                <a:spcPct val="120000"/>
              </a:lnSpc>
              <a:buFont typeface="Arial" panose="020B0604020202020204" pitchFamily="34" charset="0"/>
              <a:buChar char="•"/>
            </a:pPr>
            <a:r>
              <a:rPr lang="en-ZA" sz="1800" b="0" dirty="0"/>
              <a:t>Adjustments to the workplan and non-achievement were mostly as a result of financial and capacity constraints experienced by the </a:t>
            </a:r>
            <a:r>
              <a:rPr lang="en-ZA" sz="1800" b="0" dirty="0" smtClean="0"/>
              <a:t>PSC</a:t>
            </a:r>
          </a:p>
          <a:p>
            <a:pPr marL="285750" indent="-285750" algn="l">
              <a:lnSpc>
                <a:spcPct val="120000"/>
              </a:lnSpc>
              <a:buFont typeface="Arial" panose="020B0604020202020204" pitchFamily="34" charset="0"/>
              <a:buChar char="•"/>
            </a:pPr>
            <a:endParaRPr lang="en-ZA" sz="1800" b="0" dirty="0"/>
          </a:p>
        </p:txBody>
      </p:sp>
    </p:spTree>
    <p:extLst>
      <p:ext uri="{BB962C8B-B14F-4D97-AF65-F5344CB8AC3E}">
        <p14:creationId xmlns:p14="http://schemas.microsoft.com/office/powerpoint/2010/main" xmlns="" val="1967826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548680"/>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3: M&amp;E </a:t>
            </a:r>
            <a:r>
              <a:rPr lang="en-GB" sz="3200" spc="-25" dirty="0" smtClean="0">
                <a:solidFill>
                  <a:srgbClr val="993300"/>
                </a:solidFill>
                <a:latin typeface="Berlin Sans FB Demi" panose="020E0802020502020306" pitchFamily="34" charset="0"/>
              </a:rPr>
              <a:t>(3)</a:t>
            </a:r>
            <a:r>
              <a:rPr lang="en-GB" sz="3200" spc="-25" dirty="0">
                <a:solidFill>
                  <a:srgbClr val="993300"/>
                </a:solidFill>
                <a:latin typeface="Berlin Sans FB Demi" panose="020E0802020502020306" pitchFamily="34" charset="0"/>
              </a:rPr>
              <a:t/>
            </a:r>
            <a:br>
              <a:rPr lang="en-GB" sz="3200" spc="-25" dirty="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40</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2257023266"/>
              </p:ext>
            </p:extLst>
          </p:nvPr>
        </p:nvGraphicFramePr>
        <p:xfrm>
          <a:off x="467544" y="1556792"/>
          <a:ext cx="8136904" cy="3996782"/>
        </p:xfrm>
        <a:graphic>
          <a:graphicData uri="http://schemas.openxmlformats.org/drawingml/2006/table">
            <a:tbl>
              <a:tblPr firstRow="1" firstCol="1" bandRow="1"/>
              <a:tblGrid>
                <a:gridCol w="2519352">
                  <a:extLst>
                    <a:ext uri="{9D8B030D-6E8A-4147-A177-3AD203B41FA5}">
                      <a16:colId xmlns:a16="http://schemas.microsoft.com/office/drawing/2014/main" xmlns="" val="20000"/>
                    </a:ext>
                  </a:extLst>
                </a:gridCol>
                <a:gridCol w="3818016">
                  <a:extLst>
                    <a:ext uri="{9D8B030D-6E8A-4147-A177-3AD203B41FA5}">
                      <a16:colId xmlns:a16="http://schemas.microsoft.com/office/drawing/2014/main" xmlns="" val="20001"/>
                    </a:ext>
                  </a:extLst>
                </a:gridCol>
                <a:gridCol w="1799536">
                  <a:extLst>
                    <a:ext uri="{9D8B030D-6E8A-4147-A177-3AD203B41FA5}">
                      <a16:colId xmlns:a16="http://schemas.microsoft.com/office/drawing/2014/main" xmlns="" val="20002"/>
                    </a:ext>
                  </a:extLst>
                </a:gridCol>
              </a:tblGrid>
              <a:tr h="531077">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95785">
                <a:tc gridSpan="3">
                  <a:txBody>
                    <a:bodyPr/>
                    <a:lstStyle/>
                    <a:p>
                      <a:pPr marL="0" marR="0" algn="l">
                        <a:lnSpc>
                          <a:spcPct val="100000"/>
                        </a:lnSpc>
                        <a:spcBef>
                          <a:spcPts val="0"/>
                        </a:spcBef>
                        <a:spcAft>
                          <a:spcPts val="0"/>
                        </a:spcAft>
                        <a:tabLst>
                          <a:tab pos="190500" algn="l"/>
                          <a:tab pos="540385" algn="l"/>
                        </a:tabLst>
                      </a:pPr>
                      <a:r>
                        <a:rPr lang="en-ZA" sz="1600" b="1" kern="1200" dirty="0" smtClean="0">
                          <a:solidFill>
                            <a:schemeClr val="tx1"/>
                          </a:solidFill>
                          <a:effectLst/>
                          <a:latin typeface="+mj-lt"/>
                          <a:ea typeface="+mn-ea"/>
                          <a:cs typeface="+mn-cs"/>
                        </a:rPr>
                        <a:t>Sub-programme: Governance Monitoring</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a16="http://schemas.microsoft.com/office/drawing/2014/main" xmlns="" val="10001"/>
                  </a:ext>
                </a:extLst>
              </a:tr>
              <a:tr h="3061570">
                <a:tc>
                  <a:txBody>
                    <a:bodyPr/>
                    <a:lstStyle/>
                    <a:p>
                      <a:pPr marL="0" marR="0" algn="l">
                        <a:lnSpc>
                          <a:spcPct val="100000"/>
                        </a:lnSpc>
                        <a:spcBef>
                          <a:spcPts val="0"/>
                        </a:spcBef>
                        <a:spcAft>
                          <a:spcPts val="0"/>
                        </a:spcAft>
                      </a:pPr>
                      <a:r>
                        <a:rPr lang="en-ZA" sz="1600" dirty="0" smtClean="0">
                          <a:effectLst/>
                          <a:latin typeface="+mj-lt"/>
                          <a:ea typeface="Times New Roman" panose="02020603050405020304" pitchFamily="18" charset="0"/>
                        </a:rPr>
                        <a:t>3 Pilot </a:t>
                      </a:r>
                      <a:r>
                        <a:rPr lang="en-ZA" sz="1600" dirty="0">
                          <a:effectLst/>
                          <a:latin typeface="+mj-lt"/>
                          <a:ea typeface="Times New Roman" panose="02020603050405020304" pitchFamily="18" charset="0"/>
                        </a:rPr>
                        <a:t>assessments conducted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285750" marR="0" indent="-285750" algn="l">
                        <a:lnSpc>
                          <a:spcPct val="100000"/>
                        </a:lnSpc>
                        <a:spcBef>
                          <a:spcPts val="0"/>
                        </a:spcBef>
                        <a:spcAft>
                          <a:spcPts val="0"/>
                        </a:spcAft>
                        <a:buFont typeface="Arial" panose="020B0604020202020204" pitchFamily="34" charset="0"/>
                        <a:buChar char="•"/>
                      </a:pPr>
                      <a:r>
                        <a:rPr lang="fr-FR" sz="1600" dirty="0">
                          <a:effectLst/>
                          <a:latin typeface="+mj-lt"/>
                          <a:ea typeface="Times New Roman" panose="02020603050405020304" pitchFamily="18" charset="0"/>
                        </a:rPr>
                        <a:t>Pilot assessments in the Departments of Correctional Services, Water and Sanitation, and Economy Enterprise and Development in the North West Province </a:t>
                      </a:r>
                      <a:r>
                        <a:rPr lang="fr-FR" sz="1600" dirty="0" smtClean="0">
                          <a:effectLst/>
                          <a:latin typeface="+mj-lt"/>
                          <a:ea typeface="Times New Roman" panose="02020603050405020304" pitchFamily="18" charset="0"/>
                        </a:rPr>
                        <a:t>commenced</a:t>
                      </a:r>
                    </a:p>
                    <a:p>
                      <a:pPr marL="285750" marR="0" indent="-285750" algn="l">
                        <a:lnSpc>
                          <a:spcPct val="100000"/>
                        </a:lnSpc>
                        <a:spcBef>
                          <a:spcPts val="0"/>
                        </a:spcBef>
                        <a:spcAft>
                          <a:spcPts val="0"/>
                        </a:spcAft>
                        <a:buFont typeface="Arial" panose="020B0604020202020204" pitchFamily="34" charset="0"/>
                        <a:buChar char="•"/>
                      </a:pPr>
                      <a:r>
                        <a:rPr lang="fr-FR" sz="1600" kern="1200" dirty="0" smtClean="0">
                          <a:solidFill>
                            <a:schemeClr val="tx1"/>
                          </a:solidFill>
                          <a:effectLst/>
                          <a:latin typeface="+mj-lt"/>
                          <a:ea typeface="+mn-ea"/>
                          <a:cs typeface="+mn-cs"/>
                        </a:rPr>
                        <a:t>Report on compliance with the constitutional values and principles by Gauteng departments approved</a:t>
                      </a:r>
                    </a:p>
                    <a:p>
                      <a:pPr marL="285750" marR="0" indent="-285750" algn="l">
                        <a:lnSpc>
                          <a:spcPct val="100000"/>
                        </a:lnSpc>
                        <a:spcBef>
                          <a:spcPts val="0"/>
                        </a:spcBef>
                        <a:spcAft>
                          <a:spcPts val="0"/>
                        </a:spcAft>
                        <a:buFont typeface="Arial" panose="020B0604020202020204" pitchFamily="34" charset="0"/>
                        <a:buChar char="•"/>
                      </a:pPr>
                      <a:r>
                        <a:rPr lang="fr-FR" sz="1600" kern="1200" dirty="0" smtClean="0">
                          <a:solidFill>
                            <a:schemeClr val="tx1"/>
                          </a:solidFill>
                          <a:effectLst/>
                          <a:latin typeface="+mj-lt"/>
                          <a:ea typeface="+mn-ea"/>
                          <a:cs typeface="+mn-cs"/>
                        </a:rPr>
                        <a:t>Report on compliance with the constitutional values and principles by district hospitals in the Western Cape approved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Target achieved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125118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80320" y="537414"/>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3: M&amp;E </a:t>
            </a:r>
            <a:r>
              <a:rPr lang="en-GB" sz="3200" spc="-25" dirty="0" smtClean="0">
                <a:solidFill>
                  <a:srgbClr val="993300"/>
                </a:solidFill>
                <a:latin typeface="Berlin Sans FB Demi" panose="020E0802020502020306" pitchFamily="34" charset="0"/>
              </a:rPr>
              <a:t>(4)</a:t>
            </a:r>
            <a:r>
              <a:rPr lang="en-GB" sz="3200" spc="-25" dirty="0">
                <a:solidFill>
                  <a:srgbClr val="993300"/>
                </a:solidFill>
                <a:latin typeface="Berlin Sans FB Demi" panose="020E0802020502020306" pitchFamily="34" charset="0"/>
              </a:rPr>
              <a:t/>
            </a:r>
            <a:br>
              <a:rPr lang="en-GB" sz="3200" spc="-25" dirty="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41</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1666351937"/>
              </p:ext>
            </p:extLst>
          </p:nvPr>
        </p:nvGraphicFramePr>
        <p:xfrm>
          <a:off x="395536" y="1484784"/>
          <a:ext cx="8412160" cy="4632960"/>
        </p:xfrm>
        <a:graphic>
          <a:graphicData uri="http://schemas.openxmlformats.org/drawingml/2006/table">
            <a:tbl>
              <a:tblPr firstRow="1" firstCol="1" bandRow="1"/>
              <a:tblGrid>
                <a:gridCol w="3083568">
                  <a:extLst>
                    <a:ext uri="{9D8B030D-6E8A-4147-A177-3AD203B41FA5}">
                      <a16:colId xmlns:a16="http://schemas.microsoft.com/office/drawing/2014/main" xmlns="" val="20000"/>
                    </a:ext>
                  </a:extLst>
                </a:gridCol>
                <a:gridCol w="2520280">
                  <a:extLst>
                    <a:ext uri="{9D8B030D-6E8A-4147-A177-3AD203B41FA5}">
                      <a16:colId xmlns:a16="http://schemas.microsoft.com/office/drawing/2014/main" xmlns="" val="20001"/>
                    </a:ext>
                  </a:extLst>
                </a:gridCol>
                <a:gridCol w="2808312">
                  <a:extLst>
                    <a:ext uri="{9D8B030D-6E8A-4147-A177-3AD203B41FA5}">
                      <a16:colId xmlns:a16="http://schemas.microsoft.com/office/drawing/2014/main" xmlns="" val="20002"/>
                    </a:ext>
                  </a:extLst>
                </a:gridCol>
              </a:tblGrid>
              <a:tr h="224990">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41292">
                <a:tc gridSpan="3">
                  <a:txBody>
                    <a:bodyPr/>
                    <a:lstStyle/>
                    <a:p>
                      <a:pPr marL="0" marR="0" algn="l">
                        <a:lnSpc>
                          <a:spcPct val="100000"/>
                        </a:lnSpc>
                        <a:spcBef>
                          <a:spcPts val="0"/>
                        </a:spcBef>
                        <a:spcAft>
                          <a:spcPts val="0"/>
                        </a:spcAft>
                        <a:tabLst>
                          <a:tab pos="190500" algn="l"/>
                          <a:tab pos="540385" algn="l"/>
                        </a:tabLst>
                      </a:pPr>
                      <a:r>
                        <a:rPr lang="en-ZA" sz="1600" kern="1200" dirty="0" smtClean="0">
                          <a:solidFill>
                            <a:schemeClr val="tx1"/>
                          </a:solidFill>
                          <a:effectLst/>
                          <a:latin typeface="+mj-lt"/>
                          <a:ea typeface="+mn-ea"/>
                          <a:cs typeface="+mn-cs"/>
                        </a:rPr>
                        <a:t>Sub-programme: Governance Monitoring </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124949">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Guideline on analysis of </a:t>
                      </a:r>
                      <a:r>
                        <a:rPr lang="en-US" sz="1600" dirty="0" smtClean="0">
                          <a:effectLst/>
                          <a:latin typeface="+mj-lt"/>
                          <a:ea typeface="Times New Roman" panose="02020603050405020304" pitchFamily="18" charset="0"/>
                        </a:rPr>
                        <a:t>Strategic Plans, Annual Performance Plans and Annual Reports developed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Draft guidelines developed but not approved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Target not </a:t>
                      </a:r>
                      <a:r>
                        <a:rPr lang="en-US" sz="1600" dirty="0" smtClean="0">
                          <a:effectLst/>
                          <a:latin typeface="+mj-lt"/>
                          <a:ea typeface="Times New Roman" panose="02020603050405020304" pitchFamily="18" charset="0"/>
                        </a:rPr>
                        <a:t>achieved </a:t>
                      </a:r>
                      <a:r>
                        <a:rPr lang="en-US" sz="1600" kern="1200" dirty="0" smtClean="0">
                          <a:solidFill>
                            <a:schemeClr val="tx1"/>
                          </a:solidFill>
                          <a:effectLst/>
                          <a:latin typeface="+mj-lt"/>
                          <a:ea typeface="+mn-ea"/>
                          <a:cs typeface="+mn-cs"/>
                        </a:rPr>
                        <a:t>due to capacity constraints occasioned by the ad hoc outputs in response to stakeholder demands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1124949">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Analysis of the performance of departments against the 9 principles in Section 195 for: Presentations to Parliamentary Committees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fr-FR" sz="1600" dirty="0">
                          <a:effectLst/>
                          <a:latin typeface="+mj-lt"/>
                          <a:ea typeface="Times New Roman" panose="02020603050405020304" pitchFamily="18" charset="0"/>
                        </a:rPr>
                        <a:t>One (1) </a:t>
                      </a:r>
                      <a:r>
                        <a:rPr lang="fr-FR" sz="1600" dirty="0" err="1">
                          <a:effectLst/>
                          <a:latin typeface="+mj-lt"/>
                          <a:ea typeface="Times New Roman" panose="02020603050405020304" pitchFamily="18" charset="0"/>
                        </a:rPr>
                        <a:t>presentation</a:t>
                      </a:r>
                      <a:r>
                        <a:rPr lang="fr-FR" sz="1600" dirty="0">
                          <a:effectLst/>
                          <a:latin typeface="+mj-lt"/>
                          <a:ea typeface="Times New Roman" panose="02020603050405020304" pitchFamily="18" charset="0"/>
                        </a:rPr>
                        <a:t> to a </a:t>
                      </a:r>
                      <a:r>
                        <a:rPr lang="fr-FR" sz="1600" dirty="0" err="1">
                          <a:effectLst/>
                          <a:latin typeface="+mj-lt"/>
                          <a:ea typeface="Times New Roman" panose="02020603050405020304" pitchFamily="18" charset="0"/>
                        </a:rPr>
                        <a:t>Parliamentary</a:t>
                      </a:r>
                      <a:r>
                        <a:rPr lang="fr-FR" sz="1600" dirty="0">
                          <a:effectLst/>
                          <a:latin typeface="+mj-lt"/>
                          <a:ea typeface="Times New Roman" panose="02020603050405020304" pitchFamily="18" charset="0"/>
                        </a:rPr>
                        <a:t> </a:t>
                      </a:r>
                      <a:r>
                        <a:rPr lang="fr-FR" sz="1600" dirty="0" err="1">
                          <a:effectLst/>
                          <a:latin typeface="+mj-lt"/>
                          <a:ea typeface="Times New Roman" panose="02020603050405020304" pitchFamily="18" charset="0"/>
                        </a:rPr>
                        <a:t>Committee</a:t>
                      </a:r>
                      <a:r>
                        <a:rPr lang="fr-FR" sz="1600" dirty="0">
                          <a:effectLst/>
                          <a:latin typeface="+mj-lt"/>
                          <a:ea typeface="Times New Roman" panose="02020603050405020304" pitchFamily="18" charset="0"/>
                        </a:rPr>
                        <a:t> in </a:t>
                      </a:r>
                      <a:r>
                        <a:rPr lang="fr-FR" sz="1600" dirty="0" err="1">
                          <a:effectLst/>
                          <a:latin typeface="+mj-lt"/>
                          <a:ea typeface="Times New Roman" panose="02020603050405020304" pitchFamily="18" charset="0"/>
                        </a:rPr>
                        <a:t>November</a:t>
                      </a:r>
                      <a:r>
                        <a:rPr lang="fr-FR" sz="1600" dirty="0">
                          <a:effectLst/>
                          <a:latin typeface="+mj-lt"/>
                          <a:ea typeface="Times New Roman" panose="02020603050405020304" pitchFamily="18" charset="0"/>
                        </a:rPr>
                        <a:t>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Target achieved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899959">
                <a:tc>
                  <a:txBody>
                    <a:bodyPr/>
                    <a:lstStyle/>
                    <a:p>
                      <a:pPr marL="0" marR="0" algn="l">
                        <a:lnSpc>
                          <a:spcPct val="100000"/>
                        </a:lnSpc>
                        <a:spcBef>
                          <a:spcPts val="0"/>
                        </a:spcBef>
                        <a:spcAft>
                          <a:spcPts val="0"/>
                        </a:spcAft>
                      </a:pPr>
                      <a:r>
                        <a:rPr lang="en-US" sz="1600" dirty="0" smtClean="0">
                          <a:effectLst/>
                          <a:latin typeface="+mj-lt"/>
                          <a:ea typeface="Times New Roman" panose="02020603050405020304" pitchFamily="18" charset="0"/>
                        </a:rPr>
                        <a:t>3 presentation </a:t>
                      </a:r>
                      <a:r>
                        <a:rPr lang="en-US" sz="1600" dirty="0">
                          <a:effectLst/>
                          <a:latin typeface="+mj-lt"/>
                          <a:ea typeface="Times New Roman" panose="02020603050405020304" pitchFamily="18" charset="0"/>
                        </a:rPr>
                        <a:t>for </a:t>
                      </a:r>
                      <a:r>
                        <a:rPr lang="en-ZA" sz="1600" dirty="0">
                          <a:effectLst/>
                          <a:latin typeface="+mj-lt"/>
                          <a:ea typeface="Times New Roman" panose="02020603050405020304" pitchFamily="18" charset="0"/>
                        </a:rPr>
                        <a:t>Mid-Term Budget Review and Budget Review and Recommendation meetings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GB" sz="1600" dirty="0" smtClean="0">
                          <a:effectLst/>
                          <a:latin typeface="+mj-lt"/>
                          <a:ea typeface="Times New Roman" panose="02020603050405020304" pitchFamily="18" charset="0"/>
                        </a:rPr>
                        <a:t>3 presentations </a:t>
                      </a:r>
                      <a:r>
                        <a:rPr lang="en-GB" sz="1600" dirty="0">
                          <a:effectLst/>
                          <a:latin typeface="+mj-lt"/>
                          <a:ea typeface="Times New Roman" panose="02020603050405020304" pitchFamily="18" charset="0"/>
                        </a:rPr>
                        <a:t>to the Standing Committee on Appropriations </a:t>
                      </a:r>
                      <a:r>
                        <a:rPr lang="en-US" sz="1600" dirty="0">
                          <a:effectLst/>
                          <a:latin typeface="+mj-lt"/>
                          <a:ea typeface="Times New Roman" panose="02020603050405020304" pitchFamily="18" charset="0"/>
                        </a:rPr>
                        <a:t> </a:t>
                      </a:r>
                    </a:p>
                    <a:p>
                      <a:pPr marL="0" marR="0" algn="l">
                        <a:lnSpc>
                          <a:spcPct val="100000"/>
                        </a:lnSpc>
                        <a:spcBef>
                          <a:spcPts val="0"/>
                        </a:spcBef>
                        <a:spcAft>
                          <a:spcPts val="0"/>
                        </a:spcAft>
                      </a:pPr>
                      <a:r>
                        <a:rPr lang="en-GB" sz="1600" dirty="0" smtClean="0">
                          <a:effectLst/>
                          <a:latin typeface="+mj-lt"/>
                          <a:ea typeface="Times New Roman" panose="02020603050405020304" pitchFamily="18" charset="0"/>
                        </a:rPr>
                        <a:t>Presentation</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Target achieved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32183">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Reporting template on Section 196(4)(e) report produced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67640" algn="l"/>
                        </a:tabLst>
                      </a:pPr>
                      <a:r>
                        <a:rPr lang="en-GB" sz="1600" dirty="0">
                          <a:effectLst/>
                          <a:latin typeface="+mj-lt"/>
                          <a:ea typeface="Times New Roman" panose="02020603050405020304" pitchFamily="18" charset="0"/>
                        </a:rPr>
                        <a:t>Reporting template approved in February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67640" algn="l"/>
                        </a:tabLst>
                      </a:pPr>
                      <a:r>
                        <a:rPr lang="en-US" sz="1600" dirty="0">
                          <a:effectLst/>
                          <a:latin typeface="+mj-lt"/>
                          <a:ea typeface="Times New Roman" panose="02020603050405020304" pitchFamily="18" charset="0"/>
                        </a:rPr>
                        <a:t>Target achieved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0803563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548680"/>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3: M&amp;E </a:t>
            </a:r>
            <a:r>
              <a:rPr lang="en-GB" sz="3200" spc="-25" dirty="0" smtClean="0">
                <a:solidFill>
                  <a:srgbClr val="993300"/>
                </a:solidFill>
                <a:latin typeface="Berlin Sans FB Demi" panose="020E0802020502020306" pitchFamily="34" charset="0"/>
              </a:rPr>
              <a:t>(5)</a:t>
            </a:r>
            <a:r>
              <a:rPr lang="en-GB" sz="3200" spc="-25" dirty="0">
                <a:solidFill>
                  <a:srgbClr val="993300"/>
                </a:solidFill>
                <a:latin typeface="Berlin Sans FB Demi" panose="020E0802020502020306" pitchFamily="34" charset="0"/>
              </a:rPr>
              <a:t/>
            </a:r>
            <a:br>
              <a:rPr lang="en-GB" sz="3200" spc="-25" dirty="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42</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956320820"/>
              </p:ext>
            </p:extLst>
          </p:nvPr>
        </p:nvGraphicFramePr>
        <p:xfrm>
          <a:off x="457200" y="1495887"/>
          <a:ext cx="8259942" cy="4828032"/>
        </p:xfrm>
        <a:graphic>
          <a:graphicData uri="http://schemas.openxmlformats.org/drawingml/2006/table">
            <a:tbl>
              <a:tblPr firstRow="1" firstCol="1" bandRow="1"/>
              <a:tblGrid>
                <a:gridCol w="3723438">
                  <a:extLst>
                    <a:ext uri="{9D8B030D-6E8A-4147-A177-3AD203B41FA5}">
                      <a16:colId xmlns:a16="http://schemas.microsoft.com/office/drawing/2014/main" xmlns="" val="20000"/>
                    </a:ext>
                  </a:extLst>
                </a:gridCol>
                <a:gridCol w="2709757">
                  <a:extLst>
                    <a:ext uri="{9D8B030D-6E8A-4147-A177-3AD203B41FA5}">
                      <a16:colId xmlns:a16="http://schemas.microsoft.com/office/drawing/2014/main" xmlns="" val="20001"/>
                    </a:ext>
                  </a:extLst>
                </a:gridCol>
                <a:gridCol w="1826747">
                  <a:extLst>
                    <a:ext uri="{9D8B030D-6E8A-4147-A177-3AD203B41FA5}">
                      <a16:colId xmlns:a16="http://schemas.microsoft.com/office/drawing/2014/main" xmlns="" val="20002"/>
                    </a:ext>
                  </a:extLst>
                </a:gridCol>
              </a:tblGrid>
              <a:tr h="206769">
                <a:tc>
                  <a:txBody>
                    <a:bodyPr/>
                    <a:lstStyle/>
                    <a:p>
                      <a:pPr marL="0" marR="0" algn="ctr">
                        <a:lnSpc>
                          <a:spcPct val="9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9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9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06769">
                <a:tc gridSpan="3">
                  <a:txBody>
                    <a:bodyPr/>
                    <a:lstStyle/>
                    <a:p>
                      <a:pPr marL="0" marR="0" algn="l">
                        <a:lnSpc>
                          <a:spcPct val="90000"/>
                        </a:lnSpc>
                        <a:spcBef>
                          <a:spcPts val="0"/>
                        </a:spcBef>
                        <a:spcAft>
                          <a:spcPts val="0"/>
                        </a:spcAft>
                        <a:tabLst>
                          <a:tab pos="190500" algn="l"/>
                          <a:tab pos="540385" algn="l"/>
                        </a:tabLst>
                      </a:pPr>
                      <a:r>
                        <a:rPr lang="en-ZA" sz="1600" b="1" kern="1200" dirty="0" smtClean="0">
                          <a:solidFill>
                            <a:schemeClr val="tx1"/>
                          </a:solidFill>
                          <a:effectLst/>
                          <a:latin typeface="+mj-lt"/>
                          <a:ea typeface="+mn-ea"/>
                          <a:cs typeface="+mn-cs"/>
                        </a:rPr>
                        <a:t>Sub-programme: Governance Monitoring </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a16="http://schemas.microsoft.com/office/drawing/2014/main" xmlns="" val="10001"/>
                  </a:ext>
                </a:extLst>
              </a:tr>
              <a:tr h="827078">
                <a:tc>
                  <a:txBody>
                    <a:bodyPr/>
                    <a:lstStyle/>
                    <a:p>
                      <a:pPr marL="0" marR="0" algn="l">
                        <a:lnSpc>
                          <a:spcPct val="90000"/>
                        </a:lnSpc>
                        <a:spcBef>
                          <a:spcPts val="0"/>
                        </a:spcBef>
                        <a:spcAft>
                          <a:spcPts val="0"/>
                        </a:spcAft>
                      </a:pPr>
                      <a:r>
                        <a:rPr lang="en-US" sz="1600" dirty="0">
                          <a:effectLst/>
                          <a:latin typeface="+mj-lt"/>
                          <a:ea typeface="Times New Roman" panose="02020603050405020304" pitchFamily="18" charset="0"/>
                        </a:rPr>
                        <a:t>Proposal </a:t>
                      </a:r>
                      <a:r>
                        <a:rPr lang="en-US" sz="1600" dirty="0" smtClean="0">
                          <a:effectLst/>
                          <a:latin typeface="+mj-lt"/>
                          <a:ea typeface="Times New Roman" panose="02020603050405020304" pitchFamily="18" charset="0"/>
                        </a:rPr>
                        <a:t>on the role of the PSC in monitoring and evaluating the </a:t>
                      </a:r>
                      <a:r>
                        <a:rPr lang="en-US" sz="1600" dirty="0" err="1" smtClean="0">
                          <a:effectLst/>
                          <a:latin typeface="+mj-lt"/>
                          <a:ea typeface="Times New Roman" panose="02020603050405020304" pitchFamily="18" charset="0"/>
                        </a:rPr>
                        <a:t>organisation</a:t>
                      </a:r>
                      <a:r>
                        <a:rPr lang="en-US" sz="1600" dirty="0" smtClean="0">
                          <a:effectLst/>
                          <a:latin typeface="+mj-lt"/>
                          <a:ea typeface="Times New Roman" panose="02020603050405020304" pitchFamily="18" charset="0"/>
                        </a:rPr>
                        <a:t> and administration of the Public Service</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90000"/>
                        </a:lnSpc>
                        <a:spcBef>
                          <a:spcPts val="0"/>
                        </a:spcBef>
                        <a:spcAft>
                          <a:spcPts val="0"/>
                        </a:spcAft>
                        <a:tabLst>
                          <a:tab pos="167640" algn="l"/>
                        </a:tabLst>
                      </a:pPr>
                      <a:r>
                        <a:rPr lang="en-US" sz="1600" dirty="0">
                          <a:effectLst/>
                          <a:latin typeface="+mj-lt"/>
                          <a:ea typeface="Times New Roman" panose="02020603050405020304" pitchFamily="18" charset="0"/>
                        </a:rPr>
                        <a:t>Proposal was completed in August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90000"/>
                        </a:lnSpc>
                        <a:spcBef>
                          <a:spcPts val="0"/>
                        </a:spcBef>
                        <a:spcAft>
                          <a:spcPts val="0"/>
                        </a:spcAft>
                        <a:tabLst>
                          <a:tab pos="167640" algn="l"/>
                        </a:tabLst>
                      </a:pPr>
                      <a:r>
                        <a:rPr lang="en-US" sz="1600" dirty="0">
                          <a:effectLst/>
                          <a:latin typeface="+mj-lt"/>
                          <a:ea typeface="Times New Roman" panose="02020603050405020304" pitchFamily="18" charset="0"/>
                        </a:rPr>
                        <a:t>Target achieved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827078">
                <a:tc>
                  <a:txBody>
                    <a:bodyPr/>
                    <a:lstStyle/>
                    <a:p>
                      <a:pPr marL="0" marR="0" algn="l">
                        <a:lnSpc>
                          <a:spcPct val="90000"/>
                        </a:lnSpc>
                        <a:spcBef>
                          <a:spcPts val="0"/>
                        </a:spcBef>
                        <a:spcAft>
                          <a:spcPts val="0"/>
                        </a:spcAft>
                      </a:pPr>
                      <a:r>
                        <a:rPr lang="en-US" sz="1600" dirty="0">
                          <a:effectLst/>
                          <a:latin typeface="Arial" panose="020B0604020202020204" pitchFamily="34" charset="0"/>
                          <a:ea typeface="Times New Roman" panose="02020603050405020304" pitchFamily="18" charset="0"/>
                        </a:rPr>
                        <a:t>Database maintained on profiling of departments </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90000"/>
                        </a:lnSpc>
                        <a:spcBef>
                          <a:spcPts val="0"/>
                        </a:spcBef>
                        <a:spcAft>
                          <a:spcPts val="0"/>
                        </a:spcAft>
                        <a:tabLst>
                          <a:tab pos="167640" algn="l"/>
                        </a:tabLst>
                      </a:pPr>
                      <a:r>
                        <a:rPr lang="en-GB" sz="1600" dirty="0">
                          <a:effectLst/>
                          <a:latin typeface="Arial" panose="020B0604020202020204" pitchFamily="34" charset="0"/>
                          <a:ea typeface="Times New Roman" panose="02020603050405020304" pitchFamily="18" charset="0"/>
                        </a:rPr>
                        <a:t>A database on profiling of departments was maintained and informed presentations to Parliament</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90000"/>
                        </a:lnSpc>
                        <a:spcBef>
                          <a:spcPts val="0"/>
                        </a:spcBef>
                        <a:spcAft>
                          <a:spcPts val="0"/>
                        </a:spcAft>
                        <a:tabLst>
                          <a:tab pos="167640" algn="l"/>
                        </a:tabLst>
                      </a:pPr>
                      <a:r>
                        <a:rPr lang="en-US" sz="1600" dirty="0">
                          <a:effectLst/>
                          <a:latin typeface="Arial" panose="020B0604020202020204" pitchFamily="34" charset="0"/>
                          <a:ea typeface="Times New Roman" panose="02020603050405020304" pitchFamily="18" charset="0"/>
                        </a:rPr>
                        <a:t>Target achieved </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827078">
                <a:tc>
                  <a:txBody>
                    <a:bodyPr/>
                    <a:lstStyle/>
                    <a:p>
                      <a:pPr marL="0" marR="0" algn="just">
                        <a:lnSpc>
                          <a:spcPct val="90000"/>
                        </a:lnSpc>
                        <a:spcBef>
                          <a:spcPts val="0"/>
                        </a:spcBef>
                        <a:spcAft>
                          <a:spcPts val="0"/>
                        </a:spcAft>
                      </a:pPr>
                      <a:r>
                        <a:rPr lang="en-US" sz="1600" dirty="0" smtClean="0">
                          <a:effectLst/>
                          <a:latin typeface="Arial" panose="020B0604020202020204" pitchFamily="34" charset="0"/>
                          <a:ea typeface="Times New Roman" panose="02020603050405020304" pitchFamily="18" charset="0"/>
                        </a:rPr>
                        <a:t>Keynote address for the South African Association of Public Administration and Management 16th Annual Conference</a:t>
                      </a:r>
                      <a:endParaRPr lang="en-US" sz="16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90000"/>
                        </a:lnSpc>
                        <a:spcBef>
                          <a:spcPts val="0"/>
                        </a:spcBef>
                        <a:spcAft>
                          <a:spcPts val="0"/>
                        </a:spcAft>
                        <a:tabLst>
                          <a:tab pos="540385" algn="l"/>
                        </a:tabLst>
                      </a:pPr>
                      <a:r>
                        <a:rPr lang="en-GB" sz="1600" b="0" dirty="0">
                          <a:effectLst/>
                          <a:latin typeface="Arial" panose="020B0604020202020204" pitchFamily="34" charset="0"/>
                          <a:ea typeface="Times New Roman" panose="02020603050405020304" pitchFamily="18" charset="0"/>
                          <a:cs typeface="Arial" panose="020B0604020202020204" pitchFamily="34" charset="0"/>
                        </a:rPr>
                        <a:t>Speech produced in May 2016</a:t>
                      </a:r>
                      <a:endParaRPr lang="en-US" sz="16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90000"/>
                        </a:lnSpc>
                        <a:spcBef>
                          <a:spcPts val="0"/>
                        </a:spcBef>
                        <a:spcAft>
                          <a:spcPts val="0"/>
                        </a:spcAft>
                      </a:pPr>
                      <a:r>
                        <a:rPr lang="en-US" sz="1600" dirty="0">
                          <a:effectLst/>
                          <a:latin typeface="Arial" panose="020B0604020202020204" pitchFamily="34" charset="0"/>
                          <a:ea typeface="Times New Roman" panose="02020603050405020304" pitchFamily="18" charset="0"/>
                        </a:rPr>
                        <a:t>Target achieved</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604842">
                <a:tc>
                  <a:txBody>
                    <a:bodyPr/>
                    <a:lstStyle/>
                    <a:p>
                      <a:pPr marL="0" marR="0" algn="just">
                        <a:lnSpc>
                          <a:spcPct val="90000"/>
                        </a:lnSpc>
                        <a:spcBef>
                          <a:spcPts val="0"/>
                        </a:spcBef>
                        <a:spcAft>
                          <a:spcPts val="0"/>
                        </a:spcAft>
                      </a:pPr>
                      <a:r>
                        <a:rPr lang="en-ZA" sz="1600" dirty="0">
                          <a:effectLst/>
                          <a:latin typeface="+mj-lt"/>
                          <a:ea typeface="MS PGothic" panose="020B0600070205080204" pitchFamily="34" charset="-128"/>
                        </a:rPr>
                        <a:t>Opening Remarks for the Africa Public Service Day – Public Governance for Inclusive Growth: The Role of the Public Service</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90000"/>
                        </a:lnSpc>
                        <a:spcBef>
                          <a:spcPts val="0"/>
                        </a:spcBef>
                        <a:spcAft>
                          <a:spcPts val="0"/>
                        </a:spcAft>
                        <a:tabLst>
                          <a:tab pos="540385" algn="l"/>
                        </a:tabLst>
                      </a:pPr>
                      <a:r>
                        <a:rPr lang="en-US" sz="1600" b="0" dirty="0">
                          <a:effectLst/>
                          <a:latin typeface="+mj-lt"/>
                          <a:ea typeface="Times New Roman" panose="02020603050405020304" pitchFamily="18" charset="0"/>
                          <a:cs typeface="Arial" panose="020B0604020202020204" pitchFamily="34" charset="0"/>
                        </a:rPr>
                        <a:t>Speech produced in June 2016</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90000"/>
                        </a:lnSpc>
                        <a:spcBef>
                          <a:spcPts val="0"/>
                        </a:spcBef>
                        <a:spcAft>
                          <a:spcPts val="0"/>
                        </a:spcAft>
                      </a:pPr>
                      <a:r>
                        <a:rPr lang="en-US" sz="1600" dirty="0">
                          <a:effectLst/>
                          <a:latin typeface="+mj-lt"/>
                          <a:ea typeface="Times New Roman" panose="02020603050405020304" pitchFamily="18" charset="0"/>
                        </a:rPr>
                        <a:t>Target achieved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604842">
                <a:tc>
                  <a:txBody>
                    <a:bodyPr/>
                    <a:lstStyle/>
                    <a:p>
                      <a:pPr marL="0" marR="0" algn="just">
                        <a:lnSpc>
                          <a:spcPct val="90000"/>
                        </a:lnSpc>
                        <a:spcBef>
                          <a:spcPts val="0"/>
                        </a:spcBef>
                        <a:spcAft>
                          <a:spcPts val="0"/>
                        </a:spcAft>
                      </a:pPr>
                      <a:r>
                        <a:rPr lang="en-ZA" sz="1600" dirty="0">
                          <a:effectLst/>
                          <a:latin typeface="+mj-lt"/>
                          <a:ea typeface="MS PGothic" panose="020B0600070205080204" pitchFamily="34" charset="-128"/>
                        </a:rPr>
                        <a:t>Roundtable on the Developmental State hosted in collaboration with UNISA in July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ZA" sz="1600" dirty="0">
                          <a:effectLst/>
                          <a:latin typeface="+mj-lt"/>
                          <a:ea typeface="MS PGothic" panose="020B0600070205080204" pitchFamily="34" charset="-128"/>
                        </a:rPr>
                        <a:t>Roundtable on the Developmental State was hosted in collaboration with UNISA in July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90000"/>
                        </a:lnSpc>
                        <a:spcBef>
                          <a:spcPts val="0"/>
                        </a:spcBef>
                        <a:spcAft>
                          <a:spcPts val="0"/>
                        </a:spcAft>
                      </a:pPr>
                      <a:r>
                        <a:rPr lang="en-US" sz="1600" dirty="0">
                          <a:effectLst/>
                          <a:latin typeface="+mj-lt"/>
                          <a:ea typeface="Times New Roman" panose="02020603050405020304" pitchFamily="18" charset="0"/>
                        </a:rPr>
                        <a:t>Target achieved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7489285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8830" y="621415"/>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3: M&amp;E </a:t>
            </a:r>
            <a:r>
              <a:rPr lang="en-GB" sz="3200" spc="-25" dirty="0" smtClean="0">
                <a:solidFill>
                  <a:srgbClr val="993300"/>
                </a:solidFill>
                <a:latin typeface="Berlin Sans FB Demi" panose="020E0802020502020306" pitchFamily="34" charset="0"/>
              </a:rPr>
              <a:t>(6)</a:t>
            </a:r>
            <a:r>
              <a:rPr lang="en-GB" sz="3200" spc="-25" dirty="0">
                <a:solidFill>
                  <a:srgbClr val="993300"/>
                </a:solidFill>
                <a:latin typeface="Berlin Sans FB Demi" panose="020E0802020502020306" pitchFamily="34" charset="0"/>
              </a:rPr>
              <a:t/>
            </a:r>
            <a:br>
              <a:rPr lang="en-GB" sz="3200" spc="-25" dirty="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43</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1807718217"/>
              </p:ext>
            </p:extLst>
          </p:nvPr>
        </p:nvGraphicFramePr>
        <p:xfrm>
          <a:off x="468830" y="1772816"/>
          <a:ext cx="8424936" cy="4008227"/>
        </p:xfrm>
        <a:graphic>
          <a:graphicData uri="http://schemas.openxmlformats.org/drawingml/2006/table">
            <a:tbl>
              <a:tblPr firstRow="1" firstCol="1" bandRow="1"/>
              <a:tblGrid>
                <a:gridCol w="2608533">
                  <a:extLst>
                    <a:ext uri="{9D8B030D-6E8A-4147-A177-3AD203B41FA5}">
                      <a16:colId xmlns:a16="http://schemas.microsoft.com/office/drawing/2014/main" xmlns="" val="20000"/>
                    </a:ext>
                  </a:extLst>
                </a:gridCol>
                <a:gridCol w="3953167">
                  <a:extLst>
                    <a:ext uri="{9D8B030D-6E8A-4147-A177-3AD203B41FA5}">
                      <a16:colId xmlns:a16="http://schemas.microsoft.com/office/drawing/2014/main" xmlns="" val="20001"/>
                    </a:ext>
                  </a:extLst>
                </a:gridCol>
                <a:gridCol w="1863236">
                  <a:extLst>
                    <a:ext uri="{9D8B030D-6E8A-4147-A177-3AD203B41FA5}">
                      <a16:colId xmlns:a16="http://schemas.microsoft.com/office/drawing/2014/main" xmlns="" val="20002"/>
                    </a:ext>
                  </a:extLst>
                </a:gridCol>
              </a:tblGrid>
              <a:tr h="0">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n-lt"/>
                          <a:ea typeface="Times New Roman" panose="02020603050405020304" pitchFamily="18" charset="0"/>
                          <a:cs typeface="Arial" panose="020B0604020202020204" pitchFamily="34" charset="0"/>
                        </a:rPr>
                        <a:t>Performance Indicator</a:t>
                      </a:r>
                      <a:endParaRPr lang="en-US" sz="1600" b="1" dirty="0">
                        <a:effectLst/>
                        <a:latin typeface="+mn-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n-lt"/>
                          <a:ea typeface="Times New Roman" panose="02020603050405020304" pitchFamily="18" charset="0"/>
                          <a:cs typeface="Arial" panose="020B0604020202020204" pitchFamily="34" charset="0"/>
                        </a:rPr>
                        <a:t>Actual Achievement</a:t>
                      </a:r>
                      <a:endParaRPr lang="en-US" sz="1600" b="1" dirty="0">
                        <a:effectLst/>
                        <a:latin typeface="+mn-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n-lt"/>
                          <a:ea typeface="Times New Roman" panose="02020603050405020304" pitchFamily="18" charset="0"/>
                          <a:cs typeface="Arial" panose="020B0604020202020204" pitchFamily="34" charset="0"/>
                        </a:rPr>
                        <a:t>Comments</a:t>
                      </a:r>
                      <a:endParaRPr lang="en-US" sz="1600" b="1" dirty="0">
                        <a:effectLst/>
                        <a:latin typeface="+mn-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350627">
                <a:tc gridSpan="3">
                  <a:txBody>
                    <a:bodyPr/>
                    <a:lstStyle/>
                    <a:p>
                      <a:pPr marL="0" marR="0" algn="l">
                        <a:lnSpc>
                          <a:spcPct val="100000"/>
                        </a:lnSpc>
                        <a:spcBef>
                          <a:spcPts val="0"/>
                        </a:spcBef>
                        <a:spcAft>
                          <a:spcPts val="0"/>
                        </a:spcAft>
                        <a:tabLst>
                          <a:tab pos="190500" algn="l"/>
                          <a:tab pos="540385" algn="l"/>
                        </a:tabLst>
                      </a:pPr>
                      <a:r>
                        <a:rPr lang="en-US" sz="1600" b="1" kern="1200" dirty="0" smtClean="0">
                          <a:solidFill>
                            <a:schemeClr val="tx1"/>
                          </a:solidFill>
                          <a:effectLst/>
                          <a:latin typeface="+mn-lt"/>
                          <a:ea typeface="+mn-ea"/>
                          <a:cs typeface="+mn-cs"/>
                        </a:rPr>
                        <a:t>Sub-programme : Service Delivery and Compliance Evaluations</a:t>
                      </a:r>
                      <a:endParaRPr lang="en-US" sz="1600" b="1"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a16="http://schemas.microsoft.com/office/drawing/2014/main" xmlns="" val="10001"/>
                  </a:ext>
                </a:extLst>
              </a:tr>
              <a:tr h="157488">
                <a:tc>
                  <a:txBody>
                    <a:bodyPr/>
                    <a:lstStyle/>
                    <a:p>
                      <a:pPr marL="0" marR="0" algn="just">
                        <a:lnSpc>
                          <a:spcPct val="100000"/>
                        </a:lnSpc>
                        <a:spcBef>
                          <a:spcPts val="0"/>
                        </a:spcBef>
                        <a:spcAft>
                          <a:spcPts val="0"/>
                        </a:spcAft>
                      </a:pPr>
                      <a:r>
                        <a:rPr lang="en-GB" sz="1600" dirty="0">
                          <a:effectLst/>
                          <a:latin typeface="+mn-lt"/>
                          <a:ea typeface="Times New Roman" panose="02020603050405020304" pitchFamily="18" charset="0"/>
                        </a:rPr>
                        <a:t>Protocol on inspections reviewed</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ZA" sz="1600" dirty="0">
                          <a:effectLst/>
                          <a:latin typeface="+mn-lt"/>
                          <a:ea typeface="MS PGothic" panose="020B0600070205080204" pitchFamily="34" charset="-128"/>
                        </a:rPr>
                        <a:t>Protocol on inspection was reviewed and approved in September 2016</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n-lt"/>
                          <a:ea typeface="Times New Roman" panose="02020603050405020304" pitchFamily="18" charset="0"/>
                        </a:rPr>
                        <a:t>Target achieved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564636">
                <a:tc>
                  <a:txBody>
                    <a:bodyPr/>
                    <a:lstStyle/>
                    <a:p>
                      <a:pPr marL="0" marR="0" algn="just">
                        <a:lnSpc>
                          <a:spcPct val="100000"/>
                        </a:lnSpc>
                        <a:spcBef>
                          <a:spcPts val="0"/>
                        </a:spcBef>
                        <a:spcAft>
                          <a:spcPts val="0"/>
                        </a:spcAft>
                      </a:pPr>
                      <a:r>
                        <a:rPr lang="en-GB" sz="1600" dirty="0" smtClean="0">
                          <a:effectLst/>
                          <a:latin typeface="+mn-lt"/>
                          <a:ea typeface="Times New Roman" panose="02020603050405020304" pitchFamily="18" charset="0"/>
                        </a:rPr>
                        <a:t>2 technical </a:t>
                      </a:r>
                      <a:r>
                        <a:rPr lang="en-GB" sz="1600" dirty="0">
                          <a:effectLst/>
                          <a:latin typeface="+mn-lt"/>
                          <a:ea typeface="Times New Roman" panose="02020603050405020304" pitchFamily="18" charset="0"/>
                        </a:rPr>
                        <a:t>briefs approved within stipulated timeframes </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ZA" sz="1600" dirty="0">
                          <a:effectLst/>
                          <a:latin typeface="+mn-lt"/>
                          <a:ea typeface="MS PGothic" panose="020B0600070205080204" pitchFamily="34" charset="-128"/>
                        </a:rPr>
                        <a:t>2 technical briefs on LTSM and Health facilities </a:t>
                      </a:r>
                      <a:r>
                        <a:rPr lang="en-ZA" sz="1600" dirty="0" smtClean="0">
                          <a:effectLst/>
                          <a:latin typeface="+mn-lt"/>
                          <a:ea typeface="MS PGothic" panose="020B0600070205080204" pitchFamily="34" charset="-128"/>
                        </a:rPr>
                        <a:t>approved</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n-lt"/>
                          <a:ea typeface="Times New Roman" panose="02020603050405020304" pitchFamily="18" charset="0"/>
                        </a:rPr>
                        <a:t>Target achieved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1086840">
                <a:tc>
                  <a:txBody>
                    <a:bodyPr/>
                    <a:lstStyle/>
                    <a:p>
                      <a:pPr marL="0" marR="0" algn="l">
                        <a:lnSpc>
                          <a:spcPct val="100000"/>
                        </a:lnSpc>
                        <a:spcBef>
                          <a:spcPts val="0"/>
                        </a:spcBef>
                        <a:spcAft>
                          <a:spcPts val="0"/>
                        </a:spcAft>
                      </a:pPr>
                      <a:r>
                        <a:rPr lang="en-US" sz="1600" dirty="0">
                          <a:effectLst/>
                          <a:latin typeface="+mn-lt"/>
                          <a:ea typeface="Times New Roman" panose="02020603050405020304" pitchFamily="18" charset="0"/>
                        </a:rPr>
                        <a:t>Approved </a:t>
                      </a:r>
                      <a:r>
                        <a:rPr lang="en-US" sz="1600" dirty="0" smtClean="0">
                          <a:effectLst/>
                          <a:latin typeface="+mn-lt"/>
                          <a:ea typeface="Times New Roman" panose="02020603050405020304" pitchFamily="18" charset="0"/>
                        </a:rPr>
                        <a:t>reports</a:t>
                      </a:r>
                      <a:r>
                        <a:rPr lang="en-US" sz="1600" baseline="0" dirty="0" smtClean="0">
                          <a:effectLst/>
                          <a:latin typeface="+mn-lt"/>
                          <a:ea typeface="Times New Roman" panose="02020603050405020304" pitchFamily="18" charset="0"/>
                        </a:rPr>
                        <a:t> on </a:t>
                      </a:r>
                      <a:r>
                        <a:rPr lang="en-US" sz="1600" dirty="0" smtClean="0">
                          <a:effectLst/>
                          <a:latin typeface="+mn-lt"/>
                          <a:ea typeface="Times New Roman" panose="02020603050405020304" pitchFamily="18" charset="0"/>
                        </a:rPr>
                        <a:t>Inspections conducted at </a:t>
                      </a:r>
                      <a:r>
                        <a:rPr lang="en-US" sz="1600" dirty="0" err="1" smtClean="0">
                          <a:effectLst/>
                          <a:latin typeface="+mn-lt"/>
                          <a:ea typeface="Times New Roman" panose="02020603050405020304" pitchFamily="18" charset="0"/>
                        </a:rPr>
                        <a:t>Pollsmoor</a:t>
                      </a:r>
                      <a:r>
                        <a:rPr lang="en-US" sz="1600" dirty="0" smtClean="0">
                          <a:effectLst/>
                          <a:latin typeface="+mn-lt"/>
                          <a:ea typeface="Times New Roman" panose="02020603050405020304" pitchFamily="18" charset="0"/>
                        </a:rPr>
                        <a:t>, Durban, </a:t>
                      </a:r>
                      <a:r>
                        <a:rPr lang="en-US" sz="1600" dirty="0" err="1" smtClean="0">
                          <a:effectLst/>
                          <a:latin typeface="+mn-lt"/>
                          <a:ea typeface="Times New Roman" panose="02020603050405020304" pitchFamily="18" charset="0"/>
                        </a:rPr>
                        <a:t>Kokstad</a:t>
                      </a:r>
                      <a:r>
                        <a:rPr lang="en-US" sz="1600" dirty="0" smtClean="0">
                          <a:effectLst/>
                          <a:latin typeface="+mn-lt"/>
                          <a:ea typeface="Times New Roman" panose="02020603050405020304" pitchFamily="18" charset="0"/>
                        </a:rPr>
                        <a:t> and Kgosi </a:t>
                      </a:r>
                      <a:r>
                        <a:rPr lang="en-US" sz="1600" dirty="0" err="1" smtClean="0">
                          <a:effectLst/>
                          <a:latin typeface="+mn-lt"/>
                          <a:ea typeface="Times New Roman" panose="02020603050405020304" pitchFamily="18" charset="0"/>
                        </a:rPr>
                        <a:t>Mampuru</a:t>
                      </a:r>
                      <a:r>
                        <a:rPr lang="en-US" sz="1600" dirty="0" smtClean="0">
                          <a:effectLst/>
                          <a:latin typeface="+mn-lt"/>
                          <a:ea typeface="Times New Roman" panose="02020603050405020304" pitchFamily="18" charset="0"/>
                        </a:rPr>
                        <a:t> II</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GB" sz="1600" kern="1200" dirty="0" err="1" smtClean="0">
                          <a:solidFill>
                            <a:schemeClr val="tx1"/>
                          </a:solidFill>
                          <a:effectLst/>
                          <a:latin typeface="+mn-lt"/>
                          <a:ea typeface="+mn-ea"/>
                          <a:cs typeface="+mn-cs"/>
                        </a:rPr>
                        <a:t>Pollsmoor</a:t>
                      </a:r>
                      <a:r>
                        <a:rPr lang="en-GB" sz="1600" kern="1200" dirty="0" smtClean="0">
                          <a:solidFill>
                            <a:schemeClr val="tx1"/>
                          </a:solidFill>
                          <a:effectLst/>
                          <a:latin typeface="+mn-lt"/>
                          <a:ea typeface="+mn-ea"/>
                          <a:cs typeface="+mn-cs"/>
                        </a:rPr>
                        <a:t>, Durban,</a:t>
                      </a:r>
                      <a:r>
                        <a:rPr lang="en-GB" sz="1600" kern="1200" baseline="0" dirty="0" smtClean="0">
                          <a:solidFill>
                            <a:schemeClr val="tx1"/>
                          </a:solidFill>
                          <a:effectLst/>
                          <a:latin typeface="+mn-lt"/>
                          <a:ea typeface="+mn-ea"/>
                          <a:cs typeface="+mn-cs"/>
                        </a:rPr>
                        <a:t> </a:t>
                      </a:r>
                      <a:r>
                        <a:rPr lang="en-GB" sz="1600" kern="1200" dirty="0" err="1" smtClean="0">
                          <a:solidFill>
                            <a:schemeClr val="tx1"/>
                          </a:solidFill>
                          <a:effectLst/>
                          <a:latin typeface="+mn-lt"/>
                          <a:ea typeface="+mn-ea"/>
                          <a:cs typeface="+mn-cs"/>
                        </a:rPr>
                        <a:t>Kokstad</a:t>
                      </a:r>
                      <a:r>
                        <a:rPr lang="en-GB" sz="1600" kern="1200" dirty="0" smtClean="0">
                          <a:solidFill>
                            <a:schemeClr val="tx1"/>
                          </a:solidFill>
                          <a:effectLst/>
                          <a:latin typeface="+mn-lt"/>
                          <a:ea typeface="+mn-ea"/>
                          <a:cs typeface="+mn-cs"/>
                        </a:rPr>
                        <a:t> and Kgosi </a:t>
                      </a:r>
                      <a:r>
                        <a:rPr lang="en-GB" sz="1600" kern="1200" dirty="0" err="1" smtClean="0">
                          <a:solidFill>
                            <a:schemeClr val="tx1"/>
                          </a:solidFill>
                          <a:effectLst/>
                          <a:latin typeface="+mn-lt"/>
                          <a:ea typeface="+mn-ea"/>
                          <a:cs typeface="+mn-cs"/>
                        </a:rPr>
                        <a:t>Mampuru</a:t>
                      </a:r>
                      <a:r>
                        <a:rPr lang="en-GB" sz="1600" kern="1200" dirty="0" smtClean="0">
                          <a:solidFill>
                            <a:schemeClr val="tx1"/>
                          </a:solidFill>
                          <a:effectLst/>
                          <a:latin typeface="+mn-lt"/>
                          <a:ea typeface="+mn-ea"/>
                          <a:cs typeface="+mn-cs"/>
                        </a:rPr>
                        <a:t> reports approved </a:t>
                      </a:r>
                    </a:p>
                    <a:p>
                      <a:pPr marL="0" marR="0" algn="l">
                        <a:lnSpc>
                          <a:spcPct val="100000"/>
                        </a:lnSpc>
                        <a:spcBef>
                          <a:spcPts val="0"/>
                        </a:spcBef>
                        <a:spcAft>
                          <a:spcPts val="0"/>
                        </a:spcAft>
                        <a:tabLst>
                          <a:tab pos="540385" algn="l"/>
                        </a:tabLst>
                      </a:pPr>
                      <a:r>
                        <a:rPr lang="en-GB" sz="1600" kern="1200" dirty="0" smtClean="0">
                          <a:solidFill>
                            <a:schemeClr val="tx1"/>
                          </a:solidFill>
                          <a:effectLst/>
                          <a:latin typeface="+mn-lt"/>
                          <a:ea typeface="+mn-ea"/>
                          <a:cs typeface="+mn-cs"/>
                        </a:rPr>
                        <a:t>Consolidated report approved in February 2017</a:t>
                      </a:r>
                      <a:endParaRPr lang="en-US" sz="1600" b="1"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mn-lt"/>
                          <a:ea typeface="Times New Roman" panose="02020603050405020304" pitchFamily="18" charset="0"/>
                        </a:rPr>
                        <a:t>Target achieved</a:t>
                      </a:r>
                    </a:p>
                    <a:p>
                      <a:pPr marL="0" marR="0" algn="l">
                        <a:lnSpc>
                          <a:spcPct val="100000"/>
                        </a:lnSpc>
                        <a:spcBef>
                          <a:spcPts val="0"/>
                        </a:spcBef>
                        <a:spcAft>
                          <a:spcPts val="0"/>
                        </a:spcAft>
                      </a:pP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759036">
                <a:tc>
                  <a:txBody>
                    <a:bodyPr/>
                    <a:lstStyle/>
                    <a:p>
                      <a:pPr marL="0" marR="0" algn="just">
                        <a:lnSpc>
                          <a:spcPct val="100000"/>
                        </a:lnSpc>
                        <a:spcBef>
                          <a:spcPts val="0"/>
                        </a:spcBef>
                        <a:spcAft>
                          <a:spcPts val="0"/>
                        </a:spcAft>
                      </a:pPr>
                      <a:r>
                        <a:rPr lang="en-US" sz="1600" dirty="0" smtClean="0">
                          <a:effectLst/>
                          <a:latin typeface="+mn-lt"/>
                          <a:ea typeface="Times New Roman" panose="02020603050405020304" pitchFamily="18" charset="0"/>
                        </a:rPr>
                        <a:t>Consolidated report on Inspections of Selected Border Posts in Free State and Mpumalanga</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GB" sz="1600" dirty="0">
                          <a:effectLst/>
                          <a:latin typeface="+mn-lt"/>
                          <a:ea typeface="Times New Roman" panose="02020603050405020304" pitchFamily="18" charset="0"/>
                        </a:rPr>
                        <a:t>Consolidated report </a:t>
                      </a:r>
                      <a:r>
                        <a:rPr lang="en-GB" sz="1600" dirty="0" smtClean="0">
                          <a:effectLst/>
                          <a:latin typeface="+mn-lt"/>
                          <a:ea typeface="Times New Roman" panose="02020603050405020304" pitchFamily="18" charset="0"/>
                        </a:rPr>
                        <a:t>approved </a:t>
                      </a:r>
                      <a:r>
                        <a:rPr lang="en-GB" sz="1600" dirty="0">
                          <a:effectLst/>
                          <a:latin typeface="+mn-lt"/>
                          <a:ea typeface="Times New Roman" panose="02020603050405020304" pitchFamily="18" charset="0"/>
                        </a:rPr>
                        <a:t>by PSC in December 2016</a:t>
                      </a: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mn-lt"/>
                          <a:ea typeface="Times New Roman" panose="02020603050405020304" pitchFamily="18" charset="0"/>
                        </a:rPr>
                        <a:t>Target achieved</a:t>
                      </a:r>
                    </a:p>
                    <a:p>
                      <a:pPr marL="0" marR="0" algn="l">
                        <a:lnSpc>
                          <a:spcPct val="100000"/>
                        </a:lnSpc>
                        <a:spcBef>
                          <a:spcPts val="0"/>
                        </a:spcBef>
                        <a:spcAft>
                          <a:spcPts val="0"/>
                        </a:spcAft>
                      </a:pPr>
                      <a:endParaRPr lang="en-US" sz="1600" dirty="0">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4060753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557274"/>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3: M&amp;E </a:t>
            </a:r>
            <a:r>
              <a:rPr lang="en-GB" sz="3200" spc="-25" dirty="0" smtClean="0">
                <a:solidFill>
                  <a:srgbClr val="993300"/>
                </a:solidFill>
                <a:latin typeface="Berlin Sans FB Demi" panose="020E0802020502020306" pitchFamily="34" charset="0"/>
              </a:rPr>
              <a:t>(7)</a:t>
            </a:r>
            <a:r>
              <a:rPr lang="en-GB" sz="3200" spc="-25" dirty="0">
                <a:solidFill>
                  <a:srgbClr val="993300"/>
                </a:solidFill>
                <a:latin typeface="Berlin Sans FB Demi" panose="020E0802020502020306" pitchFamily="34" charset="0"/>
              </a:rPr>
              <a:t/>
            </a:r>
            <a:br>
              <a:rPr lang="en-GB" sz="3200" spc="-25" dirty="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44</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2073551953"/>
              </p:ext>
            </p:extLst>
          </p:nvPr>
        </p:nvGraphicFramePr>
        <p:xfrm>
          <a:off x="471764" y="1628800"/>
          <a:ext cx="8229600" cy="4412129"/>
        </p:xfrm>
        <a:graphic>
          <a:graphicData uri="http://schemas.openxmlformats.org/drawingml/2006/table">
            <a:tbl>
              <a:tblPr firstRow="1" firstCol="1" bandRow="1"/>
              <a:tblGrid>
                <a:gridCol w="2300036">
                  <a:extLst>
                    <a:ext uri="{9D8B030D-6E8A-4147-A177-3AD203B41FA5}">
                      <a16:colId xmlns:a16="http://schemas.microsoft.com/office/drawing/2014/main" xmlns="" val="20000"/>
                    </a:ext>
                  </a:extLst>
                </a:gridCol>
                <a:gridCol w="4109528">
                  <a:extLst>
                    <a:ext uri="{9D8B030D-6E8A-4147-A177-3AD203B41FA5}">
                      <a16:colId xmlns:a16="http://schemas.microsoft.com/office/drawing/2014/main" xmlns="" val="20001"/>
                    </a:ext>
                  </a:extLst>
                </a:gridCol>
                <a:gridCol w="1820036">
                  <a:extLst>
                    <a:ext uri="{9D8B030D-6E8A-4147-A177-3AD203B41FA5}">
                      <a16:colId xmlns:a16="http://schemas.microsoft.com/office/drawing/2014/main" xmlns="" val="20002"/>
                    </a:ext>
                  </a:extLst>
                </a:gridCol>
              </a:tblGrid>
              <a:tr h="266849">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Actual 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05200">
                <a:tc gridSpan="3">
                  <a:txBody>
                    <a:bodyPr/>
                    <a:lstStyle/>
                    <a:p>
                      <a:pPr marL="0" marR="0" algn="l">
                        <a:lnSpc>
                          <a:spcPct val="100000"/>
                        </a:lnSpc>
                        <a:spcBef>
                          <a:spcPts val="0"/>
                        </a:spcBef>
                        <a:spcAft>
                          <a:spcPts val="0"/>
                        </a:spcAft>
                        <a:tabLst>
                          <a:tab pos="190500" algn="l"/>
                          <a:tab pos="540385" algn="l"/>
                        </a:tabLst>
                      </a:pPr>
                      <a:r>
                        <a:rPr lang="en-US" sz="1600" b="1" kern="1200" dirty="0" smtClean="0">
                          <a:solidFill>
                            <a:schemeClr val="tx1"/>
                          </a:solidFill>
                          <a:effectLst/>
                          <a:latin typeface="+mj-lt"/>
                          <a:ea typeface="+mn-ea"/>
                          <a:cs typeface="+mn-cs"/>
                        </a:rPr>
                        <a:t>Sub-programme : Service Delivery and Compliance Evaluations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extLst>
                  <a:ext uri="{0D108BD9-81ED-4DB2-BD59-A6C34878D82A}">
                    <a16:rowId xmlns:a16="http://schemas.microsoft.com/office/drawing/2014/main" xmlns="" val="10001"/>
                  </a:ext>
                </a:extLst>
              </a:tr>
              <a:tr h="3488392">
                <a:tc>
                  <a:txBody>
                    <a:bodyPr/>
                    <a:lstStyle/>
                    <a:p>
                      <a:pPr marL="0" marR="0" algn="l">
                        <a:lnSpc>
                          <a:spcPct val="100000"/>
                        </a:lnSpc>
                        <a:spcBef>
                          <a:spcPts val="0"/>
                        </a:spcBef>
                        <a:spcAft>
                          <a:spcPts val="0"/>
                        </a:spcAft>
                      </a:pPr>
                      <a:r>
                        <a:rPr lang="en-US" sz="1600" kern="1200" dirty="0" smtClean="0">
                          <a:solidFill>
                            <a:schemeClr val="tx1"/>
                          </a:solidFill>
                          <a:effectLst/>
                          <a:latin typeface="+mn-lt"/>
                          <a:ea typeface="Times New Roman" panose="02020603050405020304" pitchFamily="18" charset="0"/>
                          <a:cs typeface="+mn-cs"/>
                        </a:rPr>
                        <a:t>Consolidated report on LTSM inspections</a:t>
                      </a:r>
                    </a:p>
                    <a:p>
                      <a:pPr marL="0" marR="0" algn="l">
                        <a:lnSpc>
                          <a:spcPct val="100000"/>
                        </a:lnSpc>
                        <a:spcBef>
                          <a:spcPts val="0"/>
                        </a:spcBef>
                        <a:spcAft>
                          <a:spcPts val="0"/>
                        </a:spcAft>
                      </a:pPr>
                      <a:endParaRPr lang="en-US" sz="1200" kern="1200" dirty="0" smtClean="0">
                        <a:solidFill>
                          <a:schemeClr val="tx1"/>
                        </a:solidFill>
                        <a:effectLst/>
                        <a:latin typeface="+mn-lt"/>
                        <a:ea typeface="Times New Roman" panose="02020603050405020304" pitchFamily="18" charset="0"/>
                        <a:cs typeface="+mn-cs"/>
                      </a:endParaRPr>
                    </a:p>
                    <a:p>
                      <a:pPr marL="0" marR="0" algn="l">
                        <a:lnSpc>
                          <a:spcPct val="100000"/>
                        </a:lnSpc>
                        <a:spcBef>
                          <a:spcPts val="0"/>
                        </a:spcBef>
                        <a:spcAft>
                          <a:spcPts val="0"/>
                        </a:spcAft>
                      </a:pPr>
                      <a:r>
                        <a:rPr lang="en-US" sz="1600" kern="1200" dirty="0" smtClean="0">
                          <a:solidFill>
                            <a:schemeClr val="tx1"/>
                          </a:solidFill>
                          <a:effectLst/>
                          <a:latin typeface="+mn-lt"/>
                          <a:ea typeface="Times New Roman" panose="02020603050405020304" pitchFamily="18" charset="0"/>
                          <a:cs typeface="+mn-cs"/>
                        </a:rPr>
                        <a:t>Consolidated report on inspections at clinics and hospitals </a:t>
                      </a:r>
                    </a:p>
                    <a:p>
                      <a:pPr marL="0" marR="0" algn="l">
                        <a:lnSpc>
                          <a:spcPct val="100000"/>
                        </a:lnSpc>
                        <a:spcBef>
                          <a:spcPts val="0"/>
                        </a:spcBef>
                        <a:spcAft>
                          <a:spcPts val="0"/>
                        </a:spcAft>
                      </a:pPr>
                      <a:endParaRPr lang="en-US" sz="1200" kern="1200" dirty="0" smtClean="0">
                        <a:solidFill>
                          <a:schemeClr val="tx1"/>
                        </a:solidFill>
                        <a:effectLst/>
                        <a:latin typeface="+mn-lt"/>
                        <a:ea typeface="Times New Roman" panose="02020603050405020304" pitchFamily="18" charset="0"/>
                        <a:cs typeface="+mn-cs"/>
                      </a:endParaRPr>
                    </a:p>
                    <a:p>
                      <a:pPr marL="0" marR="0" algn="l">
                        <a:lnSpc>
                          <a:spcPct val="100000"/>
                        </a:lnSpc>
                        <a:spcBef>
                          <a:spcPts val="0"/>
                        </a:spcBef>
                        <a:spcAft>
                          <a:spcPts val="0"/>
                        </a:spcAft>
                      </a:pPr>
                      <a:r>
                        <a:rPr lang="en-US" sz="1600" kern="1200" dirty="0" smtClean="0">
                          <a:solidFill>
                            <a:schemeClr val="tx1"/>
                          </a:solidFill>
                          <a:effectLst/>
                          <a:latin typeface="+mn-lt"/>
                          <a:ea typeface="Times New Roman" panose="02020603050405020304" pitchFamily="18" charset="0"/>
                          <a:cs typeface="+mn-cs"/>
                        </a:rPr>
                        <a:t>9 reports on LTSM inspections in provinces </a:t>
                      </a:r>
                    </a:p>
                    <a:p>
                      <a:pPr marL="0" marR="0" algn="l">
                        <a:lnSpc>
                          <a:spcPct val="100000"/>
                        </a:lnSpc>
                        <a:spcBef>
                          <a:spcPts val="0"/>
                        </a:spcBef>
                        <a:spcAft>
                          <a:spcPts val="0"/>
                        </a:spcAft>
                      </a:pPr>
                      <a:endParaRPr lang="en-US" sz="1200" kern="1200" dirty="0" smtClean="0">
                        <a:solidFill>
                          <a:schemeClr val="tx1"/>
                        </a:solidFill>
                        <a:effectLst/>
                        <a:latin typeface="+mn-lt"/>
                        <a:ea typeface="Times New Roman" panose="02020603050405020304" pitchFamily="18" charset="0"/>
                        <a:cs typeface="+mn-cs"/>
                      </a:endParaRPr>
                    </a:p>
                    <a:p>
                      <a:pPr marL="0" marR="0" algn="l">
                        <a:lnSpc>
                          <a:spcPct val="100000"/>
                        </a:lnSpc>
                        <a:spcBef>
                          <a:spcPts val="0"/>
                        </a:spcBef>
                        <a:spcAft>
                          <a:spcPts val="0"/>
                        </a:spcAft>
                      </a:pPr>
                      <a:r>
                        <a:rPr lang="en-US" sz="1600" kern="1200" dirty="0" smtClean="0">
                          <a:solidFill>
                            <a:schemeClr val="tx1"/>
                          </a:solidFill>
                          <a:effectLst/>
                          <a:latin typeface="+mn-lt"/>
                          <a:ea typeface="Times New Roman" panose="02020603050405020304" pitchFamily="18" charset="0"/>
                          <a:cs typeface="+mn-cs"/>
                        </a:rPr>
                        <a:t>5 reports on inspections of clinics and hospitals in provinces</a:t>
                      </a:r>
                    </a:p>
                    <a:p>
                      <a:pPr marL="0" marR="0" algn="l">
                        <a:lnSpc>
                          <a:spcPct val="100000"/>
                        </a:lnSpc>
                        <a:spcBef>
                          <a:spcPts val="0"/>
                        </a:spcBef>
                        <a:spcAft>
                          <a:spcPts val="0"/>
                        </a:spcAft>
                      </a:pPr>
                      <a:endParaRPr lang="en-US" sz="1200" kern="1200" dirty="0" smtClean="0">
                        <a:solidFill>
                          <a:schemeClr val="tx1"/>
                        </a:solidFill>
                        <a:effectLst/>
                        <a:latin typeface="+mn-lt"/>
                        <a:ea typeface="Times New Roman" panose="02020603050405020304" pitchFamily="18" charset="0"/>
                        <a:cs typeface="+mn-cs"/>
                      </a:endParaRPr>
                    </a:p>
                    <a:p>
                      <a:pPr marL="0" marR="0" algn="l">
                        <a:lnSpc>
                          <a:spcPct val="100000"/>
                        </a:lnSpc>
                        <a:spcBef>
                          <a:spcPts val="0"/>
                        </a:spcBef>
                        <a:spcAft>
                          <a:spcPts val="0"/>
                        </a:spcAft>
                      </a:pPr>
                      <a:r>
                        <a:rPr lang="en-US" sz="1600" kern="1200" dirty="0" smtClean="0">
                          <a:solidFill>
                            <a:schemeClr val="tx1"/>
                          </a:solidFill>
                          <a:effectLst/>
                          <a:latin typeface="+mn-lt"/>
                          <a:ea typeface="Times New Roman" panose="02020603050405020304" pitchFamily="18" charset="0"/>
                          <a:cs typeface="+mn-cs"/>
                        </a:rPr>
                        <a:t>Inspection Report at Maphumulo Local Municipality</a:t>
                      </a:r>
                      <a:endParaRPr lang="en-US"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a:effectLst/>
                          <a:latin typeface="+mj-lt"/>
                          <a:ea typeface="Times New Roman" panose="02020603050405020304" pitchFamily="18" charset="0"/>
                        </a:rPr>
                        <a:t>Consolidated report on LTSM was approved in April 2017</a:t>
                      </a:r>
                    </a:p>
                    <a:p>
                      <a:pPr marL="0" marR="0" algn="l">
                        <a:lnSpc>
                          <a:spcPct val="100000"/>
                        </a:lnSpc>
                        <a:spcBef>
                          <a:spcPts val="0"/>
                        </a:spcBef>
                        <a:spcAft>
                          <a:spcPts val="0"/>
                        </a:spcAft>
                      </a:pPr>
                      <a:endParaRPr lang="en-US" sz="1200" dirty="0" smtClean="0">
                        <a:effectLst/>
                        <a:latin typeface="+mj-lt"/>
                        <a:ea typeface="Times New Roman" panose="02020603050405020304" pitchFamily="18" charset="0"/>
                      </a:endParaRPr>
                    </a:p>
                    <a:p>
                      <a:pPr marL="0" marR="0" algn="l">
                        <a:lnSpc>
                          <a:spcPct val="100000"/>
                        </a:lnSpc>
                        <a:spcBef>
                          <a:spcPts val="0"/>
                        </a:spcBef>
                        <a:spcAft>
                          <a:spcPts val="0"/>
                        </a:spcAft>
                      </a:pPr>
                      <a:r>
                        <a:rPr lang="en-US" sz="1600" dirty="0" smtClean="0">
                          <a:effectLst/>
                          <a:latin typeface="+mj-lt"/>
                          <a:ea typeface="Times New Roman" panose="02020603050405020304" pitchFamily="18" charset="0"/>
                        </a:rPr>
                        <a:t>Consolidated </a:t>
                      </a:r>
                      <a:r>
                        <a:rPr lang="en-US" sz="1600" dirty="0">
                          <a:effectLst/>
                          <a:latin typeface="+mj-lt"/>
                          <a:ea typeface="Times New Roman" panose="02020603050405020304" pitchFamily="18" charset="0"/>
                        </a:rPr>
                        <a:t>Report on clinics and hospital inspections in provinces approved in February 2017</a:t>
                      </a:r>
                    </a:p>
                    <a:p>
                      <a:pPr marL="0" marR="0" algn="l">
                        <a:lnSpc>
                          <a:spcPct val="100000"/>
                        </a:lnSpc>
                        <a:spcBef>
                          <a:spcPts val="0"/>
                        </a:spcBef>
                        <a:spcAft>
                          <a:spcPts val="0"/>
                        </a:spcAft>
                      </a:pPr>
                      <a:endParaRPr lang="en-US" sz="1200" dirty="0" smtClean="0">
                        <a:effectLst/>
                        <a:latin typeface="+mj-lt"/>
                        <a:ea typeface="Times New Roman" panose="02020603050405020304" pitchFamily="18" charset="0"/>
                      </a:endParaRPr>
                    </a:p>
                    <a:p>
                      <a:pPr marL="0" marR="0" algn="l">
                        <a:lnSpc>
                          <a:spcPct val="100000"/>
                        </a:lnSpc>
                        <a:spcBef>
                          <a:spcPts val="0"/>
                        </a:spcBef>
                        <a:spcAft>
                          <a:spcPts val="0"/>
                        </a:spcAft>
                      </a:pPr>
                      <a:r>
                        <a:rPr lang="en-US" sz="1600" dirty="0" smtClean="0">
                          <a:effectLst/>
                          <a:latin typeface="+mj-lt"/>
                          <a:ea typeface="Times New Roman" panose="02020603050405020304" pitchFamily="18" charset="0"/>
                        </a:rPr>
                        <a:t>9 </a:t>
                      </a:r>
                      <a:r>
                        <a:rPr lang="en-US" sz="1600" dirty="0">
                          <a:effectLst/>
                          <a:latin typeface="+mj-lt"/>
                          <a:ea typeface="Times New Roman" panose="02020603050405020304" pitchFamily="18" charset="0"/>
                        </a:rPr>
                        <a:t>reports </a:t>
                      </a:r>
                      <a:r>
                        <a:rPr lang="en-US" sz="1600" dirty="0" smtClean="0">
                          <a:effectLst/>
                          <a:latin typeface="+mj-lt"/>
                          <a:ea typeface="Times New Roman" panose="02020603050405020304" pitchFamily="18" charset="0"/>
                        </a:rPr>
                        <a:t>were </a:t>
                      </a:r>
                      <a:r>
                        <a:rPr lang="en-US" sz="1600" dirty="0">
                          <a:effectLst/>
                          <a:latin typeface="+mj-lt"/>
                          <a:ea typeface="Times New Roman" panose="02020603050405020304" pitchFamily="18" charset="0"/>
                        </a:rPr>
                        <a:t>approved in February 2017</a:t>
                      </a:r>
                    </a:p>
                    <a:p>
                      <a:pPr marL="0" marR="0" algn="l">
                        <a:lnSpc>
                          <a:spcPct val="100000"/>
                        </a:lnSpc>
                        <a:spcBef>
                          <a:spcPts val="0"/>
                        </a:spcBef>
                        <a:spcAft>
                          <a:spcPts val="0"/>
                        </a:spcAft>
                      </a:pPr>
                      <a:endParaRPr lang="en-US" sz="1200" dirty="0" smtClean="0">
                        <a:effectLst/>
                        <a:latin typeface="+mj-lt"/>
                        <a:ea typeface="Times New Roman" panose="02020603050405020304" pitchFamily="18" charset="0"/>
                      </a:endParaRPr>
                    </a:p>
                    <a:p>
                      <a:pPr marL="0" marR="0" algn="l">
                        <a:lnSpc>
                          <a:spcPct val="100000"/>
                        </a:lnSpc>
                        <a:spcBef>
                          <a:spcPts val="0"/>
                        </a:spcBef>
                        <a:spcAft>
                          <a:spcPts val="0"/>
                        </a:spcAft>
                      </a:pPr>
                      <a:endParaRPr lang="en-US" sz="1600" dirty="0" smtClean="0">
                        <a:effectLst/>
                        <a:latin typeface="+mj-lt"/>
                        <a:ea typeface="Times New Roman" panose="02020603050405020304" pitchFamily="18" charset="0"/>
                      </a:endParaRPr>
                    </a:p>
                    <a:p>
                      <a:pPr marL="0" marR="0" algn="l">
                        <a:lnSpc>
                          <a:spcPct val="100000"/>
                        </a:lnSpc>
                        <a:spcBef>
                          <a:spcPts val="0"/>
                        </a:spcBef>
                        <a:spcAft>
                          <a:spcPts val="0"/>
                        </a:spcAft>
                      </a:pPr>
                      <a:r>
                        <a:rPr lang="en-US" sz="1600" dirty="0" smtClean="0">
                          <a:effectLst/>
                          <a:latin typeface="+mj-lt"/>
                          <a:ea typeface="Times New Roman" panose="02020603050405020304" pitchFamily="18" charset="0"/>
                        </a:rPr>
                        <a:t>5 </a:t>
                      </a:r>
                      <a:r>
                        <a:rPr lang="en-US" sz="1600" dirty="0">
                          <a:effectLst/>
                          <a:latin typeface="+mj-lt"/>
                          <a:ea typeface="Times New Roman" panose="02020603050405020304" pitchFamily="18" charset="0"/>
                        </a:rPr>
                        <a:t>reports on inspections of clinics and hospitals in provinces approved by December 2016 </a:t>
                      </a:r>
                      <a:r>
                        <a:rPr lang="en-US" sz="1600" dirty="0" smtClean="0">
                          <a:effectLst/>
                          <a:latin typeface="+mj-lt"/>
                          <a:ea typeface="Times New Roman" panose="02020603050405020304" pitchFamily="18" charset="0"/>
                        </a:rPr>
                        <a:t>(EC, FS, KZN, Limp </a:t>
                      </a:r>
                      <a:r>
                        <a:rPr lang="en-US" sz="1600" dirty="0">
                          <a:effectLst/>
                          <a:latin typeface="+mj-lt"/>
                          <a:ea typeface="Times New Roman" panose="02020603050405020304" pitchFamily="18" charset="0"/>
                        </a:rPr>
                        <a:t>&amp; </a:t>
                      </a:r>
                      <a:r>
                        <a:rPr lang="en-US" sz="1600" dirty="0" smtClean="0">
                          <a:effectLst/>
                          <a:latin typeface="+mj-lt"/>
                          <a:ea typeface="Times New Roman" panose="02020603050405020304" pitchFamily="18" charset="0"/>
                        </a:rPr>
                        <a:t>NW)</a:t>
                      </a:r>
                      <a:endParaRPr lang="en-US" sz="1600" dirty="0">
                        <a:effectLst/>
                        <a:latin typeface="+mj-lt"/>
                        <a:ea typeface="Times New Roman" panose="02020603050405020304" pitchFamily="18" charset="0"/>
                      </a:endParaRPr>
                    </a:p>
                    <a:p>
                      <a:pPr marL="0" marR="0" algn="l">
                        <a:lnSpc>
                          <a:spcPct val="100000"/>
                        </a:lnSpc>
                        <a:spcBef>
                          <a:spcPts val="0"/>
                        </a:spcBef>
                        <a:spcAft>
                          <a:spcPts val="0"/>
                        </a:spcAft>
                      </a:pPr>
                      <a:endParaRPr lang="en-US" sz="700" dirty="0" smtClean="0">
                        <a:effectLst/>
                        <a:latin typeface="+mj-lt"/>
                        <a:ea typeface="Times New Roman" panose="02020603050405020304" pitchFamily="18" charset="0"/>
                      </a:endParaRPr>
                    </a:p>
                    <a:p>
                      <a:pPr marL="0" marR="0" algn="l">
                        <a:lnSpc>
                          <a:spcPct val="100000"/>
                        </a:lnSpc>
                        <a:spcBef>
                          <a:spcPts val="0"/>
                        </a:spcBef>
                        <a:spcAft>
                          <a:spcPts val="0"/>
                        </a:spcAft>
                      </a:pPr>
                      <a:endParaRPr lang="en-US" sz="600" dirty="0" smtClean="0">
                        <a:effectLst/>
                        <a:latin typeface="+mj-lt"/>
                        <a:ea typeface="Times New Roman" panose="02020603050405020304" pitchFamily="18" charset="0"/>
                      </a:endParaRPr>
                    </a:p>
                    <a:p>
                      <a:pPr marL="0" marR="0" algn="l">
                        <a:lnSpc>
                          <a:spcPct val="100000"/>
                        </a:lnSpc>
                        <a:spcBef>
                          <a:spcPts val="0"/>
                        </a:spcBef>
                        <a:spcAft>
                          <a:spcPts val="0"/>
                        </a:spcAft>
                      </a:pPr>
                      <a:r>
                        <a:rPr lang="en-US" sz="1600" dirty="0" smtClean="0">
                          <a:effectLst/>
                          <a:latin typeface="+mj-lt"/>
                          <a:ea typeface="Times New Roman" panose="02020603050405020304" pitchFamily="18" charset="0"/>
                        </a:rPr>
                        <a:t>Inspection </a:t>
                      </a:r>
                      <a:r>
                        <a:rPr lang="en-US" sz="1600" dirty="0">
                          <a:effectLst/>
                          <a:latin typeface="+mj-lt"/>
                          <a:ea typeface="Times New Roman" panose="02020603050405020304" pitchFamily="18" charset="0"/>
                        </a:rPr>
                        <a:t>Report at Maphumulo Local Municipality approved in February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US" sz="1600" dirty="0" smtClean="0">
                          <a:effectLst/>
                          <a:latin typeface="+mj-lt"/>
                          <a:ea typeface="Times New Roman" panose="02020603050405020304" pitchFamily="18" charset="0"/>
                        </a:rPr>
                        <a:t>Target achieved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361223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cstate="print">
            <a:duotone>
              <a:schemeClr val="accent3">
                <a:shade val="45000"/>
                <a:satMod val="135000"/>
              </a:schemeClr>
              <a:prstClr val="white"/>
            </a:duotone>
          </a:blip>
          <a:stretch>
            <a:fillRect/>
          </a:stretch>
        </p:blipFill>
        <p:spPr>
          <a:xfrm>
            <a:off x="19382" y="2572141"/>
            <a:ext cx="9138696" cy="4285859"/>
          </a:xfrm>
          <a:prstGeom prst="rect">
            <a:avLst/>
          </a:prstGeom>
        </p:spPr>
      </p:pic>
      <p:sp>
        <p:nvSpPr>
          <p:cNvPr id="2" name="TextBox 1"/>
          <p:cNvSpPr txBox="1"/>
          <p:nvPr/>
        </p:nvSpPr>
        <p:spPr>
          <a:xfrm>
            <a:off x="611560" y="3438525"/>
            <a:ext cx="8064896" cy="2123658"/>
          </a:xfrm>
          <a:prstGeom prst="rect">
            <a:avLst/>
          </a:prstGeom>
          <a:noFill/>
        </p:spPr>
        <p:txBody>
          <a:bodyPr wrap="square" rtlCol="0">
            <a:spAutoFit/>
          </a:bodyPr>
          <a:lstStyle/>
          <a:p>
            <a:r>
              <a:rPr lang="en-US" dirty="0" smtClean="0">
                <a:solidFill>
                  <a:schemeClr val="accent5">
                    <a:lumMod val="50000"/>
                  </a:schemeClr>
                </a:solidFill>
                <a:latin typeface="Stencil" panose="040409050D0802020404" pitchFamily="82" charset="0"/>
              </a:rPr>
              <a:t>Performance information</a:t>
            </a:r>
          </a:p>
          <a:p>
            <a:r>
              <a:rPr lang="en-US" sz="4800" dirty="0" err="1" smtClean="0">
                <a:solidFill>
                  <a:srgbClr val="993300"/>
                </a:solidFill>
                <a:latin typeface="Stencil" panose="040409050D0802020404" pitchFamily="82" charset="0"/>
              </a:rPr>
              <a:t>Programme</a:t>
            </a:r>
            <a:r>
              <a:rPr lang="en-US" sz="4800" dirty="0" smtClean="0">
                <a:solidFill>
                  <a:srgbClr val="993300"/>
                </a:solidFill>
                <a:latin typeface="Stencil" panose="040409050D0802020404" pitchFamily="82" charset="0"/>
              </a:rPr>
              <a:t> 4: integrity and anti-corruption</a:t>
            </a:r>
            <a:endParaRPr lang="en-US" sz="4800" dirty="0">
              <a:solidFill>
                <a:srgbClr val="993300"/>
              </a:solidFill>
              <a:latin typeface="Stencil" panose="040409050D0802020404" pitchFamily="82" charset="0"/>
            </a:endParaRPr>
          </a:p>
        </p:txBody>
      </p:sp>
    </p:spTree>
    <p:extLst>
      <p:ext uri="{BB962C8B-B14F-4D97-AF65-F5344CB8AC3E}">
        <p14:creationId xmlns:p14="http://schemas.microsoft.com/office/powerpoint/2010/main" xmlns="" val="9901268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eaLnBrk="1" hangingPunct="1"/>
            <a:r>
              <a:rPr lang="en-US" dirty="0" smtClean="0">
                <a:solidFill>
                  <a:srgbClr val="993300"/>
                </a:solidFill>
                <a:latin typeface="Berlin Sans FB Demi" pitchFamily="34" charset="0"/>
              </a:rPr>
              <a:t>SUMMARY OF PROGRAMME 4 PERFORMANCE</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solidFill>
                  <a:srgbClr val="000000"/>
                </a:solidFill>
              </a:rPr>
              <a:pPr algn="r" eaLnBrk="0" hangingPunct="0"/>
              <a:t>46</a:t>
            </a:fld>
            <a:endParaRPr lang="en-US" sz="1400" b="0" dirty="0">
              <a:solidFill>
                <a:srgbClr val="000000"/>
              </a:solidFill>
            </a:endParaRPr>
          </a:p>
        </p:txBody>
      </p:sp>
      <p:graphicFrame>
        <p:nvGraphicFramePr>
          <p:cNvPr id="5" name="Chart 4"/>
          <p:cNvGraphicFramePr>
            <a:graphicFrameLocks/>
          </p:cNvGraphicFramePr>
          <p:nvPr>
            <p:extLst>
              <p:ext uri="{D42A27DB-BD31-4B8C-83A1-F6EECF244321}">
                <p14:modId xmlns:p14="http://schemas.microsoft.com/office/powerpoint/2010/main" xmlns="" val="3260793411"/>
              </p:ext>
            </p:extLst>
          </p:nvPr>
        </p:nvGraphicFramePr>
        <p:xfrm>
          <a:off x="1403648" y="1844824"/>
          <a:ext cx="6192688" cy="2304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905331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678855"/>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a:t>
            </a:r>
            <a:r>
              <a:rPr lang="en-GB" sz="3200" spc="-25" dirty="0" smtClean="0">
                <a:solidFill>
                  <a:srgbClr val="993300"/>
                </a:solidFill>
                <a:latin typeface="Berlin Sans FB Demi" panose="020E0802020502020306" pitchFamily="34" charset="0"/>
              </a:rPr>
              <a:t>4: INTEGRITY AND ANTI-CORRUPTION (1)</a:t>
            </a:r>
            <a:br>
              <a:rPr lang="en-GB" sz="3200" spc="-25" dirty="0" smtClean="0">
                <a:solidFill>
                  <a:srgbClr val="993300"/>
                </a:solidFill>
                <a:latin typeface="Berlin Sans FB Demi" panose="020E0802020502020306" pitchFamily="34" charset="0"/>
              </a:rPr>
            </a:br>
            <a:r>
              <a:rPr lang="en-GB" sz="2000" spc="-25" dirty="0" smtClean="0">
                <a:solidFill>
                  <a:srgbClr val="DAEDEF">
                    <a:lumMod val="50000"/>
                  </a:srgbClr>
                </a:solidFill>
                <a:latin typeface="Berlin Sans FB Demi" panose="020E0802020502020306" pitchFamily="34" charset="0"/>
              </a:rPr>
              <a:t> APP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47</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573930929"/>
              </p:ext>
            </p:extLst>
          </p:nvPr>
        </p:nvGraphicFramePr>
        <p:xfrm>
          <a:off x="467544" y="1844823"/>
          <a:ext cx="8229600" cy="3999279"/>
        </p:xfrm>
        <a:graphic>
          <a:graphicData uri="http://schemas.openxmlformats.org/drawingml/2006/table">
            <a:tbl>
              <a:tblPr firstRow="1" firstCol="1" bandRow="1"/>
              <a:tblGrid>
                <a:gridCol w="2548053">
                  <a:extLst>
                    <a:ext uri="{9D8B030D-6E8A-4147-A177-3AD203B41FA5}">
                      <a16:colId xmlns:a16="http://schemas.microsoft.com/office/drawing/2014/main" xmlns="" val="20000"/>
                    </a:ext>
                  </a:extLst>
                </a:gridCol>
                <a:gridCol w="2996563">
                  <a:extLst>
                    <a:ext uri="{9D8B030D-6E8A-4147-A177-3AD203B41FA5}">
                      <a16:colId xmlns:a16="http://schemas.microsoft.com/office/drawing/2014/main" xmlns="" val="20001"/>
                    </a:ext>
                  </a:extLst>
                </a:gridCol>
                <a:gridCol w="2684984">
                  <a:extLst>
                    <a:ext uri="{9D8B030D-6E8A-4147-A177-3AD203B41FA5}">
                      <a16:colId xmlns:a16="http://schemas.microsoft.com/office/drawing/2014/main" xmlns="" val="20002"/>
                    </a:ext>
                  </a:extLst>
                </a:gridCol>
              </a:tblGrid>
              <a:tr h="386736">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405353">
                <a:tc>
                  <a:txBody>
                    <a:bodyPr/>
                    <a:lstStyle/>
                    <a:p>
                      <a:pPr marL="0" marR="0" algn="l">
                        <a:lnSpc>
                          <a:spcPct val="100000"/>
                        </a:lnSpc>
                        <a:spcBef>
                          <a:spcPts val="0"/>
                        </a:spcBef>
                        <a:spcAft>
                          <a:spcPts val="0"/>
                        </a:spcAft>
                      </a:pPr>
                      <a:r>
                        <a:rPr lang="en-GB" sz="1600" dirty="0" smtClean="0">
                          <a:effectLst/>
                          <a:latin typeface="+mj-lt"/>
                          <a:ea typeface="Times New Roman" panose="02020603050405020304" pitchFamily="18" charset="0"/>
                        </a:rPr>
                        <a:t>60% of</a:t>
                      </a:r>
                      <a:r>
                        <a:rPr lang="en-GB" sz="1600" baseline="0" dirty="0" smtClean="0">
                          <a:effectLst/>
                          <a:latin typeface="+mj-lt"/>
                          <a:ea typeface="Times New Roman" panose="02020603050405020304" pitchFamily="18" charset="0"/>
                        </a:rPr>
                        <a:t> </a:t>
                      </a:r>
                      <a:r>
                        <a:rPr lang="en-GB" sz="1600" dirty="0" smtClean="0">
                          <a:effectLst/>
                          <a:latin typeface="+mj-lt"/>
                          <a:ea typeface="Times New Roman" panose="02020603050405020304" pitchFamily="18" charset="0"/>
                        </a:rPr>
                        <a:t>complaints </a:t>
                      </a:r>
                      <a:r>
                        <a:rPr lang="en-GB" sz="1600" dirty="0">
                          <a:effectLst/>
                          <a:latin typeface="+mj-lt"/>
                          <a:ea typeface="Times New Roman" panose="02020603050405020304" pitchFamily="18" charset="0"/>
                        </a:rPr>
                        <a:t>concluded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180340" algn="l"/>
                          <a:tab pos="360045" algn="l"/>
                          <a:tab pos="540385" algn="l"/>
                        </a:tabLst>
                      </a:pPr>
                      <a:r>
                        <a:rPr lang="en-GB" sz="1600" dirty="0">
                          <a:effectLst/>
                          <a:latin typeface="+mj-lt"/>
                          <a:ea typeface="Times New Roman" panose="02020603050405020304" pitchFamily="18" charset="0"/>
                        </a:rPr>
                        <a:t>Of the 360 complaints lodged, 303 (84%) complaints were concluded.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Target exceeded due to </a:t>
                      </a:r>
                      <a:r>
                        <a:rPr lang="en-ZA" sz="1600" b="0" dirty="0">
                          <a:effectLst/>
                          <a:latin typeface="+mj-lt"/>
                          <a:ea typeface="MS Mincho" panose="02020609040205080304" pitchFamily="49" charset="-128"/>
                          <a:cs typeface="Arial" panose="020B0604020202020204" pitchFamily="34" charset="0"/>
                        </a:rPr>
                        <a:t>improved business processes and tight project management</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990600">
                <a:tc>
                  <a:txBody>
                    <a:bodyPr/>
                    <a:lstStyle/>
                    <a:p>
                      <a:pPr marL="0" marR="0" algn="l">
                        <a:lnSpc>
                          <a:spcPct val="100000"/>
                        </a:lnSpc>
                        <a:spcBef>
                          <a:spcPts val="0"/>
                        </a:spcBef>
                        <a:spcAft>
                          <a:spcPts val="0"/>
                        </a:spcAft>
                      </a:pPr>
                      <a:r>
                        <a:rPr lang="en-GB" sz="1600" dirty="0" smtClean="0">
                          <a:effectLst/>
                          <a:latin typeface="+mj-lt"/>
                          <a:ea typeface="Times New Roman" panose="02020603050405020304" pitchFamily="18" charset="0"/>
                        </a:rPr>
                        <a:t>1 Factsheet </a:t>
                      </a:r>
                      <a:r>
                        <a:rPr lang="en-GB" sz="1600" dirty="0">
                          <a:effectLst/>
                          <a:latin typeface="+mj-lt"/>
                          <a:ea typeface="Times New Roman" panose="02020603050405020304" pitchFamily="18" charset="0"/>
                        </a:rPr>
                        <a:t>on financial misconduct produced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latin typeface="+mj-lt"/>
                          <a:ea typeface="Times New Roman" panose="02020603050405020304" pitchFamily="18" charset="0"/>
                        </a:rPr>
                        <a:t>1 </a:t>
                      </a:r>
                      <a:r>
                        <a:rPr lang="en-GB" sz="1600" kern="1200" dirty="0" smtClean="0">
                          <a:solidFill>
                            <a:schemeClr val="tx1"/>
                          </a:solidFill>
                          <a:effectLst/>
                          <a:latin typeface="+mn-lt"/>
                          <a:ea typeface="Times New Roman" panose="02020603050405020304" pitchFamily="18" charset="0"/>
                          <a:cs typeface="+mn-cs"/>
                        </a:rPr>
                        <a:t>Factsheet produced</a:t>
                      </a:r>
                      <a:endParaRPr lang="en-US" sz="1600" kern="1200" dirty="0" smtClean="0">
                        <a:solidFill>
                          <a:schemeClr val="tx1"/>
                        </a:solidFill>
                        <a:effectLst/>
                        <a:latin typeface="+mn-lt"/>
                        <a:ea typeface="Times New Roman" panose="02020603050405020304" pitchFamily="18" charset="0"/>
                        <a:cs typeface="+mn-cs"/>
                      </a:endParaRPr>
                    </a:p>
                    <a:p>
                      <a:pPr marL="0" marR="0" algn="l">
                        <a:lnSpc>
                          <a:spcPct val="100000"/>
                        </a:lnSpc>
                        <a:spcBef>
                          <a:spcPts val="0"/>
                        </a:spcBef>
                        <a:spcAft>
                          <a:spcPts val="0"/>
                        </a:spcAft>
                      </a:pP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MS Mincho" panose="02020609040205080304" pitchFamily="49" charset="-128"/>
                          <a:cs typeface="Arial" panose="020B0604020202020204" pitchFamily="34" charset="0"/>
                        </a:rPr>
                        <a:t>Target achieved 2 months earlier than planned as a different verification approach was followed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915063">
                <a:tc>
                  <a:txBody>
                    <a:bodyPr/>
                    <a:lstStyle/>
                    <a:p>
                      <a:pPr marL="0" marR="0" algn="l">
                        <a:lnSpc>
                          <a:spcPct val="100000"/>
                        </a:lnSpc>
                        <a:spcBef>
                          <a:spcPts val="0"/>
                        </a:spcBef>
                        <a:spcAft>
                          <a:spcPts val="0"/>
                        </a:spcAft>
                      </a:pPr>
                      <a:r>
                        <a:rPr lang="en-GB" sz="1600" dirty="0" smtClean="0">
                          <a:effectLst/>
                          <a:latin typeface="+mj-lt"/>
                          <a:ea typeface="Times New Roman" panose="02020603050405020304" pitchFamily="18" charset="0"/>
                        </a:rPr>
                        <a:t>100% </a:t>
                      </a:r>
                      <a:r>
                        <a:rPr lang="en-GB" sz="1600" dirty="0">
                          <a:effectLst/>
                          <a:latin typeface="+mj-lt"/>
                          <a:ea typeface="Times New Roman" panose="02020603050405020304" pitchFamily="18" charset="0"/>
                        </a:rPr>
                        <a:t>of NACH cases referred within 21 days of receipt of case report</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100% (</a:t>
                      </a:r>
                      <a:r>
                        <a:rPr lang="en-GB" sz="1600" dirty="0">
                          <a:effectLst/>
                          <a:latin typeface="+mj-lt"/>
                          <a:ea typeface="Times New Roman" panose="02020603050405020304" pitchFamily="18" charset="0"/>
                        </a:rPr>
                        <a:t>1 856 of NACH cases were referred within 21 days)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smtClean="0">
                          <a:effectLst/>
                          <a:latin typeface="+mj-lt"/>
                          <a:ea typeface="MS Mincho" panose="02020609040205080304" pitchFamily="49" charset="-128"/>
                          <a:cs typeface="Arial" panose="020B0604020202020204" pitchFamily="34" charset="0"/>
                        </a:rPr>
                        <a:t>Target</a:t>
                      </a:r>
                      <a:r>
                        <a:rPr lang="en-ZA" sz="1600" b="0" baseline="0" dirty="0" smtClean="0">
                          <a:effectLst/>
                          <a:latin typeface="+mj-lt"/>
                          <a:ea typeface="MS Mincho" panose="02020609040205080304" pitchFamily="49" charset="-128"/>
                          <a:cs typeface="Arial" panose="020B0604020202020204" pitchFamily="34" charset="0"/>
                        </a:rPr>
                        <a:t> achieved </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411175">
                <a:tc>
                  <a:txBody>
                    <a:bodyPr/>
                    <a:lstStyle/>
                    <a:p>
                      <a:pPr marL="0" marR="0" algn="l">
                        <a:lnSpc>
                          <a:spcPct val="100000"/>
                        </a:lnSpc>
                        <a:spcBef>
                          <a:spcPts val="0"/>
                        </a:spcBef>
                        <a:spcAft>
                          <a:spcPts val="0"/>
                        </a:spcAft>
                      </a:pPr>
                      <a:r>
                        <a:rPr lang="en-GB" sz="1600" dirty="0" smtClean="0">
                          <a:effectLst/>
                          <a:latin typeface="+mj-lt"/>
                          <a:ea typeface="Times New Roman" panose="02020603050405020304" pitchFamily="18" charset="0"/>
                        </a:rPr>
                        <a:t>100% </a:t>
                      </a:r>
                      <a:r>
                        <a:rPr lang="en-GB" sz="1600" dirty="0">
                          <a:effectLst/>
                          <a:latin typeface="+mj-lt"/>
                          <a:ea typeface="Times New Roman" panose="02020603050405020304" pitchFamily="18" charset="0"/>
                        </a:rPr>
                        <a:t>of financial disclosure forms scrutinized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a:effectLst/>
                          <a:latin typeface="+mj-lt"/>
                          <a:ea typeface="Times New Roman" panose="02020603050405020304" pitchFamily="18" charset="0"/>
                          <a:cs typeface="Arial" panose="020B0604020202020204" pitchFamily="34" charset="0"/>
                        </a:rPr>
                        <a:t>100% (10 302) of financial disclosure forms were scrutinized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ZA" sz="1600" b="0" dirty="0" smtClean="0">
                          <a:effectLst/>
                          <a:latin typeface="+mj-lt"/>
                          <a:ea typeface="MS Mincho" panose="02020609040205080304" pitchFamily="49" charset="-128"/>
                          <a:cs typeface="Arial" panose="020B0604020202020204" pitchFamily="34" charset="0"/>
                        </a:rPr>
                        <a:t>Target</a:t>
                      </a:r>
                      <a:r>
                        <a:rPr lang="en-ZA" sz="1600" b="0" baseline="0" dirty="0" smtClean="0">
                          <a:effectLst/>
                          <a:latin typeface="+mj-lt"/>
                          <a:ea typeface="MS Mincho" panose="02020609040205080304" pitchFamily="49" charset="-128"/>
                          <a:cs typeface="Arial" panose="020B0604020202020204" pitchFamily="34" charset="0"/>
                        </a:rPr>
                        <a:t> achieved </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1601532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9331" y="620688"/>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a:t>
            </a:r>
            <a:r>
              <a:rPr lang="en-GB" sz="3200" spc="-25" dirty="0" smtClean="0">
                <a:solidFill>
                  <a:srgbClr val="993300"/>
                </a:solidFill>
                <a:latin typeface="Berlin Sans FB Demi" panose="020E0802020502020306" pitchFamily="34" charset="0"/>
              </a:rPr>
              <a:t>4: IAC (2)</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APP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48</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2407669046"/>
              </p:ext>
            </p:extLst>
          </p:nvPr>
        </p:nvGraphicFramePr>
        <p:xfrm>
          <a:off x="496308" y="1604364"/>
          <a:ext cx="8252155" cy="3959976"/>
        </p:xfrm>
        <a:graphic>
          <a:graphicData uri="http://schemas.openxmlformats.org/drawingml/2006/table">
            <a:tbl>
              <a:tblPr firstRow="1" firstCol="1" bandRow="1"/>
              <a:tblGrid>
                <a:gridCol w="2555036">
                  <a:extLst>
                    <a:ext uri="{9D8B030D-6E8A-4147-A177-3AD203B41FA5}">
                      <a16:colId xmlns:a16="http://schemas.microsoft.com/office/drawing/2014/main" xmlns="" val="20000"/>
                    </a:ext>
                  </a:extLst>
                </a:gridCol>
                <a:gridCol w="3872094">
                  <a:extLst>
                    <a:ext uri="{9D8B030D-6E8A-4147-A177-3AD203B41FA5}">
                      <a16:colId xmlns:a16="http://schemas.microsoft.com/office/drawing/2014/main" xmlns="" val="20001"/>
                    </a:ext>
                  </a:extLst>
                </a:gridCol>
                <a:gridCol w="1825025">
                  <a:extLst>
                    <a:ext uri="{9D8B030D-6E8A-4147-A177-3AD203B41FA5}">
                      <a16:colId xmlns:a16="http://schemas.microsoft.com/office/drawing/2014/main" xmlns="" val="20002"/>
                    </a:ext>
                  </a:extLst>
                </a:gridCol>
              </a:tblGrid>
              <a:tr h="473064">
                <a:tc>
                  <a:txBody>
                    <a:bodyPr/>
                    <a:lstStyle/>
                    <a:p>
                      <a:pPr marL="0" marR="0" algn="ctr">
                        <a:lnSpc>
                          <a:spcPct val="11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1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911312">
                <a:tc>
                  <a:txBody>
                    <a:bodyPr/>
                    <a:lstStyle/>
                    <a:p>
                      <a:pPr marL="0" marR="0" algn="l">
                        <a:lnSpc>
                          <a:spcPct val="110000"/>
                        </a:lnSpc>
                        <a:spcBef>
                          <a:spcPts val="0"/>
                        </a:spcBef>
                        <a:spcAft>
                          <a:spcPts val="0"/>
                        </a:spcAft>
                      </a:pPr>
                      <a:r>
                        <a:rPr lang="en-GB" sz="1600" dirty="0" smtClean="0">
                          <a:effectLst/>
                          <a:latin typeface="+mj-lt"/>
                          <a:ea typeface="Times New Roman" panose="02020603050405020304" pitchFamily="18" charset="0"/>
                        </a:rPr>
                        <a:t>100 </a:t>
                      </a:r>
                      <a:r>
                        <a:rPr lang="en-GB" sz="1600" dirty="0">
                          <a:effectLst/>
                          <a:latin typeface="+mj-lt"/>
                          <a:ea typeface="Times New Roman" panose="02020603050405020304" pitchFamily="18" charset="0"/>
                        </a:rPr>
                        <a:t>investigations through early resolution finalised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10000"/>
                        </a:lnSpc>
                        <a:spcBef>
                          <a:spcPts val="0"/>
                        </a:spcBef>
                        <a:spcAft>
                          <a:spcPts val="0"/>
                        </a:spcAft>
                      </a:pPr>
                      <a:r>
                        <a:rPr lang="en-GB" sz="1600" dirty="0">
                          <a:effectLst/>
                          <a:latin typeface="+mj-lt"/>
                          <a:ea typeface="Times New Roman" panose="02020603050405020304" pitchFamily="18" charset="0"/>
                        </a:rPr>
                        <a:t>27 cases were received, of which 21 were early resolution cases. 18 (85%) cases were finalised and closed through early resolution procedures, within 45 days from the dates on which the complaints were received.  Three (3) early resolution cases were finalised and closed outside the targeted 45 days. 6 cases were subjected to full scale investigations. Four were finalised and two cases were still under investigation as at the end of the 2016/2017 financial year.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10000"/>
                        </a:lnSpc>
                        <a:spcBef>
                          <a:spcPts val="0"/>
                        </a:spcBef>
                        <a:spcAft>
                          <a:spcPts val="0"/>
                        </a:spcAft>
                        <a:tabLst>
                          <a:tab pos="540385" algn="l"/>
                        </a:tabLst>
                      </a:pPr>
                      <a:r>
                        <a:rPr lang="en-ZA" sz="1600" b="0" dirty="0" smtClean="0">
                          <a:effectLst/>
                          <a:latin typeface="+mj-lt"/>
                          <a:ea typeface="MS Mincho" panose="02020609040205080304" pitchFamily="49" charset="-128"/>
                          <a:cs typeface="Arial" panose="020B0604020202020204" pitchFamily="34" charset="0"/>
                        </a:rPr>
                        <a:t>Target</a:t>
                      </a:r>
                      <a:r>
                        <a:rPr lang="en-ZA" sz="1600" b="0" baseline="0" dirty="0" smtClean="0">
                          <a:effectLst/>
                          <a:latin typeface="+mj-lt"/>
                          <a:ea typeface="MS Mincho" panose="02020609040205080304" pitchFamily="49" charset="-128"/>
                          <a:cs typeface="Arial" panose="020B0604020202020204" pitchFamily="34" charset="0"/>
                        </a:rPr>
                        <a:t> partially achieved, t</a:t>
                      </a:r>
                      <a:r>
                        <a:rPr lang="en-ZA" sz="1600" b="0" dirty="0" smtClean="0">
                          <a:effectLst/>
                          <a:latin typeface="+mj-lt"/>
                          <a:ea typeface="MS Mincho" panose="02020609040205080304" pitchFamily="49" charset="-128"/>
                          <a:cs typeface="Arial" panose="020B0604020202020204" pitchFamily="34" charset="0"/>
                        </a:rPr>
                        <a:t>here </a:t>
                      </a:r>
                      <a:r>
                        <a:rPr lang="en-ZA" sz="1600" b="0" dirty="0">
                          <a:effectLst/>
                          <a:latin typeface="+mj-lt"/>
                          <a:ea typeface="MS Mincho" panose="02020609040205080304" pitchFamily="49" charset="-128"/>
                          <a:cs typeface="Arial" panose="020B0604020202020204" pitchFamily="34" charset="0"/>
                        </a:rPr>
                        <a:t>were less cases reported than anticipated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8830034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8255" y="585727"/>
            <a:ext cx="8229600" cy="710289"/>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a:t>
            </a:r>
            <a:r>
              <a:rPr lang="en-GB" sz="3200" spc="-25" dirty="0" smtClean="0">
                <a:solidFill>
                  <a:srgbClr val="993300"/>
                </a:solidFill>
                <a:latin typeface="Berlin Sans FB Demi" panose="020E0802020502020306" pitchFamily="34" charset="0"/>
              </a:rPr>
              <a:t>4: IAC (3)</a:t>
            </a:r>
            <a:br>
              <a:rPr lang="en-GB" sz="3200" spc="-25" dirty="0" smtClean="0">
                <a:solidFill>
                  <a:srgbClr val="993300"/>
                </a:solidFill>
                <a:latin typeface="Berlin Sans FB Demi" panose="020E0802020502020306" pitchFamily="34" charset="0"/>
              </a:rPr>
            </a:br>
            <a:r>
              <a:rPr lang="en-GB" sz="2000" spc="-25" dirty="0" smtClean="0">
                <a:solidFill>
                  <a:srgbClr val="DAEDEF">
                    <a:lumMod val="50000"/>
                  </a:srgbClr>
                </a:solidFill>
                <a:latin typeface="Berlin Sans FB Demi" panose="020E0802020502020306" pitchFamily="34" charset="0"/>
              </a:rPr>
              <a:t>WORKPLAN </a:t>
            </a:r>
            <a:r>
              <a:rPr lang="en-GB" sz="2000" spc="-25" dirty="0">
                <a:solidFill>
                  <a:srgbClr val="DAEDEF">
                    <a:lumMod val="50000"/>
                  </a:srgbClr>
                </a:solidFill>
                <a:latin typeface="Berlin Sans FB Demi" panose="020E0802020502020306" pitchFamily="34" charset="0"/>
              </a:rPr>
              <a:t>TARGETS</a:t>
            </a:r>
            <a:endParaRPr lang="en-US" sz="20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49</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517742847"/>
              </p:ext>
            </p:extLst>
          </p:nvPr>
        </p:nvGraphicFramePr>
        <p:xfrm>
          <a:off x="458255" y="1412776"/>
          <a:ext cx="8352928" cy="4796578"/>
        </p:xfrm>
        <a:graphic>
          <a:graphicData uri="http://schemas.openxmlformats.org/drawingml/2006/table">
            <a:tbl>
              <a:tblPr firstRow="1" firstCol="1" bandRow="1"/>
              <a:tblGrid>
                <a:gridCol w="2385553">
                  <a:extLst>
                    <a:ext uri="{9D8B030D-6E8A-4147-A177-3AD203B41FA5}">
                      <a16:colId xmlns:a16="http://schemas.microsoft.com/office/drawing/2014/main" xmlns="" val="20000"/>
                    </a:ext>
                  </a:extLst>
                </a:gridCol>
                <a:gridCol w="4805512">
                  <a:extLst>
                    <a:ext uri="{9D8B030D-6E8A-4147-A177-3AD203B41FA5}">
                      <a16:colId xmlns:a16="http://schemas.microsoft.com/office/drawing/2014/main" xmlns="" val="20001"/>
                    </a:ext>
                  </a:extLst>
                </a:gridCol>
                <a:gridCol w="1161863">
                  <a:extLst>
                    <a:ext uri="{9D8B030D-6E8A-4147-A177-3AD203B41FA5}">
                      <a16:colId xmlns:a16="http://schemas.microsoft.com/office/drawing/2014/main" xmlns="" val="20002"/>
                    </a:ext>
                  </a:extLst>
                </a:gridCol>
              </a:tblGrid>
              <a:tr h="188092">
                <a:tc>
                  <a:txBody>
                    <a:bodyPr/>
                    <a:lstStyle/>
                    <a:p>
                      <a:pPr marL="0" marR="0" algn="ctr">
                        <a:lnSpc>
                          <a:spcPct val="9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9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9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188092">
                <a:tc gridSpan="3">
                  <a:txBody>
                    <a:bodyPr/>
                    <a:lstStyle/>
                    <a:p>
                      <a:pPr marL="0" marR="0" algn="l">
                        <a:lnSpc>
                          <a:spcPct val="90000"/>
                        </a:lnSpc>
                        <a:spcBef>
                          <a:spcPts val="0"/>
                        </a:spcBef>
                        <a:spcAft>
                          <a:spcPts val="0"/>
                        </a:spcAft>
                        <a:tabLst>
                          <a:tab pos="190500" algn="l"/>
                          <a:tab pos="540385" algn="l"/>
                        </a:tabLst>
                      </a:pPr>
                      <a:r>
                        <a:rPr lang="en-ZA" sz="1600" b="1" kern="1200" dirty="0" smtClean="0">
                          <a:solidFill>
                            <a:schemeClr val="tx1"/>
                          </a:solidFill>
                          <a:effectLst/>
                          <a:latin typeface="+mj-lt"/>
                          <a:ea typeface="+mn-ea"/>
                          <a:cs typeface="+mn-cs"/>
                        </a:rPr>
                        <a:t>Sub-programme: Public</a:t>
                      </a:r>
                      <a:r>
                        <a:rPr lang="en-ZA" sz="1600" b="1" kern="1200" baseline="0" dirty="0" smtClean="0">
                          <a:solidFill>
                            <a:schemeClr val="tx1"/>
                          </a:solidFill>
                          <a:effectLst/>
                          <a:latin typeface="+mj-lt"/>
                          <a:ea typeface="+mn-ea"/>
                          <a:cs typeface="+mn-cs"/>
                        </a:rPr>
                        <a:t> Administration Investigations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316646">
                <a:tc>
                  <a:txBody>
                    <a:bodyPr/>
                    <a:lstStyle/>
                    <a:p>
                      <a:pPr marL="0" marR="0" algn="l">
                        <a:lnSpc>
                          <a:spcPct val="90000"/>
                        </a:lnSpc>
                        <a:spcBef>
                          <a:spcPts val="0"/>
                        </a:spcBef>
                        <a:spcAft>
                          <a:spcPts val="0"/>
                        </a:spcAft>
                      </a:pPr>
                      <a:r>
                        <a:rPr lang="en-ZA" sz="1600" dirty="0">
                          <a:effectLst/>
                          <a:latin typeface="+mj-lt"/>
                          <a:ea typeface="Times New Roman" panose="02020603050405020304" pitchFamily="18" charset="0"/>
                        </a:rPr>
                        <a:t>80% of provisional reports on complaints approved within 3 months </a:t>
                      </a:r>
                      <a:r>
                        <a:rPr lang="en-US" sz="1600" dirty="0">
                          <a:effectLst/>
                          <a:latin typeface="+mj-lt"/>
                          <a:ea typeface="Times New Roman" panose="02020603050405020304" pitchFamily="18" charset="0"/>
                        </a:rPr>
                        <a:t>date of receipt of all relevant documentation</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90000"/>
                        </a:lnSpc>
                        <a:spcBef>
                          <a:spcPts val="0"/>
                        </a:spcBef>
                        <a:spcAft>
                          <a:spcPts val="0"/>
                        </a:spcAft>
                      </a:pPr>
                      <a:r>
                        <a:rPr lang="en-GB" sz="1600" b="0" dirty="0">
                          <a:effectLst/>
                          <a:latin typeface="+mj-lt"/>
                          <a:ea typeface="Times New Roman" panose="02020603050405020304" pitchFamily="18" charset="0"/>
                        </a:rPr>
                        <a:t>Of the 360 complaints lodged, 303 (84%) complaints were concluded. Of these complaints that were concluded -</a:t>
                      </a:r>
                      <a:endParaRPr lang="en-US" sz="1600" b="0" dirty="0">
                        <a:effectLst/>
                        <a:latin typeface="+mj-lt"/>
                        <a:ea typeface="Times New Roman" panose="02020603050405020304" pitchFamily="18" charset="0"/>
                      </a:endParaRPr>
                    </a:p>
                    <a:p>
                      <a:pPr marL="0" marR="0" algn="just">
                        <a:lnSpc>
                          <a:spcPct val="90000"/>
                        </a:lnSpc>
                        <a:spcBef>
                          <a:spcPts val="0"/>
                        </a:spcBef>
                        <a:spcAft>
                          <a:spcPts val="0"/>
                        </a:spcAft>
                      </a:pPr>
                      <a:r>
                        <a:rPr lang="en-GB" sz="1600" b="0" dirty="0">
                          <a:effectLst/>
                          <a:latin typeface="+mj-lt"/>
                          <a:ea typeface="Times New Roman" panose="02020603050405020304" pitchFamily="18" charset="0"/>
                        </a:rPr>
                        <a:t>61 (20%) were finalised/closed through investigations, of which 49 (80%) were finalised within </a:t>
                      </a:r>
                      <a:r>
                        <a:rPr lang="en-GB" sz="1600" b="0" u="sng" dirty="0">
                          <a:effectLst/>
                          <a:latin typeface="+mj-lt"/>
                          <a:ea typeface="Times New Roman" panose="02020603050405020304" pitchFamily="18" charset="0"/>
                        </a:rPr>
                        <a:t>3 months</a:t>
                      </a:r>
                      <a:r>
                        <a:rPr lang="en-GB" sz="1600" b="0" dirty="0">
                          <a:effectLst/>
                          <a:latin typeface="+mj-lt"/>
                          <a:ea typeface="Times New Roman" panose="02020603050405020304" pitchFamily="18" charset="0"/>
                        </a:rPr>
                        <a:t> of receipt of all relevant documentation.</a:t>
                      </a:r>
                      <a:endParaRPr lang="en-US" sz="1600" b="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90000"/>
                        </a:lnSpc>
                        <a:spcBef>
                          <a:spcPts val="0"/>
                        </a:spcBef>
                        <a:spcAft>
                          <a:spcPts val="0"/>
                        </a:spcAft>
                        <a:tabLst>
                          <a:tab pos="540385" algn="l"/>
                        </a:tabLst>
                      </a:pPr>
                      <a:r>
                        <a:rPr lang="en-US" sz="1600" b="0" dirty="0">
                          <a:effectLst/>
                          <a:latin typeface="+mj-lt"/>
                          <a:ea typeface="MS Mincho" panose="02020609040205080304" pitchFamily="49" charset="-128"/>
                          <a:cs typeface="Arial" panose="020B0604020202020204" pitchFamily="34" charset="0"/>
                        </a:rPr>
                        <a:t>Target achieved </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504738">
                <a:tc>
                  <a:txBody>
                    <a:bodyPr/>
                    <a:lstStyle/>
                    <a:p>
                      <a:pPr marL="0" marR="0" algn="l">
                        <a:lnSpc>
                          <a:spcPct val="90000"/>
                        </a:lnSpc>
                        <a:spcBef>
                          <a:spcPts val="0"/>
                        </a:spcBef>
                        <a:spcAft>
                          <a:spcPts val="0"/>
                        </a:spcAft>
                      </a:pPr>
                      <a:r>
                        <a:rPr lang="en-US" sz="1600" dirty="0">
                          <a:effectLst/>
                          <a:latin typeface="+mj-lt"/>
                          <a:ea typeface="Times New Roman" panose="02020603050405020304" pitchFamily="18" charset="0"/>
                        </a:rPr>
                        <a:t>80% of early resolution reports on complaints approved within 45 days from date of receipt of all relevant documentation</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GB" sz="1600" b="0" dirty="0">
                          <a:effectLst/>
                          <a:latin typeface="+mj-lt"/>
                          <a:ea typeface="Times New Roman" panose="02020603050405020304" pitchFamily="18" charset="0"/>
                        </a:rPr>
                        <a:t>148 (49%) cases lodged in the 2016/17 financial year were finalised/closed as early resolution cases, of which 126 (85%) were finalised within </a:t>
                      </a:r>
                      <a:r>
                        <a:rPr lang="en-GB" sz="1600" b="0" u="sng" dirty="0">
                          <a:effectLst/>
                          <a:latin typeface="+mj-lt"/>
                          <a:ea typeface="Times New Roman" panose="02020603050405020304" pitchFamily="18" charset="0"/>
                        </a:rPr>
                        <a:t>45 days</a:t>
                      </a:r>
                      <a:r>
                        <a:rPr lang="en-GB" sz="1600" b="0" dirty="0">
                          <a:effectLst/>
                          <a:latin typeface="+mj-lt"/>
                          <a:ea typeface="Times New Roman" panose="02020603050405020304" pitchFamily="18" charset="0"/>
                        </a:rPr>
                        <a:t> of receipt of all relevant documentation</a:t>
                      </a:r>
                      <a:endParaRPr lang="en-US" sz="1600" b="0" dirty="0">
                        <a:effectLst/>
                        <a:latin typeface="+mj-lt"/>
                        <a:ea typeface="Times New Roman" panose="02020603050405020304" pitchFamily="18" charset="0"/>
                      </a:endParaRPr>
                    </a:p>
                    <a:p>
                      <a:pPr marL="0" marR="0" algn="just">
                        <a:lnSpc>
                          <a:spcPct val="90000"/>
                        </a:lnSpc>
                        <a:spcBef>
                          <a:spcPts val="0"/>
                        </a:spcBef>
                        <a:spcAft>
                          <a:spcPts val="0"/>
                        </a:spcAft>
                      </a:pPr>
                      <a:r>
                        <a:rPr lang="en-GB" sz="1600" b="0" dirty="0">
                          <a:effectLst/>
                          <a:latin typeface="+mj-lt"/>
                          <a:ea typeface="Times New Roman" panose="02020603050405020304" pitchFamily="18" charset="0"/>
                        </a:rPr>
                        <a:t>(</a:t>
                      </a:r>
                      <a:r>
                        <a:rPr lang="en-GB" sz="1600" b="0" i="1" dirty="0">
                          <a:effectLst/>
                          <a:latin typeface="+mj-lt"/>
                          <a:ea typeface="Times New Roman" panose="02020603050405020304" pitchFamily="18" charset="0"/>
                        </a:rPr>
                        <a:t>Note:</a:t>
                      </a:r>
                      <a:r>
                        <a:rPr lang="en-GB" sz="1600" b="0" dirty="0">
                          <a:effectLst/>
                          <a:latin typeface="+mj-lt"/>
                          <a:ea typeface="Times New Roman" panose="02020603050405020304" pitchFamily="18" charset="0"/>
                        </a:rPr>
                        <a:t> 94 backlog cases lodged prior to 1 April 2016/17 financial year were </a:t>
                      </a:r>
                      <a:r>
                        <a:rPr lang="en-GB" sz="1600" b="0" dirty="0" smtClean="0">
                          <a:effectLst/>
                          <a:latin typeface="+mj-lt"/>
                          <a:ea typeface="Times New Roman" panose="02020603050405020304" pitchFamily="18" charset="0"/>
                        </a:rPr>
                        <a:t>finalised/closed)</a:t>
                      </a:r>
                      <a:endParaRPr lang="en-US" sz="1600" b="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90000"/>
                        </a:lnSpc>
                        <a:spcBef>
                          <a:spcPts val="0"/>
                        </a:spcBef>
                        <a:spcAft>
                          <a:spcPts val="0"/>
                        </a:spcAft>
                        <a:tabLst>
                          <a:tab pos="540385" algn="l"/>
                        </a:tabLst>
                      </a:pPr>
                      <a:r>
                        <a:rPr lang="en-US" sz="1600" b="0" dirty="0">
                          <a:effectLst/>
                          <a:latin typeface="+mj-lt"/>
                          <a:ea typeface="MS Mincho" panose="02020609040205080304" pitchFamily="49" charset="-128"/>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940461">
                <a:tc>
                  <a:txBody>
                    <a:bodyPr/>
                    <a:lstStyle/>
                    <a:p>
                      <a:pPr marL="0" marR="0" algn="l">
                        <a:lnSpc>
                          <a:spcPct val="90000"/>
                        </a:lnSpc>
                        <a:spcBef>
                          <a:spcPts val="0"/>
                        </a:spcBef>
                        <a:spcAft>
                          <a:spcPts val="0"/>
                        </a:spcAft>
                      </a:pPr>
                      <a:r>
                        <a:rPr lang="en-GB" sz="1600" dirty="0">
                          <a:effectLst/>
                          <a:latin typeface="+mj-lt"/>
                          <a:ea typeface="Times New Roman" panose="02020603050405020304" pitchFamily="18" charset="0"/>
                        </a:rPr>
                        <a:t>Approved report </a:t>
                      </a:r>
                      <a:r>
                        <a:rPr lang="en-GB" sz="1600" dirty="0" smtClean="0">
                          <a:effectLst/>
                          <a:latin typeface="+mj-lt"/>
                          <a:ea typeface="Times New Roman" panose="02020603050405020304" pitchFamily="18" charset="0"/>
                        </a:rPr>
                        <a:t>on </a:t>
                      </a:r>
                      <a:r>
                        <a:rPr lang="en-US" sz="1600" dirty="0" smtClean="0">
                          <a:effectLst/>
                          <a:latin typeface="+mj-lt"/>
                          <a:ea typeface="Times New Roman" panose="02020603050405020304" pitchFamily="18" charset="0"/>
                        </a:rPr>
                        <a:t>the awarding of higher salaries on appointment and counter offers in the d</a:t>
                      </a:r>
                      <a:r>
                        <a:rPr lang="en-US" sz="1600" b="0" kern="1200" dirty="0" smtClean="0">
                          <a:solidFill>
                            <a:schemeClr val="tx1"/>
                          </a:solidFill>
                          <a:effectLst/>
                          <a:latin typeface="+mn-lt"/>
                          <a:ea typeface="Times New Roman" panose="02020603050405020304" pitchFamily="18" charset="0"/>
                          <a:cs typeface="+mn-cs"/>
                        </a:rPr>
                        <a:t>epartments of Transport and </a:t>
                      </a:r>
                      <a:r>
                        <a:rPr lang="en-US" sz="1600" b="0" kern="1200" dirty="0" err="1" smtClean="0">
                          <a:solidFill>
                            <a:schemeClr val="tx1"/>
                          </a:solidFill>
                          <a:effectLst/>
                          <a:latin typeface="+mn-lt"/>
                          <a:ea typeface="Times New Roman" panose="02020603050405020304" pitchFamily="18" charset="0"/>
                          <a:cs typeface="+mn-cs"/>
                        </a:rPr>
                        <a:t>Labour</a:t>
                      </a:r>
                      <a:r>
                        <a:rPr lang="en-US" sz="1600" b="0" kern="1200" dirty="0" smtClean="0">
                          <a:solidFill>
                            <a:schemeClr val="tx1"/>
                          </a:solidFill>
                          <a:effectLst/>
                          <a:latin typeface="+mn-lt"/>
                          <a:ea typeface="Times New Roman" panose="02020603050405020304" pitchFamily="18" charset="0"/>
                          <a:cs typeface="+mn-cs"/>
                        </a:rPr>
                        <a:t>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90000"/>
                        </a:lnSpc>
                        <a:spcBef>
                          <a:spcPts val="0"/>
                        </a:spcBef>
                        <a:spcAft>
                          <a:spcPts val="0"/>
                        </a:spcAft>
                      </a:pPr>
                      <a:r>
                        <a:rPr lang="en-GB" sz="1600" b="0" dirty="0">
                          <a:effectLst/>
                          <a:latin typeface="+mj-lt"/>
                          <a:ea typeface="Times New Roman" panose="02020603050405020304" pitchFamily="18" charset="0"/>
                        </a:rPr>
                        <a:t>Two (2) </a:t>
                      </a:r>
                      <a:r>
                        <a:rPr lang="en-GB" sz="1600" b="0" dirty="0" smtClean="0">
                          <a:effectLst/>
                          <a:latin typeface="+mj-lt"/>
                          <a:ea typeface="Times New Roman" panose="02020603050405020304" pitchFamily="18" charset="0"/>
                        </a:rPr>
                        <a:t>reports approved </a:t>
                      </a:r>
                      <a:r>
                        <a:rPr lang="en-GB" sz="1600" b="0" dirty="0">
                          <a:effectLst/>
                          <a:latin typeface="+mj-lt"/>
                          <a:ea typeface="Times New Roman" panose="02020603050405020304" pitchFamily="18" charset="0"/>
                        </a:rPr>
                        <a:t>in July 2016</a:t>
                      </a:r>
                      <a:endParaRPr lang="en-US" sz="1600" b="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90000"/>
                        </a:lnSpc>
                        <a:spcBef>
                          <a:spcPts val="0"/>
                        </a:spcBef>
                        <a:spcAft>
                          <a:spcPts val="0"/>
                        </a:spcAft>
                        <a:tabLst>
                          <a:tab pos="540385" algn="l"/>
                        </a:tabLst>
                      </a:pPr>
                      <a:r>
                        <a:rPr lang="en-US" sz="1600" b="0" dirty="0">
                          <a:effectLst/>
                          <a:latin typeface="+mj-lt"/>
                          <a:ea typeface="MS Mincho" panose="02020609040205080304" pitchFamily="49" charset="-128"/>
                          <a:cs typeface="Arial" panose="020B0604020202020204" pitchFamily="34" charset="0"/>
                        </a:rPr>
                        <a:t>Target achieved </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888979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5</a:t>
            </a:fld>
            <a:endParaRPr lang="en-US" sz="1400" b="0" dirty="0"/>
          </a:p>
        </p:txBody>
      </p:sp>
      <p:sp>
        <p:nvSpPr>
          <p:cNvPr id="4" name="Content Placeholder 2"/>
          <p:cNvSpPr txBox="1">
            <a:spLocks/>
          </p:cNvSpPr>
          <p:nvPr/>
        </p:nvSpPr>
        <p:spPr bwMode="auto">
          <a:xfrm>
            <a:off x="467544" y="1268760"/>
            <a:ext cx="8352928" cy="4752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285750" indent="-285750" algn="l">
              <a:buFont typeface="Arial" panose="020B0604020202020204" pitchFamily="34" charset="0"/>
              <a:buChar char="•"/>
            </a:pPr>
            <a:r>
              <a:rPr lang="en-ZA" sz="1700" b="0" dirty="0" smtClean="0"/>
              <a:t>Key achievements include:</a:t>
            </a:r>
          </a:p>
          <a:p>
            <a:pPr lvl="1" indent="-342900" algn="l">
              <a:buFont typeface="Courier New" panose="02070309020205020404" pitchFamily="49" charset="0"/>
              <a:buChar char="o"/>
            </a:pPr>
            <a:r>
              <a:rPr lang="en-ZA" sz="1700" b="0" dirty="0" smtClean="0"/>
              <a:t>An unqualified audit report </a:t>
            </a:r>
          </a:p>
          <a:p>
            <a:pPr lvl="1" indent="-342900" algn="l">
              <a:buFont typeface="Courier New" panose="02070309020205020404" pitchFamily="49" charset="0"/>
              <a:buChar char="o"/>
            </a:pPr>
            <a:r>
              <a:rPr lang="en-ZA" sz="1700" b="0" dirty="0" smtClean="0"/>
              <a:t>Vacancy rate maintained at 6.8% </a:t>
            </a:r>
          </a:p>
          <a:p>
            <a:pPr lvl="1" indent="-342900" algn="l">
              <a:buFont typeface="Courier New" panose="02070309020205020404" pitchFamily="49" charset="0"/>
              <a:buChar char="o"/>
            </a:pPr>
            <a:r>
              <a:rPr lang="en-ZA" sz="1700" b="0" dirty="0" smtClean="0"/>
              <a:t>Employment of 6 (2.32%) people with disability </a:t>
            </a:r>
          </a:p>
          <a:p>
            <a:pPr lvl="1" indent="-342900" algn="l">
              <a:buFont typeface="Courier New" panose="02070309020205020404" pitchFamily="49" charset="0"/>
              <a:buChar char="o"/>
            </a:pPr>
            <a:r>
              <a:rPr lang="en-ZA" sz="1700" b="0" dirty="0" smtClean="0"/>
              <a:t>50% (22 of 44) of women in Senior Management positions</a:t>
            </a:r>
          </a:p>
          <a:p>
            <a:pPr lvl="1" indent="-342900" algn="l">
              <a:buFont typeface="Courier New" panose="02070309020205020404" pitchFamily="49" charset="0"/>
              <a:buChar char="o"/>
            </a:pPr>
            <a:r>
              <a:rPr lang="en-ZA" sz="1700" b="0" dirty="0" smtClean="0"/>
              <a:t>Establishment of the Data Warehouse</a:t>
            </a:r>
          </a:p>
          <a:p>
            <a:pPr lvl="1" indent="-342900" algn="l">
              <a:buFont typeface="Courier New" panose="02070309020205020404" pitchFamily="49" charset="0"/>
              <a:buChar char="o"/>
            </a:pPr>
            <a:r>
              <a:rPr lang="en-ZA" sz="1700" b="0" dirty="0" smtClean="0"/>
              <a:t>Establishment of an On-line Grievance and Complaints Management System</a:t>
            </a:r>
          </a:p>
          <a:p>
            <a:pPr lvl="1" indent="-342900" algn="l">
              <a:buFont typeface="Courier New" panose="02070309020205020404" pitchFamily="49" charset="0"/>
              <a:buChar char="o"/>
            </a:pPr>
            <a:r>
              <a:rPr lang="en-ZA" sz="1700" b="0" dirty="0" smtClean="0"/>
              <a:t>Migration and in-house management of the National Anti-Corruption Hotline</a:t>
            </a:r>
          </a:p>
          <a:p>
            <a:pPr lvl="1" indent="-342900" algn="l">
              <a:buFont typeface="Courier New" panose="02070309020205020404" pitchFamily="49" charset="0"/>
              <a:buChar char="o"/>
            </a:pPr>
            <a:r>
              <a:rPr lang="en-US" sz="1700" b="0" dirty="0" smtClean="0"/>
              <a:t>Inspections in all provinces on the availability </a:t>
            </a:r>
            <a:r>
              <a:rPr lang="en-US" sz="1700" b="0" dirty="0"/>
              <a:t>of Learner and Teacher Support Material </a:t>
            </a:r>
            <a:endParaRPr lang="en-ZA" sz="1700" b="0" dirty="0" smtClean="0"/>
          </a:p>
          <a:p>
            <a:pPr lvl="1" indent="-342900" algn="l">
              <a:buFont typeface="Courier New" panose="02070309020205020404" pitchFamily="49" charset="0"/>
              <a:buChar char="o"/>
            </a:pPr>
            <a:r>
              <a:rPr lang="en-ZA" sz="1700" b="0" dirty="0" smtClean="0"/>
              <a:t>Various research reports were completed:</a:t>
            </a:r>
          </a:p>
          <a:p>
            <a:pPr lvl="2" indent="-342900" algn="l">
              <a:buFont typeface="Wingdings" panose="05000000000000000000" pitchFamily="2" charset="2"/>
              <a:buChar char="ü"/>
            </a:pPr>
            <a:r>
              <a:rPr lang="en-US" sz="1700" b="0" dirty="0"/>
              <a:t>Report on the assessment of the verification of qualifications of SMS members in the Eastern Cape </a:t>
            </a:r>
            <a:r>
              <a:rPr lang="en-US" sz="1700" b="0" dirty="0" smtClean="0"/>
              <a:t>Province</a:t>
            </a:r>
          </a:p>
          <a:p>
            <a:pPr lvl="2" indent="-342900" algn="l">
              <a:buFont typeface="Wingdings" panose="05000000000000000000" pitchFamily="2" charset="2"/>
              <a:buChar char="ü"/>
            </a:pPr>
            <a:r>
              <a:rPr lang="en-US" sz="1700" b="0" dirty="0"/>
              <a:t>Report on the assessment of Emergency Medical Services in Mpumalanga</a:t>
            </a:r>
          </a:p>
          <a:p>
            <a:pPr lvl="2" indent="-342900" algn="l">
              <a:buFont typeface="Wingdings" panose="05000000000000000000" pitchFamily="2" charset="2"/>
              <a:buChar char="ü"/>
            </a:pPr>
            <a:r>
              <a:rPr lang="en-US" sz="1700" b="0" dirty="0"/>
              <a:t>Report on the investigation into the management of the Department of Health: Western Cape: Policy on Incapacity Leave and Ill-health Retirement application </a:t>
            </a:r>
            <a:r>
              <a:rPr lang="en-US" sz="1700" b="0" dirty="0" smtClean="0"/>
              <a:t>process</a:t>
            </a:r>
          </a:p>
          <a:p>
            <a:pPr lvl="2" indent="-342900" algn="l">
              <a:buFont typeface="Wingdings" panose="05000000000000000000" pitchFamily="2" charset="2"/>
              <a:buChar char="ü"/>
            </a:pPr>
            <a:endParaRPr lang="en-ZA" sz="1700" b="0" dirty="0" smtClean="0"/>
          </a:p>
          <a:p>
            <a:pPr marL="400050" lvl="1" indent="0" algn="l"/>
            <a:endParaRPr lang="en-ZA" sz="1700" b="0" dirty="0" smtClean="0"/>
          </a:p>
        </p:txBody>
      </p:sp>
      <p:sp>
        <p:nvSpPr>
          <p:cNvPr id="5"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SUMMARY OF PERFORMANCE (2)</a:t>
            </a:r>
            <a:endParaRPr lang="en-US" dirty="0">
              <a:solidFill>
                <a:srgbClr val="993300"/>
              </a:solidFill>
              <a:latin typeface="Berlin Sans FB Demi" pitchFamily="34" charset="0"/>
            </a:endParaRPr>
          </a:p>
        </p:txBody>
      </p:sp>
    </p:spTree>
    <p:extLst>
      <p:ext uri="{BB962C8B-B14F-4D97-AF65-F5344CB8AC3E}">
        <p14:creationId xmlns:p14="http://schemas.microsoft.com/office/powerpoint/2010/main" xmlns="" val="26007645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a:t>
            </a:r>
            <a:r>
              <a:rPr lang="en-GB" sz="3200" spc="-25" dirty="0" smtClean="0">
                <a:solidFill>
                  <a:srgbClr val="993300"/>
                </a:solidFill>
                <a:latin typeface="Berlin Sans FB Demi" panose="020E0802020502020306" pitchFamily="34" charset="0"/>
              </a:rPr>
              <a:t>4: IAC(4)</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50</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874495914"/>
              </p:ext>
            </p:extLst>
          </p:nvPr>
        </p:nvGraphicFramePr>
        <p:xfrm>
          <a:off x="467544" y="1373816"/>
          <a:ext cx="8352928" cy="3592872"/>
        </p:xfrm>
        <a:graphic>
          <a:graphicData uri="http://schemas.openxmlformats.org/drawingml/2006/table">
            <a:tbl>
              <a:tblPr firstRow="1" firstCol="1" bandRow="1"/>
              <a:tblGrid>
                <a:gridCol w="3240360">
                  <a:extLst>
                    <a:ext uri="{9D8B030D-6E8A-4147-A177-3AD203B41FA5}">
                      <a16:colId xmlns:a16="http://schemas.microsoft.com/office/drawing/2014/main" xmlns="" val="20000"/>
                    </a:ext>
                  </a:extLst>
                </a:gridCol>
                <a:gridCol w="3950705">
                  <a:extLst>
                    <a:ext uri="{9D8B030D-6E8A-4147-A177-3AD203B41FA5}">
                      <a16:colId xmlns:a16="http://schemas.microsoft.com/office/drawing/2014/main" xmlns="" val="20001"/>
                    </a:ext>
                  </a:extLst>
                </a:gridCol>
                <a:gridCol w="1161863">
                  <a:extLst>
                    <a:ext uri="{9D8B030D-6E8A-4147-A177-3AD203B41FA5}">
                      <a16:colId xmlns:a16="http://schemas.microsoft.com/office/drawing/2014/main" xmlns="" val="20002"/>
                    </a:ext>
                  </a:extLst>
                </a:gridCol>
              </a:tblGrid>
              <a:tr h="207605">
                <a:tc>
                  <a:txBody>
                    <a:bodyPr/>
                    <a:lstStyle/>
                    <a:p>
                      <a:pPr marL="0" marR="0" algn="ctr">
                        <a:lnSpc>
                          <a:spcPct val="13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3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3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210376">
                <a:tc gridSpan="3">
                  <a:txBody>
                    <a:bodyPr/>
                    <a:lstStyle/>
                    <a:p>
                      <a:pPr marL="0" marR="0" algn="l">
                        <a:lnSpc>
                          <a:spcPct val="130000"/>
                        </a:lnSpc>
                        <a:spcBef>
                          <a:spcPts val="0"/>
                        </a:spcBef>
                        <a:spcAft>
                          <a:spcPts val="0"/>
                        </a:spcAft>
                        <a:tabLst>
                          <a:tab pos="190500" algn="l"/>
                          <a:tab pos="540385" algn="l"/>
                        </a:tabLst>
                      </a:pPr>
                      <a:r>
                        <a:rPr lang="en-ZA" sz="1600" b="1" kern="1200" dirty="0" smtClean="0">
                          <a:solidFill>
                            <a:schemeClr val="tx1"/>
                          </a:solidFill>
                          <a:effectLst/>
                          <a:latin typeface="+mj-lt"/>
                          <a:ea typeface="+mn-ea"/>
                          <a:cs typeface="+mn-cs"/>
                        </a:rPr>
                        <a:t>Sub-programme: Public</a:t>
                      </a:r>
                      <a:r>
                        <a:rPr lang="en-ZA" sz="1600" b="1" kern="1200" baseline="0" dirty="0" smtClean="0">
                          <a:solidFill>
                            <a:schemeClr val="tx1"/>
                          </a:solidFill>
                          <a:effectLst/>
                          <a:latin typeface="+mj-lt"/>
                          <a:ea typeface="+mn-ea"/>
                          <a:cs typeface="+mn-cs"/>
                        </a:rPr>
                        <a:t> Administration Investigations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016402">
                <a:tc>
                  <a:txBody>
                    <a:bodyPr/>
                    <a:lstStyle/>
                    <a:p>
                      <a:pPr marL="0" marR="0" algn="l">
                        <a:lnSpc>
                          <a:spcPct val="130000"/>
                        </a:lnSpc>
                        <a:spcBef>
                          <a:spcPts val="0"/>
                        </a:spcBef>
                        <a:spcAft>
                          <a:spcPts val="0"/>
                        </a:spcAft>
                      </a:pPr>
                      <a:r>
                        <a:rPr lang="en-US" sz="1600" dirty="0">
                          <a:effectLst/>
                          <a:latin typeface="+mj-lt"/>
                          <a:ea typeface="Times New Roman" panose="02020603050405020304" pitchFamily="18" charset="0"/>
                        </a:rPr>
                        <a:t>Approved </a:t>
                      </a:r>
                      <a:r>
                        <a:rPr lang="en-US" sz="1600" dirty="0" smtClean="0">
                          <a:effectLst/>
                          <a:latin typeface="+mj-lt"/>
                          <a:ea typeface="Times New Roman" panose="02020603050405020304" pitchFamily="18" charset="0"/>
                        </a:rPr>
                        <a:t>report on </a:t>
                      </a:r>
                      <a:r>
                        <a:rPr lang="en-US" sz="1600" kern="1200" dirty="0" smtClean="0">
                          <a:solidFill>
                            <a:schemeClr val="tx1"/>
                          </a:solidFill>
                          <a:effectLst/>
                          <a:latin typeface="+mn-lt"/>
                          <a:ea typeface="Times New Roman" panose="02020603050405020304" pitchFamily="18" charset="0"/>
                          <a:cs typeface="+mn-cs"/>
                        </a:rPr>
                        <a:t>the awarding of higher salaries on appointment and counter offers in the departments of Health and Human Settlements</a:t>
                      </a:r>
                      <a:endParaRPr lang="en-US"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30000"/>
                        </a:lnSpc>
                        <a:spcBef>
                          <a:spcPts val="0"/>
                        </a:spcBef>
                        <a:spcAft>
                          <a:spcPts val="0"/>
                        </a:spcAft>
                      </a:pPr>
                      <a:r>
                        <a:rPr lang="en-GB" sz="1600" dirty="0">
                          <a:effectLst/>
                          <a:latin typeface="+mj-lt"/>
                          <a:ea typeface="Times New Roman" panose="02020603050405020304" pitchFamily="18" charset="0"/>
                        </a:rPr>
                        <a:t>Two (2) </a:t>
                      </a:r>
                      <a:r>
                        <a:rPr lang="en-GB" sz="1600" dirty="0" smtClean="0">
                          <a:effectLst/>
                          <a:latin typeface="+mj-lt"/>
                          <a:ea typeface="Times New Roman" panose="02020603050405020304" pitchFamily="18" charset="0"/>
                        </a:rPr>
                        <a:t>reports approved </a:t>
                      </a:r>
                      <a:r>
                        <a:rPr lang="en-GB" sz="1600" dirty="0">
                          <a:effectLst/>
                          <a:latin typeface="+mj-lt"/>
                          <a:ea typeface="Times New Roman" panose="02020603050405020304" pitchFamily="18" charset="0"/>
                        </a:rPr>
                        <a:t>in March 2017</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30000"/>
                        </a:lnSpc>
                        <a:spcBef>
                          <a:spcPts val="0"/>
                        </a:spcBef>
                        <a:spcAft>
                          <a:spcPts val="0"/>
                        </a:spcAft>
                        <a:tabLst>
                          <a:tab pos="540385" algn="l"/>
                        </a:tabLst>
                      </a:pPr>
                      <a:r>
                        <a:rPr lang="en-US" sz="1600" b="0" dirty="0">
                          <a:effectLst/>
                          <a:latin typeface="+mj-lt"/>
                          <a:ea typeface="MS Mincho" panose="02020609040205080304" pitchFamily="49" charset="-128"/>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373928">
                <a:tc>
                  <a:txBody>
                    <a:bodyPr/>
                    <a:lstStyle/>
                    <a:p>
                      <a:pPr marL="0" marR="0" algn="l">
                        <a:lnSpc>
                          <a:spcPct val="130000"/>
                        </a:lnSpc>
                        <a:spcBef>
                          <a:spcPts val="0"/>
                        </a:spcBef>
                        <a:spcAft>
                          <a:spcPts val="0"/>
                        </a:spcAft>
                      </a:pPr>
                      <a:r>
                        <a:rPr lang="en-ZA" sz="1600" dirty="0">
                          <a:effectLst/>
                          <a:latin typeface="+mj-lt"/>
                          <a:ea typeface="Times New Roman" panose="02020603050405020304" pitchFamily="18" charset="0"/>
                        </a:rPr>
                        <a:t>Factsheet </a:t>
                      </a:r>
                      <a:r>
                        <a:rPr lang="en-US" sz="1600" kern="1200" dirty="0" smtClean="0">
                          <a:solidFill>
                            <a:schemeClr val="tx1"/>
                          </a:solidFill>
                          <a:effectLst/>
                          <a:latin typeface="+mn-lt"/>
                          <a:ea typeface="Times New Roman" panose="02020603050405020304" pitchFamily="18" charset="0"/>
                          <a:cs typeface="+mn-cs"/>
                        </a:rPr>
                        <a:t>on disciplinary proceedings on financial misconduct for the 2015/16 financial year produced</a:t>
                      </a:r>
                      <a:endParaRPr lang="en-US" sz="1600" kern="1200" dirty="0">
                        <a:solidFill>
                          <a:schemeClr val="tx1"/>
                        </a:solidFill>
                        <a:effectLst/>
                        <a:latin typeface="+mn-lt"/>
                        <a:ea typeface="Times New Roman" panose="02020603050405020304" pitchFamily="18" charset="0"/>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30000"/>
                        </a:lnSpc>
                        <a:spcBef>
                          <a:spcPts val="0"/>
                        </a:spcBef>
                        <a:spcAft>
                          <a:spcPts val="0"/>
                        </a:spcAft>
                      </a:pPr>
                      <a:r>
                        <a:rPr lang="en-GB" sz="1600" dirty="0">
                          <a:effectLst/>
                          <a:latin typeface="+mj-lt"/>
                          <a:ea typeface="Times New Roman" panose="02020603050405020304" pitchFamily="18" charset="0"/>
                        </a:rPr>
                        <a:t>Factsheet </a:t>
                      </a:r>
                      <a:r>
                        <a:rPr lang="en-US" sz="1600" dirty="0" smtClean="0">
                          <a:effectLst/>
                          <a:latin typeface="+mj-lt"/>
                          <a:ea typeface="Times New Roman" panose="02020603050405020304" pitchFamily="18" charset="0"/>
                        </a:rPr>
                        <a:t>approved</a:t>
                      </a:r>
                      <a:r>
                        <a:rPr lang="en-GB" sz="1600" dirty="0" smtClean="0">
                          <a:effectLst/>
                          <a:latin typeface="+mj-lt"/>
                          <a:ea typeface="Times New Roman" panose="02020603050405020304" pitchFamily="18" charset="0"/>
                        </a:rPr>
                        <a:t> </a:t>
                      </a:r>
                      <a:r>
                        <a:rPr lang="en-GB" sz="1600" dirty="0">
                          <a:effectLst/>
                          <a:latin typeface="+mj-lt"/>
                          <a:ea typeface="Times New Roman" panose="02020603050405020304" pitchFamily="18" charset="0"/>
                        </a:rPr>
                        <a:t>in November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30000"/>
                        </a:lnSpc>
                        <a:spcBef>
                          <a:spcPts val="0"/>
                        </a:spcBef>
                        <a:spcAft>
                          <a:spcPts val="0"/>
                        </a:spcAft>
                        <a:tabLst>
                          <a:tab pos="540385" algn="l"/>
                        </a:tabLst>
                      </a:pPr>
                      <a:r>
                        <a:rPr lang="en-US" sz="1600" b="0" dirty="0">
                          <a:effectLst/>
                          <a:latin typeface="+mj-lt"/>
                          <a:ea typeface="MS Mincho" panose="02020609040205080304" pitchFamily="49" charset="-128"/>
                          <a:cs typeface="Arial" panose="020B0604020202020204" pitchFamily="34" charset="0"/>
                        </a:rPr>
                        <a:t>Target achieved</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1731585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81030" y="554700"/>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a:t>
            </a:r>
            <a:r>
              <a:rPr lang="en-GB" sz="3200" spc="-25" dirty="0" smtClean="0">
                <a:solidFill>
                  <a:srgbClr val="993300"/>
                </a:solidFill>
                <a:latin typeface="Berlin Sans FB Demi" panose="020E0802020502020306" pitchFamily="34" charset="0"/>
              </a:rPr>
              <a:t>4: IAC (5)</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51</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1246213075"/>
              </p:ext>
            </p:extLst>
          </p:nvPr>
        </p:nvGraphicFramePr>
        <p:xfrm>
          <a:off x="481030" y="1429815"/>
          <a:ext cx="8243086" cy="4145280"/>
        </p:xfrm>
        <a:graphic>
          <a:graphicData uri="http://schemas.openxmlformats.org/drawingml/2006/table">
            <a:tbl>
              <a:tblPr firstRow="1" firstCol="1" bandRow="1"/>
              <a:tblGrid>
                <a:gridCol w="3240360">
                  <a:extLst>
                    <a:ext uri="{9D8B030D-6E8A-4147-A177-3AD203B41FA5}">
                      <a16:colId xmlns:a16="http://schemas.microsoft.com/office/drawing/2014/main" xmlns="" val="20000"/>
                    </a:ext>
                  </a:extLst>
                </a:gridCol>
                <a:gridCol w="3389569">
                  <a:extLst>
                    <a:ext uri="{9D8B030D-6E8A-4147-A177-3AD203B41FA5}">
                      <a16:colId xmlns:a16="http://schemas.microsoft.com/office/drawing/2014/main" xmlns="" val="20001"/>
                    </a:ext>
                  </a:extLst>
                </a:gridCol>
                <a:gridCol w="1613157">
                  <a:extLst>
                    <a:ext uri="{9D8B030D-6E8A-4147-A177-3AD203B41FA5}">
                      <a16:colId xmlns:a16="http://schemas.microsoft.com/office/drawing/2014/main" xmlns="" val="20002"/>
                    </a:ext>
                  </a:extLst>
                </a:gridCol>
              </a:tblGrid>
              <a:tr h="234143">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Achievement </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161717">
                <a:tc gridSpan="3">
                  <a:txBody>
                    <a:bodyPr/>
                    <a:lstStyle/>
                    <a:p>
                      <a:pPr marL="0" marR="0" algn="l">
                        <a:lnSpc>
                          <a:spcPct val="100000"/>
                        </a:lnSpc>
                        <a:spcBef>
                          <a:spcPts val="0"/>
                        </a:spcBef>
                        <a:spcAft>
                          <a:spcPts val="0"/>
                        </a:spcAft>
                        <a:tabLst>
                          <a:tab pos="190500" algn="l"/>
                          <a:tab pos="540385" algn="l"/>
                        </a:tabLst>
                      </a:pPr>
                      <a:r>
                        <a:rPr lang="en-ZA" sz="1600" b="1" kern="1200" dirty="0" smtClean="0">
                          <a:solidFill>
                            <a:schemeClr val="tx1"/>
                          </a:solidFill>
                          <a:effectLst/>
                          <a:latin typeface="+mj-lt"/>
                          <a:ea typeface="+mn-ea"/>
                          <a:cs typeface="+mn-cs"/>
                        </a:rPr>
                        <a:t>Sub-programme: Professional</a:t>
                      </a:r>
                      <a:r>
                        <a:rPr lang="en-ZA" sz="1600" b="1" kern="1200" baseline="0" dirty="0" smtClean="0">
                          <a:solidFill>
                            <a:schemeClr val="tx1"/>
                          </a:solidFill>
                          <a:effectLst/>
                          <a:latin typeface="+mj-lt"/>
                          <a:ea typeface="+mn-ea"/>
                          <a:cs typeface="+mn-cs"/>
                        </a:rPr>
                        <a:t> Ethics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96837">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 </a:t>
                      </a:r>
                      <a:r>
                        <a:rPr lang="en-ZA" sz="1600" dirty="0" smtClean="0">
                          <a:effectLst/>
                          <a:latin typeface="+mj-lt"/>
                          <a:ea typeface="Times New Roman" panose="02020603050405020304" pitchFamily="18" charset="0"/>
                        </a:rPr>
                        <a:t>Approved </a:t>
                      </a:r>
                      <a:r>
                        <a:rPr lang="en-ZA" sz="1600" dirty="0">
                          <a:effectLst/>
                          <a:latin typeface="+mj-lt"/>
                          <a:ea typeface="Times New Roman" panose="02020603050405020304" pitchFamily="18" charset="0"/>
                        </a:rPr>
                        <a:t>report </a:t>
                      </a:r>
                      <a:r>
                        <a:rPr lang="en-US" sz="1600" kern="1200" dirty="0" smtClean="0">
                          <a:solidFill>
                            <a:schemeClr val="tx1"/>
                          </a:solidFill>
                          <a:effectLst/>
                          <a:latin typeface="+mn-lt"/>
                          <a:ea typeface="Times New Roman" panose="02020603050405020304" pitchFamily="18" charset="0"/>
                          <a:cs typeface="+mn-cs"/>
                        </a:rPr>
                        <a:t>on Assessment of the implementation of the FDF for the 2014/15 financial year by Aug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ZA" sz="1600" dirty="0" smtClean="0">
                          <a:effectLst/>
                          <a:latin typeface="+mj-lt"/>
                          <a:ea typeface="Times New Roman" panose="02020603050405020304" pitchFamily="18" charset="0"/>
                        </a:rPr>
                        <a:t>Report approved </a:t>
                      </a:r>
                      <a:r>
                        <a:rPr lang="en-ZA" sz="1600" dirty="0">
                          <a:effectLst/>
                          <a:latin typeface="+mj-lt"/>
                          <a:ea typeface="Times New Roman" panose="02020603050405020304" pitchFamily="18" charset="0"/>
                        </a:rPr>
                        <a:t>in August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nSpc>
                          <a:spcPct val="100000"/>
                        </a:lnSpc>
                      </a:pPr>
                      <a:r>
                        <a:rPr lang="en-US" sz="1600" dirty="0" smtClean="0">
                          <a:latin typeface="+mj-lt"/>
                        </a:rPr>
                        <a:t>Target achieved</a:t>
                      </a:r>
                      <a:endParaRPr lang="en-US" sz="1600" dirty="0">
                        <a:latin typeface="+mj-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277686">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Approved report </a:t>
                      </a:r>
                      <a:r>
                        <a:rPr lang="en-US" sz="1600" dirty="0" smtClean="0">
                          <a:effectLst/>
                          <a:latin typeface="+mj-lt"/>
                          <a:ea typeface="Times New Roman" panose="02020603050405020304" pitchFamily="18" charset="0"/>
                        </a:rPr>
                        <a:t>on Assessment of the implementation of the FDF for the 2015/16 financial year by</a:t>
                      </a:r>
                      <a:r>
                        <a:rPr lang="en-US" sz="1600" baseline="0" dirty="0" smtClean="0">
                          <a:effectLst/>
                          <a:latin typeface="+mj-lt"/>
                          <a:ea typeface="Times New Roman" panose="02020603050405020304" pitchFamily="18" charset="0"/>
                        </a:rPr>
                        <a:t> March 2017</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ZA" sz="1600" dirty="0">
                          <a:effectLst/>
                          <a:latin typeface="+mj-lt"/>
                          <a:ea typeface="Times New Roman" panose="02020603050405020304" pitchFamily="18" charset="0"/>
                        </a:rPr>
                        <a:t>Report </a:t>
                      </a:r>
                      <a:r>
                        <a:rPr lang="en-ZA" sz="1600" dirty="0" smtClean="0">
                          <a:effectLst/>
                          <a:latin typeface="+mj-lt"/>
                          <a:ea typeface="Times New Roman" panose="02020603050405020304" pitchFamily="18" charset="0"/>
                        </a:rPr>
                        <a:t>o </a:t>
                      </a:r>
                      <a:r>
                        <a:rPr lang="en-ZA" sz="1600" dirty="0">
                          <a:effectLst/>
                          <a:latin typeface="+mj-lt"/>
                          <a:ea typeface="Times New Roman" panose="02020603050405020304" pitchFamily="18" charset="0"/>
                        </a:rPr>
                        <a:t>approved in March 2017</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a:lnSpc>
                          <a:spcPct val="100000"/>
                        </a:lnSpc>
                      </a:pPr>
                      <a:r>
                        <a:rPr lang="en-US" sz="1600" dirty="0" smtClean="0">
                          <a:latin typeface="+mj-lt"/>
                        </a:rPr>
                        <a:t>Target achieved</a:t>
                      </a:r>
                      <a:endParaRPr lang="en-US" sz="1600" dirty="0">
                        <a:latin typeface="+mj-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647935">
                <a:tc>
                  <a:txBody>
                    <a:bodyPr/>
                    <a:lstStyle/>
                    <a:p>
                      <a:pPr marL="0" marR="0" algn="l">
                        <a:lnSpc>
                          <a:spcPct val="100000"/>
                        </a:lnSpc>
                        <a:spcBef>
                          <a:spcPts val="0"/>
                        </a:spcBef>
                        <a:spcAft>
                          <a:spcPts val="0"/>
                        </a:spcAft>
                      </a:pPr>
                      <a:r>
                        <a:rPr lang="en-US" sz="1600" dirty="0" smtClean="0">
                          <a:effectLst/>
                          <a:latin typeface="+mj-lt"/>
                          <a:ea typeface="Times New Roman" panose="02020603050405020304" pitchFamily="18" charset="0"/>
                        </a:rPr>
                        <a:t>2 targeted visits and 2 workshops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600" dirty="0">
                          <a:effectLst/>
                          <a:latin typeface="+mj-lt"/>
                          <a:ea typeface="Times New Roman" panose="02020603050405020304" pitchFamily="18" charset="0"/>
                        </a:rPr>
                        <a:t>6 targeted visits in July and Aug 2016 and March 2017</a:t>
                      </a:r>
                      <a:endParaRPr lang="en-US" sz="1600" dirty="0">
                        <a:effectLst/>
                        <a:latin typeface="+mj-lt"/>
                        <a:ea typeface="Times New Roman" panose="02020603050405020304" pitchFamily="18" charset="0"/>
                      </a:endParaRPr>
                    </a:p>
                    <a:p>
                      <a:pPr marL="0" marR="0" algn="just">
                        <a:lnSpc>
                          <a:spcPct val="100000"/>
                        </a:lnSpc>
                        <a:spcBef>
                          <a:spcPts val="0"/>
                        </a:spcBef>
                        <a:spcAft>
                          <a:spcPts val="0"/>
                        </a:spcAft>
                      </a:pPr>
                      <a:r>
                        <a:rPr lang="en-US" sz="1600" dirty="0">
                          <a:effectLst/>
                          <a:latin typeface="+mj-lt"/>
                          <a:ea typeface="Times New Roman" panose="02020603050405020304" pitchFamily="18" charset="0"/>
                        </a:rPr>
                        <a:t> </a:t>
                      </a:r>
                    </a:p>
                    <a:p>
                      <a:pPr marL="0" marR="0" algn="just">
                        <a:lnSpc>
                          <a:spcPct val="100000"/>
                        </a:lnSpc>
                        <a:spcBef>
                          <a:spcPts val="0"/>
                        </a:spcBef>
                        <a:spcAft>
                          <a:spcPts val="0"/>
                        </a:spcAft>
                      </a:pPr>
                      <a:r>
                        <a:rPr lang="en-GB" sz="1600" dirty="0">
                          <a:effectLst/>
                          <a:latin typeface="+mj-lt"/>
                          <a:ea typeface="Times New Roman" panose="02020603050405020304" pitchFamily="18" charset="0"/>
                        </a:rPr>
                        <a:t>2 workshops conducted in March 2017</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Target </a:t>
                      </a:r>
                      <a:r>
                        <a:rPr lang="en-ZA" sz="1600" dirty="0" smtClean="0">
                          <a:effectLst/>
                          <a:latin typeface="+mj-lt"/>
                          <a:ea typeface="Times New Roman" panose="02020603050405020304" pitchFamily="18" charset="0"/>
                        </a:rPr>
                        <a:t>exceeded due to </a:t>
                      </a:r>
                      <a:r>
                        <a:rPr lang="en-ZA" sz="1600" kern="1200" dirty="0" smtClean="0">
                          <a:solidFill>
                            <a:schemeClr val="tx1"/>
                          </a:solidFill>
                          <a:effectLst/>
                          <a:latin typeface="+mj-lt"/>
                          <a:ea typeface="+mn-ea"/>
                          <a:cs typeface="+mn-cs"/>
                        </a:rPr>
                        <a:t>improved business processes and tight project management</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8608786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67544" y="659648"/>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a:t>
            </a:r>
            <a:r>
              <a:rPr lang="en-GB" sz="3200" spc="-25" dirty="0" smtClean="0">
                <a:solidFill>
                  <a:srgbClr val="993300"/>
                </a:solidFill>
                <a:latin typeface="Berlin Sans FB Demi" panose="020E0802020502020306" pitchFamily="34" charset="0"/>
              </a:rPr>
              <a:t>4: IAC (6)</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52</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2501369879"/>
              </p:ext>
            </p:extLst>
          </p:nvPr>
        </p:nvGraphicFramePr>
        <p:xfrm>
          <a:off x="611560" y="1700808"/>
          <a:ext cx="8324989" cy="4145280"/>
        </p:xfrm>
        <a:graphic>
          <a:graphicData uri="http://schemas.openxmlformats.org/drawingml/2006/table">
            <a:tbl>
              <a:tblPr firstRow="1" firstCol="1" bandRow="1"/>
              <a:tblGrid>
                <a:gridCol w="2577587">
                  <a:extLst>
                    <a:ext uri="{9D8B030D-6E8A-4147-A177-3AD203B41FA5}">
                      <a16:colId xmlns:a16="http://schemas.microsoft.com/office/drawing/2014/main" xmlns="" val="20000"/>
                    </a:ext>
                  </a:extLst>
                </a:gridCol>
                <a:gridCol w="3947202">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tblGrid>
              <a:tr h="190873">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t>
                      </a:r>
                      <a:r>
                        <a:rPr lang="en-ZA" sz="1600" b="1" dirty="0" smtClean="0">
                          <a:effectLst/>
                          <a:latin typeface="+mj-lt"/>
                          <a:ea typeface="Times New Roman" panose="02020603050405020304" pitchFamily="18" charset="0"/>
                          <a:cs typeface="Arial" panose="020B0604020202020204" pitchFamily="34" charset="0"/>
                        </a:rPr>
                        <a:t>Achievement</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101134">
                <a:tc gridSpan="3">
                  <a:txBody>
                    <a:bodyPr/>
                    <a:lstStyle/>
                    <a:p>
                      <a:pPr marL="0" marR="0" algn="l">
                        <a:lnSpc>
                          <a:spcPct val="100000"/>
                        </a:lnSpc>
                        <a:spcBef>
                          <a:spcPts val="0"/>
                        </a:spcBef>
                        <a:spcAft>
                          <a:spcPts val="0"/>
                        </a:spcAft>
                        <a:tabLst>
                          <a:tab pos="190500" algn="l"/>
                          <a:tab pos="540385" algn="l"/>
                        </a:tabLst>
                      </a:pPr>
                      <a:r>
                        <a:rPr lang="en-ZA" sz="1600" b="1" kern="1200" dirty="0" smtClean="0">
                          <a:solidFill>
                            <a:schemeClr val="tx1"/>
                          </a:solidFill>
                          <a:effectLst/>
                          <a:latin typeface="+mj-lt"/>
                          <a:ea typeface="+mn-ea"/>
                          <a:cs typeface="+mn-cs"/>
                        </a:rPr>
                        <a:t>Sub-programme: Professional</a:t>
                      </a:r>
                      <a:r>
                        <a:rPr lang="en-ZA" sz="1600" b="1" kern="1200" baseline="0" dirty="0" smtClean="0">
                          <a:solidFill>
                            <a:schemeClr val="tx1"/>
                          </a:solidFill>
                          <a:effectLst/>
                          <a:latin typeface="+mj-lt"/>
                          <a:ea typeface="+mn-ea"/>
                          <a:cs typeface="+mn-cs"/>
                        </a:rPr>
                        <a:t> Ethics</a:t>
                      </a:r>
                      <a:endParaRPr lang="en-US" sz="1600" b="1"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hMerge="1">
                  <a:txBody>
                    <a:bodyPr/>
                    <a:lstStyle/>
                    <a:p>
                      <a:pPr marL="0" marR="0" algn="l">
                        <a:lnSpc>
                          <a:spcPct val="130000"/>
                        </a:lnSpc>
                        <a:spcBef>
                          <a:spcPts val="0"/>
                        </a:spcBef>
                        <a:spcAft>
                          <a:spcPts val="0"/>
                        </a:spcAft>
                        <a:tabLst>
                          <a:tab pos="190500" algn="l"/>
                          <a:tab pos="540385" algn="l"/>
                        </a:tabLst>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extLst>
                  <a:ext uri="{0D108BD9-81ED-4DB2-BD59-A6C34878D82A}">
                    <a16:rowId xmlns:a16="http://schemas.microsoft.com/office/drawing/2014/main" xmlns="" val="10001"/>
                  </a:ext>
                </a:extLst>
              </a:tr>
              <a:tr h="601498">
                <a:tc>
                  <a:txBody>
                    <a:bodyPr/>
                    <a:lstStyle/>
                    <a:p>
                      <a:pPr marL="0" marR="0" algn="l">
                        <a:lnSpc>
                          <a:spcPct val="100000"/>
                        </a:lnSpc>
                        <a:spcBef>
                          <a:spcPts val="0"/>
                        </a:spcBef>
                        <a:spcAft>
                          <a:spcPts val="0"/>
                        </a:spcAft>
                      </a:pPr>
                      <a:r>
                        <a:rPr lang="en-GB" sz="1600" dirty="0" smtClean="0">
                          <a:effectLst/>
                          <a:latin typeface="+mj-lt"/>
                          <a:ea typeface="Times New Roman" panose="02020603050405020304" pitchFamily="18" charset="0"/>
                        </a:rPr>
                        <a:t>10 workshops </a:t>
                      </a:r>
                      <a:r>
                        <a:rPr lang="en-GB" sz="1600" dirty="0">
                          <a:effectLst/>
                          <a:latin typeface="+mj-lt"/>
                          <a:ea typeface="Times New Roman" panose="02020603050405020304" pitchFamily="18" charset="0"/>
                        </a:rPr>
                        <a:t>on professional ethics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600" dirty="0">
                          <a:effectLst/>
                          <a:latin typeface="+mj-lt"/>
                          <a:ea typeface="Times New Roman" panose="02020603050405020304" pitchFamily="18" charset="0"/>
                        </a:rPr>
                        <a:t>69 workshops were conducted (national:10 and provinces: 59</a:t>
                      </a:r>
                      <a:r>
                        <a:rPr lang="en-GB" sz="1600" dirty="0" smtClean="0">
                          <a:effectLst/>
                          <a:latin typeface="+mj-lt"/>
                          <a:ea typeface="Times New Roman" panose="02020603050405020304" pitchFamily="18" charset="0"/>
                        </a:rPr>
                        <a:t>)</a:t>
                      </a:r>
                    </a:p>
                    <a:p>
                      <a:pPr marL="0" marR="0" algn="just">
                        <a:lnSpc>
                          <a:spcPct val="100000"/>
                        </a:lnSpc>
                        <a:spcBef>
                          <a:spcPts val="0"/>
                        </a:spcBef>
                        <a:spcAft>
                          <a:spcPts val="0"/>
                        </a:spcAft>
                      </a:pPr>
                      <a:endParaRPr lang="en-GB" sz="1600" dirty="0" smtClean="0">
                        <a:effectLst/>
                        <a:latin typeface="+mj-lt"/>
                        <a:ea typeface="Times New Roman" panose="02020603050405020304" pitchFamily="18" charset="0"/>
                      </a:endParaRPr>
                    </a:p>
                    <a:p>
                      <a:pPr marL="0" marR="0" algn="just">
                        <a:lnSpc>
                          <a:spcPct val="100000"/>
                        </a:lnSpc>
                        <a:spcBef>
                          <a:spcPts val="0"/>
                        </a:spcBef>
                        <a:spcAft>
                          <a:spcPts val="0"/>
                        </a:spcAft>
                      </a:pPr>
                      <a:r>
                        <a:rPr lang="en-GB" sz="1600" kern="1200" dirty="0" smtClean="0">
                          <a:solidFill>
                            <a:schemeClr val="tx1"/>
                          </a:solidFill>
                          <a:effectLst/>
                          <a:latin typeface="+mj-lt"/>
                          <a:ea typeface="+mn-ea"/>
                          <a:cs typeface="+mn-cs"/>
                        </a:rPr>
                        <a:t>International Anti-Corruption day commemorated in December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Target </a:t>
                      </a:r>
                      <a:r>
                        <a:rPr lang="en-ZA" sz="1600" dirty="0" smtClean="0">
                          <a:effectLst/>
                          <a:latin typeface="+mj-lt"/>
                          <a:ea typeface="Times New Roman" panose="02020603050405020304" pitchFamily="18" charset="0"/>
                        </a:rPr>
                        <a:t>exceeded due to</a:t>
                      </a:r>
                      <a:r>
                        <a:rPr lang="en-ZA" sz="1600" kern="1200" dirty="0" smtClean="0">
                          <a:solidFill>
                            <a:schemeClr val="tx1"/>
                          </a:solidFill>
                          <a:effectLst/>
                          <a:latin typeface="+mj-lt"/>
                          <a:ea typeface="+mn-ea"/>
                          <a:cs typeface="+mn-cs"/>
                        </a:rPr>
                        <a:t> requests made by departments and tight project management</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501248">
                <a:tc>
                  <a:txBody>
                    <a:bodyPr/>
                    <a:lstStyle/>
                    <a:p>
                      <a:pPr marL="0" marR="0" algn="l">
                        <a:lnSpc>
                          <a:spcPct val="100000"/>
                        </a:lnSpc>
                        <a:spcBef>
                          <a:spcPts val="0"/>
                        </a:spcBef>
                        <a:spcAft>
                          <a:spcPts val="0"/>
                        </a:spcAft>
                      </a:pPr>
                      <a:r>
                        <a:rPr lang="en-ZA" sz="1600" dirty="0" smtClean="0">
                          <a:effectLst/>
                          <a:latin typeface="+mj-lt"/>
                          <a:ea typeface="Times New Roman" panose="02020603050405020304" pitchFamily="18" charset="0"/>
                        </a:rPr>
                        <a:t>80% </a:t>
                      </a:r>
                      <a:r>
                        <a:rPr lang="en-ZA" sz="1600" dirty="0">
                          <a:effectLst/>
                          <a:latin typeface="+mj-lt"/>
                          <a:ea typeface="Times New Roman" panose="02020603050405020304" pitchFamily="18" charset="0"/>
                        </a:rPr>
                        <a:t>Investigations through early resolution finalised within 45 days from the date of receipt of the complaint</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600" dirty="0">
                          <a:effectLst/>
                          <a:latin typeface="+mj-lt"/>
                          <a:ea typeface="Times New Roman" panose="02020603050405020304" pitchFamily="18" charset="0"/>
                        </a:rPr>
                        <a:t>27 cases was received, of which 18 (66%) of the cases were closed within 45 days from receipt of complaint, 7 were closed outside 45 days and 2 are under investigations</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Target not </a:t>
                      </a:r>
                      <a:r>
                        <a:rPr lang="en-ZA" sz="1600" dirty="0" smtClean="0">
                          <a:effectLst/>
                          <a:latin typeface="+mj-lt"/>
                          <a:ea typeface="Times New Roman" panose="02020603050405020304" pitchFamily="18" charset="0"/>
                        </a:rPr>
                        <a:t>achieved as selected cases require</a:t>
                      </a:r>
                      <a:r>
                        <a:rPr lang="en-ZA" sz="1600" baseline="0" dirty="0" smtClean="0">
                          <a:effectLst/>
                          <a:latin typeface="+mj-lt"/>
                          <a:ea typeface="Times New Roman" panose="02020603050405020304" pitchFamily="18" charset="0"/>
                        </a:rPr>
                        <a:t>d further investigation</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300749">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Approved Memorandum of </a:t>
                      </a:r>
                      <a:r>
                        <a:rPr lang="en-ZA" sz="1600" dirty="0" smtClean="0">
                          <a:effectLst/>
                          <a:latin typeface="+mj-lt"/>
                          <a:ea typeface="Times New Roman" panose="02020603050405020304" pitchFamily="18" charset="0"/>
                        </a:rPr>
                        <a:t>Understanding with the Moral</a:t>
                      </a:r>
                      <a:r>
                        <a:rPr lang="en-ZA" sz="1600" baseline="0" dirty="0" smtClean="0">
                          <a:effectLst/>
                          <a:latin typeface="+mj-lt"/>
                          <a:ea typeface="Times New Roman" panose="02020603050405020304" pitchFamily="18" charset="0"/>
                        </a:rPr>
                        <a:t> Regeneration Movement</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GB" sz="1600" dirty="0">
                          <a:effectLst/>
                          <a:latin typeface="+mj-lt"/>
                          <a:ea typeface="Times New Roman" panose="02020603050405020304" pitchFamily="18" charset="0"/>
                        </a:rPr>
                        <a:t>Memorandum of Understanding between the PSC and MRM was approved in July 2016</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pPr>
                      <a:r>
                        <a:rPr lang="en-ZA" sz="1600" dirty="0">
                          <a:effectLst/>
                          <a:latin typeface="+mj-lt"/>
                          <a:ea typeface="Times New Roman" panose="02020603050405020304" pitchFamily="18" charset="0"/>
                        </a:rPr>
                        <a:t>Target achieved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660866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53</a:t>
            </a:fld>
            <a:endParaRPr lang="en-US" sz="1400" b="0" dirty="0"/>
          </a:p>
        </p:txBody>
      </p:sp>
      <p:graphicFrame>
        <p:nvGraphicFramePr>
          <p:cNvPr id="2" name="Table 1"/>
          <p:cNvGraphicFramePr>
            <a:graphicFrameLocks noGrp="1"/>
          </p:cNvGraphicFramePr>
          <p:nvPr>
            <p:extLst>
              <p:ext uri="{D42A27DB-BD31-4B8C-83A1-F6EECF244321}">
                <p14:modId xmlns:p14="http://schemas.microsoft.com/office/powerpoint/2010/main" xmlns="" val="21016395"/>
              </p:ext>
            </p:extLst>
          </p:nvPr>
        </p:nvGraphicFramePr>
        <p:xfrm>
          <a:off x="467544" y="1609003"/>
          <a:ext cx="8496944" cy="4484293"/>
        </p:xfrm>
        <a:graphic>
          <a:graphicData uri="http://schemas.openxmlformats.org/drawingml/2006/table">
            <a:tbl>
              <a:tblPr firstRow="1" firstCol="1" bandRow="1"/>
              <a:tblGrid>
                <a:gridCol w="2088232">
                  <a:extLst>
                    <a:ext uri="{9D8B030D-6E8A-4147-A177-3AD203B41FA5}">
                      <a16:colId xmlns:a16="http://schemas.microsoft.com/office/drawing/2014/main" xmlns="" val="20000"/>
                    </a:ext>
                  </a:extLst>
                </a:gridCol>
                <a:gridCol w="4824536">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tblGrid>
              <a:tr h="540622">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Performance Indicator</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a:effectLst/>
                          <a:latin typeface="+mj-lt"/>
                          <a:ea typeface="Times New Roman" panose="02020603050405020304" pitchFamily="18" charset="0"/>
                          <a:cs typeface="Arial" panose="020B0604020202020204" pitchFamily="34" charset="0"/>
                        </a:rPr>
                        <a:t>Actual Achievement 2016/2017</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tabLst>
                          <a:tab pos="190500" algn="l"/>
                          <a:tab pos="540385" algn="l"/>
                        </a:tabLst>
                      </a:pPr>
                      <a:r>
                        <a:rPr lang="en-ZA" sz="1600" b="1" dirty="0" smtClean="0">
                          <a:effectLst/>
                          <a:latin typeface="+mj-lt"/>
                          <a:ea typeface="Times New Roman" panose="02020603050405020304" pitchFamily="18" charset="0"/>
                          <a:cs typeface="Arial" panose="020B0604020202020204" pitchFamily="34" charset="0"/>
                        </a:rPr>
                        <a:t>Comments</a:t>
                      </a:r>
                      <a:endParaRPr lang="en-US" sz="1600" b="1" dirty="0">
                        <a:effectLst/>
                        <a:latin typeface="+mj-lt"/>
                        <a:ea typeface="MS Mincho" panose="02020609040205080304" pitchFamily="49" charset="-128"/>
                        <a:cs typeface="Times New Roman" panose="02020603050405020304" pitchFamily="18" charset="0"/>
                      </a:endParaRPr>
                    </a:p>
                  </a:txBody>
                  <a:tcPr marL="53880" marR="538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3943671">
                <a:tc>
                  <a:txBody>
                    <a:bodyPr/>
                    <a:lstStyle/>
                    <a:p>
                      <a:pPr marL="0" marR="0" algn="l">
                        <a:lnSpc>
                          <a:spcPct val="100000"/>
                        </a:lnSpc>
                        <a:spcBef>
                          <a:spcPts val="0"/>
                        </a:spcBef>
                        <a:spcAft>
                          <a:spcPts val="0"/>
                        </a:spcAft>
                      </a:pPr>
                      <a:r>
                        <a:rPr lang="en-GB" sz="1600" dirty="0">
                          <a:effectLst/>
                          <a:latin typeface="+mj-lt"/>
                          <a:ea typeface="Times New Roman" panose="02020603050405020304" pitchFamily="18" charset="0"/>
                        </a:rPr>
                        <a:t>  </a:t>
                      </a:r>
                      <a:r>
                        <a:rPr lang="en-US" sz="1600" dirty="0" smtClean="0">
                          <a:effectLst/>
                          <a:latin typeface="+mj-lt"/>
                          <a:ea typeface="Times New Roman" panose="02020603050405020304" pitchFamily="18" charset="0"/>
                        </a:rPr>
                        <a:t>Management of the NACH by March 2017:</a:t>
                      </a:r>
                    </a:p>
                    <a:p>
                      <a:pPr marL="0" marR="0" algn="l">
                        <a:lnSpc>
                          <a:spcPct val="100000"/>
                        </a:lnSpc>
                        <a:spcBef>
                          <a:spcPts val="0"/>
                        </a:spcBef>
                        <a:spcAft>
                          <a:spcPts val="0"/>
                        </a:spcAft>
                      </a:pPr>
                      <a:r>
                        <a:rPr lang="en-US" sz="1600" dirty="0" smtClean="0">
                          <a:effectLst/>
                          <a:latin typeface="+mj-lt"/>
                          <a:ea typeface="Times New Roman" panose="02020603050405020304" pitchFamily="18" charset="0"/>
                        </a:rPr>
                        <a:t> </a:t>
                      </a:r>
                    </a:p>
                    <a:p>
                      <a:pPr marL="0" marR="0" algn="l">
                        <a:lnSpc>
                          <a:spcPct val="100000"/>
                        </a:lnSpc>
                        <a:spcBef>
                          <a:spcPts val="0"/>
                        </a:spcBef>
                        <a:spcAft>
                          <a:spcPts val="0"/>
                        </a:spcAft>
                      </a:pPr>
                      <a:r>
                        <a:rPr lang="en-US" sz="1600" dirty="0" smtClean="0">
                          <a:effectLst/>
                          <a:latin typeface="+mj-lt"/>
                          <a:ea typeface="Times New Roman" panose="02020603050405020304" pitchFamily="18" charset="0"/>
                        </a:rPr>
                        <a:t>90% of NACH cases referred to departments within 21 days of receipt of case report</a:t>
                      </a:r>
                    </a:p>
                    <a:p>
                      <a:pPr marL="0" marR="0" algn="l">
                        <a:lnSpc>
                          <a:spcPct val="100000"/>
                        </a:lnSpc>
                        <a:spcBef>
                          <a:spcPts val="0"/>
                        </a:spcBef>
                        <a:spcAft>
                          <a:spcPts val="0"/>
                        </a:spcAft>
                      </a:pPr>
                      <a:r>
                        <a:rPr lang="en-US" sz="1600" dirty="0" smtClean="0">
                          <a:effectLst/>
                          <a:latin typeface="+mj-lt"/>
                          <a:ea typeface="Times New Roman" panose="02020603050405020304" pitchFamily="18" charset="0"/>
                        </a:rPr>
                        <a:t> </a:t>
                      </a:r>
                    </a:p>
                    <a:p>
                      <a:pPr marL="0" marR="0" algn="l">
                        <a:lnSpc>
                          <a:spcPct val="100000"/>
                        </a:lnSpc>
                        <a:spcBef>
                          <a:spcPts val="0"/>
                        </a:spcBef>
                        <a:spcAft>
                          <a:spcPts val="0"/>
                        </a:spcAft>
                      </a:pPr>
                      <a:r>
                        <a:rPr lang="en-US" sz="1600" dirty="0" smtClean="0">
                          <a:effectLst/>
                          <a:latin typeface="+mj-lt"/>
                          <a:ea typeface="Times New Roman" panose="02020603050405020304" pitchFamily="18" charset="0"/>
                        </a:rPr>
                        <a:t>Feedback on cases monitored and assessed</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en-ZA" sz="1600" dirty="0" smtClean="0">
                          <a:effectLst/>
                          <a:latin typeface="+mj-lt"/>
                          <a:ea typeface="Times New Roman" panose="02020603050405020304" pitchFamily="18" charset="0"/>
                        </a:rPr>
                        <a:t>100</a:t>
                      </a:r>
                      <a:r>
                        <a:rPr lang="en-ZA" sz="1600" dirty="0">
                          <a:effectLst/>
                          <a:latin typeface="+mj-lt"/>
                          <a:ea typeface="Times New Roman" panose="02020603050405020304" pitchFamily="18" charset="0"/>
                        </a:rPr>
                        <a:t>% 1 856 of NACH cases were referred within 21 days </a:t>
                      </a:r>
                      <a:endParaRPr lang="en-US" sz="1600" dirty="0">
                        <a:effectLst/>
                        <a:latin typeface="+mj-lt"/>
                        <a:ea typeface="Times New Roman" panose="02020603050405020304" pitchFamily="18" charset="0"/>
                      </a:endParaRPr>
                    </a:p>
                    <a:p>
                      <a:pPr marL="0" marR="0" algn="just">
                        <a:lnSpc>
                          <a:spcPct val="100000"/>
                        </a:lnSpc>
                        <a:spcBef>
                          <a:spcPts val="0"/>
                        </a:spcBef>
                        <a:spcAft>
                          <a:spcPts val="0"/>
                        </a:spcAft>
                      </a:pPr>
                      <a:r>
                        <a:rPr lang="en-ZA" sz="1600" dirty="0">
                          <a:effectLst/>
                          <a:latin typeface="+mj-lt"/>
                          <a:ea typeface="Times New Roman" panose="02020603050405020304" pitchFamily="18" charset="0"/>
                        </a:rPr>
                        <a:t> </a:t>
                      </a:r>
                      <a:endParaRPr lang="en-US" sz="1600" dirty="0">
                        <a:effectLst/>
                        <a:latin typeface="+mj-lt"/>
                        <a:ea typeface="Times New Roman" panose="02020603050405020304" pitchFamily="18" charset="0"/>
                      </a:endParaRPr>
                    </a:p>
                    <a:p>
                      <a:pPr marL="0" marR="0" algn="just">
                        <a:lnSpc>
                          <a:spcPct val="100000"/>
                        </a:lnSpc>
                        <a:spcBef>
                          <a:spcPts val="0"/>
                        </a:spcBef>
                        <a:spcAft>
                          <a:spcPts val="0"/>
                        </a:spcAft>
                      </a:pPr>
                      <a:r>
                        <a:rPr lang="en-ZA" sz="1600" dirty="0">
                          <a:effectLst/>
                          <a:latin typeface="+mj-lt"/>
                          <a:ea typeface="Times New Roman" panose="02020603050405020304" pitchFamily="18" charset="0"/>
                        </a:rPr>
                        <a:t> </a:t>
                      </a:r>
                      <a:endParaRPr lang="en-US" sz="1600" dirty="0">
                        <a:effectLst/>
                        <a:latin typeface="+mj-lt"/>
                        <a:ea typeface="Times New Roman" panose="02020603050405020304" pitchFamily="18" charset="0"/>
                      </a:endParaRPr>
                    </a:p>
                    <a:p>
                      <a:pPr marL="0" marR="0" algn="just">
                        <a:lnSpc>
                          <a:spcPct val="100000"/>
                        </a:lnSpc>
                        <a:spcBef>
                          <a:spcPts val="0"/>
                        </a:spcBef>
                        <a:spcAft>
                          <a:spcPts val="0"/>
                        </a:spcAft>
                      </a:pPr>
                      <a:endParaRPr lang="en-US" sz="1600" dirty="0">
                        <a:effectLst/>
                        <a:latin typeface="+mj-lt"/>
                        <a:ea typeface="Times New Roman" panose="02020603050405020304" pitchFamily="18" charset="0"/>
                      </a:endParaRPr>
                    </a:p>
                    <a:p>
                      <a:pPr marL="0" marR="0" algn="just">
                        <a:lnSpc>
                          <a:spcPct val="100000"/>
                        </a:lnSpc>
                        <a:spcBef>
                          <a:spcPts val="0"/>
                        </a:spcBef>
                        <a:spcAft>
                          <a:spcPts val="0"/>
                        </a:spcAft>
                      </a:pPr>
                      <a:r>
                        <a:rPr lang="en-ZA" sz="1600" dirty="0">
                          <a:effectLst/>
                          <a:latin typeface="+mj-lt"/>
                          <a:ea typeface="Times New Roman" panose="02020603050405020304" pitchFamily="18" charset="0"/>
                        </a:rPr>
                        <a:t> </a:t>
                      </a:r>
                      <a:endParaRPr lang="en-US" sz="1600" dirty="0">
                        <a:effectLst/>
                        <a:latin typeface="+mj-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c>
                  <a:txBody>
                    <a:bodyPr/>
                    <a:lstStyle/>
                    <a:p>
                      <a:pPr marL="0" marR="0" algn="l">
                        <a:lnSpc>
                          <a:spcPct val="100000"/>
                        </a:lnSpc>
                        <a:spcBef>
                          <a:spcPts val="0"/>
                        </a:spcBef>
                        <a:spcAft>
                          <a:spcPts val="0"/>
                        </a:spcAft>
                        <a:tabLst>
                          <a:tab pos="540385" algn="l"/>
                        </a:tabLst>
                      </a:pPr>
                      <a:r>
                        <a:rPr lang="en-US" sz="1600" b="0" dirty="0" smtClean="0">
                          <a:effectLst/>
                          <a:latin typeface="+mj-lt"/>
                          <a:ea typeface="MS Mincho" panose="02020609040205080304" pitchFamily="49" charset="-128"/>
                          <a:cs typeface="Times New Roman" panose="02020603050405020304" pitchFamily="18" charset="0"/>
                        </a:rPr>
                        <a:t>Target</a:t>
                      </a:r>
                      <a:r>
                        <a:rPr lang="en-US" sz="1600" b="0" baseline="0" dirty="0" smtClean="0">
                          <a:effectLst/>
                          <a:latin typeface="+mj-lt"/>
                          <a:ea typeface="MS Mincho" panose="02020609040205080304" pitchFamily="49" charset="-128"/>
                          <a:cs typeface="Times New Roman" panose="02020603050405020304" pitchFamily="18" charset="0"/>
                        </a:rPr>
                        <a:t> exceeded due to improvements in business processes</a:t>
                      </a:r>
                      <a:endParaRPr lang="en-US" sz="1600" b="0"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1286955416"/>
              </p:ext>
            </p:extLst>
          </p:nvPr>
        </p:nvGraphicFramePr>
        <p:xfrm>
          <a:off x="2627784" y="2636912"/>
          <a:ext cx="4680520" cy="329184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tblGrid>
              <a:tr h="316835">
                <a:tc>
                  <a:txBody>
                    <a:bodyPr/>
                    <a:lstStyle/>
                    <a:p>
                      <a:pPr marL="0" marR="0" algn="just">
                        <a:lnSpc>
                          <a:spcPct val="90000"/>
                        </a:lnSpc>
                        <a:spcBef>
                          <a:spcPts val="0"/>
                        </a:spcBef>
                        <a:spcAft>
                          <a:spcPts val="0"/>
                        </a:spcAft>
                      </a:pPr>
                      <a:r>
                        <a:rPr lang="en-US" sz="1600" b="0" dirty="0">
                          <a:solidFill>
                            <a:schemeClr val="tx1"/>
                          </a:solidFill>
                          <a:effectLst/>
                          <a:latin typeface="+mn-lt"/>
                          <a:ea typeface="Times New Roman" panose="02020603050405020304" pitchFamily="18" charset="0"/>
                        </a:rPr>
                        <a:t>National/</a:t>
                      </a:r>
                    </a:p>
                    <a:p>
                      <a:pPr marL="0" marR="0" algn="just">
                        <a:lnSpc>
                          <a:spcPct val="90000"/>
                        </a:lnSpc>
                        <a:spcBef>
                          <a:spcPts val="0"/>
                        </a:spcBef>
                        <a:spcAft>
                          <a:spcPts val="0"/>
                        </a:spcAft>
                      </a:pPr>
                      <a:r>
                        <a:rPr lang="en-US" sz="1600" b="0" dirty="0">
                          <a:solidFill>
                            <a:schemeClr val="tx1"/>
                          </a:solidFill>
                          <a:effectLst/>
                          <a:latin typeface="+mn-lt"/>
                          <a:ea typeface="Times New Roman" panose="02020603050405020304" pitchFamily="18" charset="0"/>
                        </a:rPr>
                        <a:t>Province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US" sz="1600" b="0" dirty="0">
                          <a:solidFill>
                            <a:schemeClr val="tx1"/>
                          </a:solidFill>
                          <a:effectLst/>
                          <a:latin typeface="+mn-lt"/>
                          <a:ea typeface="Times New Roman" panose="02020603050405020304" pitchFamily="18" charset="0"/>
                        </a:rPr>
                        <a:t>Cases 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US" sz="1600" b="0" dirty="0">
                          <a:solidFill>
                            <a:schemeClr val="tx1"/>
                          </a:solidFill>
                          <a:effectLst/>
                          <a:latin typeface="+mn-lt"/>
                          <a:ea typeface="Times New Roman" panose="02020603050405020304" pitchFamily="18" charset="0"/>
                        </a:rPr>
                        <a:t>Feedback Received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US" sz="1600" b="0" dirty="0">
                          <a:solidFill>
                            <a:schemeClr val="tx1"/>
                          </a:solidFill>
                          <a:effectLst/>
                          <a:latin typeface="+mn-lt"/>
                          <a:ea typeface="Times New Roman" panose="02020603050405020304" pitchFamily="18" charset="0"/>
                        </a:rPr>
                        <a:t>% Cases Closed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58418">
                <a:tc>
                  <a:txBody>
                    <a:bodyPr/>
                    <a:lstStyle/>
                    <a:p>
                      <a:pPr marL="0" marR="0" algn="just">
                        <a:lnSpc>
                          <a:spcPct val="90000"/>
                        </a:lnSpc>
                        <a:spcBef>
                          <a:spcPts val="0"/>
                        </a:spcBef>
                        <a:spcAft>
                          <a:spcPts val="0"/>
                        </a:spcAft>
                      </a:pPr>
                      <a:r>
                        <a:rPr lang="en-US" sz="1600" b="0">
                          <a:effectLst/>
                          <a:latin typeface="+mn-lt"/>
                          <a:ea typeface="Times New Roman" panose="02020603050405020304" pitchFamily="18" charset="0"/>
                        </a:rPr>
                        <a:t>National</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dirty="0">
                          <a:effectLst/>
                          <a:latin typeface="+mn-lt"/>
                          <a:ea typeface="Arial Unicode MS" panose="020B0604020202020204" pitchFamily="34" charset="-128"/>
                        </a:rPr>
                        <a:t>436</a:t>
                      </a:r>
                      <a:endParaRPr lang="en-US" sz="1600" b="0" dirty="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436 (28%)</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10%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58418">
                <a:tc>
                  <a:txBody>
                    <a:bodyPr/>
                    <a:lstStyle/>
                    <a:p>
                      <a:pPr marL="0" marR="0" algn="just">
                        <a:lnSpc>
                          <a:spcPct val="90000"/>
                        </a:lnSpc>
                        <a:spcBef>
                          <a:spcPts val="0"/>
                        </a:spcBef>
                        <a:spcAft>
                          <a:spcPts val="0"/>
                        </a:spcAft>
                      </a:pPr>
                      <a:r>
                        <a:rPr lang="en-US" sz="1600" b="0" dirty="0" smtClean="0">
                          <a:effectLst/>
                          <a:latin typeface="+mn-lt"/>
                          <a:ea typeface="Times New Roman" panose="02020603050405020304" pitchFamily="18" charset="0"/>
                        </a:rPr>
                        <a:t>EC</a:t>
                      </a:r>
                      <a:endParaRPr lang="en-US" sz="1600" b="0" dirty="0">
                        <a:effectLst/>
                        <a:latin typeface="+mn-lt"/>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dirty="0">
                          <a:effectLst/>
                          <a:latin typeface="+mn-lt"/>
                          <a:ea typeface="Arial Unicode MS" panose="020B0604020202020204" pitchFamily="34" charset="-128"/>
                        </a:rPr>
                        <a:t>48</a:t>
                      </a:r>
                      <a:endParaRPr lang="en-US" sz="1600" b="0" dirty="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0 (0%)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0 (0%)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58418">
                <a:tc>
                  <a:txBody>
                    <a:bodyPr/>
                    <a:lstStyle/>
                    <a:p>
                      <a:pPr marL="0" marR="0" algn="just">
                        <a:lnSpc>
                          <a:spcPct val="90000"/>
                        </a:lnSpc>
                        <a:spcBef>
                          <a:spcPts val="0"/>
                        </a:spcBef>
                        <a:spcAft>
                          <a:spcPts val="0"/>
                        </a:spcAft>
                      </a:pPr>
                      <a:r>
                        <a:rPr lang="en-US" sz="1600" b="0" dirty="0" smtClean="0">
                          <a:effectLst/>
                          <a:latin typeface="+mn-lt"/>
                          <a:ea typeface="Times New Roman" panose="02020603050405020304" pitchFamily="18" charset="0"/>
                        </a:rPr>
                        <a:t>FS</a:t>
                      </a:r>
                      <a:endParaRPr lang="en-US" sz="1600" b="0" dirty="0">
                        <a:effectLst/>
                        <a:latin typeface="+mn-lt"/>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20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0 (0%)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58418">
                <a:tc>
                  <a:txBody>
                    <a:bodyPr/>
                    <a:lstStyle/>
                    <a:p>
                      <a:pPr marL="0" marR="0" algn="just">
                        <a:lnSpc>
                          <a:spcPct val="90000"/>
                        </a:lnSpc>
                        <a:spcBef>
                          <a:spcPts val="0"/>
                        </a:spcBef>
                        <a:spcAft>
                          <a:spcPts val="0"/>
                        </a:spcAft>
                      </a:pPr>
                      <a:r>
                        <a:rPr lang="en-US" sz="1600" b="0" dirty="0" smtClean="0">
                          <a:effectLst/>
                          <a:latin typeface="+mn-lt"/>
                          <a:ea typeface="Times New Roman" panose="02020603050405020304" pitchFamily="18" charset="0"/>
                        </a:rPr>
                        <a:t>GP </a:t>
                      </a:r>
                      <a:endParaRPr lang="en-US" sz="1600" b="0" dirty="0">
                        <a:effectLst/>
                        <a:latin typeface="+mn-lt"/>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126</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20 (16%)</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20 (16%)</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158418">
                <a:tc>
                  <a:txBody>
                    <a:bodyPr/>
                    <a:lstStyle/>
                    <a:p>
                      <a:pPr marL="0" marR="0" algn="just">
                        <a:lnSpc>
                          <a:spcPct val="90000"/>
                        </a:lnSpc>
                        <a:spcBef>
                          <a:spcPts val="0"/>
                        </a:spcBef>
                        <a:spcAft>
                          <a:spcPts val="0"/>
                        </a:spcAft>
                      </a:pPr>
                      <a:r>
                        <a:rPr lang="en-US" sz="1600" b="0">
                          <a:effectLst/>
                          <a:latin typeface="+mn-lt"/>
                          <a:ea typeface="Times New Roman" panose="02020603050405020304" pitchFamily="18" charset="0"/>
                        </a:rPr>
                        <a:t>KZN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81</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4 (5%)</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2 (2%)</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158418">
                <a:tc>
                  <a:txBody>
                    <a:bodyPr/>
                    <a:lstStyle/>
                    <a:p>
                      <a:pPr marL="0" marR="0" algn="just">
                        <a:lnSpc>
                          <a:spcPct val="90000"/>
                        </a:lnSpc>
                        <a:spcBef>
                          <a:spcPts val="0"/>
                        </a:spcBef>
                        <a:spcAft>
                          <a:spcPts val="0"/>
                        </a:spcAft>
                      </a:pPr>
                      <a:r>
                        <a:rPr lang="en-US" sz="1600" b="0" dirty="0" smtClean="0">
                          <a:effectLst/>
                          <a:latin typeface="+mn-lt"/>
                          <a:ea typeface="Times New Roman" panose="02020603050405020304" pitchFamily="18" charset="0"/>
                        </a:rPr>
                        <a:t>Limp</a:t>
                      </a:r>
                      <a:endParaRPr lang="en-US" sz="1600" b="0" dirty="0">
                        <a:effectLst/>
                        <a:latin typeface="+mn-lt"/>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50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0 (0%)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0 (0%)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158418">
                <a:tc>
                  <a:txBody>
                    <a:bodyPr/>
                    <a:lstStyle/>
                    <a:p>
                      <a:pPr marL="0" marR="0" algn="just">
                        <a:lnSpc>
                          <a:spcPct val="90000"/>
                        </a:lnSpc>
                        <a:spcBef>
                          <a:spcPts val="0"/>
                        </a:spcBef>
                        <a:spcAft>
                          <a:spcPts val="0"/>
                        </a:spcAft>
                      </a:pPr>
                      <a:r>
                        <a:rPr lang="en-US" sz="1600" b="0" dirty="0" err="1" smtClean="0">
                          <a:effectLst/>
                          <a:latin typeface="+mn-lt"/>
                          <a:ea typeface="Times New Roman" panose="02020603050405020304" pitchFamily="18" charset="0"/>
                        </a:rPr>
                        <a:t>Mpu</a:t>
                      </a:r>
                      <a:endParaRPr lang="en-US" sz="1600" b="0" dirty="0">
                        <a:effectLst/>
                        <a:latin typeface="+mn-lt"/>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47</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10 (21%)</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10 (21%)</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158418">
                <a:tc>
                  <a:txBody>
                    <a:bodyPr/>
                    <a:lstStyle/>
                    <a:p>
                      <a:pPr marL="0" marR="0" algn="just">
                        <a:lnSpc>
                          <a:spcPct val="90000"/>
                        </a:lnSpc>
                        <a:spcBef>
                          <a:spcPts val="0"/>
                        </a:spcBef>
                        <a:spcAft>
                          <a:spcPts val="0"/>
                        </a:spcAft>
                      </a:pPr>
                      <a:r>
                        <a:rPr lang="en-US" sz="1600" b="0" dirty="0" smtClean="0">
                          <a:effectLst/>
                          <a:latin typeface="+mn-lt"/>
                          <a:ea typeface="Times New Roman" panose="02020603050405020304" pitchFamily="18" charset="0"/>
                        </a:rPr>
                        <a:t>NW</a:t>
                      </a:r>
                      <a:endParaRPr lang="en-US" sz="1600" b="0" dirty="0">
                        <a:effectLst/>
                        <a:latin typeface="+mn-lt"/>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7</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0 (0%)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0 (0%)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158418">
                <a:tc>
                  <a:txBody>
                    <a:bodyPr/>
                    <a:lstStyle/>
                    <a:p>
                      <a:pPr marL="0" marR="0" algn="just">
                        <a:lnSpc>
                          <a:spcPct val="90000"/>
                        </a:lnSpc>
                        <a:spcBef>
                          <a:spcPts val="0"/>
                        </a:spcBef>
                        <a:spcAft>
                          <a:spcPts val="0"/>
                        </a:spcAft>
                      </a:pPr>
                      <a:r>
                        <a:rPr lang="en-US" sz="1600" b="0" dirty="0" smtClean="0">
                          <a:effectLst/>
                          <a:latin typeface="+mn-lt"/>
                          <a:ea typeface="Times New Roman" panose="02020603050405020304" pitchFamily="18" charset="0"/>
                        </a:rPr>
                        <a:t>NC</a:t>
                      </a:r>
                      <a:endParaRPr lang="en-US" sz="1600" b="0" dirty="0">
                        <a:effectLst/>
                        <a:latin typeface="+mn-lt"/>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11</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0 (0%)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0 (0%)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158418">
                <a:tc>
                  <a:txBody>
                    <a:bodyPr/>
                    <a:lstStyle/>
                    <a:p>
                      <a:pPr marL="0" marR="0" algn="just">
                        <a:lnSpc>
                          <a:spcPct val="90000"/>
                        </a:lnSpc>
                        <a:spcBef>
                          <a:spcPts val="0"/>
                        </a:spcBef>
                        <a:spcAft>
                          <a:spcPts val="0"/>
                        </a:spcAft>
                      </a:pPr>
                      <a:r>
                        <a:rPr lang="en-US" sz="1600" b="0" dirty="0" smtClean="0">
                          <a:effectLst/>
                          <a:latin typeface="+mn-lt"/>
                          <a:ea typeface="Times New Roman" panose="02020603050405020304" pitchFamily="18" charset="0"/>
                        </a:rPr>
                        <a:t>WC</a:t>
                      </a:r>
                      <a:endParaRPr lang="en-US" sz="1600" b="0" dirty="0">
                        <a:effectLst/>
                        <a:latin typeface="+mn-lt"/>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dirty="0">
                          <a:effectLst/>
                          <a:latin typeface="+mn-lt"/>
                          <a:ea typeface="Arial Unicode MS" panose="020B0604020202020204" pitchFamily="34" charset="-128"/>
                        </a:rPr>
                        <a:t>74</a:t>
                      </a:r>
                      <a:endParaRPr lang="en-US" sz="1600" b="0" dirty="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59 (80%)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dirty="0">
                          <a:effectLst/>
                          <a:latin typeface="+mn-lt"/>
                          <a:ea typeface="Arial Unicode MS" panose="020B0604020202020204" pitchFamily="34" charset="-128"/>
                        </a:rPr>
                        <a:t>40 (54%)</a:t>
                      </a:r>
                      <a:endParaRPr lang="en-US" sz="1600" b="0" dirty="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316835">
                <a:tc>
                  <a:txBody>
                    <a:bodyPr/>
                    <a:lstStyle/>
                    <a:p>
                      <a:pPr marL="0" marR="0" algn="just">
                        <a:lnSpc>
                          <a:spcPct val="90000"/>
                        </a:lnSpc>
                        <a:spcBef>
                          <a:spcPts val="0"/>
                        </a:spcBef>
                        <a:spcAft>
                          <a:spcPts val="0"/>
                        </a:spcAft>
                      </a:pPr>
                      <a:r>
                        <a:rPr lang="en-US" sz="1600" b="0">
                          <a:effectLst/>
                          <a:latin typeface="+mn-lt"/>
                          <a:ea typeface="Times New Roman" panose="02020603050405020304" pitchFamily="18" charset="0"/>
                        </a:rPr>
                        <a:t>Public Entities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956</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956 (100%)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956 (100%)</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158418">
                <a:tc>
                  <a:txBody>
                    <a:bodyPr/>
                    <a:lstStyle/>
                    <a:p>
                      <a:pPr marL="0" marR="0" algn="just">
                        <a:lnSpc>
                          <a:spcPct val="90000"/>
                        </a:lnSpc>
                        <a:spcBef>
                          <a:spcPts val="0"/>
                        </a:spcBef>
                        <a:spcAft>
                          <a:spcPts val="0"/>
                        </a:spcAft>
                      </a:pPr>
                      <a:r>
                        <a:rPr lang="en-US" sz="1600" b="0">
                          <a:effectLst/>
                          <a:latin typeface="+mn-lt"/>
                          <a:ea typeface="Times New Roman" panose="02020603050405020304" pitchFamily="18" charset="0"/>
                        </a:rPr>
                        <a:t>TOTAL</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a:effectLst/>
                          <a:latin typeface="+mn-lt"/>
                          <a:ea typeface="Arial Unicode MS" panose="020B0604020202020204" pitchFamily="34" charset="-128"/>
                        </a:rPr>
                        <a:t>1856</a:t>
                      </a:r>
                      <a:endParaRPr lang="en-US" sz="1600" b="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dirty="0">
                          <a:effectLst/>
                          <a:latin typeface="+mn-lt"/>
                          <a:ea typeface="Arial Unicode MS" panose="020B0604020202020204" pitchFamily="34" charset="-128"/>
                        </a:rPr>
                        <a:t>1167 (63%)</a:t>
                      </a:r>
                      <a:endParaRPr lang="en-US" sz="1600" b="0" dirty="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90000"/>
                        </a:lnSpc>
                        <a:spcBef>
                          <a:spcPts val="0"/>
                        </a:spcBef>
                        <a:spcAft>
                          <a:spcPts val="0"/>
                        </a:spcAft>
                      </a:pPr>
                      <a:r>
                        <a:rPr lang="en-GB" sz="1600" b="0" kern="1200" dirty="0">
                          <a:effectLst/>
                          <a:latin typeface="+mn-lt"/>
                          <a:ea typeface="Arial Unicode MS" panose="020B0604020202020204" pitchFamily="34" charset="-128"/>
                        </a:rPr>
                        <a:t>1069 (58%)</a:t>
                      </a:r>
                      <a:endParaRPr lang="en-US" sz="1600" b="0" dirty="0">
                        <a:effectLst/>
                        <a:latin typeface="+mn-lt"/>
                        <a:ea typeface="Arial Unicode MS" panose="020B0604020202020204" pitchFamily="34" charset="-12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bl>
          </a:graphicData>
        </a:graphic>
      </p:graphicFrame>
      <p:sp>
        <p:nvSpPr>
          <p:cNvPr id="7" name="Title 1"/>
          <p:cNvSpPr>
            <a:spLocks noGrp="1"/>
          </p:cNvSpPr>
          <p:nvPr>
            <p:ph type="title"/>
          </p:nvPr>
        </p:nvSpPr>
        <p:spPr>
          <a:xfrm>
            <a:off x="467544" y="659648"/>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a:t>
            </a:r>
            <a:r>
              <a:rPr lang="en-GB" sz="3200" spc="-25" dirty="0" smtClean="0">
                <a:solidFill>
                  <a:srgbClr val="993300"/>
                </a:solidFill>
                <a:latin typeface="Berlin Sans FB Demi" panose="020E0802020502020306" pitchFamily="34" charset="0"/>
              </a:rPr>
              <a:t>4: IAC (7)</a:t>
            </a:r>
            <a:br>
              <a:rPr lang="en-GB" sz="3200" spc="-25" dirty="0" smtClean="0">
                <a:solidFill>
                  <a:srgbClr val="993300"/>
                </a:solidFill>
                <a:latin typeface="Berlin Sans FB Demi" panose="020E0802020502020306" pitchFamily="34" charset="0"/>
              </a:rPr>
            </a:br>
            <a:r>
              <a:rPr lang="en-GB" sz="2000" spc="-25" dirty="0">
                <a:solidFill>
                  <a:srgbClr val="DAEDEF">
                    <a:lumMod val="50000"/>
                  </a:srgbClr>
                </a:solidFill>
                <a:latin typeface="Berlin Sans FB Demi" panose="020E0802020502020306" pitchFamily="34" charset="0"/>
              </a:rPr>
              <a:t>WORKPLAN TARGETS</a:t>
            </a:r>
            <a:endParaRPr lang="en-US" sz="3200" dirty="0">
              <a:solidFill>
                <a:srgbClr val="993300"/>
              </a:solidFill>
              <a:latin typeface="Berlin Sans FB Demi" panose="020E0802020502020306" pitchFamily="34" charset="0"/>
              <a:ea typeface="Times New Roman" panose="02020603050405020304" pitchFamily="18" charset="0"/>
            </a:endParaRPr>
          </a:p>
        </p:txBody>
      </p:sp>
    </p:spTree>
    <p:extLst>
      <p:ext uri="{BB962C8B-B14F-4D97-AF65-F5344CB8AC3E}">
        <p14:creationId xmlns:p14="http://schemas.microsoft.com/office/powerpoint/2010/main" xmlns="" val="10305767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smtClean="0"/>
          </a:p>
        </p:txBody>
      </p:sp>
      <p:sp>
        <p:nvSpPr>
          <p:cNvPr id="75779" name="Content Placeholder 2"/>
          <p:cNvSpPr>
            <a:spLocks noGrp="1"/>
          </p:cNvSpPr>
          <p:nvPr>
            <p:ph idx="1"/>
          </p:nvPr>
        </p:nvSpPr>
        <p:spPr/>
        <p:txBody>
          <a:bodyPr/>
          <a:lstStyle/>
          <a:p>
            <a:endParaRPr lang="en-US" smtClean="0"/>
          </a:p>
        </p:txBody>
      </p:sp>
      <p:pic>
        <p:nvPicPr>
          <p:cNvPr id="75782" name="Picture 5"/>
          <p:cNvPicPr>
            <a:picLocks noChangeAspect="1"/>
          </p:cNvPicPr>
          <p:nvPr/>
        </p:nvPicPr>
        <p:blipFill>
          <a:blip r:embed="rId3" cstate="print">
            <a:extLst>
              <a:ext uri="{28A0092B-C50C-407E-A947-70E740481C1C}">
                <a14:useLocalDpi xmlns:a14="http://schemas.microsoft.com/office/drawing/2010/main" xmlns="" val="0"/>
              </a:ext>
            </a:extLst>
          </a:blip>
          <a:srcRect t="34808" r="1862"/>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a:spLocks noChangeArrowheads="1"/>
          </p:cNvSpPr>
          <p:nvPr/>
        </p:nvSpPr>
        <p:spPr bwMode="auto">
          <a:xfrm>
            <a:off x="936625" y="4781550"/>
            <a:ext cx="6864350" cy="1628775"/>
          </a:xfrm>
          <a:prstGeom prst="rect">
            <a:avLst/>
          </a:prstGeom>
          <a:noFill/>
          <a:ln>
            <a:noFill/>
          </a:ln>
          <a:extLst/>
        </p:spPr>
        <p:txBody>
          <a:bodyPr wrap="none" anchor="ctr"/>
          <a:lstStyle/>
          <a:p>
            <a:pPr algn="ctr">
              <a:defRPr/>
            </a:pPr>
            <a:r>
              <a:rPr lang="en-US" sz="2800" b="1" dirty="0">
                <a:solidFill>
                  <a:srgbClr val="FFFFCC"/>
                </a:solidFill>
                <a:effectLst>
                  <a:outerShdw blurRad="38100" dist="38100" dir="2700000" algn="tl">
                    <a:srgbClr val="000000">
                      <a:alpha val="43137"/>
                    </a:srgbClr>
                  </a:outerShdw>
                </a:effectLst>
                <a:latin typeface="Arial Narrow" panose="020B0606020202030204" pitchFamily="34" charset="0"/>
              </a:rPr>
              <a:t>PSC Website: www.psc.gov.za</a:t>
            </a:r>
          </a:p>
          <a:p>
            <a:pPr algn="ctr">
              <a:defRPr/>
            </a:pPr>
            <a:r>
              <a:rPr lang="en-US" sz="2800" b="1" dirty="0">
                <a:solidFill>
                  <a:srgbClr val="FFFFCC"/>
                </a:solidFill>
                <a:effectLst>
                  <a:outerShdw blurRad="38100" dist="38100" dir="2700000" algn="tl">
                    <a:srgbClr val="000000">
                      <a:alpha val="43137"/>
                    </a:srgbClr>
                  </a:outerShdw>
                </a:effectLst>
                <a:latin typeface="Arial Narrow" panose="020B0606020202030204" pitchFamily="34" charset="0"/>
              </a:rPr>
              <a:t>National Anti-Corruption Hotline for the Public Service:  </a:t>
            </a:r>
          </a:p>
          <a:p>
            <a:pPr algn="ctr">
              <a:defRPr/>
            </a:pPr>
            <a:r>
              <a:rPr lang="en-US" sz="2800" b="1" dirty="0">
                <a:solidFill>
                  <a:srgbClr val="FFFFCC"/>
                </a:solidFill>
                <a:effectLst>
                  <a:outerShdw blurRad="38100" dist="38100" dir="2700000" algn="tl">
                    <a:srgbClr val="000000">
                      <a:alpha val="43137"/>
                    </a:srgbClr>
                  </a:outerShdw>
                </a:effectLst>
                <a:latin typeface="Arial Narrow" panose="020B0606020202030204" pitchFamily="34" charset="0"/>
              </a:rPr>
              <a:t>0800 701 701</a:t>
            </a:r>
          </a:p>
          <a:p>
            <a:pPr algn="ctr">
              <a:defRPr/>
            </a:pPr>
            <a:endPar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endParaRPr>
          </a:p>
        </p:txBody>
      </p:sp>
      <p:pic>
        <p:nvPicPr>
          <p:cNvPr id="3" name="Picture 2"/>
          <p:cNvPicPr>
            <a:picLocks noChangeAspect="1"/>
          </p:cNvPicPr>
          <p:nvPr/>
        </p:nvPicPr>
        <p:blipFill rotWithShape="1">
          <a:blip r:embed="rId4" cstate="print"/>
          <a:srcRect l="6362" t="18182" r="5699" b="4545"/>
          <a:stretch/>
        </p:blipFill>
        <p:spPr>
          <a:xfrm>
            <a:off x="223283" y="2514337"/>
            <a:ext cx="8463059" cy="1332148"/>
          </a:xfrm>
          <a:prstGeom prst="rect">
            <a:avLst/>
          </a:prstGeom>
        </p:spPr>
      </p:pic>
    </p:spTree>
    <p:extLst>
      <p:ext uri="{BB962C8B-B14F-4D97-AF65-F5344CB8AC3E}">
        <p14:creationId xmlns:p14="http://schemas.microsoft.com/office/powerpoint/2010/main" xmlns="" val="1873686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2D91844D-CA6C-4CC3-BAC8-0E2B7DC92EA3}" type="slidenum">
              <a:rPr lang="en-US" sz="1400" b="0">
                <a:solidFill>
                  <a:srgbClr val="000000"/>
                </a:solidFill>
              </a:rPr>
              <a:pPr algn="r" eaLnBrk="0" hangingPunct="0"/>
              <a:t>6</a:t>
            </a:fld>
            <a:endParaRPr lang="en-US" sz="1400" b="0" dirty="0">
              <a:solidFill>
                <a:srgbClr val="000000"/>
              </a:solidFill>
            </a:endParaRPr>
          </a:p>
        </p:txBody>
      </p:sp>
      <p:sp>
        <p:nvSpPr>
          <p:cNvPr id="2" name="Content Placeholder 1"/>
          <p:cNvSpPr>
            <a:spLocks noGrp="1"/>
          </p:cNvSpPr>
          <p:nvPr>
            <p:ph idx="1"/>
          </p:nvPr>
        </p:nvSpPr>
        <p:spPr>
          <a:xfrm>
            <a:off x="611560" y="4581128"/>
            <a:ext cx="7918916" cy="1331205"/>
          </a:xfrm>
        </p:spPr>
        <p:txBody>
          <a:bodyPr/>
          <a:lstStyle/>
          <a:p>
            <a:pPr marL="0" indent="0" algn="just">
              <a:buNone/>
            </a:pPr>
            <a:r>
              <a:rPr lang="en-ZA" sz="2000" dirty="0"/>
              <a:t>The PSC spent </a:t>
            </a:r>
            <a:r>
              <a:rPr lang="en-ZA" sz="2000" dirty="0" smtClean="0"/>
              <a:t>99.91% </a:t>
            </a:r>
            <a:r>
              <a:rPr lang="en-ZA" sz="2000" dirty="0"/>
              <a:t>out of the final budget of R229.2 million, thereby leaving surplus funds of R194 000. The surplus funds will be surrendered back to the National Revenue Fund. </a:t>
            </a:r>
            <a:endParaRPr lang="en-US" sz="2000" dirty="0"/>
          </a:p>
        </p:txBody>
      </p:sp>
      <p:graphicFrame>
        <p:nvGraphicFramePr>
          <p:cNvPr id="9" name="Content Placeholder 3"/>
          <p:cNvGraphicFramePr>
            <a:graphicFrameLocks/>
          </p:cNvGraphicFramePr>
          <p:nvPr>
            <p:extLst>
              <p:ext uri="{D42A27DB-BD31-4B8C-83A1-F6EECF244321}">
                <p14:modId xmlns:p14="http://schemas.microsoft.com/office/powerpoint/2010/main" xmlns="" val="128136206"/>
              </p:ext>
            </p:extLst>
          </p:nvPr>
        </p:nvGraphicFramePr>
        <p:xfrm>
          <a:off x="755576" y="1476331"/>
          <a:ext cx="7774900" cy="3032788"/>
        </p:xfrm>
        <a:graphic>
          <a:graphicData uri="http://schemas.openxmlformats.org/drawingml/2006/table">
            <a:tbl>
              <a:tblPr firstRow="1" bandRow="1">
                <a:tableStyleId>{8FD4443E-F989-4FC4-A0C8-D5A2AF1F390B}</a:tableStyleId>
              </a:tblPr>
              <a:tblGrid>
                <a:gridCol w="5009745">
                  <a:extLst>
                    <a:ext uri="{9D8B030D-6E8A-4147-A177-3AD203B41FA5}">
                      <a16:colId xmlns:a16="http://schemas.microsoft.com/office/drawing/2014/main" xmlns="" val="20000"/>
                    </a:ext>
                  </a:extLst>
                </a:gridCol>
                <a:gridCol w="2765155">
                  <a:extLst>
                    <a:ext uri="{9D8B030D-6E8A-4147-A177-3AD203B41FA5}">
                      <a16:colId xmlns:a16="http://schemas.microsoft.com/office/drawing/2014/main" xmlns="" val="20001"/>
                    </a:ext>
                  </a:extLst>
                </a:gridCol>
              </a:tblGrid>
              <a:tr h="401114">
                <a:tc>
                  <a:txBody>
                    <a:bodyPr/>
                    <a:lstStyle/>
                    <a:p>
                      <a:pPr algn="ctr"/>
                      <a:endParaRPr lang="en-ZA" sz="2000" b="0" dirty="0">
                        <a:solidFill>
                          <a:schemeClr val="tx1"/>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r"/>
                      <a:r>
                        <a:rPr lang="en-ZA" sz="2000" dirty="0" smtClean="0"/>
                        <a:t>R’000</a:t>
                      </a:r>
                      <a:endParaRPr lang="en-ZA" sz="2000" b="0" dirty="0">
                        <a:solidFill>
                          <a:srgbClr val="FFFFCC"/>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482572">
                <a:tc>
                  <a:txBody>
                    <a:bodyPr/>
                    <a:lstStyle/>
                    <a:p>
                      <a:r>
                        <a:rPr lang="en-ZA" sz="2000" dirty="0" smtClean="0">
                          <a:solidFill>
                            <a:schemeClr val="tx1"/>
                          </a:solidFill>
                        </a:rPr>
                        <a:t>Adjusted</a:t>
                      </a:r>
                      <a:r>
                        <a:rPr lang="en-ZA" sz="2000" baseline="0" dirty="0" smtClean="0">
                          <a:solidFill>
                            <a:schemeClr val="tx1"/>
                          </a:solidFill>
                        </a:rPr>
                        <a:t> </a:t>
                      </a:r>
                      <a:r>
                        <a:rPr lang="en-ZA" sz="2000" dirty="0" smtClean="0">
                          <a:solidFill>
                            <a:schemeClr val="tx1"/>
                          </a:solidFill>
                        </a:rPr>
                        <a:t>Budget for 2016/17</a:t>
                      </a:r>
                      <a:endParaRPr lang="en-ZA" sz="2000" b="0" dirty="0">
                        <a:solidFill>
                          <a:schemeClr val="tx1"/>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2000" u="none" strike="noStrike" dirty="0" smtClean="0">
                          <a:solidFill>
                            <a:schemeClr val="tx1"/>
                          </a:solidFill>
                        </a:rPr>
                        <a:t>229 233</a:t>
                      </a:r>
                      <a:endParaRPr lang="en-ZA" sz="2000" b="0" i="0" u="none" strike="noStrike" dirty="0" smtClean="0">
                        <a:solidFill>
                          <a:schemeClr val="tx1"/>
                        </a:solidFill>
                        <a:latin typeface="Arial" pitchFamily="34" charset="0"/>
                        <a:cs typeface="Arial" pitchFamily="34" charset="0"/>
                      </a:endParaRPr>
                    </a:p>
                  </a:txBody>
                  <a:tcPr marL="4776" marR="4776" marT="4776" marB="0" anchor="b">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1"/>
                  </a:ext>
                </a:extLst>
              </a:tr>
              <a:tr h="448958">
                <a:tc>
                  <a:txBody>
                    <a:bodyPr/>
                    <a:lstStyle/>
                    <a:p>
                      <a:r>
                        <a:rPr lang="en-ZA" sz="2000" dirty="0" smtClean="0">
                          <a:solidFill>
                            <a:schemeClr val="tx1"/>
                          </a:solidFill>
                        </a:rPr>
                        <a:t>Expenditure</a:t>
                      </a:r>
                      <a:r>
                        <a:rPr lang="en-ZA" sz="2000" baseline="0" dirty="0" smtClean="0">
                          <a:solidFill>
                            <a:schemeClr val="tx1"/>
                          </a:solidFill>
                        </a:rPr>
                        <a:t> as at 31 March 2017</a:t>
                      </a:r>
                      <a:endParaRPr lang="en-ZA" sz="2000" b="0" dirty="0">
                        <a:solidFill>
                          <a:schemeClr val="tx1"/>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a:r>
                        <a:rPr lang="en-GB" sz="2000" dirty="0" smtClean="0">
                          <a:solidFill>
                            <a:schemeClr val="tx1"/>
                          </a:solidFill>
                        </a:rPr>
                        <a:t>229 039</a:t>
                      </a:r>
                      <a:endParaRPr lang="en-GB" sz="2000" b="0" dirty="0">
                        <a:solidFill>
                          <a:schemeClr val="tx1"/>
                        </a:solidFill>
                      </a:endParaRPr>
                    </a:p>
                  </a:txBody>
                  <a:tcPr marL="4776" marR="4776" marT="4776" marB="0" anchor="b">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2"/>
                  </a:ext>
                </a:extLst>
              </a:tr>
              <a:tr h="448958">
                <a:tc>
                  <a:txBody>
                    <a:bodyPr/>
                    <a:lstStyle/>
                    <a:p>
                      <a:r>
                        <a:rPr lang="en-ZA" sz="2000" dirty="0" smtClean="0">
                          <a:solidFill>
                            <a:schemeClr val="tx1"/>
                          </a:solidFill>
                        </a:rPr>
                        <a:t>Available budget</a:t>
                      </a:r>
                      <a:endParaRPr lang="en-ZA" sz="2000" b="0" dirty="0">
                        <a:solidFill>
                          <a:schemeClr val="tx1"/>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a:r>
                        <a:rPr lang="en-GB" sz="2000" dirty="0" smtClean="0">
                          <a:solidFill>
                            <a:schemeClr val="tx1"/>
                          </a:solidFill>
                        </a:rPr>
                        <a:t>194</a:t>
                      </a:r>
                      <a:endParaRPr lang="en-GB" sz="2000" b="0" dirty="0">
                        <a:solidFill>
                          <a:schemeClr val="tx1"/>
                        </a:solidFill>
                      </a:endParaRPr>
                    </a:p>
                  </a:txBody>
                  <a:tcPr marL="4776" marR="4776" marT="4776" marB="0" anchor="b">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3"/>
                  </a:ext>
                </a:extLst>
              </a:tr>
              <a:tr h="401114">
                <a:tc>
                  <a:txBody>
                    <a:bodyPr/>
                    <a:lstStyle/>
                    <a:p>
                      <a:r>
                        <a:rPr lang="en-ZA" sz="2000" dirty="0" smtClean="0">
                          <a:solidFill>
                            <a:schemeClr val="tx1"/>
                          </a:solidFill>
                        </a:rPr>
                        <a:t>Norm</a:t>
                      </a:r>
                      <a:endParaRPr lang="en-ZA" sz="2000" b="0" dirty="0">
                        <a:solidFill>
                          <a:schemeClr val="tx1"/>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100%</a:t>
                      </a:r>
                      <a:endParaRPr lang="en-ZA" sz="2000" b="0" dirty="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4"/>
                  </a:ext>
                </a:extLst>
              </a:tr>
              <a:tr h="401114">
                <a:tc>
                  <a:txBody>
                    <a:bodyPr/>
                    <a:lstStyle/>
                    <a:p>
                      <a:r>
                        <a:rPr lang="en-ZA" sz="2000" dirty="0" smtClean="0">
                          <a:solidFill>
                            <a:schemeClr val="tx1"/>
                          </a:solidFill>
                        </a:rPr>
                        <a:t>% Spending</a:t>
                      </a:r>
                      <a:endParaRPr lang="en-ZA" sz="2000" b="0" dirty="0">
                        <a:solidFill>
                          <a:schemeClr val="tx1"/>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99.91%</a:t>
                      </a:r>
                      <a:endParaRPr lang="en-ZA" sz="2000" b="0" dirty="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5"/>
                  </a:ext>
                </a:extLst>
              </a:tr>
              <a:tr h="448958">
                <a:tc>
                  <a:txBody>
                    <a:bodyPr/>
                    <a:lstStyle/>
                    <a:p>
                      <a:r>
                        <a:rPr lang="en-ZA" sz="2000" dirty="0" smtClean="0">
                          <a:solidFill>
                            <a:schemeClr val="tx1"/>
                          </a:solidFill>
                        </a:rPr>
                        <a:t>% Variance</a:t>
                      </a:r>
                      <a:endParaRPr lang="en-ZA" sz="2000" b="0" dirty="0">
                        <a:solidFill>
                          <a:schemeClr val="tx1"/>
                        </a:solidFill>
                        <a:latin typeface="+mn-lt"/>
                      </a:endParaRPr>
                    </a:p>
                  </a:txBody>
                  <a:tcPr marL="91431" marR="91431" marT="45713" marB="45713"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a:spcAft>
                          <a:spcPts val="0"/>
                        </a:spcAft>
                      </a:pPr>
                      <a:r>
                        <a:rPr lang="en-ZA" sz="2000" dirty="0" smtClean="0">
                          <a:solidFill>
                            <a:schemeClr val="tx1"/>
                          </a:solidFill>
                        </a:rPr>
                        <a:t>0.10%</a:t>
                      </a:r>
                      <a:endParaRPr lang="en-ZA" sz="2000" b="0" dirty="0" smtClean="0">
                        <a:solidFill>
                          <a:schemeClr val="tx1"/>
                        </a:solidFill>
                        <a:latin typeface="Arial" pitchFamily="34" charset="0"/>
                        <a:ea typeface="Times New Roman"/>
                        <a:cs typeface="Arial" pitchFamily="34" charset="0"/>
                      </a:endParaRPr>
                    </a:p>
                  </a:txBody>
                  <a:tcPr marL="4776" marR="4776" marT="4776" marB="0" anchor="b">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 name="Title 1"/>
          <p:cNvSpPr>
            <a:spLocks noGrp="1"/>
          </p:cNvSpPr>
          <p:nvPr>
            <p:ph type="title"/>
          </p:nvPr>
        </p:nvSpPr>
        <p:spPr>
          <a:xfrm>
            <a:off x="219615" y="579187"/>
            <a:ext cx="8457749" cy="897144"/>
          </a:xfrm>
        </p:spPr>
        <p:txBody>
          <a:bodyPr/>
          <a:lstStyle/>
          <a:p>
            <a:pPr marR="0" lvl="0">
              <a:spcBef>
                <a:spcPts val="0"/>
              </a:spcBef>
              <a:spcAft>
                <a:spcPts val="0"/>
              </a:spcAft>
            </a:pPr>
            <a:r>
              <a:rPr lang="en-US" sz="3200" spc="-25" dirty="0" smtClean="0">
                <a:solidFill>
                  <a:srgbClr val="993300"/>
                </a:solidFill>
                <a:latin typeface="Berlin Sans FB Demi" panose="020E0802020502020306" pitchFamily="34" charset="0"/>
              </a:rPr>
              <a:t>EXPENDITURE AGAINST BUDGET FOR 2016/17 </a:t>
            </a:r>
            <a:endParaRPr lang="en-US" sz="3200" spc="-25" dirty="0">
              <a:solidFill>
                <a:srgbClr val="993300"/>
              </a:solidFill>
              <a:latin typeface="Berlin Sans FB Demi" panose="020E0802020502020306" pitchFamily="34" charset="0"/>
            </a:endParaRPr>
          </a:p>
        </p:txBody>
      </p:sp>
    </p:spTree>
    <p:extLst>
      <p:ext uri="{BB962C8B-B14F-4D97-AF65-F5344CB8AC3E}">
        <p14:creationId xmlns:p14="http://schemas.microsoft.com/office/powerpoint/2010/main" xmlns="" val="3962904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196981173"/>
              </p:ext>
            </p:extLst>
          </p:nvPr>
        </p:nvGraphicFramePr>
        <p:xfrm>
          <a:off x="312350" y="1628800"/>
          <a:ext cx="8395972" cy="4380246"/>
        </p:xfrm>
        <a:graphic>
          <a:graphicData uri="http://schemas.openxmlformats.org/drawingml/2006/table">
            <a:tbl>
              <a:tblPr firstRow="1" bandRow="1">
                <a:tableStyleId>{8FD4443E-F989-4FC4-A0C8-D5A2AF1F390B}</a:tableStyleId>
              </a:tblPr>
              <a:tblGrid>
                <a:gridCol w="2711896">
                  <a:extLst>
                    <a:ext uri="{9D8B030D-6E8A-4147-A177-3AD203B41FA5}">
                      <a16:colId xmlns:a16="http://schemas.microsoft.com/office/drawing/2014/main" xmlns="" val="20000"/>
                    </a:ext>
                  </a:extLst>
                </a:gridCol>
                <a:gridCol w="1147572">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469124">
                  <a:extLst>
                    <a:ext uri="{9D8B030D-6E8A-4147-A177-3AD203B41FA5}">
                      <a16:colId xmlns:a16="http://schemas.microsoft.com/office/drawing/2014/main" xmlns="" val="20003"/>
                    </a:ext>
                  </a:extLst>
                </a:gridCol>
                <a:gridCol w="1483204">
                  <a:extLst>
                    <a:ext uri="{9D8B030D-6E8A-4147-A177-3AD203B41FA5}">
                      <a16:colId xmlns:a16="http://schemas.microsoft.com/office/drawing/2014/main" xmlns="" val="20004"/>
                    </a:ext>
                  </a:extLst>
                </a:gridCol>
              </a:tblGrid>
              <a:tr h="603928">
                <a:tc>
                  <a:txBody>
                    <a:bodyPr/>
                    <a:lstStyle/>
                    <a:p>
                      <a:pPr algn="ctr" fontAlgn="ctr"/>
                      <a:r>
                        <a:rPr lang="en-ZA" sz="1800" u="none" strike="noStrike" dirty="0" smtClean="0">
                          <a:effectLst/>
                        </a:rPr>
                        <a:t>Items</a:t>
                      </a:r>
                      <a:endParaRPr lang="en-ZA" sz="1800" b="0" i="0" u="none" strike="noStrike" dirty="0">
                        <a:solidFill>
                          <a:srgbClr val="FFFFCC"/>
                        </a:solidFill>
                        <a:effectLst/>
                        <a:latin typeface="+mn-lt"/>
                      </a:endParaRPr>
                    </a:p>
                  </a:txBody>
                  <a:tcPr marL="9525" marR="9525" marT="9525" marB="0" anchor="ct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r"/>
                      <a:r>
                        <a:rPr lang="en-ZA" sz="1800" kern="1200" dirty="0" smtClean="0">
                          <a:effectLst/>
                        </a:rPr>
                        <a:t>Final</a:t>
                      </a:r>
                    </a:p>
                    <a:p>
                      <a:pPr algn="r"/>
                      <a:r>
                        <a:rPr lang="en-ZA" sz="1800" kern="1200" dirty="0" smtClean="0">
                          <a:effectLst/>
                        </a:rPr>
                        <a:t>Budget</a:t>
                      </a:r>
                    </a:p>
                    <a:p>
                      <a:pPr algn="r"/>
                      <a:r>
                        <a:rPr lang="en-ZA" sz="1800" kern="1200" dirty="0" smtClean="0">
                          <a:effectLst/>
                        </a:rPr>
                        <a:t>(R’000)</a:t>
                      </a:r>
                      <a:endParaRPr lang="en-ZA" sz="1800" b="0" i="0" dirty="0">
                        <a:solidFill>
                          <a:srgbClr val="FFFFCC"/>
                        </a:solidFill>
                        <a:latin typeface="+mn-lt"/>
                      </a:endParaRPr>
                    </a:p>
                  </a:txBody>
                  <a:tcP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r"/>
                      <a:r>
                        <a:rPr lang="en-ZA" sz="1800" kern="1200" dirty="0" smtClean="0">
                          <a:effectLst/>
                        </a:rPr>
                        <a:t>Final Expenditure </a:t>
                      </a:r>
                      <a:endParaRPr lang="en-ZA" sz="1800" kern="1200" baseline="0" dirty="0" smtClean="0">
                        <a:effectLst/>
                      </a:endParaRPr>
                    </a:p>
                    <a:p>
                      <a:pPr algn="r"/>
                      <a:r>
                        <a:rPr lang="en-ZA" sz="1800" kern="1200" baseline="0" dirty="0" smtClean="0">
                          <a:effectLst/>
                        </a:rPr>
                        <a:t>(R’000)</a:t>
                      </a:r>
                      <a:endParaRPr lang="en-ZA" sz="1800" b="0" i="0" dirty="0">
                        <a:solidFill>
                          <a:srgbClr val="FFFFCC"/>
                        </a:solidFill>
                        <a:latin typeface="+mn-lt"/>
                      </a:endParaRPr>
                    </a:p>
                  </a:txBody>
                  <a:tcP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r"/>
                      <a:r>
                        <a:rPr lang="en-ZA" sz="1800" dirty="0" smtClean="0"/>
                        <a:t>Percentage Spending (%)</a:t>
                      </a:r>
                      <a:endParaRPr lang="en-ZA" sz="1800" b="0" i="0" dirty="0">
                        <a:solidFill>
                          <a:srgbClr val="FFFFCC"/>
                        </a:solidFill>
                        <a:latin typeface="+mn-lt"/>
                      </a:endParaRPr>
                    </a:p>
                  </a:txBody>
                  <a:tcP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r"/>
                      <a:r>
                        <a:rPr lang="en-ZA" sz="1800" kern="1200" dirty="0" smtClean="0">
                          <a:effectLst/>
                        </a:rPr>
                        <a:t>Percentage Variance (%) </a:t>
                      </a:r>
                      <a:endParaRPr lang="en-ZA" sz="1800" b="0" i="0" dirty="0">
                        <a:solidFill>
                          <a:srgbClr val="FFFFCC"/>
                        </a:solidFill>
                        <a:latin typeface="+mn-lt"/>
                      </a:endParaRPr>
                    </a:p>
                  </a:txBody>
                  <a:tcP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368648">
                <a:tc>
                  <a:txBody>
                    <a:bodyPr/>
                    <a:lstStyle/>
                    <a:p>
                      <a:pPr algn="l" fontAlgn="ctr"/>
                      <a:r>
                        <a:rPr lang="en-ZA" sz="1800" b="0" i="0" u="none" strike="noStrike" dirty="0" smtClean="0">
                          <a:solidFill>
                            <a:srgbClr val="000000"/>
                          </a:solidFill>
                          <a:effectLst/>
                          <a:latin typeface="+mn-lt"/>
                        </a:rPr>
                        <a:t>Compensation of Employees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172</a:t>
                      </a:r>
                      <a:r>
                        <a:rPr lang="en-ZA" sz="1800" b="0" i="0" u="none" strike="noStrike" baseline="0" dirty="0" smtClean="0">
                          <a:solidFill>
                            <a:srgbClr val="000000"/>
                          </a:solidFill>
                          <a:effectLst/>
                          <a:latin typeface="+mn-lt"/>
                        </a:rPr>
                        <a:t> 795</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172 696</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99.9%</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0.1%</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1"/>
                  </a:ext>
                </a:extLst>
              </a:tr>
              <a:tr h="214194">
                <a:tc>
                  <a:txBody>
                    <a:bodyPr/>
                    <a:lstStyle/>
                    <a:p>
                      <a:pPr algn="l" fontAlgn="ctr"/>
                      <a:r>
                        <a:rPr lang="en-ZA" sz="1800" b="0" i="0" u="none" strike="noStrike" dirty="0" smtClean="0">
                          <a:solidFill>
                            <a:srgbClr val="000000"/>
                          </a:solidFill>
                          <a:effectLst/>
                          <a:latin typeface="+mn-lt"/>
                        </a:rPr>
                        <a:t>Goods &amp; Services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53 815</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53 715</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99.9%</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0.1%</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2"/>
                  </a:ext>
                </a:extLst>
              </a:tr>
              <a:tr h="332748">
                <a:tc>
                  <a:txBody>
                    <a:bodyPr/>
                    <a:lstStyle/>
                    <a:p>
                      <a:pPr algn="l" fontAlgn="ctr"/>
                      <a:r>
                        <a:rPr lang="en-ZA" sz="1800" b="0" i="0" u="none" strike="noStrike" dirty="0" smtClean="0">
                          <a:solidFill>
                            <a:srgbClr val="000000"/>
                          </a:solidFill>
                          <a:effectLst/>
                          <a:latin typeface="+mn-lt"/>
                        </a:rPr>
                        <a:t>Transfers and subsidies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791</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chemeClr val="tx1"/>
                          </a:solidFill>
                          <a:effectLst/>
                          <a:latin typeface="+mn-lt"/>
                        </a:rPr>
                        <a:t>758</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chemeClr val="tx1"/>
                          </a:solidFill>
                          <a:effectLst/>
                          <a:latin typeface="+mn-lt"/>
                        </a:rPr>
                        <a:t>95.8%</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chemeClr val="tx1"/>
                          </a:solidFill>
                          <a:effectLst/>
                          <a:latin typeface="+mn-lt"/>
                        </a:rPr>
                        <a:t>4.2%</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3"/>
                  </a:ext>
                </a:extLst>
              </a:tr>
              <a:tr h="359114">
                <a:tc>
                  <a:txBody>
                    <a:bodyPr/>
                    <a:lstStyle/>
                    <a:p>
                      <a:pPr algn="l" fontAlgn="ctr"/>
                      <a:r>
                        <a:rPr lang="en-ZA" sz="1800" b="0" i="0" u="none" strike="noStrike" dirty="0" smtClean="0">
                          <a:solidFill>
                            <a:srgbClr val="000000"/>
                          </a:solidFill>
                          <a:effectLst/>
                          <a:latin typeface="+mn-lt"/>
                        </a:rPr>
                        <a:t>Payments for capital assets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1 786</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1 787</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100.1%</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4"/>
                  </a:ext>
                </a:extLst>
              </a:tr>
              <a:tr h="332748">
                <a:tc>
                  <a:txBody>
                    <a:bodyPr/>
                    <a:lstStyle/>
                    <a:p>
                      <a:pPr algn="l" fontAlgn="ctr"/>
                      <a:r>
                        <a:rPr lang="en-ZA" sz="1800" b="0" i="0" u="none" strike="noStrike" dirty="0" smtClean="0">
                          <a:solidFill>
                            <a:srgbClr val="000000"/>
                          </a:solidFill>
                          <a:effectLst/>
                          <a:latin typeface="+mn-lt"/>
                        </a:rPr>
                        <a:t>Machinery</a:t>
                      </a:r>
                      <a:r>
                        <a:rPr lang="en-ZA" sz="1800" b="0" i="0" u="none" strike="noStrike" baseline="0" dirty="0" smtClean="0">
                          <a:solidFill>
                            <a:srgbClr val="000000"/>
                          </a:solidFill>
                          <a:effectLst/>
                          <a:latin typeface="+mn-lt"/>
                        </a:rPr>
                        <a:t> and equipment</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1 457</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1 458</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100.1%</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5"/>
                  </a:ext>
                </a:extLst>
              </a:tr>
              <a:tr h="368648">
                <a:tc>
                  <a:txBody>
                    <a:bodyPr/>
                    <a:lstStyle/>
                    <a:p>
                      <a:pPr algn="l" fontAlgn="ctr"/>
                      <a:r>
                        <a:rPr lang="en-ZA" sz="1800" b="0" i="0" u="none" strike="noStrike" dirty="0" smtClean="0">
                          <a:solidFill>
                            <a:srgbClr val="000000"/>
                          </a:solidFill>
                          <a:effectLst/>
                          <a:latin typeface="+mn-lt"/>
                        </a:rPr>
                        <a:t>Software &amp;</a:t>
                      </a:r>
                      <a:r>
                        <a:rPr lang="en-ZA" sz="1800" b="0" i="0" u="none" strike="noStrike" baseline="0" dirty="0" smtClean="0">
                          <a:solidFill>
                            <a:srgbClr val="000000"/>
                          </a:solidFill>
                          <a:effectLst/>
                          <a:latin typeface="+mn-lt"/>
                        </a:rPr>
                        <a:t> intangible assets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1 128</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1 128</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100%</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0%</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6"/>
                  </a:ext>
                </a:extLst>
              </a:tr>
              <a:tr h="368648">
                <a:tc>
                  <a:txBody>
                    <a:bodyPr/>
                    <a:lstStyle/>
                    <a:p>
                      <a:pPr algn="l" fontAlgn="ctr"/>
                      <a:r>
                        <a:rPr lang="en-ZA" sz="1800" b="0" i="0" u="none" strike="noStrike" dirty="0" smtClean="0">
                          <a:solidFill>
                            <a:srgbClr val="000000"/>
                          </a:solidFill>
                          <a:effectLst/>
                          <a:latin typeface="+mn-lt"/>
                        </a:rPr>
                        <a:t>Payments</a:t>
                      </a:r>
                      <a:r>
                        <a:rPr lang="en-ZA" sz="1800" b="0" i="0" u="none" strike="noStrike" baseline="0" dirty="0" smtClean="0">
                          <a:solidFill>
                            <a:srgbClr val="000000"/>
                          </a:solidFill>
                          <a:effectLst/>
                          <a:latin typeface="+mn-lt"/>
                        </a:rPr>
                        <a:t> for financial assets</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46</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47</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102.2%</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-2.2%</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7"/>
                  </a:ext>
                </a:extLst>
              </a:tr>
              <a:tr h="257711">
                <a:tc>
                  <a:txBody>
                    <a:bodyPr/>
                    <a:lstStyle/>
                    <a:p>
                      <a:pPr algn="l" fontAlgn="ctr"/>
                      <a:r>
                        <a:rPr lang="en-ZA" sz="1800" b="0" i="0" u="none" strike="noStrike" dirty="0">
                          <a:solidFill>
                            <a:srgbClr val="000000"/>
                          </a:solidFill>
                          <a:effectLst/>
                          <a:latin typeface="+mn-lt"/>
                        </a:rPr>
                        <a:t>Total </a:t>
                      </a: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229 233</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229 039</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99.9%</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0.1%</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7" name="Title 1"/>
          <p:cNvSpPr txBox="1">
            <a:spLocks/>
          </p:cNvSpPr>
          <p:nvPr/>
        </p:nvSpPr>
        <p:spPr bwMode="auto">
          <a:xfrm>
            <a:off x="395536" y="569909"/>
            <a:ext cx="8229600" cy="897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spcBef>
                <a:spcPts val="0"/>
              </a:spcBef>
              <a:spcAft>
                <a:spcPts val="0"/>
              </a:spcAft>
            </a:pPr>
            <a:r>
              <a:rPr lang="en-US" sz="3200" b="0" kern="0" spc="-25" dirty="0" smtClean="0">
                <a:solidFill>
                  <a:srgbClr val="993300"/>
                </a:solidFill>
                <a:latin typeface="Berlin Sans FB Demi" panose="020E0802020502020306" pitchFamily="34" charset="0"/>
              </a:rPr>
              <a:t>2016/17 FINANCIAL PERFORMANCE</a:t>
            </a:r>
          </a:p>
          <a:p>
            <a:pPr lvl="0" eaLnBrk="1" hangingPunct="1">
              <a:spcBef>
                <a:spcPts val="0"/>
              </a:spcBef>
              <a:spcAft>
                <a:spcPts val="0"/>
              </a:spcAft>
            </a:pPr>
            <a:r>
              <a:rPr lang="en-US" sz="2000" b="0" kern="0" spc="-25" dirty="0">
                <a:solidFill>
                  <a:srgbClr val="DAEDEF">
                    <a:lumMod val="50000"/>
                  </a:srgbClr>
                </a:solidFill>
                <a:latin typeface="Berlin Sans FB Demi" panose="020E0802020502020306" pitchFamily="34" charset="0"/>
                <a:ea typeface="ＭＳ Ｐゴシック" pitchFamily="34" charset="-128"/>
              </a:rPr>
              <a:t>PER </a:t>
            </a:r>
            <a:r>
              <a:rPr lang="en-US" sz="2000" b="0" kern="0" spc="-25" dirty="0" smtClean="0">
                <a:solidFill>
                  <a:srgbClr val="DAEDEF">
                    <a:lumMod val="50000"/>
                  </a:srgbClr>
                </a:solidFill>
                <a:latin typeface="Berlin Sans FB Demi" panose="020E0802020502020306" pitchFamily="34" charset="0"/>
                <a:ea typeface="ＭＳ Ｐゴシック" pitchFamily="34" charset="-128"/>
              </a:rPr>
              <a:t>ECONOMIC CLASSIFICATON</a:t>
            </a:r>
            <a:endParaRPr lang="en-US" sz="2000" b="0" kern="0" spc="-25" dirty="0">
              <a:solidFill>
                <a:srgbClr val="DAEDEF">
                  <a:lumMod val="50000"/>
                </a:srgbClr>
              </a:solidFill>
              <a:latin typeface="Berlin Sans FB Demi" panose="020E0802020502020306" pitchFamily="34" charset="0"/>
              <a:ea typeface="ＭＳ Ｐゴシック" pitchFamily="34" charset="-128"/>
            </a:endParaRP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solidFill>
                  <a:srgbClr val="000000"/>
                </a:solidFill>
              </a:rPr>
              <a:t>7</a:t>
            </a:r>
            <a:endParaRPr lang="en-US" sz="1400" b="0" dirty="0">
              <a:solidFill>
                <a:srgbClr val="000000"/>
              </a:solidFill>
            </a:endParaRPr>
          </a:p>
        </p:txBody>
      </p:sp>
    </p:spTree>
    <p:extLst>
      <p:ext uri="{BB962C8B-B14F-4D97-AF65-F5344CB8AC3E}">
        <p14:creationId xmlns:p14="http://schemas.microsoft.com/office/powerpoint/2010/main" xmlns="" val="3281142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009339690"/>
              </p:ext>
            </p:extLst>
          </p:nvPr>
        </p:nvGraphicFramePr>
        <p:xfrm>
          <a:off x="382311" y="1772816"/>
          <a:ext cx="8395972" cy="3290291"/>
        </p:xfrm>
        <a:graphic>
          <a:graphicData uri="http://schemas.openxmlformats.org/drawingml/2006/table">
            <a:tbl>
              <a:tblPr firstRow="1" bandRow="1">
                <a:tableStyleId>{8FD4443E-F989-4FC4-A0C8-D5A2AF1F390B}</a:tableStyleId>
              </a:tblPr>
              <a:tblGrid>
                <a:gridCol w="2711896">
                  <a:extLst>
                    <a:ext uri="{9D8B030D-6E8A-4147-A177-3AD203B41FA5}">
                      <a16:colId xmlns:a16="http://schemas.microsoft.com/office/drawing/2014/main" xmlns="" val="20000"/>
                    </a:ext>
                  </a:extLst>
                </a:gridCol>
                <a:gridCol w="1147572">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469124">
                  <a:extLst>
                    <a:ext uri="{9D8B030D-6E8A-4147-A177-3AD203B41FA5}">
                      <a16:colId xmlns:a16="http://schemas.microsoft.com/office/drawing/2014/main" xmlns="" val="20003"/>
                    </a:ext>
                  </a:extLst>
                </a:gridCol>
                <a:gridCol w="1483204">
                  <a:extLst>
                    <a:ext uri="{9D8B030D-6E8A-4147-A177-3AD203B41FA5}">
                      <a16:colId xmlns:a16="http://schemas.microsoft.com/office/drawing/2014/main" xmlns="" val="20004"/>
                    </a:ext>
                  </a:extLst>
                </a:gridCol>
              </a:tblGrid>
              <a:tr h="603928">
                <a:tc>
                  <a:txBody>
                    <a:bodyPr/>
                    <a:lstStyle/>
                    <a:p>
                      <a:pPr algn="ctr" fontAlgn="ctr"/>
                      <a:r>
                        <a:rPr lang="en-ZA" sz="1800" u="none" strike="noStrike" dirty="0" smtClean="0">
                          <a:effectLst/>
                        </a:rPr>
                        <a:t>Programme</a:t>
                      </a:r>
                      <a:endParaRPr lang="en-ZA" sz="1800" b="0" i="0" u="none" strike="noStrike" dirty="0">
                        <a:solidFill>
                          <a:srgbClr val="FFFFCC"/>
                        </a:solidFill>
                        <a:effectLst/>
                        <a:latin typeface="+mn-lt"/>
                      </a:endParaRPr>
                    </a:p>
                  </a:txBody>
                  <a:tcPr marL="9525" marR="9525" marT="9525" marB="0" anchor="ct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r"/>
                      <a:r>
                        <a:rPr lang="en-ZA" sz="1800" kern="1200" dirty="0" smtClean="0">
                          <a:effectLst/>
                        </a:rPr>
                        <a:t>Final</a:t>
                      </a:r>
                    </a:p>
                    <a:p>
                      <a:pPr algn="r"/>
                      <a:r>
                        <a:rPr lang="en-ZA" sz="1800" kern="1200" dirty="0" smtClean="0">
                          <a:effectLst/>
                        </a:rPr>
                        <a:t>Budget</a:t>
                      </a:r>
                    </a:p>
                    <a:p>
                      <a:pPr algn="r"/>
                      <a:r>
                        <a:rPr lang="en-ZA" sz="1800" kern="1200" dirty="0" smtClean="0">
                          <a:effectLst/>
                        </a:rPr>
                        <a:t>(R’000)</a:t>
                      </a:r>
                      <a:endParaRPr lang="en-ZA" sz="1800" b="0" i="0" dirty="0">
                        <a:solidFill>
                          <a:srgbClr val="FFFFCC"/>
                        </a:solidFill>
                        <a:latin typeface="+mn-lt"/>
                      </a:endParaRPr>
                    </a:p>
                  </a:txBody>
                  <a:tcP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r"/>
                      <a:r>
                        <a:rPr lang="en-ZA" sz="1800" kern="1200" dirty="0" smtClean="0">
                          <a:effectLst/>
                        </a:rPr>
                        <a:t>Final Expenditure </a:t>
                      </a:r>
                      <a:endParaRPr lang="en-ZA" sz="1800" kern="1200" baseline="0" dirty="0" smtClean="0">
                        <a:effectLst/>
                      </a:endParaRPr>
                    </a:p>
                    <a:p>
                      <a:pPr algn="r"/>
                      <a:r>
                        <a:rPr lang="en-ZA" sz="1800" kern="1200" baseline="0" dirty="0" smtClean="0">
                          <a:effectLst/>
                        </a:rPr>
                        <a:t>(R’000)</a:t>
                      </a:r>
                      <a:endParaRPr lang="en-ZA" sz="1800" b="0" i="0" dirty="0">
                        <a:solidFill>
                          <a:srgbClr val="FFFFCC"/>
                        </a:solidFill>
                        <a:latin typeface="+mn-lt"/>
                      </a:endParaRPr>
                    </a:p>
                  </a:txBody>
                  <a:tcP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r"/>
                      <a:r>
                        <a:rPr lang="en-ZA" sz="1800" dirty="0" smtClean="0"/>
                        <a:t>Percentage Spending (%)</a:t>
                      </a:r>
                      <a:endParaRPr lang="en-ZA" sz="1800" b="0" i="0" dirty="0">
                        <a:solidFill>
                          <a:srgbClr val="FFFFCC"/>
                        </a:solidFill>
                        <a:latin typeface="+mn-lt"/>
                      </a:endParaRPr>
                    </a:p>
                  </a:txBody>
                  <a:tcP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r"/>
                      <a:r>
                        <a:rPr lang="en-ZA" sz="1800" kern="1200" dirty="0" smtClean="0">
                          <a:effectLst/>
                        </a:rPr>
                        <a:t>Percentage Variance (%) </a:t>
                      </a:r>
                      <a:endParaRPr lang="en-ZA" sz="1800" b="0" i="0" dirty="0">
                        <a:solidFill>
                          <a:srgbClr val="FFFFCC"/>
                        </a:solidFill>
                        <a:latin typeface="+mn-lt"/>
                      </a:endParaRPr>
                    </a:p>
                  </a:txBody>
                  <a:tcPr>
                    <a:lnB w="12700" cap="flat" cmpd="sng" algn="ctr">
                      <a:solidFill>
                        <a:schemeClr val="accent5">
                          <a:lumMod val="25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368648">
                <a:tc>
                  <a:txBody>
                    <a:bodyPr/>
                    <a:lstStyle/>
                    <a:p>
                      <a:pPr marL="342900" indent="-342900" algn="l" fontAlgn="ctr">
                        <a:buAutoNum type="arabicPeriod"/>
                      </a:pPr>
                      <a:r>
                        <a:rPr lang="en-ZA" sz="1800" b="0" i="0" u="none" strike="noStrike" dirty="0" smtClean="0">
                          <a:solidFill>
                            <a:srgbClr val="000000"/>
                          </a:solidFill>
                          <a:effectLst/>
                          <a:latin typeface="+mn-lt"/>
                        </a:rPr>
                        <a:t>Administration</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106 179</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106 179</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100%</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0%</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1"/>
                  </a:ext>
                </a:extLst>
              </a:tr>
              <a:tr h="214194">
                <a:tc>
                  <a:txBody>
                    <a:bodyPr/>
                    <a:lstStyle/>
                    <a:p>
                      <a:pPr algn="l" fontAlgn="ctr"/>
                      <a:r>
                        <a:rPr lang="en-ZA" sz="1800" b="0" i="0" u="none" strike="noStrike" dirty="0" smtClean="0">
                          <a:solidFill>
                            <a:srgbClr val="000000"/>
                          </a:solidFill>
                          <a:effectLst/>
                          <a:latin typeface="+mn-lt"/>
                        </a:rPr>
                        <a:t>2. Leadership and Management Practice</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37 504</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37 428</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99.8%</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0.2%</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2"/>
                  </a:ext>
                </a:extLst>
              </a:tr>
              <a:tr h="332748">
                <a:tc>
                  <a:txBody>
                    <a:bodyPr/>
                    <a:lstStyle/>
                    <a:p>
                      <a:pPr algn="l" fontAlgn="ctr"/>
                      <a:r>
                        <a:rPr lang="en-ZA" sz="1800" b="0" i="0" u="none" strike="noStrike" dirty="0" smtClean="0">
                          <a:solidFill>
                            <a:srgbClr val="000000"/>
                          </a:solidFill>
                          <a:effectLst/>
                          <a:latin typeface="+mn-lt"/>
                        </a:rPr>
                        <a:t>3. Monitoring and Evaluation</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34 349</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chemeClr val="tx1"/>
                          </a:solidFill>
                          <a:effectLst/>
                          <a:latin typeface="+mn-lt"/>
                        </a:rPr>
                        <a:t>34 255</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chemeClr val="tx1"/>
                          </a:solidFill>
                          <a:effectLst/>
                          <a:latin typeface="+mn-lt"/>
                        </a:rPr>
                        <a:t>99.7%</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chemeClr val="tx1"/>
                          </a:solidFill>
                          <a:effectLst/>
                          <a:latin typeface="+mn-lt"/>
                        </a:rPr>
                        <a:t>0.3%</a:t>
                      </a:r>
                      <a:endParaRPr lang="en-ZA" sz="1800" b="0" i="0" u="none" strike="noStrike" dirty="0">
                        <a:solidFill>
                          <a:schemeClr val="tx1"/>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3"/>
                  </a:ext>
                </a:extLst>
              </a:tr>
              <a:tr h="368648">
                <a:tc>
                  <a:txBody>
                    <a:bodyPr/>
                    <a:lstStyle/>
                    <a:p>
                      <a:pPr algn="l" fontAlgn="ctr"/>
                      <a:r>
                        <a:rPr lang="en-ZA" sz="1800" b="0" i="0" u="none" strike="noStrike" dirty="0" smtClean="0">
                          <a:solidFill>
                            <a:srgbClr val="000000"/>
                          </a:solidFill>
                          <a:effectLst/>
                          <a:latin typeface="+mn-lt"/>
                        </a:rPr>
                        <a:t>4. Integrity and Anti-Corruption</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51 201</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51 177</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100%</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0%</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4"/>
                  </a:ext>
                </a:extLst>
              </a:tr>
              <a:tr h="332748">
                <a:tc>
                  <a:txBody>
                    <a:bodyPr/>
                    <a:lstStyle/>
                    <a:p>
                      <a:pPr algn="l" fontAlgn="ctr"/>
                      <a:r>
                        <a:rPr lang="en-ZA" sz="1800" b="0" i="0" u="none" strike="noStrike" dirty="0" smtClean="0">
                          <a:solidFill>
                            <a:srgbClr val="000000"/>
                          </a:solidFill>
                          <a:effectLst/>
                          <a:latin typeface="+mn-lt"/>
                        </a:rPr>
                        <a:t>Total</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fontAlgn="ctr"/>
                      <a:r>
                        <a:rPr lang="en-ZA" sz="1800" b="0" i="0" u="none" strike="noStrike" dirty="0" smtClean="0">
                          <a:solidFill>
                            <a:srgbClr val="000000"/>
                          </a:solidFill>
                          <a:effectLst/>
                          <a:latin typeface="+mn-lt"/>
                        </a:rPr>
                        <a:t>229 233</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229 039</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99.9%</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tc>
                  <a:txBody>
                    <a:bodyPr/>
                    <a:lstStyle/>
                    <a:p>
                      <a:pPr algn="r" rtl="0" fontAlgn="ctr"/>
                      <a:r>
                        <a:rPr lang="en-ZA" sz="1800" b="0" i="0" u="none" strike="noStrike" dirty="0" smtClean="0">
                          <a:solidFill>
                            <a:srgbClr val="000000"/>
                          </a:solidFill>
                          <a:effectLst/>
                          <a:latin typeface="+mn-lt"/>
                        </a:rPr>
                        <a:t>0.1%</a:t>
                      </a:r>
                      <a:endParaRPr lang="en-ZA" sz="1800" b="0" i="0" u="none" strike="noStrike" dirty="0">
                        <a:solidFill>
                          <a:srgbClr val="000000"/>
                        </a:solidFill>
                        <a:effectLst/>
                        <a:latin typeface="+mn-lt"/>
                      </a:endParaRPr>
                    </a:p>
                  </a:txBody>
                  <a:tcPr marL="9525" marR="9525" marT="9525"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7" name="Title 1"/>
          <p:cNvSpPr txBox="1">
            <a:spLocks/>
          </p:cNvSpPr>
          <p:nvPr/>
        </p:nvSpPr>
        <p:spPr bwMode="auto">
          <a:xfrm>
            <a:off x="395536" y="548680"/>
            <a:ext cx="8229600" cy="897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spcBef>
                <a:spcPts val="0"/>
              </a:spcBef>
              <a:spcAft>
                <a:spcPts val="0"/>
              </a:spcAft>
            </a:pPr>
            <a:r>
              <a:rPr lang="en-US" sz="3200" b="0" kern="0" spc="-25" dirty="0" smtClean="0">
                <a:solidFill>
                  <a:srgbClr val="993300"/>
                </a:solidFill>
                <a:latin typeface="Berlin Sans FB Demi" panose="020E0802020502020306" pitchFamily="34" charset="0"/>
              </a:rPr>
              <a:t>2016/17 FINANCIAL PERFORMANCE (2)</a:t>
            </a:r>
          </a:p>
          <a:p>
            <a:pPr>
              <a:spcBef>
                <a:spcPts val="0"/>
              </a:spcBef>
              <a:spcAft>
                <a:spcPts val="0"/>
              </a:spcAft>
            </a:pPr>
            <a:r>
              <a:rPr lang="en-US" sz="2000" b="0" kern="0" spc="-25" dirty="0" smtClean="0">
                <a:solidFill>
                  <a:schemeClr val="accent5">
                    <a:lumMod val="50000"/>
                  </a:schemeClr>
                </a:solidFill>
                <a:latin typeface="Berlin Sans FB Demi" panose="020E0802020502020306" pitchFamily="34" charset="0"/>
              </a:rPr>
              <a:t>PER PROGRAMME</a:t>
            </a:r>
            <a:endParaRPr lang="en-US" sz="2000" b="0" kern="0" spc="-25" dirty="0">
              <a:solidFill>
                <a:schemeClr val="accent5">
                  <a:lumMod val="50000"/>
                </a:schemeClr>
              </a:solidFill>
              <a:latin typeface="Berlin Sans FB Demi" panose="020E0802020502020306" pitchFamily="34" charset="0"/>
            </a:endParaRP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solidFill>
                  <a:srgbClr val="000000"/>
                </a:solidFill>
              </a:rPr>
              <a:t>8</a:t>
            </a:r>
            <a:endParaRPr lang="en-US" sz="1400" b="0" dirty="0">
              <a:solidFill>
                <a:srgbClr val="000000"/>
              </a:solidFill>
            </a:endParaRPr>
          </a:p>
        </p:txBody>
      </p:sp>
    </p:spTree>
    <p:extLst>
      <p:ext uri="{BB962C8B-B14F-4D97-AF65-F5344CB8AC3E}">
        <p14:creationId xmlns:p14="http://schemas.microsoft.com/office/powerpoint/2010/main" xmlns="" val="1038221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95536" y="548680"/>
            <a:ext cx="8229600" cy="897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spcBef>
                <a:spcPts val="0"/>
              </a:spcBef>
              <a:spcAft>
                <a:spcPts val="0"/>
              </a:spcAft>
            </a:pPr>
            <a:r>
              <a:rPr lang="en-US" sz="3200" b="0" kern="0" spc="-25" dirty="0" smtClean="0">
                <a:solidFill>
                  <a:srgbClr val="993300"/>
                </a:solidFill>
                <a:latin typeface="Berlin Sans FB Demi" panose="020E0802020502020306" pitchFamily="34" charset="0"/>
              </a:rPr>
              <a:t>2016/17 FINANCIAL PERFORMANCE (3)</a:t>
            </a:r>
            <a:endParaRPr lang="en-US" sz="3200" b="0" kern="0" spc="-25" dirty="0">
              <a:solidFill>
                <a:srgbClr val="993300"/>
              </a:solidFill>
              <a:latin typeface="Berlin Sans FB Demi" panose="020E0802020502020306" pitchFamily="34" charset="0"/>
            </a:endParaRPr>
          </a:p>
        </p:txBody>
      </p:sp>
      <p:sp>
        <p:nvSpPr>
          <p:cNvPr id="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r>
              <a:rPr lang="en-US" sz="1400" b="0" dirty="0" smtClean="0">
                <a:solidFill>
                  <a:srgbClr val="000000"/>
                </a:solidFill>
              </a:rPr>
              <a:t>9</a:t>
            </a:r>
            <a:endParaRPr lang="en-US" sz="1400" b="0" dirty="0">
              <a:solidFill>
                <a:srgbClr val="000000"/>
              </a:solidFill>
            </a:endParaRPr>
          </a:p>
        </p:txBody>
      </p:sp>
      <p:sp>
        <p:nvSpPr>
          <p:cNvPr id="3" name="Content Placeholder 2"/>
          <p:cNvSpPr>
            <a:spLocks noGrp="1"/>
          </p:cNvSpPr>
          <p:nvPr>
            <p:ph idx="1"/>
          </p:nvPr>
        </p:nvSpPr>
        <p:spPr>
          <a:xfrm>
            <a:off x="611560" y="1412776"/>
            <a:ext cx="8229600" cy="3096344"/>
          </a:xfrm>
        </p:spPr>
        <p:txBody>
          <a:bodyPr/>
          <a:lstStyle/>
          <a:p>
            <a:r>
              <a:rPr lang="en-US" sz="1800" dirty="0" smtClean="0"/>
              <a:t>Irregular expenditure amounting to R192 941:</a:t>
            </a:r>
          </a:p>
          <a:p>
            <a:pPr lvl="1">
              <a:buFont typeface="Wingdings" panose="05000000000000000000" pitchFamily="2" charset="2"/>
              <a:buChar char="ü"/>
            </a:pPr>
            <a:r>
              <a:rPr lang="en-US" sz="1800" dirty="0" smtClean="0"/>
              <a:t>R157 000 due the non declaration of local content (SBD 6.2 form) during the purchase of Office furniture – written warning issued</a:t>
            </a:r>
          </a:p>
          <a:p>
            <a:pPr lvl="1">
              <a:buFont typeface="Wingdings" panose="05000000000000000000" pitchFamily="2" charset="2"/>
              <a:buChar char="ü"/>
            </a:pPr>
            <a:r>
              <a:rPr lang="en-US" sz="1800" dirty="0" smtClean="0"/>
              <a:t>R36 000 due to the non-completion of the Declaration of Interests (SBD 4) form </a:t>
            </a:r>
            <a:r>
              <a:rPr lang="en-US" sz="1800" dirty="0"/>
              <a:t>by suppliers – written warning issued</a:t>
            </a:r>
            <a:endParaRPr lang="en-US" sz="1800" dirty="0" smtClean="0"/>
          </a:p>
          <a:p>
            <a:pPr>
              <a:buFont typeface="Arial" panose="020B0604020202020204" pitchFamily="34" charset="0"/>
              <a:buChar char="•"/>
            </a:pPr>
            <a:r>
              <a:rPr lang="en-US" sz="1800" dirty="0" smtClean="0"/>
              <a:t>No fruitless and wasteful expenditure, as well as unauthorized expenditure were incurred in 2016/17.</a:t>
            </a:r>
          </a:p>
          <a:p>
            <a:pPr>
              <a:buFont typeface="Arial" panose="020B0604020202020204" pitchFamily="34" charset="0"/>
              <a:buChar char="•"/>
            </a:pPr>
            <a:r>
              <a:rPr lang="en-US" sz="1800" dirty="0" smtClean="0"/>
              <a:t>There is no </a:t>
            </a:r>
            <a:r>
              <a:rPr lang="en-US" sz="1800" dirty="0"/>
              <a:t>fruitless and wasteful expenditure, as well as unauthorized </a:t>
            </a:r>
            <a:r>
              <a:rPr lang="en-US" sz="1800" dirty="0" smtClean="0"/>
              <a:t>and irregular expenditure from prior financial years still appearing on the books of the PSC.</a:t>
            </a:r>
            <a:endParaRPr lang="en-US" sz="1800" dirty="0"/>
          </a:p>
        </p:txBody>
      </p:sp>
    </p:spTree>
    <p:extLst>
      <p:ext uri="{BB962C8B-B14F-4D97-AF65-F5344CB8AC3E}">
        <p14:creationId xmlns:p14="http://schemas.microsoft.com/office/powerpoint/2010/main" xmlns="" val="3122163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77462</TotalTime>
  <Words>5101</Words>
  <Application>Microsoft Office PowerPoint</Application>
  <PresentationFormat>On-screen Show (4:3)</PresentationFormat>
  <Paragraphs>915</Paragraphs>
  <Slides>54</Slides>
  <Notes>16</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Custom Design</vt:lpstr>
      <vt:lpstr>1_Custom Design</vt:lpstr>
      <vt:lpstr>Slide 1</vt:lpstr>
      <vt:lpstr>Slide 2</vt:lpstr>
      <vt:lpstr>Slide 3</vt:lpstr>
      <vt:lpstr>Slide 4</vt:lpstr>
      <vt:lpstr>Slide 5</vt:lpstr>
      <vt:lpstr>EXPENDITURE AGAINST BUDGET FOR 2016/17 </vt:lpstr>
      <vt:lpstr>Slide 7</vt:lpstr>
      <vt:lpstr>Slide 8</vt:lpstr>
      <vt:lpstr>Slide 9</vt:lpstr>
      <vt:lpstr>Slide 10</vt:lpstr>
      <vt:lpstr>Slide 11</vt:lpstr>
      <vt:lpstr>PROGRAMME 1: ADMINISTRATION (1) APP TARGETS</vt:lpstr>
      <vt:lpstr>PROGRAMME 1: ADMINISTRATION (2) WORKPLAN TARGETS</vt:lpstr>
      <vt:lpstr>PROGRAMME 1: ADMINISTRATION (3) WORKPLAN TARGETS</vt:lpstr>
      <vt:lpstr>PROGRAMME 1: ADMINISTRATION (4) WORKPLAN TARGETS</vt:lpstr>
      <vt:lpstr>PROGRAMME 1: ADMINISTRATION (5) WORKPLAN TARGETS</vt:lpstr>
      <vt:lpstr>PROGRAMME 1: ADMINISTRATION (5) WORKPLAN TARGETS</vt:lpstr>
      <vt:lpstr>PROGRAMME 1: ADMINISTRATION (7) WORKPLAN TARGETS</vt:lpstr>
      <vt:lpstr>PROGRAMME 1: ADMINISTRATION (8) WORKPLAN TARGETS</vt:lpstr>
      <vt:lpstr>PROGRAMME 1: ADMINISTRATION (9) WORKPLAN TARGETS</vt:lpstr>
      <vt:lpstr>PROGRAMME 1: ADMINISTRATION (10) WORKPLAN TARGETS</vt:lpstr>
      <vt:lpstr>PROGRAMME 1: ADMINISTRATION (11) WORKPLAN TARGETS</vt:lpstr>
      <vt:lpstr>PROGRAMME 1: ADMINISTRATION (12) WORKPLAN TARGETS</vt:lpstr>
      <vt:lpstr>PROGRAMME 1: ADMINISTRATION (13) WORKPLAN TARGETS</vt:lpstr>
      <vt:lpstr>PROGRAMME 1: ADMINISTRATION (14) WORKPLAN TARGETS</vt:lpstr>
      <vt:lpstr>PROGRAMME 1: ADMINISTRATION (15) WORKPLAN TARGETS</vt:lpstr>
      <vt:lpstr>PROGRAMME 1: ADMINISTRATION (16) WORKPLAN TARGETS</vt:lpstr>
      <vt:lpstr>PROGRAMME 1: ADMINISTRATION (17) WORKPLAN TARGETS</vt:lpstr>
      <vt:lpstr>Slide 29</vt:lpstr>
      <vt:lpstr>Slide 30</vt:lpstr>
      <vt:lpstr>PROGRAMME 2: LMP (1) APP TARGETS</vt:lpstr>
      <vt:lpstr>PROGRAMME 2: LMP (2) WORKPLAN TARGETS</vt:lpstr>
      <vt:lpstr>PROGRAMME 2: LMP (3) WORKPLAN TARGETS</vt:lpstr>
      <vt:lpstr>PROGRAMME 2: LMP (4) WORKPLAN TARGETS</vt:lpstr>
      <vt:lpstr>PROGRAMME 2: LMP (5) WORKPLAN TARGETS</vt:lpstr>
      <vt:lpstr>Slide 36</vt:lpstr>
      <vt:lpstr>Slide 37</vt:lpstr>
      <vt:lpstr>PROGRAMME 3: MONITORING AND EVALUATION (1) APP TARGETS</vt:lpstr>
      <vt:lpstr>PROGRAMME 3: M&amp;E (2) WORKPLAN TARGETS</vt:lpstr>
      <vt:lpstr>PROGRAMME 3: M&amp;E (3) WORKPLAN TARGETS</vt:lpstr>
      <vt:lpstr>PROGRAMME 3: M&amp;E (4) WORKPLAN TARGETS</vt:lpstr>
      <vt:lpstr>PROGRAMME 3: M&amp;E (5) WORKPLAN TARGETS</vt:lpstr>
      <vt:lpstr>PROGRAMME 3: M&amp;E (6) WORKPLAN TARGETS</vt:lpstr>
      <vt:lpstr>PROGRAMME 3: M&amp;E (7) WORKPLAN TARGETS</vt:lpstr>
      <vt:lpstr>Slide 45</vt:lpstr>
      <vt:lpstr>Slide 46</vt:lpstr>
      <vt:lpstr>PROGRAMME 4: INTEGRITY AND ANTI-CORRUPTION (1)  APP TARGETS</vt:lpstr>
      <vt:lpstr>PROGRAMME 4: IAC (2) APP TARGETS</vt:lpstr>
      <vt:lpstr>PROGRAMME 4: IAC (3) WORKPLAN TARGETS</vt:lpstr>
      <vt:lpstr>PROGRAMME 4: IAC(4) WORKPLAN TARGETS</vt:lpstr>
      <vt:lpstr>PROGRAMME 4: IAC (5) WORKPLAN TARGETS</vt:lpstr>
      <vt:lpstr>PROGRAMME 4: IAC (6) WORKPLAN TARGETS</vt:lpstr>
      <vt:lpstr>PROGRAMME 4: IAC (7) WORKPLAN TARGETS</vt:lpstr>
      <vt:lpstr>Slide 54</vt:lpstr>
    </vt:vector>
  </TitlesOfParts>
  <Company>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c:creator>
  <cp:lastModifiedBy>PUMZA</cp:lastModifiedBy>
  <cp:revision>5239</cp:revision>
  <cp:lastPrinted>2017-08-08T11:34:17Z</cp:lastPrinted>
  <dcterms:created xsi:type="dcterms:W3CDTF">2007-09-12T07:11:06Z</dcterms:created>
  <dcterms:modified xsi:type="dcterms:W3CDTF">2017-10-12T11:13:20Z</dcterms:modified>
</cp:coreProperties>
</file>