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301" r:id="rId4"/>
    <p:sldId id="302" r:id="rId5"/>
    <p:sldId id="267" r:id="rId6"/>
    <p:sldId id="266" r:id="rId7"/>
    <p:sldId id="285" r:id="rId8"/>
    <p:sldId id="287" r:id="rId9"/>
    <p:sldId id="290" r:id="rId10"/>
    <p:sldId id="288" r:id="rId11"/>
    <p:sldId id="289" r:id="rId12"/>
    <p:sldId id="286" r:id="rId13"/>
    <p:sldId id="291" r:id="rId14"/>
    <p:sldId id="295" r:id="rId15"/>
    <p:sldId id="296" r:id="rId16"/>
    <p:sldId id="298" r:id="rId17"/>
    <p:sldId id="299" r:id="rId18"/>
    <p:sldId id="282" r:id="rId19"/>
    <p:sldId id="292" r:id="rId20"/>
    <p:sldId id="283" r:id="rId21"/>
    <p:sldId id="294" r:id="rId22"/>
    <p:sldId id="306" r:id="rId23"/>
    <p:sldId id="305" r:id="rId24"/>
    <p:sldId id="304" r:id="rId25"/>
    <p:sldId id="307" r:id="rId26"/>
    <p:sldId id="308" r:id="rId27"/>
    <p:sldId id="309" r:id="rId28"/>
    <p:sldId id="310" r:id="rId29"/>
    <p:sldId id="311" r:id="rId30"/>
    <p:sldId id="278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Sheet1!$D$11</c:f>
              <c:strCache>
                <c:ptCount val="1"/>
                <c:pt idx="0">
                  <c:v>Projects vs Operations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22-4170-9D9B-9ECB385D7750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22-4170-9D9B-9ECB385D7750}"/>
              </c:ext>
            </c:extLst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22-4170-9D9B-9ECB385D775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Sheet1!$A$12:$C$14</c:f>
              <c:strCache>
                <c:ptCount val="3"/>
                <c:pt idx="0">
                  <c:v>Projects</c:v>
                </c:pt>
                <c:pt idx="1">
                  <c:v>Operations</c:v>
                </c:pt>
                <c:pt idx="2">
                  <c:v>Employee costs</c:v>
                </c:pt>
              </c:strCache>
            </c:strRef>
          </c:cat>
          <c:val>
            <c:numRef>
              <c:f>Sheet1!$D$12:$D$14</c:f>
              <c:numCache>
                <c:formatCode>_(* #,##0.00_);_(* \(#,##0.00\);_(* "-"??_);_(@_)</c:formatCode>
                <c:ptCount val="3"/>
                <c:pt idx="0">
                  <c:v>223558577</c:v>
                </c:pt>
                <c:pt idx="1">
                  <c:v>84870959</c:v>
                </c:pt>
                <c:pt idx="2">
                  <c:v>142576896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22-4170-9D9B-9ECB385D7750}"/>
            </c:ext>
          </c:extLst>
        </c:ser>
        <c:ser>
          <c:idx val="1"/>
          <c:order val="1"/>
          <c:tx>
            <c:strRef>
              <c:f>Sheet1!$E$11</c:f>
              <c:strCache>
                <c:ptCount val="1"/>
              </c:strCache>
            </c:strRef>
          </c:tx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F22-4170-9D9B-9ECB385D7750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F22-4170-9D9B-9ECB385D7750}"/>
              </c:ext>
            </c:extLst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F22-4170-9D9B-9ECB385D775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Sheet1!$A$12:$C$14</c:f>
              <c:strCache>
                <c:ptCount val="3"/>
                <c:pt idx="0">
                  <c:v>Projects</c:v>
                </c:pt>
                <c:pt idx="1">
                  <c:v>Operations</c:v>
                </c:pt>
                <c:pt idx="2">
                  <c:v>Employee costs</c:v>
                </c:pt>
              </c:strCache>
            </c:strRef>
          </c:cat>
          <c:val>
            <c:numRef>
              <c:f>Sheet1!$E$12:$E$14</c:f>
              <c:numCache>
                <c:formatCode>0%</c:formatCode>
                <c:ptCount val="3"/>
                <c:pt idx="0">
                  <c:v>0.49568822335553747</c:v>
                </c:pt>
                <c:pt idx="1">
                  <c:v>0.18818126079408112</c:v>
                </c:pt>
                <c:pt idx="2">
                  <c:v>0.31613051585038154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F22-4170-9D9B-9ECB385D775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10229348932043"/>
          <c:y val="0.42125177644767131"/>
          <c:w val="0.18653124783469674"/>
          <c:h val="0.22145528610081416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</a:t>
            </a:r>
            <a:r>
              <a:rPr lang="en-US" baseline="0"/>
              <a:t> Balance: Overall</a:t>
            </a:r>
            <a:endParaRPr lang="en-US"/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19-4B7C-B150-03E8A0062120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19-4B7C-B150-03E8A006212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140</c:v>
                </c:pt>
                <c:pt idx="1">
                  <c:v>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19-4B7C-B150-03E8A006212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 balance: EXCO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Sheet1!$B$6</c:f>
              <c:strCache>
                <c:ptCount val="1"/>
                <c:pt idx="0">
                  <c:v>Amount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04-40D9-ADD1-9C87617B0D8B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04-40D9-ADD1-9C87617B0D8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Sheet1!$A$7:$A$8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Sheet1!$B$7:$B$8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04-40D9-ADD1-9C87617B0D8B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 balance:</a:t>
            </a:r>
            <a:r>
              <a:rPr lang="en-US" baseline="0"/>
              <a:t> Board</a:t>
            </a:r>
            <a:endParaRPr lang="en-US"/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Sheet1!$B$11</c:f>
              <c:strCache>
                <c:ptCount val="1"/>
                <c:pt idx="0">
                  <c:v>Amount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37-4CEA-936B-7B93F825F49F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37-4CEA-936B-7B93F825F49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Sheet1!$A$12:$A$13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Sheet1!$B$12:$B$13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37-4CEA-936B-7B93F825F49F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2056-601E-4F49-88A9-76FCD5B01597}" type="datetimeFigureOut">
              <a:rPr lang="en-ZA" smtClean="0"/>
              <a:pPr/>
              <a:t>2017/10/12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08B3-3831-4AEA-AACE-13DAADDF52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5939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2056-601E-4F49-88A9-76FCD5B01597}" type="datetimeFigureOut">
              <a:rPr lang="en-ZA" smtClean="0"/>
              <a:pPr/>
              <a:t>2017/10/12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08B3-3831-4AEA-AACE-13DAADDF52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3468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2056-601E-4F49-88A9-76FCD5B01597}" type="datetimeFigureOut">
              <a:rPr lang="en-ZA" smtClean="0"/>
              <a:pPr/>
              <a:t>2017/10/12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08B3-3831-4AEA-AACE-13DAADDF52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2411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2056-601E-4F49-88A9-76FCD5B01597}" type="datetimeFigureOut">
              <a:rPr lang="en-ZA" smtClean="0"/>
              <a:pPr/>
              <a:t>2017/10/12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08B3-3831-4AEA-AACE-13DAADDF52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5967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2056-601E-4F49-88A9-76FCD5B01597}" type="datetimeFigureOut">
              <a:rPr lang="en-ZA" smtClean="0"/>
              <a:pPr/>
              <a:t>2017/10/12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08B3-3831-4AEA-AACE-13DAADDF52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3980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2056-601E-4F49-88A9-76FCD5B01597}" type="datetimeFigureOut">
              <a:rPr lang="en-ZA" smtClean="0"/>
              <a:pPr/>
              <a:t>2017/10/12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08B3-3831-4AEA-AACE-13DAADDF52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8284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2056-601E-4F49-88A9-76FCD5B01597}" type="datetimeFigureOut">
              <a:rPr lang="en-ZA" smtClean="0"/>
              <a:pPr/>
              <a:t>2017/10/12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08B3-3831-4AEA-AACE-13DAADDF52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4839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2056-601E-4F49-88A9-76FCD5B01597}" type="datetimeFigureOut">
              <a:rPr lang="en-ZA" smtClean="0"/>
              <a:pPr/>
              <a:t>2017/10/12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08B3-3831-4AEA-AACE-13DAADDF52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553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2056-601E-4F49-88A9-76FCD5B01597}" type="datetimeFigureOut">
              <a:rPr lang="en-ZA" smtClean="0"/>
              <a:pPr/>
              <a:t>2017/10/12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08B3-3831-4AEA-AACE-13DAADDF52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1342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2056-601E-4F49-88A9-76FCD5B01597}" type="datetimeFigureOut">
              <a:rPr lang="en-ZA" smtClean="0"/>
              <a:pPr/>
              <a:t>2017/10/12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08B3-3831-4AEA-AACE-13DAADDF52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7556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2056-601E-4F49-88A9-76FCD5B01597}" type="datetimeFigureOut">
              <a:rPr lang="en-ZA" smtClean="0"/>
              <a:pPr/>
              <a:t>2017/10/12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08B3-3831-4AEA-AACE-13DAADDF52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049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E2056-601E-4F49-88A9-76FCD5B01597}" type="datetimeFigureOut">
              <a:rPr lang="en-ZA" smtClean="0"/>
              <a:pPr/>
              <a:t>2017/10/12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A08B3-3831-4AEA-AACE-13DAADDF52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204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228" y="1"/>
            <a:ext cx="5650473" cy="6857999"/>
            <a:chOff x="38228" y="1"/>
            <a:chExt cx="5650473" cy="6857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34447" t="10974" r="35685" b="22910"/>
            <a:stretch/>
          </p:blipFill>
          <p:spPr>
            <a:xfrm>
              <a:off x="38228" y="1"/>
              <a:ext cx="5650473" cy="685799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flipH="1">
              <a:off x="3212536" y="5971922"/>
              <a:ext cx="2476164" cy="768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494492" y="5773568"/>
            <a:ext cx="6697508" cy="865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4625" y="2273863"/>
            <a:ext cx="70088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600" dirty="0">
                <a:latin typeface="Arial Black" panose="020B0A04020102020204" pitchFamily="34" charset="0"/>
              </a:rPr>
              <a:t>NYDA </a:t>
            </a:r>
            <a:r>
              <a:rPr lang="en-ZA" sz="3600" dirty="0" smtClean="0">
                <a:latin typeface="Arial Black" panose="020B0A04020102020204" pitchFamily="34" charset="0"/>
              </a:rPr>
              <a:t>ANNUAL REPORT</a:t>
            </a:r>
            <a:endParaRPr lang="en-ZA" sz="3600" dirty="0">
              <a:latin typeface="Arial Black" panose="020B0A04020102020204" pitchFamily="34" charset="0"/>
            </a:endParaRPr>
          </a:p>
          <a:p>
            <a:pPr algn="ctr"/>
            <a:endParaRPr lang="en-ZA" sz="2400" dirty="0">
              <a:latin typeface="Arial Black" panose="020B0A04020102020204" pitchFamily="34" charset="0"/>
            </a:endParaRPr>
          </a:p>
          <a:p>
            <a:pPr algn="ctr"/>
            <a:r>
              <a:rPr lang="en-ZA" sz="2400" dirty="0">
                <a:latin typeface="Arial Black" panose="020B0A04020102020204" pitchFamily="34" charset="0"/>
              </a:rPr>
              <a:t>2016/17 </a:t>
            </a:r>
            <a:r>
              <a:rPr lang="en-ZA" sz="2400" dirty="0" smtClean="0">
                <a:latin typeface="Arial Black" panose="020B0A04020102020204" pitchFamily="34" charset="0"/>
              </a:rPr>
              <a:t>FINANCIAL YEAR </a:t>
            </a:r>
          </a:p>
          <a:p>
            <a:pPr algn="ctr"/>
            <a:r>
              <a:rPr lang="en-ZA" sz="2400" dirty="0" smtClean="0">
                <a:latin typeface="Arial Black" panose="020B0A04020102020204" pitchFamily="34" charset="0"/>
              </a:rPr>
              <a:t>ANNUAL RESULTS</a:t>
            </a:r>
            <a:endParaRPr lang="en-ZA" sz="2400" dirty="0">
              <a:latin typeface="Arial Black" panose="020B0A04020102020204" pitchFamily="34" charset="0"/>
            </a:endParaRPr>
          </a:p>
          <a:p>
            <a:endParaRPr lang="en-ZA" dirty="0"/>
          </a:p>
          <a:p>
            <a:pPr algn="ctr"/>
            <a:r>
              <a:rPr lang="en-ZA" b="1" dirty="0" smtClean="0"/>
              <a:t>10 October 2017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22631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435"/>
    </mc:Choice>
    <mc:Fallback>
      <p:transition spd="slow" advTm="74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050019" y="5593414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87600" y="365125"/>
            <a:ext cx="8966199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dirty="0">
                <a:latin typeface="Arial Black" panose="020B0A04020102020204" pitchFamily="34" charset="0"/>
              </a:rPr>
              <a:t>Business Support Services </a:t>
            </a:r>
            <a:br>
              <a:rPr lang="en-ZA" sz="3600" dirty="0">
                <a:latin typeface="Arial Black" panose="020B0A04020102020204" pitchFamily="34" charset="0"/>
              </a:rPr>
            </a:br>
            <a:r>
              <a:rPr lang="en-ZA" sz="3600" dirty="0">
                <a:latin typeface="Arial Black" panose="020B0A04020102020204" pitchFamily="34" charset="0"/>
              </a:rPr>
              <a:t>(Non-financial support)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/>
          <a:srcRect l="20907" t="26621" r="17433" b="25428"/>
          <a:stretch/>
        </p:blipFill>
        <p:spPr>
          <a:xfrm>
            <a:off x="2548991" y="1825624"/>
            <a:ext cx="8960358" cy="3919721"/>
          </a:xfrm>
          <a:prstGeom prst="rect">
            <a:avLst/>
          </a:prstGeom>
        </p:spPr>
      </p:pic>
      <p:sp>
        <p:nvSpPr>
          <p:cNvPr id="4" name="Explosion: 8 Points 3"/>
          <p:cNvSpPr/>
          <p:nvPr/>
        </p:nvSpPr>
        <p:spPr>
          <a:xfrm>
            <a:off x="6562642" y="2662280"/>
            <a:ext cx="2427609" cy="97977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/>
              <a:t>Total = 63 407</a:t>
            </a:r>
          </a:p>
        </p:txBody>
      </p:sp>
    </p:spTree>
    <p:extLst>
      <p:ext uri="{BB962C8B-B14F-4D97-AF65-F5344CB8AC3E}">
        <p14:creationId xmlns:p14="http://schemas.microsoft.com/office/powerpoint/2010/main" xmlns="" val="376615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050019" y="5593414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800" dirty="0">
                <a:latin typeface="Arial Black" panose="020B0A04020102020204" pitchFamily="34" charset="0"/>
              </a:rPr>
              <a:t>Community Development </a:t>
            </a:r>
            <a:br>
              <a:rPr lang="en-ZA" sz="2800" dirty="0">
                <a:latin typeface="Arial Black" panose="020B0A04020102020204" pitchFamily="34" charset="0"/>
              </a:rPr>
            </a:br>
            <a:r>
              <a:rPr lang="en-ZA" sz="2800" dirty="0">
                <a:latin typeface="Arial Black" panose="020B0A04020102020204" pitchFamily="34" charset="0"/>
              </a:rPr>
              <a:t>Projects Supported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/>
          <a:srcRect l="19583" t="29027" r="17035" b="25428"/>
          <a:stretch/>
        </p:blipFill>
        <p:spPr>
          <a:xfrm>
            <a:off x="2583367" y="1690688"/>
            <a:ext cx="9051422" cy="36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77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192454" y="6020769"/>
            <a:ext cx="1489422" cy="760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/>
          <a:srcRect l="15996" t="26680" r="20619" b="8994"/>
          <a:stretch/>
        </p:blipFill>
        <p:spPr>
          <a:xfrm>
            <a:off x="2561128" y="789073"/>
            <a:ext cx="8953838" cy="5111276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050018" y="231706"/>
            <a:ext cx="10290335" cy="557367"/>
          </a:xfrm>
        </p:spPr>
        <p:txBody>
          <a:bodyPr>
            <a:noAutofit/>
          </a:bodyPr>
          <a:lstStyle/>
          <a:p>
            <a:r>
              <a:rPr lang="en-ZA" sz="3600" dirty="0">
                <a:latin typeface="Arial Black" panose="020B0A04020102020204" pitchFamily="34" charset="0"/>
              </a:rPr>
              <a:t>KPA 2: Education &amp; Skills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421700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5974" t="29144" r="33363" b="22360"/>
          <a:stretch/>
        </p:blipFill>
        <p:spPr>
          <a:xfrm>
            <a:off x="8199927" y="267588"/>
            <a:ext cx="3738521" cy="3325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35908" t="20531" r="32698" b="31799"/>
          <a:stretch/>
        </p:blipFill>
        <p:spPr>
          <a:xfrm>
            <a:off x="4183583" y="369822"/>
            <a:ext cx="3382472" cy="2889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35376" t="27611" r="38009" b="13157"/>
          <a:stretch/>
        </p:blipFill>
        <p:spPr>
          <a:xfrm>
            <a:off x="199604" y="64736"/>
            <a:ext cx="2818725" cy="3528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/>
          <a:srcRect l="19712" t="21711" r="24203" b="15870"/>
          <a:stretch/>
        </p:blipFill>
        <p:spPr>
          <a:xfrm>
            <a:off x="493616" y="3787071"/>
            <a:ext cx="5381203" cy="2744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/>
          <a:srcRect l="26814" t="27555" r="23167" b="11033"/>
          <a:stretch/>
        </p:blipFill>
        <p:spPr>
          <a:xfrm>
            <a:off x="7179844" y="3654841"/>
            <a:ext cx="4758604" cy="300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55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61726" t="30324" r="27124" b="16342"/>
          <a:stretch/>
        </p:blipFill>
        <p:spPr>
          <a:xfrm rot="10800000">
            <a:off x="0" y="0"/>
            <a:ext cx="1359463" cy="3657601"/>
          </a:xfrm>
          <a:prstGeom prst="rect">
            <a:avLst/>
          </a:prstGeom>
        </p:spPr>
      </p:pic>
      <p:pic>
        <p:nvPicPr>
          <p:cNvPr id="6" name="Picture 5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99838" y="5446411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74222" y="915384"/>
            <a:ext cx="5430430" cy="9134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latin typeface="Arial Black" panose="020B0A04020102020204" pitchFamily="34" charset="0"/>
              </a:rPr>
              <a:t>Kefiloe</a:t>
            </a:r>
            <a:r>
              <a:rPr lang="en-US" sz="4000" b="1" dirty="0">
                <a:latin typeface="Arial Black" panose="020B0A04020102020204" pitchFamily="34" charset="0"/>
              </a:rPr>
              <a:t> </a:t>
            </a:r>
            <a:r>
              <a:rPr lang="en-US" sz="4000" b="1" dirty="0" err="1">
                <a:latin typeface="Arial Black" panose="020B0A04020102020204" pitchFamily="34" charset="0"/>
              </a:rPr>
              <a:t>Lithebe</a:t>
            </a:r>
            <a:r>
              <a:rPr lang="en-US" sz="4000" b="1" dirty="0">
                <a:latin typeface="Arial Black" panose="020B0A04020102020204" pitchFamily="34" charset="0"/>
              </a:rPr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800" b="1" dirty="0"/>
              <a:t>18 </a:t>
            </a:r>
            <a:r>
              <a:rPr lang="en-US" sz="1800" b="1" dirty="0" err="1"/>
              <a:t>yrs</a:t>
            </a:r>
            <a:r>
              <a:rPr lang="en-US" sz="1800" b="1" dirty="0"/>
              <a:t> | 1</a:t>
            </a:r>
            <a:r>
              <a:rPr lang="en-US" sz="1800" b="1" baseline="30000" dirty="0"/>
              <a:t>st</a:t>
            </a:r>
            <a:r>
              <a:rPr lang="en-US" sz="1800" b="1" dirty="0"/>
              <a:t> Year ND Civil Engineering (CUT) | SMSF Beneficiary</a:t>
            </a:r>
            <a:br>
              <a:rPr lang="en-US" sz="1800" b="1" dirty="0"/>
            </a:br>
            <a:endParaRPr lang="en-ZA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25452" y="1914637"/>
            <a:ext cx="6327971" cy="31347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“I am just a girl from an average family. I have two other siblings who are also at a university and my guardian was going through tough times paying for all of us. </a:t>
            </a:r>
            <a:br>
              <a:rPr lang="en-US" sz="1800" dirty="0"/>
            </a:b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The Solomon </a:t>
            </a:r>
            <a:r>
              <a:rPr lang="en-US" sz="1800" dirty="0" err="1"/>
              <a:t>Mahlangu</a:t>
            </a:r>
            <a:r>
              <a:rPr lang="en-US" sz="1800" dirty="0"/>
              <a:t> Scholarship Fund bailed me out.</a:t>
            </a:r>
          </a:p>
          <a:p>
            <a:pPr marL="0" indent="0" algn="ctr">
              <a:buNone/>
            </a:pPr>
            <a:r>
              <a:rPr lang="en-US" sz="1800" dirty="0"/>
              <a:t> I cannot imagine how I was going to be able to further my studies without it”.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ZA" sz="1800" b="1" dirty="0"/>
              <a:t>#NYDA3rdCleanAudit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0556" y="365125"/>
            <a:ext cx="3889200" cy="51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53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27"/>
    </mc:Choice>
    <mc:Fallback>
      <p:transition spd="slow" advTm="182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61726" t="30324" r="27124" b="16342"/>
          <a:stretch/>
        </p:blipFill>
        <p:spPr>
          <a:xfrm rot="10800000">
            <a:off x="0" y="0"/>
            <a:ext cx="1359463" cy="3657601"/>
          </a:xfrm>
          <a:prstGeom prst="rect">
            <a:avLst/>
          </a:prstGeom>
        </p:spPr>
      </p:pic>
      <p:pic>
        <p:nvPicPr>
          <p:cNvPr id="6" name="Picture 5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99838" y="5446411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74222" y="915384"/>
            <a:ext cx="5430430" cy="9134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latin typeface="Arial Black" panose="020B0A04020102020204" pitchFamily="34" charset="0"/>
              </a:rPr>
              <a:t>Lakin</a:t>
            </a:r>
            <a:r>
              <a:rPr lang="en-US" sz="4000" b="1" dirty="0">
                <a:latin typeface="Arial Black" panose="020B0A04020102020204" pitchFamily="34" charset="0"/>
              </a:rPr>
              <a:t> Sadie Seconds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800" b="1" dirty="0"/>
              <a:t>21 </a:t>
            </a:r>
            <a:r>
              <a:rPr lang="en-US" sz="1800" b="1" dirty="0" err="1"/>
              <a:t>yrs</a:t>
            </a:r>
            <a:r>
              <a:rPr lang="en-US" sz="1800" b="1" dirty="0"/>
              <a:t> | Bachelor of Medicine &amp; Surgery (MBChB) (UFS)|</a:t>
            </a:r>
            <a:br>
              <a:rPr lang="en-US" sz="1800" b="1" dirty="0"/>
            </a:br>
            <a:r>
              <a:rPr lang="en-US" sz="1800" b="1" dirty="0"/>
              <a:t> SMSF Beneficiary</a:t>
            </a:r>
            <a:br>
              <a:rPr lang="en-US" sz="1800" b="1" dirty="0"/>
            </a:br>
            <a:endParaRPr lang="en-ZA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25452" y="1914637"/>
            <a:ext cx="6327971" cy="4291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“</a:t>
            </a:r>
            <a:r>
              <a:rPr lang="en-US" sz="1800" dirty="0"/>
              <a:t>Only one of my parents works but still does not have a stable job, supporting me and my two brothers are still at school.</a:t>
            </a:r>
          </a:p>
          <a:p>
            <a:pPr marL="0" indent="0" algn="ctr">
              <a:buNone/>
            </a:pPr>
            <a:r>
              <a:rPr lang="en-US" sz="1800" dirty="0"/>
              <a:t> I am the first one in the family who has a privilege of going to university. When I got accepted at university for my degree which is my dream career, I had no idea how I would turn my dream into a reality. NYDA came to my rescue. </a:t>
            </a:r>
          </a:p>
          <a:p>
            <a:pPr marL="0" indent="0" algn="ctr">
              <a:buNone/>
            </a:pPr>
            <a:r>
              <a:rPr lang="en-US" sz="1800" dirty="0"/>
              <a:t>Honestly, I would not have been able to afford my studies without the Solomon </a:t>
            </a:r>
            <a:r>
              <a:rPr lang="en-US" sz="1800" dirty="0" err="1"/>
              <a:t>Mahlangu</a:t>
            </a:r>
            <a:r>
              <a:rPr lang="en-US" sz="1800" dirty="0"/>
              <a:t> Scholarship Fund. Now, I have the opportunity to become a doctor and will contribute to the community”.</a:t>
            </a:r>
          </a:p>
          <a:p>
            <a:pPr marL="0" indent="0" algn="ctr">
              <a:buNone/>
            </a:pPr>
            <a:endParaRPr lang="en-ZA" sz="1800" b="1" dirty="0"/>
          </a:p>
          <a:p>
            <a:pPr marL="0" indent="0" algn="ctr">
              <a:buNone/>
            </a:pPr>
            <a:r>
              <a:rPr lang="en-ZA" sz="1800" b="1" dirty="0"/>
              <a:t>#NYDA3rdCleanAudit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72" t="15556" r="16309" b="10560"/>
          <a:stretch/>
        </p:blipFill>
        <p:spPr>
          <a:xfrm>
            <a:off x="1644561" y="621737"/>
            <a:ext cx="4002333" cy="52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88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59"/>
    </mc:Choice>
    <mc:Fallback>
      <p:transition spd="slow" advTm="155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192454" y="6020769"/>
            <a:ext cx="1489422" cy="760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050019" y="231706"/>
            <a:ext cx="9853366" cy="557367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000" dirty="0">
                <a:latin typeface="Arial Black" panose="020B0A04020102020204" pitchFamily="34" charset="0"/>
              </a:rPr>
              <a:t>KPA 3: Health &amp; Wellbeing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/>
          <a:srcRect l="19583" t="26518" r="16903" b="53747"/>
          <a:stretch/>
        </p:blipFill>
        <p:spPr>
          <a:xfrm>
            <a:off x="2856997" y="952792"/>
            <a:ext cx="8811718" cy="154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/>
          <a:srcRect l="52036" t="49675" r="16836" b="14572"/>
          <a:stretch/>
        </p:blipFill>
        <p:spPr>
          <a:xfrm>
            <a:off x="4402066" y="2562529"/>
            <a:ext cx="4847130" cy="3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64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1176079" y="246375"/>
            <a:ext cx="9853366" cy="456117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000" dirty="0">
                <a:latin typeface="Arial Black" panose="020B0A04020102020204" pitchFamily="34" charset="0"/>
              </a:rPr>
              <a:t>National Youth Service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2256" t="34926" r="36748" b="15398"/>
          <a:stretch/>
        </p:blipFill>
        <p:spPr>
          <a:xfrm>
            <a:off x="1447162" y="789071"/>
            <a:ext cx="3367599" cy="2811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l="18651" t="31703" r="26500" b="15871"/>
          <a:stretch/>
        </p:blipFill>
        <p:spPr>
          <a:xfrm>
            <a:off x="5381205" y="875650"/>
            <a:ext cx="5454030" cy="2862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25487" t="19115" r="20620" b="26372"/>
          <a:stretch/>
        </p:blipFill>
        <p:spPr>
          <a:xfrm>
            <a:off x="5599690" y="3824960"/>
            <a:ext cx="5348834" cy="2780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/>
          <a:srcRect l="32390" t="31556" r="29667" b="12802"/>
          <a:stretch/>
        </p:blipFill>
        <p:spPr>
          <a:xfrm>
            <a:off x="1373127" y="3679141"/>
            <a:ext cx="3724856" cy="30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50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1690746" y="5512139"/>
            <a:ext cx="2347180" cy="1229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256" y="1832945"/>
            <a:ext cx="6624322" cy="3791698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710832" y="507382"/>
            <a:ext cx="8593741" cy="1325563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Arial Black" panose="020B0A04020102020204" pitchFamily="34" charset="0"/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9942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06"/>
    </mc:Choice>
    <mc:Fallback>
      <p:transition spd="slow" advTm="220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050019" y="5593414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33256" y="65720"/>
            <a:ext cx="8844819" cy="1325563"/>
          </a:xfrm>
        </p:spPr>
        <p:txBody>
          <a:bodyPr>
            <a:normAutofit/>
          </a:bodyPr>
          <a:lstStyle/>
          <a:p>
            <a:r>
              <a:rPr lang="en-ZA" sz="4000" dirty="0">
                <a:latin typeface="Arial Black" panose="020B0A04020102020204" pitchFamily="34" charset="0"/>
              </a:rPr>
              <a:t>Governance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2533256" y="1043874"/>
            <a:ext cx="9233686" cy="2662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 smtClean="0"/>
              <a:t>Agency’s has achieved 100</a:t>
            </a:r>
            <a:r>
              <a:rPr lang="en-US" dirty="0"/>
              <a:t>% of all Key Performance Indicators set for the financial year under review.</a:t>
            </a:r>
          </a:p>
          <a:p>
            <a:pPr>
              <a:lnSpc>
                <a:spcPct val="150000"/>
              </a:lnSpc>
            </a:pPr>
            <a:r>
              <a:rPr lang="en-US" dirty="0"/>
              <a:t>Auditor General of South Africa which expresses an opinion on the Agency’s financial statements, annual performance report and compliance with laws and regulations.</a:t>
            </a:r>
          </a:p>
          <a:p>
            <a:pPr>
              <a:lnSpc>
                <a:spcPct val="150000"/>
              </a:lnSpc>
            </a:pPr>
            <a:r>
              <a:rPr lang="en-US" dirty="0"/>
              <a:t>Massive achievements realized in the areas of financial management, performance information reporting and compliance when compared to 2013/14</a:t>
            </a:r>
          </a:p>
          <a:p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1741560"/>
              </p:ext>
            </p:extLst>
          </p:nvPr>
        </p:nvGraphicFramePr>
        <p:xfrm>
          <a:off x="3098164" y="3688874"/>
          <a:ext cx="7955556" cy="13403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02119">
                  <a:extLst>
                    <a:ext uri="{9D8B030D-6E8A-4147-A177-3AD203B41FA5}">
                      <a16:colId xmlns:a16="http://schemas.microsoft.com/office/drawing/2014/main" xmlns="" val="826354812"/>
                    </a:ext>
                  </a:extLst>
                </a:gridCol>
                <a:gridCol w="2051180">
                  <a:extLst>
                    <a:ext uri="{9D8B030D-6E8A-4147-A177-3AD203B41FA5}">
                      <a16:colId xmlns:a16="http://schemas.microsoft.com/office/drawing/2014/main" xmlns="" val="110652419"/>
                    </a:ext>
                  </a:extLst>
                </a:gridCol>
                <a:gridCol w="1314411">
                  <a:extLst>
                    <a:ext uri="{9D8B030D-6E8A-4147-A177-3AD203B41FA5}">
                      <a16:colId xmlns:a16="http://schemas.microsoft.com/office/drawing/2014/main" xmlns="" val="3287721436"/>
                    </a:ext>
                  </a:extLst>
                </a:gridCol>
                <a:gridCol w="1193923">
                  <a:extLst>
                    <a:ext uri="{9D8B030D-6E8A-4147-A177-3AD203B41FA5}">
                      <a16:colId xmlns:a16="http://schemas.microsoft.com/office/drawing/2014/main" xmlns="" val="1182791740"/>
                    </a:ext>
                  </a:extLst>
                </a:gridCol>
                <a:gridCol w="1193923">
                  <a:extLst>
                    <a:ext uri="{9D8B030D-6E8A-4147-A177-3AD203B41FA5}">
                      <a16:colId xmlns:a16="http://schemas.microsoft.com/office/drawing/2014/main" xmlns="" val="3424553597"/>
                    </a:ext>
                  </a:extLst>
                </a:gridCol>
              </a:tblGrid>
              <a:tr h="3458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2013/14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2014/15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2015/16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2016/17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9476134"/>
                  </a:ext>
                </a:extLst>
              </a:tr>
              <a:tr h="3143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Financial management 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14%</a:t>
                      </a:r>
                      <a:endParaRPr lang="en-ZA" sz="1800" b="1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79%</a:t>
                      </a:r>
                      <a:endParaRPr lang="en-ZA" sz="1800" b="1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93%</a:t>
                      </a:r>
                      <a:endParaRPr lang="en-ZA" sz="1800" b="1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93%</a:t>
                      </a:r>
                      <a:endParaRPr lang="en-ZA" sz="1800" b="1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9939426"/>
                  </a:ext>
                </a:extLst>
              </a:tr>
              <a:tr h="3143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Performance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information </a:t>
                      </a:r>
                      <a:r>
                        <a:rPr lang="en-US" sz="1200" dirty="0">
                          <a:effectLst/>
                        </a:rPr>
                        <a:t>reporting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50%</a:t>
                      </a:r>
                      <a:endParaRPr lang="en-ZA" sz="1800" b="1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71%</a:t>
                      </a:r>
                      <a:endParaRPr lang="en-ZA" sz="1800" b="1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86%</a:t>
                      </a:r>
                      <a:endParaRPr lang="en-ZA" sz="1800" b="1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83%</a:t>
                      </a:r>
                      <a:endParaRPr lang="en-ZA" sz="1800" b="1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7736416"/>
                  </a:ext>
                </a:extLst>
              </a:tr>
              <a:tr h="3143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Compliance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14%</a:t>
                      </a:r>
                      <a:endParaRPr lang="en-ZA" sz="1800" b="1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57%</a:t>
                      </a:r>
                      <a:endParaRPr lang="en-ZA" sz="1800" b="1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86%</a:t>
                      </a:r>
                      <a:endParaRPr lang="en-ZA" sz="1800" b="1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92%</a:t>
                      </a:r>
                      <a:endParaRPr lang="en-ZA" sz="1800" b="1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198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903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8846" y="893808"/>
            <a:ext cx="7267076" cy="1325563"/>
          </a:xfrm>
        </p:spPr>
        <p:txBody>
          <a:bodyPr>
            <a:normAutofit/>
          </a:bodyPr>
          <a:lstStyle/>
          <a:p>
            <a:r>
              <a:rPr lang="en-ZA" sz="4800" b="1" dirty="0">
                <a:latin typeface="Arial Black" panose="020B0A04020102020204" pitchFamily="34" charset="0"/>
              </a:rPr>
              <a:t>VISION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67826" y="2647213"/>
            <a:ext cx="8521585" cy="1581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400" dirty="0"/>
              <a:t>To be a credible, capable and activist development agency that is responsive to the plight of South Africa’s youth.</a:t>
            </a:r>
          </a:p>
        </p:txBody>
      </p:sp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1690746" y="5512139"/>
            <a:ext cx="2347180" cy="1229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/>
          <a:srcRect l="16327" t="17185" r="74246" b="74215"/>
          <a:stretch/>
        </p:blipFill>
        <p:spPr>
          <a:xfrm>
            <a:off x="7270130" y="893808"/>
            <a:ext cx="2452608" cy="12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8075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1690746" y="5512139"/>
            <a:ext cx="2347180" cy="1229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710832" y="507382"/>
            <a:ext cx="85937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800" b="1" dirty="0">
                <a:latin typeface="Arial Black" panose="020B0A04020102020204" pitchFamily="34" charset="0"/>
              </a:rPr>
              <a:t>FINANCIAL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4559" y="1688319"/>
            <a:ext cx="6888482" cy="34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99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06"/>
    </mc:Choice>
    <mc:Fallback>
      <p:transition spd="slow" advTm="220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050019" y="5593414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50018" y="365125"/>
            <a:ext cx="9303781" cy="533091"/>
          </a:xfrm>
        </p:spPr>
        <p:txBody>
          <a:bodyPr>
            <a:normAutofit fontScale="90000"/>
          </a:bodyPr>
          <a:lstStyle/>
          <a:p>
            <a:r>
              <a:rPr lang="en-ZA" sz="3600" dirty="0">
                <a:latin typeface="Arial Black" panose="020B0A04020102020204" pitchFamily="34" charset="0"/>
              </a:rPr>
              <a:t>Financial Performance Highlights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87601" y="1175069"/>
            <a:ext cx="9233686" cy="435133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/>
              <a:t>Overall reduction in the transfer payment from </a:t>
            </a:r>
            <a:r>
              <a:rPr lang="en-US" sz="2000" b="1" dirty="0" smtClean="0"/>
              <a:t>R409 million </a:t>
            </a:r>
            <a:r>
              <a:rPr lang="en-US" sz="2000" dirty="0" smtClean="0"/>
              <a:t>to </a:t>
            </a:r>
            <a:r>
              <a:rPr lang="en-US" sz="2000" b="1" dirty="0" smtClean="0"/>
              <a:t>R405 million </a:t>
            </a:r>
            <a:r>
              <a:rPr lang="en-US" sz="2000" dirty="0" smtClean="0"/>
              <a:t>as third year of fiscal cuts came into effect. 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Project </a:t>
            </a:r>
            <a:r>
              <a:rPr lang="en-US" sz="2000" dirty="0"/>
              <a:t>and grant </a:t>
            </a:r>
            <a:r>
              <a:rPr lang="en-US" sz="2000" b="1" dirty="0"/>
              <a:t>disbursements increased </a:t>
            </a:r>
            <a:r>
              <a:rPr lang="en-US" sz="2000" dirty="0"/>
              <a:t>from </a:t>
            </a:r>
            <a:r>
              <a:rPr lang="en-US" sz="2000" b="1" dirty="0"/>
              <a:t>R143.5 million </a:t>
            </a:r>
            <a:r>
              <a:rPr lang="en-US" sz="2000" dirty="0"/>
              <a:t>to </a:t>
            </a:r>
            <a:r>
              <a:rPr lang="en-US" sz="2000" b="1" dirty="0"/>
              <a:t>R171.8 million </a:t>
            </a:r>
            <a:r>
              <a:rPr lang="en-US" sz="2000" dirty="0"/>
              <a:t>(19%)</a:t>
            </a:r>
          </a:p>
          <a:p>
            <a:pPr lvl="0">
              <a:lnSpc>
                <a:spcPct val="150000"/>
              </a:lnSpc>
            </a:pPr>
            <a:r>
              <a:rPr lang="en-US" sz="2000" b="1" dirty="0"/>
              <a:t>Employee costs </a:t>
            </a:r>
            <a:r>
              <a:rPr lang="en-US" sz="2000" dirty="0"/>
              <a:t>post restructuring </a:t>
            </a:r>
            <a:r>
              <a:rPr lang="en-US" sz="2000" b="1" dirty="0"/>
              <a:t>reduced from R209 million to R143 million </a:t>
            </a:r>
            <a:r>
              <a:rPr lang="en-US" sz="2000" dirty="0"/>
              <a:t>(32%)</a:t>
            </a:r>
          </a:p>
          <a:p>
            <a:r>
              <a:rPr lang="en-US" sz="2000" b="1" dirty="0"/>
              <a:t>R113.4 million raised and committed </a:t>
            </a:r>
            <a:r>
              <a:rPr lang="en-US" sz="2000" dirty="0"/>
              <a:t>to support youth development </a:t>
            </a:r>
            <a:r>
              <a:rPr lang="en-US" sz="2000" dirty="0" err="1"/>
              <a:t>programmes</a:t>
            </a:r>
            <a:r>
              <a:rPr lang="en-US" sz="2000" dirty="0"/>
              <a:t> by </a:t>
            </a:r>
            <a:r>
              <a:rPr lang="en-US" sz="2000" b="1" dirty="0"/>
              <a:t>donors and partners</a:t>
            </a:r>
            <a:r>
              <a:rPr lang="en-US" sz="2000" dirty="0"/>
              <a:t>.</a:t>
            </a:r>
          </a:p>
          <a:p>
            <a:r>
              <a:rPr lang="en-US" sz="2000" dirty="0"/>
              <a:t>The Agency remains a </a:t>
            </a:r>
            <a:r>
              <a:rPr lang="en-US" sz="2000" b="1" dirty="0"/>
              <a:t>going concern as assessed by its financial and liquidity </a:t>
            </a:r>
            <a:r>
              <a:rPr lang="en-US" sz="2000" dirty="0"/>
              <a:t>positions</a:t>
            </a:r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xmlns="" val="37867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050019" y="5593414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50018" y="365125"/>
            <a:ext cx="9303781" cy="533091"/>
          </a:xfrm>
        </p:spPr>
        <p:txBody>
          <a:bodyPr>
            <a:normAutofit fontScale="90000"/>
          </a:bodyPr>
          <a:lstStyle/>
          <a:p>
            <a:r>
              <a:rPr lang="en-ZA" sz="3600" dirty="0">
                <a:latin typeface="Arial Black" panose="020B0A04020102020204" pitchFamily="34" charset="0"/>
              </a:rPr>
              <a:t>Financial Performance Highlights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836506"/>
              </p:ext>
            </p:extLst>
          </p:nvPr>
        </p:nvGraphicFramePr>
        <p:xfrm>
          <a:off x="3034269" y="981085"/>
          <a:ext cx="8513567" cy="50396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27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3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3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96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99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Key Programmatic Area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Budget allocation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Expenditure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96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Economic Participation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R59 253 300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R59 800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976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96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Education and skills development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R74 099 686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R75 833 780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96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National Youth Service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R56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802 100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R53 033 972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96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Service Delivery Channel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R24 611 821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R24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432 662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96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Research and Policy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R10 173 573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R10 457 187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96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Administration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R81 283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719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R84 870 959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996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Employee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costs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R145 529 300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R142 576 896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996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R451 753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500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R451 006 432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788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050019" y="5593414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50018" y="365125"/>
            <a:ext cx="9303781" cy="1325563"/>
          </a:xfrm>
        </p:spPr>
        <p:txBody>
          <a:bodyPr>
            <a:normAutofit/>
          </a:bodyPr>
          <a:lstStyle/>
          <a:p>
            <a:r>
              <a:rPr lang="en-ZA" sz="3600" dirty="0">
                <a:latin typeface="Arial Black" panose="020B0A04020102020204" pitchFamily="34" charset="0"/>
              </a:rPr>
              <a:t>Financial Performance Highlights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96332029"/>
              </p:ext>
            </p:extLst>
          </p:nvPr>
        </p:nvGraphicFramePr>
        <p:xfrm>
          <a:off x="3364965" y="1690688"/>
          <a:ext cx="6855275" cy="416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3651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050019" y="5593414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50019" y="365125"/>
            <a:ext cx="8550548" cy="1325563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Arial Black" panose="020B0A04020102020204" pitchFamily="34" charset="0"/>
              </a:rPr>
              <a:t>Financial Performance Highlights: </a:t>
            </a:r>
            <a:r>
              <a:rPr lang="en-Z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Cost Containments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25955" y="1806618"/>
            <a:ext cx="3213008" cy="2546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7600" y="1502688"/>
            <a:ext cx="59148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Reduction in annual allocation from National Treasury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- R409 million in 2015/2016 vs R405 million in 2016/2017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- Third year of fiscal cuts to the budget were effected.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NYDA relocated its Head Office Operations to 54 Maxwell Drive in  </a:t>
            </a:r>
            <a:r>
              <a:rPr lang="en-US" dirty="0" err="1"/>
              <a:t>Woodmead</a:t>
            </a:r>
            <a:r>
              <a:rPr lang="en-US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Savings from the move approximately R12 million per annum </a:t>
            </a:r>
          </a:p>
          <a:p>
            <a:pPr algn="just"/>
            <a:r>
              <a:rPr lang="en-US" dirty="0"/>
              <a:t>     (R40 million over the MTEF)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Further reduction administration, travel and outsourcing costs to compensate for reduced budget allocation.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3828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1690746" y="5512139"/>
            <a:ext cx="2347180" cy="1229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710832" y="507382"/>
            <a:ext cx="85937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800" b="1" dirty="0" smtClean="0">
                <a:latin typeface="Arial Black" panose="020B0A04020102020204" pitchFamily="34" charset="0"/>
              </a:rPr>
              <a:t>HUMAN RESOURCES OVERVIEW</a:t>
            </a:r>
            <a:endParaRPr lang="en-ZA" sz="4800" b="1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4559" y="1688319"/>
            <a:ext cx="6888482" cy="34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44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06"/>
    </mc:Choice>
    <mc:Fallback>
      <p:transition spd="slow" advTm="220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050019" y="5593414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50018" y="365125"/>
            <a:ext cx="9303781" cy="1325563"/>
          </a:xfrm>
        </p:spPr>
        <p:txBody>
          <a:bodyPr>
            <a:normAutofit/>
          </a:bodyPr>
          <a:lstStyle/>
          <a:p>
            <a:r>
              <a:rPr lang="en-ZA" sz="3600" dirty="0" smtClean="0">
                <a:latin typeface="Arial Black" panose="020B0A04020102020204" pitchFamily="34" charset="0"/>
              </a:rPr>
              <a:t>HUMAN RESOURCES OVERVIEW</a:t>
            </a:r>
            <a:endParaRPr lang="en-ZA" sz="36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4024" y="1443038"/>
            <a:ext cx="9166976" cy="318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487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050019" y="5593414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50018" y="365125"/>
            <a:ext cx="9303781" cy="1325563"/>
          </a:xfrm>
        </p:spPr>
        <p:txBody>
          <a:bodyPr>
            <a:normAutofit/>
          </a:bodyPr>
          <a:lstStyle/>
          <a:p>
            <a:r>
              <a:rPr lang="en-ZA" sz="3600" dirty="0" smtClean="0">
                <a:latin typeface="Arial Black" panose="020B0A04020102020204" pitchFamily="34" charset="0"/>
              </a:rPr>
              <a:t>HUMAN RESOURCES OVERVIEW</a:t>
            </a:r>
            <a:endParaRPr lang="en-ZA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7269" y="1690688"/>
            <a:ext cx="9300964" cy="32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35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050019" y="5593414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50018" y="365125"/>
            <a:ext cx="9303781" cy="1325563"/>
          </a:xfrm>
        </p:spPr>
        <p:txBody>
          <a:bodyPr>
            <a:normAutofit/>
          </a:bodyPr>
          <a:lstStyle/>
          <a:p>
            <a:r>
              <a:rPr lang="en-ZA" sz="3600" dirty="0" smtClean="0">
                <a:latin typeface="Arial Black" panose="020B0A04020102020204" pitchFamily="34" charset="0"/>
              </a:rPr>
              <a:t>HUMAN RESOURCES OVERVIEW</a:t>
            </a:r>
            <a:endParaRPr lang="en-ZA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0634979"/>
              </p:ext>
            </p:extLst>
          </p:nvPr>
        </p:nvGraphicFramePr>
        <p:xfrm>
          <a:off x="4308049" y="3742162"/>
          <a:ext cx="5373279" cy="2096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6558785"/>
              </p:ext>
            </p:extLst>
          </p:nvPr>
        </p:nvGraphicFramePr>
        <p:xfrm>
          <a:off x="7319257" y="1522986"/>
          <a:ext cx="3095168" cy="175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0910734"/>
              </p:ext>
            </p:extLst>
          </p:nvPr>
        </p:nvGraphicFramePr>
        <p:xfrm>
          <a:off x="3756123" y="1516439"/>
          <a:ext cx="3060700" cy="175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17086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050019" y="5593414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50018" y="365125"/>
            <a:ext cx="9303781" cy="1325563"/>
          </a:xfrm>
        </p:spPr>
        <p:txBody>
          <a:bodyPr>
            <a:normAutofit/>
          </a:bodyPr>
          <a:lstStyle/>
          <a:p>
            <a:r>
              <a:rPr lang="en-ZA" sz="3600" dirty="0" smtClean="0">
                <a:latin typeface="Arial Black" panose="020B0A04020102020204" pitchFamily="34" charset="0"/>
              </a:rPr>
              <a:t>HUMAN RESOURCES OVERVIEW</a:t>
            </a:r>
            <a:endParaRPr lang="en-ZA" sz="36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9823" y="2390775"/>
            <a:ext cx="9612639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23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7926" y="893808"/>
            <a:ext cx="7347996" cy="1325563"/>
          </a:xfrm>
        </p:spPr>
        <p:txBody>
          <a:bodyPr>
            <a:normAutofit/>
          </a:bodyPr>
          <a:lstStyle/>
          <a:p>
            <a:r>
              <a:rPr lang="en-ZA" b="1" dirty="0">
                <a:latin typeface="Arial Black" panose="020B0A04020102020204" pitchFamily="34" charset="0"/>
              </a:rPr>
              <a:t>MISSION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64336" y="2887143"/>
            <a:ext cx="8521585" cy="1581122"/>
          </a:xfrm>
        </p:spPr>
        <p:txBody>
          <a:bodyPr>
            <a:normAutofit/>
          </a:bodyPr>
          <a:lstStyle/>
          <a:p>
            <a:r>
              <a:rPr lang="en-ZA" sz="2400" dirty="0"/>
              <a:t>To mainstream youth issues into society, and</a:t>
            </a:r>
          </a:p>
          <a:p>
            <a:r>
              <a:rPr lang="en-ZA" sz="2400" dirty="0"/>
              <a:t>To facilitate youth development with all sectors of society.</a:t>
            </a:r>
          </a:p>
          <a:p>
            <a:pPr marL="0" indent="0">
              <a:buNone/>
            </a:pPr>
            <a:endParaRPr lang="en-ZA" sz="2000" dirty="0"/>
          </a:p>
        </p:txBody>
      </p:sp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1690746" y="5512139"/>
            <a:ext cx="2347180" cy="1229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/>
          <a:srcRect l="16327" t="40815" r="76906" b="48640"/>
          <a:stretch/>
        </p:blipFill>
        <p:spPr>
          <a:xfrm>
            <a:off x="7989352" y="669748"/>
            <a:ext cx="1767775" cy="15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967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3391" y="1559982"/>
            <a:ext cx="7347996" cy="1325563"/>
          </a:xfrm>
        </p:spPr>
        <p:txBody>
          <a:bodyPr>
            <a:normAutofit/>
          </a:bodyPr>
          <a:lstStyle/>
          <a:p>
            <a:pPr algn="ctr"/>
            <a:r>
              <a:rPr lang="en-ZA" sz="6000" b="1" dirty="0">
                <a:latin typeface="Arial Black" panose="020B0A04020102020204" pitchFamily="34" charset="0"/>
              </a:rPr>
              <a:t>THANK YOU!</a:t>
            </a:r>
          </a:p>
        </p:txBody>
      </p:sp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1690746" y="5512139"/>
            <a:ext cx="2347180" cy="1229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/>
          <a:srcRect l="16327" t="40815" r="76906" b="48640"/>
          <a:stretch/>
        </p:blipFill>
        <p:spPr>
          <a:xfrm>
            <a:off x="6476003" y="2631143"/>
            <a:ext cx="1248786" cy="1094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/>
          <a:srcRect l="17014" t="71967" r="77422" b="18837"/>
          <a:stretch/>
        </p:blipFill>
        <p:spPr>
          <a:xfrm>
            <a:off x="8375456" y="2669685"/>
            <a:ext cx="1094306" cy="101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/>
          <a:srcRect l="16946" t="17860" r="75370" b="74843"/>
          <a:stretch/>
        </p:blipFill>
        <p:spPr>
          <a:xfrm>
            <a:off x="4894539" y="2841671"/>
            <a:ext cx="1399102" cy="7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49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72"/>
    </mc:Choice>
    <mc:Fallback>
      <p:transition spd="slow" advTm="177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7005" y="893808"/>
            <a:ext cx="7428916" cy="1325563"/>
          </a:xfrm>
        </p:spPr>
        <p:txBody>
          <a:bodyPr>
            <a:normAutofit/>
          </a:bodyPr>
          <a:lstStyle/>
          <a:p>
            <a:r>
              <a:rPr lang="en-ZA" b="1" dirty="0">
                <a:latin typeface="Arial Black" panose="020B0A04020102020204" pitchFamily="34" charset="0"/>
              </a:rPr>
              <a:t>VALUES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64336" y="2330506"/>
            <a:ext cx="8521585" cy="2873697"/>
          </a:xfrm>
        </p:spPr>
        <p:txBody>
          <a:bodyPr>
            <a:normAutofit/>
          </a:bodyPr>
          <a:lstStyle/>
          <a:p>
            <a:r>
              <a:rPr lang="en-ZA" sz="2400" dirty="0"/>
              <a:t>Integrity and honesty</a:t>
            </a:r>
          </a:p>
          <a:p>
            <a:r>
              <a:rPr lang="en-ZA" sz="2400" dirty="0"/>
              <a:t>Excellence</a:t>
            </a:r>
          </a:p>
          <a:p>
            <a:r>
              <a:rPr lang="en-ZA" sz="2400" dirty="0"/>
              <a:t>Respect and humility</a:t>
            </a:r>
          </a:p>
          <a:p>
            <a:r>
              <a:rPr lang="en-ZA" sz="2400" dirty="0"/>
              <a:t>Professionalism</a:t>
            </a:r>
          </a:p>
          <a:p>
            <a:r>
              <a:rPr lang="en-ZA" sz="2400" dirty="0"/>
              <a:t>Accessibility</a:t>
            </a:r>
          </a:p>
          <a:p>
            <a:pPr marL="0" indent="0">
              <a:buNone/>
            </a:pPr>
            <a:endParaRPr lang="en-ZA" sz="2400" dirty="0"/>
          </a:p>
        </p:txBody>
      </p:sp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1690746" y="5512139"/>
            <a:ext cx="2347180" cy="1229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/>
          <a:srcRect l="17014" t="71967" r="77422" b="18837"/>
          <a:stretch/>
        </p:blipFill>
        <p:spPr>
          <a:xfrm>
            <a:off x="7616886" y="794800"/>
            <a:ext cx="1651470" cy="15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96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1690746" y="5512139"/>
            <a:ext cx="2347180" cy="1229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880764" y="507382"/>
            <a:ext cx="8537097" cy="1325563"/>
          </a:xfrm>
        </p:spPr>
        <p:txBody>
          <a:bodyPr>
            <a:normAutofit/>
          </a:bodyPr>
          <a:lstStyle/>
          <a:p>
            <a:pPr algn="ctr"/>
            <a:r>
              <a:rPr lang="en-ZA" sz="4000" b="1" dirty="0">
                <a:latin typeface="Arial Black" panose="020B0A04020102020204" pitchFamily="34" charset="0"/>
              </a:rPr>
              <a:t>PERFORMANCE</a:t>
            </a:r>
            <a:endParaRPr lang="en-ZA" sz="4800" b="1" dirty="0">
              <a:latin typeface="Arial Black" panose="020B0A040201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010" y="1832945"/>
            <a:ext cx="5222060" cy="34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71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06"/>
    </mc:Choice>
    <mc:Fallback>
      <p:transition spd="slow" advTm="220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1977191" y="5714496"/>
            <a:ext cx="1968500" cy="1094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50019" y="231706"/>
            <a:ext cx="9460264" cy="557367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latin typeface="Arial Black" panose="020B0A04020102020204" pitchFamily="34" charset="0"/>
              </a:rPr>
              <a:t>KPA 1: Economic Participation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/>
          <a:srcRect l="19583" t="31976" r="16969" b="11269"/>
          <a:stretch/>
        </p:blipFill>
        <p:spPr>
          <a:xfrm>
            <a:off x="1745967" y="789073"/>
            <a:ext cx="9764316" cy="49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58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050019" y="5593414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/>
          <a:srcRect l="15730" t="33392" r="53009" b="11033"/>
          <a:stretch/>
        </p:blipFill>
        <p:spPr>
          <a:xfrm>
            <a:off x="6247050" y="417134"/>
            <a:ext cx="5340743" cy="534074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786" r="46751" b="28863"/>
          <a:stretch/>
        </p:blipFill>
        <p:spPr>
          <a:xfrm>
            <a:off x="2686788" y="1906538"/>
            <a:ext cx="3560262" cy="224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8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6666565" y="6117579"/>
            <a:ext cx="5525435" cy="624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60521" y="146640"/>
            <a:ext cx="4545759" cy="1884461"/>
          </a:xfrm>
        </p:spPr>
        <p:txBody>
          <a:bodyPr>
            <a:normAutofit/>
          </a:bodyPr>
          <a:lstStyle/>
          <a:p>
            <a:r>
              <a:rPr lang="en-ZA" sz="2400" dirty="0">
                <a:latin typeface="Arial Black" panose="020B0A04020102020204" pitchFamily="34" charset="0"/>
              </a:rPr>
              <a:t>Grants Issued by Branch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69388" y="2303055"/>
            <a:ext cx="3654344" cy="192908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 </a:t>
            </a:r>
            <a:r>
              <a:rPr lang="en-US" sz="1600" b="1" dirty="0"/>
              <a:t>Total Grants Issued = 698</a:t>
            </a:r>
          </a:p>
          <a:p>
            <a:r>
              <a:rPr lang="en-US" sz="1600" dirty="0"/>
              <a:t>Durban branch issued most grants to youth owned enterprise.</a:t>
            </a:r>
          </a:p>
          <a:p>
            <a:r>
              <a:rPr lang="en-US" sz="1600" dirty="0"/>
              <a:t>Port Elizabeth branch issued most grants to individuals.</a:t>
            </a:r>
          </a:p>
          <a:p>
            <a:r>
              <a:rPr lang="en-US" sz="1600" dirty="0"/>
              <a:t>Polokwane branch issued the most grants to co-operatives.</a:t>
            </a:r>
          </a:p>
          <a:p>
            <a:endParaRPr lang="en-ZA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49775" t="14985" r="26925" b="16814"/>
          <a:stretch/>
        </p:blipFill>
        <p:spPr>
          <a:xfrm>
            <a:off x="2596888" y="41648"/>
            <a:ext cx="4069677" cy="67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93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4287" t="76457" r="35844" b="16505"/>
          <a:stretch/>
        </p:blipFill>
        <p:spPr>
          <a:xfrm>
            <a:off x="5810081" y="6020769"/>
            <a:ext cx="6381919" cy="721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8208" t="57630" r="41084" b="19882"/>
          <a:stretch/>
        </p:blipFill>
        <p:spPr>
          <a:xfrm rot="5400000">
            <a:off x="-2243974" y="2243974"/>
            <a:ext cx="6875548" cy="2387600"/>
          </a:xfrm>
          <a:prstGeom prst="rect">
            <a:avLst/>
          </a:prstGeom>
        </p:spPr>
      </p:pic>
      <p:pic>
        <p:nvPicPr>
          <p:cNvPr id="7" name="Picture 6" descr="header">
            <a:extLst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2" t="24559" r="34365"/>
          <a:stretch/>
        </p:blipFill>
        <p:spPr bwMode="auto">
          <a:xfrm>
            <a:off x="2050019" y="5593414"/>
            <a:ext cx="1968500" cy="1148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40252" y="281741"/>
            <a:ext cx="8861453" cy="895334"/>
          </a:xfrm>
        </p:spPr>
        <p:txBody>
          <a:bodyPr>
            <a:normAutofit/>
          </a:bodyPr>
          <a:lstStyle/>
          <a:p>
            <a:r>
              <a:rPr lang="en-ZA" sz="4000" dirty="0">
                <a:latin typeface="Arial Black" panose="020B0A04020102020204" pitchFamily="34" charset="0"/>
              </a:rPr>
              <a:t>Jobs Created &amp; Sustained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/>
          <a:srcRect l="26459" t="42142" r="32765" b="14176"/>
          <a:stretch/>
        </p:blipFill>
        <p:spPr>
          <a:xfrm>
            <a:off x="3500931" y="1554480"/>
            <a:ext cx="7140096" cy="4302406"/>
          </a:xfrm>
          <a:prstGeom prst="rect">
            <a:avLst/>
          </a:prstGeom>
        </p:spPr>
      </p:pic>
      <p:sp>
        <p:nvSpPr>
          <p:cNvPr id="8" name="Explosion: 8 Points 7"/>
          <p:cNvSpPr/>
          <p:nvPr/>
        </p:nvSpPr>
        <p:spPr>
          <a:xfrm>
            <a:off x="8970699" y="1390597"/>
            <a:ext cx="2058746" cy="88468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/>
              <a:t>Total = 3 718</a:t>
            </a:r>
          </a:p>
        </p:txBody>
      </p:sp>
    </p:spTree>
    <p:extLst>
      <p:ext uri="{BB962C8B-B14F-4D97-AF65-F5344CB8AC3E}">
        <p14:creationId xmlns:p14="http://schemas.microsoft.com/office/powerpoint/2010/main" xmlns="" val="167649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3"/>
    </mc:Choice>
    <mc:Fallback>
      <p:transition spd="slow" advTm="218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571</Words>
  <Application>Microsoft Office PowerPoint</Application>
  <PresentationFormat>Custom</PresentationFormat>
  <Paragraphs>134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VISION</vt:lpstr>
      <vt:lpstr>MISSION</vt:lpstr>
      <vt:lpstr>VALUES</vt:lpstr>
      <vt:lpstr>PERFORMANCE</vt:lpstr>
      <vt:lpstr>KPA 1: Economic Participation</vt:lpstr>
      <vt:lpstr>Slide 7</vt:lpstr>
      <vt:lpstr>Grants Issued by Branch</vt:lpstr>
      <vt:lpstr>Jobs Created &amp; Sustained</vt:lpstr>
      <vt:lpstr>Business Support Services  (Non-financial support)</vt:lpstr>
      <vt:lpstr>Community Development  Projects Supported</vt:lpstr>
      <vt:lpstr>KPA 2: Education &amp; Skills Development</vt:lpstr>
      <vt:lpstr>Slide 13</vt:lpstr>
      <vt:lpstr>Kefiloe Lithebe  18 yrs | 1st Year ND Civil Engineering (CUT) | SMSF Beneficiary </vt:lpstr>
      <vt:lpstr>Lakin Sadie Seconds  21 yrs | Bachelor of Medicine &amp; Surgery (MBChB) (UFS)|  SMSF Beneficiary </vt:lpstr>
      <vt:lpstr>KPA 3: Health &amp; Wellbeing</vt:lpstr>
      <vt:lpstr>National Youth Service</vt:lpstr>
      <vt:lpstr>GOVERNANCE</vt:lpstr>
      <vt:lpstr>Governance</vt:lpstr>
      <vt:lpstr>FINANCIAL MANAGEMENT</vt:lpstr>
      <vt:lpstr>Financial Performance Highlights</vt:lpstr>
      <vt:lpstr>Financial Performance Highlights</vt:lpstr>
      <vt:lpstr>Financial Performance Highlights</vt:lpstr>
      <vt:lpstr>Financial Performance Highlights: Cost Containments</vt:lpstr>
      <vt:lpstr>HUMAN RESOURCES OVERVIEW</vt:lpstr>
      <vt:lpstr>HUMAN RESOURCES OVERVIEW</vt:lpstr>
      <vt:lpstr>HUMAN RESOURCES OVERVIEW</vt:lpstr>
      <vt:lpstr>HUMAN RESOURCES OVERVIEW</vt:lpstr>
      <vt:lpstr>HUMAN RESOURCES OVERVIEW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Moshoeshoe</dc:creator>
  <cp:lastModifiedBy>PUMZA</cp:lastModifiedBy>
  <cp:revision>34</cp:revision>
  <cp:lastPrinted>2017-09-28T02:38:31Z</cp:lastPrinted>
  <dcterms:created xsi:type="dcterms:W3CDTF">2017-09-27T23:35:40Z</dcterms:created>
  <dcterms:modified xsi:type="dcterms:W3CDTF">2017-10-12T11:12:32Z</dcterms:modified>
</cp:coreProperties>
</file>